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95" r:id="rId4"/>
    <p:sldId id="296" r:id="rId5"/>
    <p:sldId id="297" r:id="rId6"/>
    <p:sldId id="298" r:id="rId7"/>
    <p:sldId id="259" r:id="rId8"/>
    <p:sldId id="261" r:id="rId9"/>
    <p:sldId id="294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82" autoAdjust="0"/>
    <p:restoredTop sz="94660"/>
  </p:normalViewPr>
  <p:slideViewPr>
    <p:cSldViewPr>
      <p:cViewPr varScale="1">
        <p:scale>
          <a:sx n="88" d="100"/>
          <a:sy n="88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BE936-324C-40F3-B9F0-C55121971917}" type="datetimeFigureOut">
              <a:rPr lang="it-IT" smtClean="0"/>
              <a:pPr/>
              <a:t>09/11/2009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B330C-A7C8-4554-A032-09D5B01AB06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t.wikipedia.org/wiki/Immagine:Agaricus_alberti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hyperlink" Target="http://it.wikipedia.org/wiki/Immagine:ChampignonMushroom.jpg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t.wikipedia.org/wiki/Immagine:Borowik_001.jpg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346325" y="441325"/>
            <a:ext cx="1993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 i="1"/>
              <a:t>Basidiomycota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822325" y="1692275"/>
            <a:ext cx="3954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Finghi più noti, eduli, patogeni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822325" y="2682875"/>
            <a:ext cx="7602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Dal ciclo sessuale si formano</a:t>
            </a:r>
            <a:r>
              <a:rPr lang="it-IT"/>
              <a:t> basidiospore </a:t>
            </a:r>
            <a:r>
              <a:rPr lang="it-IT" b="0"/>
              <a:t>in una struttura a</a:t>
            </a:r>
          </a:p>
          <a:p>
            <a:r>
              <a:rPr lang="it-IT" b="0"/>
              <a:t>	clava detta</a:t>
            </a:r>
            <a:r>
              <a:rPr lang="it-IT"/>
              <a:t> basidio</a:t>
            </a:r>
            <a:endParaRPr lang="it-IT" b="0"/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822325" y="3825875"/>
            <a:ext cx="7500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Il micelio dei basidiomiceti è sempre settato (con dolipori e </a:t>
            </a:r>
          </a:p>
          <a:p>
            <a:r>
              <a:rPr lang="it-IT" b="0"/>
              <a:t>Parentosomi)</a:t>
            </a:r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971550" y="5013325"/>
            <a:ext cx="4970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Funghi micorrizici di piante forestali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utoUpdateAnimBg="0"/>
      <p:bldP spid="32773" grpId="0" autoUpdateAnimBg="0"/>
      <p:bldP spid="3277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71472" y="1285860"/>
            <a:ext cx="8577797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Classe </a:t>
            </a:r>
            <a:r>
              <a:rPr lang="it-IT" dirty="0" err="1" smtClean="0"/>
              <a:t>Basidiomycetes</a:t>
            </a:r>
            <a:endParaRPr lang="it-IT" dirty="0" smtClean="0"/>
          </a:p>
          <a:p>
            <a:r>
              <a:rPr lang="it-IT" dirty="0"/>
              <a:t>	</a:t>
            </a:r>
            <a:r>
              <a:rPr lang="it-IT" dirty="0" smtClean="0"/>
              <a:t>sottoclasse	</a:t>
            </a:r>
            <a:r>
              <a:rPr lang="it-IT" dirty="0" err="1" smtClean="0"/>
              <a:t>Agaricomycetidae</a:t>
            </a:r>
            <a:r>
              <a:rPr lang="it-IT" dirty="0" smtClean="0"/>
              <a:t>		</a:t>
            </a:r>
            <a:r>
              <a:rPr lang="it-IT" sz="1600" i="1" dirty="0" err="1" smtClean="0"/>
              <a:t>Agaricus</a:t>
            </a:r>
            <a:r>
              <a:rPr lang="it-IT" sz="1600" i="1" dirty="0" smtClean="0"/>
              <a:t>, Amanita,</a:t>
            </a:r>
          </a:p>
          <a:p>
            <a:r>
              <a:rPr lang="it-IT" sz="1600" i="1" dirty="0"/>
              <a:t>	</a:t>
            </a:r>
            <a:r>
              <a:rPr lang="it-IT" sz="1600" i="1" dirty="0" smtClean="0"/>
              <a:t>					</a:t>
            </a:r>
            <a:r>
              <a:rPr lang="it-IT" sz="1600" i="1" dirty="0" err="1" smtClean="0"/>
              <a:t>Coprinus</a:t>
            </a:r>
            <a:r>
              <a:rPr lang="it-IT" sz="1600" i="1" dirty="0" smtClean="0"/>
              <a:t>, </a:t>
            </a:r>
            <a:r>
              <a:rPr lang="it-IT" sz="1600" i="1" dirty="0" err="1" smtClean="0"/>
              <a:t>Armillaria</a:t>
            </a:r>
            <a:r>
              <a:rPr lang="it-IT" sz="1600" i="1" dirty="0" smtClean="0"/>
              <a:t>, </a:t>
            </a:r>
            <a:r>
              <a:rPr lang="it-IT" sz="1600" i="1" dirty="0" err="1" smtClean="0"/>
              <a:t>Boletus</a:t>
            </a:r>
            <a:endParaRPr lang="it-IT" sz="1600" i="1" dirty="0" smtClean="0"/>
          </a:p>
          <a:p>
            <a:r>
              <a:rPr lang="it-IT" sz="1600" i="1" dirty="0"/>
              <a:t>	</a:t>
            </a:r>
            <a:r>
              <a:rPr lang="it-IT" sz="1600" i="1" dirty="0" smtClean="0"/>
              <a:t>					</a:t>
            </a:r>
            <a:r>
              <a:rPr lang="it-IT" sz="1600" i="1" dirty="0" err="1" smtClean="0"/>
              <a:t>Russula</a:t>
            </a:r>
            <a:r>
              <a:rPr lang="it-IT" sz="1600" i="1" dirty="0" smtClean="0"/>
              <a:t>, </a:t>
            </a:r>
            <a:r>
              <a:rPr lang="it-IT" sz="1600" i="1" dirty="0" err="1" smtClean="0"/>
              <a:t>Lactarius</a:t>
            </a:r>
            <a:r>
              <a:rPr lang="it-IT" sz="1600" i="1" dirty="0" smtClean="0"/>
              <a:t>, </a:t>
            </a:r>
            <a:r>
              <a:rPr lang="it-IT" sz="1600" i="1" dirty="0" err="1" smtClean="0"/>
              <a:t>Trametes</a:t>
            </a:r>
            <a:r>
              <a:rPr lang="it-IT" sz="1600" i="1" dirty="0" smtClean="0"/>
              <a:t>,</a:t>
            </a:r>
          </a:p>
          <a:p>
            <a:r>
              <a:rPr lang="it-IT" sz="1600" i="1" dirty="0"/>
              <a:t>	</a:t>
            </a:r>
            <a:r>
              <a:rPr lang="it-IT" sz="1600" i="1" dirty="0" smtClean="0"/>
              <a:t>					</a:t>
            </a:r>
            <a:r>
              <a:rPr lang="it-IT" sz="1600" i="1" dirty="0" err="1" smtClean="0"/>
              <a:t>Phellinus</a:t>
            </a:r>
            <a:r>
              <a:rPr lang="it-IT" sz="1600" i="1" dirty="0" smtClean="0"/>
              <a:t>, Serpula, </a:t>
            </a:r>
            <a:r>
              <a:rPr lang="it-IT" sz="1600" i="1" dirty="0" err="1" smtClean="0"/>
              <a:t>Heterobasidion</a:t>
            </a:r>
            <a:endParaRPr lang="it-IT" sz="1600" i="1" dirty="0" smtClean="0"/>
          </a:p>
          <a:p>
            <a:r>
              <a:rPr lang="it-IT" sz="1600" i="1" dirty="0"/>
              <a:t>	</a:t>
            </a:r>
            <a:r>
              <a:rPr lang="it-IT" sz="1600" i="1" dirty="0" smtClean="0"/>
              <a:t>					</a:t>
            </a:r>
            <a:r>
              <a:rPr lang="it-IT" sz="1600" i="1" dirty="0" err="1" smtClean="0"/>
              <a:t>Lycoperdon</a:t>
            </a:r>
            <a:r>
              <a:rPr lang="it-IT" sz="1600" i="1" dirty="0" smtClean="0"/>
              <a:t>, </a:t>
            </a:r>
            <a:r>
              <a:rPr lang="it-IT" sz="1600" i="1" dirty="0" err="1" smtClean="0"/>
              <a:t>Geastrum</a:t>
            </a:r>
            <a:r>
              <a:rPr lang="it-IT" sz="1600" i="1" dirty="0" smtClean="0"/>
              <a:t>, </a:t>
            </a:r>
            <a:r>
              <a:rPr lang="it-IT" sz="1600" i="1" dirty="0" err="1" smtClean="0"/>
              <a:t>Clathrus</a:t>
            </a:r>
            <a:endParaRPr lang="it-IT" sz="1600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357290" y="714356"/>
            <a:ext cx="235808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Phylum: </a:t>
            </a:r>
            <a:r>
              <a:rPr lang="it-IT" dirty="0" err="1" smtClean="0"/>
              <a:t>Basidiomycota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14348" y="4143380"/>
            <a:ext cx="7863115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	sottoclasse: </a:t>
            </a:r>
            <a:r>
              <a:rPr lang="it-IT" dirty="0" err="1" smtClean="0"/>
              <a:t>Tremellomycetidae</a:t>
            </a:r>
            <a:r>
              <a:rPr lang="it-IT" dirty="0" smtClean="0"/>
              <a:t>		</a:t>
            </a:r>
            <a:r>
              <a:rPr lang="it-IT" i="1" dirty="0" err="1" smtClean="0"/>
              <a:t>Tremella</a:t>
            </a:r>
            <a:r>
              <a:rPr lang="it-IT" i="1" dirty="0" smtClean="0"/>
              <a:t>, </a:t>
            </a:r>
            <a:r>
              <a:rPr lang="it-IT" i="1" dirty="0" err="1" smtClean="0"/>
              <a:t>Auricularia</a:t>
            </a:r>
            <a:endParaRPr lang="it-IT" i="1" dirty="0" smtClean="0"/>
          </a:p>
          <a:p>
            <a:endParaRPr lang="it-IT" dirty="0"/>
          </a:p>
          <a:p>
            <a:r>
              <a:rPr lang="it-IT" dirty="0" smtClean="0"/>
              <a:t>		classe </a:t>
            </a:r>
            <a:r>
              <a:rPr lang="it-IT" dirty="0" err="1" smtClean="0"/>
              <a:t>Urediniomycetides</a:t>
            </a:r>
            <a:r>
              <a:rPr lang="it-IT" dirty="0" smtClean="0"/>
              <a:t>		</a:t>
            </a:r>
            <a:r>
              <a:rPr lang="it-IT" i="1" dirty="0" err="1" smtClean="0"/>
              <a:t>Puccinia</a:t>
            </a:r>
            <a:r>
              <a:rPr lang="it-IT" i="1" dirty="0" smtClean="0"/>
              <a:t>, </a:t>
            </a:r>
            <a:r>
              <a:rPr lang="it-IT" i="1" dirty="0" err="1" smtClean="0"/>
              <a:t>Phragmidium</a:t>
            </a:r>
            <a:endParaRPr lang="it-IT" i="1" dirty="0" smtClean="0"/>
          </a:p>
          <a:p>
            <a:r>
              <a:rPr lang="it-IT" dirty="0"/>
              <a:t>	</a:t>
            </a:r>
            <a:r>
              <a:rPr lang="it-IT" dirty="0" smtClean="0"/>
              <a:t>	classe </a:t>
            </a:r>
            <a:r>
              <a:rPr lang="it-IT" dirty="0" err="1" smtClean="0"/>
              <a:t>Ustilaginomycetes</a:t>
            </a:r>
            <a:r>
              <a:rPr lang="it-IT" dirty="0" smtClean="0"/>
              <a:t>		</a:t>
            </a:r>
            <a:r>
              <a:rPr lang="it-IT" i="1" dirty="0" err="1" smtClean="0"/>
              <a:t>Ustilago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ildmanstevebrill.com/JPEG%27S/Mushroom%20Images/SpringAgaricu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3143272" cy="3126281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357158" y="3500438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/>
              <a:t>Agaricus</a:t>
            </a:r>
            <a:endParaRPr lang="it-IT" i="1" dirty="0"/>
          </a:p>
        </p:txBody>
      </p:sp>
      <p:pic>
        <p:nvPicPr>
          <p:cNvPr id="1028" name="Picture 4" descr="http://digilander.libero.it/tapazovaldoten/flora/foto_flora/Amanita_muscaria26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14290"/>
            <a:ext cx="2413330" cy="3214686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 flipH="1">
            <a:off x="6429388" y="285728"/>
            <a:ext cx="2383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Amanita</a:t>
            </a:r>
            <a:endParaRPr lang="it-IT" i="1" dirty="0"/>
          </a:p>
        </p:txBody>
      </p:sp>
      <p:pic>
        <p:nvPicPr>
          <p:cNvPr id="1030" name="Picture 6" descr="http://space.comune.re.it/micologico/amigdalinu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39" y="3857628"/>
            <a:ext cx="4962517" cy="2848996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6929454" y="3500438"/>
            <a:ext cx="887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/>
              <a:t>Boletus</a:t>
            </a:r>
            <a:endParaRPr lang="it-IT" i="1" dirty="0"/>
          </a:p>
        </p:txBody>
      </p:sp>
      <p:pic>
        <p:nvPicPr>
          <p:cNvPr id="1032" name="Picture 8" descr="http://www.agraria.org/funghi/lactariusdeliciosu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4071942"/>
            <a:ext cx="3357546" cy="2238364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357158" y="6500834"/>
            <a:ext cx="1020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/>
              <a:t>Lactarius</a:t>
            </a:r>
            <a:endParaRPr lang="it-IT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00100" y="642918"/>
            <a:ext cx="1973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Tremellomycetidae</a:t>
            </a:r>
            <a:endParaRPr lang="it-IT" dirty="0"/>
          </a:p>
        </p:txBody>
      </p:sp>
      <p:pic>
        <p:nvPicPr>
          <p:cNvPr id="1026" name="Picture 2" descr="http://www.naturephoto-cz.eu/pic/maly/auricularia-auricula-judae-0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411" y="1428736"/>
            <a:ext cx="4000488" cy="3000366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3571868" y="1500174"/>
            <a:ext cx="119936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i="1" dirty="0" err="1" smtClean="0"/>
              <a:t>Auricularia</a:t>
            </a:r>
            <a:endParaRPr lang="it-IT" i="1" dirty="0"/>
          </a:p>
        </p:txBody>
      </p:sp>
      <p:pic>
        <p:nvPicPr>
          <p:cNvPr id="1028" name="Picture 4" descr="http://ichn.iec.cat/bages/alzinar/Imatges%20grans/Tremel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3689" y="1428736"/>
            <a:ext cx="3930311" cy="3047996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5357818" y="1500174"/>
            <a:ext cx="99129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i="1" dirty="0" err="1" smtClean="0"/>
              <a:t>Tremella</a:t>
            </a:r>
            <a:endParaRPr lang="it-IT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rxwildlife.org.uk/wp-content/uploads/2006/08/Puccinia%20irid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00042"/>
            <a:ext cx="4000500" cy="3000375"/>
          </a:xfrm>
          <a:prstGeom prst="rect">
            <a:avLst/>
          </a:prstGeom>
          <a:noFill/>
        </p:spPr>
      </p:pic>
      <p:pic>
        <p:nvPicPr>
          <p:cNvPr id="52228" name="Picture 4" descr="http://www.ars.usda.gov/SP2UserFiles/ad_hoc/36400500Cerealrusts/PgLifecy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500174"/>
            <a:ext cx="6707206" cy="49856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naturephoto-cz.com/photos/maly/corn-smut-xxx1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933825" cy="5238750"/>
          </a:xfrm>
          <a:prstGeom prst="rect">
            <a:avLst/>
          </a:prstGeom>
          <a:noFill/>
        </p:spPr>
      </p:pic>
      <p:sp>
        <p:nvSpPr>
          <p:cNvPr id="3" name="CasellaDiTesto 2"/>
          <p:cNvSpPr txBox="1"/>
          <p:nvPr/>
        </p:nvSpPr>
        <p:spPr>
          <a:xfrm>
            <a:off x="357158" y="457122"/>
            <a:ext cx="184409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sz="2000" i="1" dirty="0" err="1" smtClean="0"/>
              <a:t>Ustilago</a:t>
            </a:r>
            <a:r>
              <a:rPr lang="it-IT" sz="2000" i="1" dirty="0" smtClean="0"/>
              <a:t> </a:t>
            </a:r>
            <a:r>
              <a:rPr lang="it-IT" sz="2000" i="1" dirty="0" err="1" smtClean="0"/>
              <a:t>maydis</a:t>
            </a:r>
            <a:endParaRPr lang="it-IT" sz="2000" i="1" dirty="0"/>
          </a:p>
        </p:txBody>
      </p:sp>
      <p:pic>
        <p:nvPicPr>
          <p:cNvPr id="53252" name="Picture 4" descr="http://www.aloj.us.es/carromzar/botanica1/Ustila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2736" y="3214686"/>
            <a:ext cx="5231227" cy="3495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57150"/>
            <a:ext cx="7848600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 Box 6"/>
          <p:cNvSpPr txBox="1">
            <a:spLocks noChangeArrowheads="1"/>
          </p:cNvSpPr>
          <p:nvPr/>
        </p:nvSpPr>
        <p:spPr bwMode="auto">
          <a:xfrm>
            <a:off x="4911725" y="425450"/>
            <a:ext cx="247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Carpoforo aperto</a:t>
            </a:r>
          </a:p>
        </p:txBody>
      </p:sp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158750" y="1052513"/>
            <a:ext cx="240188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Carpoforo</a:t>
            </a:r>
          </a:p>
          <a:p>
            <a:r>
              <a:rPr lang="it-IT" sz="1600"/>
              <a:t>Chiuso (basidiospore</a:t>
            </a:r>
          </a:p>
          <a:p>
            <a:r>
              <a:rPr lang="it-IT" sz="1600"/>
              <a:t>liberate per rottura della </a:t>
            </a:r>
          </a:p>
          <a:p>
            <a:r>
              <a:rPr lang="it-IT" sz="1600"/>
              <a:t>periferia del carpoforo)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346325" y="517525"/>
            <a:ext cx="3138744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it-IT" b="1" dirty="0"/>
              <a:t>Ciclo vitale di un </a:t>
            </a:r>
            <a:r>
              <a:rPr lang="it-IT" b="1" dirty="0" err="1"/>
              <a:t>basidiomicete</a:t>
            </a:r>
            <a:endParaRPr lang="it-IT" b="1" dirty="0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93725" y="1736725"/>
            <a:ext cx="73631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 dirty="0"/>
              <a:t>La basidiospora (n)  germina e produce un </a:t>
            </a:r>
            <a:r>
              <a:rPr lang="it-IT" dirty="0"/>
              <a:t>micelio primario </a:t>
            </a:r>
            <a:r>
              <a:rPr lang="it-IT" dirty="0" err="1" smtClean="0"/>
              <a:t>mmonocariotico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69925" y="2803525"/>
            <a:ext cx="79574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 dirty="0"/>
              <a:t>Dall’associazione di due miceli primari si forma un </a:t>
            </a:r>
            <a:r>
              <a:rPr lang="it-IT" dirty="0"/>
              <a:t>micelio </a:t>
            </a:r>
            <a:r>
              <a:rPr lang="it-IT" dirty="0" smtClean="0"/>
              <a:t> secondario </a:t>
            </a:r>
            <a:r>
              <a:rPr lang="it-IT" dirty="0"/>
              <a:t>(</a:t>
            </a:r>
            <a:r>
              <a:rPr lang="it-IT" dirty="0" err="1"/>
              <a:t>diacariotico</a:t>
            </a:r>
            <a:r>
              <a:rPr lang="it-IT" b="0" dirty="0"/>
              <a:t>)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93725" y="4022725"/>
            <a:ext cx="8550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0" dirty="0"/>
              <a:t>Le cellule apicali del micelio secondario si dividono per </a:t>
            </a:r>
            <a:r>
              <a:rPr lang="it-IT" dirty="0" smtClean="0"/>
              <a:t>coniugazione  </a:t>
            </a:r>
            <a:r>
              <a:rPr lang="it-IT" dirty="0"/>
              <a:t>a fibbia</a:t>
            </a:r>
            <a:r>
              <a:rPr lang="it-IT" b="0" dirty="0"/>
              <a:t>, che assicurano i </a:t>
            </a:r>
            <a:r>
              <a:rPr lang="it-IT" b="0" dirty="0" err="1"/>
              <a:t>dicarion</a:t>
            </a:r>
            <a:r>
              <a:rPr lang="it-IT" b="0" dirty="0"/>
              <a:t> nelle </a:t>
            </a:r>
            <a:r>
              <a:rPr lang="it-IT" b="0" dirty="0" err="1"/>
              <a:t>ife</a:t>
            </a:r>
            <a:endParaRPr lang="it-IT" b="0" dirty="0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33400" y="5165725"/>
            <a:ext cx="80466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 dirty="0"/>
              <a:t>Dall’associazione dei </a:t>
            </a:r>
            <a:r>
              <a:rPr lang="it-IT" dirty="0"/>
              <a:t>miceli secondari</a:t>
            </a:r>
            <a:r>
              <a:rPr lang="it-IT" b="0" dirty="0"/>
              <a:t> si forma il </a:t>
            </a:r>
            <a:r>
              <a:rPr lang="it-IT" dirty="0"/>
              <a:t>micelio </a:t>
            </a:r>
            <a:r>
              <a:rPr lang="it-IT" dirty="0" smtClean="0"/>
              <a:t>terziario (</a:t>
            </a:r>
            <a:r>
              <a:rPr lang="it-IT" dirty="0" err="1" smtClean="0"/>
              <a:t>basidiocarpo</a:t>
            </a:r>
            <a:r>
              <a:rPr lang="it-IT" b="0" dirty="0"/>
              <a:t>) che </a:t>
            </a:r>
            <a:endParaRPr lang="it-IT" b="0" dirty="0" smtClean="0"/>
          </a:p>
          <a:p>
            <a:r>
              <a:rPr lang="it-IT" b="0" dirty="0" smtClean="0"/>
              <a:t>sarà </a:t>
            </a:r>
            <a:r>
              <a:rPr lang="it-IT" b="0" dirty="0"/>
              <a:t>la struttura da cui si formeranno le spore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  <p:bldP spid="33796" grpId="0" autoUpdateAnimBg="0"/>
      <p:bldP spid="33797" grpId="0" autoUpdateAnimBg="0"/>
      <p:bldP spid="3379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44" y="500042"/>
            <a:ext cx="8695912" cy="58579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610600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212725" y="1279525"/>
            <a:ext cx="2871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Coniugazione a fibbia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65250"/>
            <a:ext cx="9144000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860925" y="136525"/>
            <a:ext cx="1028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imenio</a:t>
            </a:r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 flipH="1">
            <a:off x="5257800" y="762000"/>
            <a:ext cx="3810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842125" y="4479925"/>
            <a:ext cx="1724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basidiospore</a:t>
            </a: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 flipV="1">
            <a:off x="7848600" y="3352800"/>
            <a:ext cx="6858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utoUpdateAnimBg="0"/>
      <p:bldP spid="18436" grpId="0" animBg="1"/>
      <p:bldP spid="18437" grpId="0" autoUpdateAnimBg="0"/>
      <p:bldP spid="184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85800"/>
            <a:ext cx="9144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914400"/>
            <a:ext cx="7010400" cy="529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2955925" y="8223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basidiospore</a:t>
            </a: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H="1">
            <a:off x="3886200" y="11430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4267200" y="12954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5165725" y="4022725"/>
            <a:ext cx="111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basidio</a:t>
            </a:r>
            <a:endParaRPr lang="it-IT" b="0"/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 flipH="1">
            <a:off x="4419600" y="4419600"/>
            <a:ext cx="7620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4784725" y="3413125"/>
            <a:ext cx="131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sterigma</a:t>
            </a:r>
            <a:endParaRPr lang="it-IT" b="0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4495800" y="36576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utoUpdateAnimBg="0"/>
      <p:bldP spid="41989" grpId="0" animBg="1"/>
      <p:bldP spid="41990" grpId="0" animBg="1"/>
      <p:bldP spid="41991" grpId="0" autoUpdateAnimBg="0"/>
      <p:bldP spid="41992" grpId="0" animBg="1"/>
      <p:bldP spid="41993" grpId="0" autoUpdateAnimBg="0"/>
      <p:bldP spid="4199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203325" y="1889125"/>
            <a:ext cx="271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Strato fertile: imenio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1203325" y="2803525"/>
            <a:ext cx="583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L’imenio può ricoprire lamelle, aculei o tubuli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50" y="762000"/>
            <a:ext cx="66675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7070725" y="2376488"/>
            <a:ext cx="12684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/>
              <a:t>lamelle</a:t>
            </a:r>
            <a:endParaRPr lang="it-IT"/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 flipH="1" flipV="1">
            <a:off x="6172200" y="2362200"/>
            <a:ext cx="7620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827088" y="908050"/>
            <a:ext cx="695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- con lamelle, presente in tutte le specie di Agaricali;</a:t>
            </a:r>
          </a:p>
        </p:txBody>
      </p:sp>
      <p:pic>
        <p:nvPicPr>
          <p:cNvPr id="55299" name="Picture 6" descr="300px-Agaricus_alberti">
            <a:hlinkClick r:id="rId2" tooltip="Agaricus alberti.JPG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3186113"/>
            <a:ext cx="273367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7"/>
          <p:cNvSpPr txBox="1">
            <a:spLocks noChangeArrowheads="1"/>
          </p:cNvSpPr>
          <p:nvPr/>
        </p:nvSpPr>
        <p:spPr bwMode="auto">
          <a:xfrm>
            <a:off x="6443663" y="2565400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/>
              <a:t>Agaricus albertii</a:t>
            </a:r>
          </a:p>
        </p:txBody>
      </p:sp>
      <p:pic>
        <p:nvPicPr>
          <p:cNvPr id="55301" name="Picture 9" descr="350px-ChampignonMushroom">
            <a:hlinkClick r:id="rId4" tooltip="ChampignonMushroom.jpg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2430463"/>
            <a:ext cx="4535487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Rectangle 10"/>
          <p:cNvSpPr>
            <a:spLocks noChangeArrowheads="1"/>
          </p:cNvSpPr>
          <p:nvPr/>
        </p:nvSpPr>
        <p:spPr bwMode="auto">
          <a:xfrm>
            <a:off x="395288" y="5694363"/>
            <a:ext cx="4900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it-IT" i="1"/>
              <a:t>Agaricus bisporus</a:t>
            </a:r>
            <a:r>
              <a:rPr lang="it-IT"/>
              <a:t> (J. E. Lange) Pilàt</a:t>
            </a:r>
          </a:p>
          <a:p>
            <a:r>
              <a:rPr lang="it-IT"/>
              <a:t>Champignon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57200"/>
            <a:ext cx="43243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6080125" y="2041525"/>
            <a:ext cx="1077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0"/>
              <a:t>lamelle</a:t>
            </a:r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 flipH="1" flipV="1">
            <a:off x="5257800" y="2514600"/>
            <a:ext cx="1219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762000"/>
            <a:ext cx="78486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143000"/>
            <a:ext cx="8305800" cy="439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ChangeArrowheads="1"/>
          </p:cNvSpPr>
          <p:nvPr/>
        </p:nvSpPr>
        <p:spPr bwMode="auto">
          <a:xfrm>
            <a:off x="539750" y="765175"/>
            <a:ext cx="8253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- ad aculei, come nelle Hydnaceae e in alcune Thelephoraceae;</a:t>
            </a:r>
          </a:p>
        </p:txBody>
      </p:sp>
      <p:pic>
        <p:nvPicPr>
          <p:cNvPr id="59395" name="Picture 7" descr="HydnumRepand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557338"/>
            <a:ext cx="5927725" cy="444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838200"/>
            <a:ext cx="62484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7832725" y="3489325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aculei</a:t>
            </a:r>
          </a:p>
        </p:txBody>
      </p:sp>
      <p:sp>
        <p:nvSpPr>
          <p:cNvPr id="60420" name="Line 5"/>
          <p:cNvSpPr>
            <a:spLocks noChangeShapeType="1"/>
          </p:cNvSpPr>
          <p:nvPr/>
        </p:nvSpPr>
        <p:spPr bwMode="auto">
          <a:xfrm flipH="1" flipV="1">
            <a:off x="4953000" y="2743200"/>
            <a:ext cx="320040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685800"/>
            <a:ext cx="8128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3032125" y="152400"/>
            <a:ext cx="233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Imenio ad aculei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ChangeArrowheads="1"/>
          </p:cNvSpPr>
          <p:nvPr/>
        </p:nvSpPr>
        <p:spPr bwMode="auto">
          <a:xfrm>
            <a:off x="395288" y="908050"/>
            <a:ext cx="819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it-IT"/>
              <a:t>con tubuli e pori, come nelle Boletaceae e nelle Polyporaceae.</a:t>
            </a:r>
          </a:p>
        </p:txBody>
      </p:sp>
      <p:pic>
        <p:nvPicPr>
          <p:cNvPr id="62467" name="Picture 6" descr="350px-Borowik_001">
            <a:hlinkClick r:id="rId2" tooltip="Borowik 001.jpg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773238"/>
            <a:ext cx="352901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Text Box 7"/>
          <p:cNvSpPr txBox="1">
            <a:spLocks noChangeArrowheads="1"/>
          </p:cNvSpPr>
          <p:nvPr/>
        </p:nvSpPr>
        <p:spPr bwMode="auto">
          <a:xfrm>
            <a:off x="4408488" y="2152650"/>
            <a:ext cx="1952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i="1"/>
              <a:t>Boletus edulis</a:t>
            </a:r>
          </a:p>
          <a:p>
            <a:r>
              <a:rPr lang="it-IT"/>
              <a:t>(Porcino)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066800"/>
            <a:ext cx="327818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812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5165725" y="517525"/>
            <a:ext cx="218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Imenio a tubuli</a:t>
            </a:r>
          </a:p>
        </p:txBody>
      </p:sp>
      <p:sp>
        <p:nvSpPr>
          <p:cNvPr id="63493" name="Text Box 6"/>
          <p:cNvSpPr txBox="1">
            <a:spLocks noChangeArrowheads="1"/>
          </p:cNvSpPr>
          <p:nvPr/>
        </p:nvSpPr>
        <p:spPr bwMode="auto">
          <a:xfrm>
            <a:off x="898525" y="288925"/>
            <a:ext cx="113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i="1"/>
              <a:t>Boletus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5"/>
          <p:cNvSpPr>
            <a:spLocks noChangeArrowheads="1"/>
          </p:cNvSpPr>
          <p:nvPr/>
        </p:nvSpPr>
        <p:spPr bwMode="auto">
          <a:xfrm>
            <a:off x="250825" y="644525"/>
            <a:ext cx="8569325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  <a:p>
            <a:pPr>
              <a:spcBef>
                <a:spcPct val="50000"/>
              </a:spcBef>
            </a:pPr>
            <a:r>
              <a:rPr lang="it-IT"/>
              <a:t>L'imenoforo può essere:</a:t>
            </a:r>
          </a:p>
          <a:p>
            <a:pPr>
              <a:spcBef>
                <a:spcPct val="50000"/>
              </a:spcBef>
            </a:pPr>
            <a:endParaRPr lang="it-IT"/>
          </a:p>
          <a:p>
            <a:pPr>
              <a:spcBef>
                <a:spcPct val="50000"/>
              </a:spcBef>
            </a:pPr>
            <a:r>
              <a:rPr lang="it-IT"/>
              <a:t> - rugoloso-crespato, tipico delle</a:t>
            </a:r>
          </a:p>
          <a:p>
            <a:pPr>
              <a:spcBef>
                <a:spcPct val="50000"/>
              </a:spcBef>
            </a:pPr>
            <a:r>
              <a:rPr lang="it-IT"/>
              <a:t> Clavariaceae; </a:t>
            </a:r>
          </a:p>
          <a:p>
            <a:pPr>
              <a:spcBef>
                <a:spcPct val="50000"/>
              </a:spcBef>
            </a:pPr>
            <a:endParaRPr lang="it-IT"/>
          </a:p>
          <a:p>
            <a:pPr>
              <a:spcBef>
                <a:spcPct val="50000"/>
              </a:spcBef>
            </a:pPr>
            <a:endParaRPr lang="it-IT"/>
          </a:p>
          <a:p>
            <a:pPr>
              <a:spcBef>
                <a:spcPct val="50000"/>
              </a:spcBef>
            </a:pPr>
            <a:r>
              <a:rPr lang="it-IT"/>
              <a:t> </a:t>
            </a:r>
          </a:p>
        </p:txBody>
      </p:sp>
      <p:pic>
        <p:nvPicPr>
          <p:cNvPr id="64515" name="Picture 7" descr="Ramaria botryt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692150"/>
            <a:ext cx="3179762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4"/>
          <p:cNvSpPr txBox="1">
            <a:spLocks noChangeArrowheads="1"/>
          </p:cNvSpPr>
          <p:nvPr/>
        </p:nvSpPr>
        <p:spPr bwMode="auto">
          <a:xfrm>
            <a:off x="663575" y="496888"/>
            <a:ext cx="84359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Funghi:</a:t>
            </a:r>
          </a:p>
          <a:p>
            <a:endParaRPr lang="it-IT"/>
          </a:p>
          <a:p>
            <a:r>
              <a:rPr lang="it-IT"/>
              <a:t>Fitoalessine: numerosi polisacccaridi fungini quando demoliti</a:t>
            </a:r>
          </a:p>
          <a:p>
            <a:r>
              <a:rPr lang="it-IT"/>
              <a:t>nei loro oligomeri agiscono come stimolatori della resistenza</a:t>
            </a:r>
          </a:p>
          <a:p>
            <a:r>
              <a:rPr lang="it-IT"/>
              <a:t>delle piante verso patogeni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Fitotossine: metaboliti come acido fusarico, fusicoccina possono</a:t>
            </a:r>
          </a:p>
          <a:p>
            <a:r>
              <a:rPr lang="it-IT"/>
              <a:t>agire come limitanti dell’infezione o proteggendo la pianta da</a:t>
            </a:r>
          </a:p>
          <a:p>
            <a:r>
              <a:rPr lang="it-IT"/>
              <a:t>sovrinfezioni con altri funghi</a:t>
            </a:r>
          </a:p>
        </p:txBody>
      </p:sp>
      <p:sp>
        <p:nvSpPr>
          <p:cNvPr id="65539" name="Text Box 5"/>
          <p:cNvSpPr txBox="1">
            <a:spLocks noChangeArrowheads="1"/>
          </p:cNvSpPr>
          <p:nvPr/>
        </p:nvSpPr>
        <p:spPr bwMode="auto">
          <a:xfrm>
            <a:off x="808038" y="5033963"/>
            <a:ext cx="5068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Influenza sull’ambiente in cui vivono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4"/>
          <p:cNvSpPr txBox="1">
            <a:spLocks noChangeArrowheads="1"/>
          </p:cNvSpPr>
          <p:nvPr/>
        </p:nvSpPr>
        <p:spPr bwMode="auto">
          <a:xfrm>
            <a:off x="179388" y="712788"/>
            <a:ext cx="8985250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Funghi come patogeni di piante, animali e uomo :</a:t>
            </a:r>
          </a:p>
          <a:p>
            <a:endParaRPr lang="it-IT"/>
          </a:p>
          <a:p>
            <a:pPr>
              <a:buFontTx/>
              <a:buChar char="-"/>
            </a:pPr>
            <a:r>
              <a:rPr lang="it-IT" sz="1800"/>
              <a:t>micetismo, ingestione di funghi con sostanze tossiche (muscarina di Amanita); </a:t>
            </a:r>
          </a:p>
          <a:p>
            <a:pPr>
              <a:buFontTx/>
              <a:buChar char="-"/>
            </a:pPr>
            <a:r>
              <a:rPr lang="it-IT" sz="1800"/>
              <a:t>micotossicosi, patologie croniche per la presenza di micotossine che entrano in </a:t>
            </a:r>
          </a:p>
          <a:p>
            <a:r>
              <a:rPr lang="it-IT" sz="1800"/>
              <a:t>contatto per ingestione, inalazione (alcaloidi, aflatossine);</a:t>
            </a:r>
          </a:p>
          <a:p>
            <a:pPr>
              <a:buFontTx/>
              <a:buChar char="-"/>
            </a:pPr>
            <a:r>
              <a:rPr lang="it-IT" sz="1800"/>
              <a:t>micosi, infezioni sostenute da microfunghi: dermatomicosi (micosi superficiali, Aspergilli)</a:t>
            </a:r>
          </a:p>
          <a:p>
            <a:r>
              <a:rPr lang="it-IT" sz="1800"/>
              <a:t>o micosi viscerali (micosi sistemiche, lieviti asporigeni come Candida)</a:t>
            </a:r>
          </a:p>
        </p:txBody>
      </p:sp>
      <p:sp>
        <p:nvSpPr>
          <p:cNvPr id="66563" name="Text Box 5"/>
          <p:cNvSpPr txBox="1">
            <a:spLocks noChangeArrowheads="1"/>
          </p:cNvSpPr>
          <p:nvPr/>
        </p:nvSpPr>
        <p:spPr bwMode="auto">
          <a:xfrm>
            <a:off x="303213" y="3594100"/>
            <a:ext cx="556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Funghi come agenti di biodeterioramento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0"/>
            <a:ext cx="5668963" cy="758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3" name="Oval 5"/>
          <p:cNvSpPr>
            <a:spLocks noChangeArrowheads="1"/>
          </p:cNvSpPr>
          <p:nvPr/>
        </p:nvSpPr>
        <p:spPr bwMode="auto">
          <a:xfrm>
            <a:off x="1692275" y="0"/>
            <a:ext cx="3095625" cy="22764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76238" y="425450"/>
            <a:ext cx="132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Ascomiceti:</a:t>
            </a:r>
          </a:p>
          <a:p>
            <a:r>
              <a:rPr lang="it-IT" sz="1800" i="1"/>
              <a:t>Morchella</a:t>
            </a:r>
          </a:p>
        </p:txBody>
      </p:sp>
      <p:sp>
        <p:nvSpPr>
          <p:cNvPr id="83975" name="Oval 7"/>
          <p:cNvSpPr>
            <a:spLocks noChangeArrowheads="1"/>
          </p:cNvSpPr>
          <p:nvPr/>
        </p:nvSpPr>
        <p:spPr bwMode="auto">
          <a:xfrm>
            <a:off x="4500563" y="0"/>
            <a:ext cx="3240087" cy="26368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7504113" y="138113"/>
            <a:ext cx="156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i="1"/>
              <a:t>Boletus scaber</a:t>
            </a:r>
          </a:p>
        </p:txBody>
      </p:sp>
      <p:sp>
        <p:nvSpPr>
          <p:cNvPr id="83977" name="Oval 9"/>
          <p:cNvSpPr>
            <a:spLocks noChangeArrowheads="1"/>
          </p:cNvSpPr>
          <p:nvPr/>
        </p:nvSpPr>
        <p:spPr bwMode="auto">
          <a:xfrm>
            <a:off x="1835150" y="1989138"/>
            <a:ext cx="2952750" cy="26638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231775" y="2657475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Porcino:</a:t>
            </a:r>
          </a:p>
          <a:p>
            <a:r>
              <a:rPr lang="it-IT" sz="1800" i="1"/>
              <a:t>Boletus edulis</a:t>
            </a:r>
          </a:p>
        </p:txBody>
      </p:sp>
      <p:sp>
        <p:nvSpPr>
          <p:cNvPr id="83979" name="Oval 11"/>
          <p:cNvSpPr>
            <a:spLocks noChangeArrowheads="1"/>
          </p:cNvSpPr>
          <p:nvPr/>
        </p:nvSpPr>
        <p:spPr bwMode="auto">
          <a:xfrm>
            <a:off x="4427538" y="2276475"/>
            <a:ext cx="2879725" cy="25209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7288213" y="2730500"/>
            <a:ext cx="114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i="1"/>
              <a:t>Lactarius </a:t>
            </a:r>
          </a:p>
          <a:p>
            <a:r>
              <a:rPr lang="it-IT" sz="1800" i="1"/>
              <a:t>deliciosus</a:t>
            </a:r>
          </a:p>
        </p:txBody>
      </p:sp>
      <p:sp>
        <p:nvSpPr>
          <p:cNvPr id="83982" name="Oval 14"/>
          <p:cNvSpPr>
            <a:spLocks noChangeArrowheads="1"/>
          </p:cNvSpPr>
          <p:nvPr/>
        </p:nvSpPr>
        <p:spPr bwMode="auto">
          <a:xfrm>
            <a:off x="1692275" y="4292600"/>
            <a:ext cx="2663825" cy="28082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3983" name="Text Box 15"/>
          <p:cNvSpPr txBox="1">
            <a:spLocks noChangeArrowheads="1"/>
          </p:cNvSpPr>
          <p:nvPr/>
        </p:nvSpPr>
        <p:spPr bwMode="auto">
          <a:xfrm>
            <a:off x="87313" y="4746625"/>
            <a:ext cx="14033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Chiodino</a:t>
            </a:r>
          </a:p>
          <a:p>
            <a:r>
              <a:rPr lang="it-IT" sz="1800" i="1"/>
              <a:t>Armillariella</a:t>
            </a:r>
          </a:p>
          <a:p>
            <a:r>
              <a:rPr lang="it-IT" sz="1800" i="1"/>
              <a:t>mellea</a:t>
            </a:r>
          </a:p>
        </p:txBody>
      </p:sp>
      <p:sp>
        <p:nvSpPr>
          <p:cNvPr id="83985" name="Oval 17"/>
          <p:cNvSpPr>
            <a:spLocks noChangeArrowheads="1"/>
          </p:cNvSpPr>
          <p:nvPr/>
        </p:nvSpPr>
        <p:spPr bwMode="auto">
          <a:xfrm>
            <a:off x="4427538" y="4508500"/>
            <a:ext cx="2808287" cy="26638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3986" name="Text Box 18"/>
          <p:cNvSpPr txBox="1">
            <a:spLocks noChangeArrowheads="1"/>
          </p:cNvSpPr>
          <p:nvPr/>
        </p:nvSpPr>
        <p:spPr bwMode="auto">
          <a:xfrm>
            <a:off x="7575550" y="4962525"/>
            <a:ext cx="1187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Prataiolo</a:t>
            </a:r>
          </a:p>
          <a:p>
            <a:r>
              <a:rPr lang="it-IT" sz="1800" i="1"/>
              <a:t>Psalliota </a:t>
            </a:r>
          </a:p>
          <a:p>
            <a:r>
              <a:rPr lang="it-IT" sz="1800" i="1"/>
              <a:t>campestris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8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83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8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animBg="1"/>
      <p:bldP spid="83974" grpId="0"/>
      <p:bldP spid="83975" grpId="0" animBg="1"/>
      <p:bldP spid="83976" grpId="0"/>
      <p:bldP spid="83977" grpId="0" animBg="1"/>
      <p:bldP spid="83978" grpId="0"/>
      <p:bldP spid="83979" grpId="0" animBg="1"/>
      <p:bldP spid="83980" grpId="0"/>
      <p:bldP spid="83982" grpId="0" animBg="1"/>
      <p:bldP spid="83983" grpId="0"/>
      <p:bldP spid="83985" grpId="0" animBg="1"/>
      <p:bldP spid="8398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685800"/>
            <a:ext cx="6553200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14300" y="5516563"/>
            <a:ext cx="9134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2800"/>
              <a:t>MICORRIZE: </a:t>
            </a:r>
          </a:p>
          <a:p>
            <a:pPr algn="ctr"/>
            <a:r>
              <a:rPr lang="it-IT" sz="2800"/>
              <a:t>simbiosi mutualistica tra funghi e radici di piante superiori</a:t>
            </a:r>
            <a:endParaRPr lang="it-IT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4784725" y="60325"/>
            <a:ext cx="1957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ectomicorrize</a:t>
            </a:r>
          </a:p>
        </p:txBody>
      </p:sp>
      <p:sp>
        <p:nvSpPr>
          <p:cNvPr id="68613" name="Line 6"/>
          <p:cNvSpPr>
            <a:spLocks noChangeShapeType="1"/>
          </p:cNvSpPr>
          <p:nvPr/>
        </p:nvSpPr>
        <p:spPr bwMode="auto">
          <a:xfrm flipH="1">
            <a:off x="4953000" y="6096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8614" name="Text Box 7"/>
          <p:cNvSpPr txBox="1">
            <a:spLocks noChangeArrowheads="1"/>
          </p:cNvSpPr>
          <p:nvPr/>
        </p:nvSpPr>
        <p:spPr bwMode="auto">
          <a:xfrm>
            <a:off x="288925" y="288925"/>
            <a:ext cx="206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endomicorrize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8229600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1928794" y="571480"/>
            <a:ext cx="200026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000" dirty="0" err="1" smtClean="0"/>
              <a:t>Ectomicorrize</a:t>
            </a:r>
            <a:endParaRPr lang="it-IT" sz="2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643702" y="571480"/>
            <a:ext cx="190238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it-IT" dirty="0" smtClean="0"/>
              <a:t>       </a:t>
            </a:r>
            <a:r>
              <a:rPr lang="it-IT" dirty="0" err="1" smtClean="0"/>
              <a:t>Endomicorrize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5" descr="micorri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052513"/>
            <a:ext cx="6264275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7" descr="Orchid root tip showing mycorrhizal fungus (stained)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3141663"/>
            <a:ext cx="54292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9" descr="Bee Orchid Flower showing the pollinia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04813"/>
            <a:ext cx="325596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533400"/>
            <a:ext cx="36449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5143505" y="1484313"/>
            <a:ext cx="3214710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/>
              <a:t>Licheni:</a:t>
            </a:r>
          </a:p>
          <a:p>
            <a:r>
              <a:rPr lang="it-IT" b="1" dirty="0"/>
              <a:t>Simbiosi tra </a:t>
            </a:r>
            <a:r>
              <a:rPr lang="it-IT" b="1" dirty="0" smtClean="0"/>
              <a:t>alghe o </a:t>
            </a:r>
            <a:r>
              <a:rPr lang="it-IT" b="1" dirty="0" err="1"/>
              <a:t>cianobatteri</a:t>
            </a:r>
            <a:endParaRPr lang="it-IT" b="1" dirty="0"/>
          </a:p>
          <a:p>
            <a:r>
              <a:rPr lang="it-IT" b="1" dirty="0"/>
              <a:t>e Funghi (ascomiceti)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7675" y="76200"/>
            <a:ext cx="53689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6208713" y="1144588"/>
            <a:ext cx="1182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crostosi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95250"/>
            <a:ext cx="72390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4695825" y="5610225"/>
            <a:ext cx="2443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Lichene islandico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4"/>
          <p:cNvSpPr txBox="1">
            <a:spLocks noChangeArrowheads="1"/>
          </p:cNvSpPr>
          <p:nvPr/>
        </p:nvSpPr>
        <p:spPr bwMode="auto">
          <a:xfrm>
            <a:off x="808038" y="1144588"/>
            <a:ext cx="76151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/>
              <a:t>I licheni sono indicatori ambientali (sono </a:t>
            </a:r>
            <a:r>
              <a:rPr lang="it-IT" dirty="0" smtClean="0"/>
              <a:t>estremamente vulnerabili </a:t>
            </a:r>
            <a:r>
              <a:rPr lang="it-IT" dirty="0"/>
              <a:t>in ambienti </a:t>
            </a:r>
            <a:endParaRPr lang="it-IT" dirty="0" smtClean="0"/>
          </a:p>
          <a:p>
            <a:r>
              <a:rPr lang="it-IT" dirty="0" smtClean="0"/>
              <a:t>antropizzati</a:t>
            </a:r>
            <a:r>
              <a:rPr lang="it-IT" dirty="0"/>
              <a:t>)</a:t>
            </a:r>
          </a:p>
        </p:txBody>
      </p:sp>
      <p:sp>
        <p:nvSpPr>
          <p:cNvPr id="75779" name="Text Box 5"/>
          <p:cNvSpPr txBox="1">
            <a:spLocks noChangeArrowheads="1"/>
          </p:cNvSpPr>
          <p:nvPr/>
        </p:nvSpPr>
        <p:spPr bwMode="auto">
          <a:xfrm>
            <a:off x="808038" y="2657475"/>
            <a:ext cx="80806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/>
              <a:t>Agenti di </a:t>
            </a:r>
            <a:r>
              <a:rPr lang="it-IT" dirty="0" err="1"/>
              <a:t>biodeterioramento</a:t>
            </a:r>
            <a:r>
              <a:rPr lang="it-IT" dirty="0"/>
              <a:t> di opere d’arte operando </a:t>
            </a:r>
            <a:r>
              <a:rPr lang="it-IT" dirty="0" smtClean="0"/>
              <a:t>il Biodegrado </a:t>
            </a:r>
            <a:r>
              <a:rPr lang="it-IT" dirty="0"/>
              <a:t>di materiali litici </a:t>
            </a:r>
          </a:p>
        </p:txBody>
      </p:sp>
      <p:sp>
        <p:nvSpPr>
          <p:cNvPr id="75780" name="Text Box 6"/>
          <p:cNvSpPr txBox="1">
            <a:spLocks noChangeArrowheads="1"/>
          </p:cNvSpPr>
          <p:nvPr/>
        </p:nvSpPr>
        <p:spPr bwMode="auto">
          <a:xfrm>
            <a:off x="755650" y="4221163"/>
            <a:ext cx="7200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/>
              <a:t>Agiscono come pionieri e sopravvivono ad </a:t>
            </a:r>
            <a:r>
              <a:rPr lang="it-IT" dirty="0" smtClean="0"/>
              <a:t>ambienti estremi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5" descr="morf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25538"/>
            <a:ext cx="6121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ext Box 6"/>
          <p:cNvSpPr txBox="1">
            <a:spLocks noChangeArrowheads="1"/>
          </p:cNvSpPr>
          <p:nvPr/>
        </p:nvSpPr>
        <p:spPr bwMode="auto">
          <a:xfrm>
            <a:off x="6711950" y="1289050"/>
            <a:ext cx="1435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Corteccia</a:t>
            </a:r>
          </a:p>
        </p:txBody>
      </p:sp>
      <p:sp>
        <p:nvSpPr>
          <p:cNvPr id="76804" name="Text Box 7"/>
          <p:cNvSpPr txBox="1">
            <a:spLocks noChangeArrowheads="1"/>
          </p:cNvSpPr>
          <p:nvPr/>
        </p:nvSpPr>
        <p:spPr bwMode="auto">
          <a:xfrm>
            <a:off x="6784975" y="1936750"/>
            <a:ext cx="183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Strato algale</a:t>
            </a:r>
          </a:p>
        </p:txBody>
      </p:sp>
      <p:sp>
        <p:nvSpPr>
          <p:cNvPr id="76805" name="Text Box 8"/>
          <p:cNvSpPr txBox="1">
            <a:spLocks noChangeArrowheads="1"/>
          </p:cNvSpPr>
          <p:nvPr/>
        </p:nvSpPr>
        <p:spPr bwMode="auto">
          <a:xfrm>
            <a:off x="6784975" y="3017838"/>
            <a:ext cx="1165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midollo</a:t>
            </a:r>
          </a:p>
        </p:txBody>
      </p:sp>
      <p:sp>
        <p:nvSpPr>
          <p:cNvPr id="76806" name="Text Box 9"/>
          <p:cNvSpPr txBox="1">
            <a:spLocks noChangeArrowheads="1"/>
          </p:cNvSpPr>
          <p:nvPr/>
        </p:nvSpPr>
        <p:spPr bwMode="auto">
          <a:xfrm>
            <a:off x="6856413" y="4818063"/>
            <a:ext cx="927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rizine</a:t>
            </a:r>
          </a:p>
        </p:txBody>
      </p:sp>
      <p:sp>
        <p:nvSpPr>
          <p:cNvPr id="76807" name="Text Box 10"/>
          <p:cNvSpPr txBox="1">
            <a:spLocks noChangeArrowheads="1"/>
          </p:cNvSpPr>
          <p:nvPr/>
        </p:nvSpPr>
        <p:spPr bwMode="auto">
          <a:xfrm>
            <a:off x="6372225" y="4313238"/>
            <a:ext cx="2643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Corteccia inferiore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5" descr="slide0026_image0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981075"/>
            <a:ext cx="7848600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ext Box 6"/>
          <p:cNvSpPr txBox="1">
            <a:spLocks noChangeArrowheads="1"/>
          </p:cNvSpPr>
          <p:nvPr/>
        </p:nvSpPr>
        <p:spPr bwMode="auto">
          <a:xfrm>
            <a:off x="2392363" y="352425"/>
            <a:ext cx="1114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apoteci</a:t>
            </a:r>
          </a:p>
        </p:txBody>
      </p:sp>
      <p:sp>
        <p:nvSpPr>
          <p:cNvPr id="77828" name="Line 7"/>
          <p:cNvSpPr>
            <a:spLocks noChangeShapeType="1"/>
          </p:cNvSpPr>
          <p:nvPr/>
        </p:nvSpPr>
        <p:spPr bwMode="auto">
          <a:xfrm flipH="1">
            <a:off x="3132138" y="620713"/>
            <a:ext cx="792162" cy="1152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446</Words>
  <Application>Microsoft Office PowerPoint</Application>
  <PresentationFormat>Presentazione su schermo (4:3)</PresentationFormat>
  <Paragraphs>120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39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 Windows</dc:creator>
  <cp:lastModifiedBy>Utente Windows</cp:lastModifiedBy>
  <cp:revision>7</cp:revision>
  <dcterms:created xsi:type="dcterms:W3CDTF">2009-11-09T08:29:28Z</dcterms:created>
  <dcterms:modified xsi:type="dcterms:W3CDTF">2009-11-09T13:48:35Z</dcterms:modified>
</cp:coreProperties>
</file>