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  <p:sldId id="277" r:id="rId4"/>
    <p:sldId id="272" r:id="rId5"/>
    <p:sldId id="256" r:id="rId6"/>
    <p:sldId id="265" r:id="rId7"/>
    <p:sldId id="257" r:id="rId8"/>
    <p:sldId id="266" r:id="rId9"/>
    <p:sldId id="259" r:id="rId10"/>
    <p:sldId id="258" r:id="rId11"/>
    <p:sldId id="260" r:id="rId12"/>
    <p:sldId id="261" r:id="rId13"/>
    <p:sldId id="264" r:id="rId14"/>
    <p:sldId id="267" r:id="rId15"/>
    <p:sldId id="268" r:id="rId16"/>
    <p:sldId id="269" r:id="rId17"/>
    <p:sldId id="276" r:id="rId18"/>
    <p:sldId id="271" r:id="rId19"/>
    <p:sldId id="281" r:id="rId20"/>
    <p:sldId id="282" r:id="rId21"/>
    <p:sldId id="280" r:id="rId22"/>
    <p:sldId id="262" r:id="rId23"/>
    <p:sldId id="295" r:id="rId24"/>
    <p:sldId id="283" r:id="rId25"/>
    <p:sldId id="285" r:id="rId26"/>
    <p:sldId id="286" r:id="rId27"/>
    <p:sldId id="284" r:id="rId28"/>
    <p:sldId id="287" r:id="rId29"/>
    <p:sldId id="288" r:id="rId30"/>
    <p:sldId id="289" r:id="rId31"/>
    <p:sldId id="290" r:id="rId32"/>
    <p:sldId id="291" r:id="rId33"/>
    <p:sldId id="292" r:id="rId34"/>
    <p:sldId id="294" r:id="rId35"/>
    <p:sldId id="293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E32BF-E002-49FB-AE0F-C3A78F7D4830}" type="datetimeFigureOut">
              <a:rPr lang="it-IT" smtClean="0"/>
              <a:pPr/>
              <a:t>23/10/2009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584EB-8998-43F7-94EA-3C6928119E3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media-2.web.britannica.com/eb-media/02/114902-004-3D61910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451" y="1047754"/>
            <a:ext cx="8895143" cy="4595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ntonella\Desktop\scansioni anto\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69653"/>
            <a:ext cx="8358246" cy="6373163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6643702" y="357166"/>
            <a:ext cx="145584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b="1" dirty="0" err="1" smtClean="0"/>
              <a:t>desmotubulo</a:t>
            </a:r>
            <a:endParaRPr lang="it-IT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73655" y="1285860"/>
            <a:ext cx="867263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Reticolo </a:t>
            </a:r>
            <a:r>
              <a:rPr lang="it-IT" b="1" dirty="0" err="1" smtClean="0"/>
              <a:t>endoplasmico</a:t>
            </a:r>
            <a:endParaRPr lang="it-IT" b="1" dirty="0" smtClean="0"/>
          </a:p>
          <a:p>
            <a:r>
              <a:rPr lang="it-IT" dirty="0" smtClean="0"/>
              <a:t>Trasporto di macromolecole (proteine). E’ un sistema molto esteso di tubuli</a:t>
            </a:r>
          </a:p>
          <a:p>
            <a:r>
              <a:rPr lang="it-IT" dirty="0" smtClean="0"/>
              <a:t>e sacculi che si ramificano e si interconnettono limitando uno spazio interno detto</a:t>
            </a:r>
          </a:p>
          <a:p>
            <a:r>
              <a:rPr lang="it-IT" dirty="0" smtClean="0"/>
              <a:t>lume </a:t>
            </a:r>
          </a:p>
          <a:p>
            <a:r>
              <a:rPr lang="it-IT" dirty="0" smtClean="0"/>
              <a:t>le proteine sintetizzate da un ribosoma associato al RE passano </a:t>
            </a:r>
            <a:r>
              <a:rPr lang="it-IT" dirty="0" err="1" smtClean="0"/>
              <a:t>cotraduzionalmente</a:t>
            </a:r>
            <a:endParaRPr lang="it-IT" dirty="0" smtClean="0"/>
          </a:p>
          <a:p>
            <a:r>
              <a:rPr lang="it-IT" dirty="0" smtClean="0"/>
              <a:t>nel lume. </a:t>
            </a:r>
          </a:p>
          <a:p>
            <a:r>
              <a:rPr lang="it-IT" dirty="0" smtClean="0"/>
              <a:t>Se la proteina è un prodotto di riserva resta nel RE;</a:t>
            </a:r>
          </a:p>
          <a:p>
            <a:r>
              <a:rPr lang="it-IT" dirty="0" smtClean="0"/>
              <a:t>Se deve essere secreta si accumula causando la formazione di vescicole; queste si staccano</a:t>
            </a:r>
          </a:p>
          <a:p>
            <a:r>
              <a:rPr lang="it-IT" dirty="0" smtClean="0"/>
              <a:t>si spostano verso la membrana plasmatica, si fondono con essa liberando il loro</a:t>
            </a:r>
          </a:p>
          <a:p>
            <a:r>
              <a:rPr lang="it-IT" dirty="0" smtClean="0"/>
              <a:t>contenuto all’esterno (esocitosi).</a:t>
            </a:r>
          </a:p>
          <a:p>
            <a:endParaRPr lang="it-IT" dirty="0" smtClean="0"/>
          </a:p>
          <a:p>
            <a:r>
              <a:rPr lang="it-IT" dirty="0" smtClean="0"/>
              <a:t>Alcune proteine vengono modificate nei dittiosomi.  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8943975" cy="539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-1.unipv.it/webbio/anatcomp/freitas/2008-2009/INSPR_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14422"/>
            <a:ext cx="6781800" cy="4686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ntonella\Desktop\scansioni anto\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34941"/>
            <a:ext cx="5662634" cy="6408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iprase.tn.it/natura/Atlante/CELLULA/IMM_CELL/6_cell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14348" y="3214686"/>
            <a:ext cx="2524125" cy="2009775"/>
          </a:xfrm>
          <a:prstGeom prst="rect">
            <a:avLst/>
          </a:prstGeom>
          <a:noFill/>
        </p:spPr>
      </p:pic>
      <p:pic>
        <p:nvPicPr>
          <p:cNvPr id="4100" name="Picture 4" descr="http://www.profesorenlinea.cl/imagenciencias/GolgiApara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428604"/>
            <a:ext cx="3238500" cy="2781300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2571736" y="5072074"/>
            <a:ext cx="102848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vescicole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571472" y="4929198"/>
            <a:ext cx="126759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1400" dirty="0" smtClean="0"/>
              <a:t>Membrane a </a:t>
            </a:r>
          </a:p>
          <a:p>
            <a:r>
              <a:rPr lang="it-IT" sz="1400" dirty="0" smtClean="0"/>
              <a:t>Forma di sacco</a:t>
            </a:r>
            <a:endParaRPr lang="it-IT" sz="14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57158" y="571480"/>
            <a:ext cx="341664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Il dittiosoma è formato da una pila</a:t>
            </a:r>
          </a:p>
          <a:p>
            <a:r>
              <a:rPr lang="it-IT" dirty="0" smtClean="0"/>
              <a:t>di vescicole appiattite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29058" y="4071942"/>
            <a:ext cx="4457567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sistema di </a:t>
            </a:r>
            <a:r>
              <a:rPr lang="it-IT" dirty="0" err="1" smtClean="0"/>
              <a:t>endomembrane</a:t>
            </a:r>
            <a:r>
              <a:rPr lang="it-IT" dirty="0" smtClean="0"/>
              <a:t>: sistema esteso di </a:t>
            </a:r>
          </a:p>
          <a:p>
            <a:r>
              <a:rPr lang="it-IT" dirty="0" smtClean="0"/>
              <a:t>tutte le membrane della cellula 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ntonella\Desktop\scansioni anto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7497" y="0"/>
            <a:ext cx="2530585" cy="6858000"/>
          </a:xfrm>
          <a:prstGeom prst="rect">
            <a:avLst/>
          </a:prstGeom>
          <a:noFill/>
        </p:spPr>
      </p:pic>
      <p:pic>
        <p:nvPicPr>
          <p:cNvPr id="8196" name="Picture 4" descr="http://www.brookes.ac.uk/lifesci/research/images/GolgiTE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8604"/>
            <a:ext cx="3810000" cy="2714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4338"/>
            <a:ext cx="916305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arampangue.cl/Biocarampangue/1-Golg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00240"/>
            <a:ext cx="6096000" cy="3819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575" y="38100"/>
            <a:ext cx="756285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763" y="495300"/>
            <a:ext cx="761047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tonella\Desktop\scansioni anto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4960" y="637032"/>
            <a:ext cx="5974080" cy="5583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ntonella\Desktop\scansioni anto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15514"/>
            <a:ext cx="6500858" cy="615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en.academic.ru/pictures/enwiki/80/Peroxis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23900"/>
            <a:ext cx="8001000" cy="6134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faculty.une.edu/com/abell/histo/peroxis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642918"/>
            <a:ext cx="7500990" cy="5834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plantphys.info/plant_physiology/images/peroxisomeem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6858000" cy="5143500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6429388" y="1214422"/>
            <a:ext cx="9300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Vacuolo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500430" y="2143116"/>
            <a:ext cx="13513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err="1" smtClean="0"/>
              <a:t>Perossisoma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000760" y="3571876"/>
            <a:ext cx="134748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Mitocondrio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857488" y="4857760"/>
            <a:ext cx="125015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Cloroplasto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lantphys.info/plant_physiology/images/photores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2867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116013" y="765175"/>
            <a:ext cx="6840537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i="1">
                <a:solidFill>
                  <a:schemeClr val="folHlink"/>
                </a:solidFill>
              </a:rPr>
              <a:t>VACUOLO</a:t>
            </a:r>
            <a:endParaRPr lang="en-GB" sz="2400" b="1">
              <a:solidFill>
                <a:schemeClr val="folHlink"/>
              </a:solidFill>
            </a:endParaRPr>
          </a:p>
          <a:p>
            <a:r>
              <a:rPr lang="it-IT" sz="2000"/>
              <a:t> </a:t>
            </a:r>
            <a:endParaRPr lang="en-GB" sz="2000"/>
          </a:p>
          <a:p>
            <a:r>
              <a:rPr lang="it-IT" sz="2400" b="1" u="sng">
                <a:solidFill>
                  <a:srgbClr val="009900"/>
                </a:solidFill>
              </a:rPr>
              <a:t>Il VACUOLO è presente SOLO nelle cellule vegetali.</a:t>
            </a:r>
          </a:p>
          <a:p>
            <a:r>
              <a:rPr lang="it-IT" sz="2400"/>
              <a:t>Mentre le cellule vanno assumendo la forma e le dimensioni definitive, compaiono nel citoplasma numerosi piccoli VACUOLI, che aumentano sempre di volume, durante la crescita delle cellule vegetali.</a:t>
            </a:r>
          </a:p>
          <a:p>
            <a:endParaRPr lang="en-GB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042988" y="4437063"/>
            <a:ext cx="73453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/>
              <a:t>Il vacuolo è rivestito </a:t>
            </a:r>
            <a:r>
              <a:rPr lang="it-IT" sz="2400" b="1"/>
              <a:t>da una membrana detta </a:t>
            </a:r>
            <a:r>
              <a:rPr lang="it-IT" sz="2400" b="1" u="sng">
                <a:solidFill>
                  <a:srgbClr val="9933FF"/>
                </a:solidFill>
              </a:rPr>
              <a:t>TONOPLASTO</a:t>
            </a:r>
            <a:r>
              <a:rPr lang="it-IT" sz="2400" b="1">
                <a:solidFill>
                  <a:srgbClr val="9933FF"/>
                </a:solidFill>
              </a:rPr>
              <a:t> </a:t>
            </a:r>
            <a:r>
              <a:rPr lang="it-IT" sz="2400" b="1"/>
              <a:t>e contiene una soluzione acquosa detta </a:t>
            </a:r>
            <a:r>
              <a:rPr lang="it-IT" sz="2400" b="1" u="sng">
                <a:solidFill>
                  <a:srgbClr val="FF00FF"/>
                </a:solidFill>
              </a:rPr>
              <a:t>SUCCO VACUOLARE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0" grpId="1"/>
      <p:bldP spid="4102" grpId="0"/>
      <p:bldP spid="410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Lodi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7938" y="549275"/>
            <a:ext cx="3951287" cy="6119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125" y="300038"/>
            <a:ext cx="638175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928670"/>
            <a:ext cx="895736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71472" y="3898005"/>
            <a:ext cx="77867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Nelle cellule vegetali il vacuolo contiene prevalentemente: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ioni minerali (potassio, cloro, sodio, calcio, fosfato) e sostanze idrosolubili (monosaccaridi, disaccaridi e trisaccaridi)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metaboliti secondari (alcaloidi, </a:t>
            </a:r>
            <a:r>
              <a:rPr lang="it-IT" dirty="0" err="1" smtClean="0"/>
              <a:t>terpenoidi</a:t>
            </a:r>
            <a:r>
              <a:rPr lang="it-IT" dirty="0" smtClean="0"/>
              <a:t>, </a:t>
            </a:r>
            <a:r>
              <a:rPr lang="it-IT" dirty="0" err="1" smtClean="0"/>
              <a:t>fenoli</a:t>
            </a:r>
            <a:r>
              <a:rPr lang="it-IT" dirty="0" smtClean="0"/>
              <a:t>) forse dannosi o superflui per la pianta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acidi organici (es. acido citrico, malico), glucosidi, tannini,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 pigmenti flavonoidi (</a:t>
            </a:r>
            <a:r>
              <a:rPr lang="it-IT" dirty="0" err="1" smtClean="0"/>
              <a:t>antociani</a:t>
            </a:r>
            <a:r>
              <a:rPr lang="it-IT" dirty="0" smtClean="0"/>
              <a:t> - pigmenti dal rosso al viola - flavoni, </a:t>
            </a:r>
            <a:r>
              <a:rPr lang="it-IT" dirty="0" err="1" smtClean="0"/>
              <a:t>flavonoli</a:t>
            </a:r>
            <a:r>
              <a:rPr lang="it-IT" dirty="0" smtClean="0"/>
              <a:t>)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71472" y="2071678"/>
            <a:ext cx="79296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Le proteine inserite nello strato lipidico del </a:t>
            </a:r>
            <a:r>
              <a:rPr lang="it-IT" dirty="0" err="1" smtClean="0"/>
              <a:t>tonoplasto</a:t>
            </a:r>
            <a:r>
              <a:rPr lang="it-IT" dirty="0" smtClean="0"/>
              <a:t>, sono principalmente di trasporto (</a:t>
            </a:r>
            <a:r>
              <a:rPr lang="it-IT" dirty="0" err="1" smtClean="0"/>
              <a:t>V-ATPasi</a:t>
            </a:r>
            <a:r>
              <a:rPr lang="it-IT" dirty="0" smtClean="0"/>
              <a:t> e </a:t>
            </a:r>
            <a:r>
              <a:rPr lang="it-IT" dirty="0" err="1" smtClean="0"/>
              <a:t>VAPPasi</a:t>
            </a:r>
            <a:r>
              <a:rPr lang="it-IT" dirty="0" smtClean="0"/>
              <a:t>), tra cui vanno ricordate le </a:t>
            </a:r>
            <a:r>
              <a:rPr lang="it-IT" dirty="0" err="1" smtClean="0"/>
              <a:t>acquaporine</a:t>
            </a:r>
            <a:r>
              <a:rPr lang="it-IT" dirty="0" smtClean="0"/>
              <a:t>, facenti parte delle </a:t>
            </a:r>
            <a:r>
              <a:rPr lang="it-IT" dirty="0" err="1" smtClean="0"/>
              <a:t>TIPs</a:t>
            </a:r>
            <a:r>
              <a:rPr lang="it-IT" dirty="0" smtClean="0"/>
              <a:t> (proteine intrinseche del </a:t>
            </a:r>
            <a:r>
              <a:rPr lang="it-IT" dirty="0" err="1" smtClean="0"/>
              <a:t>tonoplasto</a:t>
            </a:r>
            <a:r>
              <a:rPr lang="it-IT" dirty="0" smtClean="0"/>
              <a:t>. Le </a:t>
            </a:r>
            <a:r>
              <a:rPr lang="it-IT" dirty="0" err="1" smtClean="0"/>
              <a:t>TIPs</a:t>
            </a:r>
            <a:r>
              <a:rPr lang="it-IT" dirty="0" smtClean="0"/>
              <a:t> sono le proteine più abbondanti del </a:t>
            </a:r>
            <a:r>
              <a:rPr lang="it-IT" dirty="0" err="1" smtClean="0"/>
              <a:t>tonoplasto</a:t>
            </a:r>
            <a:r>
              <a:rPr lang="it-IT" dirty="0" smtClean="0"/>
              <a:t>, e sono essenziali nell’entrata di acqua all’interno del vacuolo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428596" y="862596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 vacuoli sono organuli tipici dei vegetali, fanno parte del sistema di </a:t>
            </a:r>
            <a:r>
              <a:rPr lang="it-IT" dirty="0" err="1" smtClean="0"/>
              <a:t>endomembrane</a:t>
            </a:r>
            <a:r>
              <a:rPr lang="it-IT" dirty="0" smtClean="0"/>
              <a:t> e sono delimitati da una membrana propria, derivata dal Golgi, detta </a:t>
            </a:r>
            <a:r>
              <a:rPr lang="it-IT" i="1" dirty="0" err="1" smtClean="0"/>
              <a:t>tonoplasto</a:t>
            </a:r>
            <a:r>
              <a:rPr lang="it-IT" dirty="0" smtClean="0"/>
              <a:t>, che racchiude una soluzione, il </a:t>
            </a:r>
            <a:r>
              <a:rPr lang="it-IT" i="1" dirty="0" smtClean="0"/>
              <a:t>succo vacuolare</a:t>
            </a:r>
            <a:endParaRPr lang="it-IT"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39750" y="636588"/>
            <a:ext cx="8208963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>
                <a:solidFill>
                  <a:srgbClr val="9933FF"/>
                </a:solidFill>
              </a:rPr>
              <a:t>TONOPLASTO</a:t>
            </a:r>
            <a:endParaRPr lang="en-GB" sz="2400" b="1">
              <a:solidFill>
                <a:srgbClr val="9933FF"/>
              </a:solidFill>
            </a:endParaRPr>
          </a:p>
          <a:p>
            <a:r>
              <a:rPr lang="it-IT" sz="2400"/>
              <a:t> </a:t>
            </a:r>
            <a:endParaRPr lang="en-GB" sz="2400"/>
          </a:p>
          <a:p>
            <a:r>
              <a:rPr lang="it-IT" sz="2400"/>
              <a:t>Il </a:t>
            </a:r>
            <a:r>
              <a:rPr lang="it-IT" sz="2400" b="1">
                <a:solidFill>
                  <a:srgbClr val="9933FF"/>
                </a:solidFill>
              </a:rPr>
              <a:t>TONOPLASTO</a:t>
            </a:r>
            <a:r>
              <a:rPr lang="it-IT" sz="2400"/>
              <a:t> è una </a:t>
            </a:r>
            <a:r>
              <a:rPr lang="it-IT" sz="2400" b="1" u="sng"/>
              <a:t>membrana lipoproteica bistratificata</a:t>
            </a:r>
            <a:r>
              <a:rPr lang="it-IT" sz="2400" u="sng"/>
              <a:t> </a:t>
            </a:r>
            <a:r>
              <a:rPr lang="it-IT" sz="2400" b="1" u="sng">
                <a:solidFill>
                  <a:srgbClr val="FF0000"/>
                </a:solidFill>
              </a:rPr>
              <a:t>ASIMMETRICA</a:t>
            </a:r>
            <a:r>
              <a:rPr lang="it-IT" sz="2400" b="1"/>
              <a:t>:</a:t>
            </a:r>
            <a:r>
              <a:rPr lang="it-IT" sz="2400"/>
              <a:t> la superficie rivolta verso </a:t>
            </a:r>
            <a:r>
              <a:rPr lang="it-IT" sz="2400" i="1" u="sng"/>
              <a:t>l’esterno è ricca di proteine intramembrana rispetto alla faccia rivolta  verso l’interno</a:t>
            </a:r>
            <a:r>
              <a:rPr lang="it-IT" sz="2400"/>
              <a:t>.</a:t>
            </a:r>
          </a:p>
          <a:p>
            <a:endParaRPr lang="it-IT" sz="2400"/>
          </a:p>
          <a:p>
            <a:r>
              <a:rPr lang="it-IT" sz="2400"/>
              <a:t> Le proteine intramembrana </a:t>
            </a:r>
            <a:r>
              <a:rPr lang="it-IT" sz="2400" b="1"/>
              <a:t>sono per la maggior parte proteine </a:t>
            </a:r>
            <a:r>
              <a:rPr lang="it-IT" sz="2400" b="1" i="1"/>
              <a:t>carriers</a:t>
            </a:r>
            <a:r>
              <a:rPr lang="it-IT" sz="2400" b="1"/>
              <a:t>, pompe protoniche, proteine canali ed enzimi</a:t>
            </a:r>
            <a:r>
              <a:rPr lang="it-IT" sz="2400"/>
              <a:t>. Spesso di tratta di </a:t>
            </a:r>
            <a:r>
              <a:rPr lang="it-IT" sz="2400" b="1">
                <a:solidFill>
                  <a:srgbClr val="66FF33"/>
                </a:solidFill>
              </a:rPr>
              <a:t>GLICOPROTEINE</a:t>
            </a:r>
            <a:r>
              <a:rPr lang="it-IT" sz="2400">
                <a:solidFill>
                  <a:srgbClr val="66FF33"/>
                </a:solidFill>
              </a:rPr>
              <a:t> </a:t>
            </a:r>
            <a:r>
              <a:rPr lang="it-IT" sz="2400"/>
              <a:t>cioè </a:t>
            </a:r>
            <a:r>
              <a:rPr lang="it-IT" sz="2400" b="1"/>
              <a:t>proteine complessate con residui oligosaccaridici rivolti verso il succo vacuolare. </a:t>
            </a:r>
          </a:p>
          <a:p>
            <a:endParaRPr lang="it-IT" sz="2400" b="1"/>
          </a:p>
          <a:p>
            <a:r>
              <a:rPr lang="it-IT" sz="2400"/>
              <a:t>Inoltre il </a:t>
            </a:r>
            <a:r>
              <a:rPr lang="it-IT" sz="2400" b="1" i="1"/>
              <a:t>DOPPIO STRATO LIPIDICO</a:t>
            </a:r>
            <a:r>
              <a:rPr lang="it-IT" sz="2400"/>
              <a:t> del tonoplasto presenta in minima parte fosfolipidi mentre </a:t>
            </a:r>
            <a:r>
              <a:rPr lang="it-IT" sz="2400" b="1"/>
              <a:t>sono predominanti i </a:t>
            </a:r>
            <a:r>
              <a:rPr lang="it-IT" sz="2400" b="1">
                <a:solidFill>
                  <a:srgbClr val="FF9933"/>
                </a:solidFill>
              </a:rPr>
              <a:t>GLICOLIPIDI</a:t>
            </a:r>
            <a:r>
              <a:rPr lang="it-IT" sz="2400"/>
              <a:t> (es. galattolipidi).</a:t>
            </a: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5288" y="476250"/>
            <a:ext cx="8497887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dirty="0"/>
              <a:t>FUNZIONI DEI VACUOLI</a:t>
            </a:r>
          </a:p>
          <a:p>
            <a:endParaRPr lang="en-GB" sz="2400" b="1" dirty="0"/>
          </a:p>
          <a:p>
            <a:r>
              <a:rPr lang="it-IT" sz="2400" dirty="0"/>
              <a:t>I vacuoli svolgono </a:t>
            </a:r>
            <a:r>
              <a:rPr lang="it-IT" sz="2400" b="1" i="1" dirty="0"/>
              <a:t>importantissime </a:t>
            </a:r>
            <a:r>
              <a:rPr lang="it-IT" sz="2400" dirty="0"/>
              <a:t>funzioni:</a:t>
            </a:r>
          </a:p>
          <a:p>
            <a:endParaRPr lang="en-GB" sz="2400" dirty="0"/>
          </a:p>
          <a:p>
            <a:r>
              <a:rPr lang="it-IT" sz="2400" b="1" u="sng" dirty="0">
                <a:solidFill>
                  <a:schemeClr val="accent2"/>
                </a:solidFill>
              </a:rPr>
              <a:t>1)    RUOLO OSMOTICO</a:t>
            </a:r>
            <a:r>
              <a:rPr lang="it-IT" sz="2400" b="1" u="sng" dirty="0"/>
              <a:t> </a:t>
            </a:r>
            <a:r>
              <a:rPr lang="it-IT" sz="2400" u="sng" dirty="0"/>
              <a:t>(insieme al citoplasma ed alla parete cellulare</a:t>
            </a:r>
            <a:r>
              <a:rPr lang="it-IT" sz="2400" u="sng" dirty="0" smtClean="0"/>
              <a:t>); Equilibrio ionico e regolazione dell’osmosi</a:t>
            </a:r>
            <a:endParaRPr lang="it-IT" sz="2400" u="sng" dirty="0"/>
          </a:p>
          <a:p>
            <a:endParaRPr lang="en-GB" sz="2400" u="sng" dirty="0"/>
          </a:p>
          <a:p>
            <a:r>
              <a:rPr lang="it-IT" sz="2400" dirty="0">
                <a:solidFill>
                  <a:srgbClr val="CC3300"/>
                </a:solidFill>
              </a:rPr>
              <a:t>a) </a:t>
            </a:r>
            <a:r>
              <a:rPr lang="it-IT" sz="2400" b="1" i="1" dirty="0">
                <a:solidFill>
                  <a:srgbClr val="CC3300"/>
                </a:solidFill>
              </a:rPr>
              <a:t>SUPPORTO MECCANICO</a:t>
            </a:r>
            <a:r>
              <a:rPr lang="it-IT" sz="2400" b="1" i="1" dirty="0">
                <a:solidFill>
                  <a:srgbClr val="FF0000"/>
                </a:solidFill>
              </a:rPr>
              <a:t>: </a:t>
            </a:r>
            <a:r>
              <a:rPr lang="it-IT" sz="2400" dirty="0"/>
              <a:t>il vacuolo insieme alla parete realizza una struttura rigida </a:t>
            </a:r>
            <a:r>
              <a:rPr lang="it-IT" sz="2400" b="1" dirty="0"/>
              <a:t>(la pressione dell’acqua nel vacuolo viene controbilanciata dalla rigidità della parete cellulare)</a:t>
            </a:r>
            <a:r>
              <a:rPr lang="it-IT" sz="2400" dirty="0"/>
              <a:t> che determina la </a:t>
            </a:r>
            <a:r>
              <a:rPr lang="it-IT" sz="2400" b="1" i="1" u="sng" dirty="0">
                <a:solidFill>
                  <a:srgbClr val="CC3300"/>
                </a:solidFill>
              </a:rPr>
              <a:t>PRESSIONE </a:t>
            </a:r>
            <a:r>
              <a:rPr lang="it-IT" sz="2400" b="1" i="1" u="sng" dirty="0" err="1">
                <a:solidFill>
                  <a:srgbClr val="CC3300"/>
                </a:solidFill>
              </a:rPr>
              <a:t>DI</a:t>
            </a:r>
            <a:r>
              <a:rPr lang="it-IT" sz="2400" b="1" i="1" u="sng" dirty="0">
                <a:solidFill>
                  <a:srgbClr val="CC3300"/>
                </a:solidFill>
              </a:rPr>
              <a:t> TURGORE</a:t>
            </a:r>
            <a:r>
              <a:rPr lang="it-IT" sz="2400" dirty="0"/>
              <a:t> responsabile sia della distensione cellulare sia della rigidità di tessuti non lignificati (es. foglie, giovani fusti) i quali quando la pressione di turgore diminuisce avvizziscono.</a:t>
            </a:r>
          </a:p>
          <a:p>
            <a:endParaRPr lang="it-IT" sz="2400" dirty="0"/>
          </a:p>
          <a:p>
            <a:pPr algn="just" eaLnBrk="0" hangingPunct="0">
              <a:lnSpc>
                <a:spcPct val="200000"/>
              </a:lnSpc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95288" y="836613"/>
            <a:ext cx="828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2400" b="1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395288" y="3068638"/>
            <a:ext cx="6761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>
                <a:solidFill>
                  <a:srgbClr val="CC3300"/>
                </a:solidFill>
              </a:rPr>
              <a:t>b)    </a:t>
            </a:r>
            <a:r>
              <a:rPr lang="it-IT" sz="2400" b="1" i="1">
                <a:solidFill>
                  <a:srgbClr val="CC3300"/>
                </a:solidFill>
              </a:rPr>
              <a:t>FORZA MOTRICE PER LA DISTENSIONE</a:t>
            </a:r>
            <a:r>
              <a:rPr lang="it-IT" b="1" i="1">
                <a:solidFill>
                  <a:srgbClr val="CC3300"/>
                </a:solidFill>
              </a:rPr>
              <a:t> </a:t>
            </a:r>
          </a:p>
          <a:p>
            <a:r>
              <a:rPr lang="it-IT" sz="2400" b="1" i="1">
                <a:solidFill>
                  <a:srgbClr val="CC3300"/>
                </a:solidFill>
              </a:rPr>
              <a:t>CELLULARE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468313" y="3644900"/>
            <a:ext cx="827881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it-IT" sz="2400"/>
              <a:t>La pressione di turgore esercitata dal vacuolo in maniera uniforme sulla parete cellulare </a:t>
            </a:r>
            <a:r>
              <a:rPr lang="it-IT" sz="2400" b="1" i="1">
                <a:solidFill>
                  <a:srgbClr val="009900"/>
                </a:solidFill>
              </a:rPr>
              <a:t>rappresenta la forza guida dell’accrescimento delle cellule vegetali</a:t>
            </a:r>
            <a:r>
              <a:rPr lang="it-IT" sz="2400"/>
              <a:t> 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611188" y="620713"/>
            <a:ext cx="7848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i="1"/>
              <a:t>Se la parete non fosse in grado</a:t>
            </a:r>
            <a:r>
              <a:rPr lang="it-IT" sz="2400"/>
              <a:t> </a:t>
            </a:r>
            <a:r>
              <a:rPr lang="it-IT" sz="2400" i="1"/>
              <a:t>di opporsi al continuo richiamo d’acqua</a:t>
            </a:r>
            <a:r>
              <a:rPr lang="it-IT" sz="2400"/>
              <a:t> si </a:t>
            </a:r>
            <a:r>
              <a:rPr lang="it-IT" sz="2400" b="1"/>
              <a:t>avrebbe lo scoppio dei protoplasti</a:t>
            </a:r>
            <a:r>
              <a:rPr lang="it-IT" sz="2400"/>
              <a:t> e </a:t>
            </a:r>
            <a:r>
              <a:rPr lang="it-IT" sz="2400" i="1"/>
              <a:t>se il vacuolo perdesse acqua, determinando l’abbassamento della pressione di turgore,</a:t>
            </a:r>
            <a:r>
              <a:rPr lang="it-IT" sz="2400"/>
              <a:t> </a:t>
            </a:r>
            <a:r>
              <a:rPr lang="it-IT" sz="2400" b="1"/>
              <a:t>si avrebbe la PLASMOLISI cellulare.</a:t>
            </a:r>
            <a:endParaRPr lang="en-GB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302031" cy="4167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23850" y="404813"/>
            <a:ext cx="8569325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u="sng">
                <a:solidFill>
                  <a:schemeClr val="hlink"/>
                </a:solidFill>
              </a:rPr>
              <a:t>3)    RUOLO TAMPONANTE</a:t>
            </a:r>
            <a:r>
              <a:rPr lang="it-IT" sz="2400" b="1" u="sng"/>
              <a:t> </a:t>
            </a:r>
            <a:r>
              <a:rPr lang="it-IT" sz="2000" b="1" u="sng"/>
              <a:t>del pH citoplasmatico</a:t>
            </a:r>
            <a:r>
              <a:rPr lang="it-IT" sz="2000"/>
              <a:t>. </a:t>
            </a:r>
          </a:p>
          <a:p>
            <a:endParaRPr lang="it-IT" sz="2000" b="1"/>
          </a:p>
          <a:p>
            <a:r>
              <a:rPr lang="it-IT" sz="2000" b="1"/>
              <a:t>Il succo vacuolare ha un pH acido il cui valore in condizioni fisiologiche normali si aggira tra pH 4 e 5.</a:t>
            </a:r>
            <a:r>
              <a:rPr lang="it-IT" sz="2000"/>
              <a:t> Questo valore è sempre notevolmente più basso rispetto a </a:t>
            </a:r>
            <a:r>
              <a:rPr lang="it-IT" sz="2000" b="1"/>
              <a:t>quello del citoplasma (pH 6.8-6.9).</a:t>
            </a:r>
            <a:r>
              <a:rPr lang="it-IT" sz="2000"/>
              <a:t> </a:t>
            </a:r>
          </a:p>
          <a:p>
            <a:endParaRPr lang="it-IT" sz="2000"/>
          </a:p>
          <a:p>
            <a:r>
              <a:rPr lang="it-IT" sz="2000"/>
              <a:t>La capacità di mantenere il succo vacuolare ad un pH acido è dovuto alla </a:t>
            </a:r>
            <a:r>
              <a:rPr lang="it-IT" sz="2000" b="1"/>
              <a:t>presenza sul tonoplasto di pompe protoniche (H+-ATPasi e H+-PPasi)</a:t>
            </a:r>
            <a:r>
              <a:rPr lang="it-IT" sz="2000"/>
              <a:t> che attraverso l’idrolisi dell’ATP e del pirofosfato inorganico </a:t>
            </a:r>
            <a:r>
              <a:rPr lang="it-IT" sz="2000" b="1"/>
              <a:t>forniscono protoni al succo vacuolare acidificandolo.</a:t>
            </a:r>
            <a:r>
              <a:rPr lang="it-IT" sz="2000"/>
              <a:t> </a:t>
            </a:r>
          </a:p>
          <a:p>
            <a:endParaRPr lang="it-IT" sz="2000"/>
          </a:p>
          <a:p>
            <a:r>
              <a:rPr lang="it-IT" sz="2000"/>
              <a:t>La presenza di pompe protoniche sul tonoplasto è di notevole importanza fisiologica poiché alla loro funzionalità è strettamente legata la capacità di </a:t>
            </a:r>
            <a:r>
              <a:rPr lang="it-IT" sz="2000" b="1"/>
              <a:t>trasportare selettivamente ioni e metaboliti dal citoplasma al vacuolo</a:t>
            </a:r>
            <a:r>
              <a:rPr lang="it-IT" sz="2000"/>
              <a:t> e, in misura minima dal vacuolo al citoplasma, permettendo così il mantenimento del pH costante del citoplasma.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95288" y="692150"/>
            <a:ext cx="7993062" cy="499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u="sng">
                <a:solidFill>
                  <a:schemeClr val="hlink"/>
                </a:solidFill>
              </a:rPr>
              <a:t>4) EQUILIBRIO e RISERVA DI IONI</a:t>
            </a:r>
          </a:p>
          <a:p>
            <a:endParaRPr lang="en-GB" u="sng"/>
          </a:p>
          <a:p>
            <a:r>
              <a:rPr lang="it-IT" sz="2000"/>
              <a:t>Nel vacuolo </a:t>
            </a:r>
            <a:r>
              <a:rPr lang="it-IT" sz="2000" b="1" i="1"/>
              <a:t>si accumulano molti ioni inorganici</a:t>
            </a:r>
            <a:r>
              <a:rPr lang="it-IT" sz="2000"/>
              <a:t> la cui natura e quantità è dovuta al tipo di terreno su cui cresce la pianta. </a:t>
            </a:r>
          </a:p>
          <a:p>
            <a:r>
              <a:rPr lang="it-IT" sz="2000" i="1"/>
              <a:t>Tutti gli ioni non immediatamente utilizzati vengono immagazzinati nel vacuolo mediante l’utilizzo di </a:t>
            </a:r>
            <a:r>
              <a:rPr lang="it-IT" sz="2000" i="1" u="sng"/>
              <a:t>speciali proteine trasportatrici a livello del TONOPLASTO (TRASPORTO ATTIVO).</a:t>
            </a:r>
          </a:p>
          <a:p>
            <a:r>
              <a:rPr lang="it-IT" sz="2000"/>
              <a:t>Piante che vivono su terreni ricchi di </a:t>
            </a:r>
            <a:r>
              <a:rPr lang="it-IT" sz="2000" i="1"/>
              <a:t>elementi tossici</a:t>
            </a:r>
            <a:r>
              <a:rPr lang="it-IT" sz="2000"/>
              <a:t> tendono ad accumularli nel vacuolo. </a:t>
            </a:r>
          </a:p>
          <a:p>
            <a:endParaRPr lang="it-IT" sz="2000"/>
          </a:p>
          <a:p>
            <a:r>
              <a:rPr lang="it-IT" sz="2000"/>
              <a:t>Gli ioni nel vacuolo possono </a:t>
            </a:r>
            <a:r>
              <a:rPr lang="it-IT" sz="2000" b="1" i="1"/>
              <a:t>rimanere sotto forma libera</a:t>
            </a:r>
            <a:r>
              <a:rPr lang="it-IT" sz="2000"/>
              <a:t> oppure </a:t>
            </a:r>
            <a:r>
              <a:rPr lang="it-IT" sz="2000" b="1" i="1"/>
              <a:t>formare dei sali e dei cristalli con gli acidi organici</a:t>
            </a:r>
            <a:r>
              <a:rPr lang="it-IT" sz="2000"/>
              <a:t> pure accumulati nel vacuolo (es. ossalato di Calcio: acido ossalico + Ca2+). In particolare </a:t>
            </a:r>
            <a:r>
              <a:rPr lang="it-IT" sz="2000" i="1"/>
              <a:t>cristalli di ossalato di calcio</a:t>
            </a:r>
            <a:r>
              <a:rPr lang="it-IT" sz="2000"/>
              <a:t> formano degli inclusi solidi insolubili di varie forme (rafidi, prismi o stiloidi, druse, sabbia cristallina)</a:t>
            </a:r>
            <a:r>
              <a:rPr lang="en-GB" sz="20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lodi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60350"/>
            <a:ext cx="4305300" cy="6192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rafid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609600"/>
            <a:ext cx="6143625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prism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33375"/>
            <a:ext cx="7272338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11188" y="476250"/>
            <a:ext cx="813752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u="sng">
                <a:solidFill>
                  <a:schemeClr val="hlink"/>
                </a:solidFill>
              </a:rPr>
              <a:t>5) RISERVA di METABOLITI</a:t>
            </a:r>
          </a:p>
          <a:p>
            <a:endParaRPr lang="it-IT" sz="2400" b="1" u="sng">
              <a:solidFill>
                <a:schemeClr val="hlink"/>
              </a:solidFill>
            </a:endParaRPr>
          </a:p>
          <a:p>
            <a:endParaRPr lang="it-IT" sz="2400" b="1" u="sng">
              <a:solidFill>
                <a:schemeClr val="hlink"/>
              </a:solidFill>
            </a:endParaRPr>
          </a:p>
          <a:p>
            <a:endParaRPr lang="it-IT" sz="2400" b="1" u="sng">
              <a:solidFill>
                <a:schemeClr val="hlink"/>
              </a:solidFill>
            </a:endParaRPr>
          </a:p>
          <a:p>
            <a:r>
              <a:rPr lang="it-IT" sz="2800">
                <a:solidFill>
                  <a:srgbClr val="FF9933"/>
                </a:solidFill>
              </a:rPr>
              <a:t>Molti </a:t>
            </a:r>
            <a:r>
              <a:rPr lang="it-IT" sz="2800" i="1" u="sng">
                <a:solidFill>
                  <a:srgbClr val="FF9933"/>
                </a:solidFill>
              </a:rPr>
              <a:t>metaboliti organici di riserva vengono accumulati nel vacuolo </a:t>
            </a:r>
            <a:r>
              <a:rPr lang="it-IT" sz="2800">
                <a:solidFill>
                  <a:srgbClr val="FF9933"/>
                </a:solidFill>
              </a:rPr>
              <a:t>tra</a:t>
            </a:r>
            <a:r>
              <a:rPr lang="it-IT" sz="2800" i="1" u="sng">
                <a:solidFill>
                  <a:srgbClr val="FF9933"/>
                </a:solidFill>
              </a:rPr>
              <a:t> </a:t>
            </a:r>
            <a:r>
              <a:rPr lang="it-IT" sz="2800" b="1" i="1" u="sng">
                <a:solidFill>
                  <a:srgbClr val="FF9933"/>
                </a:solidFill>
              </a:rPr>
              <a:t>cui</a:t>
            </a:r>
            <a:r>
              <a:rPr lang="it-IT" sz="2800" b="1">
                <a:solidFill>
                  <a:srgbClr val="FF9933"/>
                </a:solidFill>
              </a:rPr>
              <a:t> aminoacidi e proteine, zuccheri monosaccaridi</a:t>
            </a:r>
            <a:r>
              <a:rPr lang="it-IT" sz="2800">
                <a:solidFill>
                  <a:srgbClr val="FF9933"/>
                </a:solidFill>
              </a:rPr>
              <a:t> (es. glucosio nell’uva), </a:t>
            </a:r>
            <a:r>
              <a:rPr lang="it-IT" sz="2800" b="1">
                <a:solidFill>
                  <a:srgbClr val="FF9933"/>
                </a:solidFill>
              </a:rPr>
              <a:t>disaccaridi</a:t>
            </a:r>
            <a:r>
              <a:rPr lang="it-IT" sz="2800">
                <a:solidFill>
                  <a:srgbClr val="FF9933"/>
                </a:solidFill>
              </a:rPr>
              <a:t> (saccarosio nella barbabietola e nella canna da zucchero), </a:t>
            </a:r>
            <a:r>
              <a:rPr lang="it-IT" sz="2800" b="1">
                <a:solidFill>
                  <a:srgbClr val="FF9933"/>
                </a:solidFill>
              </a:rPr>
              <a:t>pigmenti</a:t>
            </a:r>
            <a:r>
              <a:rPr lang="it-IT" sz="2800">
                <a:solidFill>
                  <a:srgbClr val="FF9933"/>
                </a:solidFill>
              </a:rPr>
              <a:t> che conferiscono i colori ai fiori alla frutta etc. (flavonoidi, antociani, flavoni e a volte tannini).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5" y="461963"/>
            <a:ext cx="74866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 descr="angiosperm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90500"/>
            <a:ext cx="6769100" cy="64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590</Words>
  <Application>Microsoft Office PowerPoint</Application>
  <PresentationFormat>Presentazione su schermo (4:3)</PresentationFormat>
  <Paragraphs>73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6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 Windows</dc:creator>
  <cp:lastModifiedBy>Utente Windows</cp:lastModifiedBy>
  <cp:revision>36</cp:revision>
  <dcterms:created xsi:type="dcterms:W3CDTF">2009-10-15T09:10:29Z</dcterms:created>
  <dcterms:modified xsi:type="dcterms:W3CDTF">2009-10-23T07:24:27Z</dcterms:modified>
</cp:coreProperties>
</file>