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55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A613C437-C200-4D47-B300-D3FD6F6EA1BD}" type="datetimeFigureOut">
              <a:rPr lang="it-IT" smtClean="0"/>
              <a:t>10/08/2011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850558C-E28D-4B41-8F14-9AC13CED27FA}" type="slidenum">
              <a:rPr lang="it-IT" smtClean="0"/>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613C437-C200-4D47-B300-D3FD6F6EA1BD}" type="datetimeFigureOut">
              <a:rPr lang="it-IT" smtClean="0"/>
              <a:t>10/08/2011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850558C-E28D-4B41-8F14-9AC13CED27FA}"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A613C437-C200-4D47-B300-D3FD6F6EA1BD}" type="datetimeFigureOut">
              <a:rPr lang="it-IT" smtClean="0"/>
              <a:t>10/08/2011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850558C-E28D-4B41-8F14-9AC13CED27FA}" type="slidenum">
              <a:rPr lang="it-IT" smtClean="0"/>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A613C437-C200-4D47-B300-D3FD6F6EA1BD}" type="datetimeFigureOut">
              <a:rPr lang="it-IT" smtClean="0"/>
              <a:t>10/08/2011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850558C-E28D-4B41-8F14-9AC13CED27FA}" type="slidenum">
              <a:rPr lang="it-IT" smtClean="0"/>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A613C437-C200-4D47-B300-D3FD6F6EA1BD}" type="datetimeFigureOut">
              <a:rPr lang="it-IT" smtClean="0"/>
              <a:t>10/08/2011</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7850558C-E28D-4B41-8F14-9AC13CED27FA}" type="slidenum">
              <a:rPr lang="it-IT" smtClean="0"/>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A613C437-C200-4D47-B300-D3FD6F6EA1BD}" type="datetimeFigureOut">
              <a:rPr lang="it-IT" smtClean="0"/>
              <a:t>10/08/2011</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7850558C-E28D-4B41-8F14-9AC13CED27FA}"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A613C437-C200-4D47-B300-D3FD6F6EA1BD}" type="datetimeFigureOut">
              <a:rPr lang="it-IT" smtClean="0"/>
              <a:t>10/08/2011</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850558C-E28D-4B41-8F14-9AC13CED27FA}"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A613C437-C200-4D47-B300-D3FD6F6EA1BD}" type="datetimeFigureOut">
              <a:rPr lang="it-IT" smtClean="0"/>
              <a:t>10/08/2011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850558C-E28D-4B41-8F14-9AC13CED27FA}" type="slidenum">
              <a:rPr lang="it-IT" smtClean="0"/>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A613C437-C200-4D47-B300-D3FD6F6EA1BD}" type="datetimeFigureOut">
              <a:rPr lang="it-IT" smtClean="0"/>
              <a:t>10/08/2011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850558C-E28D-4B41-8F14-9AC13CED27FA}" type="slidenum">
              <a:rPr lang="it-IT" smtClean="0"/>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613C437-C200-4D47-B300-D3FD6F6EA1BD}" type="datetimeFigureOut">
              <a:rPr lang="it-IT" smtClean="0"/>
              <a:t>10/08/2011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850558C-E28D-4B41-8F14-9AC13CED27FA}"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613C437-C200-4D47-B300-D3FD6F6EA1BD}" type="datetimeFigureOut">
              <a:rPr lang="it-IT" smtClean="0"/>
              <a:t>10/08/2011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850558C-E28D-4B41-8F14-9AC13CED27FA}"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13C437-C200-4D47-B300-D3FD6F6EA1BD}" type="datetimeFigureOut">
              <a:rPr lang="it-IT" smtClean="0"/>
              <a:t>10/08/2011</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50558C-E28D-4B41-8F14-9AC13CED27FA}" type="slidenum">
              <a:rPr lang="it-IT" smtClean="0"/>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685800" y="304800"/>
            <a:ext cx="7772400" cy="1295400"/>
          </a:xfrm>
        </p:spPr>
        <p:txBody>
          <a:bodyPr/>
          <a:lstStyle/>
          <a:p>
            <a:pPr eaLnBrk="1" hangingPunct="1"/>
            <a:r>
              <a:rPr lang="it-IT" smtClean="0"/>
              <a:t>Chimica degli Alimenti</a:t>
            </a:r>
          </a:p>
        </p:txBody>
      </p:sp>
      <p:sp>
        <p:nvSpPr>
          <p:cNvPr id="10243" name="Rectangle 3"/>
          <p:cNvSpPr>
            <a:spLocks noGrp="1" noChangeArrowheads="1"/>
          </p:cNvSpPr>
          <p:nvPr>
            <p:ph type="subTitle" idx="1"/>
          </p:nvPr>
        </p:nvSpPr>
        <p:spPr>
          <a:xfrm>
            <a:off x="1371600" y="1600200"/>
            <a:ext cx="6400800" cy="4038600"/>
          </a:xfrm>
        </p:spPr>
        <p:txBody>
          <a:bodyPr>
            <a:normAutofit fontScale="92500" lnSpcReduction="10000"/>
          </a:bodyPr>
          <a:lstStyle/>
          <a:p>
            <a:pPr eaLnBrk="1" hangingPunct="1"/>
            <a:r>
              <a:rPr lang="it-IT" smtClean="0"/>
              <a:t>Food Chemistry</a:t>
            </a:r>
          </a:p>
          <a:p>
            <a:pPr eaLnBrk="1" hangingPunct="1"/>
            <a:r>
              <a:rPr lang="it-IT" smtClean="0"/>
              <a:t>Prof. Maurizio Paci, </a:t>
            </a:r>
          </a:p>
          <a:p>
            <a:pPr eaLnBrk="1" hangingPunct="1"/>
            <a:r>
              <a:rPr lang="it-IT" smtClean="0"/>
              <a:t>Dipartimento di Scienze e Tecnologie Chimiche,</a:t>
            </a:r>
          </a:p>
          <a:p>
            <a:pPr eaLnBrk="1" hangingPunct="1"/>
            <a:endParaRPr lang="it-IT" smtClean="0"/>
          </a:p>
          <a:p>
            <a:pPr eaLnBrk="1" hangingPunct="1"/>
            <a:r>
              <a:rPr lang="it-IT" smtClean="0"/>
              <a:t>06 7259 4446 </a:t>
            </a:r>
          </a:p>
          <a:p>
            <a:pPr eaLnBrk="1" hangingPunct="1"/>
            <a:r>
              <a:rPr lang="it-IT" smtClean="0"/>
              <a:t>Fax  06 7259 4328</a:t>
            </a:r>
          </a:p>
          <a:p>
            <a:pPr eaLnBrk="1" hangingPunct="1"/>
            <a:r>
              <a:rPr lang="it-IT" smtClean="0"/>
              <a:t>paci@uniroma2.it</a:t>
            </a:r>
          </a:p>
          <a:p>
            <a:pPr eaLnBrk="1" hangingPunct="1"/>
            <a:endParaRPr lang="it-IT" smtClean="0"/>
          </a:p>
        </p:txBody>
      </p:sp>
      <p:sp>
        <p:nvSpPr>
          <p:cNvPr id="4" name="Rettangolo 3"/>
          <p:cNvSpPr/>
          <p:nvPr/>
        </p:nvSpPr>
        <p:spPr bwMode="auto">
          <a:xfrm>
            <a:off x="2071688" y="5643563"/>
            <a:ext cx="5072062" cy="714375"/>
          </a:xfrm>
          <a:prstGeom prst="rect">
            <a:avLst/>
          </a:prstGeom>
          <a:noFill/>
          <a:ln>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lstStyle/>
          <a:p>
            <a:pPr>
              <a:defRPr/>
            </a:pPr>
            <a:endParaRPr lang="it-IT">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33400" y="609600"/>
            <a:ext cx="7924800" cy="5943600"/>
          </a:xfrm>
        </p:spPr>
        <p:txBody>
          <a:bodyPr/>
          <a:lstStyle/>
          <a:p>
            <a:pPr eaLnBrk="1" hangingPunct="1"/>
            <a:r>
              <a:rPr lang="it-IT" sz="2800" smtClean="0"/>
              <a:t>Tratto da vari testi</a:t>
            </a:r>
            <a:br>
              <a:rPr lang="it-IT" sz="2800" smtClean="0"/>
            </a:br>
            <a:r>
              <a:rPr lang="it-IT" sz="2800" smtClean="0"/>
              <a:t/>
            </a:r>
            <a:br>
              <a:rPr lang="it-IT" sz="2800" smtClean="0"/>
            </a:br>
            <a:r>
              <a:rPr lang="it-IT" sz="1800" smtClean="0"/>
              <a:t>Fennema O.R. Food Chemistry,Dekker 1996.</a:t>
            </a:r>
            <a:br>
              <a:rPr lang="it-IT" sz="1800" smtClean="0"/>
            </a:br>
            <a:r>
              <a:rPr lang="it-IT" sz="1800" smtClean="0"/>
              <a:t/>
            </a:r>
            <a:br>
              <a:rPr lang="it-IT" sz="1800" smtClean="0"/>
            </a:br>
            <a:r>
              <a:rPr lang="it-IT" sz="1800" smtClean="0"/>
              <a:t>H.D. Belitz- W. Goetz, Food Chemistry, Springer , 1999</a:t>
            </a:r>
            <a:br>
              <a:rPr lang="it-IT" sz="1800" smtClean="0"/>
            </a:br>
            <a:r>
              <a:rPr lang="it-IT" sz="1800" smtClean="0"/>
              <a:t/>
            </a:r>
            <a:br>
              <a:rPr lang="it-IT" sz="1800" smtClean="0"/>
            </a:br>
            <a:r>
              <a:rPr lang="it-IT" sz="1800" smtClean="0"/>
              <a:t>R. Walker, E. Quattrucci, Nutritional and Toxicological aspects of food processing, Taylor,Francis, 1988</a:t>
            </a:r>
            <a:br>
              <a:rPr lang="it-IT" sz="1800" smtClean="0"/>
            </a:br>
            <a:r>
              <a:rPr lang="it-IT" sz="1800" smtClean="0"/>
              <a:t/>
            </a:r>
            <a:br>
              <a:rPr lang="it-IT" sz="1800" smtClean="0"/>
            </a:br>
            <a:r>
              <a:rPr lang="it-IT" sz="1800" smtClean="0"/>
              <a:t>P.Finot et al, The Maillard Reaction in food processing, human nutrition and physiology. 1990, Birkhauser Verlag,</a:t>
            </a:r>
            <a:br>
              <a:rPr lang="it-IT" sz="1800" smtClean="0"/>
            </a:br>
            <a:r>
              <a:rPr lang="it-IT" sz="1800" smtClean="0"/>
              <a:t/>
            </a:r>
            <a:br>
              <a:rPr lang="it-IT" sz="1800" smtClean="0"/>
            </a:br>
            <a:r>
              <a:rPr lang="it-IT" sz="1800" smtClean="0"/>
              <a:t>Questo DVD  e’ per uso personale    e non commerciale..E’ vietata la riproduzione.</a:t>
            </a:r>
            <a:r>
              <a:rPr lang="it-IT" smtClean="0"/>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1"/>
          </p:nvPr>
        </p:nvSpPr>
        <p:spPr>
          <a:xfrm>
            <a:off x="467544" y="533400"/>
            <a:ext cx="7990656" cy="5991944"/>
          </a:xfrm>
        </p:spPr>
        <p:txBody>
          <a:bodyPr>
            <a:noAutofit/>
          </a:bodyPr>
          <a:lstStyle/>
          <a:p>
            <a:r>
              <a:rPr lang="it-IT" sz="1400" b="1" dirty="0"/>
              <a:t>Chimica degli alimenti  SNU AA 2011-12</a:t>
            </a:r>
          </a:p>
          <a:p>
            <a:r>
              <a:rPr lang="it-IT" sz="1400" dirty="0"/>
              <a:t>Prof . Maurizio  Paci  </a:t>
            </a:r>
          </a:p>
          <a:p>
            <a:r>
              <a:rPr lang="it-IT" sz="1400" dirty="0"/>
              <a:t>paci@uniroma2.it</a:t>
            </a:r>
          </a:p>
          <a:p>
            <a:endParaRPr lang="it-IT" sz="1400" dirty="0" smtClean="0"/>
          </a:p>
          <a:p>
            <a:r>
              <a:rPr lang="it-IT" sz="1400" b="1" dirty="0"/>
              <a:t> </a:t>
            </a:r>
            <a:r>
              <a:rPr lang="it-IT" sz="1400" b="1" dirty="0" smtClean="0"/>
              <a:t>Gli </a:t>
            </a:r>
            <a:r>
              <a:rPr lang="it-IT" sz="1400" b="1" dirty="0"/>
              <a:t>alimenti e la loro conservazione.</a:t>
            </a:r>
          </a:p>
          <a:p>
            <a:r>
              <a:rPr lang="it-IT" sz="1400" dirty="0"/>
              <a:t>Gli alimenti, la banca dati INRAN.  La conservazione degli alimenti. I metodi di </a:t>
            </a:r>
            <a:r>
              <a:rPr lang="it-IT" sz="1400" dirty="0" err="1"/>
              <a:t>conservazione.Il</a:t>
            </a:r>
            <a:r>
              <a:rPr lang="it-IT" sz="1400" dirty="0"/>
              <a:t> ruolo </a:t>
            </a:r>
            <a:r>
              <a:rPr lang="it-IT" sz="1400" dirty="0" err="1"/>
              <a:t>dell</a:t>
            </a:r>
            <a:r>
              <a:rPr lang="it-IT" sz="1400" dirty="0"/>
              <a:t> ' acqua e </a:t>
            </a:r>
            <a:r>
              <a:rPr lang="it-IT" sz="1400" dirty="0" err="1"/>
              <a:t>dell</a:t>
            </a:r>
            <a:r>
              <a:rPr lang="it-IT" sz="1400" dirty="0"/>
              <a:t> ' </a:t>
            </a:r>
            <a:r>
              <a:rPr lang="it-IT" sz="1400" dirty="0" err="1"/>
              <a:t>umidita'</a:t>
            </a:r>
            <a:r>
              <a:rPr lang="it-IT" sz="1400" dirty="0"/>
              <a:t> nella conservazione degli alimenti, le acque minerali , Acqua e soluti idrofili e idrofobi. Emulsioni e schiume. Gli additivi gelificanti , addensanti, emulsionanti. Coloranti, detergenti e fosfolipidi. Il gusto dolce e l ‘ olfatto. L ‘ </a:t>
            </a:r>
            <a:r>
              <a:rPr lang="it-IT" sz="1400" dirty="0" err="1"/>
              <a:t>umami</a:t>
            </a:r>
            <a:r>
              <a:rPr lang="it-IT" sz="1400" dirty="0"/>
              <a:t> e il glutammato. </a:t>
            </a:r>
          </a:p>
          <a:p>
            <a:r>
              <a:rPr lang="it-IT" sz="1400" dirty="0"/>
              <a:t> </a:t>
            </a:r>
            <a:r>
              <a:rPr lang="it-IT" sz="1400" dirty="0" smtClean="0"/>
              <a:t>Il </a:t>
            </a:r>
            <a:r>
              <a:rPr lang="it-IT" sz="1400" dirty="0"/>
              <a:t>latte ed i prodotti </a:t>
            </a:r>
            <a:r>
              <a:rPr lang="it-IT" sz="1400" dirty="0" err="1"/>
              <a:t>lattiero-caseari</a:t>
            </a:r>
            <a:r>
              <a:rPr lang="it-IT" sz="1400" dirty="0"/>
              <a:t>.Il latte materno e quello animale. Il latte di varie specie e il latte di soia. Il </a:t>
            </a:r>
            <a:r>
              <a:rPr lang="it-IT" sz="1400" dirty="0" err="1"/>
              <a:t>Danacol</a:t>
            </a:r>
            <a:r>
              <a:rPr lang="it-IT" sz="1400" dirty="0"/>
              <a:t>. La  proteolisi. I peptidi bioattivi . Il formaggio.</a:t>
            </a:r>
          </a:p>
          <a:p>
            <a:r>
              <a:rPr lang="it-IT" sz="1400" dirty="0"/>
              <a:t> </a:t>
            </a:r>
          </a:p>
          <a:p>
            <a:r>
              <a:rPr lang="it-IT" sz="1400" b="1" dirty="0"/>
              <a:t>Le fibre alimentari. </a:t>
            </a:r>
          </a:p>
          <a:p>
            <a:r>
              <a:rPr lang="it-IT" sz="1400" dirty="0"/>
              <a:t>Le fibre alimentari. I polisaccaridi  amidi cellulose, carboidrati algali come alimento e come additivi per la conservazione degli alimenti e il loro rapporto con l ' acqua. Amilosio ed </a:t>
            </a:r>
            <a:r>
              <a:rPr lang="it-IT" sz="1400" dirty="0" err="1"/>
              <a:t>amilopectina</a:t>
            </a:r>
            <a:r>
              <a:rPr lang="it-IT" sz="1400" dirty="0"/>
              <a:t>. La natura cristallina </a:t>
            </a:r>
            <a:r>
              <a:rPr lang="it-IT" sz="1400" dirty="0" err="1"/>
              <a:t>dell</a:t>
            </a:r>
            <a:r>
              <a:rPr lang="it-IT" sz="1400" dirty="0"/>
              <a:t> ‘ amido. Il rapporto proteine- acqua. Il glutine, le gliadine e le glutenine nel pane ecc. La pasta.</a:t>
            </a:r>
          </a:p>
          <a:p>
            <a:r>
              <a:rPr lang="it-IT" sz="1400" dirty="0"/>
              <a:t> </a:t>
            </a:r>
          </a:p>
          <a:p>
            <a:r>
              <a:rPr lang="it-IT" sz="1400" b="1" dirty="0"/>
              <a:t>I grassi.</a:t>
            </a:r>
          </a:p>
          <a:p>
            <a:r>
              <a:rPr lang="it-IT" sz="1400" dirty="0"/>
              <a:t>I grassi  alimentari: burro, olio e margarina. La loro </a:t>
            </a:r>
            <a:r>
              <a:rPr lang="it-IT" sz="1400" dirty="0" err="1"/>
              <a:t>idrogenazione.Gli</a:t>
            </a:r>
            <a:r>
              <a:rPr lang="it-IT" sz="1400" dirty="0"/>
              <a:t> acidi grassi essenziali. </a:t>
            </a:r>
            <a:endParaRPr lang="it-IT" sz="1400" dirty="0" smtClean="0"/>
          </a:p>
          <a:p>
            <a:endParaRPr lang="it-IT" sz="1400" dirty="0" smtClean="0"/>
          </a:p>
          <a:p>
            <a:r>
              <a:rPr lang="it-IT" sz="1400" b="1" dirty="0" smtClean="0"/>
              <a:t>Le proteine.</a:t>
            </a:r>
          </a:p>
          <a:p>
            <a:r>
              <a:rPr lang="it-IT" sz="1400" dirty="0" smtClean="0"/>
              <a:t>Le proteine  per l ‘ alimentazione , la carne , gli amminoacidi. Gli amminoacidi essenziali, la carne, le uova, la carne </a:t>
            </a:r>
            <a:r>
              <a:rPr lang="it-IT" sz="1400" dirty="0" err="1" smtClean="0"/>
              <a:t>simmenthal</a:t>
            </a:r>
            <a:r>
              <a:rPr lang="it-IT" sz="1400" dirty="0" smtClean="0"/>
              <a:t> , la mortadella, il surimi. L ‘ uso delle </a:t>
            </a:r>
            <a:r>
              <a:rPr lang="it-IT" sz="1400" dirty="0" err="1" smtClean="0"/>
              <a:t>transglutaminasi</a:t>
            </a:r>
            <a:r>
              <a:rPr lang="it-IT" sz="1400" dirty="0" smtClean="0"/>
              <a:t>.</a:t>
            </a:r>
          </a:p>
          <a:p>
            <a:r>
              <a:rPr lang="it-IT" sz="1400" dirty="0" smtClean="0"/>
              <a:t> </a:t>
            </a:r>
          </a:p>
          <a:p>
            <a:endParaRPr lang="it-IT" sz="1400" dirty="0"/>
          </a:p>
          <a:p>
            <a:r>
              <a:rPr lang="it-IT" sz="1400" dirty="0"/>
              <a:t> </a:t>
            </a:r>
          </a:p>
          <a:p>
            <a:endParaRPr lang="it-IT" sz="1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1"/>
          </p:nvPr>
        </p:nvSpPr>
        <p:spPr>
          <a:xfrm>
            <a:off x="685800" y="533400"/>
            <a:ext cx="7772400" cy="5562600"/>
          </a:xfrm>
        </p:spPr>
        <p:txBody>
          <a:bodyPr>
            <a:noAutofit/>
          </a:bodyPr>
          <a:lstStyle/>
          <a:p>
            <a:r>
              <a:rPr lang="it-IT" sz="1400" b="1" dirty="0" smtClean="0"/>
              <a:t>Gli additivi degli alimenti.</a:t>
            </a:r>
          </a:p>
          <a:p>
            <a:r>
              <a:rPr lang="it-IT" sz="1400" dirty="0" smtClean="0"/>
              <a:t>Gli additivi tecnologici, additivi per il  gusto e a </a:t>
            </a:r>
            <a:r>
              <a:rPr lang="it-IT" sz="1400" dirty="0" err="1" smtClean="0"/>
              <a:t>finalita'</a:t>
            </a:r>
            <a:r>
              <a:rPr lang="it-IT" sz="1400" dirty="0" smtClean="0"/>
              <a:t> nutrizionale. gli additivi gelificanti, addensanti e emulsionanti. I fluidi a </a:t>
            </a:r>
            <a:r>
              <a:rPr lang="it-IT" sz="1400" dirty="0" err="1" smtClean="0"/>
              <a:t>viscosita’</a:t>
            </a:r>
            <a:r>
              <a:rPr lang="it-IT" sz="1400" dirty="0" smtClean="0"/>
              <a:t> supercritica. I dolcificanti  e i coloranti naturali e di sintesi. </a:t>
            </a:r>
          </a:p>
          <a:p>
            <a:r>
              <a:rPr lang="it-IT" sz="1400" dirty="0" smtClean="0"/>
              <a:t>I dolcificanti  e i coloranti naturali e di sintesi </a:t>
            </a:r>
            <a:r>
              <a:rPr lang="it-IT" sz="1400" dirty="0" err="1" smtClean="0"/>
              <a:t>el</a:t>
            </a:r>
            <a:r>
              <a:rPr lang="it-IT" sz="1400" dirty="0" smtClean="0"/>
              <a:t> ‘ effetto termico </a:t>
            </a:r>
            <a:r>
              <a:rPr lang="it-IT" sz="1400" dirty="0" err="1" smtClean="0"/>
              <a:t>sull</a:t>
            </a:r>
            <a:r>
              <a:rPr lang="it-IT" sz="1400" dirty="0" smtClean="0"/>
              <a:t> ‘ aspartame. Le proteine dolcificanti e la </a:t>
            </a:r>
            <a:r>
              <a:rPr lang="it-IT" sz="1400" dirty="0" err="1" smtClean="0"/>
              <a:t>stevia</a:t>
            </a:r>
            <a:r>
              <a:rPr lang="it-IT" sz="1400" dirty="0" smtClean="0"/>
              <a:t>. Gli aromi naturali e di sintesi. Il peperoncino e la scala </a:t>
            </a:r>
            <a:r>
              <a:rPr lang="it-IT" sz="1400" dirty="0" err="1" smtClean="0"/>
              <a:t>Scoville</a:t>
            </a:r>
            <a:r>
              <a:rPr lang="it-IT" sz="1400" dirty="0" smtClean="0"/>
              <a:t>.</a:t>
            </a:r>
          </a:p>
          <a:p>
            <a:r>
              <a:rPr lang="it-IT" sz="1400" dirty="0" smtClean="0"/>
              <a:t>  </a:t>
            </a:r>
          </a:p>
          <a:p>
            <a:r>
              <a:rPr lang="it-IT" sz="1400" b="1" dirty="0" smtClean="0"/>
              <a:t>  Le estrazioni </a:t>
            </a:r>
          </a:p>
          <a:p>
            <a:r>
              <a:rPr lang="it-IT" sz="1400" dirty="0" smtClean="0"/>
              <a:t>Le estrazioni chimiche , i succhi di frutta e le estrazioni con solventi. La tecnica della CO2 supercritica.</a:t>
            </a:r>
          </a:p>
          <a:p>
            <a:r>
              <a:rPr lang="it-IT" sz="1400" dirty="0" smtClean="0"/>
              <a:t>Decaffeinato , </a:t>
            </a:r>
            <a:r>
              <a:rPr lang="it-IT" sz="1400" dirty="0" err="1" smtClean="0"/>
              <a:t>deteinato</a:t>
            </a:r>
            <a:r>
              <a:rPr lang="it-IT" sz="1400" dirty="0" smtClean="0"/>
              <a:t> e licopene. </a:t>
            </a:r>
          </a:p>
          <a:p>
            <a:r>
              <a:rPr lang="it-IT" sz="1400" dirty="0" smtClean="0"/>
              <a:t> </a:t>
            </a:r>
          </a:p>
          <a:p>
            <a:r>
              <a:rPr lang="it-IT" sz="1400" b="1" dirty="0" smtClean="0"/>
              <a:t>L ‘ imbrunimento degli alimenti e la cottura dei cibi.</a:t>
            </a:r>
          </a:p>
          <a:p>
            <a:r>
              <a:rPr lang="it-IT" sz="1400" dirty="0" smtClean="0"/>
              <a:t>L’ imbrunimento enzimatico degli alimenti ,la </a:t>
            </a:r>
            <a:r>
              <a:rPr lang="it-IT" sz="1400" dirty="0" err="1" smtClean="0"/>
              <a:t>caramelizzazione</a:t>
            </a:r>
            <a:r>
              <a:rPr lang="it-IT" sz="1400" dirty="0" smtClean="0"/>
              <a:t>.</a:t>
            </a:r>
          </a:p>
          <a:p>
            <a:r>
              <a:rPr lang="it-IT" sz="1400" dirty="0" smtClean="0"/>
              <a:t>La cottura dei cibi e la reazione di </a:t>
            </a:r>
            <a:r>
              <a:rPr lang="it-IT" sz="1400" dirty="0" err="1" smtClean="0"/>
              <a:t>Maillard</a:t>
            </a:r>
            <a:r>
              <a:rPr lang="it-IT" sz="1400" dirty="0" smtClean="0"/>
              <a:t>, il meccanismo della reazione, la </a:t>
            </a:r>
            <a:r>
              <a:rPr lang="it-IT" sz="1400" dirty="0" err="1" smtClean="0"/>
              <a:t>furosina</a:t>
            </a:r>
            <a:r>
              <a:rPr lang="it-IT" sz="1400" dirty="0" smtClean="0"/>
              <a:t> e sua misura, le </a:t>
            </a:r>
            <a:r>
              <a:rPr lang="it-IT" sz="1400" dirty="0" err="1" smtClean="0"/>
              <a:t>Melanoidine</a:t>
            </a:r>
            <a:r>
              <a:rPr lang="it-IT" sz="1400" dirty="0" smtClean="0"/>
              <a:t>, le ammine aromatiche, la </a:t>
            </a:r>
            <a:r>
              <a:rPr lang="it-IT" sz="1400" dirty="0" err="1" smtClean="0"/>
              <a:t>mutagenicita</a:t>
            </a:r>
            <a:r>
              <a:rPr lang="it-IT" sz="1400" dirty="0" smtClean="0"/>
              <a:t>' delle ammine aromatiche. Il test di </a:t>
            </a:r>
            <a:r>
              <a:rPr lang="it-IT" sz="1400" dirty="0" err="1" smtClean="0"/>
              <a:t>Ames</a:t>
            </a:r>
            <a:r>
              <a:rPr lang="it-IT" sz="1400" dirty="0" smtClean="0"/>
              <a:t> sulla </a:t>
            </a:r>
            <a:r>
              <a:rPr lang="it-IT" sz="1400" dirty="0" err="1" smtClean="0"/>
              <a:t>mutagenicita</a:t>
            </a:r>
            <a:r>
              <a:rPr lang="it-IT" sz="1400" dirty="0" smtClean="0"/>
              <a:t>’ dei composti aromatici. L’ </a:t>
            </a:r>
            <a:r>
              <a:rPr lang="it-IT" sz="1400" dirty="0" err="1" smtClean="0"/>
              <a:t>acroleina</a:t>
            </a:r>
            <a:r>
              <a:rPr lang="it-IT" sz="1400" dirty="0" smtClean="0"/>
              <a:t> nei fritti e l  ‘ </a:t>
            </a:r>
            <a:r>
              <a:rPr lang="it-IT" sz="1400" dirty="0" err="1" smtClean="0"/>
              <a:t>acrilammide</a:t>
            </a:r>
            <a:r>
              <a:rPr lang="it-IT" sz="1400" dirty="0" smtClean="0"/>
              <a:t>. La Reazione di </a:t>
            </a:r>
            <a:r>
              <a:rPr lang="it-IT" sz="1400" dirty="0" err="1" smtClean="0"/>
              <a:t>Maillard</a:t>
            </a:r>
            <a:r>
              <a:rPr lang="it-IT" sz="1400" dirty="0" smtClean="0"/>
              <a:t> nella carne e nei fritti e nella essicazione della pasta. La reazione di </a:t>
            </a:r>
            <a:r>
              <a:rPr lang="it-IT" sz="1400" dirty="0" err="1" smtClean="0"/>
              <a:t>Maillard</a:t>
            </a:r>
            <a:r>
              <a:rPr lang="it-IT" sz="1400" dirty="0" smtClean="0"/>
              <a:t> nel latte. Gli aspetti nutrizionali  della reazione di </a:t>
            </a:r>
            <a:r>
              <a:rPr lang="it-IT" sz="1400" dirty="0" err="1" smtClean="0"/>
              <a:t>Maillard</a:t>
            </a:r>
            <a:r>
              <a:rPr lang="it-IT" sz="1400" dirty="0" smtClean="0"/>
              <a:t> nei prodotti da forno. </a:t>
            </a:r>
          </a:p>
          <a:p>
            <a:r>
              <a:rPr lang="it-IT" sz="1400" dirty="0" smtClean="0"/>
              <a:t>Gli affumicati e i </a:t>
            </a:r>
            <a:r>
              <a:rPr lang="it-IT" sz="1400" dirty="0" err="1" smtClean="0"/>
              <a:t>PHAs</a:t>
            </a:r>
            <a:r>
              <a:rPr lang="it-IT" sz="1400" dirty="0" smtClean="0"/>
              <a:t>( o IPA) </a:t>
            </a:r>
          </a:p>
          <a:p>
            <a:r>
              <a:rPr lang="it-IT" sz="1400" dirty="0" smtClean="0"/>
              <a:t> </a:t>
            </a:r>
          </a:p>
          <a:p>
            <a:r>
              <a:rPr lang="it-IT" sz="1400" b="1" dirty="0" smtClean="0"/>
              <a:t>Lo studio e la caratterizzazione degli alimenti. </a:t>
            </a:r>
          </a:p>
          <a:p>
            <a:r>
              <a:rPr lang="it-IT" sz="1400" dirty="0" smtClean="0"/>
              <a:t>Le bevande .Il vino legale e quello non consentito ,la birra , le bevande nervine e la </a:t>
            </a:r>
            <a:r>
              <a:rPr lang="it-IT" sz="1400" dirty="0" err="1" smtClean="0"/>
              <a:t>Redbull</a:t>
            </a:r>
            <a:r>
              <a:rPr lang="it-IT" sz="1400" dirty="0" smtClean="0"/>
              <a:t>.</a:t>
            </a:r>
          </a:p>
          <a:p>
            <a:r>
              <a:rPr lang="it-IT" sz="1400" dirty="0" smtClean="0"/>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1"/>
          </p:nvPr>
        </p:nvSpPr>
        <p:spPr>
          <a:xfrm>
            <a:off x="685800" y="533400"/>
            <a:ext cx="7772400" cy="5562600"/>
          </a:xfrm>
        </p:spPr>
        <p:txBody>
          <a:bodyPr>
            <a:noAutofit/>
          </a:bodyPr>
          <a:lstStyle/>
          <a:p>
            <a:r>
              <a:rPr lang="it-IT" sz="1400" dirty="0" smtClean="0"/>
              <a:t> </a:t>
            </a:r>
          </a:p>
          <a:p>
            <a:r>
              <a:rPr lang="it-IT" sz="1400" b="1" dirty="0" smtClean="0"/>
              <a:t>La </a:t>
            </a:r>
            <a:r>
              <a:rPr lang="it-IT" sz="1400" b="1" dirty="0" err="1" smtClean="0"/>
              <a:t>tracciabilita’</a:t>
            </a:r>
            <a:r>
              <a:rPr lang="it-IT" sz="1400" b="1" dirty="0" smtClean="0"/>
              <a:t>.</a:t>
            </a:r>
          </a:p>
          <a:p>
            <a:r>
              <a:rPr lang="it-IT" sz="1400" dirty="0" smtClean="0"/>
              <a:t>Il problema delle frodi e della provenienza geografica. I metodi </a:t>
            </a:r>
            <a:r>
              <a:rPr lang="it-IT" sz="1400" dirty="0" err="1" smtClean="0"/>
              <a:t>Chemiometrici</a:t>
            </a:r>
            <a:r>
              <a:rPr lang="it-IT" sz="1400" dirty="0" smtClean="0"/>
              <a:t> e i metodi </a:t>
            </a:r>
            <a:r>
              <a:rPr lang="it-IT" sz="1400" dirty="0" err="1" smtClean="0"/>
              <a:t>isotopici.Il</a:t>
            </a:r>
            <a:r>
              <a:rPr lang="it-IT" sz="1400" dirty="0" smtClean="0"/>
              <a:t> trattamento statistico dei dati.</a:t>
            </a:r>
            <a:endParaRPr lang="it-IT" sz="14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152</Words>
  <Application>Microsoft Office PowerPoint</Application>
  <PresentationFormat>Presentazione su schermo (4:3)</PresentationFormat>
  <Paragraphs>47</Paragraphs>
  <Slides>5</Slides>
  <Notes>0</Notes>
  <HiddenSlides>0</HiddenSlides>
  <MMClips>0</MMClips>
  <ScaleCrop>false</ScaleCrop>
  <HeadingPairs>
    <vt:vector size="4" baseType="variant">
      <vt:variant>
        <vt:lpstr>Tema</vt:lpstr>
      </vt:variant>
      <vt:variant>
        <vt:i4>1</vt:i4>
      </vt:variant>
      <vt:variant>
        <vt:lpstr>Titoli diapositive</vt:lpstr>
      </vt:variant>
      <vt:variant>
        <vt:i4>5</vt:i4>
      </vt:variant>
    </vt:vector>
  </HeadingPairs>
  <TitlesOfParts>
    <vt:vector size="6" baseType="lpstr">
      <vt:lpstr>Tema di Office</vt:lpstr>
      <vt:lpstr>Chimica degli Alimenti</vt:lpstr>
      <vt:lpstr>Tratto da vari testi  Fennema O.R. Food Chemistry,Dekker 1996.  H.D. Belitz- W. Goetz, Food Chemistry, Springer , 1999  R. Walker, E. Quattrucci, Nutritional and Toxicological aspects of food processing, Taylor,Francis, 1988  P.Finot et al, The Maillard Reaction in food processing, human nutrition and physiology. 1990, Birkhauser Verlag,  Questo DVD  e’ per uso personale    e non commerciale..E’ vietata la riproduzione. </vt:lpstr>
      <vt:lpstr>Diapositiva 3</vt:lpstr>
      <vt:lpstr>Diapositiva 4</vt:lpstr>
      <vt:lpstr>Diapositiva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paci</dc:creator>
  <cp:lastModifiedBy>paci</cp:lastModifiedBy>
  <cp:revision>2</cp:revision>
  <dcterms:created xsi:type="dcterms:W3CDTF">2011-08-10T13:16:46Z</dcterms:created>
  <dcterms:modified xsi:type="dcterms:W3CDTF">2011-08-10T13:23:23Z</dcterms:modified>
</cp:coreProperties>
</file>