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137.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7" r:id="rId3"/>
    <p:sldId id="258" r:id="rId4"/>
    <p:sldId id="413" r:id="rId5"/>
    <p:sldId id="262" r:id="rId6"/>
    <p:sldId id="261" r:id="rId7"/>
    <p:sldId id="263" r:id="rId8"/>
    <p:sldId id="265" r:id="rId9"/>
    <p:sldId id="269" r:id="rId10"/>
    <p:sldId id="270" r:id="rId11"/>
    <p:sldId id="369" r:id="rId12"/>
    <p:sldId id="364" r:id="rId13"/>
    <p:sldId id="287" r:id="rId14"/>
    <p:sldId id="286" r:id="rId15"/>
    <p:sldId id="293" r:id="rId16"/>
    <p:sldId id="294" r:id="rId17"/>
    <p:sldId id="288" r:id="rId18"/>
    <p:sldId id="399" r:id="rId19"/>
    <p:sldId id="400" r:id="rId20"/>
    <p:sldId id="289" r:id="rId21"/>
    <p:sldId id="295" r:id="rId22"/>
    <p:sldId id="296" r:id="rId23"/>
    <p:sldId id="297" r:id="rId24"/>
    <p:sldId id="298" r:id="rId25"/>
    <p:sldId id="299" r:id="rId26"/>
    <p:sldId id="300" r:id="rId27"/>
    <p:sldId id="414" r:id="rId28"/>
    <p:sldId id="301" r:id="rId29"/>
    <p:sldId id="302" r:id="rId30"/>
    <p:sldId id="303" r:id="rId31"/>
    <p:sldId id="304" r:id="rId32"/>
    <p:sldId id="307" r:id="rId33"/>
    <p:sldId id="305" r:id="rId34"/>
    <p:sldId id="271" r:id="rId35"/>
    <p:sldId id="272" r:id="rId36"/>
    <p:sldId id="273" r:id="rId37"/>
    <p:sldId id="274" r:id="rId38"/>
    <p:sldId id="275" r:id="rId39"/>
    <p:sldId id="276" r:id="rId40"/>
    <p:sldId id="277" r:id="rId41"/>
    <p:sldId id="278" r:id="rId42"/>
    <p:sldId id="389" r:id="rId43"/>
    <p:sldId id="390" r:id="rId44"/>
    <p:sldId id="412" r:id="rId45"/>
    <p:sldId id="419" r:id="rId46"/>
    <p:sldId id="401" r:id="rId47"/>
    <p:sldId id="402" r:id="rId48"/>
    <p:sldId id="403" r:id="rId49"/>
    <p:sldId id="405" r:id="rId50"/>
    <p:sldId id="404" r:id="rId51"/>
    <p:sldId id="392" r:id="rId52"/>
    <p:sldId id="394" r:id="rId53"/>
    <p:sldId id="281" r:id="rId54"/>
    <p:sldId id="282" r:id="rId55"/>
    <p:sldId id="283" r:id="rId56"/>
    <p:sldId id="284" r:id="rId57"/>
    <p:sldId id="370" r:id="rId58"/>
    <p:sldId id="367" r:id="rId59"/>
    <p:sldId id="371" r:id="rId60"/>
    <p:sldId id="308" r:id="rId61"/>
    <p:sldId id="313" r:id="rId62"/>
    <p:sldId id="309" r:id="rId63"/>
    <p:sldId id="312" r:id="rId64"/>
    <p:sldId id="372" r:id="rId65"/>
    <p:sldId id="314" r:id="rId66"/>
    <p:sldId id="315" r:id="rId67"/>
    <p:sldId id="316" r:id="rId68"/>
    <p:sldId id="317" r:id="rId69"/>
    <p:sldId id="373" r:id="rId70"/>
    <p:sldId id="348" r:id="rId71"/>
    <p:sldId id="374" r:id="rId72"/>
    <p:sldId id="375" r:id="rId73"/>
    <p:sldId id="362" r:id="rId74"/>
    <p:sldId id="376" r:id="rId75"/>
    <p:sldId id="363" r:id="rId76"/>
    <p:sldId id="368" r:id="rId77"/>
    <p:sldId id="365" r:id="rId78"/>
    <p:sldId id="377" r:id="rId79"/>
    <p:sldId id="349" r:id="rId80"/>
    <p:sldId id="378" r:id="rId81"/>
    <p:sldId id="379" r:id="rId82"/>
    <p:sldId id="380" r:id="rId83"/>
    <p:sldId id="366" r:id="rId84"/>
    <p:sldId id="318" r:id="rId85"/>
    <p:sldId id="319" r:id="rId86"/>
    <p:sldId id="320" r:id="rId87"/>
    <p:sldId id="321" r:id="rId88"/>
    <p:sldId id="395" r:id="rId89"/>
    <p:sldId id="396" r:id="rId90"/>
    <p:sldId id="409" r:id="rId91"/>
    <p:sldId id="322" r:id="rId92"/>
    <p:sldId id="323" r:id="rId93"/>
    <p:sldId id="381" r:id="rId94"/>
    <p:sldId id="324" r:id="rId95"/>
    <p:sldId id="325" r:id="rId96"/>
    <p:sldId id="406" r:id="rId97"/>
    <p:sldId id="407" r:id="rId98"/>
    <p:sldId id="408" r:id="rId99"/>
    <p:sldId id="329" r:id="rId100"/>
    <p:sldId id="382" r:id="rId101"/>
    <p:sldId id="330" r:id="rId102"/>
    <p:sldId id="331" r:id="rId103"/>
    <p:sldId id="385" r:id="rId104"/>
    <p:sldId id="345" r:id="rId105"/>
    <p:sldId id="383" r:id="rId106"/>
    <p:sldId id="347" r:id="rId107"/>
    <p:sldId id="386" r:id="rId108"/>
    <p:sldId id="387" r:id="rId109"/>
    <p:sldId id="332" r:id="rId110"/>
    <p:sldId id="333" r:id="rId111"/>
    <p:sldId id="420" r:id="rId112"/>
    <p:sldId id="334" r:id="rId113"/>
    <p:sldId id="336" r:id="rId114"/>
    <p:sldId id="335" r:id="rId115"/>
    <p:sldId id="337" r:id="rId116"/>
    <p:sldId id="338" r:id="rId117"/>
    <p:sldId id="339" r:id="rId118"/>
    <p:sldId id="397" r:id="rId119"/>
    <p:sldId id="340" r:id="rId120"/>
    <p:sldId id="417" r:id="rId121"/>
    <p:sldId id="418" r:id="rId122"/>
    <p:sldId id="341" r:id="rId123"/>
    <p:sldId id="410" r:id="rId124"/>
    <p:sldId id="411" r:id="rId125"/>
    <p:sldId id="342" r:id="rId126"/>
    <p:sldId id="344" r:id="rId127"/>
    <p:sldId id="351" r:id="rId128"/>
    <p:sldId id="350" r:id="rId129"/>
    <p:sldId id="352" r:id="rId130"/>
    <p:sldId id="353" r:id="rId131"/>
    <p:sldId id="354" r:id="rId132"/>
    <p:sldId id="355" r:id="rId133"/>
    <p:sldId id="356" r:id="rId134"/>
    <p:sldId id="357" r:id="rId135"/>
    <p:sldId id="398" r:id="rId136"/>
    <p:sldId id="388" r:id="rId137"/>
    <p:sldId id="358" r:id="rId138"/>
    <p:sldId id="359" r:id="rId13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A7FEB1-4873-4F5B-B4FC-47341EF6FFF9}" type="datetimeFigureOut">
              <a:rPr lang="it-IT" smtClean="0"/>
              <a:pPr/>
              <a:t>08/10/2013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5CAAFF3-8519-46FC-B827-27321EDD7696}"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7FEB1-4873-4F5B-B4FC-47341EF6FFF9}" type="datetimeFigureOut">
              <a:rPr lang="it-IT" smtClean="0"/>
              <a:pPr/>
              <a:t>08/10/2013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AAFF3-8519-46FC-B827-27321EDD7696}"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3929066"/>
            <a:ext cx="7772400" cy="2428892"/>
          </a:xfrm>
          <a:ln w="57150">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it-IT" sz="5100" b="1" dirty="0" smtClean="0"/>
              <a:t>ATTREZZATURA  LABORATORIO CHIMICO</a:t>
            </a:r>
            <a:br>
              <a:rPr lang="it-IT" sz="5100" b="1" dirty="0" smtClean="0"/>
            </a:br>
            <a:r>
              <a:rPr lang="it-IT" b="1" dirty="0" smtClean="0"/>
              <a:t/>
            </a:r>
            <a:br>
              <a:rPr lang="it-IT" b="1" dirty="0" smtClean="0"/>
            </a:br>
            <a:r>
              <a:rPr lang="it-IT" sz="2800" b="1" dirty="0" smtClean="0"/>
              <a:t>Patrizia </a:t>
            </a:r>
            <a:r>
              <a:rPr lang="it-IT" sz="2800" b="1" dirty="0" err="1" smtClean="0"/>
              <a:t>Nunziante</a:t>
            </a:r>
            <a:endParaRPr lang="it-IT" sz="2800" b="1" dirty="0"/>
          </a:p>
        </p:txBody>
      </p:sp>
      <p:pic>
        <p:nvPicPr>
          <p:cNvPr id="4" name="Immagine 3" descr="attrezzatura1.jpg"/>
          <p:cNvPicPr>
            <a:picLocks noChangeAspect="1"/>
          </p:cNvPicPr>
          <p:nvPr/>
        </p:nvPicPr>
        <p:blipFill>
          <a:blip r:embed="rId2" cstate="print"/>
          <a:stretch>
            <a:fillRect/>
          </a:stretch>
        </p:blipFill>
        <p:spPr>
          <a:xfrm>
            <a:off x="3071802" y="142852"/>
            <a:ext cx="2268000" cy="34082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8640"/>
            <a:ext cx="8229600" cy="1152128"/>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it-IT" sz="5300" b="1" dirty="0" smtClean="0"/>
              <a:t/>
            </a:r>
            <a:br>
              <a:rPr lang="it-IT" sz="5300" b="1" dirty="0" smtClean="0"/>
            </a:br>
            <a:r>
              <a:rPr lang="it-IT" sz="5300" b="1" dirty="0" smtClean="0"/>
              <a:t>MATERIALI</a:t>
            </a:r>
            <a:r>
              <a:rPr lang="it-IT" dirty="0" smtClean="0"/>
              <a:t/>
            </a:r>
            <a:br>
              <a:rPr lang="it-IT" dirty="0" smtClean="0"/>
            </a:br>
            <a:endParaRPr lang="it-IT" dirty="0"/>
          </a:p>
        </p:txBody>
      </p:sp>
      <p:sp>
        <p:nvSpPr>
          <p:cNvPr id="5" name="Ovale 4"/>
          <p:cNvSpPr/>
          <p:nvPr/>
        </p:nvSpPr>
        <p:spPr>
          <a:xfrm>
            <a:off x="539552" y="1844824"/>
            <a:ext cx="2880320"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dirty="0" smtClean="0"/>
              <a:t>vetro</a:t>
            </a:r>
            <a:endParaRPr lang="it-IT" sz="4400" dirty="0"/>
          </a:p>
        </p:txBody>
      </p:sp>
      <p:sp>
        <p:nvSpPr>
          <p:cNvPr id="6" name="Ovale 5"/>
          <p:cNvSpPr/>
          <p:nvPr/>
        </p:nvSpPr>
        <p:spPr>
          <a:xfrm>
            <a:off x="5292080" y="1772816"/>
            <a:ext cx="2736304"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porcellana</a:t>
            </a:r>
            <a:endParaRPr lang="it-IT" sz="4000" dirty="0"/>
          </a:p>
        </p:txBody>
      </p:sp>
      <p:sp>
        <p:nvSpPr>
          <p:cNvPr id="7" name="Ovale 6"/>
          <p:cNvSpPr/>
          <p:nvPr/>
        </p:nvSpPr>
        <p:spPr>
          <a:xfrm>
            <a:off x="539552" y="3573016"/>
            <a:ext cx="2952328"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metallo</a:t>
            </a:r>
            <a:endParaRPr lang="it-IT" sz="4000" dirty="0"/>
          </a:p>
        </p:txBody>
      </p:sp>
      <p:sp>
        <p:nvSpPr>
          <p:cNvPr id="8" name="Ovale 7"/>
          <p:cNvSpPr/>
          <p:nvPr/>
        </p:nvSpPr>
        <p:spPr>
          <a:xfrm>
            <a:off x="5436096" y="3429000"/>
            <a:ext cx="2736304" cy="12961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plastica</a:t>
            </a:r>
            <a:endParaRPr lang="it-IT" sz="4000" dirty="0"/>
          </a:p>
        </p:txBody>
      </p:sp>
      <p:sp>
        <p:nvSpPr>
          <p:cNvPr id="9" name="Ovale 8"/>
          <p:cNvSpPr/>
          <p:nvPr/>
        </p:nvSpPr>
        <p:spPr>
          <a:xfrm>
            <a:off x="539552" y="5229200"/>
            <a:ext cx="2952328"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gomma</a:t>
            </a:r>
            <a:endParaRPr lang="it-IT" sz="4000" dirty="0"/>
          </a:p>
        </p:txBody>
      </p:sp>
      <p:sp>
        <p:nvSpPr>
          <p:cNvPr id="10" name="Ovale 9"/>
          <p:cNvSpPr/>
          <p:nvPr/>
        </p:nvSpPr>
        <p:spPr>
          <a:xfrm flipH="1">
            <a:off x="5436096" y="5229200"/>
            <a:ext cx="2880320"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sughero</a:t>
            </a:r>
            <a:endParaRPr lang="it-IT"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868346"/>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VETRO</a:t>
            </a:r>
            <a:endParaRPr lang="it-IT" b="1" dirty="0"/>
          </a:p>
        </p:txBody>
      </p:sp>
      <p:sp>
        <p:nvSpPr>
          <p:cNvPr id="3" name="Segnaposto contenuto 2"/>
          <p:cNvSpPr>
            <a:spLocks noGrp="1"/>
          </p:cNvSpPr>
          <p:nvPr>
            <p:ph idx="1"/>
          </p:nvPr>
        </p:nvSpPr>
        <p:spPr>
          <a:xfrm>
            <a:off x="457200" y="1071546"/>
            <a:ext cx="8229600" cy="5572164"/>
          </a:xfrm>
        </p:spPr>
        <p:txBody>
          <a:bodyPr>
            <a:noAutofit/>
          </a:bodyPr>
          <a:lstStyle/>
          <a:p>
            <a:pPr algn="ctr">
              <a:buNone/>
            </a:pPr>
            <a:endParaRPr lang="it-IT" sz="3300" dirty="0" smtClean="0"/>
          </a:p>
          <a:p>
            <a:pPr algn="ctr">
              <a:buNone/>
            </a:pPr>
            <a:r>
              <a:rPr lang="it-IT" sz="4000" dirty="0" smtClean="0"/>
              <a:t>Solido </a:t>
            </a:r>
            <a:r>
              <a:rPr lang="it-IT" sz="4000" b="1" dirty="0" smtClean="0"/>
              <a:t>amorfo</a:t>
            </a:r>
            <a:r>
              <a:rPr lang="it-IT" sz="4000" dirty="0" smtClean="0"/>
              <a:t> ottenuto per solidificazione di un liquido  </a:t>
            </a:r>
            <a:r>
              <a:rPr lang="it-IT" sz="4000" b="1" dirty="0" smtClean="0"/>
              <a:t>senza cristallizzazione</a:t>
            </a:r>
            <a:r>
              <a:rPr lang="it-IT" sz="4000" dirty="0" smtClean="0"/>
              <a:t>.                            Possono formare vetri </a:t>
            </a:r>
            <a:r>
              <a:rPr lang="it-IT" sz="4000" dirty="0"/>
              <a:t>solo i materiali che </a:t>
            </a:r>
            <a:r>
              <a:rPr lang="it-IT" sz="4000" dirty="0" smtClean="0"/>
              <a:t>hanno  </a:t>
            </a:r>
            <a:r>
              <a:rPr lang="it-IT" sz="4000" dirty="0"/>
              <a:t>una velocità di cristallizzazione molto </a:t>
            </a:r>
            <a:r>
              <a:rPr lang="it-IT" sz="4000" dirty="0" smtClean="0"/>
              <a:t>lenta.</a:t>
            </a:r>
          </a:p>
          <a:p>
            <a:pPr marL="342900" lvl="8" indent="-342900" algn="ctr">
              <a:buNone/>
            </a:pPr>
            <a:endParaRPr lang="it-IT" sz="3300" dirty="0"/>
          </a:p>
          <a:p>
            <a:pPr algn="ctr">
              <a:buNone/>
            </a:pPr>
            <a:endParaRPr lang="it-IT" sz="3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858218"/>
          </a:xfrm>
          <a:ln w="38100">
            <a:solidFill>
              <a:schemeClr val="tx1"/>
            </a:solidFill>
          </a:ln>
        </p:spPr>
        <p:txBody>
          <a:bodyPr>
            <a:normAutofit/>
          </a:bodyPr>
          <a:lstStyle/>
          <a:p>
            <a:r>
              <a:rPr lang="it-IT" sz="4800" b="1" dirty="0" smtClean="0"/>
              <a:t>COMPONENTI DEL VETRO</a:t>
            </a:r>
            <a:br>
              <a:rPr lang="it-IT" sz="4800" b="1" dirty="0" smtClean="0"/>
            </a:br>
            <a:r>
              <a:rPr lang="it-IT" sz="4800" b="1" dirty="0" smtClean="0"/>
              <a:t>COMUNE</a:t>
            </a:r>
            <a:endParaRPr lang="it-IT" sz="4800" b="1" dirty="0"/>
          </a:p>
        </p:txBody>
      </p:sp>
      <p:sp>
        <p:nvSpPr>
          <p:cNvPr id="3" name="Segnaposto contenuto 2"/>
          <p:cNvSpPr>
            <a:spLocks noGrp="1"/>
          </p:cNvSpPr>
          <p:nvPr>
            <p:ph idx="1"/>
          </p:nvPr>
        </p:nvSpPr>
        <p:spPr>
          <a:xfrm>
            <a:off x="457200" y="2276872"/>
            <a:ext cx="8229600" cy="4320480"/>
          </a:xfrm>
        </p:spPr>
        <p:txBody>
          <a:bodyPr>
            <a:normAutofit/>
          </a:bodyPr>
          <a:lstStyle/>
          <a:p>
            <a:pPr marL="342900" lvl="8" indent="-342900" algn="ctr">
              <a:buNone/>
            </a:pPr>
            <a:r>
              <a:rPr lang="it-IT" sz="4000" dirty="0" smtClean="0"/>
              <a:t>Diossido di silicio (SiO</a:t>
            </a:r>
            <a:r>
              <a:rPr lang="it-IT" sz="4000" baseline="-25000" dirty="0" smtClean="0"/>
              <a:t>2</a:t>
            </a:r>
            <a:r>
              <a:rPr lang="it-IT" sz="4000" dirty="0" smtClean="0"/>
              <a:t>)</a:t>
            </a:r>
          </a:p>
          <a:p>
            <a:pPr algn="ctr">
              <a:buNone/>
            </a:pPr>
            <a:r>
              <a:rPr lang="it-IT" sz="4000" dirty="0" smtClean="0"/>
              <a:t>Diossido di germanio (GeO</a:t>
            </a:r>
            <a:r>
              <a:rPr lang="it-IT" sz="4000" baseline="-25000" dirty="0" smtClean="0"/>
              <a:t>2</a:t>
            </a:r>
            <a:r>
              <a:rPr lang="it-IT" sz="4000" dirty="0" smtClean="0"/>
              <a:t>)</a:t>
            </a:r>
          </a:p>
          <a:p>
            <a:pPr algn="ctr">
              <a:buNone/>
            </a:pPr>
            <a:r>
              <a:rPr lang="it-IT" sz="4000" dirty="0" smtClean="0"/>
              <a:t>Anidride borica (B</a:t>
            </a:r>
            <a:r>
              <a:rPr lang="it-IT" sz="4000" baseline="-25000" dirty="0" smtClean="0"/>
              <a:t>2</a:t>
            </a:r>
            <a:r>
              <a:rPr lang="it-IT" sz="4000" dirty="0" smtClean="0"/>
              <a:t>O</a:t>
            </a:r>
            <a:r>
              <a:rPr lang="it-IT" sz="4000" baseline="-25000" dirty="0" smtClean="0"/>
              <a:t>3</a:t>
            </a:r>
            <a:r>
              <a:rPr lang="it-IT" sz="4000" dirty="0" smtClean="0"/>
              <a:t>), </a:t>
            </a:r>
          </a:p>
          <a:p>
            <a:pPr algn="ctr">
              <a:buNone/>
            </a:pPr>
            <a:r>
              <a:rPr lang="it-IT" sz="4000" dirty="0" smtClean="0"/>
              <a:t>Anidride fosforica (P</a:t>
            </a:r>
            <a:r>
              <a:rPr lang="it-IT" sz="4000" baseline="-25000" dirty="0" smtClean="0"/>
              <a:t>2</a:t>
            </a:r>
            <a:r>
              <a:rPr lang="it-IT" sz="4000" dirty="0" smtClean="0"/>
              <a:t>O</a:t>
            </a:r>
            <a:r>
              <a:rPr lang="it-IT" sz="4000" baseline="-25000" dirty="0" smtClean="0"/>
              <a:t>5</a:t>
            </a:r>
            <a:r>
              <a:rPr lang="it-IT" sz="4000" dirty="0" smtClean="0"/>
              <a:t>), </a:t>
            </a:r>
          </a:p>
          <a:p>
            <a:pPr algn="ctr">
              <a:buNone/>
            </a:pPr>
            <a:r>
              <a:rPr lang="it-IT" sz="4000" dirty="0" smtClean="0"/>
              <a:t>Anidride </a:t>
            </a:r>
            <a:r>
              <a:rPr lang="it-IT" sz="4000" dirty="0" err="1" smtClean="0"/>
              <a:t>arsenica</a:t>
            </a:r>
            <a:r>
              <a:rPr lang="it-IT" sz="4000" dirty="0" smtClean="0"/>
              <a:t> (As</a:t>
            </a:r>
            <a:r>
              <a:rPr lang="it-IT" sz="4000" baseline="-25000" dirty="0" smtClean="0"/>
              <a:t>2</a:t>
            </a:r>
            <a:r>
              <a:rPr lang="it-IT" sz="4000" dirty="0" smtClean="0"/>
              <a:t>O</a:t>
            </a:r>
            <a:r>
              <a:rPr lang="it-IT" sz="4000" baseline="-25000" dirty="0" smtClean="0"/>
              <a:t>5</a:t>
            </a:r>
            <a:r>
              <a:rPr lang="it-IT" sz="4000" dirty="0" smtClean="0"/>
              <a:t>).</a:t>
            </a:r>
            <a:endParaRPr lang="it-IT"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Sostanze aggiunte</a:t>
            </a:r>
            <a:endParaRPr lang="it-IT" b="1" dirty="0"/>
          </a:p>
        </p:txBody>
      </p:sp>
      <p:sp>
        <p:nvSpPr>
          <p:cNvPr id="3" name="Segnaposto contenuto 2"/>
          <p:cNvSpPr>
            <a:spLocks noGrp="1"/>
          </p:cNvSpPr>
          <p:nvPr>
            <p:ph idx="1"/>
          </p:nvPr>
        </p:nvSpPr>
        <p:spPr/>
        <p:txBody>
          <a:bodyPr>
            <a:normAutofit fontScale="85000" lnSpcReduction="20000"/>
          </a:bodyPr>
          <a:lstStyle/>
          <a:p>
            <a:pPr>
              <a:buNone/>
            </a:pPr>
            <a:r>
              <a:rPr lang="it-IT" b="1" i="1" u="sng" dirty="0" smtClean="0"/>
              <a:t>Fondenti</a:t>
            </a:r>
            <a:r>
              <a:rPr lang="it-IT" dirty="0"/>
              <a:t>: abbassano la temperatura di fusione e migliorano la fluidità del vetro durante la sua produzione (ossidi di </a:t>
            </a:r>
            <a:r>
              <a:rPr lang="it-IT" dirty="0" smtClean="0"/>
              <a:t>sodio e potassio); </a:t>
            </a:r>
            <a:endParaRPr lang="it-IT" dirty="0"/>
          </a:p>
          <a:p>
            <a:pPr lvl="0">
              <a:buNone/>
            </a:pPr>
            <a:r>
              <a:rPr lang="it-IT" b="1" i="1" u="sng" dirty="0"/>
              <a:t>S</a:t>
            </a:r>
            <a:r>
              <a:rPr lang="it-IT" b="1" i="1" u="sng" dirty="0" smtClean="0"/>
              <a:t>tabilizzanti</a:t>
            </a:r>
            <a:r>
              <a:rPr lang="it-IT" dirty="0"/>
              <a:t>: migliorano le proprietà chimiche e meccaniche del vetro prodotto </a:t>
            </a:r>
            <a:r>
              <a:rPr lang="it-IT" dirty="0" smtClean="0"/>
              <a:t>(ossidi calcio</a:t>
            </a:r>
            <a:r>
              <a:rPr lang="it-IT" dirty="0"/>
              <a:t>, bario, </a:t>
            </a:r>
            <a:r>
              <a:rPr lang="it-IT" dirty="0" smtClean="0"/>
              <a:t>magnesio </a:t>
            </a:r>
            <a:r>
              <a:rPr lang="it-IT" dirty="0"/>
              <a:t>e </a:t>
            </a:r>
            <a:r>
              <a:rPr lang="it-IT" dirty="0" smtClean="0"/>
              <a:t>zinco); </a:t>
            </a:r>
          </a:p>
          <a:p>
            <a:pPr lvl="0">
              <a:buNone/>
            </a:pPr>
            <a:r>
              <a:rPr lang="it-IT" b="1" i="1" u="sng" dirty="0" smtClean="0"/>
              <a:t>Affinanti</a:t>
            </a:r>
            <a:r>
              <a:rPr lang="it-IT" dirty="0"/>
              <a:t>: agevolano l'eliminazione di </a:t>
            </a:r>
            <a:r>
              <a:rPr lang="it-IT" dirty="0" smtClean="0"/>
              <a:t>difetti</a:t>
            </a:r>
          </a:p>
          <a:p>
            <a:pPr lvl="0">
              <a:buNone/>
            </a:pPr>
            <a:r>
              <a:rPr lang="it-IT" b="1" i="1" u="sng" dirty="0" smtClean="0"/>
              <a:t>Coloranti</a:t>
            </a:r>
            <a:r>
              <a:rPr lang="it-IT" dirty="0"/>
              <a:t>: modificano l'aspetto cromatico del </a:t>
            </a:r>
            <a:r>
              <a:rPr lang="it-IT" dirty="0" smtClean="0"/>
              <a:t>vetro </a:t>
            </a:r>
          </a:p>
          <a:p>
            <a:pPr lvl="0">
              <a:buNone/>
            </a:pPr>
            <a:r>
              <a:rPr lang="it-IT" dirty="0" smtClean="0"/>
              <a:t>    prodotto</a:t>
            </a:r>
          </a:p>
          <a:p>
            <a:pPr lvl="0">
              <a:buNone/>
            </a:pPr>
            <a:r>
              <a:rPr lang="it-IT" b="1" i="1" u="sng" dirty="0" smtClean="0"/>
              <a:t>Decoloranti</a:t>
            </a:r>
          </a:p>
          <a:p>
            <a:pPr lvl="0">
              <a:buNone/>
            </a:pPr>
            <a:r>
              <a:rPr lang="it-IT" b="1" i="1" u="sng" dirty="0" smtClean="0"/>
              <a:t>Opacizzanti</a:t>
            </a:r>
            <a:endParaRPr lang="it-IT" b="1" u="sng" dirty="0"/>
          </a:p>
          <a:p>
            <a:pPr>
              <a:buNone/>
            </a:pP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a:normAutofit/>
          </a:bodyPr>
          <a:lstStyle/>
          <a:p>
            <a:r>
              <a:rPr lang="it-IT" sz="4800" b="1" dirty="0" smtClean="0"/>
              <a:t>Proprietà del vetro </a:t>
            </a:r>
            <a:endParaRPr lang="it-IT" sz="4800" b="1" dirty="0"/>
          </a:p>
        </p:txBody>
      </p:sp>
      <p:sp>
        <p:nvSpPr>
          <p:cNvPr id="3" name="Segnaposto contenuto 2"/>
          <p:cNvSpPr>
            <a:spLocks noGrp="1"/>
          </p:cNvSpPr>
          <p:nvPr>
            <p:ph idx="1"/>
          </p:nvPr>
        </p:nvSpPr>
        <p:spPr/>
        <p:txBody>
          <a:bodyPr>
            <a:normAutofit/>
          </a:bodyPr>
          <a:lstStyle/>
          <a:p>
            <a:r>
              <a:rPr lang="it-IT" sz="3600" b="1" dirty="0" smtClean="0"/>
              <a:t>Trasparenza alla luce visibile ma non all’UV </a:t>
            </a:r>
          </a:p>
          <a:p>
            <a:r>
              <a:rPr lang="it-IT" sz="3600" b="1" dirty="0" smtClean="0"/>
              <a:t>Durezza </a:t>
            </a:r>
          </a:p>
          <a:p>
            <a:r>
              <a:rPr lang="it-IT" sz="3600" b="1" dirty="0" smtClean="0"/>
              <a:t>Inerzia </a:t>
            </a:r>
            <a:r>
              <a:rPr lang="it-IT" sz="3600" b="1" dirty="0"/>
              <a:t>dal punto di vista chimico </a:t>
            </a:r>
            <a:r>
              <a:rPr lang="it-IT" sz="3600" b="1" dirty="0" smtClean="0"/>
              <a:t>e biologico</a:t>
            </a:r>
          </a:p>
          <a:p>
            <a:r>
              <a:rPr lang="it-IT" sz="3600" b="1" dirty="0" smtClean="0"/>
              <a:t>Fragilità</a:t>
            </a:r>
            <a:endParaRPr lang="it-IT" sz="36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930226"/>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it-IT" b="1" dirty="0" smtClean="0"/>
              <a:t>VETRO BOROSILICATO </a:t>
            </a:r>
            <a:br>
              <a:rPr lang="it-IT" b="1" dirty="0" smtClean="0"/>
            </a:br>
            <a:r>
              <a:rPr lang="it-IT" b="1" dirty="0" smtClean="0"/>
              <a:t>(PYREX, SCHOTT-DURAN)</a:t>
            </a:r>
            <a:endParaRPr lang="it-IT" b="1" dirty="0"/>
          </a:p>
        </p:txBody>
      </p:sp>
      <p:sp>
        <p:nvSpPr>
          <p:cNvPr id="3" name="Segnaposto contenuto 2"/>
          <p:cNvSpPr>
            <a:spLocks noGrp="1"/>
          </p:cNvSpPr>
          <p:nvPr>
            <p:ph idx="1"/>
          </p:nvPr>
        </p:nvSpPr>
        <p:spPr>
          <a:xfrm>
            <a:off x="457200" y="2348880"/>
            <a:ext cx="8229600" cy="3777283"/>
          </a:xfrm>
        </p:spPr>
        <p:txBody>
          <a:bodyPr>
            <a:normAutofit/>
          </a:bodyPr>
          <a:lstStyle/>
          <a:p>
            <a:pPr>
              <a:buNone/>
            </a:pPr>
            <a:r>
              <a:rPr lang="it-IT" sz="3600" b="1" dirty="0" smtClean="0"/>
              <a:t>Viene prodotto mediante sostituzione</a:t>
            </a:r>
          </a:p>
          <a:p>
            <a:pPr>
              <a:buNone/>
            </a:pPr>
            <a:r>
              <a:rPr lang="it-IT" sz="3600" b="1" dirty="0" smtClean="0"/>
              <a:t>degli ossidi alcalini da parte del boro nel</a:t>
            </a:r>
          </a:p>
          <a:p>
            <a:pPr>
              <a:buNone/>
            </a:pPr>
            <a:r>
              <a:rPr lang="it-IT" sz="3600" b="1" dirty="0"/>
              <a:t>r</a:t>
            </a:r>
            <a:r>
              <a:rPr lang="it-IT" sz="3600" b="1" dirty="0" smtClean="0"/>
              <a:t>eticolo vetroso della silice.</a:t>
            </a:r>
          </a:p>
          <a:p>
            <a:pPr>
              <a:buNone/>
            </a:pPr>
            <a:r>
              <a:rPr lang="it-IT" sz="3600" b="1" dirty="0" smtClean="0"/>
              <a:t>Il boro</a:t>
            </a:r>
            <a:r>
              <a:rPr lang="it-IT" sz="3600" b="1" dirty="0"/>
              <a:t> è aggiunto sotto forma di </a:t>
            </a:r>
            <a:r>
              <a:rPr lang="it-IT" sz="3600" b="1" dirty="0" smtClean="0"/>
              <a:t>borace</a:t>
            </a:r>
          </a:p>
          <a:p>
            <a:pPr>
              <a:buNone/>
            </a:pPr>
            <a:r>
              <a:rPr lang="it-IT" sz="3600" b="1" dirty="0" smtClean="0"/>
              <a:t>(</a:t>
            </a:r>
            <a:r>
              <a:rPr lang="it-IT" sz="3600" b="1" dirty="0"/>
              <a:t>Na</a:t>
            </a:r>
            <a:r>
              <a:rPr lang="it-IT" sz="3600" b="1" baseline="-25000" dirty="0"/>
              <a:t>2</a:t>
            </a:r>
            <a:r>
              <a:rPr lang="it-IT" sz="3600" b="1" dirty="0"/>
              <a:t>B</a:t>
            </a:r>
            <a:r>
              <a:rPr lang="it-IT" sz="3600" b="1" baseline="-25000" dirty="0"/>
              <a:t>4</a:t>
            </a:r>
            <a:r>
              <a:rPr lang="it-IT" sz="3600" b="1" dirty="0"/>
              <a:t>O</a:t>
            </a:r>
            <a:r>
              <a:rPr lang="it-IT" sz="3600" b="1" baseline="-25000" dirty="0"/>
              <a:t>7</a:t>
            </a:r>
            <a:r>
              <a:rPr lang="it-IT" sz="3600" b="1" dirty="0"/>
              <a:t>) o acido borico (H</a:t>
            </a:r>
            <a:r>
              <a:rPr lang="it-IT" sz="3600" b="1" baseline="-25000" dirty="0"/>
              <a:t>3</a:t>
            </a:r>
            <a:r>
              <a:rPr lang="it-IT" sz="3600" b="1" dirty="0"/>
              <a:t>BO</a:t>
            </a:r>
            <a:r>
              <a:rPr lang="it-IT" sz="3600" b="1" baseline="-25000" dirty="0"/>
              <a:t>3</a:t>
            </a:r>
            <a:r>
              <a:rPr lang="it-IT" sz="3600" b="1" dirty="0" smtClean="0"/>
              <a:t>).</a:t>
            </a:r>
            <a:endParaRPr lang="it-IT" sz="36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it-IT" b="1" dirty="0" smtClean="0"/>
              <a:t>VETRO BOROSILICATO </a:t>
            </a:r>
            <a:br>
              <a:rPr lang="it-IT" b="1" dirty="0" smtClean="0"/>
            </a:br>
            <a:r>
              <a:rPr lang="it-IT" b="1" dirty="0" smtClean="0"/>
              <a:t>(PYREX , SCHOTT-DURAN)</a:t>
            </a:r>
            <a:endParaRPr lang="it-IT" dirty="0"/>
          </a:p>
        </p:txBody>
      </p:sp>
      <p:sp>
        <p:nvSpPr>
          <p:cNvPr id="3" name="Segnaposto contenuto 2"/>
          <p:cNvSpPr>
            <a:spLocks noGrp="1"/>
          </p:cNvSpPr>
          <p:nvPr>
            <p:ph idx="1"/>
          </p:nvPr>
        </p:nvSpPr>
        <p:spPr>
          <a:xfrm>
            <a:off x="457200" y="2060848"/>
            <a:ext cx="8229600" cy="4392488"/>
          </a:xfrm>
        </p:spPr>
        <p:txBody>
          <a:bodyPr>
            <a:noAutofit/>
          </a:bodyPr>
          <a:lstStyle/>
          <a:p>
            <a:pPr>
              <a:buNone/>
            </a:pPr>
            <a:r>
              <a:rPr lang="it-IT" sz="4000" b="1" dirty="0" smtClean="0"/>
              <a:t>Quando l'ossido di boro entra nel</a:t>
            </a:r>
          </a:p>
          <a:p>
            <a:pPr>
              <a:buNone/>
            </a:pPr>
            <a:r>
              <a:rPr lang="it-IT" sz="4000" b="1" dirty="0" smtClean="0"/>
              <a:t>reticolo della silice, ne indebolisce la</a:t>
            </a:r>
          </a:p>
          <a:p>
            <a:pPr>
              <a:buNone/>
            </a:pPr>
            <a:r>
              <a:rPr lang="it-IT" sz="4000" b="1" dirty="0" smtClean="0"/>
              <a:t>struttura (a causa della presenza di</a:t>
            </a:r>
          </a:p>
          <a:p>
            <a:pPr>
              <a:buNone/>
            </a:pPr>
            <a:r>
              <a:rPr lang="it-IT" sz="4000" b="1" dirty="0" smtClean="0"/>
              <a:t>atomi di boro planari) e ne abbassa</a:t>
            </a:r>
          </a:p>
          <a:p>
            <a:pPr>
              <a:buNone/>
            </a:pPr>
            <a:r>
              <a:rPr lang="it-IT" sz="4000" b="1" dirty="0" smtClean="0"/>
              <a:t>considerevolmente il punto di</a:t>
            </a:r>
          </a:p>
          <a:p>
            <a:pPr>
              <a:buNone/>
            </a:pPr>
            <a:r>
              <a:rPr lang="it-IT" sz="4000" b="1" dirty="0" smtClean="0"/>
              <a:t>rammollimento.</a:t>
            </a:r>
            <a:endParaRPr lang="it-IT" sz="4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426170"/>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it-IT" b="1" dirty="0" smtClean="0"/>
              <a:t>VETRO BOROSILICATO </a:t>
            </a:r>
            <a:br>
              <a:rPr lang="it-IT" b="1" dirty="0" smtClean="0"/>
            </a:br>
            <a:r>
              <a:rPr lang="it-IT" b="1" dirty="0" smtClean="0"/>
              <a:t>(PYREX , SCHOTT-DURAN)</a:t>
            </a:r>
            <a:endParaRPr lang="it-IT" dirty="0"/>
          </a:p>
        </p:txBody>
      </p:sp>
      <p:sp>
        <p:nvSpPr>
          <p:cNvPr id="3" name="Segnaposto contenuto 2"/>
          <p:cNvSpPr>
            <a:spLocks noGrp="1"/>
          </p:cNvSpPr>
          <p:nvPr>
            <p:ph idx="1"/>
          </p:nvPr>
        </p:nvSpPr>
        <p:spPr>
          <a:xfrm>
            <a:off x="457200" y="2204864"/>
            <a:ext cx="8229600" cy="3921299"/>
          </a:xfrm>
        </p:spPr>
        <p:txBody>
          <a:bodyPr>
            <a:normAutofit/>
          </a:bodyPr>
          <a:lstStyle/>
          <a:p>
            <a:pPr>
              <a:buNone/>
            </a:pPr>
            <a:r>
              <a:rPr lang="it-IT" sz="4400" b="1" dirty="0" smtClean="0"/>
              <a:t>Viene prodotto da una fusione a</a:t>
            </a:r>
          </a:p>
          <a:p>
            <a:pPr>
              <a:buNone/>
            </a:pPr>
            <a:r>
              <a:rPr lang="it-IT" sz="4400" b="1" dirty="0" smtClean="0"/>
              <a:t>1500 °C, lavorato e</a:t>
            </a:r>
          </a:p>
          <a:p>
            <a:pPr>
              <a:buNone/>
            </a:pPr>
            <a:r>
              <a:rPr lang="it-IT" sz="4400" b="1" dirty="0"/>
              <a:t>s</a:t>
            </a:r>
            <a:r>
              <a:rPr lang="it-IT" sz="4400" b="1" dirty="0" smtClean="0"/>
              <a:t>uccessivamente  temprato con</a:t>
            </a:r>
          </a:p>
          <a:p>
            <a:pPr>
              <a:buNone/>
            </a:pPr>
            <a:r>
              <a:rPr lang="it-IT" sz="4400" b="1" dirty="0" smtClean="0"/>
              <a:t>cottura in forno a 600-650 °C.</a:t>
            </a:r>
            <a:endParaRPr lang="it-IT" sz="4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498178"/>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it-IT" b="1" dirty="0" smtClean="0"/>
              <a:t>VETRO BOROSILICATO </a:t>
            </a:r>
            <a:br>
              <a:rPr lang="it-IT" b="1" dirty="0" smtClean="0"/>
            </a:br>
            <a:r>
              <a:rPr lang="it-IT" b="1" dirty="0" smtClean="0"/>
              <a:t>(PYREX , SCHOTT-DURAN)</a:t>
            </a:r>
            <a:endParaRPr lang="it-IT" dirty="0"/>
          </a:p>
        </p:txBody>
      </p:sp>
      <p:sp>
        <p:nvSpPr>
          <p:cNvPr id="3" name="Segnaposto contenuto 2"/>
          <p:cNvSpPr>
            <a:spLocks noGrp="1"/>
          </p:cNvSpPr>
          <p:nvPr>
            <p:ph idx="1"/>
          </p:nvPr>
        </p:nvSpPr>
        <p:spPr>
          <a:xfrm>
            <a:off x="457200" y="2492896"/>
            <a:ext cx="8229600" cy="3633267"/>
          </a:xfrm>
        </p:spPr>
        <p:txBody>
          <a:bodyPr>
            <a:normAutofit/>
          </a:bodyPr>
          <a:lstStyle/>
          <a:p>
            <a:pPr>
              <a:buNone/>
            </a:pPr>
            <a:r>
              <a:rPr lang="it-IT" sz="3600" b="1" dirty="0" smtClean="0">
                <a:latin typeface="Times New Roman"/>
                <a:cs typeface="Times New Roman"/>
              </a:rPr>
              <a:t>●</a:t>
            </a:r>
            <a:r>
              <a:rPr lang="it-IT" sz="4000" b="1" dirty="0" smtClean="0"/>
              <a:t>alta resistenza agli </a:t>
            </a:r>
            <a:r>
              <a:rPr lang="it-IT" sz="4000" b="1" dirty="0" err="1" smtClean="0"/>
              <a:t>schock</a:t>
            </a:r>
            <a:r>
              <a:rPr lang="it-IT" sz="4000" b="1" dirty="0" smtClean="0"/>
              <a:t> meccanici, </a:t>
            </a:r>
          </a:p>
          <a:p>
            <a:pPr>
              <a:buNone/>
            </a:pPr>
            <a:r>
              <a:rPr lang="it-IT" sz="4000" b="1" dirty="0" smtClean="0">
                <a:latin typeface="Times New Roman"/>
                <a:cs typeface="Times New Roman"/>
              </a:rPr>
              <a:t>●</a:t>
            </a:r>
            <a:r>
              <a:rPr lang="it-IT" sz="4000" b="1" dirty="0" smtClean="0"/>
              <a:t>non si rompe facilmente come il vetro normale per le sue caratteristiche intrinseche e per la tempera,</a:t>
            </a:r>
          </a:p>
          <a:p>
            <a:pPr>
              <a:buNone/>
            </a:pP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14290"/>
            <a:ext cx="8229600" cy="1270494"/>
          </a:xfrm>
          <a:ln w="28575">
            <a:solidFill>
              <a:schemeClr val="tx1"/>
            </a:solidFill>
          </a:ln>
          <a:effectLst>
            <a:outerShdw blurRad="50800" dist="38100" dir="5400000" algn="t" rotWithShape="0">
              <a:prstClr val="black">
                <a:alpha val="40000"/>
              </a:prst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it-IT" b="1" dirty="0" smtClean="0"/>
              <a:t>VETRO BOROSILICATO </a:t>
            </a:r>
            <a:br>
              <a:rPr lang="it-IT" b="1" dirty="0" smtClean="0"/>
            </a:br>
            <a:r>
              <a:rPr lang="it-IT" b="1" dirty="0" smtClean="0"/>
              <a:t>(PYREX , SCHOTT-DURAN)</a:t>
            </a:r>
            <a:endParaRPr lang="it-IT" dirty="0"/>
          </a:p>
        </p:txBody>
      </p:sp>
      <p:sp>
        <p:nvSpPr>
          <p:cNvPr id="3" name="Segnaposto contenuto 2"/>
          <p:cNvSpPr>
            <a:spLocks noGrp="1"/>
          </p:cNvSpPr>
          <p:nvPr>
            <p:ph idx="1"/>
          </p:nvPr>
        </p:nvSpPr>
        <p:spPr>
          <a:xfrm>
            <a:off x="457200" y="1844824"/>
            <a:ext cx="8229600" cy="4656010"/>
          </a:xfrm>
        </p:spPr>
        <p:txBody>
          <a:bodyPr>
            <a:normAutofit fontScale="92500" lnSpcReduction="10000"/>
          </a:bodyPr>
          <a:lstStyle/>
          <a:p>
            <a:pPr>
              <a:buNone/>
            </a:pPr>
            <a:r>
              <a:rPr lang="it-IT" b="1" dirty="0" smtClean="0">
                <a:latin typeface="Times New Roman"/>
                <a:cs typeface="Times New Roman"/>
              </a:rPr>
              <a:t>● </a:t>
            </a:r>
            <a:r>
              <a:rPr lang="it-IT" sz="3700" b="1" dirty="0" smtClean="0">
                <a:latin typeface="Times New Roman"/>
                <a:cs typeface="Times New Roman"/>
              </a:rPr>
              <a:t>b</a:t>
            </a:r>
            <a:r>
              <a:rPr lang="it-IT" sz="3700" b="1" dirty="0" smtClean="0"/>
              <a:t>asso coefficiente di dilatazione e quindi</a:t>
            </a:r>
          </a:p>
          <a:p>
            <a:pPr>
              <a:buNone/>
            </a:pPr>
            <a:r>
              <a:rPr lang="it-IT" sz="3700" b="1" dirty="0" smtClean="0"/>
              <a:t>   particolarmente resistente agli shock </a:t>
            </a:r>
          </a:p>
          <a:p>
            <a:pPr>
              <a:buNone/>
            </a:pPr>
            <a:r>
              <a:rPr lang="it-IT" sz="3700" b="1" dirty="0" smtClean="0"/>
              <a:t>   termici (regge temperature fino a</a:t>
            </a:r>
          </a:p>
          <a:p>
            <a:pPr>
              <a:buNone/>
            </a:pPr>
            <a:r>
              <a:rPr lang="it-IT" sz="3700" b="1" dirty="0" smtClean="0"/>
              <a:t>   300°C),</a:t>
            </a:r>
          </a:p>
          <a:p>
            <a:pPr>
              <a:buNone/>
            </a:pPr>
            <a:r>
              <a:rPr lang="it-IT" sz="3700" b="1" dirty="0" smtClean="0">
                <a:latin typeface="Times New Roman"/>
                <a:cs typeface="Times New Roman"/>
              </a:rPr>
              <a:t>● </a:t>
            </a:r>
            <a:r>
              <a:rPr lang="it-IT" sz="3700" b="1" dirty="0" smtClean="0"/>
              <a:t>alta resistenza alla corrosione per via della</a:t>
            </a:r>
          </a:p>
          <a:p>
            <a:pPr>
              <a:buNone/>
            </a:pPr>
            <a:r>
              <a:rPr lang="it-IT" sz="3700" b="1" dirty="0" smtClean="0"/>
              <a:t>   sua superficie non porosa quindi </a:t>
            </a:r>
            <a:r>
              <a:rPr lang="it-IT" sz="3700" b="1" dirty="0" smtClean="0"/>
              <a:t>inattaccabile dagli </a:t>
            </a:r>
            <a:r>
              <a:rPr lang="it-IT" sz="3700" b="1" dirty="0" smtClean="0"/>
              <a:t>acidi, </a:t>
            </a:r>
          </a:p>
          <a:p>
            <a:pPr>
              <a:buNone/>
            </a:pPr>
            <a:r>
              <a:rPr lang="it-IT" sz="3700" b="1" dirty="0" smtClean="0">
                <a:latin typeface="Times New Roman"/>
                <a:cs typeface="Times New Roman"/>
              </a:rPr>
              <a:t>● </a:t>
            </a:r>
            <a:r>
              <a:rPr lang="it-IT" sz="3700" b="1" dirty="0" smtClean="0"/>
              <a:t>si pulisce facilmente senza graffiarsi.</a:t>
            </a:r>
            <a:endParaRPr lang="it-IT" sz="3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57242" y="274638"/>
            <a:ext cx="8229600" cy="1426170"/>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it-IT" b="1" dirty="0" smtClean="0"/>
              <a:t>VETRO BOROSILICATO </a:t>
            </a:r>
            <a:br>
              <a:rPr lang="it-IT" b="1" dirty="0" smtClean="0"/>
            </a:br>
            <a:r>
              <a:rPr lang="it-IT" b="1" dirty="0" smtClean="0"/>
              <a:t>(PYREX , SCHOTT-DURAN)</a:t>
            </a:r>
            <a:endParaRPr lang="it-IT" dirty="0"/>
          </a:p>
        </p:txBody>
      </p:sp>
      <p:sp>
        <p:nvSpPr>
          <p:cNvPr id="3" name="Segnaposto contenuto 2"/>
          <p:cNvSpPr>
            <a:spLocks noGrp="1"/>
          </p:cNvSpPr>
          <p:nvPr>
            <p:ph idx="1"/>
          </p:nvPr>
        </p:nvSpPr>
        <p:spPr>
          <a:xfrm>
            <a:off x="457200" y="2204864"/>
            <a:ext cx="8229600" cy="3921299"/>
          </a:xfrm>
        </p:spPr>
        <p:txBody>
          <a:bodyPr>
            <a:normAutofit/>
          </a:bodyPr>
          <a:lstStyle/>
          <a:p>
            <a:r>
              <a:rPr lang="it-IT" sz="4800" dirty="0" smtClean="0"/>
              <a:t>Da </a:t>
            </a:r>
            <a:r>
              <a:rPr lang="it-IT" sz="4800" b="1" u="sng" dirty="0" smtClean="0"/>
              <a:t>NON</a:t>
            </a:r>
            <a:r>
              <a:rPr lang="it-IT" sz="4800" dirty="0" smtClean="0"/>
              <a:t> utilizzare per la conservazione delle soluzioni acquose alcaline concentrate e l’acido </a:t>
            </a:r>
            <a:r>
              <a:rPr lang="it-IT" sz="4800" dirty="0" smtClean="0"/>
              <a:t>fluoridrico.</a:t>
            </a:r>
            <a:endParaRPr lang="it-IT" sz="4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PORCELLANA</a:t>
            </a:r>
            <a:endParaRPr lang="it-IT" b="1" dirty="0"/>
          </a:p>
        </p:txBody>
      </p:sp>
      <p:sp>
        <p:nvSpPr>
          <p:cNvPr id="3" name="Segnaposto contenuto 2"/>
          <p:cNvSpPr>
            <a:spLocks noGrp="1"/>
          </p:cNvSpPr>
          <p:nvPr>
            <p:ph idx="1"/>
          </p:nvPr>
        </p:nvSpPr>
        <p:spPr>
          <a:xfrm>
            <a:off x="457200" y="1772816"/>
            <a:ext cx="8229600" cy="4870894"/>
          </a:xfrm>
        </p:spPr>
        <p:txBody>
          <a:bodyPr>
            <a:noAutofit/>
          </a:bodyPr>
          <a:lstStyle/>
          <a:p>
            <a:r>
              <a:rPr lang="it-IT" sz="3600" dirty="0" smtClean="0"/>
              <a:t>La </a:t>
            </a:r>
            <a:r>
              <a:rPr lang="it-IT" sz="3600" b="1" dirty="0" smtClean="0"/>
              <a:t>porcellana</a:t>
            </a:r>
            <a:r>
              <a:rPr lang="it-IT" sz="3600" dirty="0" smtClean="0"/>
              <a:t> è un particolare tipo di ceramica bianca, a volte traslucida che si ottiene per cottura di impasti particolari a temperature tra i 1300 e i 1400 °C.</a:t>
            </a:r>
          </a:p>
          <a:p>
            <a:r>
              <a:rPr lang="it-IT" sz="3600" dirty="0" smtClean="0"/>
              <a:t>È stata inventata in Cina attorno al VIII secolo ed è realizzata con impasti di </a:t>
            </a:r>
            <a:r>
              <a:rPr lang="it-IT" sz="3600" b="1" dirty="0" smtClean="0"/>
              <a:t>caolino</a:t>
            </a:r>
            <a:r>
              <a:rPr lang="it-IT" sz="3600" dirty="0" smtClean="0"/>
              <a:t>, </a:t>
            </a:r>
            <a:r>
              <a:rPr lang="it-IT" sz="3600" b="1" dirty="0" smtClean="0"/>
              <a:t>silice</a:t>
            </a:r>
            <a:r>
              <a:rPr lang="it-IT" sz="3600" dirty="0" smtClean="0"/>
              <a:t> (o sabbia quarzosa) e il </a:t>
            </a:r>
            <a:r>
              <a:rPr lang="it-IT" sz="3600" b="1" dirty="0" smtClean="0"/>
              <a:t>feldspato</a:t>
            </a:r>
            <a:r>
              <a:rPr lang="it-IT" sz="3600" dirty="0" smtClean="0"/>
              <a:t>.</a:t>
            </a:r>
            <a:endParaRPr lang="it-IT"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it-IT" sz="4800" b="1" dirty="0" smtClean="0"/>
              <a:t>PORCELLANA</a:t>
            </a:r>
            <a:endParaRPr lang="it-IT" sz="4800" b="1" dirty="0"/>
          </a:p>
        </p:txBody>
      </p:sp>
      <p:sp>
        <p:nvSpPr>
          <p:cNvPr id="3" name="Segnaposto contenuto 2"/>
          <p:cNvSpPr>
            <a:spLocks noGrp="1"/>
          </p:cNvSpPr>
          <p:nvPr>
            <p:ph idx="1"/>
          </p:nvPr>
        </p:nvSpPr>
        <p:spPr>
          <a:xfrm>
            <a:off x="457200" y="1600200"/>
            <a:ext cx="8229600" cy="4900634"/>
          </a:xfrm>
        </p:spPr>
        <p:txBody>
          <a:bodyPr>
            <a:normAutofit fontScale="47500" lnSpcReduction="20000"/>
          </a:bodyPr>
          <a:lstStyle/>
          <a:p>
            <a:r>
              <a:rPr lang="it-IT" sz="6100" b="1" dirty="0" smtClean="0"/>
              <a:t>Caolino:</a:t>
            </a:r>
            <a:r>
              <a:rPr lang="it-IT" sz="6100" dirty="0" smtClean="0"/>
              <a:t> </a:t>
            </a:r>
            <a:r>
              <a:rPr lang="it-IT" sz="6100" dirty="0" err="1" smtClean="0"/>
              <a:t>idrosilicato</a:t>
            </a:r>
            <a:r>
              <a:rPr lang="it-IT" sz="6100" dirty="0" smtClean="0"/>
              <a:t> di alluminio - Al</a:t>
            </a:r>
            <a:r>
              <a:rPr lang="it-IT" sz="6100" baseline="-25000" dirty="0" smtClean="0"/>
              <a:t>2</a:t>
            </a:r>
            <a:r>
              <a:rPr lang="it-IT" sz="6100" dirty="0" smtClean="0"/>
              <a:t>O</a:t>
            </a:r>
            <a:r>
              <a:rPr lang="it-IT" sz="6100" baseline="-25000" dirty="0" smtClean="0"/>
              <a:t>3</a:t>
            </a:r>
            <a:r>
              <a:rPr lang="it-IT" sz="6100" dirty="0" smtClean="0"/>
              <a:t>·2 SiO</a:t>
            </a:r>
            <a:r>
              <a:rPr lang="it-IT" sz="6100" baseline="-25000" dirty="0" smtClean="0"/>
              <a:t>2</a:t>
            </a:r>
            <a:r>
              <a:rPr lang="it-IT" sz="6100" dirty="0" smtClean="0"/>
              <a:t>·</a:t>
            </a:r>
          </a:p>
          <a:p>
            <a:r>
              <a:rPr lang="it-IT" sz="6100" dirty="0" smtClean="0"/>
              <a:t>2 H</a:t>
            </a:r>
            <a:r>
              <a:rPr lang="it-IT" sz="6100" baseline="-25000" dirty="0" smtClean="0"/>
              <a:t>2</a:t>
            </a:r>
            <a:r>
              <a:rPr lang="it-IT" sz="6100" dirty="0" smtClean="0"/>
              <a:t>O; </a:t>
            </a:r>
            <a:r>
              <a:rPr lang="it-IT" sz="6100" dirty="0" smtClean="0"/>
              <a:t>è </a:t>
            </a:r>
            <a:r>
              <a:rPr lang="it-IT" sz="6100" dirty="0" smtClean="0"/>
              <a:t>il principale componente della porcellana. </a:t>
            </a:r>
          </a:p>
          <a:p>
            <a:r>
              <a:rPr lang="it-IT" sz="6100" dirty="0" smtClean="0"/>
              <a:t>C</a:t>
            </a:r>
            <a:r>
              <a:rPr lang="it-IT" sz="6100" dirty="0" smtClean="0"/>
              <a:t>onferisce le </a:t>
            </a:r>
            <a:r>
              <a:rPr lang="it-IT" sz="6100" dirty="0" smtClean="0"/>
              <a:t>proprietà plastiche e il colore bianco </a:t>
            </a:r>
            <a:r>
              <a:rPr lang="it-IT" sz="6100" dirty="0" smtClean="0"/>
              <a:t>a</a:t>
            </a:r>
            <a:r>
              <a:rPr lang="it-IT" sz="6100" dirty="0" smtClean="0"/>
              <a:t>lla porcellana</a:t>
            </a:r>
            <a:endParaRPr lang="it-IT" sz="6100" dirty="0" smtClean="0"/>
          </a:p>
          <a:p>
            <a:r>
              <a:rPr lang="it-IT" sz="6100" b="1" dirty="0" smtClean="0"/>
              <a:t>Quarzo: </a:t>
            </a:r>
            <a:r>
              <a:rPr lang="it-IT" sz="6100" dirty="0" smtClean="0"/>
              <a:t>è il componente inerte e svolge la funzione di sgrassante  (diminuzione della plasticità); </a:t>
            </a:r>
          </a:p>
          <a:p>
            <a:r>
              <a:rPr lang="it-IT" sz="6100" b="1" dirty="0" smtClean="0"/>
              <a:t>Feldspato: (</a:t>
            </a:r>
            <a:r>
              <a:rPr lang="it-IT" sz="6100" dirty="0" smtClean="0"/>
              <a:t>composti da silicio, ossigeno, alluminio, sodio, potassio, calcio e bario) che viene definito fondente, perché, fondendo a temperature più basse del caolino, abbassa notevolmente la cottura dell'impasto ceramico (1280 °C). </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PORCELLANA</a:t>
            </a:r>
            <a:endParaRPr lang="it-IT" b="1" dirty="0"/>
          </a:p>
        </p:txBody>
      </p:sp>
      <p:sp>
        <p:nvSpPr>
          <p:cNvPr id="3" name="Segnaposto contenuto 2"/>
          <p:cNvSpPr>
            <a:spLocks noGrp="1"/>
          </p:cNvSpPr>
          <p:nvPr>
            <p:ph idx="1"/>
          </p:nvPr>
        </p:nvSpPr>
        <p:spPr>
          <a:xfrm>
            <a:off x="457200" y="1600200"/>
            <a:ext cx="8229600" cy="4900634"/>
          </a:xfrm>
        </p:spPr>
        <p:txBody>
          <a:bodyPr>
            <a:normAutofit fontScale="85000" lnSpcReduction="20000"/>
          </a:bodyPr>
          <a:lstStyle/>
          <a:p>
            <a:pPr>
              <a:buNone/>
            </a:pPr>
            <a:r>
              <a:rPr lang="it-IT" sz="3800" dirty="0" smtClean="0"/>
              <a:t>  Viene suddivisa in diverse varietà sulla base di differenti criteri tra i quali la temperatura di cottura.</a:t>
            </a:r>
          </a:p>
          <a:p>
            <a:r>
              <a:rPr lang="it-IT" sz="3800" b="1" dirty="0" smtClean="0"/>
              <a:t>Porcellana dura</a:t>
            </a:r>
            <a:r>
              <a:rPr lang="it-IT" sz="3800" dirty="0" smtClean="0"/>
              <a:t>, formata da un impasto di caolino, feldspato e quarzo (50:25:</a:t>
            </a:r>
            <a:r>
              <a:rPr lang="it-IT" sz="3800" dirty="0" err="1" smtClean="0"/>
              <a:t>25</a:t>
            </a:r>
            <a:r>
              <a:rPr lang="it-IT" sz="3800" dirty="0" smtClean="0"/>
              <a:t>), richiede una temperatura superiore a 1280°C,</a:t>
            </a:r>
          </a:p>
          <a:p>
            <a:r>
              <a:rPr lang="it-IT" sz="3800" b="1" dirty="0" smtClean="0"/>
              <a:t>Porcellana tenera </a:t>
            </a:r>
            <a:r>
              <a:rPr lang="it-IT" sz="3800" dirty="0" smtClean="0"/>
              <a:t>(che comprende la cosiddetta </a:t>
            </a:r>
            <a:r>
              <a:rPr lang="it-IT" sz="3800" dirty="0" err="1" smtClean="0"/>
              <a:t>bone</a:t>
            </a:r>
            <a:r>
              <a:rPr lang="it-IT" sz="3800" dirty="0" smtClean="0"/>
              <a:t> china) si cuoce intorno ai 1200°C.</a:t>
            </a:r>
          </a:p>
          <a:p>
            <a:pPr>
              <a:buNone/>
            </a:pPr>
            <a:r>
              <a:rPr lang="it-IT" dirty="0" smtClean="0"/>
              <a:t/>
            </a:r>
            <a:br>
              <a:rPr lang="it-IT" dirty="0" smtClean="0"/>
            </a:b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PORCELLANA</a:t>
            </a:r>
            <a:endParaRPr lang="it-IT" b="1" dirty="0"/>
          </a:p>
        </p:txBody>
      </p:sp>
      <p:sp>
        <p:nvSpPr>
          <p:cNvPr id="3" name="Segnaposto contenuto 2"/>
          <p:cNvSpPr>
            <a:spLocks noGrp="1"/>
          </p:cNvSpPr>
          <p:nvPr>
            <p:ph idx="1"/>
          </p:nvPr>
        </p:nvSpPr>
        <p:spPr/>
        <p:txBody>
          <a:bodyPr>
            <a:noAutofit/>
          </a:bodyPr>
          <a:lstStyle/>
          <a:p>
            <a:r>
              <a:rPr lang="it-IT" sz="4400" dirty="0" smtClean="0"/>
              <a:t>Può essere presente un rivestimento trasparente (</a:t>
            </a:r>
            <a:r>
              <a:rPr lang="it-IT" sz="4400" b="1" dirty="0" smtClean="0"/>
              <a:t>vetrina</a:t>
            </a:r>
            <a:r>
              <a:rPr lang="it-IT" sz="4400" dirty="0" smtClean="0"/>
              <a:t>) che viene applicato in crudo o dopo una prima cottura del manufatto a 800-900°C. </a:t>
            </a:r>
          </a:p>
          <a:p>
            <a:pPr>
              <a:buNone/>
            </a:pPr>
            <a:r>
              <a:rPr lang="it-IT" sz="3500" dirty="0" smtClean="0"/>
              <a:t/>
            </a:r>
            <a:br>
              <a:rPr lang="it-IT" sz="3500" dirty="0" smtClean="0"/>
            </a:br>
            <a:endParaRPr lang="it-IT" sz="3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PORCELLANA</a:t>
            </a:r>
            <a:endParaRPr lang="it-IT" b="1" dirty="0"/>
          </a:p>
        </p:txBody>
      </p:sp>
      <p:sp>
        <p:nvSpPr>
          <p:cNvPr id="3" name="Segnaposto contenuto 2"/>
          <p:cNvSpPr>
            <a:spLocks noGrp="1"/>
          </p:cNvSpPr>
          <p:nvPr>
            <p:ph idx="1"/>
          </p:nvPr>
        </p:nvSpPr>
        <p:spPr>
          <a:ln w="19050">
            <a:solidFill>
              <a:schemeClr val="tx1"/>
            </a:solidFill>
          </a:ln>
        </p:spPr>
        <p:txBody>
          <a:bodyPr/>
          <a:lstStyle/>
          <a:p>
            <a:r>
              <a:rPr lang="it-IT" sz="3600" b="1" dirty="0" smtClean="0"/>
              <a:t>Punto di fusione</a:t>
            </a:r>
            <a:r>
              <a:rPr lang="it-IT" sz="3600" dirty="0" smtClean="0"/>
              <a:t>: 1730 °C circa</a:t>
            </a:r>
          </a:p>
          <a:p>
            <a:r>
              <a:rPr lang="it-IT" sz="3600" b="1" dirty="0" smtClean="0"/>
              <a:t>Limite di impiego</a:t>
            </a:r>
            <a:r>
              <a:rPr lang="it-IT" sz="3600" dirty="0" smtClean="0"/>
              <a:t>:</a:t>
            </a:r>
          </a:p>
          <a:p>
            <a:r>
              <a:rPr lang="it-IT" sz="3600" dirty="0" smtClean="0"/>
              <a:t>- non smaltata 1400 °C</a:t>
            </a:r>
          </a:p>
          <a:p>
            <a:r>
              <a:rPr lang="it-IT" sz="3600" dirty="0" smtClean="0"/>
              <a:t>- smaltata 1200 °C</a:t>
            </a:r>
          </a:p>
          <a:p>
            <a:r>
              <a:rPr lang="it-IT" sz="3600" b="1" dirty="0" smtClean="0"/>
              <a:t>Proprietà fisiche</a:t>
            </a:r>
            <a:endParaRPr lang="it-IT" sz="3600" dirty="0" smtClean="0"/>
          </a:p>
          <a:p>
            <a:r>
              <a:rPr lang="it-IT" sz="3600" dirty="0" smtClean="0"/>
              <a:t>Elevata resistenza agli sbalzi termici.</a:t>
            </a:r>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PORCELLANA</a:t>
            </a:r>
            <a:endParaRPr lang="it-IT" dirty="0"/>
          </a:p>
        </p:txBody>
      </p:sp>
      <p:sp>
        <p:nvSpPr>
          <p:cNvPr id="3" name="Segnaposto contenuto 2"/>
          <p:cNvSpPr>
            <a:spLocks noGrp="1"/>
          </p:cNvSpPr>
          <p:nvPr>
            <p:ph idx="1"/>
          </p:nvPr>
        </p:nvSpPr>
        <p:spPr/>
        <p:txBody>
          <a:bodyPr>
            <a:normAutofit/>
          </a:bodyPr>
          <a:lstStyle/>
          <a:p>
            <a:r>
              <a:rPr lang="it-IT" sz="4000" dirty="0" smtClean="0"/>
              <a:t>La porcellana trova il suo impiego ottimale nel laboratorio, ogniqualvolta si presenti la necessità di disporre di recipienti che debbano essere sottoposti a sollecitazioni termiche particolarmente intense.</a:t>
            </a:r>
            <a:endParaRPr lang="it-IT" sz="4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PORCELLANA</a:t>
            </a:r>
            <a:endParaRPr lang="it-IT" dirty="0"/>
          </a:p>
        </p:txBody>
      </p:sp>
      <p:sp>
        <p:nvSpPr>
          <p:cNvPr id="3" name="Segnaposto contenuto 2"/>
          <p:cNvSpPr>
            <a:spLocks noGrp="1"/>
          </p:cNvSpPr>
          <p:nvPr>
            <p:ph idx="1"/>
          </p:nvPr>
        </p:nvSpPr>
        <p:spPr/>
        <p:txBody>
          <a:bodyPr>
            <a:normAutofit/>
          </a:bodyPr>
          <a:lstStyle/>
          <a:p>
            <a:r>
              <a:rPr lang="it-IT" sz="4000" dirty="0" smtClean="0"/>
              <a:t>La porcellana, a differenza del vetro, è in grado di sopportare la fiamma diretta, ciò che la rende particolarmente utile nelle operazioni di fusione, calcinazione, ecc..</a:t>
            </a:r>
            <a:endParaRPr lang="it-IT"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PORCELLANA</a:t>
            </a:r>
            <a:endParaRPr lang="it-IT" b="1" dirty="0"/>
          </a:p>
        </p:txBody>
      </p:sp>
      <p:sp>
        <p:nvSpPr>
          <p:cNvPr id="3" name="Segnaposto contenuto 2"/>
          <p:cNvSpPr>
            <a:spLocks noGrp="1"/>
          </p:cNvSpPr>
          <p:nvPr>
            <p:ph idx="1"/>
          </p:nvPr>
        </p:nvSpPr>
        <p:spPr>
          <a:xfrm>
            <a:off x="457200" y="1600200"/>
            <a:ext cx="8229600" cy="5043510"/>
          </a:xfrm>
          <a:ln w="19050">
            <a:solidFill>
              <a:schemeClr val="tx1"/>
            </a:solidFill>
          </a:ln>
        </p:spPr>
        <p:txBody>
          <a:bodyPr/>
          <a:lstStyle/>
          <a:p>
            <a:r>
              <a:rPr lang="it-IT" sz="3400" b="1" dirty="0" smtClean="0"/>
              <a:t>Proprietà chimiche</a:t>
            </a:r>
            <a:endParaRPr lang="it-IT" sz="3400" dirty="0" smtClean="0"/>
          </a:p>
          <a:p>
            <a:r>
              <a:rPr lang="it-IT" sz="3400" dirty="0" smtClean="0"/>
              <a:t>Gli acidi, eccettuati gli acidi fluoridrico e fosforico </a:t>
            </a:r>
            <a:r>
              <a:rPr lang="it-IT" sz="3400" dirty="0" err="1" smtClean="0"/>
              <a:t>conc</a:t>
            </a:r>
            <a:r>
              <a:rPr lang="it-IT" sz="3400" dirty="0" smtClean="0"/>
              <a:t>., non intaccano la porcellana dura nemmeno a temperatura di ebollizione.</a:t>
            </a:r>
          </a:p>
          <a:p>
            <a:r>
              <a:rPr lang="it-IT" sz="3400" dirty="0" smtClean="0"/>
              <a:t>Si raccomanda l'impiego della porcellana dura " non smaltata" per sostanze ad alto contenuto di acido fosforico e di alcali concentrati.</a:t>
            </a:r>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PLASTICA</a:t>
            </a:r>
            <a:endParaRPr lang="it-IT" b="1" dirty="0"/>
          </a:p>
        </p:txBody>
      </p:sp>
      <p:sp>
        <p:nvSpPr>
          <p:cNvPr id="4" name="Rettangolo arrotondato 3"/>
          <p:cNvSpPr/>
          <p:nvPr/>
        </p:nvSpPr>
        <p:spPr>
          <a:xfrm>
            <a:off x="755576" y="2060848"/>
            <a:ext cx="7632848" cy="11304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PE </a:t>
            </a:r>
            <a:r>
              <a:rPr lang="it-IT" sz="4000" dirty="0" err="1" smtClean="0"/>
              <a:t>poletilene</a:t>
            </a:r>
            <a:endParaRPr lang="it-IT" sz="4000" dirty="0"/>
          </a:p>
        </p:txBody>
      </p:sp>
      <p:sp>
        <p:nvSpPr>
          <p:cNvPr id="5" name="Rettangolo arrotondato 4"/>
          <p:cNvSpPr/>
          <p:nvPr/>
        </p:nvSpPr>
        <p:spPr>
          <a:xfrm>
            <a:off x="827584" y="3645024"/>
            <a:ext cx="7632848"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PP polipropilene</a:t>
            </a:r>
            <a:endParaRPr lang="it-IT" sz="4000" dirty="0"/>
          </a:p>
        </p:txBody>
      </p:sp>
      <p:sp>
        <p:nvSpPr>
          <p:cNvPr id="6" name="Rettangolo arrotondato 5"/>
          <p:cNvSpPr/>
          <p:nvPr/>
        </p:nvSpPr>
        <p:spPr>
          <a:xfrm>
            <a:off x="827584" y="5373216"/>
            <a:ext cx="7632848" cy="12024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dirty="0" smtClean="0"/>
              <a:t>PTFE </a:t>
            </a:r>
            <a:r>
              <a:rPr lang="it-IT" sz="4000" dirty="0" err="1" smtClean="0"/>
              <a:t>politetrafluoroetilene</a:t>
            </a:r>
            <a:endParaRPr lang="it-IT" sz="4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POLIETILENE</a:t>
            </a:r>
            <a:endParaRPr lang="it-IT" b="1" dirty="0"/>
          </a:p>
        </p:txBody>
      </p:sp>
      <p:sp>
        <p:nvSpPr>
          <p:cNvPr id="3" name="Segnaposto contenuto 2"/>
          <p:cNvSpPr>
            <a:spLocks noGrp="1"/>
          </p:cNvSpPr>
          <p:nvPr>
            <p:ph idx="1"/>
          </p:nvPr>
        </p:nvSpPr>
        <p:spPr>
          <a:xfrm>
            <a:off x="457200" y="1600200"/>
            <a:ext cx="8229600" cy="5114948"/>
          </a:xfrm>
        </p:spPr>
        <p:txBody>
          <a:bodyPr>
            <a:noAutofit/>
          </a:bodyPr>
          <a:lstStyle/>
          <a:p>
            <a:r>
              <a:rPr lang="it-IT" sz="3600" dirty="0" smtClean="0"/>
              <a:t>Il </a:t>
            </a:r>
            <a:r>
              <a:rPr lang="it-IT" sz="3600" b="1" dirty="0" err="1" smtClean="0"/>
              <a:t>polietene</a:t>
            </a:r>
            <a:r>
              <a:rPr lang="it-IT" sz="3600" dirty="0" smtClean="0"/>
              <a:t> (più comunemente noto come </a:t>
            </a:r>
            <a:r>
              <a:rPr lang="it-IT" sz="3600" b="1" dirty="0" smtClean="0"/>
              <a:t>polietilene</a:t>
            </a:r>
            <a:r>
              <a:rPr lang="it-IT" sz="3600" dirty="0" smtClean="0"/>
              <a:t>) è il più semplice e il più comune fra le materie plastiche.</a:t>
            </a:r>
          </a:p>
          <a:p>
            <a:r>
              <a:rPr lang="it-IT" sz="3600" dirty="0" smtClean="0"/>
              <a:t>l polietilene è una resina termoplastica, si presenta come un solido trasparente (forma amorfa) o bianco (forma cristallina</a:t>
            </a:r>
            <a:r>
              <a:rPr lang="it-IT" sz="3600" dirty="0" smtClean="0"/>
              <a:t>).</a:t>
            </a:r>
            <a:endParaRPr lang="it-IT"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POLIETILENE</a:t>
            </a:r>
            <a:endParaRPr lang="it-IT" b="1" dirty="0"/>
          </a:p>
        </p:txBody>
      </p:sp>
      <p:pic>
        <p:nvPicPr>
          <p:cNvPr id="4" name="Segnaposto contenuto 3" descr="POLIETILENE.png"/>
          <p:cNvPicPr>
            <a:picLocks noGrp="1" noChangeAspect="1"/>
          </p:cNvPicPr>
          <p:nvPr>
            <p:ph idx="1"/>
          </p:nvPr>
        </p:nvPicPr>
        <p:blipFill>
          <a:blip r:embed="rId2" cstate="print"/>
          <a:stretch>
            <a:fillRect/>
          </a:stretch>
        </p:blipFill>
        <p:spPr>
          <a:xfrm>
            <a:off x="2922102" y="1908008"/>
            <a:ext cx="2792906" cy="2664000"/>
          </a:xfrm>
        </p:spPr>
      </p:pic>
      <p:sp>
        <p:nvSpPr>
          <p:cNvPr id="7" name="CasellaDiTesto 6"/>
          <p:cNvSpPr txBox="1"/>
          <p:nvPr/>
        </p:nvSpPr>
        <p:spPr>
          <a:xfrm>
            <a:off x="1214414" y="4929198"/>
            <a:ext cx="6643734" cy="461665"/>
          </a:xfrm>
          <a:prstGeom prst="rect">
            <a:avLst/>
          </a:prstGeom>
          <a:noFill/>
        </p:spPr>
        <p:txBody>
          <a:bodyPr wrap="square" rtlCol="0">
            <a:spAutoFit/>
          </a:bodyPr>
          <a:lstStyle/>
          <a:p>
            <a:r>
              <a:rPr lang="it-IT" sz="2400" dirty="0" smtClean="0"/>
              <a:t>                           (C</a:t>
            </a:r>
            <a:r>
              <a:rPr lang="it-IT" sz="2400" baseline="-25000" dirty="0" smtClean="0"/>
              <a:t>2</a:t>
            </a:r>
            <a:r>
              <a:rPr lang="it-IT" sz="2400" dirty="0" smtClean="0"/>
              <a:t>H</a:t>
            </a:r>
            <a:r>
              <a:rPr lang="it-IT" sz="2400" baseline="-25000" dirty="0" smtClean="0"/>
              <a:t>4</a:t>
            </a:r>
            <a:r>
              <a:rPr lang="it-IT" sz="2400" dirty="0" smtClean="0"/>
              <a:t>)</a:t>
            </a:r>
            <a:r>
              <a:rPr lang="it-IT" sz="2400" baseline="-25000" dirty="0" smtClean="0"/>
              <a:t>n</a:t>
            </a:r>
            <a:r>
              <a:rPr lang="it-IT" sz="2400" dirty="0" smtClean="0"/>
              <a:t> (</a:t>
            </a:r>
            <a:r>
              <a:rPr lang="it-IT" sz="2400" dirty="0" err="1" smtClean="0"/>
              <a:t>monomero</a:t>
            </a:r>
            <a:r>
              <a:rPr lang="it-IT" sz="2400" dirty="0" smtClean="0"/>
              <a:t>)</a:t>
            </a:r>
            <a:endParaRPr lang="it-IT"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POLIETILENE</a:t>
            </a:r>
            <a:endParaRPr lang="it-IT" b="1" dirty="0"/>
          </a:p>
        </p:txBody>
      </p:sp>
      <p:sp>
        <p:nvSpPr>
          <p:cNvPr id="3" name="Segnaposto contenuto 2"/>
          <p:cNvSpPr>
            <a:spLocks noGrp="1"/>
          </p:cNvSpPr>
          <p:nvPr>
            <p:ph idx="1"/>
          </p:nvPr>
        </p:nvSpPr>
        <p:spPr/>
        <p:txBody>
          <a:bodyPr>
            <a:normAutofit/>
          </a:bodyPr>
          <a:lstStyle/>
          <a:p>
            <a:r>
              <a:rPr lang="it-IT" sz="4000" dirty="0" smtClean="0"/>
              <a:t>Il polietilene ha ottime proprietà isolanti e di stabilità chimica. </a:t>
            </a:r>
          </a:p>
          <a:p>
            <a:r>
              <a:rPr lang="it-IT" sz="4000" dirty="0" smtClean="0"/>
              <a:t>Possiede ottima resistenza agli acidi ed è sostanzialmente inerte rispetto a tutti i possibili agenti chimici. </a:t>
            </a:r>
            <a:endParaRPr lang="it-IT" sz="4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POLIPROPILENE</a:t>
            </a:r>
            <a:endParaRPr lang="it-IT" b="1" dirty="0"/>
          </a:p>
        </p:txBody>
      </p:sp>
      <p:sp>
        <p:nvSpPr>
          <p:cNvPr id="3" name="Segnaposto contenuto 2"/>
          <p:cNvSpPr>
            <a:spLocks noGrp="1"/>
          </p:cNvSpPr>
          <p:nvPr>
            <p:ph idx="1"/>
          </p:nvPr>
        </p:nvSpPr>
        <p:spPr>
          <a:xfrm>
            <a:off x="428596" y="1571612"/>
            <a:ext cx="8229600" cy="5043510"/>
          </a:xfrm>
        </p:spPr>
        <p:txBody>
          <a:bodyPr>
            <a:noAutofit/>
          </a:bodyPr>
          <a:lstStyle/>
          <a:p>
            <a:r>
              <a:rPr lang="it-IT" sz="4000" dirty="0" smtClean="0"/>
              <a:t>Il </a:t>
            </a:r>
            <a:r>
              <a:rPr lang="it-IT" sz="4000" b="1" dirty="0" smtClean="0"/>
              <a:t>polipropilene</a:t>
            </a:r>
            <a:r>
              <a:rPr lang="it-IT" sz="4000" dirty="0" smtClean="0"/>
              <a:t> (PP, anche: </a:t>
            </a:r>
            <a:r>
              <a:rPr lang="it-IT" sz="4000" dirty="0" err="1" smtClean="0"/>
              <a:t>polipropene</a:t>
            </a:r>
            <a:r>
              <a:rPr lang="it-IT" sz="4000" dirty="0" smtClean="0"/>
              <a:t>) è un polimero termoplastico isotattico: è un polimero semicristallino caratterizzato da un elevato carico di rottura, una bassa densità, una buona resistenza termica </a:t>
            </a:r>
          </a:p>
          <a:p>
            <a:pPr>
              <a:buNone/>
            </a:pPr>
            <a:r>
              <a:rPr lang="it-IT" sz="4000" dirty="0" smtClean="0"/>
              <a:t>   (t. f. ~ 160 °C) e all'abrasione.</a:t>
            </a:r>
            <a:endParaRPr lang="it-IT" sz="4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POLIPROPILENE</a:t>
            </a:r>
            <a:endParaRPr lang="it-IT" b="1" dirty="0"/>
          </a:p>
        </p:txBody>
      </p:sp>
      <p:pic>
        <p:nvPicPr>
          <p:cNvPr id="4" name="Segnaposto contenuto 3" descr="POLIPROPILENE.png"/>
          <p:cNvPicPr>
            <a:picLocks noGrp="1" noChangeAspect="1"/>
          </p:cNvPicPr>
          <p:nvPr>
            <p:ph idx="1"/>
          </p:nvPr>
        </p:nvPicPr>
        <p:blipFill>
          <a:blip r:embed="rId2" cstate="print"/>
          <a:stretch>
            <a:fillRect/>
          </a:stretch>
        </p:blipFill>
        <p:spPr>
          <a:xfrm>
            <a:off x="2786052" y="2071678"/>
            <a:ext cx="2740318" cy="2448000"/>
          </a:xfrm>
        </p:spPr>
      </p:pic>
      <p:graphicFrame>
        <p:nvGraphicFramePr>
          <p:cNvPr id="6" name="Tabella 5"/>
          <p:cNvGraphicFramePr>
            <a:graphicFrameLocks noGrp="1"/>
          </p:cNvGraphicFramePr>
          <p:nvPr/>
        </p:nvGraphicFramePr>
        <p:xfrm>
          <a:off x="2571736" y="5026362"/>
          <a:ext cx="5000660" cy="518160"/>
        </p:xfrm>
        <a:graphic>
          <a:graphicData uri="http://schemas.openxmlformats.org/drawingml/2006/table">
            <a:tbl>
              <a:tblPr/>
              <a:tblGrid>
                <a:gridCol w="2500330"/>
                <a:gridCol w="2500330"/>
              </a:tblGrid>
              <a:tr h="0">
                <a:tc>
                  <a:txBody>
                    <a:bodyPr/>
                    <a:lstStyle/>
                    <a:p>
                      <a:r>
                        <a:rPr lang="it-IT" sz="2800" u="none" dirty="0" smtClean="0">
                          <a:solidFill>
                            <a:schemeClr val="tx1"/>
                          </a:solidFill>
                        </a:rPr>
                        <a:t>Formula</a:t>
                      </a:r>
                      <a:r>
                        <a:rPr lang="it-IT" sz="2800" u="none" baseline="0" dirty="0" smtClean="0">
                          <a:solidFill>
                            <a:schemeClr val="tx1"/>
                          </a:solidFill>
                        </a:rPr>
                        <a:t> bruta</a:t>
                      </a:r>
                      <a:endParaRPr lang="it-IT" sz="2800" u="none" dirty="0">
                        <a:solidFill>
                          <a:schemeClr val="tx1"/>
                        </a:solidFill>
                      </a:endParaRPr>
                    </a:p>
                  </a:txBody>
                  <a:tcPr anchor="ctr">
                    <a:lnL>
                      <a:noFill/>
                    </a:lnL>
                    <a:lnR>
                      <a:noFill/>
                    </a:lnR>
                    <a:lnT>
                      <a:noFill/>
                    </a:lnT>
                    <a:lnB>
                      <a:noFill/>
                    </a:lnB>
                  </a:tcPr>
                </a:tc>
                <a:tc>
                  <a:txBody>
                    <a:bodyPr/>
                    <a:lstStyle/>
                    <a:p>
                      <a:r>
                        <a:rPr lang="it-IT" sz="2800" dirty="0"/>
                        <a:t>(C</a:t>
                      </a:r>
                      <a:r>
                        <a:rPr lang="it-IT" sz="2800" baseline="-25000" dirty="0"/>
                        <a:t>3</a:t>
                      </a:r>
                      <a:r>
                        <a:rPr lang="it-IT" sz="2800" dirty="0"/>
                        <a:t>H</a:t>
                      </a:r>
                      <a:r>
                        <a:rPr lang="it-IT" sz="2800" baseline="-25000" dirty="0"/>
                        <a:t>6</a:t>
                      </a:r>
                      <a:r>
                        <a:rPr lang="it-IT" sz="2800" dirty="0"/>
                        <a:t>)</a:t>
                      </a:r>
                      <a:r>
                        <a:rPr lang="it-IT" sz="2800" baseline="-25000" dirty="0"/>
                        <a:t>n</a:t>
                      </a:r>
                      <a:endParaRPr lang="it-IT" sz="2800" dirty="0"/>
                    </a:p>
                  </a:txBody>
                  <a:tcPr anchor="ctr">
                    <a:lnL>
                      <a:noFill/>
                    </a:lnL>
                    <a:lnR>
                      <a:noFill/>
                    </a:lnR>
                    <a:lnT>
                      <a:noFill/>
                    </a:lnT>
                    <a:lnB>
                      <a:noFill/>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38100">
            <a:solidFill>
              <a:schemeClr val="tx1"/>
            </a:solidFill>
          </a:ln>
        </p:spPr>
        <p:txBody>
          <a:bodyPr/>
          <a:lstStyle/>
          <a:p>
            <a:r>
              <a:rPr lang="it-IT" b="1" dirty="0" smtClean="0"/>
              <a:t>POLIPROPILENE</a:t>
            </a:r>
            <a:endParaRPr lang="it-IT" b="1" dirty="0"/>
          </a:p>
        </p:txBody>
      </p:sp>
      <p:pic>
        <p:nvPicPr>
          <p:cNvPr id="4" name="Segnaposto contenuto 3" descr="PP_isotattico_struttura.PNG"/>
          <p:cNvPicPr>
            <a:picLocks noGrp="1" noChangeAspect="1"/>
          </p:cNvPicPr>
          <p:nvPr>
            <p:ph idx="1"/>
          </p:nvPr>
        </p:nvPicPr>
        <p:blipFill>
          <a:blip r:embed="rId2" cstate="print"/>
          <a:stretch>
            <a:fillRect/>
          </a:stretch>
        </p:blipFill>
        <p:spPr>
          <a:xfrm>
            <a:off x="467545" y="2852936"/>
            <a:ext cx="8136904" cy="1512168"/>
          </a:xfrm>
        </p:spPr>
      </p:pic>
      <p:sp>
        <p:nvSpPr>
          <p:cNvPr id="5" name="CasellaDiTesto 4"/>
          <p:cNvSpPr txBox="1"/>
          <p:nvPr/>
        </p:nvSpPr>
        <p:spPr>
          <a:xfrm>
            <a:off x="2699792" y="4941168"/>
            <a:ext cx="4176464" cy="461665"/>
          </a:xfrm>
          <a:prstGeom prst="rect">
            <a:avLst/>
          </a:prstGeom>
          <a:noFill/>
        </p:spPr>
        <p:txBody>
          <a:bodyPr wrap="square" rtlCol="0">
            <a:spAutoFit/>
          </a:bodyPr>
          <a:lstStyle/>
          <a:p>
            <a:r>
              <a:rPr lang="it-IT" sz="2400" b="1" dirty="0" smtClean="0"/>
              <a:t>POLIPROPILENE ISOTATTICO</a:t>
            </a:r>
            <a:endParaRPr lang="it-IT" sz="24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POLIPROPILENE</a:t>
            </a:r>
            <a:endParaRPr lang="it-IT" b="1" dirty="0"/>
          </a:p>
        </p:txBody>
      </p:sp>
      <p:sp>
        <p:nvSpPr>
          <p:cNvPr id="3" name="Segnaposto contenuto 2"/>
          <p:cNvSpPr>
            <a:spLocks noGrp="1"/>
          </p:cNvSpPr>
          <p:nvPr>
            <p:ph idx="1"/>
          </p:nvPr>
        </p:nvSpPr>
        <p:spPr>
          <a:xfrm>
            <a:off x="457200" y="2643182"/>
            <a:ext cx="8229600" cy="3482981"/>
          </a:xfrm>
        </p:spPr>
        <p:txBody>
          <a:bodyPr>
            <a:normAutofit/>
          </a:bodyPr>
          <a:lstStyle/>
          <a:p>
            <a:r>
              <a:rPr lang="it-IT" sz="4400" dirty="0" smtClean="0"/>
              <a:t>La inerzia chimica del polipropilene è molto più bassa di quella del polietilene</a:t>
            </a:r>
            <a:endParaRPr lang="it-IT" sz="4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POLITETRAFLUOROETILENE</a:t>
            </a:r>
            <a:endParaRPr lang="it-IT" b="1" dirty="0"/>
          </a:p>
        </p:txBody>
      </p:sp>
      <p:sp>
        <p:nvSpPr>
          <p:cNvPr id="3" name="Segnaposto contenuto 2"/>
          <p:cNvSpPr>
            <a:spLocks noGrp="1"/>
          </p:cNvSpPr>
          <p:nvPr>
            <p:ph idx="1"/>
          </p:nvPr>
        </p:nvSpPr>
        <p:spPr>
          <a:xfrm>
            <a:off x="457200" y="2000240"/>
            <a:ext cx="8229600" cy="4429156"/>
          </a:xfrm>
        </p:spPr>
        <p:txBody>
          <a:bodyPr>
            <a:normAutofit lnSpcReduction="10000"/>
          </a:bodyPr>
          <a:lstStyle/>
          <a:p>
            <a:r>
              <a:rPr lang="it-IT" sz="4000" dirty="0" err="1" smtClean="0"/>
              <a:t>ll</a:t>
            </a:r>
            <a:r>
              <a:rPr lang="it-IT" sz="4000" dirty="0" smtClean="0"/>
              <a:t> </a:t>
            </a:r>
            <a:r>
              <a:rPr lang="it-IT" sz="4000" b="1" dirty="0" err="1" smtClean="0"/>
              <a:t>politetrafluoroetilene</a:t>
            </a:r>
            <a:r>
              <a:rPr lang="it-IT" sz="4000" dirty="0" smtClean="0"/>
              <a:t> (</a:t>
            </a:r>
            <a:r>
              <a:rPr lang="it-IT" sz="4000" b="1" dirty="0" smtClean="0"/>
              <a:t>PTFE</a:t>
            </a:r>
            <a:r>
              <a:rPr lang="it-IT" sz="4000" dirty="0" smtClean="0"/>
              <a:t>) è il polimero del </a:t>
            </a:r>
            <a:r>
              <a:rPr lang="it-IT" sz="4000" dirty="0" err="1" smtClean="0"/>
              <a:t>tetrafluoroetene</a:t>
            </a:r>
            <a:r>
              <a:rPr lang="it-IT" sz="4000" dirty="0" smtClean="0"/>
              <a:t>.</a:t>
            </a:r>
          </a:p>
          <a:p>
            <a:r>
              <a:rPr lang="it-IT" sz="4000" dirty="0" smtClean="0"/>
              <a:t>Normalmente è più conosciuto come </a:t>
            </a:r>
            <a:r>
              <a:rPr lang="it-IT" sz="4000" b="1" dirty="0" smtClean="0"/>
              <a:t>Teflon</a:t>
            </a:r>
            <a:r>
              <a:rPr lang="it-IT" sz="4000" dirty="0" smtClean="0"/>
              <a:t>,  </a:t>
            </a:r>
            <a:r>
              <a:rPr lang="it-IT" sz="4000" dirty="0" smtClean="0"/>
              <a:t>al </a:t>
            </a:r>
            <a:r>
              <a:rPr lang="it-IT" sz="4000" dirty="0" smtClean="0"/>
              <a:t>polimero vengono aggiunti </a:t>
            </a:r>
            <a:r>
              <a:rPr lang="it-IT" sz="4000" dirty="0" smtClean="0"/>
              <a:t>componenti </a:t>
            </a:r>
            <a:r>
              <a:rPr lang="it-IT" sz="4000" dirty="0" smtClean="0"/>
              <a:t>stabilizzanti e fluidificanti per migliorarne le possibilità applicative.</a:t>
            </a:r>
          </a:p>
          <a:p>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POLITETRAFLUOROETILENE</a:t>
            </a:r>
            <a:endParaRPr lang="it-IT" b="1" dirty="0"/>
          </a:p>
        </p:txBody>
      </p:sp>
      <p:sp>
        <p:nvSpPr>
          <p:cNvPr id="3" name="Segnaposto contenuto 2"/>
          <p:cNvSpPr>
            <a:spLocks noGrp="1"/>
          </p:cNvSpPr>
          <p:nvPr>
            <p:ph idx="1"/>
          </p:nvPr>
        </p:nvSpPr>
        <p:spPr>
          <a:xfrm>
            <a:off x="457200" y="1600200"/>
            <a:ext cx="8229600" cy="5043510"/>
          </a:xfrm>
        </p:spPr>
        <p:txBody>
          <a:bodyPr>
            <a:normAutofit/>
          </a:bodyPr>
          <a:lstStyle/>
          <a:p>
            <a:r>
              <a:rPr lang="it-IT" sz="3600" dirty="0" smtClean="0"/>
              <a:t>È una materia plastica liscia al tatto e resistente alle alte temperature (fino a 200 °C e oltre), usata nell'industria per ricoprire superfici sottoposte ad alte temperature alle quali si richiede una "antiaderenza" e una buona inerzia chimica.</a:t>
            </a:r>
          </a:p>
          <a:p>
            <a:r>
              <a:rPr lang="it-IT" sz="3600" dirty="0" smtClean="0"/>
              <a:t>Si può utilizzare da -270 °C a 260 °C.</a:t>
            </a:r>
          </a:p>
          <a:p>
            <a:endParaRPr lang="it-IT" dirty="0" smtClean="0"/>
          </a:p>
          <a:p>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POLITETRAFLUOROETILENE</a:t>
            </a:r>
            <a:endParaRPr lang="it-IT" b="1" dirty="0"/>
          </a:p>
        </p:txBody>
      </p:sp>
      <p:pic>
        <p:nvPicPr>
          <p:cNvPr id="4" name="Segnaposto contenuto 3" descr="Teflon_structure.png"/>
          <p:cNvPicPr>
            <a:picLocks noGrp="1" noChangeAspect="1"/>
          </p:cNvPicPr>
          <p:nvPr>
            <p:ph idx="1"/>
          </p:nvPr>
        </p:nvPicPr>
        <p:blipFill>
          <a:blip r:embed="rId2" cstate="print"/>
          <a:stretch>
            <a:fillRect/>
          </a:stretch>
        </p:blipFill>
        <p:spPr>
          <a:xfrm>
            <a:off x="2714613" y="1928802"/>
            <a:ext cx="3085720" cy="2700000"/>
          </a:xfrm>
        </p:spPr>
      </p:pic>
      <p:graphicFrame>
        <p:nvGraphicFramePr>
          <p:cNvPr id="6" name="Tabella 5"/>
          <p:cNvGraphicFramePr>
            <a:graphicFrameLocks noGrp="1"/>
          </p:cNvGraphicFramePr>
          <p:nvPr/>
        </p:nvGraphicFramePr>
        <p:xfrm>
          <a:off x="2500298" y="5026362"/>
          <a:ext cx="5500726" cy="518160"/>
        </p:xfrm>
        <a:graphic>
          <a:graphicData uri="http://schemas.openxmlformats.org/drawingml/2006/table">
            <a:tbl>
              <a:tblPr/>
              <a:tblGrid>
                <a:gridCol w="2750363"/>
                <a:gridCol w="2750363"/>
              </a:tblGrid>
              <a:tr h="0">
                <a:tc>
                  <a:txBody>
                    <a:bodyPr/>
                    <a:lstStyle/>
                    <a:p>
                      <a:r>
                        <a:rPr lang="it-IT" sz="2800" dirty="0" smtClean="0"/>
                        <a:t>FORMULA</a:t>
                      </a:r>
                      <a:r>
                        <a:rPr lang="it-IT" sz="2800" baseline="0" dirty="0" smtClean="0"/>
                        <a:t> BRUTA</a:t>
                      </a:r>
                      <a:endParaRPr lang="it-IT" sz="2800" dirty="0"/>
                    </a:p>
                  </a:txBody>
                  <a:tcPr anchor="ctr">
                    <a:lnL>
                      <a:noFill/>
                    </a:lnL>
                    <a:lnR>
                      <a:noFill/>
                    </a:lnR>
                    <a:lnT>
                      <a:noFill/>
                    </a:lnT>
                    <a:lnB>
                      <a:noFill/>
                    </a:lnB>
                  </a:tcPr>
                </a:tc>
                <a:tc>
                  <a:txBody>
                    <a:bodyPr/>
                    <a:lstStyle/>
                    <a:p>
                      <a:r>
                        <a:rPr lang="it-IT" sz="2800" dirty="0"/>
                        <a:t>C</a:t>
                      </a:r>
                      <a:r>
                        <a:rPr lang="it-IT" sz="2800" i="1" baseline="-25000" dirty="0"/>
                        <a:t>n</a:t>
                      </a:r>
                      <a:r>
                        <a:rPr lang="it-IT" sz="2800" dirty="0"/>
                        <a:t>F</a:t>
                      </a:r>
                      <a:r>
                        <a:rPr lang="it-IT" sz="2800" baseline="-25000" dirty="0"/>
                        <a:t>2</a:t>
                      </a:r>
                      <a:r>
                        <a:rPr lang="it-IT" sz="2800" i="1" baseline="-25000" dirty="0"/>
                        <a:t>n</a:t>
                      </a:r>
                      <a:r>
                        <a:rPr lang="it-IT" sz="2800" baseline="-25000" dirty="0"/>
                        <a:t>+</a:t>
                      </a:r>
                      <a:r>
                        <a:rPr lang="it-IT" sz="2800" i="1" baseline="-25000" dirty="0"/>
                        <a:t>2</a:t>
                      </a:r>
                      <a:endParaRPr lang="it-IT" sz="2800" dirty="0"/>
                    </a:p>
                  </a:txBody>
                  <a:tcPr anchor="ctr">
                    <a:lnL>
                      <a:noFill/>
                    </a:lnL>
                    <a:lnR>
                      <a:noFill/>
                    </a:lnR>
                    <a:lnT>
                      <a:noFill/>
                    </a:lnT>
                    <a:lnB>
                      <a:noFill/>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POLITETRAFLUOROETILENE</a:t>
            </a:r>
            <a:endParaRPr lang="it-IT" b="1" dirty="0"/>
          </a:p>
        </p:txBody>
      </p:sp>
      <p:sp>
        <p:nvSpPr>
          <p:cNvPr id="3" name="Segnaposto contenuto 2"/>
          <p:cNvSpPr>
            <a:spLocks noGrp="1"/>
          </p:cNvSpPr>
          <p:nvPr>
            <p:ph idx="1"/>
          </p:nvPr>
        </p:nvSpPr>
        <p:spPr>
          <a:xfrm>
            <a:off x="457200" y="1600200"/>
            <a:ext cx="8229600" cy="5043510"/>
          </a:xfrm>
        </p:spPr>
        <p:txBody>
          <a:bodyPr>
            <a:noAutofit/>
          </a:bodyPr>
          <a:lstStyle/>
          <a:p>
            <a:r>
              <a:rPr lang="it-IT" sz="3600" b="1" dirty="0" smtClean="0"/>
              <a:t>completa inerzia chimica </a:t>
            </a:r>
            <a:r>
              <a:rPr lang="it-IT" sz="3600" dirty="0" smtClean="0"/>
              <a:t>(non viene aggredito dalla quasi totalità dei composti chimici ad eccezione dei metalli alcalini allo stato fuso, del fluoro ad alta pressione e alcuni composti fluorurati in particolari condizioni di temperatura).</a:t>
            </a:r>
          </a:p>
          <a:p>
            <a:r>
              <a:rPr lang="it-IT" sz="3600" b="1" dirty="0" smtClean="0"/>
              <a:t>completa insolubilità </a:t>
            </a:r>
            <a:r>
              <a:rPr lang="it-IT" sz="3600" dirty="0" smtClean="0"/>
              <a:t>in acqua e in qualsiasi solvente organico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POLITETRAFLUOROETILENE</a:t>
            </a:r>
            <a:endParaRPr lang="it-IT" b="1" dirty="0"/>
          </a:p>
        </p:txBody>
      </p:sp>
      <p:sp>
        <p:nvSpPr>
          <p:cNvPr id="3" name="Segnaposto contenuto 2"/>
          <p:cNvSpPr>
            <a:spLocks noGrp="1"/>
          </p:cNvSpPr>
          <p:nvPr>
            <p:ph idx="1"/>
          </p:nvPr>
        </p:nvSpPr>
        <p:spPr>
          <a:xfrm>
            <a:off x="457200" y="2214554"/>
            <a:ext cx="8229600" cy="4286280"/>
          </a:xfrm>
        </p:spPr>
        <p:txBody>
          <a:bodyPr>
            <a:noAutofit/>
          </a:bodyPr>
          <a:lstStyle/>
          <a:p>
            <a:r>
              <a:rPr lang="it-IT" sz="3600" dirty="0" smtClean="0"/>
              <a:t>Ottime qualità di resistenza al fuoco: non propaga la fiamma </a:t>
            </a:r>
          </a:p>
          <a:p>
            <a:r>
              <a:rPr lang="it-IT" sz="3600" dirty="0" smtClean="0"/>
              <a:t>Ottime proprietà di scorrevolezza superficiale</a:t>
            </a:r>
          </a:p>
          <a:p>
            <a:r>
              <a:rPr lang="it-IT" sz="3600" dirty="0" smtClean="0"/>
              <a:t>Antiaderenza: la superficie non è incollabile non è noto alcun adesivo capace di incollare il PTFE</a:t>
            </a:r>
            <a:endParaRPr lang="it-IT"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2976" y="214290"/>
            <a:ext cx="6858048" cy="1143000"/>
          </a:xfr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BEUTA</a:t>
            </a:r>
            <a:endParaRPr lang="it-IT" b="1" dirty="0"/>
          </a:p>
        </p:txBody>
      </p:sp>
      <p:pic>
        <p:nvPicPr>
          <p:cNvPr id="4" name="Segnaposto contenuto 3" descr="beuta.jpg"/>
          <p:cNvPicPr>
            <a:picLocks noGrp="1" noChangeAspect="1"/>
          </p:cNvPicPr>
          <p:nvPr>
            <p:ph idx="1"/>
          </p:nvPr>
        </p:nvPicPr>
        <p:blipFill>
          <a:blip r:embed="rId2" cstate="print"/>
          <a:stretch>
            <a:fillRect/>
          </a:stretch>
        </p:blipFill>
        <p:spPr>
          <a:xfrm>
            <a:off x="395536" y="1916832"/>
            <a:ext cx="2412000" cy="3112260"/>
          </a:xfrm>
        </p:spPr>
      </p:pic>
      <p:pic>
        <p:nvPicPr>
          <p:cNvPr id="5" name="Immagine 4" descr="beuta con smeriglio.jpg"/>
          <p:cNvPicPr>
            <a:picLocks noChangeAspect="1"/>
          </p:cNvPicPr>
          <p:nvPr/>
        </p:nvPicPr>
        <p:blipFill>
          <a:blip r:embed="rId3" cstate="print"/>
          <a:stretch>
            <a:fillRect/>
          </a:stretch>
        </p:blipFill>
        <p:spPr>
          <a:xfrm>
            <a:off x="2915816" y="2276872"/>
            <a:ext cx="3280813" cy="2448000"/>
          </a:xfrm>
          <a:prstGeom prst="rect">
            <a:avLst/>
          </a:prstGeom>
        </p:spPr>
      </p:pic>
      <p:pic>
        <p:nvPicPr>
          <p:cNvPr id="6" name="Immagine 5" descr="beuta da vuoto2.bmp"/>
          <p:cNvPicPr>
            <a:picLocks noChangeAspect="1"/>
          </p:cNvPicPr>
          <p:nvPr/>
        </p:nvPicPr>
        <p:blipFill>
          <a:blip r:embed="rId4" cstate="print"/>
          <a:stretch>
            <a:fillRect/>
          </a:stretch>
        </p:blipFill>
        <p:spPr>
          <a:xfrm>
            <a:off x="6372000" y="1988840"/>
            <a:ext cx="2664000" cy="2743783"/>
          </a:xfrm>
          <a:prstGeom prst="rect">
            <a:avLst/>
          </a:prstGeom>
        </p:spPr>
      </p:pic>
      <p:sp>
        <p:nvSpPr>
          <p:cNvPr id="7" name="CasellaDiTesto 6"/>
          <p:cNvSpPr txBox="1"/>
          <p:nvPr/>
        </p:nvSpPr>
        <p:spPr>
          <a:xfrm>
            <a:off x="899592" y="5214950"/>
            <a:ext cx="1529268" cy="523220"/>
          </a:xfrm>
          <a:prstGeom prst="rect">
            <a:avLst/>
          </a:prstGeom>
          <a:noFill/>
        </p:spPr>
        <p:txBody>
          <a:bodyPr wrap="square" rtlCol="0">
            <a:spAutoFit/>
          </a:bodyPr>
          <a:lstStyle/>
          <a:p>
            <a:r>
              <a:rPr lang="it-IT" sz="2800" b="1" dirty="0" smtClean="0"/>
              <a:t>BEUTA</a:t>
            </a:r>
            <a:endParaRPr lang="it-IT" sz="2800" b="1" dirty="0"/>
          </a:p>
        </p:txBody>
      </p:sp>
      <p:sp>
        <p:nvSpPr>
          <p:cNvPr id="8" name="CasellaDiTesto 7"/>
          <p:cNvSpPr txBox="1"/>
          <p:nvPr/>
        </p:nvSpPr>
        <p:spPr>
          <a:xfrm>
            <a:off x="3428992" y="4786322"/>
            <a:ext cx="2571768" cy="830997"/>
          </a:xfrm>
          <a:prstGeom prst="rect">
            <a:avLst/>
          </a:prstGeom>
          <a:noFill/>
        </p:spPr>
        <p:txBody>
          <a:bodyPr wrap="square" rtlCol="0">
            <a:spAutoFit/>
          </a:bodyPr>
          <a:lstStyle/>
          <a:p>
            <a:r>
              <a:rPr lang="it-IT" sz="2400" b="1" dirty="0" smtClean="0"/>
              <a:t>BEUTA CON TAPPO A SMERIGLIO</a:t>
            </a:r>
            <a:endParaRPr lang="it-IT" sz="2400" b="1" dirty="0"/>
          </a:p>
        </p:txBody>
      </p:sp>
      <p:sp>
        <p:nvSpPr>
          <p:cNvPr id="9" name="CasellaDiTesto 8"/>
          <p:cNvSpPr txBox="1"/>
          <p:nvPr/>
        </p:nvSpPr>
        <p:spPr>
          <a:xfrm>
            <a:off x="6860296" y="5013176"/>
            <a:ext cx="1888168" cy="830997"/>
          </a:xfrm>
          <a:prstGeom prst="rect">
            <a:avLst/>
          </a:prstGeom>
          <a:noFill/>
        </p:spPr>
        <p:txBody>
          <a:bodyPr wrap="square" rtlCol="0">
            <a:spAutoFit/>
          </a:bodyPr>
          <a:lstStyle/>
          <a:p>
            <a:r>
              <a:rPr lang="it-IT" sz="2400" b="1" dirty="0" smtClean="0"/>
              <a:t>BEUTA DA VUOTO</a:t>
            </a:r>
            <a:endParaRPr lang="it-IT" sz="2400"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285728"/>
            <a:ext cx="8229600" cy="939784"/>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BEUTA</a:t>
            </a:r>
            <a:endParaRPr lang="it-IT" dirty="0"/>
          </a:p>
        </p:txBody>
      </p:sp>
      <p:sp>
        <p:nvSpPr>
          <p:cNvPr id="3" name="Segnaposto contenuto 2"/>
          <p:cNvSpPr>
            <a:spLocks noGrp="1"/>
          </p:cNvSpPr>
          <p:nvPr>
            <p:ph idx="1"/>
          </p:nvPr>
        </p:nvSpPr>
        <p:spPr>
          <a:xfrm>
            <a:off x="457200" y="1214422"/>
            <a:ext cx="8229600" cy="5357850"/>
          </a:xfrm>
        </p:spPr>
        <p:txBody>
          <a:bodyPr>
            <a:noAutofit/>
          </a:bodyPr>
          <a:lstStyle/>
          <a:p>
            <a:pPr>
              <a:buNone/>
            </a:pPr>
            <a:r>
              <a:rPr lang="it-IT" sz="3500" b="1" dirty="0"/>
              <a:t>R</a:t>
            </a:r>
            <a:r>
              <a:rPr lang="it-IT" sz="3500" b="1" dirty="0" smtClean="0"/>
              <a:t>ecipiente </a:t>
            </a:r>
            <a:r>
              <a:rPr lang="it-IT" sz="3500" b="1" dirty="0"/>
              <a:t>(generalmente graduato) </a:t>
            </a:r>
            <a:r>
              <a:rPr lang="it-IT" sz="3500" b="1" dirty="0" smtClean="0"/>
              <a:t>con</a:t>
            </a:r>
          </a:p>
          <a:p>
            <a:pPr>
              <a:buNone/>
            </a:pPr>
            <a:r>
              <a:rPr lang="it-IT" sz="3500" b="1" dirty="0" smtClean="0"/>
              <a:t>base tronco-conica </a:t>
            </a:r>
            <a:r>
              <a:rPr lang="it-IT" sz="3500" b="1" dirty="0"/>
              <a:t>e collo </a:t>
            </a:r>
            <a:r>
              <a:rPr lang="it-IT" sz="3500" b="1" dirty="0" smtClean="0"/>
              <a:t>cilindrico largo o</a:t>
            </a:r>
          </a:p>
          <a:p>
            <a:pPr>
              <a:buNone/>
            </a:pPr>
            <a:r>
              <a:rPr lang="it-IT" sz="3500" b="1" dirty="0" smtClean="0"/>
              <a:t>stretto o con cono a smeriglio</a:t>
            </a:r>
          </a:p>
          <a:p>
            <a:pPr>
              <a:buNone/>
            </a:pPr>
            <a:r>
              <a:rPr lang="it-IT" sz="3500" b="1" dirty="0" smtClean="0"/>
              <a:t>normalizzato.</a:t>
            </a:r>
          </a:p>
          <a:p>
            <a:pPr>
              <a:buNone/>
            </a:pPr>
            <a:r>
              <a:rPr lang="it-IT" sz="3500" b="1" dirty="0"/>
              <a:t>La forma e il </a:t>
            </a:r>
            <a:r>
              <a:rPr lang="it-IT" sz="3500" b="1" dirty="0" smtClean="0"/>
              <a:t>collo </a:t>
            </a:r>
            <a:r>
              <a:rPr lang="it-IT" sz="3500" b="1" dirty="0"/>
              <a:t>permettono di agitarne </a:t>
            </a:r>
            <a:r>
              <a:rPr lang="it-IT" sz="3500" b="1" dirty="0" smtClean="0"/>
              <a:t>il</a:t>
            </a:r>
          </a:p>
          <a:p>
            <a:pPr>
              <a:buNone/>
            </a:pPr>
            <a:r>
              <a:rPr lang="it-IT" sz="3500" b="1" dirty="0" smtClean="0"/>
              <a:t>contenuto </a:t>
            </a:r>
            <a:r>
              <a:rPr lang="it-IT" sz="3500" b="1" dirty="0"/>
              <a:t>senza spanderlo, </a:t>
            </a:r>
            <a:r>
              <a:rPr lang="it-IT" sz="3500" b="1" dirty="0" smtClean="0"/>
              <a:t>caratteristica</a:t>
            </a:r>
          </a:p>
          <a:p>
            <a:pPr>
              <a:buNone/>
            </a:pPr>
            <a:r>
              <a:rPr lang="it-IT" sz="3500" b="1" dirty="0" smtClean="0"/>
              <a:t>che la rende </a:t>
            </a:r>
            <a:r>
              <a:rPr lang="it-IT" sz="3500" b="1" dirty="0"/>
              <a:t>di uso ottimale </a:t>
            </a:r>
            <a:r>
              <a:rPr lang="it-IT" sz="3500" b="1" dirty="0" smtClean="0"/>
              <a:t>nell'ambito</a:t>
            </a:r>
          </a:p>
          <a:p>
            <a:pPr>
              <a:buNone/>
            </a:pPr>
            <a:r>
              <a:rPr lang="it-IT" sz="3500" b="1" dirty="0"/>
              <a:t>d</a:t>
            </a:r>
            <a:r>
              <a:rPr lang="it-IT" sz="3500" b="1" dirty="0" smtClean="0"/>
              <a:t>elle titolazioni.</a:t>
            </a:r>
          </a:p>
          <a:p>
            <a:pPr>
              <a:buNone/>
            </a:pPr>
            <a:endParaRPr lang="it-IT" sz="35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BEUTA</a:t>
            </a:r>
            <a:endParaRPr lang="it-IT" b="1" dirty="0"/>
          </a:p>
        </p:txBody>
      </p:sp>
      <p:sp>
        <p:nvSpPr>
          <p:cNvPr id="3" name="Segnaposto contenuto 2"/>
          <p:cNvSpPr>
            <a:spLocks noGrp="1"/>
          </p:cNvSpPr>
          <p:nvPr>
            <p:ph idx="1"/>
          </p:nvPr>
        </p:nvSpPr>
        <p:spPr/>
        <p:txBody>
          <a:bodyPr>
            <a:noAutofit/>
          </a:bodyPr>
          <a:lstStyle/>
          <a:p>
            <a:pPr>
              <a:buNone/>
            </a:pPr>
            <a:r>
              <a:rPr lang="it-IT" sz="3600" b="1" dirty="0"/>
              <a:t>Generalmente è prodotta in vetro </a:t>
            </a:r>
            <a:r>
              <a:rPr lang="it-IT" sz="3600" b="1" dirty="0" smtClean="0"/>
              <a:t>chiaro,</a:t>
            </a:r>
          </a:p>
          <a:p>
            <a:pPr>
              <a:buNone/>
            </a:pPr>
            <a:r>
              <a:rPr lang="it-IT" sz="3600" b="1" dirty="0" smtClean="0"/>
              <a:t>ma ne esistono </a:t>
            </a:r>
            <a:r>
              <a:rPr lang="it-IT" sz="3600" b="1" dirty="0"/>
              <a:t>anche in vetro scuro </a:t>
            </a:r>
            <a:r>
              <a:rPr lang="it-IT" sz="3600" b="1" dirty="0" smtClean="0"/>
              <a:t>o</a:t>
            </a:r>
          </a:p>
          <a:p>
            <a:pPr>
              <a:buNone/>
            </a:pPr>
            <a:r>
              <a:rPr lang="it-IT" sz="3600" b="1" dirty="0" smtClean="0"/>
              <a:t>materiale plastico</a:t>
            </a:r>
            <a:r>
              <a:rPr lang="it-IT" sz="3600" b="1" dirty="0"/>
              <a:t>. </a:t>
            </a:r>
            <a:endParaRPr lang="it-IT" sz="3600" b="1" dirty="0" smtClean="0"/>
          </a:p>
          <a:p>
            <a:pPr>
              <a:buNone/>
            </a:pPr>
            <a:r>
              <a:rPr lang="it-IT" sz="3600" b="1" dirty="0" smtClean="0"/>
              <a:t>Le </a:t>
            </a:r>
            <a:r>
              <a:rPr lang="it-IT" sz="3600" b="1" dirty="0"/>
              <a:t>beute in vetro Pyrex possono </a:t>
            </a:r>
            <a:r>
              <a:rPr lang="it-IT" sz="3600" b="1" dirty="0" smtClean="0"/>
              <a:t>essere</a:t>
            </a:r>
          </a:p>
          <a:p>
            <a:pPr>
              <a:buNone/>
            </a:pPr>
            <a:r>
              <a:rPr lang="it-IT" sz="3600" b="1" dirty="0" smtClean="0"/>
              <a:t>poste </a:t>
            </a:r>
            <a:r>
              <a:rPr lang="it-IT" sz="3600" b="1" dirty="0"/>
              <a:t>a riscaldare in contatto con </a:t>
            </a:r>
            <a:r>
              <a:rPr lang="it-IT" sz="3600" b="1" dirty="0" smtClean="0"/>
              <a:t>la</a:t>
            </a:r>
          </a:p>
          <a:p>
            <a:pPr>
              <a:buNone/>
            </a:pPr>
            <a:r>
              <a:rPr lang="it-IT" sz="3600" b="1" dirty="0" smtClean="0"/>
              <a:t>fiamma di un </a:t>
            </a:r>
            <a:r>
              <a:rPr lang="it-IT" sz="3600" b="1" dirty="0"/>
              <a:t>becco </a:t>
            </a:r>
            <a:r>
              <a:rPr lang="it-IT" sz="3600" b="1" dirty="0" err="1" smtClean="0"/>
              <a:t>Bunsen</a:t>
            </a:r>
            <a:r>
              <a:rPr lang="it-IT" sz="3600" b="1" dirty="0" smtClean="0"/>
              <a:t>.</a:t>
            </a:r>
            <a:endParaRPr lang="it-IT" sz="3600" b="1" dirty="0"/>
          </a:p>
          <a:p>
            <a:pPr>
              <a:buNone/>
            </a:pPr>
            <a:endParaRPr lang="it-IT" sz="3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VARIANTI DELLA BEUTA CLASSICA</a:t>
            </a:r>
            <a:endParaRPr lang="it-IT" b="1" dirty="0"/>
          </a:p>
        </p:txBody>
      </p:sp>
      <p:sp>
        <p:nvSpPr>
          <p:cNvPr id="3" name="Segnaposto contenuto 2"/>
          <p:cNvSpPr>
            <a:spLocks noGrp="1"/>
          </p:cNvSpPr>
          <p:nvPr>
            <p:ph idx="1"/>
          </p:nvPr>
        </p:nvSpPr>
        <p:spPr/>
        <p:txBody>
          <a:bodyPr/>
          <a:lstStyle/>
          <a:p>
            <a:pPr>
              <a:buNone/>
            </a:pPr>
            <a:r>
              <a:rPr lang="it-IT" sz="3600" b="1" dirty="0" smtClean="0">
                <a:latin typeface="Times New Roman"/>
                <a:cs typeface="Times New Roman"/>
              </a:rPr>
              <a:t>● </a:t>
            </a:r>
            <a:r>
              <a:rPr lang="it-IT" sz="3800" b="1" dirty="0" smtClean="0"/>
              <a:t>beuta </a:t>
            </a:r>
            <a:r>
              <a:rPr lang="it-IT" sz="3800" b="1" dirty="0"/>
              <a:t>da vuoto (o beuta </a:t>
            </a:r>
            <a:r>
              <a:rPr lang="it-IT" sz="3800" b="1" dirty="0" err="1"/>
              <a:t>codata</a:t>
            </a:r>
            <a:r>
              <a:rPr lang="it-IT" sz="3800" b="1" dirty="0"/>
              <a:t>), </a:t>
            </a:r>
            <a:r>
              <a:rPr lang="it-IT" sz="3800" b="1" dirty="0" smtClean="0"/>
              <a:t>che</a:t>
            </a:r>
          </a:p>
          <a:p>
            <a:pPr>
              <a:buNone/>
            </a:pPr>
            <a:r>
              <a:rPr lang="it-IT" sz="3800" b="1" dirty="0" smtClean="0"/>
              <a:t>   possiede un </a:t>
            </a:r>
            <a:r>
              <a:rPr lang="it-IT" sz="3800" b="1" dirty="0"/>
              <a:t>attacco laterale per un </a:t>
            </a:r>
            <a:r>
              <a:rPr lang="it-IT" sz="3800" b="1" dirty="0" smtClean="0"/>
              <a:t>  tubo da vuoto, utilizzata nelle filtrazioni sottovuoto</a:t>
            </a:r>
            <a:r>
              <a:rPr lang="it-IT" sz="3800" b="1" dirty="0"/>
              <a:t>; </a:t>
            </a:r>
            <a:endParaRPr lang="it-IT" sz="3800" b="1" dirty="0" smtClean="0"/>
          </a:p>
          <a:p>
            <a:pPr>
              <a:buNone/>
            </a:pPr>
            <a:r>
              <a:rPr lang="it-IT" sz="3800" b="1" dirty="0" smtClean="0">
                <a:latin typeface="Times New Roman"/>
                <a:cs typeface="Times New Roman"/>
              </a:rPr>
              <a:t>● </a:t>
            </a:r>
            <a:r>
              <a:rPr lang="it-IT" sz="3800" b="1" dirty="0" smtClean="0"/>
              <a:t>la </a:t>
            </a:r>
            <a:r>
              <a:rPr lang="it-IT" sz="3800" b="1" dirty="0"/>
              <a:t>beuta con tappo a smeriglio.</a:t>
            </a:r>
          </a:p>
          <a:p>
            <a:pPr>
              <a:buNone/>
            </a:pPr>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BEUTA</a:t>
            </a:r>
            <a:endParaRPr lang="it-IT" dirty="0"/>
          </a:p>
        </p:txBody>
      </p:sp>
      <p:sp>
        <p:nvSpPr>
          <p:cNvPr id="3" name="Segnaposto contenuto 2"/>
          <p:cNvSpPr>
            <a:spLocks noGrp="1"/>
          </p:cNvSpPr>
          <p:nvPr>
            <p:ph idx="1"/>
          </p:nvPr>
        </p:nvSpPr>
        <p:spPr/>
        <p:txBody>
          <a:bodyPr/>
          <a:lstStyle/>
          <a:p>
            <a:pPr>
              <a:buNone/>
            </a:pPr>
            <a:r>
              <a:rPr lang="it-IT" sz="3600" b="1" dirty="0"/>
              <a:t>La prima beuta fu originariamente </a:t>
            </a:r>
            <a:r>
              <a:rPr lang="it-IT" sz="3600" b="1" dirty="0" smtClean="0"/>
              <a:t>ideata</a:t>
            </a:r>
          </a:p>
          <a:p>
            <a:pPr>
              <a:buNone/>
            </a:pPr>
            <a:r>
              <a:rPr lang="it-IT" sz="3600" b="1" dirty="0" smtClean="0"/>
              <a:t>da </a:t>
            </a:r>
            <a:r>
              <a:rPr lang="it-IT" sz="3600" b="1" dirty="0" err="1" smtClean="0"/>
              <a:t>Emil</a:t>
            </a:r>
            <a:r>
              <a:rPr lang="it-IT" sz="3600" b="1" dirty="0" smtClean="0"/>
              <a:t> </a:t>
            </a:r>
            <a:r>
              <a:rPr lang="it-IT" sz="3600" b="1" dirty="0" err="1"/>
              <a:t>Erlenmeyer</a:t>
            </a:r>
            <a:r>
              <a:rPr lang="it-IT" sz="3600" b="1" dirty="0"/>
              <a:t> nel 1861. </a:t>
            </a:r>
            <a:endParaRPr lang="it-IT" sz="3600" b="1" dirty="0" smtClean="0"/>
          </a:p>
          <a:p>
            <a:pPr>
              <a:buNone/>
            </a:pPr>
            <a:r>
              <a:rPr lang="it-IT" sz="3600" b="1" dirty="0" smtClean="0"/>
              <a:t>Per </a:t>
            </a:r>
            <a:r>
              <a:rPr lang="it-IT" sz="3600" b="1" dirty="0"/>
              <a:t>questo motivo </a:t>
            </a:r>
            <a:r>
              <a:rPr lang="it-IT" sz="3600" b="1" dirty="0" smtClean="0"/>
              <a:t>le beute sono</a:t>
            </a:r>
          </a:p>
          <a:p>
            <a:pPr>
              <a:buNone/>
            </a:pPr>
            <a:r>
              <a:rPr lang="it-IT" sz="3600" b="1" dirty="0" smtClean="0"/>
              <a:t>denominate </a:t>
            </a:r>
            <a:r>
              <a:rPr lang="it-IT" sz="3600" b="1" dirty="0"/>
              <a:t>anche matracci </a:t>
            </a:r>
            <a:r>
              <a:rPr lang="it-IT" sz="3600" b="1" dirty="0" smtClean="0"/>
              <a:t>di</a:t>
            </a:r>
          </a:p>
          <a:p>
            <a:pPr>
              <a:buNone/>
            </a:pPr>
            <a:r>
              <a:rPr lang="it-IT" sz="3600" b="1" dirty="0" err="1" smtClean="0"/>
              <a:t>Erlenmeyer</a:t>
            </a:r>
            <a:r>
              <a:rPr lang="it-IT" sz="3600" b="1" dirty="0"/>
              <a:t>.</a:t>
            </a:r>
          </a:p>
          <a:p>
            <a:pPr>
              <a:buNone/>
            </a:pP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it-IT" sz="4800" b="1" dirty="0" smtClean="0"/>
              <a:t>BECKER</a:t>
            </a:r>
            <a:endParaRPr lang="it-IT" sz="4800" b="1" dirty="0"/>
          </a:p>
        </p:txBody>
      </p:sp>
      <p:pic>
        <p:nvPicPr>
          <p:cNvPr id="4" name="Segnaposto contenuto 3" descr="607px-Beakers[1].jpg"/>
          <p:cNvPicPr>
            <a:picLocks noGrp="1" noChangeAspect="1"/>
          </p:cNvPicPr>
          <p:nvPr>
            <p:ph idx="1"/>
          </p:nvPr>
        </p:nvPicPr>
        <p:blipFill>
          <a:blip r:embed="rId2" cstate="print"/>
          <a:stretch>
            <a:fillRect/>
          </a:stretch>
        </p:blipFill>
        <p:spPr>
          <a:xfrm>
            <a:off x="2714612" y="2214554"/>
            <a:ext cx="3392716" cy="3348000"/>
          </a:xfr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BECKER</a:t>
            </a:r>
            <a:endParaRPr lang="it-IT" dirty="0"/>
          </a:p>
        </p:txBody>
      </p:sp>
      <p:sp>
        <p:nvSpPr>
          <p:cNvPr id="3" name="Segnaposto contenuto 2"/>
          <p:cNvSpPr>
            <a:spLocks noGrp="1"/>
          </p:cNvSpPr>
          <p:nvPr>
            <p:ph idx="1"/>
          </p:nvPr>
        </p:nvSpPr>
        <p:spPr/>
        <p:txBody>
          <a:bodyPr/>
          <a:lstStyle/>
          <a:p>
            <a:pPr>
              <a:buNone/>
            </a:pPr>
            <a:r>
              <a:rPr lang="it-IT" sz="3600" b="1" dirty="0"/>
              <a:t>È </a:t>
            </a:r>
            <a:r>
              <a:rPr lang="it-IT" sz="3600" b="1" dirty="0" smtClean="0"/>
              <a:t>un contenitore di </a:t>
            </a:r>
            <a:r>
              <a:rPr lang="it-IT" sz="3600" b="1" dirty="0"/>
              <a:t>forma cilindrica con </a:t>
            </a:r>
            <a:r>
              <a:rPr lang="it-IT" sz="3600" b="1" dirty="0" smtClean="0"/>
              <a:t>un</a:t>
            </a:r>
          </a:p>
          <a:p>
            <a:pPr>
              <a:buNone/>
            </a:pPr>
            <a:r>
              <a:rPr lang="it-IT" sz="3600" b="1" dirty="0" smtClean="0"/>
              <a:t>beccuccio</a:t>
            </a:r>
            <a:r>
              <a:rPr lang="it-IT" sz="3600" b="1" dirty="0"/>
              <a:t>, di varia </a:t>
            </a:r>
            <a:r>
              <a:rPr lang="it-IT" sz="3600" b="1" dirty="0" smtClean="0"/>
              <a:t>capacità. </a:t>
            </a:r>
          </a:p>
          <a:p>
            <a:pPr>
              <a:buNone/>
            </a:pPr>
            <a:r>
              <a:rPr lang="it-IT" sz="3600" b="1" dirty="0"/>
              <a:t>S</a:t>
            </a:r>
            <a:r>
              <a:rPr lang="it-IT" sz="3600" b="1" dirty="0" smtClean="0"/>
              <a:t>i </a:t>
            </a:r>
            <a:r>
              <a:rPr lang="it-IT" sz="3600" b="1" dirty="0"/>
              <a:t>trova tarato o graduato, anche se, </a:t>
            </a:r>
            <a:r>
              <a:rPr lang="it-IT" sz="3600" b="1" dirty="0" smtClean="0"/>
              <a:t>a</a:t>
            </a:r>
          </a:p>
          <a:p>
            <a:pPr>
              <a:buNone/>
            </a:pPr>
            <a:r>
              <a:rPr lang="it-IT" sz="3600" b="1" dirty="0" smtClean="0"/>
              <a:t>causa del diametro </a:t>
            </a:r>
            <a:r>
              <a:rPr lang="it-IT" sz="3600" b="1" dirty="0"/>
              <a:t>piuttosto grande, </a:t>
            </a:r>
            <a:r>
              <a:rPr lang="it-IT" sz="3600" b="1" dirty="0" smtClean="0"/>
              <a:t>le</a:t>
            </a:r>
          </a:p>
          <a:p>
            <a:pPr>
              <a:buNone/>
            </a:pPr>
            <a:r>
              <a:rPr lang="it-IT" sz="3600" b="1" dirty="0" smtClean="0"/>
              <a:t>graduazioni vengono </a:t>
            </a:r>
            <a:r>
              <a:rPr lang="it-IT" sz="3600" b="1" dirty="0"/>
              <a:t>utilizzate solo </a:t>
            </a:r>
            <a:r>
              <a:rPr lang="it-IT" sz="3600" b="1" dirty="0" smtClean="0"/>
              <a:t>a</a:t>
            </a:r>
          </a:p>
          <a:p>
            <a:pPr>
              <a:buNone/>
            </a:pPr>
            <a:r>
              <a:rPr lang="it-IT" sz="3600" b="1" dirty="0" smtClean="0"/>
              <a:t>scopo </a:t>
            </a:r>
            <a:r>
              <a:rPr lang="it-IT" sz="3600" b="1" dirty="0"/>
              <a:t>indicativo.</a:t>
            </a:r>
          </a:p>
          <a:p>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BECKER</a:t>
            </a:r>
            <a:endParaRPr lang="it-IT" dirty="0"/>
          </a:p>
        </p:txBody>
      </p:sp>
      <p:sp>
        <p:nvSpPr>
          <p:cNvPr id="3" name="Segnaposto contenuto 2"/>
          <p:cNvSpPr>
            <a:spLocks noGrp="1"/>
          </p:cNvSpPr>
          <p:nvPr>
            <p:ph idx="1"/>
          </p:nvPr>
        </p:nvSpPr>
        <p:spPr/>
        <p:txBody>
          <a:bodyPr/>
          <a:lstStyle/>
          <a:p>
            <a:pPr>
              <a:buNone/>
            </a:pPr>
            <a:r>
              <a:rPr lang="it-IT" sz="3600" b="1" dirty="0"/>
              <a:t>Il nome becher deriva dal termine </a:t>
            </a:r>
            <a:r>
              <a:rPr lang="it-IT" sz="3600" b="1" dirty="0" smtClean="0"/>
              <a:t>tedesco</a:t>
            </a:r>
          </a:p>
          <a:p>
            <a:pPr>
              <a:buNone/>
            </a:pPr>
            <a:r>
              <a:rPr lang="it-IT" sz="3600" b="1" dirty="0" smtClean="0"/>
              <a:t> </a:t>
            </a:r>
            <a:r>
              <a:rPr lang="it-IT" sz="3600" b="1" dirty="0"/>
              <a:t>"Becher", che significa "bicchiere</a:t>
            </a:r>
            <a:r>
              <a:rPr lang="it-IT" sz="3600" b="1" dirty="0" smtClean="0"/>
              <a:t>".</a:t>
            </a:r>
          </a:p>
          <a:p>
            <a:pPr>
              <a:buNone/>
            </a:pPr>
            <a:r>
              <a:rPr lang="it-IT" sz="3600" b="1" dirty="0" smtClean="0"/>
              <a:t>Può essere di vetro ma anche di materiale</a:t>
            </a:r>
          </a:p>
          <a:p>
            <a:pPr>
              <a:buNone/>
            </a:pPr>
            <a:r>
              <a:rPr lang="it-IT" sz="3600" b="1" dirty="0" smtClean="0"/>
              <a:t> plastico.</a:t>
            </a:r>
            <a:endParaRPr lang="it-IT" sz="3600" b="1" dirty="0"/>
          </a:p>
          <a:p>
            <a:endParaRPr lang="it-IT"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PIPETTA PASTEUR</a:t>
            </a:r>
            <a:endParaRPr lang="it-IT" b="1" dirty="0"/>
          </a:p>
        </p:txBody>
      </p:sp>
      <p:pic>
        <p:nvPicPr>
          <p:cNvPr id="4" name="Segnaposto contenuto 3" descr="250px-Pasteur_Pipets.jpg"/>
          <p:cNvPicPr>
            <a:picLocks noGrp="1" noChangeAspect="1"/>
          </p:cNvPicPr>
          <p:nvPr>
            <p:ph idx="1"/>
          </p:nvPr>
        </p:nvPicPr>
        <p:blipFill>
          <a:blip r:embed="rId2" cstate="print"/>
          <a:stretch>
            <a:fillRect/>
          </a:stretch>
        </p:blipFill>
        <p:spPr>
          <a:xfrm>
            <a:off x="1785918" y="2000240"/>
            <a:ext cx="5360641" cy="3924000"/>
          </a:xfr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PIPETTA PASTEUR</a:t>
            </a:r>
            <a:endParaRPr lang="it-IT" b="1" dirty="0"/>
          </a:p>
        </p:txBody>
      </p:sp>
      <p:sp>
        <p:nvSpPr>
          <p:cNvPr id="3" name="Segnaposto contenuto 2"/>
          <p:cNvSpPr>
            <a:spLocks noGrp="1"/>
          </p:cNvSpPr>
          <p:nvPr>
            <p:ph idx="1"/>
          </p:nvPr>
        </p:nvSpPr>
        <p:spPr>
          <a:xfrm>
            <a:off x="457200" y="1600200"/>
            <a:ext cx="8229600" cy="4900634"/>
          </a:xfrm>
        </p:spPr>
        <p:txBody>
          <a:bodyPr>
            <a:normAutofit/>
          </a:bodyPr>
          <a:lstStyle/>
          <a:p>
            <a:r>
              <a:rPr lang="it-IT" sz="3800" dirty="0" smtClean="0"/>
              <a:t>La </a:t>
            </a:r>
            <a:r>
              <a:rPr lang="it-IT" sz="3800" b="1" dirty="0" smtClean="0"/>
              <a:t>pipetta Pasteur</a:t>
            </a:r>
            <a:r>
              <a:rPr lang="it-IT" sz="3800" dirty="0" smtClean="0"/>
              <a:t> è un attrezzo chimico ideato da Louis Pasteur, normalmente denominato </a:t>
            </a:r>
            <a:r>
              <a:rPr lang="it-IT" sz="3800" i="1" dirty="0" smtClean="0"/>
              <a:t>contagocce</a:t>
            </a:r>
            <a:r>
              <a:rPr lang="it-IT" sz="3800" dirty="0" smtClean="0"/>
              <a:t>; essa è formata da un tubicino vitreo abbastanza sottile sulla cui sommità, più larga rispetto alla parte inferiore che è quasi un capillare, si trova una tettarella in gomma.</a:t>
            </a:r>
            <a:endParaRPr lang="it-IT"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dirty="0" smtClean="0"/>
              <a:t>SPATOLE</a:t>
            </a:r>
            <a:endParaRPr lang="it-IT" dirty="0"/>
          </a:p>
        </p:txBody>
      </p:sp>
      <p:pic>
        <p:nvPicPr>
          <p:cNvPr id="4" name="Segnaposto contenuto 3" descr="spatole.jpg"/>
          <p:cNvPicPr>
            <a:picLocks noGrp="1" noChangeAspect="1"/>
          </p:cNvPicPr>
          <p:nvPr>
            <p:ph idx="1"/>
          </p:nvPr>
        </p:nvPicPr>
        <p:blipFill>
          <a:blip r:embed="rId2" cstate="print"/>
          <a:stretch>
            <a:fillRect/>
          </a:stretch>
        </p:blipFill>
        <p:spPr>
          <a:xfrm>
            <a:off x="395536" y="2708920"/>
            <a:ext cx="4260917" cy="2700000"/>
          </a:xfrm>
        </p:spPr>
      </p:pic>
      <p:pic>
        <p:nvPicPr>
          <p:cNvPr id="5" name="Immagine 4" descr="spatole plastica.jpg"/>
          <p:cNvPicPr>
            <a:picLocks noChangeAspect="1"/>
          </p:cNvPicPr>
          <p:nvPr/>
        </p:nvPicPr>
        <p:blipFill>
          <a:blip r:embed="rId3" cstate="print"/>
          <a:stretch>
            <a:fillRect/>
          </a:stretch>
        </p:blipFill>
        <p:spPr>
          <a:xfrm>
            <a:off x="5286380" y="2733675"/>
            <a:ext cx="3291766" cy="2700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57150">
            <a:solidFill>
              <a:schemeClr val="tx1"/>
            </a:solidFill>
          </a:ln>
        </p:spPr>
        <p:txBody>
          <a:bodyPr/>
          <a:lstStyle/>
          <a:p>
            <a:r>
              <a:rPr lang="it-IT" b="1" dirty="0" smtClean="0"/>
              <a:t>ATTENZIONE!!!!!!!</a:t>
            </a:r>
            <a:endParaRPr lang="it-IT" b="1" dirty="0"/>
          </a:p>
        </p:txBody>
      </p:sp>
      <p:sp>
        <p:nvSpPr>
          <p:cNvPr id="3" name="Segnaposto contenuto 2"/>
          <p:cNvSpPr>
            <a:spLocks noGrp="1"/>
          </p:cNvSpPr>
          <p:nvPr>
            <p:ph idx="1"/>
          </p:nvPr>
        </p:nvSpPr>
        <p:spPr>
          <a:xfrm>
            <a:off x="457200" y="2276873"/>
            <a:ext cx="8229600" cy="3024336"/>
          </a:xfrm>
        </p:spPr>
        <p:txBody>
          <a:bodyPr>
            <a:normAutofit/>
          </a:bodyPr>
          <a:lstStyle/>
          <a:p>
            <a:r>
              <a:rPr lang="it-IT" sz="4400" dirty="0" smtClean="0"/>
              <a:t>La spatola si impugna </a:t>
            </a:r>
            <a:r>
              <a:rPr lang="it-IT" sz="4400" b="1" u="sng" dirty="0" smtClean="0"/>
              <a:t>SEMPRE</a:t>
            </a:r>
            <a:r>
              <a:rPr lang="it-IT" sz="4400" dirty="0" smtClean="0"/>
              <a:t> come un </a:t>
            </a:r>
            <a:r>
              <a:rPr lang="it-IT" sz="4400" b="1" dirty="0" smtClean="0"/>
              <a:t>COLTELLO</a:t>
            </a:r>
            <a:r>
              <a:rPr lang="it-IT" sz="4400" dirty="0" smtClean="0"/>
              <a:t> e </a:t>
            </a:r>
            <a:r>
              <a:rPr lang="it-IT" sz="4400" b="1" u="sng" dirty="0" smtClean="0"/>
              <a:t>NON</a:t>
            </a:r>
            <a:r>
              <a:rPr lang="it-IT" sz="4400" dirty="0" smtClean="0"/>
              <a:t> come un </a:t>
            </a:r>
            <a:r>
              <a:rPr lang="it-IT" sz="4400" b="1" dirty="0" smtClean="0"/>
              <a:t>CUCCHIAIO</a:t>
            </a:r>
            <a:r>
              <a:rPr lang="it-IT" sz="4400" dirty="0" smtClean="0"/>
              <a:t>!!!!</a:t>
            </a:r>
            <a:endParaRPr lang="it-IT" sz="4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PROVETTA</a:t>
            </a:r>
            <a:endParaRPr lang="it-IT" b="1" dirty="0"/>
          </a:p>
        </p:txBody>
      </p:sp>
      <p:pic>
        <p:nvPicPr>
          <p:cNvPr id="4" name="Segnaposto contenuto 3" descr="PROVETTA.jpg"/>
          <p:cNvPicPr>
            <a:picLocks noGrp="1" noChangeAspect="1"/>
          </p:cNvPicPr>
          <p:nvPr>
            <p:ph idx="1"/>
          </p:nvPr>
        </p:nvPicPr>
        <p:blipFill>
          <a:blip r:embed="rId2" cstate="print"/>
          <a:stretch>
            <a:fillRect/>
          </a:stretch>
        </p:blipFill>
        <p:spPr>
          <a:xfrm>
            <a:off x="642914" y="1857364"/>
            <a:ext cx="4011446" cy="2808000"/>
          </a:xfrm>
        </p:spPr>
      </p:pic>
      <p:pic>
        <p:nvPicPr>
          <p:cNvPr id="5" name="Immagine 4" descr="PROVETTA DA CENTRIFUGA.jpg"/>
          <p:cNvPicPr>
            <a:picLocks noChangeAspect="1"/>
          </p:cNvPicPr>
          <p:nvPr/>
        </p:nvPicPr>
        <p:blipFill>
          <a:blip r:embed="rId3" cstate="print"/>
          <a:stretch>
            <a:fillRect/>
          </a:stretch>
        </p:blipFill>
        <p:spPr>
          <a:xfrm>
            <a:off x="6096016" y="1643050"/>
            <a:ext cx="2649600" cy="3312000"/>
          </a:xfrm>
          <a:prstGeom prst="rect">
            <a:avLst/>
          </a:prstGeom>
        </p:spPr>
      </p:pic>
      <p:sp>
        <p:nvSpPr>
          <p:cNvPr id="7" name="CasellaDiTesto 6"/>
          <p:cNvSpPr txBox="1"/>
          <p:nvPr/>
        </p:nvSpPr>
        <p:spPr>
          <a:xfrm>
            <a:off x="2000232" y="4643446"/>
            <a:ext cx="1804735" cy="800219"/>
          </a:xfrm>
          <a:prstGeom prst="rect">
            <a:avLst/>
          </a:prstGeom>
          <a:noFill/>
        </p:spPr>
        <p:txBody>
          <a:bodyPr wrap="square" rtlCol="0">
            <a:spAutoFit/>
          </a:bodyPr>
          <a:lstStyle/>
          <a:p>
            <a:endParaRPr lang="it-IT" dirty="0" smtClean="0"/>
          </a:p>
          <a:p>
            <a:r>
              <a:rPr lang="it-IT" sz="2800" dirty="0" smtClean="0"/>
              <a:t>PROVETTA</a:t>
            </a:r>
            <a:endParaRPr lang="it-IT" sz="2800" dirty="0"/>
          </a:p>
        </p:txBody>
      </p:sp>
      <p:sp>
        <p:nvSpPr>
          <p:cNvPr id="8" name="CasellaDiTesto 7"/>
          <p:cNvSpPr txBox="1"/>
          <p:nvPr/>
        </p:nvSpPr>
        <p:spPr>
          <a:xfrm>
            <a:off x="6215074" y="5357826"/>
            <a:ext cx="2286016" cy="954107"/>
          </a:xfrm>
          <a:prstGeom prst="rect">
            <a:avLst/>
          </a:prstGeom>
          <a:noFill/>
        </p:spPr>
        <p:txBody>
          <a:bodyPr wrap="square" rtlCol="0">
            <a:spAutoFit/>
          </a:bodyPr>
          <a:lstStyle/>
          <a:p>
            <a:r>
              <a:rPr lang="it-IT" sz="2800" dirty="0" smtClean="0"/>
              <a:t>PROVETTA DA CENTRIFUGA</a:t>
            </a:r>
            <a:endParaRPr lang="it-IT" sz="2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PROVETTA</a:t>
            </a:r>
            <a:endParaRPr lang="it-IT" b="1" dirty="0"/>
          </a:p>
        </p:txBody>
      </p:sp>
      <p:sp>
        <p:nvSpPr>
          <p:cNvPr id="3" name="Segnaposto contenuto 2"/>
          <p:cNvSpPr>
            <a:spLocks noGrp="1"/>
          </p:cNvSpPr>
          <p:nvPr>
            <p:ph idx="1"/>
          </p:nvPr>
        </p:nvSpPr>
        <p:spPr>
          <a:xfrm>
            <a:off x="457200" y="1600200"/>
            <a:ext cx="8229600" cy="4900634"/>
          </a:xfrm>
        </p:spPr>
        <p:txBody>
          <a:bodyPr>
            <a:noAutofit/>
          </a:bodyPr>
          <a:lstStyle/>
          <a:p>
            <a:r>
              <a:rPr lang="it-IT" sz="3900" dirty="0" smtClean="0"/>
              <a:t>La provetta o tubo da saggio consiste in un tubo di vetro chiuso ad un’estremità, di vario diametro e lunghezza. </a:t>
            </a:r>
          </a:p>
          <a:p>
            <a:r>
              <a:rPr lang="it-IT" sz="3900" dirty="0" smtClean="0"/>
              <a:t>Viene impiegata quando i saggi (prove) vengono effettuati su quantità minime di reagenti. </a:t>
            </a:r>
            <a:endParaRPr lang="it-IT" sz="3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PROVETTA</a:t>
            </a:r>
            <a:endParaRPr lang="it-IT" dirty="0"/>
          </a:p>
        </p:txBody>
      </p:sp>
      <p:sp>
        <p:nvSpPr>
          <p:cNvPr id="3" name="Segnaposto contenuto 2"/>
          <p:cNvSpPr>
            <a:spLocks noGrp="1"/>
          </p:cNvSpPr>
          <p:nvPr>
            <p:ph idx="1"/>
          </p:nvPr>
        </p:nvSpPr>
        <p:spPr>
          <a:xfrm>
            <a:off x="457200" y="1600200"/>
            <a:ext cx="8229600" cy="4900634"/>
          </a:xfrm>
        </p:spPr>
        <p:txBody>
          <a:bodyPr>
            <a:noAutofit/>
          </a:bodyPr>
          <a:lstStyle/>
          <a:p>
            <a:r>
              <a:rPr lang="it-IT" sz="3300" dirty="0" smtClean="0"/>
              <a:t>La </a:t>
            </a:r>
            <a:r>
              <a:rPr lang="it-IT" sz="3300" b="1" dirty="0" smtClean="0"/>
              <a:t>provetta da centrifuga </a:t>
            </a:r>
            <a:r>
              <a:rPr lang="it-IT" sz="3300" dirty="0" smtClean="0"/>
              <a:t>ha il fondo a forma conica e le pareti particolarmente robuste; </a:t>
            </a:r>
          </a:p>
          <a:p>
            <a:pPr>
              <a:buNone/>
            </a:pPr>
            <a:r>
              <a:rPr lang="it-IT" sz="3300" dirty="0" smtClean="0"/>
              <a:t>    tali caratteristiche la rendono particolarmente adatta a sopportare le alte velocità di rotazione realizzate nella centrifuga. </a:t>
            </a:r>
          </a:p>
          <a:p>
            <a:r>
              <a:rPr lang="it-IT" sz="3300" dirty="0" smtClean="0"/>
              <a:t>Le provette da centrifuga non tollerano il riscaldamento diretto, possono essere riscaldate a “bagnomaria”. </a:t>
            </a:r>
            <a:endParaRPr lang="it-IT" sz="33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VETRI DA OROLOGIO</a:t>
            </a:r>
            <a:endParaRPr lang="it-IT" dirty="0"/>
          </a:p>
        </p:txBody>
      </p:sp>
      <p:pic>
        <p:nvPicPr>
          <p:cNvPr id="4" name="Segnaposto contenuto 3" descr="VETRO DA OROLOGIO.bmp"/>
          <p:cNvPicPr>
            <a:picLocks noGrp="1" noChangeAspect="1"/>
          </p:cNvPicPr>
          <p:nvPr>
            <p:ph idx="1"/>
          </p:nvPr>
        </p:nvPicPr>
        <p:blipFill>
          <a:blip r:embed="rId2" cstate="print"/>
          <a:stretch>
            <a:fillRect/>
          </a:stretch>
        </p:blipFill>
        <p:spPr>
          <a:xfrm>
            <a:off x="1500166" y="2143116"/>
            <a:ext cx="5411477" cy="3096000"/>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VETRI DA OROLOGIO</a:t>
            </a:r>
            <a:endParaRPr lang="it-IT" b="1" dirty="0"/>
          </a:p>
        </p:txBody>
      </p:sp>
      <p:sp>
        <p:nvSpPr>
          <p:cNvPr id="3" name="Segnaposto contenuto 2"/>
          <p:cNvSpPr>
            <a:spLocks noGrp="1"/>
          </p:cNvSpPr>
          <p:nvPr>
            <p:ph idx="1"/>
          </p:nvPr>
        </p:nvSpPr>
        <p:spPr>
          <a:xfrm>
            <a:off x="457200" y="1600200"/>
            <a:ext cx="8229600" cy="4972072"/>
          </a:xfrm>
        </p:spPr>
        <p:txBody>
          <a:bodyPr>
            <a:normAutofit/>
          </a:bodyPr>
          <a:lstStyle/>
          <a:p>
            <a:r>
              <a:rPr lang="it-IT" sz="3400" dirty="0" smtClean="0"/>
              <a:t>Devono la loro denominazione alla particolare forma a calotta sferica. </a:t>
            </a:r>
          </a:p>
          <a:p>
            <a:r>
              <a:rPr lang="it-IT" sz="3400" dirty="0" smtClean="0"/>
              <a:t>Tale forma ne rende utile l’impiego quando sia necessario disporre, sul banco di lavoro, di piccole quantità di reagenti, liquidi o solidi. </a:t>
            </a:r>
          </a:p>
          <a:p>
            <a:r>
              <a:rPr lang="it-IT" sz="3400" dirty="0" smtClean="0"/>
              <a:t>Possono inoltre servire come coperchi per </a:t>
            </a:r>
            <a:r>
              <a:rPr lang="it-IT" sz="3400" dirty="0" err="1" smtClean="0"/>
              <a:t>becker</a:t>
            </a:r>
            <a:r>
              <a:rPr lang="it-IT" sz="3400" dirty="0" smtClean="0"/>
              <a:t> contenenti liquidi in ebollizione, allo scopo di evitare schizzi. </a:t>
            </a:r>
            <a:endParaRPr lang="it-IT" sz="3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dirty="0" smtClean="0"/>
              <a:t>BOTTIGLIA </a:t>
            </a:r>
            <a:r>
              <a:rPr lang="it-IT" dirty="0" err="1" smtClean="0"/>
              <a:t>DI</a:t>
            </a:r>
            <a:r>
              <a:rPr lang="it-IT" dirty="0" smtClean="0"/>
              <a:t> RANVIER</a:t>
            </a:r>
            <a:endParaRPr lang="it-IT" dirty="0"/>
          </a:p>
        </p:txBody>
      </p:sp>
      <p:pic>
        <p:nvPicPr>
          <p:cNvPr id="4" name="Segnaposto contenuto 3" descr="ranvier.jpg"/>
          <p:cNvPicPr>
            <a:picLocks noGrp="1" noChangeAspect="1"/>
          </p:cNvPicPr>
          <p:nvPr>
            <p:ph idx="1"/>
          </p:nvPr>
        </p:nvPicPr>
        <p:blipFill>
          <a:blip r:embed="rId2" cstate="print"/>
          <a:stretch>
            <a:fillRect/>
          </a:stretch>
        </p:blipFill>
        <p:spPr>
          <a:xfrm>
            <a:off x="2643174" y="1785926"/>
            <a:ext cx="3708000" cy="3708000"/>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BOTTIGLIA </a:t>
            </a:r>
            <a:r>
              <a:rPr lang="it-IT" b="1" dirty="0" err="1" smtClean="0"/>
              <a:t>DI</a:t>
            </a:r>
            <a:r>
              <a:rPr lang="it-IT" b="1" dirty="0" smtClean="0"/>
              <a:t> RANVIER</a:t>
            </a:r>
            <a:endParaRPr lang="it-IT" b="1" dirty="0"/>
          </a:p>
        </p:txBody>
      </p:sp>
      <p:sp>
        <p:nvSpPr>
          <p:cNvPr id="3" name="Segnaposto contenuto 2"/>
          <p:cNvSpPr>
            <a:spLocks noGrp="1"/>
          </p:cNvSpPr>
          <p:nvPr>
            <p:ph idx="1"/>
          </p:nvPr>
        </p:nvSpPr>
        <p:spPr/>
        <p:txBody>
          <a:bodyPr>
            <a:noAutofit/>
          </a:bodyPr>
          <a:lstStyle/>
          <a:p>
            <a:pPr>
              <a:buNone/>
            </a:pPr>
            <a:r>
              <a:rPr lang="it-IT" sz="4000" b="1" dirty="0" smtClean="0"/>
              <a:t>Piccole bottiglie in vetro chiaro oscuro</a:t>
            </a:r>
          </a:p>
          <a:p>
            <a:pPr>
              <a:buNone/>
            </a:pPr>
            <a:r>
              <a:rPr lang="it-IT" sz="4000" b="1" dirty="0" smtClean="0"/>
              <a:t>che servono per il </a:t>
            </a:r>
            <a:r>
              <a:rPr lang="it-IT" sz="4000" b="1" dirty="0" err="1" smtClean="0"/>
              <a:t>dispensamento</a:t>
            </a:r>
            <a:endParaRPr lang="it-IT" sz="4000" b="1" dirty="0" smtClean="0"/>
          </a:p>
          <a:p>
            <a:pPr>
              <a:buNone/>
            </a:pPr>
            <a:r>
              <a:rPr lang="it-IT" sz="4000" b="1" dirty="0" smtClean="0"/>
              <a:t>goccia a goccia di liquidi mediante</a:t>
            </a:r>
          </a:p>
          <a:p>
            <a:pPr>
              <a:buNone/>
            </a:pPr>
            <a:r>
              <a:rPr lang="it-IT" sz="4000" b="1" dirty="0" smtClean="0"/>
              <a:t>una pipetta con tettarella di gomma o</a:t>
            </a:r>
          </a:p>
          <a:p>
            <a:pPr>
              <a:buNone/>
            </a:pPr>
            <a:r>
              <a:rPr lang="it-IT" sz="4000" b="1" dirty="0" smtClean="0"/>
              <a:t>un tappo a beccuccio scanalato</a:t>
            </a:r>
            <a:endParaRPr lang="it-IT" sz="400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it-IT" sz="4800" b="1" dirty="0" smtClean="0"/>
              <a:t>Palloni</a:t>
            </a:r>
            <a:endParaRPr lang="it-IT" sz="4800" b="1" dirty="0"/>
          </a:p>
        </p:txBody>
      </p:sp>
      <p:pic>
        <p:nvPicPr>
          <p:cNvPr id="4" name="Segnaposto contenuto 3" descr="pallone1.bmp"/>
          <p:cNvPicPr>
            <a:picLocks noGrp="1" noChangeAspect="1"/>
          </p:cNvPicPr>
          <p:nvPr>
            <p:ph idx="1"/>
          </p:nvPr>
        </p:nvPicPr>
        <p:blipFill>
          <a:blip r:embed="rId2" cstate="print"/>
          <a:stretch>
            <a:fillRect/>
          </a:stretch>
        </p:blipFill>
        <p:spPr>
          <a:xfrm>
            <a:off x="1671536" y="2000240"/>
            <a:ext cx="1982680" cy="2952000"/>
          </a:xfrm>
        </p:spPr>
      </p:pic>
      <p:pic>
        <p:nvPicPr>
          <p:cNvPr id="5" name="Immagine 4" descr="pallone2.bmp"/>
          <p:cNvPicPr>
            <a:picLocks noChangeAspect="1"/>
          </p:cNvPicPr>
          <p:nvPr/>
        </p:nvPicPr>
        <p:blipFill>
          <a:blip r:embed="rId3" cstate="print"/>
          <a:stretch>
            <a:fillRect/>
          </a:stretch>
        </p:blipFill>
        <p:spPr>
          <a:xfrm>
            <a:off x="5744837" y="2000240"/>
            <a:ext cx="2748401" cy="2952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it-IT" sz="4800" b="1" dirty="0" smtClean="0"/>
              <a:t>Palloni</a:t>
            </a:r>
            <a:endParaRPr lang="it-IT" sz="4800" dirty="0"/>
          </a:p>
        </p:txBody>
      </p:sp>
      <p:sp>
        <p:nvSpPr>
          <p:cNvPr id="3" name="Segnaposto contenuto 2"/>
          <p:cNvSpPr>
            <a:spLocks noGrp="1"/>
          </p:cNvSpPr>
          <p:nvPr>
            <p:ph idx="1"/>
          </p:nvPr>
        </p:nvSpPr>
        <p:spPr/>
        <p:txBody>
          <a:bodyPr>
            <a:normAutofit lnSpcReduction="10000"/>
          </a:bodyPr>
          <a:lstStyle/>
          <a:p>
            <a:r>
              <a:rPr lang="it-IT" sz="3700" b="1" dirty="0" smtClean="0"/>
              <a:t>Il pallone è un recipiente utilizzato in chimica per la distillazione soprattutto per quelle a pressione ridotta perché grazie alla sua forma meglio sopporta le variazioni di  pressione.</a:t>
            </a:r>
          </a:p>
          <a:p>
            <a:r>
              <a:rPr lang="it-IT" sz="3700" b="1" dirty="0" smtClean="0"/>
              <a:t>Ha la base sferica ed il collo cilindrico. I più comuni sono in vetro chiaro e sono graduati. Possono avere anche più colli.</a:t>
            </a:r>
          </a:p>
          <a:p>
            <a:endParaRPr lang="it-IT"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dirty="0" smtClean="0"/>
              <a:t>IMBUTO SEPARATORE</a:t>
            </a:r>
            <a:endParaRPr lang="it-IT" dirty="0"/>
          </a:p>
        </p:txBody>
      </p:sp>
      <p:pic>
        <p:nvPicPr>
          <p:cNvPr id="4" name="Segnaposto contenuto 3" descr="imbuto separatore.jpg"/>
          <p:cNvPicPr>
            <a:picLocks noGrp="1" noChangeAspect="1"/>
          </p:cNvPicPr>
          <p:nvPr>
            <p:ph idx="1"/>
          </p:nvPr>
        </p:nvPicPr>
        <p:blipFill>
          <a:blip r:embed="rId2" cstate="print"/>
          <a:stretch>
            <a:fillRect/>
          </a:stretch>
        </p:blipFill>
        <p:spPr>
          <a:xfrm>
            <a:off x="2786050" y="1928802"/>
            <a:ext cx="2734665" cy="3564000"/>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IMBUTO SEPARATORE</a:t>
            </a:r>
            <a:endParaRPr lang="it-IT" b="1" dirty="0"/>
          </a:p>
        </p:txBody>
      </p:sp>
      <p:sp>
        <p:nvSpPr>
          <p:cNvPr id="3" name="Segnaposto contenuto 2"/>
          <p:cNvSpPr>
            <a:spLocks noGrp="1"/>
          </p:cNvSpPr>
          <p:nvPr>
            <p:ph idx="1"/>
          </p:nvPr>
        </p:nvSpPr>
        <p:spPr>
          <a:xfrm>
            <a:off x="457200" y="1600200"/>
            <a:ext cx="8229600" cy="4972072"/>
          </a:xfrm>
        </p:spPr>
        <p:txBody>
          <a:bodyPr>
            <a:normAutofit/>
          </a:bodyPr>
          <a:lstStyle/>
          <a:p>
            <a:pPr>
              <a:buNone/>
            </a:pPr>
            <a:r>
              <a:rPr lang="it-IT" sz="4000" dirty="0" smtClean="0"/>
              <a:t>   </a:t>
            </a:r>
            <a:r>
              <a:rPr lang="it-IT" sz="4200" dirty="0" smtClean="0"/>
              <a:t>L' </a:t>
            </a:r>
            <a:r>
              <a:rPr lang="it-IT" sz="4200" b="1" dirty="0" smtClean="0"/>
              <a:t>imbuto separatore</a:t>
            </a:r>
            <a:r>
              <a:rPr lang="it-IT" sz="4200" dirty="0" smtClean="0"/>
              <a:t> è un contenitore in vetro di forma conica chiuso in alto tramite un tappo di vetro smerigliato e nel gambo, costituito da un tubo solitamente lungo e stretto, è munito di rubinetto.</a:t>
            </a:r>
            <a:endParaRPr lang="it-IT" sz="4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IMBUTO SEPARATORE</a:t>
            </a:r>
            <a:endParaRPr lang="it-IT" b="1" dirty="0"/>
          </a:p>
        </p:txBody>
      </p:sp>
      <p:sp>
        <p:nvSpPr>
          <p:cNvPr id="3" name="Segnaposto contenuto 2"/>
          <p:cNvSpPr>
            <a:spLocks noGrp="1"/>
          </p:cNvSpPr>
          <p:nvPr>
            <p:ph idx="1"/>
          </p:nvPr>
        </p:nvSpPr>
        <p:spPr/>
        <p:txBody>
          <a:bodyPr>
            <a:normAutofit/>
          </a:bodyPr>
          <a:lstStyle/>
          <a:p>
            <a:r>
              <a:rPr lang="it-IT" sz="4200" dirty="0" smtClean="0"/>
              <a:t>Viene utilizzato, nelle normali attività di laboratorio, per separare liquidi non miscibili (es. acqua e olio).</a:t>
            </a:r>
            <a:endParaRPr lang="it-IT" sz="42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IMBUTO SEPARATORE</a:t>
            </a:r>
            <a:endParaRPr lang="it-IT" dirty="0"/>
          </a:p>
        </p:txBody>
      </p:sp>
      <p:sp>
        <p:nvSpPr>
          <p:cNvPr id="3" name="Segnaposto contenuto 2"/>
          <p:cNvSpPr>
            <a:spLocks noGrp="1"/>
          </p:cNvSpPr>
          <p:nvPr>
            <p:ph idx="1"/>
          </p:nvPr>
        </p:nvSpPr>
        <p:spPr/>
        <p:txBody>
          <a:bodyPr>
            <a:noAutofit/>
          </a:bodyPr>
          <a:lstStyle/>
          <a:p>
            <a:r>
              <a:rPr lang="it-IT" sz="3600" dirty="0" smtClean="0"/>
              <a:t>Versando la miscela dei due liquidi nell’imbuto separatore si ottiene la loro separazione in virtù della loro diversa densità.</a:t>
            </a:r>
          </a:p>
          <a:p>
            <a:r>
              <a:rPr lang="it-IT" sz="3600" dirty="0" smtClean="0"/>
              <a:t>Il liquido a densità maggiore viene raccolto in un altro recipiente mentre quello a densità minore rimane nell’imbuto separatore</a:t>
            </a:r>
            <a:endParaRPr lang="it-IT" sz="36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IMBUTI</a:t>
            </a:r>
            <a:endParaRPr lang="it-IT" b="1" dirty="0"/>
          </a:p>
        </p:txBody>
      </p:sp>
      <p:pic>
        <p:nvPicPr>
          <p:cNvPr id="4" name="Segnaposto contenuto 3" descr="imbuto.jpg"/>
          <p:cNvPicPr>
            <a:picLocks noGrp="1" noChangeAspect="1"/>
          </p:cNvPicPr>
          <p:nvPr>
            <p:ph idx="1"/>
          </p:nvPr>
        </p:nvPicPr>
        <p:blipFill>
          <a:blip r:embed="rId2" cstate="print"/>
          <a:stretch>
            <a:fillRect/>
          </a:stretch>
        </p:blipFill>
        <p:spPr>
          <a:xfrm>
            <a:off x="3117384" y="1785926"/>
            <a:ext cx="2740500" cy="4536000"/>
          </a:xfr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IMBUTI</a:t>
            </a:r>
            <a:endParaRPr lang="it-IT" b="1" dirty="0"/>
          </a:p>
        </p:txBody>
      </p:sp>
      <p:sp>
        <p:nvSpPr>
          <p:cNvPr id="3" name="Segnaposto contenuto 2"/>
          <p:cNvSpPr>
            <a:spLocks noGrp="1"/>
          </p:cNvSpPr>
          <p:nvPr>
            <p:ph idx="1"/>
          </p:nvPr>
        </p:nvSpPr>
        <p:spPr>
          <a:xfrm>
            <a:off x="457200" y="1600200"/>
            <a:ext cx="8229600" cy="4900634"/>
          </a:xfrm>
        </p:spPr>
        <p:txBody>
          <a:bodyPr>
            <a:noAutofit/>
          </a:bodyPr>
          <a:lstStyle/>
          <a:p>
            <a:r>
              <a:rPr lang="it-IT" sz="3500" b="1" dirty="0" smtClean="0"/>
              <a:t> L'imbuto chimico è sostanzialmente uguale a quello da cucina, solo che è fatto in vetro per assicurare una perfetta lavabilità e la più totale pulizia e inerzia con qualsiasi sostanza. </a:t>
            </a:r>
          </a:p>
          <a:p>
            <a:r>
              <a:rPr lang="it-IT" sz="3500" b="1" dirty="0" smtClean="0"/>
              <a:t>E’ composto da un cono abbastanza grande (coppa) più alta rispetto a quello da cucina, che confluisce in un gambo perfettamente cilindrico lungo o corto.</a:t>
            </a:r>
            <a:endParaRPr lang="it-IT" sz="3500" b="1"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IMBUTO BUCHNER</a:t>
            </a:r>
            <a:endParaRPr lang="it-IT" b="1" dirty="0"/>
          </a:p>
        </p:txBody>
      </p:sp>
      <p:pic>
        <p:nvPicPr>
          <p:cNvPr id="4" name="Segnaposto contenuto 3" descr="buchner.jpg"/>
          <p:cNvPicPr>
            <a:picLocks noGrp="1" noChangeAspect="1"/>
          </p:cNvPicPr>
          <p:nvPr>
            <p:ph idx="1"/>
          </p:nvPr>
        </p:nvPicPr>
        <p:blipFill>
          <a:blip r:embed="rId2" cstate="print"/>
          <a:stretch>
            <a:fillRect/>
          </a:stretch>
        </p:blipFill>
        <p:spPr>
          <a:xfrm>
            <a:off x="2428860" y="2428868"/>
            <a:ext cx="3501485" cy="2772000"/>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IMBUTO BUCHNER</a:t>
            </a:r>
            <a:endParaRPr lang="it-IT" b="1" dirty="0"/>
          </a:p>
        </p:txBody>
      </p:sp>
      <p:sp>
        <p:nvSpPr>
          <p:cNvPr id="3" name="Segnaposto contenuto 2"/>
          <p:cNvSpPr>
            <a:spLocks noGrp="1"/>
          </p:cNvSpPr>
          <p:nvPr>
            <p:ph idx="1"/>
          </p:nvPr>
        </p:nvSpPr>
        <p:spPr/>
        <p:txBody>
          <a:bodyPr>
            <a:normAutofit/>
          </a:bodyPr>
          <a:lstStyle/>
          <a:p>
            <a:r>
              <a:rPr lang="it-IT" sz="4100" b="1" dirty="0" smtClean="0"/>
              <a:t>L’imbuto </a:t>
            </a:r>
            <a:r>
              <a:rPr lang="it-IT" sz="4100" b="1" dirty="0" err="1" smtClean="0"/>
              <a:t>Büchner</a:t>
            </a:r>
            <a:r>
              <a:rPr lang="it-IT" sz="4100" dirty="0" smtClean="0"/>
              <a:t> è utilizzato per effettuare filtrazioni sottovuoto.</a:t>
            </a:r>
          </a:p>
          <a:p>
            <a:r>
              <a:rPr lang="it-IT" sz="4100" dirty="0" smtClean="0"/>
              <a:t>È fabbricato solitamente in porcellana, ma sono disponibili anche pezzi costituiti da vetro o plastica.</a:t>
            </a:r>
          </a:p>
          <a:p>
            <a:endParaRPr lang="it-IT"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IMBUTO BUCHNER</a:t>
            </a:r>
            <a:endParaRPr lang="it-IT" b="1" dirty="0"/>
          </a:p>
        </p:txBody>
      </p:sp>
      <p:sp>
        <p:nvSpPr>
          <p:cNvPr id="3" name="Segnaposto contenuto 2"/>
          <p:cNvSpPr>
            <a:spLocks noGrp="1"/>
          </p:cNvSpPr>
          <p:nvPr>
            <p:ph idx="1"/>
          </p:nvPr>
        </p:nvSpPr>
        <p:spPr/>
        <p:txBody>
          <a:bodyPr>
            <a:normAutofit lnSpcReduction="10000"/>
          </a:bodyPr>
          <a:lstStyle/>
          <a:p>
            <a:r>
              <a:rPr lang="it-IT" sz="3800" dirty="0" smtClean="0"/>
              <a:t>La parte superiore è di forma cilindrica e possiede una superficie piatta contenente diversi forellini; su questa superficie viene adagiata e fatta aderire fino a toccare i bordi la carta da filtro. </a:t>
            </a:r>
          </a:p>
          <a:p>
            <a:r>
              <a:rPr lang="it-IT" sz="3800" dirty="0" smtClean="0"/>
              <a:t>La parte inferiore ha invece forma ad imbuto allungato.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IMBUTO BUCHNER</a:t>
            </a:r>
            <a:endParaRPr lang="it-IT" dirty="0"/>
          </a:p>
        </p:txBody>
      </p:sp>
      <p:sp>
        <p:nvSpPr>
          <p:cNvPr id="3" name="Segnaposto contenuto 2"/>
          <p:cNvSpPr>
            <a:spLocks noGrp="1"/>
          </p:cNvSpPr>
          <p:nvPr>
            <p:ph idx="1"/>
          </p:nvPr>
        </p:nvSpPr>
        <p:spPr/>
        <p:txBody>
          <a:bodyPr/>
          <a:lstStyle/>
          <a:p>
            <a:r>
              <a:rPr lang="it-IT" sz="3800" b="1" dirty="0" smtClean="0"/>
              <a:t>Si usa inserendo tale parte su una beuta da vuoto con una opportuna guarnizione che assicuri la tenuta. </a:t>
            </a:r>
          </a:p>
          <a:p>
            <a:r>
              <a:rPr lang="it-IT" sz="3800" b="1" dirty="0" smtClean="0"/>
              <a:t>La beuta viene attaccata ad una pompa da vuoto normalmente una pompa ad acqua.</a:t>
            </a:r>
          </a:p>
          <a:p>
            <a:endParaRPr lang="it-IT"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57158" y="285728"/>
            <a:ext cx="8229600" cy="1143000"/>
          </a:xfrm>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IMBUTI HIRSCH</a:t>
            </a:r>
            <a:endParaRPr lang="it-IT" b="1" dirty="0"/>
          </a:p>
        </p:txBody>
      </p:sp>
      <p:pic>
        <p:nvPicPr>
          <p:cNvPr id="4" name="Segnaposto contenuto 3" descr="HIRSCH.bmp"/>
          <p:cNvPicPr>
            <a:picLocks noGrp="1" noChangeAspect="1"/>
          </p:cNvPicPr>
          <p:nvPr>
            <p:ph idx="1"/>
          </p:nvPr>
        </p:nvPicPr>
        <p:blipFill>
          <a:blip r:embed="rId2" cstate="print"/>
          <a:stretch>
            <a:fillRect/>
          </a:stretch>
        </p:blipFill>
        <p:spPr>
          <a:xfrm>
            <a:off x="2653569" y="2500306"/>
            <a:ext cx="3275753" cy="273600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IMBUTO HIRSCH</a:t>
            </a:r>
            <a:endParaRPr lang="it-IT" b="1" dirty="0"/>
          </a:p>
        </p:txBody>
      </p:sp>
      <p:sp>
        <p:nvSpPr>
          <p:cNvPr id="3" name="Segnaposto contenuto 2"/>
          <p:cNvSpPr>
            <a:spLocks noGrp="1"/>
          </p:cNvSpPr>
          <p:nvPr>
            <p:ph idx="1"/>
          </p:nvPr>
        </p:nvSpPr>
        <p:spPr/>
        <p:txBody>
          <a:bodyPr>
            <a:normAutofit/>
          </a:bodyPr>
          <a:lstStyle/>
          <a:p>
            <a:r>
              <a:rPr lang="it-IT" sz="4400" dirty="0" smtClean="0"/>
              <a:t>E’ un imbuto di porcellana simile al </a:t>
            </a:r>
            <a:r>
              <a:rPr lang="it-IT" sz="4400" dirty="0" err="1" smtClean="0"/>
              <a:t>Buchner</a:t>
            </a:r>
            <a:r>
              <a:rPr lang="it-IT" sz="4400" dirty="0" smtClean="0"/>
              <a:t> solo di dimensione più ridotte e di forma diversa perché è a sezione triangolare.</a:t>
            </a:r>
          </a:p>
          <a:p>
            <a:r>
              <a:rPr lang="it-IT" sz="4400" dirty="0" smtClean="0"/>
              <a:t>Viene utilizzato per filtrare piccole quantità di sostanze</a:t>
            </a:r>
            <a:endParaRPr lang="it-IT" sz="4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IMBUTI </a:t>
            </a:r>
            <a:r>
              <a:rPr lang="it-IT" b="1" dirty="0" err="1" smtClean="0"/>
              <a:t>DI</a:t>
            </a:r>
            <a:r>
              <a:rPr lang="it-IT" b="1" dirty="0" smtClean="0"/>
              <a:t> GOOCH</a:t>
            </a:r>
            <a:endParaRPr lang="it-IT" b="1" dirty="0"/>
          </a:p>
        </p:txBody>
      </p:sp>
      <p:pic>
        <p:nvPicPr>
          <p:cNvPr id="6" name="Segnaposto contenuto 5" descr="imbuti-filtranti-in-vetro-98137-2710891.jpg"/>
          <p:cNvPicPr>
            <a:picLocks noGrp="1" noChangeAspect="1"/>
          </p:cNvPicPr>
          <p:nvPr>
            <p:ph idx="1"/>
          </p:nvPr>
        </p:nvPicPr>
        <p:blipFill>
          <a:blip r:embed="rId2" cstate="print"/>
          <a:stretch>
            <a:fillRect/>
          </a:stretch>
        </p:blipFill>
        <p:spPr>
          <a:xfrm>
            <a:off x="2643174" y="1600200"/>
            <a:ext cx="3195330" cy="4525963"/>
          </a:xfr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IMBUTI </a:t>
            </a:r>
            <a:r>
              <a:rPr lang="it-IT" b="1" dirty="0" err="1" smtClean="0"/>
              <a:t>DI</a:t>
            </a:r>
            <a:r>
              <a:rPr lang="it-IT" b="1" dirty="0" smtClean="0"/>
              <a:t> GOOCH</a:t>
            </a:r>
            <a:endParaRPr lang="it-IT" b="1" dirty="0"/>
          </a:p>
        </p:txBody>
      </p:sp>
      <p:sp>
        <p:nvSpPr>
          <p:cNvPr id="3" name="Segnaposto contenuto 2"/>
          <p:cNvSpPr>
            <a:spLocks noGrp="1"/>
          </p:cNvSpPr>
          <p:nvPr>
            <p:ph idx="1"/>
          </p:nvPr>
        </p:nvSpPr>
        <p:spPr/>
        <p:txBody>
          <a:bodyPr>
            <a:normAutofit fontScale="92500" lnSpcReduction="10000"/>
          </a:bodyPr>
          <a:lstStyle/>
          <a:p>
            <a:r>
              <a:rPr lang="it-IT" sz="3600" dirty="0" smtClean="0"/>
              <a:t>Sono imbuti di vetro con forma simile al </a:t>
            </a:r>
            <a:r>
              <a:rPr lang="it-IT" sz="3600" dirty="0" err="1" smtClean="0"/>
              <a:t>Buchner</a:t>
            </a:r>
            <a:r>
              <a:rPr lang="it-IT" sz="3600" dirty="0" smtClean="0"/>
              <a:t>.</a:t>
            </a:r>
          </a:p>
          <a:p>
            <a:r>
              <a:rPr lang="it-IT" sz="3600" dirty="0" smtClean="0"/>
              <a:t>Il fondo è costituito da un setto di vetro poroso (vetro borosilicato sinterizzato a porosità variabile) sul quale viene raccolto direttamente il precipitato</a:t>
            </a:r>
          </a:p>
          <a:p>
            <a:r>
              <a:rPr lang="it-IT" sz="3600" dirty="0" smtClean="0"/>
              <a:t>Si usano per filtrazioni sotto vuoto.</a:t>
            </a:r>
          </a:p>
          <a:p>
            <a:r>
              <a:rPr lang="it-IT" sz="3600" dirty="0" smtClean="0"/>
              <a:t>Classificazione in base alla porosità G1, G2,G3.</a:t>
            </a:r>
            <a:endParaRPr lang="it-IT" sz="36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normAutofit/>
          </a:bodyPr>
          <a:lstStyle/>
          <a:p>
            <a:r>
              <a:rPr lang="it-IT" sz="5400" b="1" dirty="0" smtClean="0"/>
              <a:t>FILTRAZIONE</a:t>
            </a:r>
            <a:endParaRPr lang="it-IT" sz="5400" b="1" dirty="0"/>
          </a:p>
        </p:txBody>
      </p:sp>
      <p:sp>
        <p:nvSpPr>
          <p:cNvPr id="3" name="Segnaposto contenuto 2"/>
          <p:cNvSpPr>
            <a:spLocks noGrp="1"/>
          </p:cNvSpPr>
          <p:nvPr>
            <p:ph idx="1"/>
          </p:nvPr>
        </p:nvSpPr>
        <p:spPr>
          <a:xfrm>
            <a:off x="457200" y="2214554"/>
            <a:ext cx="8229600" cy="3911609"/>
          </a:xfrm>
        </p:spPr>
        <p:txBody>
          <a:bodyPr>
            <a:normAutofit/>
          </a:bodyPr>
          <a:lstStyle/>
          <a:p>
            <a:r>
              <a:rPr lang="it-IT" sz="4800" dirty="0" smtClean="0"/>
              <a:t>Filtrazione per gravità</a:t>
            </a:r>
          </a:p>
          <a:p>
            <a:r>
              <a:rPr lang="it-IT" sz="4800" dirty="0" smtClean="0"/>
              <a:t>Filtrazione sotto vuoto</a:t>
            </a:r>
            <a:endParaRPr lang="it-IT" sz="4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FILTRAZIONE</a:t>
            </a:r>
            <a:endParaRPr lang="it-IT" b="1" dirty="0"/>
          </a:p>
        </p:txBody>
      </p:sp>
      <p:sp>
        <p:nvSpPr>
          <p:cNvPr id="3" name="Segnaposto contenuto 2"/>
          <p:cNvSpPr>
            <a:spLocks noGrp="1"/>
          </p:cNvSpPr>
          <p:nvPr>
            <p:ph idx="1"/>
          </p:nvPr>
        </p:nvSpPr>
        <p:spPr>
          <a:xfrm>
            <a:off x="457200" y="1600200"/>
            <a:ext cx="8229600" cy="5043510"/>
          </a:xfrm>
        </p:spPr>
        <p:txBody>
          <a:bodyPr>
            <a:normAutofit fontScale="92500" lnSpcReduction="10000"/>
          </a:bodyPr>
          <a:lstStyle/>
          <a:p>
            <a:pPr algn="ctr">
              <a:buNone/>
            </a:pPr>
            <a:r>
              <a:rPr lang="it-IT" sz="4000" b="1" i="1" dirty="0" smtClean="0"/>
              <a:t>filtrazione per gravità</a:t>
            </a:r>
          </a:p>
          <a:p>
            <a:r>
              <a:rPr lang="it-IT" sz="3700" dirty="0" smtClean="0"/>
              <a:t>Nella filtrazione per gravità, la fase solida, che viene trattenuta su una </a:t>
            </a:r>
            <a:r>
              <a:rPr lang="it-IT" sz="3700" i="1" dirty="0" smtClean="0"/>
              <a:t>carta da filtro.</a:t>
            </a:r>
          </a:p>
          <a:p>
            <a:r>
              <a:rPr lang="it-IT" sz="3700" dirty="0" smtClean="0"/>
              <a:t> La sospensione viene fatta passare  attraverso la carta filtrante fatta aderire alle pareti di un imbuto filtrante. Occorre avere l'accortezza di non far intasare l'imbuto e controllare che la carta non si sia danneggiata facendo passare anche il solido.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dirty="0" smtClean="0"/>
              <a:t>FILTRAZIONE</a:t>
            </a:r>
            <a:endParaRPr lang="it-IT" dirty="0"/>
          </a:p>
        </p:txBody>
      </p:sp>
      <p:sp>
        <p:nvSpPr>
          <p:cNvPr id="3" name="Segnaposto contenuto 2"/>
          <p:cNvSpPr>
            <a:spLocks noGrp="1"/>
          </p:cNvSpPr>
          <p:nvPr>
            <p:ph idx="1"/>
          </p:nvPr>
        </p:nvSpPr>
        <p:spPr/>
        <p:txBody>
          <a:bodyPr/>
          <a:lstStyle/>
          <a:p>
            <a:pPr algn="ctr">
              <a:buNone/>
            </a:pPr>
            <a:r>
              <a:rPr lang="it-IT" b="1" i="1" dirty="0" smtClean="0"/>
              <a:t>filtrazione per gravità</a:t>
            </a:r>
          </a:p>
          <a:p>
            <a:r>
              <a:rPr lang="it-IT" dirty="0" smtClean="0"/>
              <a:t>Il solido si deposita sulla carta da filtro mentre il liquido viene raccolto. </a:t>
            </a:r>
          </a:p>
          <a:p>
            <a:r>
              <a:rPr lang="it-IT" dirty="0" smtClean="0"/>
              <a:t>Il filtro può essere preparato conferendogli manualmente una forma a cono, classica, o una forma pieghettata per una filtrazione più veloce (per effetto del passaggio di aria tra le pieghe). </a:t>
            </a:r>
          </a:p>
          <a:p>
            <a:endParaRPr lang="it-IT"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dirty="0" smtClean="0"/>
              <a:t>FILTRAZIONE</a:t>
            </a:r>
            <a:endParaRPr lang="it-IT" dirty="0"/>
          </a:p>
        </p:txBody>
      </p:sp>
      <p:pic>
        <p:nvPicPr>
          <p:cNvPr id="4" name="Segnaposto contenuto 3" descr="IMBUTO CON FILTRO.jpg"/>
          <p:cNvPicPr>
            <a:picLocks noGrp="1" noChangeAspect="1"/>
          </p:cNvPicPr>
          <p:nvPr>
            <p:ph idx="1"/>
          </p:nvPr>
        </p:nvPicPr>
        <p:blipFill>
          <a:blip r:embed="rId2" cstate="print"/>
          <a:stretch>
            <a:fillRect/>
          </a:stretch>
        </p:blipFill>
        <p:spPr>
          <a:xfrm>
            <a:off x="3286116" y="2071678"/>
            <a:ext cx="2054085" cy="3492000"/>
          </a:xfr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FILTRAZIONE</a:t>
            </a:r>
            <a:endParaRPr lang="it-IT" b="1" dirty="0"/>
          </a:p>
        </p:txBody>
      </p:sp>
      <p:sp>
        <p:nvSpPr>
          <p:cNvPr id="3" name="Segnaposto contenuto 2"/>
          <p:cNvSpPr>
            <a:spLocks noGrp="1"/>
          </p:cNvSpPr>
          <p:nvPr>
            <p:ph idx="1"/>
          </p:nvPr>
        </p:nvSpPr>
        <p:spPr/>
        <p:txBody>
          <a:bodyPr>
            <a:normAutofit fontScale="92500" lnSpcReduction="10000"/>
          </a:bodyPr>
          <a:lstStyle/>
          <a:p>
            <a:pPr algn="ctr">
              <a:buNone/>
            </a:pPr>
            <a:r>
              <a:rPr lang="it-IT" sz="3600" b="1" dirty="0" smtClean="0"/>
              <a:t>Filtro a cono</a:t>
            </a:r>
          </a:p>
          <a:p>
            <a:pPr>
              <a:buNone/>
            </a:pPr>
            <a:r>
              <a:rPr lang="it-IT" sz="3600" dirty="0" smtClean="0"/>
              <a:t>Utile quando bisogna raccogliere un solido</a:t>
            </a:r>
          </a:p>
          <a:p>
            <a:pPr>
              <a:buNone/>
            </a:pPr>
            <a:r>
              <a:rPr lang="it-IT" sz="3600" dirty="0" smtClean="0"/>
              <a:t>da utilizzare successivamente: la carta da</a:t>
            </a:r>
          </a:p>
          <a:p>
            <a:pPr>
              <a:buNone/>
            </a:pPr>
            <a:r>
              <a:rPr lang="it-IT" sz="3600" dirty="0" smtClean="0"/>
              <a:t>filtro rimane liscia e si presta facilmente ad</a:t>
            </a:r>
          </a:p>
          <a:p>
            <a:pPr>
              <a:buNone/>
            </a:pPr>
            <a:r>
              <a:rPr lang="it-IT" sz="3600" dirty="0" smtClean="0"/>
              <a:t>essere raschiata per togliere il solido.</a:t>
            </a:r>
          </a:p>
          <a:p>
            <a:pPr>
              <a:buNone/>
            </a:pPr>
            <a:r>
              <a:rPr lang="it-IT" sz="3600" dirty="0" smtClean="0"/>
              <a:t>Per preparare il filtro si piega la carta in 4 in</a:t>
            </a:r>
          </a:p>
          <a:p>
            <a:pPr>
              <a:buNone/>
            </a:pPr>
            <a:r>
              <a:rPr lang="it-IT" sz="3600" dirty="0" smtClean="0"/>
              <a:t>modo da creare un dispositivo a forma di cono</a:t>
            </a:r>
          </a:p>
          <a:p>
            <a:pPr>
              <a:buNone/>
            </a:pPr>
            <a:r>
              <a:rPr lang="it-IT" sz="3600" dirty="0" smtClean="0"/>
              <a:t>che viene poi adattato all’imbuto.</a:t>
            </a:r>
            <a:endParaRPr lang="it-IT" sz="36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dirty="0" smtClean="0"/>
              <a:t>FILTRAZIONE</a:t>
            </a:r>
            <a:endParaRPr lang="it-IT" dirty="0"/>
          </a:p>
        </p:txBody>
      </p:sp>
      <p:pic>
        <p:nvPicPr>
          <p:cNvPr id="4" name="Segnaposto contenuto 3" descr="filtro a pieghe.jpg"/>
          <p:cNvPicPr>
            <a:picLocks noGrp="1" noChangeAspect="1"/>
          </p:cNvPicPr>
          <p:nvPr>
            <p:ph idx="1"/>
          </p:nvPr>
        </p:nvPicPr>
        <p:blipFill>
          <a:blip r:embed="rId2" cstate="print"/>
          <a:stretch>
            <a:fillRect/>
          </a:stretch>
        </p:blipFill>
        <p:spPr>
          <a:xfrm>
            <a:off x="2857488" y="2071678"/>
            <a:ext cx="2649600" cy="3312000"/>
          </a:xfrm>
        </p:spPr>
      </p:pic>
      <p:sp>
        <p:nvSpPr>
          <p:cNvPr id="5" name="CasellaDiTesto 4"/>
          <p:cNvSpPr txBox="1"/>
          <p:nvPr/>
        </p:nvSpPr>
        <p:spPr>
          <a:xfrm>
            <a:off x="2643174" y="5786454"/>
            <a:ext cx="3214710" cy="523220"/>
          </a:xfrm>
          <a:prstGeom prst="rect">
            <a:avLst/>
          </a:prstGeom>
          <a:noFill/>
        </p:spPr>
        <p:txBody>
          <a:bodyPr wrap="square" rtlCol="0">
            <a:spAutoFit/>
          </a:bodyPr>
          <a:lstStyle/>
          <a:p>
            <a:pPr algn="ctr"/>
            <a:r>
              <a:rPr lang="it-IT" sz="2800" b="1" dirty="0" smtClean="0"/>
              <a:t>FILTRO A PIEGHE</a:t>
            </a:r>
            <a:endParaRPr lang="it-IT" sz="2800" b="1"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FILTRAZIONE</a:t>
            </a:r>
            <a:endParaRPr lang="it-IT" b="1" dirty="0"/>
          </a:p>
        </p:txBody>
      </p:sp>
      <p:sp>
        <p:nvSpPr>
          <p:cNvPr id="3" name="Segnaposto contenuto 2"/>
          <p:cNvSpPr>
            <a:spLocks noGrp="1"/>
          </p:cNvSpPr>
          <p:nvPr>
            <p:ph idx="1"/>
          </p:nvPr>
        </p:nvSpPr>
        <p:spPr>
          <a:xfrm>
            <a:off x="485804" y="1600200"/>
            <a:ext cx="8229600" cy="4972072"/>
          </a:xfrm>
        </p:spPr>
        <p:txBody>
          <a:bodyPr>
            <a:normAutofit fontScale="92500" lnSpcReduction="20000"/>
          </a:bodyPr>
          <a:lstStyle/>
          <a:p>
            <a:pPr algn="ctr">
              <a:buNone/>
            </a:pPr>
            <a:r>
              <a:rPr lang="it-IT" sz="3600" b="1" dirty="0" smtClean="0"/>
              <a:t>Filtro a pieghe</a:t>
            </a:r>
          </a:p>
          <a:p>
            <a:pPr>
              <a:buNone/>
            </a:pPr>
            <a:r>
              <a:rPr lang="it-IT" dirty="0" smtClean="0"/>
              <a:t>Utile quando il prodotto deve rimanere in</a:t>
            </a:r>
          </a:p>
          <a:p>
            <a:pPr>
              <a:buNone/>
            </a:pPr>
            <a:r>
              <a:rPr lang="it-IT" dirty="0" smtClean="0"/>
              <a:t>soluzione e si devono eliminare </a:t>
            </a:r>
            <a:r>
              <a:rPr lang="it-IT" dirty="0" err="1" smtClean="0"/>
              <a:t>impurezze</a:t>
            </a:r>
            <a:endParaRPr lang="it-IT" dirty="0" smtClean="0"/>
          </a:p>
          <a:p>
            <a:pPr>
              <a:buNone/>
            </a:pPr>
            <a:r>
              <a:rPr lang="it-IT" dirty="0" smtClean="0"/>
              <a:t>solide e quindi si intende recuperare la parte</a:t>
            </a:r>
          </a:p>
          <a:p>
            <a:pPr>
              <a:buNone/>
            </a:pPr>
            <a:r>
              <a:rPr lang="it-IT" dirty="0" smtClean="0"/>
              <a:t>liquida. </a:t>
            </a:r>
          </a:p>
          <a:p>
            <a:pPr>
              <a:buNone/>
            </a:pPr>
            <a:r>
              <a:rPr lang="it-IT" dirty="0" smtClean="0"/>
              <a:t>Il filtro a pieghe aumenta la velocità di</a:t>
            </a:r>
          </a:p>
          <a:p>
            <a:pPr>
              <a:buNone/>
            </a:pPr>
            <a:r>
              <a:rPr lang="it-IT" dirty="0" smtClean="0"/>
              <a:t>filtrazione perché:</a:t>
            </a:r>
          </a:p>
          <a:p>
            <a:pPr>
              <a:buNone/>
            </a:pPr>
            <a:r>
              <a:rPr lang="it-IT" dirty="0" smtClean="0"/>
              <a:t>-aumenta la superficie della carta</a:t>
            </a:r>
          </a:p>
          <a:p>
            <a:pPr>
              <a:buNone/>
            </a:pPr>
            <a:r>
              <a:rPr lang="it-IT" dirty="0" smtClean="0"/>
              <a:t>-lascia entrare l’aria dai lati, mantenendo la</a:t>
            </a:r>
          </a:p>
          <a:p>
            <a:pPr>
              <a:buNone/>
            </a:pPr>
            <a:r>
              <a:rPr lang="it-IT" dirty="0" smtClean="0"/>
              <a:t>pressione in equilibrio costante.</a:t>
            </a:r>
            <a:endParaRPr lang="it-IT"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FILTRAZIONE</a:t>
            </a:r>
            <a:endParaRPr lang="it-IT" dirty="0"/>
          </a:p>
        </p:txBody>
      </p:sp>
      <p:sp>
        <p:nvSpPr>
          <p:cNvPr id="3" name="Segnaposto contenuto 2"/>
          <p:cNvSpPr>
            <a:spLocks noGrp="1"/>
          </p:cNvSpPr>
          <p:nvPr>
            <p:ph idx="1"/>
          </p:nvPr>
        </p:nvSpPr>
        <p:spPr/>
        <p:txBody>
          <a:bodyPr>
            <a:normAutofit lnSpcReduction="10000"/>
          </a:bodyPr>
          <a:lstStyle/>
          <a:p>
            <a:r>
              <a:rPr lang="it-IT" dirty="0" smtClean="0"/>
              <a:t>POROSITÀ: misura delle particelle che possono attraversare la carta (FINE, MEDIA o</a:t>
            </a:r>
          </a:p>
          <a:p>
            <a:pPr>
              <a:buNone/>
            </a:pPr>
            <a:r>
              <a:rPr lang="it-IT" dirty="0" smtClean="0"/>
              <a:t>      GROSSOLANA)</a:t>
            </a:r>
          </a:p>
          <a:p>
            <a:r>
              <a:rPr lang="it-IT" dirty="0" smtClean="0"/>
              <a:t>La carta a grana fine (bassa porosità) trattiene particelle anche molto piccole ed ha una velocità molto bassa.</a:t>
            </a:r>
          </a:p>
          <a:p>
            <a:r>
              <a:rPr lang="it-IT" dirty="0" smtClean="0"/>
              <a:t>La carta a grana grossolana aumenta la velocità di filtrazione ma non trattiene tutte le particelle.</a:t>
            </a:r>
          </a:p>
          <a:p>
            <a:endParaRPr lang="it-IT"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FILTRAZIONE</a:t>
            </a:r>
            <a:endParaRPr lang="it-IT" b="1" dirty="0"/>
          </a:p>
        </p:txBody>
      </p:sp>
      <p:sp>
        <p:nvSpPr>
          <p:cNvPr id="3" name="Segnaposto contenuto 2"/>
          <p:cNvSpPr>
            <a:spLocks noGrp="1"/>
          </p:cNvSpPr>
          <p:nvPr>
            <p:ph idx="1"/>
          </p:nvPr>
        </p:nvSpPr>
        <p:spPr>
          <a:xfrm>
            <a:off x="457200" y="1600200"/>
            <a:ext cx="8229600" cy="5114948"/>
          </a:xfrm>
        </p:spPr>
        <p:txBody>
          <a:bodyPr>
            <a:normAutofit lnSpcReduction="10000"/>
          </a:bodyPr>
          <a:lstStyle/>
          <a:p>
            <a:r>
              <a:rPr lang="it-IT" dirty="0" smtClean="0"/>
              <a:t>Sistema di riconoscimento della carta da filtrazione più vecchio ma ancora usato, si basa su di un codice di colori:</a:t>
            </a:r>
          </a:p>
          <a:p>
            <a:r>
              <a:rPr lang="it-IT" b="1" dirty="0" smtClean="0"/>
              <a:t>Fascia azzurra</a:t>
            </a:r>
            <a:r>
              <a:rPr lang="it-IT" dirty="0" smtClean="0"/>
              <a:t>: carta adatta alla filtrazione di precipitati microcristallini, molto lenta</a:t>
            </a:r>
          </a:p>
          <a:p>
            <a:r>
              <a:rPr lang="it-IT" b="1" dirty="0" smtClean="0"/>
              <a:t>Fascia bianca</a:t>
            </a:r>
            <a:r>
              <a:rPr lang="it-IT" dirty="0" smtClean="0"/>
              <a:t>: carta adatta alla filtrazione di precipitati normali, media velocità</a:t>
            </a:r>
          </a:p>
          <a:p>
            <a:r>
              <a:rPr lang="it-IT" b="1" dirty="0" smtClean="0"/>
              <a:t>Fascia nera</a:t>
            </a:r>
            <a:r>
              <a:rPr lang="it-IT" dirty="0" smtClean="0"/>
              <a:t>: carta adatta alla filtrazione di precipitati macrocristallini o di precipitati gelatinosi, molto veloce.</a:t>
            </a:r>
          </a:p>
          <a:p>
            <a:endParaRPr lang="it-IT"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FILTRAZIONE</a:t>
            </a:r>
            <a:endParaRPr lang="it-IT" b="1" dirty="0"/>
          </a:p>
        </p:txBody>
      </p:sp>
      <p:pic>
        <p:nvPicPr>
          <p:cNvPr id="1026" name="Picture 2"/>
          <p:cNvPicPr>
            <a:picLocks noGrp="1" noChangeAspect="1" noChangeArrowheads="1"/>
          </p:cNvPicPr>
          <p:nvPr>
            <p:ph idx="1"/>
          </p:nvPr>
        </p:nvPicPr>
        <p:blipFill>
          <a:blip r:embed="rId2" cstate="print"/>
          <a:stretch>
            <a:fillRect/>
          </a:stretch>
        </p:blipFill>
        <p:spPr bwMode="auto">
          <a:xfrm>
            <a:off x="1043608" y="1628800"/>
            <a:ext cx="6624000" cy="4968000"/>
          </a:xfrm>
          <a:prstGeom prst="rect">
            <a:avLst/>
          </a:prstGeom>
          <a:noFill/>
          <a:ln w="9525">
            <a:noFill/>
            <a:miter lim="800000"/>
            <a:headEnd/>
            <a:tailEnd/>
          </a:ln>
          <a:effec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FILTRAZIONE</a:t>
            </a:r>
            <a:endParaRPr lang="it-IT" b="1" dirty="0"/>
          </a:p>
        </p:txBody>
      </p:sp>
      <p:sp>
        <p:nvSpPr>
          <p:cNvPr id="3" name="Segnaposto contenuto 2"/>
          <p:cNvSpPr>
            <a:spLocks noGrp="1"/>
          </p:cNvSpPr>
          <p:nvPr>
            <p:ph idx="1"/>
          </p:nvPr>
        </p:nvSpPr>
        <p:spPr>
          <a:xfrm>
            <a:off x="457200" y="1600200"/>
            <a:ext cx="8229600" cy="4972072"/>
          </a:xfrm>
        </p:spPr>
        <p:txBody>
          <a:bodyPr>
            <a:normAutofit fontScale="92500" lnSpcReduction="10000"/>
          </a:bodyPr>
          <a:lstStyle/>
          <a:p>
            <a:pPr algn="ctr">
              <a:buNone/>
            </a:pPr>
            <a:r>
              <a:rPr lang="it-IT" sz="3800" b="1" i="1" dirty="0" smtClean="0"/>
              <a:t>filtrazione sottovuoto</a:t>
            </a:r>
          </a:p>
          <a:p>
            <a:pPr algn="ctr">
              <a:buNone/>
            </a:pPr>
            <a:endParaRPr lang="it-IT" i="1" dirty="0" smtClean="0"/>
          </a:p>
          <a:p>
            <a:r>
              <a:rPr lang="it-IT" sz="3400" dirty="0" smtClean="0"/>
              <a:t>La filtrazione sottovuoto è una metodica molto rapida.</a:t>
            </a:r>
          </a:p>
          <a:p>
            <a:r>
              <a:rPr lang="it-IT" sz="3400" dirty="0" smtClean="0"/>
              <a:t>L'effetto della separazione per suzione è maggiore rispetto a quello per gravità, ma  richiede una vetreria a tenuta, l'adattamento della carta da filtro e un sistema che generi un vuoto non troppo spinto (come una pompa ad acqua o una pompa meccanica a vuoto). </a:t>
            </a:r>
            <a:endParaRPr lang="it-IT" sz="34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FILTRAZIONE</a:t>
            </a:r>
            <a:endParaRPr lang="it-IT" b="1" dirty="0"/>
          </a:p>
        </p:txBody>
      </p:sp>
      <p:sp>
        <p:nvSpPr>
          <p:cNvPr id="3" name="Segnaposto contenuto 2"/>
          <p:cNvSpPr>
            <a:spLocks noGrp="1"/>
          </p:cNvSpPr>
          <p:nvPr>
            <p:ph idx="1"/>
          </p:nvPr>
        </p:nvSpPr>
        <p:spPr>
          <a:xfrm>
            <a:off x="457200" y="2564904"/>
            <a:ext cx="8229600" cy="3561259"/>
          </a:xfrm>
        </p:spPr>
        <p:txBody>
          <a:bodyPr>
            <a:normAutofit/>
          </a:bodyPr>
          <a:lstStyle/>
          <a:p>
            <a:r>
              <a:rPr lang="it-IT" sz="4000" dirty="0" smtClean="0"/>
              <a:t>La vetreria utilizzata comprende l'imbuto </a:t>
            </a:r>
            <a:r>
              <a:rPr lang="it-IT" sz="4000" dirty="0" err="1" smtClean="0"/>
              <a:t>Büchner</a:t>
            </a:r>
            <a:r>
              <a:rPr lang="it-IT" sz="4000" dirty="0" smtClean="0"/>
              <a:t>, l'imbuto </a:t>
            </a:r>
            <a:r>
              <a:rPr lang="it-IT" sz="4000" dirty="0" err="1" smtClean="0"/>
              <a:t>Hirsch</a:t>
            </a:r>
            <a:r>
              <a:rPr lang="it-IT" sz="4000" dirty="0" smtClean="0"/>
              <a:t>, il crogiolo di </a:t>
            </a:r>
            <a:r>
              <a:rPr lang="it-IT" sz="4000" dirty="0" err="1" smtClean="0"/>
              <a:t>Gooch</a:t>
            </a:r>
            <a:r>
              <a:rPr lang="it-IT" sz="4000" dirty="0" smtClean="0"/>
              <a:t>  e una beuta </a:t>
            </a:r>
            <a:r>
              <a:rPr lang="it-IT" sz="4000" dirty="0" err="1" smtClean="0"/>
              <a:t>codata</a:t>
            </a:r>
            <a:r>
              <a:rPr lang="it-IT" sz="4000" dirty="0" smtClean="0"/>
              <a:t> di raccolta.</a:t>
            </a:r>
            <a:endParaRPr lang="it-IT" sz="4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FILTRAZIONE</a:t>
            </a:r>
            <a:endParaRPr lang="it-IT" b="1" dirty="0"/>
          </a:p>
        </p:txBody>
      </p:sp>
      <p:pic>
        <p:nvPicPr>
          <p:cNvPr id="2050" name="Picture 2"/>
          <p:cNvPicPr>
            <a:picLocks noGrp="1" noChangeAspect="1" noChangeArrowheads="1"/>
          </p:cNvPicPr>
          <p:nvPr>
            <p:ph idx="1"/>
          </p:nvPr>
        </p:nvPicPr>
        <p:blipFill>
          <a:blip r:embed="rId2" cstate="print"/>
          <a:stretch>
            <a:fillRect/>
          </a:stretch>
        </p:blipFill>
        <p:spPr bwMode="auto">
          <a:xfrm>
            <a:off x="611560" y="1844824"/>
            <a:ext cx="7785915" cy="4320000"/>
          </a:xfrm>
          <a:prstGeom prst="rect">
            <a:avLst/>
          </a:prstGeom>
          <a:noFill/>
          <a:ln w="9525">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FILTRAZIONE</a:t>
            </a:r>
            <a:endParaRPr lang="it-IT" b="1"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071670" y="1643050"/>
            <a:ext cx="4169205" cy="5040000"/>
          </a:xfrm>
          <a:prstGeom prst="rect">
            <a:avLst/>
          </a:prstGeom>
          <a:noFill/>
          <a:ln w="9525">
            <a:noFill/>
            <a:miter lim="800000"/>
            <a:headEnd/>
            <a:tailEnd/>
          </a:ln>
          <a:effec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CENTRIFUGAZIONE</a:t>
            </a:r>
            <a:endParaRPr lang="it-IT" b="1" dirty="0"/>
          </a:p>
        </p:txBody>
      </p:sp>
      <p:sp>
        <p:nvSpPr>
          <p:cNvPr id="3" name="Segnaposto contenuto 2"/>
          <p:cNvSpPr>
            <a:spLocks noGrp="1"/>
          </p:cNvSpPr>
          <p:nvPr>
            <p:ph idx="1"/>
          </p:nvPr>
        </p:nvSpPr>
        <p:spPr/>
        <p:txBody>
          <a:bodyPr>
            <a:normAutofit lnSpcReduction="10000"/>
          </a:bodyPr>
          <a:lstStyle/>
          <a:p>
            <a:r>
              <a:rPr lang="it-IT" dirty="0" smtClean="0"/>
              <a:t>Sistema di separazione solido-liquido.</a:t>
            </a:r>
          </a:p>
          <a:p>
            <a:r>
              <a:rPr lang="it-IT" dirty="0" smtClean="0"/>
              <a:t>Si effettua con provette di vetro più spesse delle normali, più piccole e con il fondo conico </a:t>
            </a:r>
          </a:p>
          <a:p>
            <a:r>
              <a:rPr lang="it-IT" dirty="0" smtClean="0"/>
              <a:t>La centrifuga deve essere perfettamente bilanciata altrimenti si corre il rischio di una rottura dell’albero motore e del rotore.</a:t>
            </a:r>
          </a:p>
          <a:p>
            <a:r>
              <a:rPr lang="it-IT" dirty="0" smtClean="0"/>
              <a:t>Alla fine dell’operazione la separazione del liquido avviene per aspirazione con una pipetta Pasteur.</a:t>
            </a:r>
            <a:endParaRPr lang="it-IT"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CAPSULE</a:t>
            </a:r>
            <a:endParaRPr lang="it-IT" b="1" dirty="0"/>
          </a:p>
        </p:txBody>
      </p:sp>
      <p:pic>
        <p:nvPicPr>
          <p:cNvPr id="4" name="Segnaposto contenuto 3" descr="CAPSULE.jpg"/>
          <p:cNvPicPr>
            <a:picLocks noGrp="1" noChangeAspect="1"/>
          </p:cNvPicPr>
          <p:nvPr>
            <p:ph idx="1"/>
          </p:nvPr>
        </p:nvPicPr>
        <p:blipFill>
          <a:blip r:embed="rId2" cstate="print"/>
          <a:stretch>
            <a:fillRect/>
          </a:stretch>
        </p:blipFill>
        <p:spPr>
          <a:xfrm>
            <a:off x="2571736" y="2357430"/>
            <a:ext cx="3348000" cy="3348000"/>
          </a:xfr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CAPSULE</a:t>
            </a:r>
            <a:endParaRPr lang="it-IT" b="1" dirty="0"/>
          </a:p>
        </p:txBody>
      </p:sp>
      <p:sp>
        <p:nvSpPr>
          <p:cNvPr id="3" name="Segnaposto contenuto 2"/>
          <p:cNvSpPr>
            <a:spLocks noGrp="1"/>
          </p:cNvSpPr>
          <p:nvPr>
            <p:ph idx="1"/>
          </p:nvPr>
        </p:nvSpPr>
        <p:spPr/>
        <p:txBody>
          <a:bodyPr>
            <a:normAutofit fontScale="92500" lnSpcReduction="20000"/>
          </a:bodyPr>
          <a:lstStyle/>
          <a:p>
            <a:r>
              <a:rPr lang="it-IT" sz="4100" dirty="0" smtClean="0"/>
              <a:t>Recipienti a calotta, con fondo piano o tondo</a:t>
            </a:r>
          </a:p>
          <a:p>
            <a:r>
              <a:rPr lang="it-IT" sz="4100" dirty="0" smtClean="0"/>
              <a:t>Si usano per l’evaporazione di soluzioni ed eventuale calcinazione del residuo.</a:t>
            </a:r>
          </a:p>
          <a:p>
            <a:r>
              <a:rPr lang="it-IT" sz="4100" dirty="0" smtClean="0"/>
              <a:t>Si usano anche per conservare all’aria o in stufa prodotti solidi da essiccare</a:t>
            </a:r>
          </a:p>
          <a:p>
            <a:r>
              <a:rPr lang="it-IT" sz="4100" dirty="0" smtClean="0"/>
              <a:t>Possono essere in porcellana o in vetro.</a:t>
            </a:r>
          </a:p>
          <a:p>
            <a:pPr>
              <a:buNone/>
            </a:pPr>
            <a:endParaRPr lang="it-IT"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CROGIOLI</a:t>
            </a:r>
            <a:endParaRPr lang="it-IT" b="1" dirty="0"/>
          </a:p>
        </p:txBody>
      </p:sp>
      <p:pic>
        <p:nvPicPr>
          <p:cNvPr id="4" name="Segnaposto contenuto 3" descr="CROGIOLO.jpg"/>
          <p:cNvPicPr>
            <a:picLocks noGrp="1" noChangeAspect="1"/>
          </p:cNvPicPr>
          <p:nvPr>
            <p:ph idx="1"/>
          </p:nvPr>
        </p:nvPicPr>
        <p:blipFill>
          <a:blip r:embed="rId2" cstate="print"/>
          <a:stretch>
            <a:fillRect/>
          </a:stretch>
        </p:blipFill>
        <p:spPr>
          <a:xfrm>
            <a:off x="3214678" y="2285992"/>
            <a:ext cx="2160000" cy="2160000"/>
          </a:xfr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CROGIOLI</a:t>
            </a:r>
            <a:endParaRPr lang="it-IT" b="1" dirty="0"/>
          </a:p>
        </p:txBody>
      </p:sp>
      <p:sp>
        <p:nvSpPr>
          <p:cNvPr id="3" name="Segnaposto contenuto 2"/>
          <p:cNvSpPr>
            <a:spLocks noGrp="1"/>
          </p:cNvSpPr>
          <p:nvPr>
            <p:ph idx="1"/>
          </p:nvPr>
        </p:nvSpPr>
        <p:spPr/>
        <p:txBody>
          <a:bodyPr/>
          <a:lstStyle/>
          <a:p>
            <a:endParaRPr lang="it-IT" dirty="0" smtClean="0"/>
          </a:p>
          <a:p>
            <a:endParaRPr lang="it-IT" dirty="0" smtClean="0"/>
          </a:p>
          <a:p>
            <a:r>
              <a:rPr lang="it-IT" sz="4000" dirty="0" smtClean="0"/>
              <a:t>Recipienti tronco-conici di porcellana  che servono per la calcinazione di prodotti solidi o precipitati analitici</a:t>
            </a:r>
            <a:endParaRPr lang="it-IT" sz="40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MORTAIO</a:t>
            </a:r>
            <a:endParaRPr lang="it-IT" b="1" dirty="0"/>
          </a:p>
        </p:txBody>
      </p:sp>
      <p:pic>
        <p:nvPicPr>
          <p:cNvPr id="6" name="Segnaposto contenuto 5" descr="MORTAIO PORCELLANA.jpg"/>
          <p:cNvPicPr>
            <a:picLocks noGrp="1" noChangeAspect="1"/>
          </p:cNvPicPr>
          <p:nvPr>
            <p:ph idx="1"/>
          </p:nvPr>
        </p:nvPicPr>
        <p:blipFill>
          <a:blip r:embed="rId2" cstate="print"/>
          <a:stretch>
            <a:fillRect/>
          </a:stretch>
        </p:blipFill>
        <p:spPr>
          <a:xfrm>
            <a:off x="1500166" y="2000240"/>
            <a:ext cx="4989600" cy="3564000"/>
          </a:xfr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MORTAIO</a:t>
            </a:r>
            <a:endParaRPr lang="it-IT" b="1" dirty="0"/>
          </a:p>
        </p:txBody>
      </p:sp>
      <p:sp>
        <p:nvSpPr>
          <p:cNvPr id="3" name="Segnaposto contenuto 2"/>
          <p:cNvSpPr>
            <a:spLocks noGrp="1"/>
          </p:cNvSpPr>
          <p:nvPr>
            <p:ph idx="1"/>
          </p:nvPr>
        </p:nvSpPr>
        <p:spPr/>
        <p:txBody>
          <a:bodyPr>
            <a:normAutofit/>
          </a:bodyPr>
          <a:lstStyle/>
          <a:p>
            <a:r>
              <a:rPr lang="it-IT" sz="4800" dirty="0" smtClean="0"/>
              <a:t>Un </a:t>
            </a:r>
            <a:r>
              <a:rPr lang="it-IT" sz="4800" b="1" dirty="0" smtClean="0"/>
              <a:t>mortaio</a:t>
            </a:r>
            <a:r>
              <a:rPr lang="it-IT" sz="4800" dirty="0" smtClean="0"/>
              <a:t> è un utensile utilizzato per pestare, ridurre in polvere e mescolare sostanze solide.</a:t>
            </a:r>
            <a:endParaRPr lang="it-IT" sz="48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MORTAIO</a:t>
            </a:r>
            <a:endParaRPr lang="it-IT" dirty="0"/>
          </a:p>
        </p:txBody>
      </p:sp>
      <p:sp>
        <p:nvSpPr>
          <p:cNvPr id="3" name="Segnaposto contenuto 2"/>
          <p:cNvSpPr>
            <a:spLocks noGrp="1"/>
          </p:cNvSpPr>
          <p:nvPr>
            <p:ph idx="1"/>
          </p:nvPr>
        </p:nvSpPr>
        <p:spPr>
          <a:xfrm>
            <a:off x="457200" y="1600200"/>
            <a:ext cx="8229600" cy="5043510"/>
          </a:xfrm>
        </p:spPr>
        <p:txBody>
          <a:bodyPr>
            <a:noAutofit/>
          </a:bodyPr>
          <a:lstStyle/>
          <a:p>
            <a:r>
              <a:rPr lang="it-IT" sz="4000" dirty="0" smtClean="0"/>
              <a:t>Consente di miscelare intimamente miscugli di reagenti preparandoli per gli eventuali successivi trattamenti. </a:t>
            </a:r>
          </a:p>
          <a:p>
            <a:r>
              <a:rPr lang="it-IT" sz="4000" dirty="0" smtClean="0"/>
              <a:t>Il mortaio, a causa del consistente spessore delle sue pareti, non tollera sbalzi termici, di conseguenza non dovrà mai essere portato alla fiamma. </a:t>
            </a:r>
            <a:endParaRPr lang="it-IT" sz="40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ESSICCATORI</a:t>
            </a:r>
            <a:endParaRPr lang="it-IT" b="1" dirty="0"/>
          </a:p>
        </p:txBody>
      </p:sp>
      <p:pic>
        <p:nvPicPr>
          <p:cNvPr id="4" name="Segnaposto contenuto 3" descr="ESSICCATORE.jpg"/>
          <p:cNvPicPr>
            <a:picLocks noGrp="1" noChangeAspect="1"/>
          </p:cNvPicPr>
          <p:nvPr>
            <p:ph idx="1"/>
          </p:nvPr>
        </p:nvPicPr>
        <p:blipFill>
          <a:blip r:embed="rId2" cstate="print"/>
          <a:stretch>
            <a:fillRect/>
          </a:stretch>
        </p:blipFill>
        <p:spPr>
          <a:xfrm>
            <a:off x="3286116" y="2500306"/>
            <a:ext cx="2328750" cy="2916000"/>
          </a:xfr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ESSICCATORI</a:t>
            </a:r>
            <a:endParaRPr lang="it-IT" b="1" dirty="0"/>
          </a:p>
        </p:txBody>
      </p:sp>
      <p:sp>
        <p:nvSpPr>
          <p:cNvPr id="3" name="Segnaposto contenuto 2"/>
          <p:cNvSpPr>
            <a:spLocks noGrp="1"/>
          </p:cNvSpPr>
          <p:nvPr>
            <p:ph idx="1"/>
          </p:nvPr>
        </p:nvSpPr>
        <p:spPr>
          <a:xfrm>
            <a:off x="457200" y="2189185"/>
            <a:ext cx="8229600" cy="4525963"/>
          </a:xfrm>
        </p:spPr>
        <p:txBody>
          <a:bodyPr>
            <a:normAutofit/>
          </a:bodyPr>
          <a:lstStyle/>
          <a:p>
            <a:r>
              <a:rPr lang="it-IT" sz="3600" dirty="0" smtClean="0"/>
              <a:t>Recipiente di vetro a parete robusta che si usano per essiccare sostanze solide o conservarle al riparo dall’umidità. Il coperchio può essere munito di una </a:t>
            </a:r>
            <a:r>
              <a:rPr lang="it-IT" sz="3600" dirty="0" err="1" smtClean="0"/>
              <a:t>tubulatura</a:t>
            </a:r>
            <a:r>
              <a:rPr lang="it-IT" sz="3600" dirty="0" smtClean="0"/>
              <a:t> con rubinetto   che permette di fare il vuoto nel recipiente.</a:t>
            </a:r>
            <a:endParaRPr lang="it-IT" sz="36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ESSICCATORI</a:t>
            </a:r>
            <a:endParaRPr lang="it-IT" b="1" dirty="0"/>
          </a:p>
        </p:txBody>
      </p:sp>
      <p:sp>
        <p:nvSpPr>
          <p:cNvPr id="3" name="Segnaposto contenuto 2"/>
          <p:cNvSpPr>
            <a:spLocks noGrp="1"/>
          </p:cNvSpPr>
          <p:nvPr>
            <p:ph idx="1"/>
          </p:nvPr>
        </p:nvSpPr>
        <p:spPr>
          <a:xfrm>
            <a:off x="457200" y="1600200"/>
            <a:ext cx="8229600" cy="4900634"/>
          </a:xfrm>
        </p:spPr>
        <p:txBody>
          <a:bodyPr>
            <a:normAutofit lnSpcReduction="10000"/>
          </a:bodyPr>
          <a:lstStyle/>
          <a:p>
            <a:r>
              <a:rPr lang="it-IT" dirty="0" smtClean="0"/>
              <a:t>Sul fondo dell'essiccatore, sotto una piastra forata di porcellana, si pone una sostanza igroscopica (CaCl</a:t>
            </a:r>
            <a:r>
              <a:rPr lang="it-IT" baseline="-25000" dirty="0" smtClean="0"/>
              <a:t>2</a:t>
            </a:r>
            <a:r>
              <a:rPr lang="it-IT" dirty="0" smtClean="0"/>
              <a:t>, Na</a:t>
            </a:r>
            <a:r>
              <a:rPr lang="it-IT" baseline="-25000" dirty="0" smtClean="0"/>
              <a:t>2</a:t>
            </a:r>
            <a:r>
              <a:rPr lang="it-IT" dirty="0" smtClean="0"/>
              <a:t>SO</a:t>
            </a:r>
            <a:r>
              <a:rPr lang="it-IT" baseline="-25000" dirty="0" smtClean="0"/>
              <a:t>4</a:t>
            </a:r>
            <a:r>
              <a:rPr lang="it-IT" dirty="0" smtClean="0"/>
              <a:t> e altre). </a:t>
            </a:r>
          </a:p>
          <a:p>
            <a:r>
              <a:rPr lang="it-IT" dirty="0" smtClean="0"/>
              <a:t>Il composto da essiccare viene sistemato invece sulla piastra forata di porcellana. </a:t>
            </a:r>
          </a:p>
          <a:p>
            <a:r>
              <a:rPr lang="it-IT" dirty="0" smtClean="0"/>
              <a:t>Nel recipiente, chiuso con l'apposito coperchio, la sostanza igroscopica assorbe il vapore d'acqua presente nell'aria favorendo in questo modo l'evaporazione dell'acqua trattenuta dal solido.</a:t>
            </a:r>
            <a:endParaRPr lang="it-IT"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VETRERIA TARATA</a:t>
            </a:r>
            <a:endParaRPr lang="it-IT" b="1" dirty="0"/>
          </a:p>
        </p:txBody>
      </p:sp>
      <p:sp>
        <p:nvSpPr>
          <p:cNvPr id="3" name="Segnaposto contenuto 2"/>
          <p:cNvSpPr>
            <a:spLocks noGrp="1"/>
          </p:cNvSpPr>
          <p:nvPr>
            <p:ph idx="1"/>
          </p:nvPr>
        </p:nvSpPr>
        <p:spPr/>
        <p:txBody>
          <a:bodyPr/>
          <a:lstStyle/>
          <a:p>
            <a:r>
              <a:rPr lang="it-IT" sz="3600" dirty="0" smtClean="0"/>
              <a:t>Vetreria graduata di varia forma che serve per prelevare  volumi noti  di sostanze liquide</a:t>
            </a:r>
          </a:p>
          <a:p>
            <a:r>
              <a:rPr lang="it-IT" sz="3600" b="1" dirty="0" smtClean="0"/>
              <a:t>PIPETTE (GRADUATE, TARATE)</a:t>
            </a:r>
          </a:p>
          <a:p>
            <a:r>
              <a:rPr lang="it-IT" sz="3600" b="1" dirty="0" smtClean="0"/>
              <a:t>CILINDRI GRADUATI</a:t>
            </a:r>
          </a:p>
          <a:p>
            <a:r>
              <a:rPr lang="it-IT" sz="3600" b="1" dirty="0" smtClean="0"/>
              <a:t>MATRACCI </a:t>
            </a:r>
          </a:p>
          <a:p>
            <a:r>
              <a:rPr lang="it-IT" sz="3600" b="1" dirty="0" smtClean="0"/>
              <a:t>BURETTE</a:t>
            </a:r>
          </a:p>
          <a:p>
            <a:endParaRPr lang="it-IT" sz="3600" b="1"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PIPETTE </a:t>
            </a:r>
            <a:endParaRPr lang="it-IT" b="1" dirty="0"/>
          </a:p>
        </p:txBody>
      </p:sp>
      <p:sp>
        <p:nvSpPr>
          <p:cNvPr id="3" name="Segnaposto contenuto 2"/>
          <p:cNvSpPr>
            <a:spLocks noGrp="1"/>
          </p:cNvSpPr>
          <p:nvPr>
            <p:ph idx="1"/>
          </p:nvPr>
        </p:nvSpPr>
        <p:spPr/>
        <p:txBody>
          <a:bodyPr/>
          <a:lstStyle/>
          <a:p>
            <a:r>
              <a:rPr lang="it-IT" dirty="0" smtClean="0"/>
              <a:t>Tubi di vetro graduati o bulbi tarati che servono per prelevare determinati volumi di sostanze liquide</a:t>
            </a:r>
          </a:p>
          <a:p>
            <a:endParaRPr lang="it-IT" dirty="0"/>
          </a:p>
        </p:txBody>
      </p:sp>
      <p:pic>
        <p:nvPicPr>
          <p:cNvPr id="4" name="Immagine 3" descr="PIPETTE.bmp"/>
          <p:cNvPicPr>
            <a:picLocks noChangeAspect="1"/>
          </p:cNvPicPr>
          <p:nvPr/>
        </p:nvPicPr>
        <p:blipFill>
          <a:blip r:embed="rId2" cstate="print"/>
          <a:stretch>
            <a:fillRect/>
          </a:stretch>
        </p:blipFill>
        <p:spPr>
          <a:xfrm>
            <a:off x="611560" y="3212976"/>
            <a:ext cx="3661125" cy="3420000"/>
          </a:xfrm>
          <a:prstGeom prst="rect">
            <a:avLst/>
          </a:prstGeom>
        </p:spPr>
      </p:pic>
      <p:pic>
        <p:nvPicPr>
          <p:cNvPr id="5" name="Immagine 4" descr="PROPIPETTA.bmp"/>
          <p:cNvPicPr>
            <a:picLocks noChangeAspect="1"/>
          </p:cNvPicPr>
          <p:nvPr/>
        </p:nvPicPr>
        <p:blipFill>
          <a:blip r:embed="rId3" cstate="print"/>
          <a:stretch>
            <a:fillRect/>
          </a:stretch>
        </p:blipFill>
        <p:spPr>
          <a:xfrm>
            <a:off x="5364088" y="3356992"/>
            <a:ext cx="2385840" cy="29160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PIPETTE GRADUATE </a:t>
            </a:r>
            <a:endParaRPr lang="it-IT" dirty="0"/>
          </a:p>
        </p:txBody>
      </p:sp>
      <p:sp>
        <p:nvSpPr>
          <p:cNvPr id="3" name="Segnaposto contenuto 2"/>
          <p:cNvSpPr>
            <a:spLocks noGrp="1"/>
          </p:cNvSpPr>
          <p:nvPr>
            <p:ph idx="1"/>
          </p:nvPr>
        </p:nvSpPr>
        <p:spPr/>
        <p:txBody>
          <a:bodyPr>
            <a:normAutofit/>
          </a:bodyPr>
          <a:lstStyle/>
          <a:p>
            <a:r>
              <a:rPr lang="it-IT" sz="4000" dirty="0" smtClean="0"/>
              <a:t>Le </a:t>
            </a:r>
            <a:r>
              <a:rPr lang="it-IT" sz="4000" b="1" dirty="0" smtClean="0"/>
              <a:t>pipette graduate </a:t>
            </a:r>
            <a:r>
              <a:rPr lang="it-IT" sz="4000" dirty="0" smtClean="0"/>
              <a:t>sono tubi di vetro dotati di una scala graduata che inizia con lo zero nella parte alta, </a:t>
            </a:r>
          </a:p>
          <a:p>
            <a:r>
              <a:rPr lang="it-IT" sz="4000" dirty="0" smtClean="0"/>
              <a:t>permettono di aspirare un liquido (con l’ausilio della </a:t>
            </a:r>
            <a:r>
              <a:rPr lang="it-IT" sz="4000" dirty="0" err="1" smtClean="0"/>
              <a:t>propipetta</a:t>
            </a:r>
            <a:r>
              <a:rPr lang="it-IT" sz="4000" dirty="0" smtClean="0"/>
              <a:t>) e di farne poi scendere quantità misurate. </a:t>
            </a:r>
            <a:endParaRPr lang="it-IT" sz="40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PIPETTE TARATE</a:t>
            </a:r>
            <a:endParaRPr lang="it-IT" b="1" dirty="0"/>
          </a:p>
        </p:txBody>
      </p:sp>
      <p:sp>
        <p:nvSpPr>
          <p:cNvPr id="3" name="Segnaposto contenuto 2"/>
          <p:cNvSpPr>
            <a:spLocks noGrp="1"/>
          </p:cNvSpPr>
          <p:nvPr>
            <p:ph idx="1"/>
          </p:nvPr>
        </p:nvSpPr>
        <p:spPr/>
        <p:txBody>
          <a:bodyPr>
            <a:normAutofit/>
          </a:bodyPr>
          <a:lstStyle/>
          <a:p>
            <a:r>
              <a:rPr lang="it-IT" sz="4000" dirty="0" smtClean="0"/>
              <a:t>Le </a:t>
            </a:r>
            <a:r>
              <a:rPr lang="it-IT" sz="4000" b="1" dirty="0" smtClean="0"/>
              <a:t>pipette tarate </a:t>
            </a:r>
            <a:r>
              <a:rPr lang="it-IT" sz="4000" dirty="0" smtClean="0"/>
              <a:t>sono tubi di vetro con un rigonfiamento in centro, nella parte superiore del tubo una tacca indica con esattezza il volume fisso dichiarato. Servono per prelevare quantità fisse di liquido. </a:t>
            </a:r>
            <a:endParaRPr lang="it-IT" sz="4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PIPETTE TARATE</a:t>
            </a:r>
            <a:endParaRPr lang="it-IT" dirty="0"/>
          </a:p>
        </p:txBody>
      </p:sp>
      <p:sp>
        <p:nvSpPr>
          <p:cNvPr id="3" name="Segnaposto contenuto 2"/>
          <p:cNvSpPr>
            <a:spLocks noGrp="1"/>
          </p:cNvSpPr>
          <p:nvPr>
            <p:ph idx="1"/>
          </p:nvPr>
        </p:nvSpPr>
        <p:spPr>
          <a:xfrm>
            <a:off x="457200" y="1600200"/>
            <a:ext cx="8229600" cy="4900634"/>
          </a:xfrm>
        </p:spPr>
        <p:txBody>
          <a:bodyPr>
            <a:normAutofit/>
          </a:bodyPr>
          <a:lstStyle/>
          <a:p>
            <a:r>
              <a:rPr lang="it-IT" sz="3400" dirty="0" smtClean="0"/>
              <a:t>Le pipette a svuotamento completo hanno una sola tacca ed il volume dichiarato corrisponde a quello che si lascia scolare </a:t>
            </a:r>
            <a:r>
              <a:rPr lang="it-IT" sz="3400" b="1" dirty="0" smtClean="0"/>
              <a:t>liberamente</a:t>
            </a:r>
            <a:r>
              <a:rPr lang="it-IT" sz="3400" dirty="0" smtClean="0"/>
              <a:t> tenendo in verticale la pipetta. </a:t>
            </a:r>
          </a:p>
          <a:p>
            <a:r>
              <a:rPr lang="it-IT" sz="3400" dirty="0" smtClean="0"/>
              <a:t>le pipette che portano due tacche rispettivamente una sopra e una sotto il rigonfiamento, sono più esatte e la capacità corrisponde al volume compreso tra le due tacche.</a:t>
            </a:r>
            <a:endParaRPr lang="it-IT" sz="3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CILINDRI GRADUATI</a:t>
            </a:r>
            <a:endParaRPr lang="it-IT" b="1" dirty="0"/>
          </a:p>
        </p:txBody>
      </p:sp>
      <p:sp>
        <p:nvSpPr>
          <p:cNvPr id="3" name="Segnaposto contenuto 2"/>
          <p:cNvSpPr>
            <a:spLocks noGrp="1"/>
          </p:cNvSpPr>
          <p:nvPr>
            <p:ph idx="1"/>
          </p:nvPr>
        </p:nvSpPr>
        <p:spPr/>
        <p:txBody>
          <a:bodyPr/>
          <a:lstStyle/>
          <a:p>
            <a:r>
              <a:rPr lang="it-IT" dirty="0" smtClean="0"/>
              <a:t>Tubo di vetro o di plastica con una estremità chiusa dotata di supporto e l'altra aperta con un piccolo beccuccio per facilitare le operazioni di travaso.</a:t>
            </a:r>
          </a:p>
          <a:p>
            <a:endParaRPr lang="it-IT" dirty="0"/>
          </a:p>
        </p:txBody>
      </p:sp>
      <p:pic>
        <p:nvPicPr>
          <p:cNvPr id="4" name="Immagine 3" descr="CILINDRI GRADUATI.jpg"/>
          <p:cNvPicPr>
            <a:picLocks noChangeAspect="1"/>
          </p:cNvPicPr>
          <p:nvPr/>
        </p:nvPicPr>
        <p:blipFill>
          <a:blip r:embed="rId2" cstate="print"/>
          <a:stretch>
            <a:fillRect/>
          </a:stretch>
        </p:blipFill>
        <p:spPr>
          <a:xfrm>
            <a:off x="3071802" y="3857628"/>
            <a:ext cx="2772000" cy="277200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MATRACCI</a:t>
            </a:r>
            <a:endParaRPr lang="it-IT" b="1" dirty="0"/>
          </a:p>
        </p:txBody>
      </p:sp>
      <p:pic>
        <p:nvPicPr>
          <p:cNvPr id="4" name="Segnaposto contenuto 3" descr="matracci-tarati.jpg"/>
          <p:cNvPicPr>
            <a:picLocks noGrp="1" noChangeAspect="1"/>
          </p:cNvPicPr>
          <p:nvPr>
            <p:ph idx="1"/>
          </p:nvPr>
        </p:nvPicPr>
        <p:blipFill>
          <a:blip r:embed="rId2" cstate="print"/>
          <a:stretch>
            <a:fillRect/>
          </a:stretch>
        </p:blipFill>
        <p:spPr>
          <a:xfrm>
            <a:off x="3071802" y="2143116"/>
            <a:ext cx="2607651" cy="4284000"/>
          </a:xfr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MATRACCI</a:t>
            </a:r>
            <a:endParaRPr lang="it-IT" b="1" dirty="0"/>
          </a:p>
        </p:txBody>
      </p:sp>
      <p:sp>
        <p:nvSpPr>
          <p:cNvPr id="3" name="Segnaposto contenuto 2"/>
          <p:cNvSpPr>
            <a:spLocks noGrp="1"/>
          </p:cNvSpPr>
          <p:nvPr>
            <p:ph idx="1"/>
          </p:nvPr>
        </p:nvSpPr>
        <p:spPr/>
        <p:txBody>
          <a:bodyPr/>
          <a:lstStyle/>
          <a:p>
            <a:r>
              <a:rPr lang="it-IT" sz="4000" dirty="0" smtClean="0"/>
              <a:t>Un </a:t>
            </a:r>
            <a:r>
              <a:rPr lang="it-IT" sz="4000" b="1" dirty="0" smtClean="0"/>
              <a:t>matraccio</a:t>
            </a:r>
            <a:r>
              <a:rPr lang="it-IT" sz="4000" dirty="0" smtClean="0"/>
              <a:t> è un contenitore tarato, solitamente di vetro trasparente o color ambra               (spesso per contenere liquidi fotosensibili), ma anche di materiali plastici (ad esempio polipropilene).</a:t>
            </a:r>
          </a:p>
          <a:p>
            <a:endParaRPr lang="it-IT"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MATRACCI</a:t>
            </a:r>
            <a:endParaRPr lang="it-IT" b="1" dirty="0"/>
          </a:p>
        </p:txBody>
      </p:sp>
      <p:sp>
        <p:nvSpPr>
          <p:cNvPr id="3" name="Segnaposto contenuto 2"/>
          <p:cNvSpPr>
            <a:spLocks noGrp="1"/>
          </p:cNvSpPr>
          <p:nvPr>
            <p:ph idx="1"/>
          </p:nvPr>
        </p:nvSpPr>
        <p:spPr>
          <a:xfrm>
            <a:off x="457200" y="1600200"/>
            <a:ext cx="8229600" cy="4900634"/>
          </a:xfrm>
        </p:spPr>
        <p:txBody>
          <a:bodyPr>
            <a:normAutofit/>
          </a:bodyPr>
          <a:lstStyle/>
          <a:p>
            <a:r>
              <a:rPr lang="it-IT" sz="3900" dirty="0" smtClean="0"/>
              <a:t>Sono provvisti di tappo ermetico, sono contenitori il cui volume è fisso ed indicato da una tacca sul collo. </a:t>
            </a:r>
          </a:p>
          <a:p>
            <a:r>
              <a:rPr lang="it-IT" sz="3900" dirty="0" smtClean="0"/>
              <a:t>Vengono usati per la preparazione di soluzioni a titolo noto. </a:t>
            </a:r>
          </a:p>
          <a:p>
            <a:r>
              <a:rPr lang="it-IT" sz="3900" dirty="0" smtClean="0"/>
              <a:t>Vengono utilizzati anche per diluire campioni ad un volume esatto.</a:t>
            </a:r>
            <a:endParaRPr lang="it-IT" sz="39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BURETTA</a:t>
            </a:r>
            <a:endParaRPr lang="it-IT" b="1" dirty="0"/>
          </a:p>
        </p:txBody>
      </p:sp>
      <p:pic>
        <p:nvPicPr>
          <p:cNvPr id="4" name="Segnaposto contenuto 3" descr="73px-Buretta_disegno.png"/>
          <p:cNvPicPr>
            <a:picLocks noGrp="1" noChangeAspect="1"/>
          </p:cNvPicPr>
          <p:nvPr>
            <p:ph idx="1"/>
          </p:nvPr>
        </p:nvPicPr>
        <p:blipFill>
          <a:blip r:embed="rId2" cstate="print"/>
          <a:stretch>
            <a:fillRect/>
          </a:stretch>
        </p:blipFill>
        <p:spPr>
          <a:xfrm>
            <a:off x="4292950" y="1600200"/>
            <a:ext cx="558100" cy="4525963"/>
          </a:xfrm>
        </p:spPr>
      </p:pic>
      <p:pic>
        <p:nvPicPr>
          <p:cNvPr id="5" name="Segnaposto contenuto 3" descr="73px-Buretta_disegno.png"/>
          <p:cNvPicPr>
            <a:picLocks noChangeAspect="1"/>
          </p:cNvPicPr>
          <p:nvPr/>
        </p:nvPicPr>
        <p:blipFill>
          <a:blip r:embed="rId2" cstate="print"/>
          <a:stretch>
            <a:fillRect/>
          </a:stretch>
        </p:blipFill>
        <p:spPr>
          <a:xfrm>
            <a:off x="4283968" y="1700808"/>
            <a:ext cx="612000" cy="5157192"/>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BURETTA</a:t>
            </a:r>
            <a:endParaRPr lang="it-IT" b="1" dirty="0"/>
          </a:p>
        </p:txBody>
      </p:sp>
      <p:sp>
        <p:nvSpPr>
          <p:cNvPr id="3" name="Segnaposto contenuto 2"/>
          <p:cNvSpPr>
            <a:spLocks noGrp="1"/>
          </p:cNvSpPr>
          <p:nvPr>
            <p:ph idx="1"/>
          </p:nvPr>
        </p:nvSpPr>
        <p:spPr>
          <a:xfrm>
            <a:off x="457200" y="1600200"/>
            <a:ext cx="8229600" cy="4972072"/>
          </a:xfrm>
        </p:spPr>
        <p:txBody>
          <a:bodyPr>
            <a:normAutofit lnSpcReduction="10000"/>
          </a:bodyPr>
          <a:lstStyle/>
          <a:p>
            <a:r>
              <a:rPr lang="it-IT" sz="4800" dirty="0" smtClean="0"/>
              <a:t>La </a:t>
            </a:r>
            <a:r>
              <a:rPr lang="it-IT" sz="4800" b="1" dirty="0" smtClean="0"/>
              <a:t>buretta</a:t>
            </a:r>
            <a:r>
              <a:rPr lang="it-IT" sz="4800" dirty="0" smtClean="0"/>
              <a:t> è uno strumento di misura, costituito generalmente da un tubo di vetro graduato, utilizzato nei laboratori chimici per il dosaggio accurato di volumi di liquidi.</a:t>
            </a:r>
          </a:p>
          <a:p>
            <a:endParaRPr lang="it-IT"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BURETTA</a:t>
            </a:r>
            <a:endParaRPr lang="it-IT" b="1" dirty="0"/>
          </a:p>
        </p:txBody>
      </p:sp>
      <p:sp>
        <p:nvSpPr>
          <p:cNvPr id="3" name="Segnaposto contenuto 2"/>
          <p:cNvSpPr>
            <a:spLocks noGrp="1"/>
          </p:cNvSpPr>
          <p:nvPr>
            <p:ph idx="1"/>
          </p:nvPr>
        </p:nvSpPr>
        <p:spPr/>
        <p:txBody>
          <a:bodyPr/>
          <a:lstStyle/>
          <a:p>
            <a:r>
              <a:rPr lang="it-IT" sz="3400" dirty="0" smtClean="0"/>
              <a:t>Viene utilizzata di solito nelle titolazioni ed in prove sperimentali, nelle quali sia necessario dosare un liquido con precisione. </a:t>
            </a:r>
          </a:p>
          <a:p>
            <a:r>
              <a:rPr lang="it-IT" sz="3400" dirty="0" smtClean="0"/>
              <a:t>Le burette sono classificate per precisione: una buretta di classe A è accurata fino ad 1/20 di millilitro (±0,05 </a:t>
            </a:r>
            <a:r>
              <a:rPr lang="it-IT" sz="3400" dirty="0" err="1" smtClean="0"/>
              <a:t>mL</a:t>
            </a:r>
            <a:r>
              <a:rPr lang="it-IT" sz="3400" dirty="0" smtClean="0"/>
              <a:t>), mentre una di classe B è accurata fino al 1/10 di millilitro.</a:t>
            </a:r>
          </a:p>
          <a:p>
            <a:endParaRPr lang="it-IT"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BURETTA</a:t>
            </a:r>
            <a:endParaRPr lang="it-IT" b="1" dirty="0"/>
          </a:p>
        </p:txBody>
      </p:sp>
      <p:sp>
        <p:nvSpPr>
          <p:cNvPr id="3" name="Segnaposto contenuto 2"/>
          <p:cNvSpPr>
            <a:spLocks noGrp="1"/>
          </p:cNvSpPr>
          <p:nvPr>
            <p:ph idx="1"/>
          </p:nvPr>
        </p:nvSpPr>
        <p:spPr>
          <a:xfrm>
            <a:off x="457200" y="1600200"/>
            <a:ext cx="8229600" cy="4972072"/>
          </a:xfrm>
        </p:spPr>
        <p:txBody>
          <a:bodyPr>
            <a:normAutofit/>
          </a:bodyPr>
          <a:lstStyle/>
          <a:p>
            <a:r>
              <a:rPr lang="it-IT" sz="3600" dirty="0" smtClean="0"/>
              <a:t>La buretta viene avvinata con la soluzione che si andrà ad immettere nella buretta. Si procede poi con il riempimento, caricando la buretta dall'alto, tenendola inclinata per far scorrere il liquido sulla superficie interna in modo da evitare turbolenze e cattura di bolle d'aria al suo interno.</a:t>
            </a:r>
          </a:p>
          <a:p>
            <a:pPr>
              <a:buNone/>
            </a:pPr>
            <a:endParaRPr lang="it-IT" dirty="0" smtClean="0"/>
          </a:p>
          <a:p>
            <a:endParaRPr lang="it-IT"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BURETTA</a:t>
            </a:r>
            <a:endParaRPr lang="it-IT" b="1" dirty="0"/>
          </a:p>
        </p:txBody>
      </p:sp>
      <p:sp>
        <p:nvSpPr>
          <p:cNvPr id="3" name="Segnaposto contenuto 2"/>
          <p:cNvSpPr>
            <a:spLocks noGrp="1"/>
          </p:cNvSpPr>
          <p:nvPr>
            <p:ph idx="1"/>
          </p:nvPr>
        </p:nvSpPr>
        <p:spPr/>
        <p:txBody>
          <a:bodyPr>
            <a:normAutofit fontScale="92500"/>
          </a:bodyPr>
          <a:lstStyle/>
          <a:p>
            <a:r>
              <a:rPr lang="it-IT" sz="3700" dirty="0" smtClean="0"/>
              <a:t>Si procede quindi all'azzeramento della buretta facendo coincidere la tacca dello zero con il menisco inferiore della soluzione</a:t>
            </a:r>
          </a:p>
          <a:p>
            <a:r>
              <a:rPr lang="it-IT" sz="3700" dirty="0" smtClean="0"/>
              <a:t>Presenza di una banda colorata sulla superficie interna, che per effetto della rifrazione dovuta alla forma del menisco stesso, appare come due frecce che convergono sul menisco.</a:t>
            </a:r>
          </a:p>
          <a:p>
            <a:endParaRPr lang="it-IT"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BURETTA</a:t>
            </a:r>
            <a:endParaRPr lang="it-IT" b="1" dirty="0"/>
          </a:p>
        </p:txBody>
      </p:sp>
      <p:pic>
        <p:nvPicPr>
          <p:cNvPr id="4" name="Segnaposto contenuto 3" descr="menisco.jpg"/>
          <p:cNvPicPr>
            <a:picLocks noGrp="1" noChangeAspect="1"/>
          </p:cNvPicPr>
          <p:nvPr>
            <p:ph idx="1"/>
          </p:nvPr>
        </p:nvPicPr>
        <p:blipFill>
          <a:blip r:embed="rId2" cstate="print"/>
          <a:stretch>
            <a:fillRect/>
          </a:stretch>
        </p:blipFill>
        <p:spPr>
          <a:xfrm>
            <a:off x="3071802" y="1928802"/>
            <a:ext cx="2676994" cy="4536000"/>
          </a:xfr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REFRIGERANTI</a:t>
            </a:r>
            <a:endParaRPr lang="it-IT" b="1" dirty="0"/>
          </a:p>
        </p:txBody>
      </p:sp>
      <p:sp>
        <p:nvSpPr>
          <p:cNvPr id="3" name="Segnaposto contenuto 2"/>
          <p:cNvSpPr>
            <a:spLocks noGrp="1"/>
          </p:cNvSpPr>
          <p:nvPr>
            <p:ph idx="1"/>
          </p:nvPr>
        </p:nvSpPr>
        <p:spPr>
          <a:xfrm>
            <a:off x="457200" y="1600200"/>
            <a:ext cx="8229600" cy="5043510"/>
          </a:xfrm>
        </p:spPr>
        <p:txBody>
          <a:bodyPr>
            <a:normAutofit/>
          </a:bodyPr>
          <a:lstStyle/>
          <a:p>
            <a:endParaRPr lang="it-IT" dirty="0" smtClean="0"/>
          </a:p>
          <a:p>
            <a:r>
              <a:rPr lang="it-IT" sz="3500" dirty="0" smtClean="0"/>
              <a:t>E’ un’ apparecchiatura in vetro costituita da due tubi concentrici utilizzata per la condensazione di vapori o gas.</a:t>
            </a:r>
          </a:p>
          <a:p>
            <a:endParaRPr lang="it-IT"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REFRIGERANTI</a:t>
            </a:r>
            <a:endParaRPr lang="it-IT" b="1" dirty="0"/>
          </a:p>
        </p:txBody>
      </p:sp>
      <p:sp>
        <p:nvSpPr>
          <p:cNvPr id="3" name="Segnaposto contenuto 2"/>
          <p:cNvSpPr>
            <a:spLocks noGrp="1"/>
          </p:cNvSpPr>
          <p:nvPr>
            <p:ph idx="1"/>
          </p:nvPr>
        </p:nvSpPr>
        <p:spPr/>
        <p:txBody>
          <a:bodyPr/>
          <a:lstStyle/>
          <a:p>
            <a:r>
              <a:rPr lang="it-IT" dirty="0" smtClean="0"/>
              <a:t>Il tubo interno è solitamente di forma cilindrica ma può anche essere a bolle o a spirale.</a:t>
            </a:r>
          </a:p>
          <a:p>
            <a:endParaRPr lang="it-IT" dirty="0"/>
          </a:p>
        </p:txBody>
      </p:sp>
      <p:pic>
        <p:nvPicPr>
          <p:cNvPr id="4" name="Immagine 3" descr="tubo-refrigerante.gif"/>
          <p:cNvPicPr>
            <a:picLocks noChangeAspect="1"/>
          </p:cNvPicPr>
          <p:nvPr/>
        </p:nvPicPr>
        <p:blipFill>
          <a:blip r:embed="rId2" cstate="print"/>
          <a:stretch>
            <a:fillRect/>
          </a:stretch>
        </p:blipFill>
        <p:spPr>
          <a:xfrm>
            <a:off x="3491880" y="2852936"/>
            <a:ext cx="2850650" cy="3780000"/>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38100">
            <a:solidFill>
              <a:schemeClr val="tx1"/>
            </a:solidFill>
          </a:ln>
        </p:spPr>
        <p:txBody>
          <a:bodyPr/>
          <a:lstStyle/>
          <a:p>
            <a:r>
              <a:rPr lang="it-IT" b="1" dirty="0" smtClean="0"/>
              <a:t>REFRIGERANTI</a:t>
            </a:r>
            <a:endParaRPr lang="it-IT" b="1" dirty="0"/>
          </a:p>
        </p:txBody>
      </p:sp>
      <p:sp>
        <p:nvSpPr>
          <p:cNvPr id="3" name="Segnaposto contenuto 2"/>
          <p:cNvSpPr>
            <a:spLocks noGrp="1"/>
          </p:cNvSpPr>
          <p:nvPr>
            <p:ph idx="1"/>
          </p:nvPr>
        </p:nvSpPr>
        <p:spPr>
          <a:xfrm>
            <a:off x="457200" y="1988840"/>
            <a:ext cx="8229600" cy="4137323"/>
          </a:xfrm>
        </p:spPr>
        <p:txBody>
          <a:bodyPr>
            <a:normAutofit lnSpcReduction="10000"/>
          </a:bodyPr>
          <a:lstStyle/>
          <a:p>
            <a:r>
              <a:rPr lang="it-IT" sz="3600" dirty="0" smtClean="0"/>
              <a:t>Nel tubo interno circolano i vapori da condensare mentre in quello esterno, di forma cilindrica, circola il refrigerante (solitamente acqua corrente). Sul tubo esterno sono presenti anche due </a:t>
            </a:r>
            <a:r>
              <a:rPr lang="it-IT" sz="3600" dirty="0" err="1" smtClean="0"/>
              <a:t>tubulature</a:t>
            </a:r>
            <a:r>
              <a:rPr lang="it-IT" sz="3600" dirty="0" smtClean="0"/>
              <a:t> laterali necessarie per l'ingresso e l'uscita dell'acqua corrente (refrigerante). </a:t>
            </a:r>
          </a:p>
          <a:p>
            <a:endParaRPr lang="it-IT"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REFRIGERANTI</a:t>
            </a:r>
            <a:endParaRPr lang="it-IT" b="1" dirty="0"/>
          </a:p>
        </p:txBody>
      </p:sp>
      <p:sp>
        <p:nvSpPr>
          <p:cNvPr id="3" name="Segnaposto contenuto 2"/>
          <p:cNvSpPr>
            <a:spLocks noGrp="1"/>
          </p:cNvSpPr>
          <p:nvPr>
            <p:ph idx="1"/>
          </p:nvPr>
        </p:nvSpPr>
        <p:spPr>
          <a:xfrm>
            <a:off x="428596" y="1428736"/>
            <a:ext cx="8229600" cy="5143536"/>
          </a:xfrm>
        </p:spPr>
        <p:txBody>
          <a:bodyPr>
            <a:normAutofit/>
          </a:bodyPr>
          <a:lstStyle/>
          <a:p>
            <a:r>
              <a:rPr lang="it-IT" sz="3400" dirty="0" smtClean="0"/>
              <a:t>Refrigeranti a canna dritta o di Liebig. Si usa di solito per la distillazione</a:t>
            </a:r>
          </a:p>
          <a:p>
            <a:r>
              <a:rPr lang="it-IT" sz="3400" dirty="0" smtClean="0"/>
              <a:t>Refrigeranti a bolle o di </a:t>
            </a:r>
            <a:r>
              <a:rPr lang="it-IT" sz="3400" dirty="0" err="1" smtClean="0"/>
              <a:t>Allihn</a:t>
            </a:r>
            <a:r>
              <a:rPr lang="it-IT" sz="3400" dirty="0" smtClean="0"/>
              <a:t>. E’ il tipo più adatto per l’ebollizione a ricadere</a:t>
            </a:r>
          </a:p>
          <a:p>
            <a:r>
              <a:rPr lang="it-IT" sz="3400" dirty="0" smtClean="0"/>
              <a:t>Refrigeranti a serpentino con circolazione di acqua esterna o di Graham</a:t>
            </a:r>
          </a:p>
          <a:p>
            <a:r>
              <a:rPr lang="it-IT" sz="3400" dirty="0" smtClean="0"/>
              <a:t>Refrigeranti a serpentino con circolazione di acqua interna o di </a:t>
            </a:r>
            <a:r>
              <a:rPr lang="it-IT" sz="3400" dirty="0" err="1" smtClean="0"/>
              <a:t>Dimroth</a:t>
            </a:r>
            <a:r>
              <a:rPr lang="it-IT" sz="3400" dirty="0" smtClean="0"/>
              <a:t> o esterna  (di </a:t>
            </a:r>
            <a:r>
              <a:rPr lang="it-IT" sz="3400" dirty="0" err="1" smtClean="0"/>
              <a:t>Friedrichs</a:t>
            </a:r>
            <a:endParaRPr lang="it-IT" sz="340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IMBUTI DA CARICO</a:t>
            </a:r>
            <a:endParaRPr lang="it-IT" b="1" dirty="0"/>
          </a:p>
        </p:txBody>
      </p:sp>
      <p:pic>
        <p:nvPicPr>
          <p:cNvPr id="4" name="Segnaposto contenuto 3" descr="imbuto da carico.bmp"/>
          <p:cNvPicPr>
            <a:picLocks noGrp="1" noChangeAspect="1"/>
          </p:cNvPicPr>
          <p:nvPr>
            <p:ph idx="1"/>
          </p:nvPr>
        </p:nvPicPr>
        <p:blipFill>
          <a:blip r:embed="rId2" cstate="print"/>
          <a:stretch>
            <a:fillRect/>
          </a:stretch>
        </p:blipFill>
        <p:spPr>
          <a:xfrm>
            <a:off x="3428992" y="2143116"/>
            <a:ext cx="1462891" cy="39240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IMBUTI DA CARICO</a:t>
            </a:r>
            <a:endParaRPr lang="it-IT" b="1" dirty="0"/>
          </a:p>
        </p:txBody>
      </p:sp>
      <p:sp>
        <p:nvSpPr>
          <p:cNvPr id="3" name="Segnaposto contenuto 2"/>
          <p:cNvSpPr>
            <a:spLocks noGrp="1"/>
          </p:cNvSpPr>
          <p:nvPr>
            <p:ph idx="1"/>
          </p:nvPr>
        </p:nvSpPr>
        <p:spPr>
          <a:xfrm>
            <a:off x="457200" y="1600200"/>
            <a:ext cx="8229600" cy="4757758"/>
          </a:xfrm>
        </p:spPr>
        <p:txBody>
          <a:bodyPr>
            <a:normAutofit/>
          </a:bodyPr>
          <a:lstStyle/>
          <a:p>
            <a:r>
              <a:rPr lang="it-IT" sz="3600" dirty="0" smtClean="0"/>
              <a:t>Imbuti con giunti conici a smeriglio e rubinetto.</a:t>
            </a:r>
          </a:p>
          <a:p>
            <a:r>
              <a:rPr lang="it-IT" sz="3600" dirty="0" smtClean="0"/>
              <a:t>Si usano per l’aggiunta di liquidi goccia a goccia in recipienti di reazione. Alcuni sono muniti di un raccordo laterale (equilibratore di pressione) che permette lo sgocciolamento anche a recipiente chiuso.</a:t>
            </a:r>
            <a:endParaRPr lang="it-IT" sz="36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BECCO BUNSEN</a:t>
            </a:r>
            <a:endParaRPr lang="it-IT" b="1" dirty="0"/>
          </a:p>
        </p:txBody>
      </p:sp>
      <p:pic>
        <p:nvPicPr>
          <p:cNvPr id="4" name="Segnaposto contenuto 3" descr="200px-Bunsen_burner.jpg"/>
          <p:cNvPicPr>
            <a:picLocks noGrp="1" noChangeAspect="1"/>
          </p:cNvPicPr>
          <p:nvPr>
            <p:ph idx="1"/>
          </p:nvPr>
        </p:nvPicPr>
        <p:blipFill>
          <a:blip r:embed="rId2" cstate="print"/>
          <a:stretch>
            <a:fillRect/>
          </a:stretch>
        </p:blipFill>
        <p:spPr>
          <a:xfrm>
            <a:off x="3131840" y="1844824"/>
            <a:ext cx="2580323" cy="4464000"/>
          </a:xfr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BECCO BUNSEN</a:t>
            </a:r>
            <a:endParaRPr lang="it-IT" b="1" dirty="0"/>
          </a:p>
        </p:txBody>
      </p:sp>
      <p:sp>
        <p:nvSpPr>
          <p:cNvPr id="3" name="Segnaposto contenuto 2"/>
          <p:cNvSpPr>
            <a:spLocks noGrp="1"/>
          </p:cNvSpPr>
          <p:nvPr>
            <p:ph idx="1"/>
          </p:nvPr>
        </p:nvSpPr>
        <p:spPr>
          <a:xfrm>
            <a:off x="457200" y="1600200"/>
            <a:ext cx="8229600" cy="4972072"/>
          </a:xfrm>
        </p:spPr>
        <p:txBody>
          <a:bodyPr>
            <a:normAutofit/>
          </a:bodyPr>
          <a:lstStyle/>
          <a:p>
            <a:r>
              <a:rPr lang="it-IT" sz="3400" dirty="0" smtClean="0"/>
              <a:t>Il </a:t>
            </a:r>
            <a:r>
              <a:rPr lang="it-IT" sz="3400" b="1" dirty="0" smtClean="0"/>
              <a:t>becco di </a:t>
            </a:r>
            <a:r>
              <a:rPr lang="it-IT" sz="3400" b="1" dirty="0" err="1" smtClean="0"/>
              <a:t>Bunsen</a:t>
            </a:r>
            <a:r>
              <a:rPr lang="it-IT" sz="3400" dirty="0" smtClean="0"/>
              <a:t> (o </a:t>
            </a:r>
            <a:r>
              <a:rPr lang="it-IT" sz="3400" b="1" dirty="0" smtClean="0"/>
              <a:t>becco </a:t>
            </a:r>
            <a:r>
              <a:rPr lang="it-IT" sz="3400" b="1" dirty="0" err="1" smtClean="0"/>
              <a:t>Bunsen</a:t>
            </a:r>
            <a:r>
              <a:rPr lang="it-IT" sz="3400" dirty="0" smtClean="0"/>
              <a:t> o, ancora più semplicemente, </a:t>
            </a:r>
            <a:r>
              <a:rPr lang="it-IT" sz="3400" b="1" dirty="0" err="1" smtClean="0"/>
              <a:t>Bunsen</a:t>
            </a:r>
            <a:r>
              <a:rPr lang="it-IT" sz="3400" dirty="0" smtClean="0"/>
              <a:t>) è un bruciatore a gas usato in chimica. </a:t>
            </a:r>
          </a:p>
          <a:p>
            <a:r>
              <a:rPr lang="it-IT" sz="3400" dirty="0" smtClean="0"/>
              <a:t>Prende il nome da Robert Wilhelm </a:t>
            </a:r>
            <a:r>
              <a:rPr lang="it-IT" sz="3400" dirty="0" err="1" smtClean="0"/>
              <a:t>Bunsen</a:t>
            </a:r>
            <a:r>
              <a:rPr lang="it-IT" sz="3400" dirty="0" smtClean="0"/>
              <a:t>, il chimico/fisico tedesco al quale è erroneamente attribuita l'invenzione. Il suo assistente di laboratorio Peter </a:t>
            </a:r>
            <a:r>
              <a:rPr lang="it-IT" sz="3400" dirty="0" err="1" smtClean="0"/>
              <a:t>Desdega</a:t>
            </a:r>
            <a:r>
              <a:rPr lang="it-IT" sz="3400" dirty="0" smtClean="0"/>
              <a:t> perfezionò un progetto precedente di Michael Faraday.</a:t>
            </a:r>
            <a:endParaRPr lang="it-IT" sz="34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BECCO BUNSEN</a:t>
            </a:r>
            <a:endParaRPr lang="it-IT" b="1" dirty="0"/>
          </a:p>
        </p:txBody>
      </p:sp>
      <p:sp>
        <p:nvSpPr>
          <p:cNvPr id="3" name="Segnaposto contenuto 2"/>
          <p:cNvSpPr>
            <a:spLocks noGrp="1"/>
          </p:cNvSpPr>
          <p:nvPr>
            <p:ph idx="1"/>
          </p:nvPr>
        </p:nvSpPr>
        <p:spPr>
          <a:xfrm>
            <a:off x="457200" y="2420888"/>
            <a:ext cx="8229600" cy="4222822"/>
          </a:xfrm>
        </p:spPr>
        <p:txBody>
          <a:bodyPr>
            <a:noAutofit/>
          </a:bodyPr>
          <a:lstStyle/>
          <a:p>
            <a:r>
              <a:rPr lang="it-IT" sz="3600" dirty="0" err="1" smtClean="0"/>
              <a:t>ll</a:t>
            </a:r>
            <a:r>
              <a:rPr lang="it-IT" sz="3600" dirty="0" smtClean="0"/>
              <a:t> becco </a:t>
            </a:r>
            <a:r>
              <a:rPr lang="it-IT" sz="3600" dirty="0" err="1" smtClean="0"/>
              <a:t>Bunsen</a:t>
            </a:r>
            <a:r>
              <a:rPr lang="it-IT" sz="3600" dirty="0" smtClean="0"/>
              <a:t> è composto da uno zoccolo con il tubo da cui giunge il combustibile gassoso, che presenta all'estremità finale un beccuccio, e da un tubo verticale, all'imboccatura del quale viene acceso il gas.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BECCO BUNSEN</a:t>
            </a:r>
            <a:endParaRPr lang="it-IT" dirty="0"/>
          </a:p>
        </p:txBody>
      </p:sp>
      <p:sp>
        <p:nvSpPr>
          <p:cNvPr id="3" name="Segnaposto contenuto 2"/>
          <p:cNvSpPr>
            <a:spLocks noGrp="1"/>
          </p:cNvSpPr>
          <p:nvPr>
            <p:ph idx="1"/>
          </p:nvPr>
        </p:nvSpPr>
        <p:spPr/>
        <p:txBody>
          <a:bodyPr/>
          <a:lstStyle/>
          <a:p>
            <a:r>
              <a:rPr lang="it-IT" sz="3600" dirty="0" smtClean="0"/>
              <a:t>Il tubo verticale è forato in due punti per l'accesso dell'aria ed è ricoperto da un manicotto, anch'esso munito di due buchi: ruotando il manicotto si può regolare quanto i suoi buchi coincidano con quelli del tubo. In questo modo è possibile avere una maggiore o minore quantità di aria aspirata</a:t>
            </a:r>
          </a:p>
          <a:p>
            <a:endParaRPr lang="it-IT"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BECCO BUNSEN</a:t>
            </a:r>
            <a:endParaRPr lang="it-IT" b="1" dirty="0"/>
          </a:p>
        </p:txBody>
      </p:sp>
      <p:sp>
        <p:nvSpPr>
          <p:cNvPr id="3" name="Segnaposto contenuto 2"/>
          <p:cNvSpPr>
            <a:spLocks noGrp="1"/>
          </p:cNvSpPr>
          <p:nvPr>
            <p:ph idx="1"/>
          </p:nvPr>
        </p:nvSpPr>
        <p:spPr>
          <a:xfrm>
            <a:off x="457200" y="1600200"/>
            <a:ext cx="8229600" cy="5043510"/>
          </a:xfrm>
        </p:spPr>
        <p:txBody>
          <a:bodyPr>
            <a:normAutofit/>
          </a:bodyPr>
          <a:lstStyle/>
          <a:p>
            <a:r>
              <a:rPr lang="it-IT" sz="5100" dirty="0" smtClean="0"/>
              <a:t>In base alla quantità di aria aspirata si può ottenere una fiamma di diversa natura, ossidante o riducente e di diversa temperatura. </a:t>
            </a:r>
          </a:p>
          <a:p>
            <a:endParaRPr lang="it-IT"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38100">
            <a:solidFill>
              <a:schemeClr val="tx1"/>
            </a:solidFill>
          </a:ln>
        </p:spPr>
        <p:txBody>
          <a:bodyPr/>
          <a:lstStyle/>
          <a:p>
            <a:r>
              <a:rPr lang="it-IT" b="1" dirty="0" smtClean="0"/>
              <a:t>BECCO BUNSEN</a:t>
            </a:r>
            <a:endParaRPr lang="it-IT" b="1" dirty="0"/>
          </a:p>
        </p:txBody>
      </p:sp>
      <p:sp>
        <p:nvSpPr>
          <p:cNvPr id="3" name="Segnaposto contenuto 2"/>
          <p:cNvSpPr>
            <a:spLocks noGrp="1"/>
          </p:cNvSpPr>
          <p:nvPr>
            <p:ph idx="1"/>
          </p:nvPr>
        </p:nvSpPr>
        <p:spPr>
          <a:xfrm>
            <a:off x="457200" y="1916832"/>
            <a:ext cx="8229600" cy="4209331"/>
          </a:xfrm>
        </p:spPr>
        <p:txBody>
          <a:bodyPr>
            <a:normAutofit lnSpcReduction="10000"/>
          </a:bodyPr>
          <a:lstStyle/>
          <a:p>
            <a:r>
              <a:rPr lang="it-IT" sz="3600" dirty="0" smtClean="0"/>
              <a:t>Se i fori presenti nel cannello e quelli presenti sul manicotto non coincidono, la quantità di aria miscelata con il gas è nulla e la fiamma è gialla e poco calda. Se i due fori invece coincidono perfettamente, la quantità di aria miscelata con il gas è massima e la fiamma è di colore azzurro e calda.  </a:t>
            </a:r>
          </a:p>
          <a:p>
            <a:endParaRPr lang="it-IT"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38100">
            <a:solidFill>
              <a:schemeClr val="tx1"/>
            </a:solidFill>
          </a:ln>
        </p:spPr>
        <p:txBody>
          <a:bodyPr/>
          <a:lstStyle/>
          <a:p>
            <a:r>
              <a:rPr lang="it-IT" b="1" dirty="0" smtClean="0"/>
              <a:t>BECCO BUNSEN</a:t>
            </a:r>
            <a:endParaRPr lang="it-IT" b="1" dirty="0"/>
          </a:p>
        </p:txBody>
      </p:sp>
      <p:sp>
        <p:nvSpPr>
          <p:cNvPr id="3" name="Segnaposto contenuto 2"/>
          <p:cNvSpPr>
            <a:spLocks noGrp="1"/>
          </p:cNvSpPr>
          <p:nvPr>
            <p:ph idx="1"/>
          </p:nvPr>
        </p:nvSpPr>
        <p:spPr>
          <a:xfrm>
            <a:off x="457200" y="2204864"/>
            <a:ext cx="8229600" cy="3921299"/>
          </a:xfrm>
        </p:spPr>
        <p:txBody>
          <a:bodyPr/>
          <a:lstStyle/>
          <a:p>
            <a:r>
              <a:rPr lang="it-IT" sz="3600" dirty="0" smtClean="0"/>
              <a:t>La portata del gas è regolata  da un'apposita vite.</a:t>
            </a:r>
          </a:p>
          <a:p>
            <a:r>
              <a:rPr lang="it-IT" sz="3600" dirty="0" smtClean="0"/>
              <a:t>A seconda della temperatura cambia il colore della fiamma </a:t>
            </a:r>
          </a:p>
          <a:p>
            <a:endParaRPr lang="it-IT"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BECCO BUNSEN</a:t>
            </a:r>
            <a:endParaRPr lang="it-IT" b="1" dirty="0"/>
          </a:p>
        </p:txBody>
      </p:sp>
      <p:sp>
        <p:nvSpPr>
          <p:cNvPr id="3" name="Segnaposto contenuto 2"/>
          <p:cNvSpPr>
            <a:spLocks noGrp="1"/>
          </p:cNvSpPr>
          <p:nvPr>
            <p:ph idx="1"/>
          </p:nvPr>
        </p:nvSpPr>
        <p:spPr>
          <a:xfrm>
            <a:off x="457200" y="1916832"/>
            <a:ext cx="8229600" cy="4608512"/>
          </a:xfrm>
        </p:spPr>
        <p:txBody>
          <a:bodyPr>
            <a:noAutofit/>
          </a:bodyPr>
          <a:lstStyle/>
          <a:p>
            <a:r>
              <a:rPr lang="it-IT" sz="3600" dirty="0" smtClean="0"/>
              <a:t>La fiamma raggiunge la temperatura anche di 1410 °C, quando è ossidante, e si divide in diverse zone a seconda della temperatura: la base della fiamma che raggiunge i 300 °C, la zona di fusione (che si ritrova a circa 2/3 dell'altezza della fiamma) che raggiunge i 1410 °C.</a:t>
            </a:r>
            <a:endParaRPr lang="it-IT" sz="36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BECCO BUNSEN</a:t>
            </a:r>
            <a:endParaRPr lang="it-IT" dirty="0"/>
          </a:p>
        </p:txBody>
      </p:sp>
      <p:sp>
        <p:nvSpPr>
          <p:cNvPr id="3" name="Segnaposto contenuto 2"/>
          <p:cNvSpPr>
            <a:spLocks noGrp="1"/>
          </p:cNvSpPr>
          <p:nvPr>
            <p:ph idx="1"/>
          </p:nvPr>
        </p:nvSpPr>
        <p:spPr>
          <a:xfrm>
            <a:off x="457200" y="1600200"/>
            <a:ext cx="8229600" cy="4900634"/>
          </a:xfrm>
        </p:spPr>
        <p:txBody>
          <a:bodyPr>
            <a:noAutofit/>
          </a:bodyPr>
          <a:lstStyle/>
          <a:p>
            <a:r>
              <a:rPr lang="it-IT" sz="4000" b="1" dirty="0" smtClean="0"/>
              <a:t>Fori  completamente chiusi: </a:t>
            </a:r>
            <a:r>
              <a:rPr lang="it-IT" sz="4000" dirty="0" smtClean="0"/>
              <a:t>il gas non viene miscelato con una sufficiente quantità di aria (e quindi, di ossigeno), di conseguenza la sua combustione non sarà completa, e darà luogo ad una fiamma luminosa, instabile e non molto calda, che chiamiamo “</a:t>
            </a:r>
            <a:r>
              <a:rPr lang="it-IT" sz="4000" b="1" dirty="0" smtClean="0"/>
              <a:t>fiamma riducente”. </a:t>
            </a:r>
            <a:endParaRPr lang="it-IT" sz="4000"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50800" dist="38100" dir="5400000" algn="t" rotWithShape="0">
              <a:prstClr val="black">
                <a:alpha val="40000"/>
              </a:prstClr>
            </a:outerShdw>
          </a:effectLst>
        </p:spPr>
        <p:txBody>
          <a:bodyPr/>
          <a:lstStyle/>
          <a:p>
            <a:r>
              <a:rPr lang="it-IT" b="1" dirty="0" smtClean="0"/>
              <a:t>BECCO BUNSEN</a:t>
            </a:r>
            <a:endParaRPr lang="it-IT" dirty="0"/>
          </a:p>
        </p:txBody>
      </p:sp>
      <p:sp>
        <p:nvSpPr>
          <p:cNvPr id="3" name="Segnaposto contenuto 2"/>
          <p:cNvSpPr>
            <a:spLocks noGrp="1"/>
          </p:cNvSpPr>
          <p:nvPr>
            <p:ph idx="1"/>
          </p:nvPr>
        </p:nvSpPr>
        <p:spPr>
          <a:xfrm>
            <a:off x="457200" y="1600200"/>
            <a:ext cx="8229600" cy="4900634"/>
          </a:xfrm>
        </p:spPr>
        <p:txBody>
          <a:bodyPr>
            <a:noAutofit/>
          </a:bodyPr>
          <a:lstStyle/>
          <a:p>
            <a:r>
              <a:rPr lang="it-IT" sz="4000" b="1" dirty="0" smtClean="0"/>
              <a:t>Fori completamente aperti</a:t>
            </a:r>
            <a:r>
              <a:rPr lang="it-IT" sz="4000" dirty="0" smtClean="0"/>
              <a:t>: il gas arriva all’uscita del cannello già miscelato con un’abbondante quantità di ossigeno; tale circostanza dà luogo ad una combustione completa, causa di una fiamma incolore, stabile e molto calda, chiamata “</a:t>
            </a:r>
            <a:r>
              <a:rPr lang="it-IT" sz="4000" b="1" dirty="0" smtClean="0"/>
              <a:t>fiamma ossidante”. </a:t>
            </a:r>
            <a:endParaRPr lang="it-IT" sz="40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BECCO BUNSEN</a:t>
            </a:r>
            <a:endParaRPr lang="it-IT" b="1" dirty="0"/>
          </a:p>
        </p:txBody>
      </p:sp>
      <p:pic>
        <p:nvPicPr>
          <p:cNvPr id="6" name="Segnaposto contenuto 5" descr="FIAMMA.jpg"/>
          <p:cNvPicPr>
            <a:picLocks noGrp="1" noChangeAspect="1"/>
          </p:cNvPicPr>
          <p:nvPr>
            <p:ph idx="1"/>
          </p:nvPr>
        </p:nvPicPr>
        <p:blipFill>
          <a:blip r:embed="rId2" cstate="print"/>
          <a:stretch>
            <a:fillRect/>
          </a:stretch>
        </p:blipFill>
        <p:spPr>
          <a:xfrm>
            <a:off x="928662" y="1785926"/>
            <a:ext cx="1642936" cy="3924000"/>
          </a:xfrm>
        </p:spPr>
      </p:pic>
      <p:pic>
        <p:nvPicPr>
          <p:cNvPr id="7" name="Immagine 6" descr="BUNSEN.bmp"/>
          <p:cNvPicPr>
            <a:picLocks noChangeAspect="1"/>
          </p:cNvPicPr>
          <p:nvPr/>
        </p:nvPicPr>
        <p:blipFill>
          <a:blip r:embed="rId3" cstate="print"/>
          <a:stretch>
            <a:fillRect/>
          </a:stretch>
        </p:blipFill>
        <p:spPr>
          <a:xfrm>
            <a:off x="2843808" y="1772816"/>
            <a:ext cx="5834108" cy="4176000"/>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BECCO BUNSEN</a:t>
            </a:r>
            <a:endParaRPr lang="it-IT" b="1" dirty="0"/>
          </a:p>
        </p:txBody>
      </p:sp>
      <p:sp>
        <p:nvSpPr>
          <p:cNvPr id="3" name="Segnaposto contenuto 2"/>
          <p:cNvSpPr>
            <a:spLocks noGrp="1"/>
          </p:cNvSpPr>
          <p:nvPr>
            <p:ph idx="1"/>
          </p:nvPr>
        </p:nvSpPr>
        <p:spPr>
          <a:xfrm>
            <a:off x="457200" y="1600200"/>
            <a:ext cx="8229600" cy="4972072"/>
          </a:xfrm>
        </p:spPr>
        <p:txBody>
          <a:bodyPr>
            <a:normAutofit fontScale="77500" lnSpcReduction="20000"/>
          </a:bodyPr>
          <a:lstStyle/>
          <a:p>
            <a:r>
              <a:rPr lang="it-IT" b="1" dirty="0" smtClean="0"/>
              <a:t>Amaranto pallido</a:t>
            </a:r>
            <a:r>
              <a:rPr lang="it-IT" dirty="0" smtClean="0"/>
              <a:t>                                                         480 </a:t>
            </a:r>
          </a:p>
          <a:p>
            <a:r>
              <a:rPr lang="it-IT" b="1" dirty="0" smtClean="0"/>
              <a:t>Amaranto</a:t>
            </a:r>
            <a:r>
              <a:rPr lang="it-IT" dirty="0" smtClean="0"/>
              <a:t>                                                                       525 </a:t>
            </a:r>
          </a:p>
          <a:p>
            <a:r>
              <a:rPr lang="it-IT" b="1" dirty="0" smtClean="0"/>
              <a:t>Rosso sangue</a:t>
            </a:r>
            <a:r>
              <a:rPr lang="it-IT" dirty="0" smtClean="0"/>
              <a:t>                                                                585 </a:t>
            </a:r>
          </a:p>
          <a:p>
            <a:r>
              <a:rPr lang="it-IT" b="1" dirty="0" smtClean="0"/>
              <a:t>Rosso scuro</a:t>
            </a:r>
            <a:r>
              <a:rPr lang="it-IT" dirty="0" smtClean="0"/>
              <a:t>                                                                   635 </a:t>
            </a:r>
          </a:p>
          <a:p>
            <a:r>
              <a:rPr lang="it-IT" b="1" dirty="0" smtClean="0"/>
              <a:t>Rosso                                                                              </a:t>
            </a:r>
            <a:r>
              <a:rPr lang="it-IT" dirty="0" smtClean="0"/>
              <a:t>675 </a:t>
            </a:r>
          </a:p>
          <a:p>
            <a:r>
              <a:rPr lang="it-IT" b="1" dirty="0" smtClean="0"/>
              <a:t>Rosso chiaro</a:t>
            </a:r>
            <a:r>
              <a:rPr lang="it-IT" dirty="0" smtClean="0"/>
              <a:t>                                                                  740 </a:t>
            </a:r>
          </a:p>
          <a:p>
            <a:r>
              <a:rPr lang="it-IT" b="1" dirty="0" smtClean="0"/>
              <a:t>Rosso pallido</a:t>
            </a:r>
            <a:r>
              <a:rPr lang="it-IT" dirty="0" smtClean="0"/>
              <a:t>                                                                845 </a:t>
            </a:r>
          </a:p>
          <a:p>
            <a:r>
              <a:rPr lang="it-IT" b="1" dirty="0" smtClean="0"/>
              <a:t>Rosa</a:t>
            </a:r>
            <a:r>
              <a:rPr lang="it-IT" dirty="0" smtClean="0"/>
              <a:t>                                                                                900 </a:t>
            </a:r>
          </a:p>
          <a:p>
            <a:r>
              <a:rPr lang="it-IT" b="1" dirty="0" smtClean="0"/>
              <a:t>Arancione</a:t>
            </a:r>
            <a:r>
              <a:rPr lang="it-IT" dirty="0" smtClean="0"/>
              <a:t>                                                                      940 </a:t>
            </a:r>
          </a:p>
          <a:p>
            <a:r>
              <a:rPr lang="it-IT" b="1" dirty="0" smtClean="0"/>
              <a:t>Giallo</a:t>
            </a:r>
            <a:r>
              <a:rPr lang="it-IT" dirty="0" smtClean="0"/>
              <a:t>                                                                              995 </a:t>
            </a:r>
          </a:p>
          <a:p>
            <a:r>
              <a:rPr lang="it-IT" b="1" dirty="0" smtClean="0"/>
              <a:t>Giallo pallido</a:t>
            </a:r>
            <a:r>
              <a:rPr lang="it-IT" dirty="0" smtClean="0"/>
              <a:t>                                                              1080</a:t>
            </a:r>
          </a:p>
          <a:p>
            <a:r>
              <a:rPr lang="it-IT" dirty="0" smtClean="0"/>
              <a:t> </a:t>
            </a:r>
            <a:r>
              <a:rPr lang="it-IT" b="1" dirty="0" smtClean="0"/>
              <a:t>Bianco</a:t>
            </a:r>
            <a:r>
              <a:rPr lang="it-IT" dirty="0" smtClean="0"/>
              <a:t>                                                                         1205 </a:t>
            </a:r>
          </a:p>
          <a:p>
            <a:r>
              <a:rPr lang="it-IT" b="1" dirty="0" smtClean="0"/>
              <a:t>Azzurro\Blu-viola</a:t>
            </a:r>
            <a:r>
              <a:rPr lang="it-IT" dirty="0" smtClean="0"/>
              <a:t>                                                      1400</a:t>
            </a:r>
          </a:p>
          <a:p>
            <a:endParaRPr lang="it-IT"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PULIZIA DELLA VETRERIA</a:t>
            </a:r>
            <a:endParaRPr lang="it-IT" b="1" dirty="0"/>
          </a:p>
        </p:txBody>
      </p:sp>
      <p:sp>
        <p:nvSpPr>
          <p:cNvPr id="3" name="Segnaposto contenuto 2"/>
          <p:cNvSpPr>
            <a:spLocks noGrp="1"/>
          </p:cNvSpPr>
          <p:nvPr>
            <p:ph idx="1"/>
          </p:nvPr>
        </p:nvSpPr>
        <p:spPr>
          <a:xfrm>
            <a:off x="457200" y="1600200"/>
            <a:ext cx="8229600" cy="5043510"/>
          </a:xfrm>
        </p:spPr>
        <p:txBody>
          <a:bodyPr>
            <a:normAutofit/>
          </a:bodyPr>
          <a:lstStyle/>
          <a:p>
            <a:r>
              <a:rPr lang="it-IT" sz="3600" dirty="0" smtClean="0"/>
              <a:t>Lavare la vetreria sempre immediatamente dopo l’uso.</a:t>
            </a:r>
          </a:p>
          <a:p>
            <a:r>
              <a:rPr lang="it-IT" sz="3600" dirty="0" smtClean="0"/>
              <a:t>Conservare la vetreria pulita al riparo dalla polvere.</a:t>
            </a:r>
          </a:p>
          <a:p>
            <a:r>
              <a:rPr lang="it-IT" sz="3600" dirty="0" smtClean="0"/>
              <a:t>Prima del lavaggio eliminare sempre i residui di grassi o lubrificanti sui giunti a smeriglio usando un batuffolo imbevuto di opportuno solvente.</a:t>
            </a:r>
            <a:endParaRPr lang="it-IT" sz="360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it-IT" b="1" dirty="0" smtClean="0"/>
              <a:t>PULIZIA DELLA VETRERIA</a:t>
            </a:r>
            <a:r>
              <a:rPr lang="it-IT" dirty="0" smtClean="0"/>
              <a:t/>
            </a:r>
            <a:br>
              <a:rPr lang="it-IT" dirty="0" smtClean="0"/>
            </a:br>
            <a:endParaRPr lang="it-IT" dirty="0"/>
          </a:p>
        </p:txBody>
      </p:sp>
      <p:sp>
        <p:nvSpPr>
          <p:cNvPr id="3" name="Segnaposto contenuto 2"/>
          <p:cNvSpPr>
            <a:spLocks noGrp="1"/>
          </p:cNvSpPr>
          <p:nvPr>
            <p:ph idx="1"/>
          </p:nvPr>
        </p:nvSpPr>
        <p:spPr>
          <a:xfrm>
            <a:off x="457200" y="1600200"/>
            <a:ext cx="8229600" cy="4900634"/>
          </a:xfrm>
        </p:spPr>
        <p:txBody>
          <a:bodyPr>
            <a:noAutofit/>
          </a:bodyPr>
          <a:lstStyle/>
          <a:p>
            <a:r>
              <a:rPr lang="it-IT" sz="3100" dirty="0" smtClean="0"/>
              <a:t>Il lavaggio e l’essiccazione della vetreria di laboratorio sono operazioni molto importanti sia per la resa di sintesi chimiche che può essere abbassata per la presenza di piccole quantità di </a:t>
            </a:r>
            <a:r>
              <a:rPr lang="it-IT" sz="3100" dirty="0" err="1" smtClean="0"/>
              <a:t>impurezze</a:t>
            </a:r>
            <a:r>
              <a:rPr lang="it-IT" sz="3100" dirty="0" smtClean="0"/>
              <a:t> sia per la tenuta di giunti a smeriglio e la durata della vetreria stessa</a:t>
            </a:r>
          </a:p>
          <a:p>
            <a:r>
              <a:rPr lang="it-IT" sz="3100" dirty="0" smtClean="0"/>
              <a:t>Rottura favorita dalla presenza di microscopiche abrasioni o fratture sulla superficie del vetro provocate dallo sfregamento di polveri o residui duri.</a:t>
            </a:r>
            <a:endParaRPr lang="it-IT" sz="31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PULIZIA DELLA VETRERIA</a:t>
            </a:r>
            <a:endParaRPr lang="it-IT" b="1" dirty="0"/>
          </a:p>
        </p:txBody>
      </p:sp>
      <p:sp>
        <p:nvSpPr>
          <p:cNvPr id="3" name="Segnaposto contenuto 2"/>
          <p:cNvSpPr>
            <a:spLocks noGrp="1"/>
          </p:cNvSpPr>
          <p:nvPr>
            <p:ph idx="1"/>
          </p:nvPr>
        </p:nvSpPr>
        <p:spPr/>
        <p:txBody>
          <a:bodyPr>
            <a:normAutofit/>
          </a:bodyPr>
          <a:lstStyle/>
          <a:p>
            <a:r>
              <a:rPr lang="it-IT" sz="4000" dirty="0" smtClean="0"/>
              <a:t>Acqua e sapone è il metodo più semplice di pulizia e particolarmente indicato quando i residui sono solubili in acqua e quando tutte le pareti interne del recipiente sono facilmente accessibili con le mani o con accessori adatti</a:t>
            </a:r>
            <a:endParaRPr lang="it-IT" sz="4000"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PULIZIA DELLA VETRERIA</a:t>
            </a:r>
            <a:endParaRPr lang="it-IT" b="1" dirty="0"/>
          </a:p>
        </p:txBody>
      </p:sp>
      <p:sp>
        <p:nvSpPr>
          <p:cNvPr id="3" name="Segnaposto contenuto 2"/>
          <p:cNvSpPr>
            <a:spLocks noGrp="1"/>
          </p:cNvSpPr>
          <p:nvPr>
            <p:ph idx="1"/>
          </p:nvPr>
        </p:nvSpPr>
        <p:spPr>
          <a:xfrm>
            <a:off x="457200" y="1600200"/>
            <a:ext cx="8229600" cy="4972072"/>
          </a:xfrm>
        </p:spPr>
        <p:txBody>
          <a:bodyPr>
            <a:normAutofit/>
          </a:bodyPr>
          <a:lstStyle/>
          <a:p>
            <a:r>
              <a:rPr lang="it-IT" sz="3300" dirty="0" smtClean="0"/>
              <a:t>La vetreria sporca di residui organici, grassi ecc. può essere lavata con un solvente organico adatto,sciacquata  con lo stesso solvente ed asciugata con aria calda. Quando si richiede una pulizia a fondo  non si possono usare i solventi tecnici a causa della presenza di piccole quantità di </a:t>
            </a:r>
            <a:r>
              <a:rPr lang="it-IT" sz="3300" dirty="0" err="1" smtClean="0"/>
              <a:t>impurezze</a:t>
            </a:r>
            <a:r>
              <a:rPr lang="it-IT" sz="3300" dirty="0" smtClean="0"/>
              <a:t>. E’ consigliabile allora un risciacquo finale con acqua distillata ed essiccamento in stufa.</a:t>
            </a:r>
            <a:endParaRPr lang="it-IT" sz="33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PULIZIA DELLA VETRERIA</a:t>
            </a:r>
            <a:endParaRPr lang="it-IT" b="1" dirty="0"/>
          </a:p>
        </p:txBody>
      </p:sp>
      <p:sp>
        <p:nvSpPr>
          <p:cNvPr id="3" name="Segnaposto contenuto 2"/>
          <p:cNvSpPr>
            <a:spLocks noGrp="1"/>
          </p:cNvSpPr>
          <p:nvPr>
            <p:ph idx="1"/>
          </p:nvPr>
        </p:nvSpPr>
        <p:spPr/>
        <p:txBody>
          <a:bodyPr>
            <a:normAutofit/>
          </a:bodyPr>
          <a:lstStyle/>
          <a:p>
            <a:r>
              <a:rPr lang="it-IT" sz="4000" dirty="0" smtClean="0"/>
              <a:t>Residui di natura particolare si eliminano nel modo migliore per mezzo di reagenti chimici</a:t>
            </a:r>
          </a:p>
          <a:p>
            <a:r>
              <a:rPr lang="it-IT" sz="4000" dirty="0" smtClean="0"/>
              <a:t>Ad es. residui di natura alcalina possono essere disciolti con una soluzione acida e viceversa</a:t>
            </a:r>
          </a:p>
          <a:p>
            <a:endParaRPr lang="it-IT" sz="40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PULIZIA DELLA VETRERIA</a:t>
            </a:r>
            <a:endParaRPr lang="it-IT" b="1" dirty="0"/>
          </a:p>
        </p:txBody>
      </p:sp>
      <p:sp>
        <p:nvSpPr>
          <p:cNvPr id="3" name="Segnaposto contenuto 2"/>
          <p:cNvSpPr>
            <a:spLocks noGrp="1"/>
          </p:cNvSpPr>
          <p:nvPr>
            <p:ph idx="1"/>
          </p:nvPr>
        </p:nvSpPr>
        <p:spPr>
          <a:xfrm>
            <a:off x="457200" y="1600200"/>
            <a:ext cx="8229600" cy="5114948"/>
          </a:xfrm>
        </p:spPr>
        <p:txBody>
          <a:bodyPr>
            <a:noAutofit/>
          </a:bodyPr>
          <a:lstStyle/>
          <a:p>
            <a:r>
              <a:rPr lang="it-IT" sz="3100" dirty="0" smtClean="0"/>
              <a:t>Reagente chimico più comunemente usato per la pulizia della vetreria da laboratorio è la </a:t>
            </a:r>
            <a:r>
              <a:rPr lang="it-IT" sz="3100" b="1" dirty="0" smtClean="0"/>
              <a:t>miscela cromica o misto cromico</a:t>
            </a:r>
          </a:p>
          <a:p>
            <a:r>
              <a:rPr lang="it-IT" sz="3100" dirty="0" smtClean="0"/>
              <a:t>E’ una soluzione di </a:t>
            </a:r>
            <a:r>
              <a:rPr lang="it-IT" sz="3100" dirty="0" err="1" smtClean="0"/>
              <a:t>dicromato</a:t>
            </a:r>
            <a:r>
              <a:rPr lang="it-IT" sz="3100" dirty="0" smtClean="0"/>
              <a:t> di potassio  in acido solforico concentrato.</a:t>
            </a:r>
          </a:p>
          <a:p>
            <a:r>
              <a:rPr lang="it-IT" sz="3100" dirty="0" smtClean="0"/>
              <a:t>Viene usata per la pulizia finale e completa della vetreria.</a:t>
            </a:r>
          </a:p>
          <a:p>
            <a:r>
              <a:rPr lang="it-IT" sz="3100" dirty="0" smtClean="0"/>
              <a:t>Esaurimento della miscela cromica si evidenzia con il cambiamento di colore della miscela (da bruno-arancio a verde).</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PULIZIA DELLA VETRERIA</a:t>
            </a:r>
            <a:endParaRPr lang="it-IT" b="1" dirty="0"/>
          </a:p>
        </p:txBody>
      </p:sp>
      <p:sp>
        <p:nvSpPr>
          <p:cNvPr id="3" name="Segnaposto contenuto 2"/>
          <p:cNvSpPr>
            <a:spLocks noGrp="1"/>
          </p:cNvSpPr>
          <p:nvPr>
            <p:ph idx="1"/>
          </p:nvPr>
        </p:nvSpPr>
        <p:spPr/>
        <p:txBody>
          <a:bodyPr>
            <a:normAutofit/>
          </a:bodyPr>
          <a:lstStyle/>
          <a:p>
            <a:r>
              <a:rPr lang="it-IT" sz="4000" dirty="0" smtClean="0"/>
              <a:t>Lavaggio con acido nitrico concentrato a caldo, miscela </a:t>
            </a:r>
            <a:r>
              <a:rPr lang="it-IT" sz="4000" dirty="0" err="1" smtClean="0"/>
              <a:t>solfonitrica</a:t>
            </a:r>
            <a:r>
              <a:rPr lang="it-IT" sz="4000" dirty="0" smtClean="0"/>
              <a:t>  o acqua regia(miscela di 3 parti di acido cloridrico concentrato con una parte di acido nitrico concentrato)</a:t>
            </a:r>
            <a:endParaRPr lang="it-IT" sz="40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PULIZIA DELLA VETRERIA</a:t>
            </a:r>
            <a:endParaRPr lang="it-IT" b="1" dirty="0"/>
          </a:p>
        </p:txBody>
      </p:sp>
      <p:sp>
        <p:nvSpPr>
          <p:cNvPr id="3" name="Segnaposto contenuto 2"/>
          <p:cNvSpPr>
            <a:spLocks noGrp="1"/>
          </p:cNvSpPr>
          <p:nvPr>
            <p:ph idx="1"/>
          </p:nvPr>
        </p:nvSpPr>
        <p:spPr>
          <a:xfrm>
            <a:off x="457200" y="1600200"/>
            <a:ext cx="8229600" cy="4900634"/>
          </a:xfrm>
        </p:spPr>
        <p:txBody>
          <a:bodyPr>
            <a:normAutofit/>
          </a:bodyPr>
          <a:lstStyle/>
          <a:p>
            <a:r>
              <a:rPr lang="it-IT" sz="3300" dirty="0" smtClean="0"/>
              <a:t>La vetreria lavata con uno qualsiasi dei metodi descritti deve essere risciacquata a fondo con acqua distillata.</a:t>
            </a:r>
          </a:p>
          <a:p>
            <a:r>
              <a:rPr lang="it-IT" sz="3300" dirty="0" smtClean="0"/>
              <a:t>L’efficacia di ogni risciacquo dipende solo in piccola parte dalla quantità di liquido usato è quindi superfluo risciacquare con grandi quantità di liquido.</a:t>
            </a:r>
          </a:p>
          <a:p>
            <a:r>
              <a:rPr lang="it-IT" sz="3300" dirty="0" smtClean="0"/>
              <a:t>L’efficacia di un risciacquo è il successivo drenaggio del liquido.</a:t>
            </a:r>
            <a:endParaRPr lang="it-IT" sz="3300"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38100">
            <a:solidFill>
              <a:schemeClr val="tx1"/>
            </a:solidFill>
          </a:ln>
          <a:effectLst>
            <a:outerShdw blurRad="50800" dist="38100" dir="5400000" algn="t" rotWithShape="0">
              <a:prstClr val="black">
                <a:alpha val="40000"/>
              </a:prstClr>
            </a:outerShdw>
          </a:effectLst>
        </p:spPr>
        <p:txBody>
          <a:bodyPr/>
          <a:lstStyle/>
          <a:p>
            <a:r>
              <a:rPr lang="it-IT" b="1" dirty="0" smtClean="0"/>
              <a:t>PULIZIA DELLA VETRERIA</a:t>
            </a:r>
            <a:endParaRPr lang="it-IT" dirty="0"/>
          </a:p>
        </p:txBody>
      </p:sp>
      <p:sp>
        <p:nvSpPr>
          <p:cNvPr id="3" name="Segnaposto contenuto 2"/>
          <p:cNvSpPr>
            <a:spLocks noGrp="1"/>
          </p:cNvSpPr>
          <p:nvPr>
            <p:ph idx="1"/>
          </p:nvPr>
        </p:nvSpPr>
        <p:spPr/>
        <p:txBody>
          <a:bodyPr>
            <a:normAutofit/>
          </a:bodyPr>
          <a:lstStyle/>
          <a:p>
            <a:pPr algn="ctr">
              <a:buNone/>
            </a:pPr>
            <a:r>
              <a:rPr lang="it-IT" sz="4800" b="1" dirty="0" smtClean="0"/>
              <a:t>ATTENZIONE</a:t>
            </a:r>
          </a:p>
          <a:p>
            <a:pPr algn="ctr">
              <a:buNone/>
            </a:pPr>
            <a:endParaRPr lang="it-IT" sz="4800" b="1" dirty="0" smtClean="0"/>
          </a:p>
          <a:p>
            <a:pPr algn="ctr">
              <a:buNone/>
            </a:pPr>
            <a:r>
              <a:rPr lang="it-IT" sz="4800" b="1" dirty="0" smtClean="0"/>
              <a:t>NON ASCIUGARE MAI LA VETRERIA TARATA CON IL CALORE!!!!!!!!!</a:t>
            </a:r>
            <a:endParaRPr lang="it-IT" sz="4800" b="1"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SPRUZZETTE</a:t>
            </a:r>
            <a:endParaRPr lang="it-IT" b="1" dirty="0"/>
          </a:p>
        </p:txBody>
      </p:sp>
      <p:pic>
        <p:nvPicPr>
          <p:cNvPr id="4" name="Segnaposto contenuto 3" descr="spruzzette.jpg"/>
          <p:cNvPicPr>
            <a:picLocks noGrp="1" noChangeAspect="1"/>
          </p:cNvPicPr>
          <p:nvPr>
            <p:ph idx="1"/>
          </p:nvPr>
        </p:nvPicPr>
        <p:blipFill>
          <a:blip r:embed="rId2" cstate="print"/>
          <a:stretch>
            <a:fillRect/>
          </a:stretch>
        </p:blipFill>
        <p:spPr>
          <a:xfrm>
            <a:off x="2571736" y="1785926"/>
            <a:ext cx="3690091" cy="4608000"/>
          </a:xfr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BILANCIA TECNICA</a:t>
            </a:r>
            <a:endParaRPr lang="it-IT" b="1" dirty="0"/>
          </a:p>
        </p:txBody>
      </p:sp>
      <p:sp>
        <p:nvSpPr>
          <p:cNvPr id="3" name="Segnaposto contenuto 2"/>
          <p:cNvSpPr>
            <a:spLocks noGrp="1"/>
          </p:cNvSpPr>
          <p:nvPr>
            <p:ph idx="1"/>
          </p:nvPr>
        </p:nvSpPr>
        <p:spPr/>
        <p:txBody>
          <a:bodyPr>
            <a:normAutofit/>
          </a:bodyPr>
          <a:lstStyle/>
          <a:p>
            <a:r>
              <a:rPr lang="it-IT" sz="3600" dirty="0" smtClean="0"/>
              <a:t>Sono bilance usate in laboratorio su scala macro, media e semimicro.</a:t>
            </a:r>
          </a:p>
          <a:p>
            <a:r>
              <a:rPr lang="it-IT" sz="3600" dirty="0" smtClean="0"/>
              <a:t>Caratteristiche:</a:t>
            </a:r>
          </a:p>
          <a:p>
            <a:pPr>
              <a:buNone/>
            </a:pPr>
            <a:r>
              <a:rPr lang="it-IT" sz="3600" dirty="0" smtClean="0">
                <a:latin typeface="Times New Roman"/>
                <a:cs typeface="Times New Roman"/>
              </a:rPr>
              <a:t>► </a:t>
            </a:r>
            <a:r>
              <a:rPr lang="it-IT" sz="3600" dirty="0" smtClean="0"/>
              <a:t>Portata fino ad alcune centinaia di grammi</a:t>
            </a:r>
          </a:p>
          <a:p>
            <a:pPr>
              <a:buNone/>
            </a:pPr>
            <a:r>
              <a:rPr lang="it-IT" sz="3600" dirty="0" smtClean="0">
                <a:latin typeface="Times New Roman"/>
                <a:cs typeface="Times New Roman"/>
              </a:rPr>
              <a:t>►</a:t>
            </a:r>
            <a:r>
              <a:rPr lang="it-IT" sz="3600" dirty="0" smtClean="0"/>
              <a:t>Sensibilità di almeno 0,1 gr</a:t>
            </a:r>
            <a:endParaRPr lang="it-IT" sz="3600"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ln w="285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it-IT" b="1" dirty="0" smtClean="0"/>
              <a:t>BILANCE ANALITICHE</a:t>
            </a:r>
            <a:endParaRPr lang="it-IT" b="1" dirty="0"/>
          </a:p>
        </p:txBody>
      </p:sp>
      <p:sp>
        <p:nvSpPr>
          <p:cNvPr id="3" name="Segnaposto contenuto 2"/>
          <p:cNvSpPr>
            <a:spLocks noGrp="1"/>
          </p:cNvSpPr>
          <p:nvPr>
            <p:ph idx="1"/>
          </p:nvPr>
        </p:nvSpPr>
        <p:spPr/>
        <p:txBody>
          <a:bodyPr>
            <a:normAutofit/>
          </a:bodyPr>
          <a:lstStyle/>
          <a:p>
            <a:r>
              <a:rPr lang="it-IT" sz="3600" dirty="0" smtClean="0"/>
              <a:t>Sono bilance usate per la pesata di precipitati o di sostanze madri nell’analisi chimica quantitativa</a:t>
            </a:r>
          </a:p>
          <a:p>
            <a:r>
              <a:rPr lang="it-IT" sz="3600" dirty="0" smtClean="0"/>
              <a:t>La loro sensibilità è di almeno 0,1 mg cioè tale che l’errore di pesata non influisca in maniera rilevante sulla precisione finale del risultato analitico.</a:t>
            </a:r>
            <a:endParaRPr lang="it-IT" sz="3600" dirty="0"/>
          </a:p>
        </p:txBody>
      </p:sp>
    </p:spTree>
  </p:cSld>
  <p:clrMapOvr>
    <a:masterClrMapping/>
  </p:clrMapOvr>
</p:sld>
</file>

<file path=ppt/theme/theme1.xml><?xml version="1.0" encoding="utf-8"?>
<a:theme xmlns:a="http://schemas.openxmlformats.org/drawingml/2006/main" name="Tema1">
  <a:themeElements>
    <a:clrScheme name="Tecnologia">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2002</TotalTime>
  <Words>4286</Words>
  <Application>Microsoft Office PowerPoint</Application>
  <PresentationFormat>Presentazione su schermo (4:3)</PresentationFormat>
  <Paragraphs>449</Paragraphs>
  <Slides>138</Slides>
  <Notes>0</Notes>
  <HiddenSlides>0</HiddenSlides>
  <MMClips>0</MMClips>
  <ScaleCrop>false</ScaleCrop>
  <HeadingPairs>
    <vt:vector size="4" baseType="variant">
      <vt:variant>
        <vt:lpstr>Tema</vt:lpstr>
      </vt:variant>
      <vt:variant>
        <vt:i4>1</vt:i4>
      </vt:variant>
      <vt:variant>
        <vt:lpstr>Titoli diapositive</vt:lpstr>
      </vt:variant>
      <vt:variant>
        <vt:i4>138</vt:i4>
      </vt:variant>
    </vt:vector>
  </HeadingPairs>
  <TitlesOfParts>
    <vt:vector size="139" baseType="lpstr">
      <vt:lpstr>Tema1</vt:lpstr>
      <vt:lpstr>ATTREZZATURA  LABORATORIO CHIMICO  Patrizia Nunziante</vt:lpstr>
      <vt:lpstr> MATERIALI </vt:lpstr>
      <vt:lpstr>VETRO</vt:lpstr>
      <vt:lpstr>COMPONENTI DEL VETRO COMUNE</vt:lpstr>
      <vt:lpstr>Sostanze aggiunte</vt:lpstr>
      <vt:lpstr>Proprietà del vetro </vt:lpstr>
      <vt:lpstr>VETRO BOROSILICATO  (PYREX, SCHOTT-DURAN)</vt:lpstr>
      <vt:lpstr>VETRO BOROSILICATO  (PYREX , SCHOTT-DURAN)</vt:lpstr>
      <vt:lpstr>VETRO BOROSILICATO  (PYREX , SCHOTT-DURAN)</vt:lpstr>
      <vt:lpstr>VETRO BOROSILICATO  (PYREX , SCHOTT-DURAN)</vt:lpstr>
      <vt:lpstr>VETRO BOROSILICATO  (PYREX , SCHOTT-DURAN)</vt:lpstr>
      <vt:lpstr>VETRO BOROSILICATO  (PYREX , SCHOTT-DURAN)</vt:lpstr>
      <vt:lpstr>PORCELLANA</vt:lpstr>
      <vt:lpstr>PORCELLANA</vt:lpstr>
      <vt:lpstr>PORCELLANA</vt:lpstr>
      <vt:lpstr>PORCELLANA</vt:lpstr>
      <vt:lpstr>PORCELLANA</vt:lpstr>
      <vt:lpstr>PORCELLANA</vt:lpstr>
      <vt:lpstr>PORCELLANA</vt:lpstr>
      <vt:lpstr>PORCELLANA</vt:lpstr>
      <vt:lpstr>PLASTICA</vt:lpstr>
      <vt:lpstr>POLIETILENE</vt:lpstr>
      <vt:lpstr>POLIETILENE</vt:lpstr>
      <vt:lpstr>POLIETILENE</vt:lpstr>
      <vt:lpstr>POLIPROPILENE</vt:lpstr>
      <vt:lpstr>POLIPROPILENE</vt:lpstr>
      <vt:lpstr>POLIPROPILENE</vt:lpstr>
      <vt:lpstr>POLIPROPILENE</vt:lpstr>
      <vt:lpstr>POLITETRAFLUOROETILENE</vt:lpstr>
      <vt:lpstr>POLITETRAFLUOROETILENE</vt:lpstr>
      <vt:lpstr>POLITETRAFLUOROETILENE</vt:lpstr>
      <vt:lpstr>POLITETRAFLUOROETILENE</vt:lpstr>
      <vt:lpstr>POLITETRAFLUOROETILENE</vt:lpstr>
      <vt:lpstr>BEUTA</vt:lpstr>
      <vt:lpstr>BEUTA</vt:lpstr>
      <vt:lpstr>BEUTA</vt:lpstr>
      <vt:lpstr>VARIANTI DELLA BEUTA CLASSICA</vt:lpstr>
      <vt:lpstr>BEUTA</vt:lpstr>
      <vt:lpstr>BECKER</vt:lpstr>
      <vt:lpstr>BECKER</vt:lpstr>
      <vt:lpstr>BECKER</vt:lpstr>
      <vt:lpstr>PIPETTA PASTEUR</vt:lpstr>
      <vt:lpstr>PIPETTA PASTEUR</vt:lpstr>
      <vt:lpstr>SPATOLE</vt:lpstr>
      <vt:lpstr>ATTENZIONE!!!!!!!</vt:lpstr>
      <vt:lpstr>PROVETTA</vt:lpstr>
      <vt:lpstr>PROVETTA</vt:lpstr>
      <vt:lpstr>PROVETTA</vt:lpstr>
      <vt:lpstr>VETRI DA OROLOGIO</vt:lpstr>
      <vt:lpstr>VETRI DA OROLOGIO</vt:lpstr>
      <vt:lpstr>BOTTIGLIA DI RANVIER</vt:lpstr>
      <vt:lpstr>BOTTIGLIA DI RANVIER</vt:lpstr>
      <vt:lpstr>Palloni</vt:lpstr>
      <vt:lpstr>Palloni</vt:lpstr>
      <vt:lpstr>IMBUTO SEPARATORE</vt:lpstr>
      <vt:lpstr>IMBUTO SEPARATORE</vt:lpstr>
      <vt:lpstr>IMBUTO SEPARATORE</vt:lpstr>
      <vt:lpstr>IMBUTO SEPARATORE</vt:lpstr>
      <vt:lpstr>IMBUTI</vt:lpstr>
      <vt:lpstr>IMBUTI</vt:lpstr>
      <vt:lpstr>IMBUTO BUCHNER</vt:lpstr>
      <vt:lpstr>IMBUTO BUCHNER</vt:lpstr>
      <vt:lpstr>IMBUTO BUCHNER</vt:lpstr>
      <vt:lpstr>IMBUTO BUCHNER</vt:lpstr>
      <vt:lpstr>IMBUTI HIRSCH</vt:lpstr>
      <vt:lpstr>IMBUTO HIRSCH</vt:lpstr>
      <vt:lpstr>IMBUTI DI GOOCH</vt:lpstr>
      <vt:lpstr>IMBUTI DI GOOCH</vt:lpstr>
      <vt:lpstr>FILTRAZIONE</vt:lpstr>
      <vt:lpstr>FILTRAZIONE</vt:lpstr>
      <vt:lpstr>FILTRAZIONE</vt:lpstr>
      <vt:lpstr>FILTRAZIONE</vt:lpstr>
      <vt:lpstr>FILTRAZIONE</vt:lpstr>
      <vt:lpstr>FILTRAZIONE</vt:lpstr>
      <vt:lpstr>FILTRAZIONE</vt:lpstr>
      <vt:lpstr>FILTRAZIONE</vt:lpstr>
      <vt:lpstr>FILTRAZIONE</vt:lpstr>
      <vt:lpstr>FILTRAZIONE</vt:lpstr>
      <vt:lpstr>FILTRAZIONE</vt:lpstr>
      <vt:lpstr>FILTRAZIONE</vt:lpstr>
      <vt:lpstr>FILTRAZIONE</vt:lpstr>
      <vt:lpstr>FILTRAZIONE</vt:lpstr>
      <vt:lpstr>CENTRIFUGAZIONE</vt:lpstr>
      <vt:lpstr>CAPSULE</vt:lpstr>
      <vt:lpstr>CAPSULE</vt:lpstr>
      <vt:lpstr>CROGIOLI</vt:lpstr>
      <vt:lpstr>CROGIOLI</vt:lpstr>
      <vt:lpstr>MORTAIO</vt:lpstr>
      <vt:lpstr>MORTAIO</vt:lpstr>
      <vt:lpstr>MORTAIO</vt:lpstr>
      <vt:lpstr>ESSICCATORI</vt:lpstr>
      <vt:lpstr>ESSICCATORI</vt:lpstr>
      <vt:lpstr>ESSICCATORI</vt:lpstr>
      <vt:lpstr>VETRERIA TARATA</vt:lpstr>
      <vt:lpstr>PIPETTE </vt:lpstr>
      <vt:lpstr>PIPETTE GRADUATE </vt:lpstr>
      <vt:lpstr>PIPETTE TARATE</vt:lpstr>
      <vt:lpstr>PIPETTE TARATE</vt:lpstr>
      <vt:lpstr>CILINDRI GRADUATI</vt:lpstr>
      <vt:lpstr>MATRACCI</vt:lpstr>
      <vt:lpstr>MATRACCI</vt:lpstr>
      <vt:lpstr>MATRACCI</vt:lpstr>
      <vt:lpstr>BURETTA</vt:lpstr>
      <vt:lpstr>BURETTA</vt:lpstr>
      <vt:lpstr>BURETTA</vt:lpstr>
      <vt:lpstr>BURETTA</vt:lpstr>
      <vt:lpstr>BURETTA</vt:lpstr>
      <vt:lpstr>BURETTA</vt:lpstr>
      <vt:lpstr>REFRIGERANTI</vt:lpstr>
      <vt:lpstr>REFRIGERANTI</vt:lpstr>
      <vt:lpstr>REFRIGERANTI</vt:lpstr>
      <vt:lpstr>REFRIGERANTI</vt:lpstr>
      <vt:lpstr>IMBUTI DA CARICO</vt:lpstr>
      <vt:lpstr>IMBUTI DA CARICO</vt:lpstr>
      <vt:lpstr>BECCO BUNSEN</vt:lpstr>
      <vt:lpstr>BECCO BUNSEN</vt:lpstr>
      <vt:lpstr>BECCO BUNSEN</vt:lpstr>
      <vt:lpstr>BECCO BUNSEN</vt:lpstr>
      <vt:lpstr>BECCO BUNSEN</vt:lpstr>
      <vt:lpstr>BECCO BUNSEN</vt:lpstr>
      <vt:lpstr>BECCO BUNSEN</vt:lpstr>
      <vt:lpstr>BECCO BUNSEN</vt:lpstr>
      <vt:lpstr>BECCO BUNSEN</vt:lpstr>
      <vt:lpstr>BECCO BUNSEN</vt:lpstr>
      <vt:lpstr>BECCO BUNSEN</vt:lpstr>
      <vt:lpstr>BECCO BUNSEN</vt:lpstr>
      <vt:lpstr>PULIZIA DELLA VETRERIA</vt:lpstr>
      <vt:lpstr>PULIZIA DELLA VETRERIA </vt:lpstr>
      <vt:lpstr>PULIZIA DELLA VETRERIA</vt:lpstr>
      <vt:lpstr>PULIZIA DELLA VETRERIA</vt:lpstr>
      <vt:lpstr>PULIZIA DELLA VETRERIA</vt:lpstr>
      <vt:lpstr>PULIZIA DELLA VETRERIA</vt:lpstr>
      <vt:lpstr>PULIZIA DELLA VETRERIA</vt:lpstr>
      <vt:lpstr>PULIZIA DELLA VETRERIA</vt:lpstr>
      <vt:lpstr>PULIZIA DELLA VETRERIA</vt:lpstr>
      <vt:lpstr>SPRUZZETTE</vt:lpstr>
      <vt:lpstr>BILANCIA TECNICA</vt:lpstr>
      <vt:lpstr>BILANCE ANALITICHE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ATTREZZATURA  LABORATORIO CHIMICO</dc:title>
  <dc:creator>Patrizia</dc:creator>
  <cp:lastModifiedBy>patrizia</cp:lastModifiedBy>
  <cp:revision>301</cp:revision>
  <dcterms:created xsi:type="dcterms:W3CDTF">2012-10-17T07:51:33Z</dcterms:created>
  <dcterms:modified xsi:type="dcterms:W3CDTF">2013-10-08T08:13:38Z</dcterms:modified>
</cp:coreProperties>
</file>