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Default Extension="vml" ContentType="application/vnd.openxmlformats-officedocument.vmlDrawing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28.xml" ContentType="application/vnd.openxmlformats-officedocument.presentationml.slide+xml"/>
  <Override PartName="/ppt/slides/slide47.xml" ContentType="application/vnd.openxmlformats-officedocument.presentationml.slide+xml"/>
  <Override PartName="/ppt/notesSlides/notesSlide4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48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Default Extension="pict" ContentType="image/pict"/>
  <Override PartName="/ppt/notesSlides/notesSlide40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50"/>
  </p:notesMasterIdLst>
  <p:sldIdLst>
    <p:sldId id="334" r:id="rId2"/>
    <p:sldId id="423" r:id="rId3"/>
    <p:sldId id="335" r:id="rId4"/>
    <p:sldId id="337" r:id="rId5"/>
    <p:sldId id="338" r:id="rId6"/>
    <p:sldId id="424" r:id="rId7"/>
    <p:sldId id="425" r:id="rId8"/>
    <p:sldId id="339" r:id="rId9"/>
    <p:sldId id="341" r:id="rId10"/>
    <p:sldId id="420" r:id="rId11"/>
    <p:sldId id="427" r:id="rId12"/>
    <p:sldId id="422" r:id="rId13"/>
    <p:sldId id="343" r:id="rId14"/>
    <p:sldId id="388" r:id="rId15"/>
    <p:sldId id="273" r:id="rId16"/>
    <p:sldId id="300" r:id="rId17"/>
    <p:sldId id="301" r:id="rId18"/>
    <p:sldId id="389" r:id="rId19"/>
    <p:sldId id="407" r:id="rId20"/>
    <p:sldId id="350" r:id="rId21"/>
    <p:sldId id="352" r:id="rId22"/>
    <p:sldId id="356" r:id="rId23"/>
    <p:sldId id="355" r:id="rId24"/>
    <p:sldId id="349" r:id="rId25"/>
    <p:sldId id="351" r:id="rId26"/>
    <p:sldId id="387" r:id="rId27"/>
    <p:sldId id="368" r:id="rId28"/>
    <p:sldId id="408" r:id="rId29"/>
    <p:sldId id="409" r:id="rId30"/>
    <p:sldId id="367" r:id="rId31"/>
    <p:sldId id="416" r:id="rId32"/>
    <p:sldId id="417" r:id="rId33"/>
    <p:sldId id="390" r:id="rId34"/>
    <p:sldId id="410" r:id="rId35"/>
    <p:sldId id="412" r:id="rId36"/>
    <p:sldId id="411" r:id="rId37"/>
    <p:sldId id="413" r:id="rId38"/>
    <p:sldId id="414" r:id="rId39"/>
    <p:sldId id="353" r:id="rId40"/>
    <p:sldId id="392" r:id="rId41"/>
    <p:sldId id="396" r:id="rId42"/>
    <p:sldId id="397" r:id="rId43"/>
    <p:sldId id="395" r:id="rId44"/>
    <p:sldId id="393" r:id="rId45"/>
    <p:sldId id="394" r:id="rId46"/>
    <p:sldId id="399" r:id="rId47"/>
    <p:sldId id="398" r:id="rId48"/>
    <p:sldId id="418" r:id="rId4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E93CF45D-A049-7646-9447-20F5DB7A480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61C86B-D2A9-F442-9693-DCDE7D30D02F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536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5C525-2CFA-6548-BCAC-C9B0D9AF0AA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EB9DA7-E9D3-0048-8693-E036CECDCCA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945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EC19A-854E-3044-B825-4C40A62238F3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150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8F127-AD01-2E41-B676-CAB74AD1694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355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C9359A-BD12-4C46-80A3-B2048645176A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765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91C78C-AF44-DE40-BE76-BDC3FBE654E4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969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8B5576-7091-9448-A12C-CE4314BE22E3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10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6832C0-6611-F248-812E-13DF43566B6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256181-8C2E-AB4E-9DE1-747AFC5649D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51962-DFF6-A84F-ACCF-C5F9CB2091E9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29EEF2-FC22-FF4D-8EC8-857C4CDED144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096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3A9B27-1271-D844-AD40-1CEE90EDCF9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301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87C3CF-33AF-D342-ABE1-1274587475BE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505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0EA353-34F6-EF46-802B-34785BB63CD0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2B1872-4A9A-D84C-8167-26E9E79336EA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915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987FC7-9175-2A4E-BE79-8AB851514FCD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20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120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FA4043-9F6B-CA47-BDAB-6F12ECF7FDA9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25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7BD384-B5FD-5B45-A375-7317935306B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529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1111BB-6303-D344-A6FA-3E8F1EF7B7D0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4EAD94-BA66-F446-9A18-E7B3618E33E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939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6BF41-A5FF-EE4F-8D4C-5B60FA24E2D4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144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9B6A73-888A-1F43-BF51-9D1081AF13CD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349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BDCD6D-2F61-9649-A5CC-7C94873F1CBE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553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0C44C-A034-6149-92C7-4A4E878F5C98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758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D64964-9BA7-6148-9D9B-7961988371F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963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46F343-8EFB-F04D-89C9-9F08ABE1C4A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30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683" name="Rectangle 1026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1027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FBD385-B4B6-9C40-B1DA-DD53B7143D9F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373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6AAB-89DE-EC45-9033-3D54CEFA4CB3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577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18A71-E951-6046-A07B-94C27A203E47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782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2FC45-84F1-0442-A65E-951DB00E1807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987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E6366-D5FB-FE4D-99B4-FD245216B548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CEB2A-7618-804B-AF4A-845D61CDA41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97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7F950B-DB9D-934A-9B8A-06023F39BAB3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01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1D0E0F-ADDC-7045-9B22-3CDC01E68B1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806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6F232-FECA-4C44-B2EA-8B42A961EAFD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011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BEC1B-77EE-AC45-9F10-5D62016FB870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40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216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FD15A-8C04-A84E-A6D9-18C2D93ED72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421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03FE88-B198-8A4C-AE82-738615B450DE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625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E2460-D904-E94B-9024-6B82BA35468E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830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8D40B0-3D98-FB46-8100-95BDB82E14F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035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B0C717-53FB-5E46-BF6F-1317722F3A8E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2403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F393D5-5C47-5C43-9CD6-4D11F304649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445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62B172-67EB-994C-B965-6DAEF2110902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6499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9968CC-6F2F-4D4E-8A57-A73C37DE235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8547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81FB-0A0B-3C4F-9A64-20F437E09C1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0201B-E61C-3D45-BC12-72CC6189894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F277E-85F8-064F-BB40-6C32FFF07F5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51BCF-B295-A84A-8E3F-6BFAC2BC169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2D824-EE71-894C-B842-9E5F933B599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F32BC-EF42-3443-9DDF-D1FF01237DE4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A3307-E20A-C140-8B52-240DD07FAEB2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27093-2DA5-884D-AAB0-1750C9731D0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75D0A-A3C0-3941-AF57-B68C92782B2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4EBD0-B7C8-3D44-9E5A-68446D8355A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DBAB8-512F-1542-B257-2B584C15B18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6F73E02A-C0DC-6342-BC52-22D5955F54B0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ufini@uniroma2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Macintosh%20HD:Users:ibook:Desktop:Fiologia%202012-13:schema%20corso%202013.doc!OLE_LINK3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30.png"/><Relationship Id="rId1" Type="http://schemas.openxmlformats.org/officeDocument/2006/relationships/video" Target="file://localhost/Users/ibook/Music/iTunes/iTunes%20Music/Movies/10.2-lipids.mov" TargetMode="Externa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45.png"/><Relationship Id="rId1" Type="http://schemas.openxmlformats.org/officeDocument/2006/relationships/video" Target="file://localhost/Users/ibook/Music/iTunes/iTunes%20Music/Movies/10.4-red_blood_cell.mov" TargetMode="External"/><Relationship Id="rId2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jpeg"/><Relationship Id="rId5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387475" y="2057400"/>
            <a:ext cx="61880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3600">
                <a:latin typeface="Times New Roman" pitchFamily="-65" charset="0"/>
              </a:rPr>
              <a:t>STEFANO RUFINI</a:t>
            </a:r>
          </a:p>
          <a:p>
            <a:pPr algn="ctr"/>
            <a:r>
              <a:rPr lang="it-IT" sz="3600">
                <a:latin typeface="Times New Roman" pitchFamily="-65" charset="0"/>
              </a:rPr>
              <a:t>Stanza: 371</a:t>
            </a:r>
          </a:p>
          <a:p>
            <a:pPr algn="ctr"/>
            <a:r>
              <a:rPr lang="it-IT" sz="3600">
                <a:latin typeface="Times New Roman" pitchFamily="-65" charset="0"/>
              </a:rPr>
              <a:t>Tel. 0672594371</a:t>
            </a:r>
          </a:p>
          <a:p>
            <a:pPr algn="ctr"/>
            <a:r>
              <a:rPr lang="it-IT" sz="3600">
                <a:latin typeface="Times New Roman" pitchFamily="-65" charset="0"/>
              </a:rPr>
              <a:t>email: </a:t>
            </a:r>
            <a:r>
              <a:rPr lang="it-IT" sz="3600">
                <a:latin typeface="Times New Roman" pitchFamily="-65" charset="0"/>
                <a:hlinkClick r:id="rId3"/>
              </a:rPr>
              <a:t>rufini@uniroma2.it</a:t>
            </a:r>
            <a:endParaRPr lang="it-IT" sz="3600">
              <a:latin typeface="Times New Roman" pitchFamily="-65" charset="0"/>
            </a:endParaRPr>
          </a:p>
          <a:p>
            <a:pPr algn="ctr"/>
            <a:endParaRPr lang="it-IT"/>
          </a:p>
          <a:p>
            <a:pPr algn="ctr"/>
            <a:r>
              <a:rPr lang="it-IT"/>
              <a:t>Didattica web: Fisiologia Scienze Biologiche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914400" y="76200"/>
          <a:ext cx="7339013" cy="6781800"/>
        </p:xfrm>
        <a:graphic>
          <a:graphicData uri="http://schemas.openxmlformats.org/presentationml/2006/ole">
            <p:oleObj spid="_x0000_s16386" name="Documento" r:id="rId4" imgW="6477000" imgH="6172200" progId="Word.Document.12">
              <p:link updateAutomatic="1"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09600" y="1303338"/>
            <a:ext cx="7993063" cy="547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500">
                <a:latin typeface="Times New Roman" pitchFamily="-65" charset="0"/>
              </a:rPr>
              <a:t>SILVERTHORN - FISIOLOGIA </a:t>
            </a:r>
          </a:p>
          <a:p>
            <a:pPr algn="ctr"/>
            <a:r>
              <a:rPr lang="it-IT" sz="2500">
                <a:latin typeface="Times New Roman" pitchFamily="-65" charset="0"/>
              </a:rPr>
              <a:t>Pearson - 94 E</a:t>
            </a:r>
          </a:p>
          <a:p>
            <a:pPr algn="ctr"/>
            <a:endParaRPr lang="it-IT" sz="2500">
              <a:latin typeface="Times New Roman" pitchFamily="-65" charset="0"/>
            </a:endParaRPr>
          </a:p>
          <a:p>
            <a:pPr algn="ctr"/>
            <a:r>
              <a:rPr lang="it-IT" sz="2500">
                <a:latin typeface="Times New Roman" pitchFamily="-65" charset="0"/>
              </a:rPr>
              <a:t>STANFIELD-GERMAN - FISIOLOGIA</a:t>
            </a:r>
          </a:p>
          <a:p>
            <a:pPr algn="ctr"/>
            <a:r>
              <a:rPr lang="it-IT" sz="2500">
                <a:latin typeface="Times New Roman" pitchFamily="-65" charset="0"/>
              </a:rPr>
              <a:t>Edises – 57 E</a:t>
            </a:r>
          </a:p>
          <a:p>
            <a:pPr algn="ctr"/>
            <a:endParaRPr lang="it-IT" sz="2500">
              <a:latin typeface="Times New Roman" pitchFamily="-65" charset="0"/>
            </a:endParaRPr>
          </a:p>
          <a:p>
            <a:pPr algn="ctr"/>
            <a:r>
              <a:rPr lang="it-IT" sz="2500">
                <a:latin typeface="Times New Roman" pitchFamily="-65" charset="0"/>
              </a:rPr>
              <a:t>BERNE-LEVY - FISIOLOGIA</a:t>
            </a:r>
          </a:p>
          <a:p>
            <a:pPr algn="ctr"/>
            <a:r>
              <a:rPr lang="it-IT" sz="2500">
                <a:latin typeface="Times New Roman" pitchFamily="-65" charset="0"/>
              </a:rPr>
              <a:t>Casa Editrice Ambrosiana - 114 E</a:t>
            </a:r>
          </a:p>
          <a:p>
            <a:pPr algn="ctr"/>
            <a:endParaRPr lang="it-IT" sz="2500">
              <a:latin typeface="Times New Roman" pitchFamily="-65" charset="0"/>
            </a:endParaRPr>
          </a:p>
          <a:p>
            <a:pPr algn="ctr"/>
            <a:r>
              <a:rPr lang="it-IT" sz="2500">
                <a:latin typeface="Times New Roman" pitchFamily="-65" charset="0"/>
              </a:rPr>
              <a:t>SHERWOOD – FONDAMENTI DI FISIOLOGIA UMANA</a:t>
            </a:r>
          </a:p>
          <a:p>
            <a:pPr algn="ctr"/>
            <a:r>
              <a:rPr lang="it-IT" sz="2500">
                <a:latin typeface="Times New Roman" pitchFamily="-65" charset="0"/>
              </a:rPr>
              <a:t>Piccin – 50 E</a:t>
            </a:r>
          </a:p>
          <a:p>
            <a:pPr algn="ctr"/>
            <a:endParaRPr lang="it-IT" sz="2500">
              <a:latin typeface="Times New Roman" pitchFamily="-65" charset="0"/>
            </a:endParaRPr>
          </a:p>
          <a:p>
            <a:pPr algn="ctr"/>
            <a:r>
              <a:rPr lang="it-IT" sz="2500">
                <a:latin typeface="Times New Roman" pitchFamily="-65" charset="0"/>
              </a:rPr>
              <a:t>VANDER - FISOLOGIA</a:t>
            </a:r>
          </a:p>
          <a:p>
            <a:pPr algn="ctr"/>
            <a:r>
              <a:rPr lang="it-IT" sz="2500">
                <a:latin typeface="Times New Roman" pitchFamily="-65" charset="0"/>
              </a:rPr>
              <a:t>Edises - 74 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pPr eaLnBrk="1" hangingPunct="1"/>
            <a:r>
              <a:rPr lang="it-IT" sz="2400"/>
              <a:t>LIBRI TESTO CONSIGLIATI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74688" y="819150"/>
            <a:ext cx="7659687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/>
              <a:t>Fisiologia - </a:t>
            </a:r>
            <a:r>
              <a:rPr lang="it-IT">
                <a:latin typeface="Verdana" pitchFamily="-65" charset="0"/>
              </a:rPr>
              <a:t>scienza che studia la vita e le funzioni </a:t>
            </a:r>
          </a:p>
          <a:p>
            <a:pPr algn="ctr"/>
            <a:r>
              <a:rPr lang="it-IT">
                <a:latin typeface="Verdana" pitchFamily="-65" charset="0"/>
              </a:rPr>
              <a:t>organiche dei vegetali, degli animali e dell'uomo</a:t>
            </a:r>
          </a:p>
          <a:p>
            <a:pPr algn="ctr"/>
            <a:endParaRPr lang="it-IT">
              <a:latin typeface="Symbol" pitchFamily="-65" charset="2"/>
              <a:sym typeface="Symbol" pitchFamily="-65" charset="2"/>
            </a:endParaRPr>
          </a:p>
          <a:p>
            <a:pPr algn="ctr"/>
            <a:r>
              <a:rPr lang="it-IT">
                <a:latin typeface="Symbol" pitchFamily="-65" charset="2"/>
                <a:sym typeface="Symbol" pitchFamily="-65" charset="2"/>
              </a:rPr>
              <a:t></a:t>
            </a:r>
          </a:p>
          <a:p>
            <a:pPr algn="ctr"/>
            <a:r>
              <a:rPr lang="it-IT">
                <a:latin typeface="Times New Roman" pitchFamily="-65" charset="0"/>
              </a:rPr>
              <a:t>STUDIO DELLA NATURA</a:t>
            </a:r>
          </a:p>
        </p:txBody>
      </p:sp>
      <p:pic>
        <p:nvPicPr>
          <p:cNvPr id="20483" name="Picture 3" descr="3684901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33800"/>
            <a:ext cx="91440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3048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it-IT" sz="2400"/>
              <a:t>FISIOLOGIA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3"/>
          <a:srcRect t="1453"/>
          <a:stretch>
            <a:fillRect/>
          </a:stretch>
        </p:blipFill>
        <p:spPr bwMode="auto">
          <a:xfrm>
            <a:off x="3786188" y="0"/>
            <a:ext cx="5357812" cy="330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 b="7689"/>
          <a:stretch>
            <a:fillRect/>
          </a:stretch>
        </p:blipFill>
        <p:spPr bwMode="auto">
          <a:xfrm>
            <a:off x="3733800" y="3325813"/>
            <a:ext cx="54102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CasellaDiTesto 3"/>
          <p:cNvSpPr txBox="1">
            <a:spLocks noChangeArrowheads="1"/>
          </p:cNvSpPr>
          <p:nvPr/>
        </p:nvSpPr>
        <p:spPr bwMode="auto">
          <a:xfrm>
            <a:off x="0" y="304800"/>
            <a:ext cx="358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/>
              <a:t>Cosa studia la Fisiologia: sistemi (apparati) ………..</a:t>
            </a:r>
          </a:p>
        </p:txBody>
      </p:sp>
      <p:pic>
        <p:nvPicPr>
          <p:cNvPr id="22533" name="Picture 2" descr="368490100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447800"/>
            <a:ext cx="30480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0138" y="592138"/>
            <a:ext cx="6519862" cy="603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CasellaDiTesto 3"/>
          <p:cNvSpPr txBox="1">
            <a:spLocks noChangeArrowheads="1"/>
          </p:cNvSpPr>
          <p:nvPr/>
        </p:nvSpPr>
        <p:spPr bwMode="auto">
          <a:xfrm>
            <a:off x="1219200" y="85725"/>
            <a:ext cx="4713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800"/>
              <a:t>………………………e organi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magine 1" descr="vitruvi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3" y="1219200"/>
            <a:ext cx="3405187" cy="484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Immagin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575050"/>
            <a:ext cx="343217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Immagin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5563" y="0"/>
            <a:ext cx="5278437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2743200" y="914400"/>
            <a:ext cx="6400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1800">
                <a:latin typeface="Times New Roman" pitchFamily="-65" charset="0"/>
              </a:rPr>
              <a:t>Claude Bernard (1813-78) introduce il concetto di stabilità dell’ambiente interno dell’organismo</a:t>
            </a:r>
          </a:p>
          <a:p>
            <a:pPr algn="ctr"/>
            <a:r>
              <a:rPr lang="it-IT" sz="1800">
                <a:latin typeface="Times New Roman" pitchFamily="-65" charset="0"/>
              </a:rPr>
              <a:t> ”Milieu interieur”</a:t>
            </a:r>
            <a:endParaRPr lang="it-IT" sz="1800">
              <a:latin typeface="Helvetica" pitchFamily="-65" charset="0"/>
            </a:endParaRPr>
          </a:p>
        </p:txBody>
      </p:sp>
      <p:pic>
        <p:nvPicPr>
          <p:cNvPr id="266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251460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9"/>
          <p:cNvSpPr>
            <a:spLocks noChangeArrowheads="1"/>
          </p:cNvSpPr>
          <p:nvPr/>
        </p:nvSpPr>
        <p:spPr bwMode="auto">
          <a:xfrm>
            <a:off x="2057400" y="0"/>
            <a:ext cx="426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endParaRPr lang="it-IT" sz="4400">
              <a:solidFill>
                <a:schemeClr val="tx2"/>
              </a:solidFill>
            </a:endParaRPr>
          </a:p>
        </p:txBody>
      </p:sp>
      <p:sp>
        <p:nvSpPr>
          <p:cNvPr id="26629" name="Rectangle 12"/>
          <p:cNvSpPr>
            <a:spLocks noChangeArrowheads="1"/>
          </p:cNvSpPr>
          <p:nvPr/>
        </p:nvSpPr>
        <p:spPr bwMode="auto">
          <a:xfrm>
            <a:off x="8788400" y="6629400"/>
            <a:ext cx="35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900"/>
              <a:t>fiss</a:t>
            </a:r>
            <a:endParaRPr lang="it-IT"/>
          </a:p>
        </p:txBody>
      </p:sp>
      <p:pic>
        <p:nvPicPr>
          <p:cNvPr id="2663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67000"/>
            <a:ext cx="15716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ttangolo 12"/>
          <p:cNvSpPr>
            <a:spLocks noChangeArrowheads="1"/>
          </p:cNvSpPr>
          <p:nvPr/>
        </p:nvSpPr>
        <p:spPr bwMode="auto">
          <a:xfrm>
            <a:off x="1981200" y="2681288"/>
            <a:ext cx="6781800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800">
                <a:latin typeface="Times New Roman" pitchFamily="-65" charset="0"/>
              </a:rPr>
              <a:t>Walter Cannon (1871-1945) definisce l’omeostasi come la tendenza dell’organismo a mantenere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800">
                <a:latin typeface="Times New Roman" pitchFamily="-65" charset="0"/>
              </a:rPr>
              <a:t> lo “STATO STAZIONARIO”   ovvero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800">
                <a:latin typeface="Times New Roman" pitchFamily="-65" charset="0"/>
              </a:rPr>
              <a:t>AMBIENTE INTERNO STABILE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800">
                <a:latin typeface="Times New Roman" pitchFamily="-65" charset="0"/>
              </a:rPr>
              <a:t>a fronte di modificazioni ambientali</a:t>
            </a:r>
            <a:endParaRPr lang="it-IT" sz="1800">
              <a:latin typeface="Times New Roman" pitchFamily="-65" charset="0"/>
            </a:endParaRPr>
          </a:p>
        </p:txBody>
      </p:sp>
      <p:pic>
        <p:nvPicPr>
          <p:cNvPr id="26632" name="Immagine 4"/>
          <p:cNvPicPr>
            <a:picLocks noChangeAspect="1"/>
          </p:cNvPicPr>
          <p:nvPr/>
        </p:nvPicPr>
        <p:blipFill>
          <a:blip r:embed="rId5"/>
          <a:srcRect t="18814"/>
          <a:stretch>
            <a:fillRect/>
          </a:stretch>
        </p:blipFill>
        <p:spPr bwMode="auto">
          <a:xfrm>
            <a:off x="2438400" y="4343400"/>
            <a:ext cx="4056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3" name="Rectangle 11"/>
          <p:cNvSpPr>
            <a:spLocks noChangeArrowheads="1"/>
          </p:cNvSpPr>
          <p:nvPr/>
        </p:nvSpPr>
        <p:spPr bwMode="auto">
          <a:xfrm>
            <a:off x="533400" y="0"/>
            <a:ext cx="861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2800"/>
              <a:t>Cosa studia la Fisiologia: Omeostasi  (</a:t>
            </a:r>
            <a:r>
              <a:rPr lang="it-IT" sz="2800">
                <a:solidFill>
                  <a:schemeClr val="tx2"/>
                </a:solidFill>
                <a:latin typeface="Helvetica" pitchFamily="-65" charset="0"/>
              </a:rPr>
              <a:t>ομέο-στάση)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3684901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49463"/>
            <a:ext cx="3505200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Immagine 4" descr="4726fa445967af32bdc2a89b212ca986_1M.png.jpeg"/>
          <p:cNvPicPr>
            <a:picLocks noChangeAspect="1"/>
          </p:cNvPicPr>
          <p:nvPr/>
        </p:nvPicPr>
        <p:blipFill>
          <a:blip r:embed="rId4"/>
          <a:srcRect b="9264"/>
          <a:stretch>
            <a:fillRect/>
          </a:stretch>
        </p:blipFill>
        <p:spPr bwMode="auto">
          <a:xfrm>
            <a:off x="4727575" y="3332163"/>
            <a:ext cx="4416425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latin typeface="Techno" pitchFamily="102" charset="0"/>
              </a:rPr>
              <a:t>Fisiologia come studio della omeostasi ovvero dei processi con i quali è mantenuto costante lo stato stazionario dell’organismo e delle cellule</a:t>
            </a:r>
            <a:endParaRPr lang="it-IT" b="1">
              <a:solidFill>
                <a:srgbClr val="FFCC00"/>
              </a:solidFill>
              <a:latin typeface="Techno" pitchFamily="102" charset="0"/>
            </a:endParaRPr>
          </a:p>
        </p:txBody>
      </p:sp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533400" y="0"/>
            <a:ext cx="8610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it-IT" sz="2800"/>
              <a:t>Cosa studia la Fisiologia: Omeostasi  (</a:t>
            </a:r>
            <a:r>
              <a:rPr lang="it-IT" sz="2800">
                <a:solidFill>
                  <a:schemeClr val="tx2"/>
                </a:solidFill>
                <a:latin typeface="Helvetica" pitchFamily="-65" charset="0"/>
              </a:rPr>
              <a:t>ομέο-στάση)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figure_01_03_labe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066800"/>
            <a:ext cx="45720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CasellaDiTesto 6"/>
          <p:cNvSpPr txBox="1">
            <a:spLocks noChangeArrowheads="1"/>
          </p:cNvSpPr>
          <p:nvPr/>
        </p:nvSpPr>
        <p:spPr bwMode="auto">
          <a:xfrm>
            <a:off x="0" y="0"/>
            <a:ext cx="8839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Ruolo fondamentale di organi e apparati è quello di mantenere </a:t>
            </a:r>
          </a:p>
          <a:p>
            <a:r>
              <a:rPr lang="it-IT"/>
              <a:t>costante l’ambiente interno alla cellula</a:t>
            </a:r>
          </a:p>
        </p:txBody>
      </p:sp>
      <p:sp>
        <p:nvSpPr>
          <p:cNvPr id="30724" name="Rettangolo 4"/>
          <p:cNvSpPr>
            <a:spLocks noChangeArrowheads="1"/>
          </p:cNvSpPr>
          <p:nvPr/>
        </p:nvSpPr>
        <p:spPr bwMode="auto">
          <a:xfrm>
            <a:off x="1981200" y="56578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>
                <a:solidFill>
                  <a:srgbClr val="000000"/>
                </a:solidFill>
                <a:latin typeface="Times" pitchFamily="-65" charset="0"/>
              </a:rPr>
              <a:t>The stability of the internal environment is the condition for the free and independent life.</a:t>
            </a:r>
            <a:endParaRPr lang="it-IT" sz="2000">
              <a:solidFill>
                <a:srgbClr val="000000"/>
              </a:solidFill>
              <a:latin typeface="Helvetica" pitchFamily="-65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8" descr="Fig"/>
          <p:cNvPicPr>
            <a:picLocks noChangeAspect="1" noChangeArrowheads="1"/>
          </p:cNvPicPr>
          <p:nvPr/>
        </p:nvPicPr>
        <p:blipFill>
          <a:blip r:embed="rId2"/>
          <a:srcRect l="2332" r="2332" b="18265"/>
          <a:stretch>
            <a:fillRect/>
          </a:stretch>
        </p:blipFill>
        <p:spPr bwMode="auto">
          <a:xfrm>
            <a:off x="0" y="-184150"/>
            <a:ext cx="91440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0" descr="Tab"/>
          <p:cNvPicPr>
            <a:picLocks noChangeAspect="1" noChangeArrowheads="1"/>
          </p:cNvPicPr>
          <p:nvPr/>
        </p:nvPicPr>
        <p:blipFill>
          <a:blip r:embed="rId3"/>
          <a:srcRect l="20673" r="20673" b="10233"/>
          <a:stretch>
            <a:fillRect/>
          </a:stretch>
        </p:blipFill>
        <p:spPr bwMode="auto">
          <a:xfrm>
            <a:off x="4724400" y="3576638"/>
            <a:ext cx="41687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2" descr="figure_03_02_labeled"/>
          <p:cNvPicPr>
            <a:picLocks noChangeAspect="1" noChangeArrowheads="1"/>
          </p:cNvPicPr>
          <p:nvPr/>
        </p:nvPicPr>
        <p:blipFill>
          <a:blip r:embed="rId4"/>
          <a:srcRect b="5624"/>
          <a:stretch>
            <a:fillRect/>
          </a:stretch>
        </p:blipFill>
        <p:spPr bwMode="auto">
          <a:xfrm>
            <a:off x="304800" y="2833688"/>
            <a:ext cx="3556000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CasellaDiTesto 5"/>
          <p:cNvSpPr txBox="1">
            <a:spLocks noChangeArrowheads="1"/>
          </p:cNvSpPr>
          <p:nvPr/>
        </p:nvSpPr>
        <p:spPr bwMode="auto">
          <a:xfrm>
            <a:off x="1447800" y="6248400"/>
            <a:ext cx="2289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LEC            LIC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n_a08fig01"/>
          <p:cNvPicPr>
            <a:picLocks noChangeAspect="1" noChangeArrowheads="1"/>
          </p:cNvPicPr>
          <p:nvPr/>
        </p:nvPicPr>
        <p:blipFill>
          <a:blip r:embed="rId3"/>
          <a:srcRect b="29579"/>
          <a:stretch>
            <a:fillRect/>
          </a:stretch>
        </p:blipFill>
        <p:spPr bwMode="auto">
          <a:xfrm>
            <a:off x="1524000" y="228600"/>
            <a:ext cx="5715000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09600" y="4343400"/>
            <a:ext cx="68357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it-IT" sz="1400">
                <a:solidFill>
                  <a:srgbClr val="444444"/>
                </a:solidFill>
                <a:latin typeface="Times" pitchFamily="-65" charset="0"/>
              </a:rPr>
              <a:t>MOLARITA' (M)  </a:t>
            </a:r>
          </a:p>
          <a:p>
            <a:pPr>
              <a:lnSpc>
                <a:spcPct val="80000"/>
              </a:lnSpc>
            </a:pPr>
            <a:r>
              <a:rPr lang="it-IT" sz="1400">
                <a:solidFill>
                  <a:srgbClr val="444444"/>
                </a:solidFill>
                <a:latin typeface="Times" pitchFamily="-65" charset="0"/>
              </a:rPr>
              <a:t>numero di moli in un litro di soluzione</a:t>
            </a:r>
          </a:p>
          <a:p>
            <a:pPr>
              <a:lnSpc>
                <a:spcPct val="80000"/>
              </a:lnSpc>
            </a:pPr>
            <a:endParaRPr lang="it-IT" sz="1400">
              <a:solidFill>
                <a:srgbClr val="444444"/>
              </a:solidFill>
              <a:latin typeface="Times" pitchFamily="-65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it-IT" sz="1400">
                <a:latin typeface="Times" pitchFamily="-65" charset="0"/>
              </a:rPr>
              <a:t>OSMOLARITA’ (Osm)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it-IT" sz="1400">
                <a:latin typeface="Times" pitchFamily="-65" charset="0"/>
              </a:rPr>
              <a:t>È il numero di particelle che contribuiscono alla pressione osmotica della soluzione.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it-IT" sz="1400">
                <a:latin typeface="Times" pitchFamily="-65" charset="0"/>
              </a:rPr>
              <a:t>Si calcola come il prodotto tra la molarità e il Coefficiente di Van’t Hoff (il numero di particelle di soluto che si formano in seguito alla dissociazione del soluto stesso).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it-IT" sz="1400">
                <a:latin typeface="Times" pitchFamily="-65" charset="0"/>
              </a:rPr>
              <a:t>Se il soluto non è un elettrolita e quindi non si dissocia, l'osmolarità è uguale alla molarità</a:t>
            </a:r>
            <a:endParaRPr lang="it-IT" sz="1200">
              <a:latin typeface="Lucida Grande" pitchFamily="-65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it-IT" sz="1200">
              <a:latin typeface="Helvetica" pitchFamily="-65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3684903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9144000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11213" y="98425"/>
            <a:ext cx="7231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Vari significati della parola “MEMBRANA” in biologia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17475" y="1447800"/>
            <a:ext cx="88741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Determinazione della forma cellulare (citoscheletro) 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Trasporto selettivo di molecole (trasportatori)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Riconoscimento di cellule e substrati (integrine, matrice)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Comunicazione intercellulare (recettori e proteine trasduttrici)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Attività enzimatica</a:t>
            </a:r>
          </a:p>
          <a:p>
            <a:pPr marL="457200" indent="-457200">
              <a:buFont typeface="Arial" pitchFamily="-65" charset="0"/>
              <a:buAutoNum type="arabicPeriod"/>
            </a:pPr>
            <a:endParaRPr lang="it-IT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676400" y="304800"/>
            <a:ext cx="5148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Funzioni della membrana plasmatica</a:t>
            </a:r>
          </a:p>
        </p:txBody>
      </p:sp>
      <p:pic>
        <p:nvPicPr>
          <p:cNvPr id="37892" name="Picture 5" descr="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727450"/>
            <a:ext cx="7239000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2550"/>
            <a:ext cx="6553200" cy="554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366713" y="5886450"/>
            <a:ext cx="88582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La membrana definisce la cellula e in base alle interazioni con il </a:t>
            </a:r>
          </a:p>
          <a:p>
            <a:r>
              <a:rPr lang="it-IT"/>
              <a:t>citoscheletro ne determina la forma.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iffusionmed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0"/>
            <a:ext cx="7562850" cy="568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81000" y="5867400"/>
            <a:ext cx="8451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La membrana è una barriera selettiva che regola il passaggio</a:t>
            </a:r>
          </a:p>
          <a:p>
            <a:r>
              <a:rPr lang="it-IT"/>
              <a:t>di molecole e ioni.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reaction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28600"/>
            <a:ext cx="77724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0" y="5410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/>
              <a:t>La membrana è l’elemento capace di recepire e tradurre i messaggi provenienti da altre cellule.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0"/>
            <a:ext cx="7486650" cy="565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36550" y="5791200"/>
            <a:ext cx="8807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La membrana plasmatica concorre nel riconoscimento cellulare,</a:t>
            </a:r>
          </a:p>
          <a:p>
            <a:r>
              <a:rPr lang="it-IT"/>
              <a:t>e nell’organizzazione tissutale dell’organismo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457200" y="69850"/>
            <a:ext cx="71628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Source                             Protein (%w/w)      Lipid (%w/w)       Carbohydrate(%w/w)</a:t>
            </a:r>
          </a:p>
          <a:p>
            <a:endParaRPr lang="it-IT" sz="1600">
              <a:solidFill>
                <a:srgbClr val="000000"/>
              </a:solidFill>
              <a:latin typeface="Times" pitchFamily="-65" charset="0"/>
            </a:endParaRPr>
          </a:p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Myelin nerve sheath              18                          79                              3</a:t>
            </a:r>
          </a:p>
          <a:p>
            <a:endParaRPr lang="it-IT" sz="1600">
              <a:solidFill>
                <a:srgbClr val="000000"/>
              </a:solidFill>
              <a:latin typeface="Times" pitchFamily="-65" charset="0"/>
            </a:endParaRPr>
          </a:p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Erythrocyte                            49                          43                              8</a:t>
            </a:r>
          </a:p>
          <a:p>
            <a:endParaRPr lang="it-IT" sz="1600">
              <a:solidFill>
                <a:srgbClr val="000000"/>
              </a:solidFill>
              <a:latin typeface="Times" pitchFamily="-65" charset="0"/>
            </a:endParaRPr>
          </a:p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Chloroplast                            70                          30                              0</a:t>
            </a:r>
          </a:p>
          <a:p>
            <a:endParaRPr lang="it-IT" sz="1600">
              <a:solidFill>
                <a:srgbClr val="000000"/>
              </a:solidFill>
              <a:latin typeface="Times" pitchFamily="-65" charset="0"/>
            </a:endParaRPr>
          </a:p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Mitochondrion (inner)           76                          24                              0</a:t>
            </a:r>
          </a:p>
        </p:txBody>
      </p:sp>
      <p:sp>
        <p:nvSpPr>
          <p:cNvPr id="48131" name="Rectangle 6"/>
          <p:cNvSpPr>
            <a:spLocks noChangeArrowheads="1"/>
          </p:cNvSpPr>
          <p:nvPr/>
        </p:nvSpPr>
        <p:spPr bwMode="auto">
          <a:xfrm>
            <a:off x="1905000" y="28956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000000"/>
                </a:solidFill>
                <a:latin typeface="Times" pitchFamily="-65" charset="0"/>
              </a:rPr>
              <a:t>Gorter and Grendel  (1925)</a:t>
            </a:r>
            <a:endParaRPr lang="it-IT" sz="1200">
              <a:solidFill>
                <a:srgbClr val="000000"/>
              </a:solidFill>
              <a:latin typeface="Tahoma" pitchFamily="-65" charset="0"/>
            </a:endParaRPr>
          </a:p>
        </p:txBody>
      </p:sp>
      <p:sp>
        <p:nvSpPr>
          <p:cNvPr id="48132" name="Rectangle 7"/>
          <p:cNvSpPr>
            <a:spLocks noChangeArrowheads="1"/>
          </p:cNvSpPr>
          <p:nvPr/>
        </p:nvSpPr>
        <p:spPr bwMode="auto">
          <a:xfrm>
            <a:off x="0" y="3505200"/>
            <a:ext cx="88392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>
                <a:solidFill>
                  <a:srgbClr val="2F6312"/>
                </a:solidFill>
                <a:latin typeface="Times" pitchFamily="-65" charset="0"/>
              </a:rPr>
              <a:t>...the chromocytes [erythrocytes] of different animals are covered by a layer of lipoids[lipids] just two molecules thick...every chromocyte is surrounded by a layer of lipoids,of which the polar groups are directed to the inside and to the outside [of the cell] in much the same way as Bragg (1) supposes the molecules to be oriented in a 'crystal' of fatty acid, and as the molecules of a soap bubble are according to Perrin (2). On theboundary of the two phases, one being the watery solution of hemoglobin, and the other theplasma, such an orientation seems a priori to be the most probable one…</a:t>
            </a:r>
            <a:endParaRPr lang="it-IT" sz="900">
              <a:solidFill>
                <a:srgbClr val="2F6312"/>
              </a:solidFill>
              <a:latin typeface="Courier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igure 10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787400"/>
            <a:ext cx="8531225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10-2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gure 10-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33500"/>
            <a:ext cx="8531225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10-4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10-7b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pic>
        <p:nvPicPr>
          <p:cNvPr id="54275" name="Picture 3" descr="figure 10-07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4778375" cy="541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 descr="figure 10-09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68875" y="381000"/>
            <a:ext cx="4175125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/Users/ibook/Music/iTunes/iTunes Music/Movies/10.2-lipids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6175" y="1147763"/>
            <a:ext cx="68595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66" fill="hold"/>
                                        <p:tgtEl>
                                          <p:spTgt spid="56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63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6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6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Table 10-1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  <p:pic>
        <p:nvPicPr>
          <p:cNvPr id="58371" name="Picture 3" descr="table 10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2114550"/>
            <a:ext cx="8535987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10-3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pic>
        <p:nvPicPr>
          <p:cNvPr id="60419" name="Picture 3" descr="figure 10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530225"/>
            <a:ext cx="8535987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schema lipid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65150"/>
            <a:ext cx="8534400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figure 10-01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358900"/>
            <a:ext cx="8531225" cy="413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10-1a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robertson_unit_membra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40068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04800" y="4876800"/>
            <a:ext cx="4953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000000"/>
                </a:solidFill>
                <a:latin typeface="Times" pitchFamily="-65" charset="0"/>
              </a:rPr>
              <a:t>Robertson's unit membrane</a:t>
            </a:r>
          </a:p>
          <a:p>
            <a:endParaRPr lang="it-IT">
              <a:solidFill>
                <a:srgbClr val="000000"/>
              </a:solidFill>
              <a:latin typeface="Times" pitchFamily="-65" charset="0"/>
            </a:endParaRPr>
          </a:p>
          <a:p>
            <a:r>
              <a:rPr lang="it-IT" sz="1600">
                <a:solidFill>
                  <a:srgbClr val="000000"/>
                </a:solidFill>
                <a:latin typeface="Times" pitchFamily="-65" charset="0"/>
              </a:rPr>
              <a:t>Under the electron micrograph, this model appears acceptable: 7 nm  thick, with lipid in the middle (white) and protein on outside  (black)</a:t>
            </a:r>
          </a:p>
        </p:txBody>
      </p:sp>
      <p:pic>
        <p:nvPicPr>
          <p:cNvPr id="66564" name="Picture 4" descr="ff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5260975"/>
            <a:ext cx="259080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5" descr="davison_daniell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16475" y="533400"/>
            <a:ext cx="3733800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4283075" y="3200400"/>
            <a:ext cx="4860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>
                <a:solidFill>
                  <a:srgbClr val="000000"/>
                </a:solidFill>
                <a:latin typeface="Times" pitchFamily="-65" charset="0"/>
              </a:rPr>
              <a:t>Davison &amp; Danielli's sandwich (1935)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ect7_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33400"/>
            <a:ext cx="526573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 descr="freeze_fractu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5338" y="1905000"/>
            <a:ext cx="3040062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gure 10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51000"/>
            <a:ext cx="85312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it-IT">
                <a:solidFill>
                  <a:schemeClr val="tx2"/>
                </a:solidFill>
              </a:rPr>
              <a:t>IL MODELLO DI SINGER AND NICHOLSON</a:t>
            </a:r>
            <a:endParaRPr lang="it-IT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igure 10-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0"/>
            <a:ext cx="8531225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10-19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10-20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  <p:pic>
        <p:nvPicPr>
          <p:cNvPr id="74755" name="Picture 3" descr="figure 10-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1401763"/>
            <a:ext cx="8535987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3684903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693420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304800"/>
            <a:ext cx="7772400" cy="1143000"/>
          </a:xfrm>
        </p:spPr>
        <p:txBody>
          <a:bodyPr/>
          <a:lstStyle/>
          <a:p>
            <a:pPr eaLnBrk="1" hangingPunct="1"/>
            <a:r>
              <a:rPr lang="it-IT" sz="2400"/>
              <a:t>IL MODELLO DI SINGER AND NICHOLSON</a:t>
            </a:r>
            <a:endParaRPr lang="it-IT"/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3200400" y="685800"/>
            <a:ext cx="243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MOSAICO fluido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igure 10-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1400" y="381000"/>
            <a:ext cx="45212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10-35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/Users/ibook/Music/iTunes/iTunes Music/Movies/10.4-red_blood_cell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536825" y="1908175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00" fill="hold"/>
                                        <p:tgtEl>
                                          <p:spTgt spid="80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089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08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0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898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10-11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pic>
        <p:nvPicPr>
          <p:cNvPr id="82947" name="Picture 3" descr="figure 10-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213" y="914400"/>
            <a:ext cx="8535987" cy="495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3352800" y="304800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Mosaico FLUIDO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JPEG image 536x561 pixe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371600"/>
            <a:ext cx="364013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3" descr="all3t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57400"/>
            <a:ext cx="510540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gure 10-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853122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10-12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figure 10-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44500"/>
            <a:ext cx="8531225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10-5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381000"/>
            <a:ext cx="8789988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Il doppio strato lipidico mostra un diverso grado di fluidità</a:t>
            </a:r>
          </a:p>
          <a:p>
            <a:r>
              <a:rPr lang="it-IT"/>
              <a:t>nelle diverse membrane e (nella membrana plasmatica)</a:t>
            </a:r>
          </a:p>
          <a:p>
            <a:r>
              <a:rPr lang="it-IT"/>
              <a:t>anche all’interno della stessa membrana.</a:t>
            </a:r>
          </a:p>
          <a:p>
            <a:endParaRPr lang="it-IT"/>
          </a:p>
          <a:p>
            <a:r>
              <a:rPr lang="it-IT"/>
              <a:t>Questo causa una diversa mobilità delle proteine intrinseche</a:t>
            </a:r>
          </a:p>
          <a:p>
            <a:r>
              <a:rPr lang="it-IT"/>
              <a:t>nel piano della membrana, funzionale al ruolo fisiologico</a:t>
            </a:r>
          </a:p>
          <a:p>
            <a:r>
              <a:rPr lang="it-IT"/>
              <a:t>della membrana stessa.  </a:t>
            </a:r>
          </a:p>
          <a:p>
            <a:endParaRPr lang="it-IT"/>
          </a:p>
          <a:p>
            <a:r>
              <a:rPr lang="it-IT"/>
              <a:t>I fattori che influiscono (a parità di temperatura, pH e pressione)</a:t>
            </a:r>
          </a:p>
          <a:p>
            <a:r>
              <a:rPr lang="it-IT"/>
              <a:t>sulla fluidità del doppio strato sono i rapporti:</a:t>
            </a:r>
          </a:p>
          <a:p>
            <a:endParaRPr lang="it-IT"/>
          </a:p>
          <a:p>
            <a:endParaRPr lang="it-IT" sz="3200"/>
          </a:p>
          <a:p>
            <a:r>
              <a:rPr lang="it-IT" sz="3200"/>
              <a:t>Colesterolo/Glicerofosfolipidi</a:t>
            </a:r>
          </a:p>
          <a:p>
            <a:r>
              <a:rPr lang="it-IT" sz="3200"/>
              <a:t>Catene aciliche sature/insature </a:t>
            </a:r>
          </a:p>
          <a:p>
            <a:r>
              <a:rPr lang="it-IT" sz="3200"/>
              <a:t>Proteine/Lipidi</a:t>
            </a: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4495800"/>
            <a:ext cx="281940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Imag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85800"/>
            <a:ext cx="519588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04800" y="6523038"/>
            <a:ext cx="78486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defTabSz="828675" eaLnBrk="1" hangingPunct="1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sz="1200"/>
              <a:t>Parton and Simons </a:t>
            </a:r>
            <a:r>
              <a:rPr lang="en-GB" sz="1200" i="1"/>
              <a:t>Nature Reviews Molecular Cell Biology</a:t>
            </a:r>
            <a:r>
              <a:rPr lang="en-GB" sz="1200"/>
              <a:t> </a:t>
            </a:r>
            <a:r>
              <a:rPr lang="en-GB" sz="1200" b="1"/>
              <a:t>8</a:t>
            </a:r>
            <a:r>
              <a:rPr lang="en-GB" sz="1200"/>
              <a:t>, 185</a:t>
            </a:r>
            <a:r>
              <a:rPr lang="en-GB" sz="1200">
                <a:ea typeface="Arial" pitchFamily="-65" charset="0"/>
                <a:cs typeface="Arial" pitchFamily="-65" charset="0"/>
              </a:rPr>
              <a:t>–</a:t>
            </a:r>
            <a:r>
              <a:rPr lang="en-GB" sz="1200"/>
              <a:t>194 (March 2007) | doi:10.1038/nrm2122</a:t>
            </a:r>
          </a:p>
        </p:txBody>
      </p:sp>
      <p:pic>
        <p:nvPicPr>
          <p:cNvPr id="95235" name="Picture 3" descr="NRM-logo-poster-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0"/>
            <a:ext cx="1905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4" descr="nrm2122-f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9175" y="76200"/>
            <a:ext cx="395605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eaction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755650"/>
            <a:ext cx="77724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figure 10-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028700"/>
            <a:ext cx="8531225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10-13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33400"/>
            <a:ext cx="56689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 descr="_41735570_rafts4163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17011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4" descr="lipidraft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0"/>
            <a:ext cx="22860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249613"/>
            <a:ext cx="4495800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img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295400"/>
            <a:ext cx="4648200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 descr="leaflet_composi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90600"/>
            <a:ext cx="36909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>
                <a:solidFill>
                  <a:srgbClr val="FF0000"/>
                </a:solidFill>
              </a:rPr>
              <a:t>COSA DOBBIAMO RICORDARE: </a:t>
            </a:r>
          </a:p>
          <a:p>
            <a:pPr algn="ctr"/>
            <a:r>
              <a:rPr lang="it-IT" sz="2000">
                <a:solidFill>
                  <a:srgbClr val="FF0000"/>
                </a:solidFill>
              </a:rPr>
              <a:t>1. STRUTTURA DELLA MEMBRANA</a:t>
            </a:r>
            <a:endParaRPr lang="it-IT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228600" y="1054100"/>
            <a:ext cx="86550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Funzioni principali della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Modelli proposti e validità del modello di S&amp;N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Modi in cui sono ancorate le proteine al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funzioni delle proteine di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componenti lipidici del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Concetto di fluidità di membrana e fattori che la influenzano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I “raft” di membrana 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Altre disimmetrie della membrana</a:t>
            </a:r>
          </a:p>
          <a:p>
            <a:pPr marL="457200" indent="-457200">
              <a:buFont typeface="Arial" pitchFamily="-65" charset="0"/>
              <a:buNone/>
            </a:pPr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1102</Words>
  <Application>Microsoft Macintosh PowerPoint</Application>
  <PresentationFormat>Presentazione su schermo (4:3)</PresentationFormat>
  <Paragraphs>168</Paragraphs>
  <Slides>48</Slides>
  <Notes>45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Modello struttura</vt:lpstr>
      </vt:variant>
      <vt:variant>
        <vt:i4>1</vt:i4>
      </vt:variant>
      <vt:variant>
        <vt:lpstr>Collegamenti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62" baseType="lpstr">
      <vt:lpstr>Arial</vt:lpstr>
      <vt:lpstr>ＭＳ Ｐゴシック</vt:lpstr>
      <vt:lpstr>Times New Roman</vt:lpstr>
      <vt:lpstr>Verdana</vt:lpstr>
      <vt:lpstr>Symbol</vt:lpstr>
      <vt:lpstr>Helvetica</vt:lpstr>
      <vt:lpstr>Techno</vt:lpstr>
      <vt:lpstr>Times</vt:lpstr>
      <vt:lpstr>Lucida Grande</vt:lpstr>
      <vt:lpstr>Tahoma</vt:lpstr>
      <vt:lpstr>Courier</vt:lpstr>
      <vt:lpstr>ヒラギノ角ゴ Pro W3</vt:lpstr>
      <vt:lpstr>Presentazione vuota</vt:lpstr>
      <vt:lpstr>Macintosh HD:Users:ibook:Desktop:Fiologia 2012-13:schema corso 2013.doc!OLE_LINK3</vt:lpstr>
      <vt:lpstr>Diapositiva 1</vt:lpstr>
      <vt:lpstr>Diapositiva 2</vt:lpstr>
      <vt:lpstr>LIBRI TESTO CONSIGLIATI</vt:lpstr>
      <vt:lpstr>FISIOLOGIA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IL MODELLO DI SINGER AND NICHOLSON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</vt:vector>
  </TitlesOfParts>
  <Company>ranma 1/2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ranma 1/2</dc:creator>
  <cp:lastModifiedBy>stefano</cp:lastModifiedBy>
  <cp:revision>166</cp:revision>
  <dcterms:created xsi:type="dcterms:W3CDTF">2013-03-05T07:50:19Z</dcterms:created>
  <dcterms:modified xsi:type="dcterms:W3CDTF">2013-03-05T07:50:36Z</dcterms:modified>
</cp:coreProperties>
</file>