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gif" ContentType="image/gif"/>
  <Override PartName="/ppt/slides/slide14.xml" ContentType="application/vnd.openxmlformats-officedocument.presentationml.slide+xml"/>
  <Default Extension="rels" ContentType="application/vnd.openxmlformats-package.relationships+xml"/>
  <Override PartName="/ppt/notesSlides/notesSlide16.xml" ContentType="application/vnd.openxmlformats-officedocument.presentationml.notesSlide+xml"/>
  <Default Extension="xml" ContentType="application/xml"/>
  <Override PartName="/ppt/tableStyles.xml" ContentType="application/vnd.openxmlformats-officedocument.presentationml.tableStyles+xml"/>
  <Override PartName="/ppt/notesSlides/notesSlide31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28.xml" ContentType="application/vnd.openxmlformats-officedocument.presentationml.slide+xml"/>
  <Override PartName="/ppt/slides/slide21.xml" ContentType="application/vnd.openxmlformats-officedocument.presentationml.slide+xml"/>
  <Override PartName="/ppt/slides/slide37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9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s/slide30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ppt/notesSlides/notesSlide7.xml" ContentType="application/vnd.openxmlformats-officedocument.presentationml.notesSlide+xml"/>
  <Override PartName="/ppt/notesSlides/notesSlide30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20.xml" ContentType="application/vnd.openxmlformats-officedocument.presentationml.slide+xml"/>
  <Override PartName="/ppt/slides/slide36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notesSlides/notesSlide8.xml" ContentType="application/vnd.openxmlformats-officedocument.presentationml.notesSlide+xml"/>
  <Default Extension="png" ContentType="image/png"/>
  <Override PartName="/ppt/slideLayouts/slideLayout4.xml" ContentType="application/vnd.openxmlformats-officedocument.presentationml.slideLayout+xml"/>
  <Override PartName="/ppt/slides/slide12.xml" ContentType="application/vnd.openxmlformats-officedocument.presentationml.slide+xml"/>
  <Override PartName="/ppt/notesSlides/notesSlide14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slides/slide26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1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9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34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36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s/slide17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2.xml" ContentType="application/vnd.openxmlformats-officedocument.presentationml.notesSlide+xml"/>
  <Override PartName="/docProps/app.xml" ContentType="application/vnd.openxmlformats-officedocument.extended-properties+xml"/>
  <Override PartName="/ppt/notesSlides/notesSlide34.xml" ContentType="application/vnd.openxmlformats-officedocument.presentationml.notesSlide+xml"/>
  <Override PartName="/ppt/notesSlides/notesSlide4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10.xml" ContentType="application/vnd.openxmlformats-officedocument.presentationml.notesSlide+xml"/>
  <Override PartName="/ppt/notesSlides/notesSlide26.xml" ContentType="application/vnd.openxmlformats-officedocument.presentationml.notesSlide+xml"/>
  <Override PartName="/ppt/slides/slide8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33.xml" ContentType="application/vnd.openxmlformats-officedocument.presentationml.slide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.xml" ContentType="application/vnd.openxmlformats-officedocument.presentationml.slide+xml"/>
  <Override PartName="/ppt/notesSlides/notesSlide18.xml" ContentType="application/vnd.openxmlformats-officedocument.presentationml.notesSlide+xml"/>
  <Default Extension="jpeg" ContentType="image/jpeg"/>
  <Override PartName="/ppt/viewProps.xml" ContentType="application/vnd.openxmlformats-officedocument.presentationml.viewProps+xml"/>
  <Override PartName="/ppt/notesSlides/notesSlide11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s/slide23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5.xml" ContentType="application/vnd.openxmlformats-officedocument.presentationml.slide+xml"/>
  <Override PartName="/ppt/notesSlides/notesSlide17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slide29.xml" ContentType="application/vnd.openxmlformats-officedocument.presentationml.slide+xml"/>
  <Override PartName="/ppt/theme/theme1.xml" ContentType="application/vnd.openxmlformats-officedocument.theme+xml"/>
  <Override PartName="/ppt/slides/slide22.xml" ContentType="application/vnd.openxmlformats-officedocument.presentationml.slide+xml"/>
  <Override PartName="/ppt/slides/slide38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6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6.xml" ContentType="application/vnd.openxmlformats-officedocument.presentationml.slideLayout+xml"/>
  <Override PartName="/ppt/slides/slide31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id="2147483648" r:id="rId1"/>
  </p:sldMasterIdLst>
  <p:notesMasterIdLst>
    <p:notesMasterId r:id="rId40"/>
  </p:notesMasterIdLst>
  <p:sldIdLst>
    <p:sldId id="409" r:id="rId2"/>
    <p:sldId id="367" r:id="rId3"/>
    <p:sldId id="416" r:id="rId4"/>
    <p:sldId id="390" r:id="rId5"/>
    <p:sldId id="410" r:id="rId6"/>
    <p:sldId id="412" r:id="rId7"/>
    <p:sldId id="411" r:id="rId8"/>
    <p:sldId id="413" r:id="rId9"/>
    <p:sldId id="414" r:id="rId10"/>
    <p:sldId id="353" r:id="rId11"/>
    <p:sldId id="392" r:id="rId12"/>
    <p:sldId id="396" r:id="rId13"/>
    <p:sldId id="397" r:id="rId14"/>
    <p:sldId id="395" r:id="rId15"/>
    <p:sldId id="393" r:id="rId16"/>
    <p:sldId id="394" r:id="rId17"/>
    <p:sldId id="399" r:id="rId18"/>
    <p:sldId id="398" r:id="rId19"/>
    <p:sldId id="418" r:id="rId20"/>
    <p:sldId id="427" r:id="rId21"/>
    <p:sldId id="428" r:id="rId22"/>
    <p:sldId id="455" r:id="rId23"/>
    <p:sldId id="430" r:id="rId24"/>
    <p:sldId id="431" r:id="rId25"/>
    <p:sldId id="432" r:id="rId26"/>
    <p:sldId id="433" r:id="rId27"/>
    <p:sldId id="434" r:id="rId28"/>
    <p:sldId id="435" r:id="rId29"/>
    <p:sldId id="436" r:id="rId30"/>
    <p:sldId id="437" r:id="rId31"/>
    <p:sldId id="438" r:id="rId32"/>
    <p:sldId id="439" r:id="rId33"/>
    <p:sldId id="440" r:id="rId34"/>
    <p:sldId id="441" r:id="rId35"/>
    <p:sldId id="442" r:id="rId36"/>
    <p:sldId id="443" r:id="rId37"/>
    <p:sldId id="444" r:id="rId38"/>
    <p:sldId id="445" r:id="rId39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SorterView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816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50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notesMaster" Target="notesMasters/notesMaster1.xml"/><Relationship Id="rId41" Type="http://schemas.openxmlformats.org/officeDocument/2006/relationships/printerSettings" Target="printerSettings/printerSettings1.bin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/>
              <a:t>Fare clic per modificare gli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pPr>
              <a:defRPr/>
            </a:pPr>
            <a:fld id="{FC190D79-D028-EF47-ABCC-495050639BF5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" charset="0"/>
        <a:ea typeface="ＭＳ Ｐゴシック" pitchFamily="-1" charset="-128"/>
        <a:cs typeface="ＭＳ Ｐゴシック" pitchFamily="-1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" charset="0"/>
        <a:ea typeface="ＭＳ Ｐゴシック" pitchFamily="-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" charset="0"/>
        <a:ea typeface="ＭＳ Ｐゴシック" pitchFamily="-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" charset="0"/>
        <a:ea typeface="ＭＳ Ｐゴシック" pitchFamily="-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" charset="0"/>
        <a:ea typeface="ＭＳ Ｐゴシック" pitchFamily="-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E17059-D387-C545-A354-E10C292C1AD6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1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6963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735414-FDD6-D347-8DFD-66651872F626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2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1683" name="Rectangle 1026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684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827BA4-327A-A84A-81B4-79351A02AE11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3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373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094F83-3346-4542-A394-C1E9FBE48119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4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782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4B093D-138C-364A-B37E-39F5EEE85A9C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5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987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6B61F9-DE2A-034D-A856-3BD38029BABA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6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E522359-809D-F547-9A45-D9589C6DF8AC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7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8397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B214303-E1FB-3045-8173-0A3105853DE8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8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8601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F18DB3-3EF9-A040-ACE1-5D0718E229CF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9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8806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7988AF-899A-2743-9682-0D1881395763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10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9011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7A2D31E-A2E5-EE45-A16D-F27B433D74D6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11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9216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8849C0-CC8B-5143-9777-D0975B5C90D5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12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9421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845CF6-B4B2-2E4F-940F-1720EEA13D07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13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9625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4AAFC2-9B2A-624E-892B-0EFC8CD2001A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14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9830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DEBDB3-821D-CD4B-AAAD-4F55B0E4B3D8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15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0035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2FCF81-9229-2A4A-A9E4-2703B1391C36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16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0240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8D9112-8CDE-AC4F-8DFC-A3393415EF9B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17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0445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346FF9-A62F-F44E-BEF8-06ED4F8F6448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18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0649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4D7180-32FF-5D46-AECE-20436BC9DD25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19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0854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4BEAAA-E457-F44E-80F0-6D6CFAC974A7}" type="slidenum">
              <a:rPr lang="it-IT"/>
              <a:pPr/>
              <a:t>20</a:t>
            </a:fld>
            <a:endParaRPr lang="it-IT"/>
          </a:p>
        </p:txBody>
      </p:sp>
      <p:sp>
        <p:nvSpPr>
          <p:cNvPr id="382978" name="Rectangle 102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2979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1BF307-1F9A-F143-8D38-05285F01E6A5}" type="slidenum">
              <a:rPr lang="it-IT"/>
              <a:pPr/>
              <a:t>21</a:t>
            </a:fld>
            <a:endParaRPr lang="it-IT"/>
          </a:p>
        </p:txBody>
      </p:sp>
      <p:sp>
        <p:nvSpPr>
          <p:cNvPr id="400386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038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E19604-5DE2-F349-9468-7128F7B61DCD}" type="slidenum">
              <a:rPr lang="it-IT"/>
              <a:pPr/>
              <a:t>23</a:t>
            </a:fld>
            <a:endParaRPr lang="it-IT"/>
          </a:p>
        </p:txBody>
      </p:sp>
      <p:sp>
        <p:nvSpPr>
          <p:cNvPr id="14336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F4E85F-44BE-5B43-A8D9-51710F88B21E}" type="slidenum">
              <a:rPr lang="it-IT"/>
              <a:pPr/>
              <a:t>24</a:t>
            </a:fld>
            <a:endParaRPr lang="it-IT"/>
          </a:p>
        </p:txBody>
      </p:sp>
      <p:sp>
        <p:nvSpPr>
          <p:cNvPr id="402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2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FAD33C-6ED3-A14B-B3F4-2DD735C4B366}" type="slidenum">
              <a:rPr lang="it-IT"/>
              <a:pPr/>
              <a:t>25</a:t>
            </a:fld>
            <a:endParaRPr lang="it-IT"/>
          </a:p>
        </p:txBody>
      </p:sp>
      <p:sp>
        <p:nvSpPr>
          <p:cNvPr id="305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5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DDABCF-C77B-5C4E-8B23-3A49A0EF71CD}" type="slidenum">
              <a:rPr lang="it-IT"/>
              <a:pPr/>
              <a:t>26</a:t>
            </a:fld>
            <a:endParaRPr lang="it-IT"/>
          </a:p>
        </p:txBody>
      </p:sp>
      <p:sp>
        <p:nvSpPr>
          <p:cNvPr id="328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8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94848A-2DFD-304C-B900-114C7B0C5479}" type="slidenum">
              <a:rPr lang="it-IT"/>
              <a:pPr/>
              <a:t>27</a:t>
            </a:fld>
            <a:endParaRPr lang="it-IT"/>
          </a:p>
        </p:txBody>
      </p:sp>
      <p:sp>
        <p:nvSpPr>
          <p:cNvPr id="37683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68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0827FD-AC0A-934B-8F02-AD135E74604F}" type="slidenum">
              <a:rPr lang="it-IT"/>
              <a:pPr/>
              <a:t>28</a:t>
            </a:fld>
            <a:endParaRPr lang="it-IT"/>
          </a:p>
        </p:txBody>
      </p:sp>
      <p:sp>
        <p:nvSpPr>
          <p:cNvPr id="15769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E91E66-79CB-9D42-9518-DA04538DCA1D}" type="slidenum">
              <a:rPr lang="it-IT"/>
              <a:pPr/>
              <a:t>29</a:t>
            </a:fld>
            <a:endParaRPr lang="it-IT"/>
          </a:p>
        </p:txBody>
      </p:sp>
      <p:sp>
        <p:nvSpPr>
          <p:cNvPr id="15360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25A568-9F2F-8644-9ECD-69AF85DA96FC}" type="slidenum">
              <a:rPr lang="it-IT"/>
              <a:pPr/>
              <a:t>30</a:t>
            </a:fld>
            <a:endParaRPr lang="it-IT"/>
          </a:p>
        </p:txBody>
      </p:sp>
      <p:sp>
        <p:nvSpPr>
          <p:cNvPr id="15565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1DD8AC-55AE-0F44-B21D-383F3338801E}" type="slidenum">
              <a:rPr lang="it-IT"/>
              <a:pPr/>
              <a:t>31</a:t>
            </a:fld>
            <a:endParaRPr lang="it-IT"/>
          </a:p>
        </p:txBody>
      </p:sp>
      <p:sp>
        <p:nvSpPr>
          <p:cNvPr id="1597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522B71-6F0C-9146-A8FB-6B48C3722E7A}" type="slidenum">
              <a:rPr lang="it-IT"/>
              <a:pPr/>
              <a:t>32</a:t>
            </a:fld>
            <a:endParaRPr lang="it-IT"/>
          </a:p>
        </p:txBody>
      </p:sp>
      <p:sp>
        <p:nvSpPr>
          <p:cNvPr id="38707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7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6CD9FD-35A3-8542-8962-01ECD342468F}" type="slidenum">
              <a:rPr lang="it-IT"/>
              <a:pPr/>
              <a:t>33</a:t>
            </a:fld>
            <a:endParaRPr lang="it-IT"/>
          </a:p>
        </p:txBody>
      </p:sp>
      <p:sp>
        <p:nvSpPr>
          <p:cNvPr id="329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9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2B87F9-26BE-9047-A93E-C7B0C2B49368}" type="slidenum">
              <a:rPr lang="it-IT"/>
              <a:pPr/>
              <a:t>34</a:t>
            </a:fld>
            <a:endParaRPr lang="it-IT"/>
          </a:p>
        </p:txBody>
      </p:sp>
      <p:sp>
        <p:nvSpPr>
          <p:cNvPr id="330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0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B9EDA0-B6C1-1941-96E1-FD336AFC4A90}" type="slidenum">
              <a:rPr lang="it-IT"/>
              <a:pPr/>
              <a:t>35</a:t>
            </a:fld>
            <a:endParaRPr lang="it-IT"/>
          </a:p>
        </p:txBody>
      </p:sp>
      <p:sp>
        <p:nvSpPr>
          <p:cNvPr id="309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9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56F8B6-05A8-6D42-B5F1-9D9157C80989}" type="slidenum">
              <a:rPr lang="it-IT"/>
              <a:pPr/>
              <a:t>36</a:t>
            </a:fld>
            <a:endParaRPr lang="it-IT"/>
          </a:p>
        </p:txBody>
      </p:sp>
      <p:sp>
        <p:nvSpPr>
          <p:cNvPr id="310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0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F1C2EC1-2821-6743-BF28-55F8750E8ADD}" type="slidenum">
              <a:rPr lang="it-IT"/>
              <a:pPr/>
              <a:t>37</a:t>
            </a:fld>
            <a:endParaRPr lang="it-IT"/>
          </a:p>
        </p:txBody>
      </p:sp>
      <p:sp>
        <p:nvSpPr>
          <p:cNvPr id="331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1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BDE640-57F9-A940-836D-FD4B7773D2FC}" type="slidenum">
              <a:rPr lang="it-IT"/>
              <a:pPr/>
              <a:t>38</a:t>
            </a:fld>
            <a:endParaRPr lang="it-IT"/>
          </a:p>
        </p:txBody>
      </p:sp>
      <p:sp>
        <p:nvSpPr>
          <p:cNvPr id="35123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12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5CAABC-156F-D144-A781-E09EA4625AEA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6E7C7B-15B7-6E4E-A002-665E1D5DC173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0700A0-6B55-1C4A-849E-B0AFBFA324F8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4DC641-CDA6-9044-813F-B3F14445E4BB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9814C9-2B87-FB46-884B-97D8CC913C96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A66ED2-43D8-1F4F-BB46-A97C6E23FA3D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ABA13E-2576-CF49-918F-173D5F19DCED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61E275-8E34-D640-8F07-2D988927B2D6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E3F51C-8D1B-7C4B-BCB9-DC2FEAA2C481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7C7223-F8BF-BF48-8987-37B81F983F1A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76533E-3461-C145-9AF1-A18E30A6D2E8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pPr>
              <a:defRPr/>
            </a:pPr>
            <a:fld id="{FBD04AC1-74BA-0A43-BF72-BF7171D437D7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" charset="0"/>
          <a:ea typeface="ＭＳ Ｐゴシック" pitchFamily="-1" charset="-128"/>
          <a:cs typeface="ＭＳ Ｐゴシック" pitchFamily="-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" charset="0"/>
          <a:ea typeface="ＭＳ Ｐゴシック" pitchFamily="-1" charset="-128"/>
          <a:cs typeface="ＭＳ Ｐゴシック" pitchFamily="-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" charset="0"/>
          <a:ea typeface="ＭＳ Ｐゴシック" pitchFamily="-1" charset="-128"/>
          <a:cs typeface="ＭＳ Ｐゴシック" pitchFamily="-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" charset="0"/>
          <a:ea typeface="ＭＳ Ｐゴシック" pitchFamily="-1" charset="-128"/>
          <a:cs typeface="ＭＳ Ｐゴシック" pitchFamily="-1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" charset="0"/>
          <a:ea typeface="ＭＳ Ｐゴシック" pitchFamily="-1" charset="-128"/>
          <a:cs typeface="ＭＳ Ｐゴシック" pitchFamily="-1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" charset="0"/>
          <a:ea typeface="ＭＳ Ｐゴシック" pitchFamily="-1" charset="-128"/>
          <a:cs typeface="ＭＳ Ｐゴシック" pitchFamily="-1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" charset="0"/>
          <a:ea typeface="ＭＳ Ｐゴシック" pitchFamily="-1" charset="-128"/>
          <a:cs typeface="ＭＳ Ｐゴシック" pitchFamily="-1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" charset="0"/>
          <a:ea typeface="ＭＳ Ｐゴシック" pitchFamily="-1" charset="-128"/>
          <a:cs typeface="ＭＳ Ｐゴシック" pitchFamily="-1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image" Target="../media/image8.png"/><Relationship Id="rId1" Type="http://schemas.openxmlformats.org/officeDocument/2006/relationships/video" Target="file://localhost/Users/ibook/Music/iTunes/iTunes%20Music/Movies/10.4-red_blood_cell.mov" TargetMode="External"/><Relationship Id="rId2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jpeg"/><Relationship Id="rId5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4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4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4" Type="http://schemas.openxmlformats.org/officeDocument/2006/relationships/image" Target="../media/image29.jpeg"/><Relationship Id="rId5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Relationship Id="rId3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4" Type="http://schemas.openxmlformats.org/officeDocument/2006/relationships/image" Target="../media/image35.jpeg"/><Relationship Id="rId5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4" Type="http://schemas.openxmlformats.org/officeDocument/2006/relationships/image" Target="../media/image38.png"/><Relationship Id="rId1" Type="http://schemas.openxmlformats.org/officeDocument/2006/relationships/video" Target="file://localhost/Users/ibook/Music/iTunes/iTunes%20Music/Movies/11.4-potassium_channel.mov" TargetMode="External"/><Relationship Id="rId2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4" Type="http://schemas.openxmlformats.org/officeDocument/2006/relationships/image" Target="../media/image41.jpeg"/><Relationship Id="rId5" Type="http://schemas.openxmlformats.org/officeDocument/2006/relationships/image" Target="../media/image42.gif"/><Relationship Id="rId6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4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4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4" Type="http://schemas.openxmlformats.org/officeDocument/2006/relationships/image" Target="../media/image50.png"/><Relationship Id="rId1" Type="http://schemas.openxmlformats.org/officeDocument/2006/relationships/video" Target="file://localhost/Users/ibook/Music/iTunes/iTunes%20Music/Movies/11.2-carrier_proteins.mov" TargetMode="External"/><Relationship Id="rId2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51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52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4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lect7_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533400"/>
            <a:ext cx="5265738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1" name="Picture 3" descr="freeze_fractur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75338" y="1905000"/>
            <a:ext cx="3040062" cy="366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figure 10-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651000"/>
            <a:ext cx="8531225" cy="355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59" name="Text Box 3"/>
          <p:cNvSpPr txBox="1">
            <a:spLocks noChangeArrowheads="1"/>
          </p:cNvSpPr>
          <p:nvPr/>
        </p:nvSpPr>
        <p:spPr bwMode="auto">
          <a:xfrm>
            <a:off x="0" y="6553200"/>
            <a:ext cx="90678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100"/>
              <a:t>Figure 10-1 </a:t>
            </a:r>
            <a:r>
              <a:rPr lang="en-US" sz="1100" i="1"/>
              <a:t> Molecular Biology of the Cell</a:t>
            </a:r>
            <a:r>
              <a:rPr lang="en-US" sz="1100"/>
              <a:t> (© Garland Science 2008)</a:t>
            </a:r>
          </a:p>
        </p:txBody>
      </p:sp>
      <p:sp>
        <p:nvSpPr>
          <p:cNvPr id="70660" name="Rectangle 5"/>
          <p:cNvSpPr>
            <a:spLocks noChangeArrowheads="1"/>
          </p:cNvSpPr>
          <p:nvPr/>
        </p:nvSpPr>
        <p:spPr bwMode="auto">
          <a:xfrm>
            <a:off x="685800" y="1524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/>
            <a:r>
              <a:rPr lang="it-IT">
                <a:solidFill>
                  <a:schemeClr val="tx2"/>
                </a:solidFill>
              </a:rPr>
              <a:t>IL MODELLO DI SINGER AND NICHOLSON</a:t>
            </a:r>
            <a:endParaRPr lang="it-IT" sz="440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figure 10-1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28600"/>
            <a:ext cx="8991600" cy="3217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07" name="Text Box 3"/>
          <p:cNvSpPr txBox="1">
            <a:spLocks noChangeArrowheads="1"/>
          </p:cNvSpPr>
          <p:nvPr/>
        </p:nvSpPr>
        <p:spPr bwMode="auto">
          <a:xfrm>
            <a:off x="0" y="6553200"/>
            <a:ext cx="90678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100">
                <a:ea typeface="ヒラギノ角ゴ Pro W3" pitchFamily="-65" charset="-128"/>
                <a:cs typeface="ヒラギノ角ゴ Pro W3" pitchFamily="-65" charset="-128"/>
              </a:rPr>
              <a:t>Figure 10-19 </a:t>
            </a:r>
            <a:r>
              <a:rPr lang="en-US" sz="1100" i="1">
                <a:ea typeface="ヒラギノ角ゴ Pro W3" pitchFamily="-65" charset="-128"/>
                <a:cs typeface="ヒラギノ角ゴ Pro W3" pitchFamily="-65" charset="-128"/>
              </a:rPr>
              <a:t> Molecular Biology of the Cell</a:t>
            </a:r>
            <a:r>
              <a:rPr lang="en-US" sz="1100">
                <a:ea typeface="ヒラギノ角ゴ Pro W3" pitchFamily="-65" charset="-128"/>
                <a:cs typeface="ヒラギノ角ゴ Pro W3" pitchFamily="-65" charset="-128"/>
              </a:rPr>
              <a:t> (© Garland Science 2008)</a:t>
            </a:r>
          </a:p>
        </p:txBody>
      </p:sp>
      <p:pic>
        <p:nvPicPr>
          <p:cNvPr id="4" name="Picture 3" descr="figure 10-2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28800" y="3810000"/>
            <a:ext cx="5562600" cy="2642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368490300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1371600"/>
            <a:ext cx="6934200" cy="547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80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-304800"/>
            <a:ext cx="7772400" cy="1143000"/>
          </a:xfrm>
        </p:spPr>
        <p:txBody>
          <a:bodyPr/>
          <a:lstStyle/>
          <a:p>
            <a:pPr eaLnBrk="1" hangingPunct="1"/>
            <a:r>
              <a:rPr lang="it-IT" sz="2400"/>
              <a:t>IL MODELLO DI SINGER AND NICHOLSON</a:t>
            </a:r>
            <a:endParaRPr lang="it-IT"/>
          </a:p>
        </p:txBody>
      </p:sp>
      <p:sp>
        <p:nvSpPr>
          <p:cNvPr id="76804" name="Rectangle 5"/>
          <p:cNvSpPr>
            <a:spLocks noChangeArrowheads="1"/>
          </p:cNvSpPr>
          <p:nvPr/>
        </p:nvSpPr>
        <p:spPr bwMode="auto">
          <a:xfrm>
            <a:off x="3200400" y="685800"/>
            <a:ext cx="2436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/>
              <a:t>MOSAICO fluido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figure 10-3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11400" y="381000"/>
            <a:ext cx="4521200" cy="609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8851" name="Text Box 3"/>
          <p:cNvSpPr txBox="1">
            <a:spLocks noChangeArrowheads="1"/>
          </p:cNvSpPr>
          <p:nvPr/>
        </p:nvSpPr>
        <p:spPr bwMode="auto">
          <a:xfrm>
            <a:off x="0" y="6553200"/>
            <a:ext cx="90678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100">
                <a:ea typeface="ヒラギノ角ゴ Pro W3" pitchFamily="-65" charset="-128"/>
                <a:cs typeface="ヒラギノ角ゴ Pro W3" pitchFamily="-65" charset="-128"/>
              </a:rPr>
              <a:t>Figure 10-35 </a:t>
            </a:r>
            <a:r>
              <a:rPr lang="en-US" sz="1100" i="1">
                <a:ea typeface="ヒラギノ角ゴ Pro W3" pitchFamily="-65" charset="-128"/>
                <a:cs typeface="ヒラギノ角ゴ Pro W3" pitchFamily="-65" charset="-128"/>
              </a:rPr>
              <a:t> Molecular Biology of the Cell</a:t>
            </a:r>
            <a:r>
              <a:rPr lang="en-US" sz="1100">
                <a:ea typeface="ヒラギノ角ゴ Pro W3" pitchFamily="-65" charset="-128"/>
                <a:cs typeface="ヒラギノ角ゴ Pro W3" pitchFamily="-65" charset="-128"/>
              </a:rPr>
              <a:t> (© Garland Science 2008)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/Users/ibook/Music/iTunes/iTunes Music/Movies/10.4-red_blood_cell.mov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2536825" y="1908175"/>
            <a:ext cx="4064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500" fill="hold"/>
                                        <p:tgtEl>
                                          <p:spTgt spid="808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089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08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08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898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ext Box 2"/>
          <p:cNvSpPr txBox="1">
            <a:spLocks noChangeArrowheads="1"/>
          </p:cNvSpPr>
          <p:nvPr/>
        </p:nvSpPr>
        <p:spPr bwMode="auto">
          <a:xfrm>
            <a:off x="0" y="6553200"/>
            <a:ext cx="90678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100"/>
              <a:t>Figure 10-11 </a:t>
            </a:r>
            <a:r>
              <a:rPr lang="en-US" sz="1100" i="1"/>
              <a:t> Molecular Biology of the Cell</a:t>
            </a:r>
            <a:r>
              <a:rPr lang="en-US" sz="1100"/>
              <a:t> (© Garland Science 2008)</a:t>
            </a:r>
          </a:p>
        </p:txBody>
      </p:sp>
      <p:pic>
        <p:nvPicPr>
          <p:cNvPr id="82947" name="Picture 3" descr="figure 10-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914400"/>
            <a:ext cx="8932818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948" name="Rectangle 4"/>
          <p:cNvSpPr>
            <a:spLocks noChangeArrowheads="1"/>
          </p:cNvSpPr>
          <p:nvPr/>
        </p:nvSpPr>
        <p:spPr bwMode="auto">
          <a:xfrm>
            <a:off x="3352800" y="304800"/>
            <a:ext cx="2520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/>
              <a:t>Mosaico FLUIDO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7703117" y="6212582"/>
            <a:ext cx="364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+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JPEG image 536x561 pixel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1582421"/>
            <a:ext cx="4021138" cy="4208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995" name="Picture 3" descr="all3tw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057400"/>
            <a:ext cx="5105400" cy="357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asellaDiTesto 3"/>
          <p:cNvSpPr txBox="1"/>
          <p:nvPr/>
        </p:nvSpPr>
        <p:spPr>
          <a:xfrm flipH="1" flipV="1">
            <a:off x="304800" y="6096000"/>
            <a:ext cx="457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+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figure 10-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457200"/>
            <a:ext cx="8531225" cy="595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043" name="Text Box 3"/>
          <p:cNvSpPr txBox="1">
            <a:spLocks noChangeArrowheads="1"/>
          </p:cNvSpPr>
          <p:nvPr/>
        </p:nvSpPr>
        <p:spPr bwMode="auto">
          <a:xfrm>
            <a:off x="0" y="6553200"/>
            <a:ext cx="90678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100"/>
              <a:t>Figure 10-12 </a:t>
            </a:r>
            <a:r>
              <a:rPr lang="en-US" sz="1100" i="1"/>
              <a:t> Molecular Biology of the Cell</a:t>
            </a:r>
            <a:r>
              <a:rPr lang="en-US" sz="1100"/>
              <a:t> (© Garland Science 2008)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figure 10-0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444500"/>
            <a:ext cx="8531225" cy="597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9091" name="Text Box 3"/>
          <p:cNvSpPr txBox="1">
            <a:spLocks noChangeArrowheads="1"/>
          </p:cNvSpPr>
          <p:nvPr/>
        </p:nvSpPr>
        <p:spPr bwMode="auto">
          <a:xfrm>
            <a:off x="0" y="6553200"/>
            <a:ext cx="90678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100"/>
              <a:t>Figure 10-5 </a:t>
            </a:r>
            <a:r>
              <a:rPr lang="en-US" sz="1100" i="1"/>
              <a:t> Molecular Biology of the Cell</a:t>
            </a:r>
            <a:r>
              <a:rPr lang="en-US" sz="1100"/>
              <a:t> (© Garland Science 2008)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ChangeArrowheads="1"/>
          </p:cNvSpPr>
          <p:nvPr/>
        </p:nvSpPr>
        <p:spPr bwMode="auto">
          <a:xfrm>
            <a:off x="0" y="381000"/>
            <a:ext cx="8789988" cy="605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/>
              <a:t>Il doppio strato lipidico mostra un diverso grado di fluidità</a:t>
            </a:r>
          </a:p>
          <a:p>
            <a:r>
              <a:rPr lang="it-IT"/>
              <a:t>nelle diverse membrane e (nella membrana plasmatica)</a:t>
            </a:r>
          </a:p>
          <a:p>
            <a:r>
              <a:rPr lang="it-IT"/>
              <a:t>anche all’interno della stessa membrana.</a:t>
            </a:r>
          </a:p>
          <a:p>
            <a:endParaRPr lang="it-IT"/>
          </a:p>
          <a:p>
            <a:r>
              <a:rPr lang="it-IT"/>
              <a:t>Questo causa una diversa mobilità delle proteine intrinseche</a:t>
            </a:r>
          </a:p>
          <a:p>
            <a:r>
              <a:rPr lang="it-IT"/>
              <a:t>nel piano della membrana, funzionale al ruolo fisiologico</a:t>
            </a:r>
          </a:p>
          <a:p>
            <a:r>
              <a:rPr lang="it-IT"/>
              <a:t>della membrana stessa.  </a:t>
            </a:r>
          </a:p>
          <a:p>
            <a:endParaRPr lang="it-IT"/>
          </a:p>
          <a:p>
            <a:r>
              <a:rPr lang="it-IT"/>
              <a:t>I fattori che influiscono (a parità di temperatura, pH e pressione)</a:t>
            </a:r>
          </a:p>
          <a:p>
            <a:r>
              <a:rPr lang="it-IT"/>
              <a:t>sulla fluidità del doppio strato sono i rapporti:</a:t>
            </a:r>
          </a:p>
          <a:p>
            <a:endParaRPr lang="it-IT"/>
          </a:p>
          <a:p>
            <a:endParaRPr lang="it-IT" sz="3200"/>
          </a:p>
          <a:p>
            <a:r>
              <a:rPr lang="it-IT" sz="3200"/>
              <a:t>Colesterolo/Glicerofosfolipidi</a:t>
            </a:r>
          </a:p>
          <a:p>
            <a:r>
              <a:rPr lang="it-IT" sz="3200"/>
              <a:t>Catene aciliche sature/insature </a:t>
            </a:r>
          </a:p>
          <a:p>
            <a:r>
              <a:rPr lang="it-IT" sz="3200"/>
              <a:t>Proteine/Lipidi</a:t>
            </a:r>
          </a:p>
        </p:txBody>
      </p:sp>
      <p:pic>
        <p:nvPicPr>
          <p:cNvPr id="9113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48400" y="4495800"/>
            <a:ext cx="2819400" cy="226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Image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685800"/>
            <a:ext cx="5195888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ext Box 2"/>
          <p:cNvSpPr txBox="1">
            <a:spLocks noChangeArrowheads="1"/>
          </p:cNvSpPr>
          <p:nvPr/>
        </p:nvSpPr>
        <p:spPr bwMode="auto">
          <a:xfrm>
            <a:off x="304800" y="6523038"/>
            <a:ext cx="7848600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  <a:spAutoFit/>
          </a:bodyPr>
          <a:lstStyle/>
          <a:p>
            <a:pPr algn="ctr" defTabSz="828675" eaLnBrk="1" hangingPunct="1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</a:pPr>
            <a:r>
              <a:rPr lang="en-GB" sz="1200"/>
              <a:t>Parton and Simons </a:t>
            </a:r>
            <a:r>
              <a:rPr lang="en-GB" sz="1200" i="1"/>
              <a:t>Nature Reviews Molecular Cell Biology</a:t>
            </a:r>
            <a:r>
              <a:rPr lang="en-GB" sz="1200"/>
              <a:t> </a:t>
            </a:r>
            <a:r>
              <a:rPr lang="en-GB" sz="1200" b="1"/>
              <a:t>8</a:t>
            </a:r>
            <a:r>
              <a:rPr lang="en-GB" sz="1200"/>
              <a:t>, 185</a:t>
            </a:r>
            <a:r>
              <a:rPr lang="en-GB" sz="1200">
                <a:ea typeface="Arial" pitchFamily="-65" charset="0"/>
                <a:cs typeface="Arial" pitchFamily="-65" charset="0"/>
              </a:rPr>
              <a:t>–</a:t>
            </a:r>
            <a:r>
              <a:rPr lang="en-GB" sz="1200"/>
              <a:t>194 (March 2007) | doi:10.1038/nrm2122</a:t>
            </a:r>
          </a:p>
        </p:txBody>
      </p:sp>
      <p:pic>
        <p:nvPicPr>
          <p:cNvPr id="95235" name="Picture 3" descr="NRM-logo-poster-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9000" y="0"/>
            <a:ext cx="19050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36" name="Picture 4" descr="nrm2122-f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9175" y="76200"/>
            <a:ext cx="395605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reaction_diagra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755650"/>
            <a:ext cx="7772400" cy="5145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figure 10-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028700"/>
            <a:ext cx="8531225" cy="481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331" name="Text Box 3"/>
          <p:cNvSpPr txBox="1">
            <a:spLocks noChangeArrowheads="1"/>
          </p:cNvSpPr>
          <p:nvPr/>
        </p:nvSpPr>
        <p:spPr bwMode="auto">
          <a:xfrm>
            <a:off x="0" y="6553200"/>
            <a:ext cx="90678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100">
                <a:ea typeface="ヒラギノ角ゴ Pro W3" pitchFamily="-65" charset="-128"/>
                <a:cs typeface="ヒラギノ角ゴ Pro W3" pitchFamily="-65" charset="-128"/>
              </a:rPr>
              <a:t>Figure 10-13 </a:t>
            </a:r>
            <a:r>
              <a:rPr lang="en-US" sz="1100" i="1">
                <a:ea typeface="ヒラギノ角ゴ Pro W3" pitchFamily="-65" charset="-128"/>
                <a:cs typeface="ヒラギノ角ゴ Pro W3" pitchFamily="-65" charset="-128"/>
              </a:rPr>
              <a:t> Molecular Biology of the Cell</a:t>
            </a:r>
            <a:r>
              <a:rPr lang="en-US" sz="1100">
                <a:ea typeface="ヒラギノ角ゴ Pro W3" pitchFamily="-65" charset="-128"/>
                <a:cs typeface="ヒラギノ角ゴ Pro W3" pitchFamily="-65" charset="-128"/>
              </a:rPr>
              <a:t> (© Garland Science 2008)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533400"/>
            <a:ext cx="5668963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379" name="Picture 3" descr="_41735570_rafts41630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2170113" cy="156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380" name="Picture 4" descr="lipidraft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8000" y="0"/>
            <a:ext cx="2286000" cy="162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495800" cy="447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95800" y="3249613"/>
            <a:ext cx="4495800" cy="3608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img00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1295400"/>
            <a:ext cx="4648200" cy="348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475" name="Picture 3" descr="leaflet_compositio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990600"/>
            <a:ext cx="3690938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ChangeArrowheads="1"/>
          </p:cNvSpPr>
          <p:nvPr/>
        </p:nvSpPr>
        <p:spPr bwMode="auto">
          <a:xfrm>
            <a:off x="0" y="0"/>
            <a:ext cx="914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it-IT" sz="2000" dirty="0" err="1" smtClean="0">
                <a:solidFill>
                  <a:srgbClr val="FF0000"/>
                </a:solidFill>
              </a:rPr>
              <a:t>1</a:t>
            </a:r>
            <a:r>
              <a:rPr lang="it-IT" sz="2000" dirty="0">
                <a:solidFill>
                  <a:srgbClr val="FF0000"/>
                </a:solidFill>
              </a:rPr>
              <a:t>. STRUTTURA DELLA MEMBRANA</a:t>
            </a:r>
            <a:endParaRPr lang="it-IT" dirty="0"/>
          </a:p>
        </p:txBody>
      </p:sp>
      <p:sp>
        <p:nvSpPr>
          <p:cNvPr id="107523" name="Rectangle 3"/>
          <p:cNvSpPr>
            <a:spLocks noChangeArrowheads="1"/>
          </p:cNvSpPr>
          <p:nvPr/>
        </p:nvSpPr>
        <p:spPr bwMode="auto">
          <a:xfrm>
            <a:off x="228600" y="1054100"/>
            <a:ext cx="8655050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 pitchFamily="-65" charset="0"/>
              <a:buAutoNum type="arabicPeriod"/>
            </a:pPr>
            <a:r>
              <a:rPr lang="it-IT"/>
              <a:t>Funzioni principali della membrana</a:t>
            </a:r>
          </a:p>
          <a:p>
            <a:pPr marL="457200" indent="-457200">
              <a:buFont typeface="Arial" pitchFamily="-65" charset="0"/>
              <a:buAutoNum type="arabicPeriod"/>
            </a:pPr>
            <a:r>
              <a:rPr lang="it-IT"/>
              <a:t>Modelli proposti e validità del modello di S&amp;N</a:t>
            </a:r>
          </a:p>
          <a:p>
            <a:pPr marL="457200" indent="-457200">
              <a:buFont typeface="Arial" pitchFamily="-65" charset="0"/>
              <a:buAutoNum type="arabicPeriod"/>
            </a:pPr>
            <a:r>
              <a:rPr lang="it-IT"/>
              <a:t>Modi in cui sono ancorate le proteine al doppio strato</a:t>
            </a:r>
          </a:p>
          <a:p>
            <a:pPr marL="457200" indent="-457200">
              <a:buFont typeface="Arial" pitchFamily="-65" charset="0"/>
              <a:buAutoNum type="arabicPeriod"/>
            </a:pPr>
            <a:r>
              <a:rPr lang="it-IT"/>
              <a:t>Principali funzioni delle proteine di membrana</a:t>
            </a:r>
          </a:p>
          <a:p>
            <a:pPr marL="457200" indent="-457200">
              <a:buFont typeface="Arial" pitchFamily="-65" charset="0"/>
              <a:buAutoNum type="arabicPeriod"/>
            </a:pPr>
            <a:r>
              <a:rPr lang="it-IT"/>
              <a:t>Principali componenti lipidici del doppio strato</a:t>
            </a:r>
          </a:p>
          <a:p>
            <a:pPr marL="457200" indent="-457200">
              <a:buFont typeface="Arial" pitchFamily="-65" charset="0"/>
              <a:buAutoNum type="arabicPeriod"/>
            </a:pPr>
            <a:r>
              <a:rPr lang="it-IT"/>
              <a:t>Concetto di fluidità di membrana e fattori che la influenzano</a:t>
            </a:r>
          </a:p>
          <a:p>
            <a:pPr marL="457200" indent="-457200">
              <a:buFont typeface="Arial" pitchFamily="-65" charset="0"/>
              <a:buAutoNum type="arabicPeriod"/>
            </a:pPr>
            <a:r>
              <a:rPr lang="it-IT"/>
              <a:t>I “raft” di membrana </a:t>
            </a:r>
          </a:p>
          <a:p>
            <a:pPr marL="457200" indent="-457200">
              <a:buFont typeface="Arial" pitchFamily="-65" charset="0"/>
              <a:buAutoNum type="arabicPeriod"/>
            </a:pPr>
            <a:r>
              <a:rPr lang="it-IT"/>
              <a:t>Altre disimmetrie della membrana</a:t>
            </a:r>
          </a:p>
          <a:p>
            <a:pPr marL="457200" indent="-457200">
              <a:buFont typeface="Arial" pitchFamily="-65" charset="0"/>
              <a:buNone/>
            </a:pPr>
            <a:endParaRPr lang="it-IT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954" name="Picture 2" descr="permeabilitycoeff"/>
          <p:cNvPicPr>
            <a:picLocks noChangeAspect="1" noChangeArrowheads="1"/>
          </p:cNvPicPr>
          <p:nvPr/>
        </p:nvPicPr>
        <p:blipFill>
          <a:blip r:embed="rId3"/>
          <a:srcRect l="5714" r="3429"/>
          <a:stretch>
            <a:fillRect/>
          </a:stretch>
        </p:blipFill>
        <p:spPr bwMode="auto">
          <a:xfrm>
            <a:off x="0" y="0"/>
            <a:ext cx="5372100" cy="6553200"/>
          </a:xfrm>
          <a:prstGeom prst="rect">
            <a:avLst/>
          </a:prstGeom>
          <a:noFill/>
        </p:spPr>
      </p:pic>
      <p:pic>
        <p:nvPicPr>
          <p:cNvPr id="5" name="Picture 10" descr="Tab"/>
          <p:cNvPicPr>
            <a:picLocks noChangeAspect="1" noChangeArrowheads="1"/>
          </p:cNvPicPr>
          <p:nvPr/>
        </p:nvPicPr>
        <p:blipFill>
          <a:blip r:embed="rId4"/>
          <a:srcRect l="20673" r="20673" b="10233"/>
          <a:stretch>
            <a:fillRect/>
          </a:stretch>
        </p:blipFill>
        <p:spPr bwMode="auto">
          <a:xfrm>
            <a:off x="5486400" y="2133600"/>
            <a:ext cx="3589192" cy="259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930" name="Picture 2" descr="diffusionmediu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0"/>
            <a:ext cx="4267200" cy="3205163"/>
          </a:xfrm>
          <a:prstGeom prst="rect">
            <a:avLst/>
          </a:prstGeom>
          <a:noFill/>
        </p:spPr>
      </p:pic>
      <p:pic>
        <p:nvPicPr>
          <p:cNvPr id="380931" name="Picture 3" descr="alvexch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713163"/>
            <a:ext cx="3581400" cy="2687637"/>
          </a:xfrm>
          <a:prstGeom prst="rect">
            <a:avLst/>
          </a:prstGeom>
          <a:noFill/>
        </p:spPr>
      </p:pic>
      <p:pic>
        <p:nvPicPr>
          <p:cNvPr id="380932" name="Picture 4" descr="gasexch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38600" y="3657600"/>
            <a:ext cx="5105400" cy="2911475"/>
          </a:xfrm>
          <a:prstGeom prst="rect">
            <a:avLst/>
          </a:prstGeom>
          <a:noFill/>
        </p:spPr>
      </p:pic>
      <p:sp>
        <p:nvSpPr>
          <p:cNvPr id="380936" name="Rectangle 8"/>
          <p:cNvSpPr>
            <a:spLocks noChangeArrowheads="1"/>
          </p:cNvSpPr>
          <p:nvPr/>
        </p:nvSpPr>
        <p:spPr bwMode="auto">
          <a:xfrm>
            <a:off x="5257800" y="1524000"/>
            <a:ext cx="30480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60000"/>
              </a:lnSpc>
            </a:pPr>
            <a:r>
              <a:rPr lang="it-IT"/>
              <a:t>J = - DA </a:t>
            </a:r>
            <a:r>
              <a:rPr lang="it-IT">
                <a:latin typeface="Symbol" pitchFamily="-65" charset="2"/>
                <a:sym typeface="Symbol" pitchFamily="-65" charset="2"/>
              </a:rPr>
              <a:t></a:t>
            </a:r>
            <a:r>
              <a:rPr lang="it-IT"/>
              <a:t>C/</a:t>
            </a:r>
            <a:r>
              <a:rPr lang="it-IT">
                <a:latin typeface="Symbol" pitchFamily="-65" charset="2"/>
                <a:sym typeface="Symbol" pitchFamily="-65" charset="2"/>
              </a:rPr>
              <a:t></a:t>
            </a:r>
            <a:r>
              <a:rPr lang="it-IT"/>
              <a:t>X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Fig12_23PolarSoluteBilay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91918"/>
            <a:ext cx="4935044" cy="6566082"/>
          </a:xfrm>
          <a:prstGeom prst="rect">
            <a:avLst/>
          </a:prstGeom>
          <a:noFill/>
        </p:spPr>
      </p:pic>
      <p:pic>
        <p:nvPicPr>
          <p:cNvPr id="3" name="Picture 1032" descr="Tab"/>
          <p:cNvPicPr>
            <a:picLocks noChangeAspect="1" noChangeArrowheads="1"/>
          </p:cNvPicPr>
          <p:nvPr/>
        </p:nvPicPr>
        <p:blipFill>
          <a:blip r:embed="rId3"/>
          <a:srcRect l="19028" r="19028" b="4141"/>
          <a:stretch>
            <a:fillRect/>
          </a:stretch>
        </p:blipFill>
        <p:spPr bwMode="auto">
          <a:xfrm>
            <a:off x="5867400" y="0"/>
            <a:ext cx="2698750" cy="6858000"/>
          </a:xfrm>
          <a:prstGeom prst="rect">
            <a:avLst/>
          </a:prstGeom>
          <a:noFill/>
        </p:spPr>
      </p:pic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3429000" y="228600"/>
            <a:ext cx="2259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it-IT" dirty="0"/>
              <a:t>J = - DA </a:t>
            </a:r>
            <a:r>
              <a:rPr lang="it-IT" dirty="0">
                <a:latin typeface="Symbol" pitchFamily="-65" charset="2"/>
                <a:sym typeface="Symbol" pitchFamily="-65" charset="2"/>
              </a:rPr>
              <a:t></a:t>
            </a:r>
            <a:r>
              <a:rPr lang="it-IT" dirty="0"/>
              <a:t>C/</a:t>
            </a:r>
            <a:r>
              <a:rPr lang="it-IT" dirty="0">
                <a:latin typeface="Symbol" pitchFamily="-65" charset="2"/>
                <a:sym typeface="Symbol" pitchFamily="-65" charset="2"/>
              </a:rPr>
              <a:t></a:t>
            </a:r>
            <a:r>
              <a:rPr lang="it-IT" dirty="0"/>
              <a:t>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41" name="Picture 5" descr="Fig12_43SummaryTransptTypes"/>
          <p:cNvPicPr>
            <a:picLocks noChangeAspect="1" noChangeArrowheads="1"/>
          </p:cNvPicPr>
          <p:nvPr/>
        </p:nvPicPr>
        <p:blipFill>
          <a:blip r:embed="rId3"/>
          <a:srcRect r="1436"/>
          <a:stretch>
            <a:fillRect/>
          </a:stretch>
        </p:blipFill>
        <p:spPr bwMode="auto">
          <a:xfrm>
            <a:off x="1600200" y="733425"/>
            <a:ext cx="6248400" cy="6124575"/>
          </a:xfrm>
          <a:prstGeom prst="rect">
            <a:avLst/>
          </a:prstGeom>
          <a:noFill/>
        </p:spPr>
      </p:pic>
      <p:sp>
        <p:nvSpPr>
          <p:cNvPr id="142342" name="Rectangle 6"/>
          <p:cNvSpPr>
            <a:spLocks noChangeArrowheads="1"/>
          </p:cNvSpPr>
          <p:nvPr/>
        </p:nvSpPr>
        <p:spPr bwMode="auto">
          <a:xfrm>
            <a:off x="1447800" y="93663"/>
            <a:ext cx="41592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1600" b="1"/>
              <a:t>Trasporto facilitato: canali e trasportatori</a:t>
            </a:r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242" name="Picture 1026" descr="Fig"/>
          <p:cNvPicPr>
            <a:picLocks noChangeAspect="1" noChangeArrowheads="1"/>
          </p:cNvPicPr>
          <p:nvPr/>
        </p:nvPicPr>
        <p:blipFill>
          <a:blip r:embed="rId3"/>
          <a:srcRect l="24997" t="2708" r="24997" b="16254"/>
          <a:stretch>
            <a:fillRect/>
          </a:stretch>
        </p:blipFill>
        <p:spPr bwMode="auto">
          <a:xfrm>
            <a:off x="4648200" y="398463"/>
            <a:ext cx="4191000" cy="3130550"/>
          </a:xfrm>
          <a:prstGeom prst="rect">
            <a:avLst/>
          </a:prstGeom>
          <a:noFill/>
        </p:spPr>
      </p:pic>
      <p:pic>
        <p:nvPicPr>
          <p:cNvPr id="394243" name="Picture 1027" descr="Tab"/>
          <p:cNvPicPr>
            <a:picLocks noChangeAspect="1" noChangeArrowheads="1"/>
          </p:cNvPicPr>
          <p:nvPr/>
        </p:nvPicPr>
        <p:blipFill>
          <a:blip r:embed="rId4"/>
          <a:srcRect l="20529" r="20529" b="9569"/>
          <a:stretch>
            <a:fillRect/>
          </a:stretch>
        </p:blipFill>
        <p:spPr bwMode="auto">
          <a:xfrm>
            <a:off x="228600" y="1665288"/>
            <a:ext cx="3787775" cy="2906712"/>
          </a:xfrm>
          <a:prstGeom prst="rect">
            <a:avLst/>
          </a:prstGeom>
          <a:noFill/>
        </p:spPr>
      </p:pic>
      <p:pic>
        <p:nvPicPr>
          <p:cNvPr id="394244" name="Picture 1028" descr="Fig"/>
          <p:cNvPicPr>
            <a:picLocks noChangeAspect="1" noChangeArrowheads="1"/>
          </p:cNvPicPr>
          <p:nvPr/>
        </p:nvPicPr>
        <p:blipFill>
          <a:blip r:embed="rId5"/>
          <a:srcRect l="13576" r="13576" b="10095"/>
          <a:stretch>
            <a:fillRect/>
          </a:stretch>
        </p:blipFill>
        <p:spPr bwMode="auto">
          <a:xfrm>
            <a:off x="4419600" y="3816350"/>
            <a:ext cx="4724400" cy="2846388"/>
          </a:xfrm>
          <a:prstGeom prst="rect">
            <a:avLst/>
          </a:prstGeom>
          <a:noFill/>
        </p:spPr>
      </p:pic>
      <p:sp>
        <p:nvSpPr>
          <p:cNvPr id="394245" name="Rectangle 1029"/>
          <p:cNvSpPr>
            <a:spLocks noChangeArrowheads="1"/>
          </p:cNvSpPr>
          <p:nvPr/>
        </p:nvSpPr>
        <p:spPr bwMode="auto">
          <a:xfrm>
            <a:off x="0" y="0"/>
            <a:ext cx="41592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1600" b="1"/>
              <a:t>Trasporto facilitato: canali e trasportatori</a:t>
            </a:r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106" name="Picture 2" descr="kchanne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5000" y="609600"/>
            <a:ext cx="5965825" cy="6248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endParaRPr lang="it-IT"/>
          </a:p>
        </p:txBody>
      </p:sp>
      <p:sp>
        <p:nvSpPr>
          <p:cNvPr id="32358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323588" name="Picture 4" descr="/Users/ibook/Music/iTunes/iTunes Music/Movies/11.4-potassium_channel.mov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1143000" y="1143000"/>
            <a:ext cx="6859588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400" fill="hold"/>
                                        <p:tgtEl>
                                          <p:spTgt spid="32358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2358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235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2358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3588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5814" name="Picture 1030" descr="canali_ionici_meccanism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812800"/>
            <a:ext cx="7924800" cy="4673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Picture 1026" descr="aqp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0"/>
            <a:ext cx="4038600" cy="2692400"/>
          </a:xfrm>
          <a:prstGeom prst="rect">
            <a:avLst/>
          </a:prstGeom>
          <a:noFill/>
        </p:spPr>
      </p:pic>
      <p:pic>
        <p:nvPicPr>
          <p:cNvPr id="156675" name="Picture 1027" descr="aquaporin_tcm18-3508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" y="76200"/>
            <a:ext cx="3276600" cy="2768600"/>
          </a:xfrm>
          <a:prstGeom prst="rect">
            <a:avLst/>
          </a:prstGeom>
          <a:noFill/>
        </p:spPr>
      </p:pic>
      <p:pic>
        <p:nvPicPr>
          <p:cNvPr id="156676" name="Picture 1028" descr="waters-small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64350" y="3205163"/>
            <a:ext cx="1525588" cy="3348037"/>
          </a:xfrm>
          <a:prstGeom prst="rect">
            <a:avLst/>
          </a:prstGeom>
          <a:noFill/>
        </p:spPr>
      </p:pic>
      <p:pic>
        <p:nvPicPr>
          <p:cNvPr id="156677" name="Picture 1029" descr="Aquaporin and Water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981200" y="3429000"/>
            <a:ext cx="2552700" cy="3429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23813"/>
            <a:ext cx="9148763" cy="6772275"/>
            <a:chOff x="0" y="0"/>
            <a:chExt cx="5763" cy="4266"/>
          </a:xfrm>
        </p:grpSpPr>
        <p:pic>
          <p:nvPicPr>
            <p:cNvPr id="152579" name="Picture 3"/>
            <p:cNvPicPr>
              <a:picLocks noChangeAspect="1" noChangeArrowheads="1"/>
            </p:cNvPicPr>
            <p:nvPr/>
          </p:nvPicPr>
          <p:blipFill>
            <a:blip r:embed="rId3"/>
            <a:srcRect t="6097" b="5334"/>
            <a:stretch>
              <a:fillRect/>
            </a:stretch>
          </p:blipFill>
          <p:spPr bwMode="auto">
            <a:xfrm>
              <a:off x="115" y="332"/>
              <a:ext cx="5530" cy="3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52580" name="Text Box 4"/>
            <p:cNvSpPr txBox="1">
              <a:spLocks noChangeArrowheads="1"/>
            </p:cNvSpPr>
            <p:nvPr/>
          </p:nvSpPr>
          <p:spPr bwMode="auto">
            <a:xfrm>
              <a:off x="4084" y="2728"/>
              <a:ext cx="1677" cy="23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it-IT" sz="1800"/>
                <a:t>GlpF: omologo di E. Coli</a:t>
              </a:r>
            </a:p>
          </p:txBody>
        </p:sp>
        <p:sp>
          <p:nvSpPr>
            <p:cNvPr id="152581" name="Text Box 5"/>
            <p:cNvSpPr txBox="1">
              <a:spLocks noChangeArrowheads="1"/>
            </p:cNvSpPr>
            <p:nvPr/>
          </p:nvSpPr>
          <p:spPr bwMode="auto">
            <a:xfrm>
              <a:off x="24" y="1989"/>
              <a:ext cx="1709" cy="23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it-IT" sz="1800"/>
                <a:t>AqpZ: omologo di E. Coli</a:t>
              </a:r>
            </a:p>
          </p:txBody>
        </p:sp>
        <p:sp>
          <p:nvSpPr>
            <p:cNvPr id="152582" name="Text Box 6"/>
            <p:cNvSpPr txBox="1">
              <a:spLocks noChangeArrowheads="1"/>
            </p:cNvSpPr>
            <p:nvPr/>
          </p:nvSpPr>
          <p:spPr bwMode="auto">
            <a:xfrm>
              <a:off x="1402" y="3627"/>
              <a:ext cx="2965" cy="49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it-IT" sz="1800"/>
                <a:t>AQP3</a:t>
              </a:r>
            </a:p>
            <a:p>
              <a:pPr algn="ctr">
                <a:lnSpc>
                  <a:spcPts val="1800"/>
                </a:lnSpc>
              </a:pPr>
              <a:r>
                <a:rPr lang="it-IT" sz="1800"/>
                <a:t>Dotto collettore (basolaterale), pelle, occhio, </a:t>
              </a:r>
            </a:p>
            <a:p>
              <a:pPr algn="ctr">
                <a:lnSpc>
                  <a:spcPts val="1800"/>
                </a:lnSpc>
              </a:pPr>
              <a:r>
                <a:rPr lang="it-IT" sz="1800"/>
                <a:t>vie respiratorie</a:t>
              </a:r>
            </a:p>
          </p:txBody>
        </p:sp>
        <p:sp>
          <p:nvSpPr>
            <p:cNvPr id="152583" name="Text Box 7"/>
            <p:cNvSpPr txBox="1">
              <a:spLocks noChangeArrowheads="1"/>
            </p:cNvSpPr>
            <p:nvPr/>
          </p:nvSpPr>
          <p:spPr bwMode="auto">
            <a:xfrm>
              <a:off x="3638" y="3334"/>
              <a:ext cx="1589" cy="23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it-IT" sz="1800"/>
                <a:t>AQP7: tessuto adiposo</a:t>
              </a:r>
            </a:p>
          </p:txBody>
        </p:sp>
        <p:sp>
          <p:nvSpPr>
            <p:cNvPr id="152584" name="Text Box 8"/>
            <p:cNvSpPr txBox="1">
              <a:spLocks noChangeArrowheads="1"/>
            </p:cNvSpPr>
            <p:nvPr/>
          </p:nvSpPr>
          <p:spPr bwMode="auto">
            <a:xfrm>
              <a:off x="1100" y="3368"/>
              <a:ext cx="1117" cy="23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it-IT" sz="1800"/>
                <a:t>AQP9: epatociti</a:t>
              </a:r>
            </a:p>
          </p:txBody>
        </p:sp>
        <p:sp>
          <p:nvSpPr>
            <p:cNvPr id="152585" name="Text Box 9"/>
            <p:cNvSpPr txBox="1">
              <a:spLocks noChangeArrowheads="1"/>
            </p:cNvSpPr>
            <p:nvPr/>
          </p:nvSpPr>
          <p:spPr bwMode="auto">
            <a:xfrm>
              <a:off x="3751" y="977"/>
              <a:ext cx="2012" cy="57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it-IT" sz="1800"/>
                <a:t>AQP1: tubulo prox., ansa discendente, vasa recta discendente</a:t>
              </a:r>
            </a:p>
          </p:txBody>
        </p:sp>
        <p:sp>
          <p:nvSpPr>
            <p:cNvPr id="152586" name="Text Box 10"/>
            <p:cNvSpPr txBox="1">
              <a:spLocks noChangeArrowheads="1"/>
            </p:cNvSpPr>
            <p:nvPr/>
          </p:nvSpPr>
          <p:spPr bwMode="auto">
            <a:xfrm>
              <a:off x="0" y="493"/>
              <a:ext cx="1455" cy="57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it-IT" sz="1800"/>
                <a:t>AQP6:</a:t>
              </a:r>
            </a:p>
            <a:p>
              <a:pPr algn="ctr"/>
              <a:r>
                <a:rPr lang="it-IT" sz="1800"/>
                <a:t>Dotto cellettore (secrezione acida?)</a:t>
              </a:r>
            </a:p>
          </p:txBody>
        </p:sp>
        <p:sp>
          <p:nvSpPr>
            <p:cNvPr id="152587" name="Text Box 11"/>
            <p:cNvSpPr txBox="1">
              <a:spLocks noChangeArrowheads="1"/>
            </p:cNvSpPr>
            <p:nvPr/>
          </p:nvSpPr>
          <p:spPr bwMode="auto">
            <a:xfrm>
              <a:off x="304" y="1285"/>
              <a:ext cx="996" cy="23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it-IT" sz="1800"/>
                <a:t>AQP0: occhio</a:t>
              </a:r>
            </a:p>
          </p:txBody>
        </p:sp>
        <p:sp>
          <p:nvSpPr>
            <p:cNvPr id="152588" name="Text Box 12"/>
            <p:cNvSpPr txBox="1">
              <a:spLocks noChangeArrowheads="1"/>
            </p:cNvSpPr>
            <p:nvPr/>
          </p:nvSpPr>
          <p:spPr bwMode="auto">
            <a:xfrm>
              <a:off x="3638" y="266"/>
              <a:ext cx="1076" cy="23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it-IT" sz="1800"/>
                <a:t>AQP4: cervello</a:t>
              </a:r>
            </a:p>
          </p:txBody>
        </p:sp>
        <p:sp>
          <p:nvSpPr>
            <p:cNvPr id="152589" name="Text Box 13"/>
            <p:cNvSpPr txBox="1">
              <a:spLocks noChangeArrowheads="1"/>
            </p:cNvSpPr>
            <p:nvPr/>
          </p:nvSpPr>
          <p:spPr bwMode="auto">
            <a:xfrm>
              <a:off x="2276" y="0"/>
              <a:ext cx="1250" cy="100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it-IT" sz="1800"/>
                <a:t>AQP5: </a:t>
              </a:r>
              <a:r>
                <a:rPr lang="it-IT" sz="1600" b="1"/>
                <a:t>ghiandole secretorie</a:t>
              </a:r>
              <a:r>
                <a:rPr lang="it-IT" sz="1800"/>
                <a:t> </a:t>
              </a:r>
              <a:r>
                <a:rPr lang="it-IT" sz="1600" b="1"/>
                <a:t>(sudoripare, lacrimali, salivari, delle vie respiratorie)</a:t>
              </a:r>
            </a:p>
          </p:txBody>
        </p:sp>
        <p:sp>
          <p:nvSpPr>
            <p:cNvPr id="152590" name="Text Box 14"/>
            <p:cNvSpPr txBox="1">
              <a:spLocks noChangeArrowheads="1"/>
            </p:cNvSpPr>
            <p:nvPr/>
          </p:nvSpPr>
          <p:spPr bwMode="auto">
            <a:xfrm>
              <a:off x="1251" y="106"/>
              <a:ext cx="947" cy="57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it-IT" sz="1800"/>
                <a:t>AQP2: dotto collettore (apicale)</a:t>
              </a:r>
            </a:p>
          </p:txBody>
        </p:sp>
        <p:sp>
          <p:nvSpPr>
            <p:cNvPr id="152591" name="Text Box 15"/>
            <p:cNvSpPr txBox="1">
              <a:spLocks noChangeArrowheads="1"/>
            </p:cNvSpPr>
            <p:nvPr/>
          </p:nvSpPr>
          <p:spPr bwMode="auto">
            <a:xfrm>
              <a:off x="4092" y="569"/>
              <a:ext cx="141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it-IT" b="1"/>
                <a:t>AQUAPORINE</a:t>
              </a:r>
            </a:p>
          </p:txBody>
        </p:sp>
        <p:sp>
          <p:nvSpPr>
            <p:cNvPr id="152592" name="Text Box 16"/>
            <p:cNvSpPr txBox="1">
              <a:spLocks noChangeArrowheads="1"/>
            </p:cNvSpPr>
            <p:nvPr/>
          </p:nvSpPr>
          <p:spPr bwMode="auto">
            <a:xfrm>
              <a:off x="3429" y="3978"/>
              <a:ext cx="229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it-IT" b="1"/>
                <a:t>AQUAGLICEROPORINE</a:t>
              </a:r>
            </a:p>
          </p:txBody>
        </p:sp>
        <p:sp>
          <p:nvSpPr>
            <p:cNvPr id="152593" name="Line 17"/>
            <p:cNvSpPr>
              <a:spLocks noChangeShapeType="1"/>
            </p:cNvSpPr>
            <p:nvPr/>
          </p:nvSpPr>
          <p:spPr bwMode="auto">
            <a:xfrm flipV="1">
              <a:off x="2669" y="493"/>
              <a:ext cx="1098" cy="11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285750"/>
            <a:ext cx="8229600" cy="629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Picture 2" descr="4492439f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914400"/>
            <a:ext cx="3586163" cy="4733925"/>
          </a:xfrm>
          <a:prstGeom prst="rect">
            <a:avLst/>
          </a:prstGeom>
          <a:noFill/>
        </p:spPr>
      </p:pic>
      <p:pic>
        <p:nvPicPr>
          <p:cNvPr id="158723" name="Picture 3" descr="aqp2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76800" y="1600200"/>
            <a:ext cx="4267200" cy="284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6050" name="Picture 1026" descr="Tab"/>
          <p:cNvPicPr>
            <a:picLocks noChangeAspect="1" noChangeArrowheads="1"/>
          </p:cNvPicPr>
          <p:nvPr/>
        </p:nvPicPr>
        <p:blipFill>
          <a:blip r:embed="rId3"/>
          <a:srcRect l="19028" r="19028" b="4141"/>
          <a:stretch>
            <a:fillRect/>
          </a:stretch>
        </p:blipFill>
        <p:spPr bwMode="auto">
          <a:xfrm>
            <a:off x="0" y="0"/>
            <a:ext cx="2698750" cy="6858000"/>
          </a:xfrm>
          <a:prstGeom prst="rect">
            <a:avLst/>
          </a:prstGeom>
          <a:noFill/>
        </p:spPr>
      </p:pic>
      <p:pic>
        <p:nvPicPr>
          <p:cNvPr id="386051" name="Picture 1027" descr="Fig12_43SummaryTransptTypes"/>
          <p:cNvPicPr>
            <a:picLocks noChangeAspect="1" noChangeArrowheads="1"/>
          </p:cNvPicPr>
          <p:nvPr/>
        </p:nvPicPr>
        <p:blipFill>
          <a:blip r:embed="rId4"/>
          <a:srcRect r="1436"/>
          <a:stretch>
            <a:fillRect/>
          </a:stretch>
        </p:blipFill>
        <p:spPr bwMode="auto">
          <a:xfrm>
            <a:off x="2233613" y="0"/>
            <a:ext cx="6910387" cy="67738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2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457200"/>
            <a:ext cx="7924800" cy="2425700"/>
          </a:xfrm>
          <a:prstGeom prst="rect">
            <a:avLst/>
          </a:prstGeom>
          <a:noFill/>
        </p:spPr>
      </p:pic>
      <p:pic>
        <p:nvPicPr>
          <p:cNvPr id="311299" name="Picture 3" descr="ch12_kin_fac-diff"/>
          <p:cNvPicPr>
            <a:picLocks noChangeAspect="1" noChangeArrowheads="1"/>
          </p:cNvPicPr>
          <p:nvPr/>
        </p:nvPicPr>
        <p:blipFill>
          <a:blip r:embed="rId4"/>
          <a:srcRect b="44789"/>
          <a:stretch>
            <a:fillRect/>
          </a:stretch>
        </p:blipFill>
        <p:spPr bwMode="auto">
          <a:xfrm>
            <a:off x="838200" y="3059113"/>
            <a:ext cx="3816350" cy="3333750"/>
          </a:xfrm>
          <a:prstGeom prst="rect">
            <a:avLst/>
          </a:prstGeom>
          <a:noFill/>
        </p:spPr>
      </p:pic>
      <p:pic>
        <p:nvPicPr>
          <p:cNvPr id="311300" name="Picture 4" descr="ch12_kin_fac-diff"/>
          <p:cNvPicPr>
            <a:picLocks noChangeAspect="1" noChangeArrowheads="1"/>
          </p:cNvPicPr>
          <p:nvPr/>
        </p:nvPicPr>
        <p:blipFill>
          <a:blip r:embed="rId4"/>
          <a:srcRect t="53912"/>
          <a:stretch>
            <a:fillRect/>
          </a:stretch>
        </p:blipFill>
        <p:spPr bwMode="auto">
          <a:xfrm>
            <a:off x="5105400" y="3657600"/>
            <a:ext cx="3657600" cy="266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4610" name="Picture 2" descr="/Users/ibook/Music/iTunes/iTunes Music/Movies/11.2-carrier_proteins.mov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2057400" y="1524000"/>
            <a:ext cx="5081588" cy="381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916" fill="hold"/>
                                        <p:tgtEl>
                                          <p:spTgt spid="3246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246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246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246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4610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090" name="Picture 2" descr="368490501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471613"/>
            <a:ext cx="9144000" cy="39163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114" name="Picture 2" descr="36849050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252413"/>
            <a:ext cx="7010400" cy="599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32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76200"/>
            <a:ext cx="5562600" cy="2170113"/>
          </a:xfrm>
          <a:prstGeom prst="rect">
            <a:avLst/>
          </a:prstGeom>
          <a:noFill/>
        </p:spPr>
      </p:pic>
      <p:pic>
        <p:nvPicPr>
          <p:cNvPr id="312325" name="Picture 5" descr="ch12_insulin-g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14588" y="2286000"/>
            <a:ext cx="4227512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210" name="Picture 1026" descr="tabella trasportatori"/>
          <p:cNvPicPr>
            <a:picLocks noChangeAspect="1" noChangeArrowheads="1"/>
          </p:cNvPicPr>
          <p:nvPr/>
        </p:nvPicPr>
        <p:blipFill>
          <a:blip r:embed="rId3"/>
          <a:srcRect l="26968" t="28540" r="6741" b="28540"/>
          <a:stretch>
            <a:fillRect/>
          </a:stretch>
        </p:blipFill>
        <p:spPr bwMode="auto">
          <a:xfrm>
            <a:off x="0" y="1092200"/>
            <a:ext cx="9144000" cy="41957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zione vuota">
  <a:themeElements>
    <a:clrScheme name="Presentazione vuo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esentazione vuota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" charset="0"/>
            <a:ea typeface="ＭＳ Ｐゴシック" pitchFamily="-1" charset="-128"/>
            <a:cs typeface="ＭＳ Ｐゴシック" pitchFamily="-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" charset="0"/>
            <a:ea typeface="ＭＳ Ｐゴシック" pitchFamily="-1" charset="-128"/>
            <a:cs typeface="ＭＳ Ｐゴシック" pitchFamily="-1" charset="-128"/>
          </a:defRPr>
        </a:defPPr>
      </a:lstStyle>
    </a:lnDef>
  </a:objectDefaults>
  <a:extraClrSchemeLst>
    <a:extraClrScheme>
      <a:clrScheme name="Presentazione vuo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3238</TotalTime>
  <Words>439</Words>
  <Application>Microsoft Macintosh PowerPoint</Application>
  <PresentationFormat>Presentazione su schermo (4:3)</PresentationFormat>
  <Paragraphs>95</Paragraphs>
  <Slides>38</Slides>
  <Notes>37</Notes>
  <HiddenSlides>0</HiddenSlides>
  <MMClips>3</MMClips>
  <ScaleCrop>false</ScaleCrop>
  <HeadingPairs>
    <vt:vector size="4" baseType="variant">
      <vt:variant>
        <vt:lpstr>Modello struttura</vt:lpstr>
      </vt:variant>
      <vt:variant>
        <vt:i4>1</vt:i4>
      </vt:variant>
      <vt:variant>
        <vt:lpstr>Titoli diapositive</vt:lpstr>
      </vt:variant>
      <vt:variant>
        <vt:i4>38</vt:i4>
      </vt:variant>
    </vt:vector>
  </HeadingPairs>
  <TitlesOfParts>
    <vt:vector size="39" baseType="lpstr">
      <vt:lpstr>Presentazione vuota</vt:lpstr>
      <vt:lpstr>Diapositiva 1</vt:lpstr>
      <vt:lpstr>Diapositiva 2</vt:lpstr>
      <vt:lpstr>Diapositiva 3</vt:lpstr>
      <vt:lpstr>IL MODELLO DI SINGER AND NICHOLSON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Diapositiva 38</vt:lpstr>
    </vt:vector>
  </TitlesOfParts>
  <Company>ranma 1/2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ranma 1/2</dc:creator>
  <cp:lastModifiedBy>stefano</cp:lastModifiedBy>
  <cp:revision>177</cp:revision>
  <dcterms:created xsi:type="dcterms:W3CDTF">2013-03-07T11:00:40Z</dcterms:created>
  <dcterms:modified xsi:type="dcterms:W3CDTF">2013-03-07T11:01:07Z</dcterms:modified>
</cp:coreProperties>
</file>