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notesSlides/notesSlide24.xml" ContentType="application/vnd.openxmlformats-officedocument.presentationml.notes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notesSlides/notesSlide20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17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notesSlides/notesSlide22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19.xml" ContentType="application/vnd.openxmlformats-officedocument.presentationml.notes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  <Override PartName="/ppt/notesSlides/notesSlide2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48" r:id="rId1"/>
  </p:sldMasterIdLst>
  <p:notesMasterIdLst>
    <p:notesMasterId r:id="rId31"/>
  </p:notesMasterIdLst>
  <p:sldIdLst>
    <p:sldId id="411" r:id="rId2"/>
    <p:sldId id="418" r:id="rId3"/>
    <p:sldId id="428" r:id="rId4"/>
    <p:sldId id="454" r:id="rId5"/>
    <p:sldId id="434" r:id="rId6"/>
    <p:sldId id="453" r:id="rId7"/>
    <p:sldId id="422" r:id="rId8"/>
    <p:sldId id="423" r:id="rId9"/>
    <p:sldId id="479" r:id="rId10"/>
    <p:sldId id="425" r:id="rId11"/>
    <p:sldId id="426" r:id="rId12"/>
    <p:sldId id="424" r:id="rId13"/>
    <p:sldId id="444" r:id="rId14"/>
    <p:sldId id="447" r:id="rId15"/>
    <p:sldId id="452" r:id="rId16"/>
    <p:sldId id="449" r:id="rId17"/>
    <p:sldId id="450" r:id="rId18"/>
    <p:sldId id="459" r:id="rId19"/>
    <p:sldId id="456" r:id="rId20"/>
    <p:sldId id="457" r:id="rId21"/>
    <p:sldId id="460" r:id="rId22"/>
    <p:sldId id="461" r:id="rId23"/>
    <p:sldId id="462" r:id="rId24"/>
    <p:sldId id="463" r:id="rId25"/>
    <p:sldId id="464" r:id="rId26"/>
    <p:sldId id="481" r:id="rId27"/>
    <p:sldId id="468" r:id="rId28"/>
    <p:sldId id="469" r:id="rId29"/>
    <p:sldId id="470" r:id="rId30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816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8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FC190D79-D028-EF47-ABCC-495050639BF5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ＭＳ Ｐゴシック" pitchFamily="-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" charset="0"/>
        <a:ea typeface="ＭＳ Ｐゴシック" pitchFamily="-1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522359-809D-F547-9A45-D9589C6DF8AC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1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83971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24D7180-32FF-5D46-AECE-20436BC9DD25}" type="slidenum">
              <a:rPr lang="it-IT">
                <a:latin typeface="Arial" pitchFamily="-65" charset="0"/>
                <a:ea typeface="ＭＳ Ｐゴシック" pitchFamily="-65" charset="-128"/>
                <a:cs typeface="ＭＳ Ｐゴシック" pitchFamily="-65" charset="-128"/>
              </a:rPr>
              <a:pPr/>
              <a:t>2</a:t>
            </a:fld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10854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it-IT">
              <a:latin typeface="Arial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1BF307-1F9A-F143-8D38-05285F01E6A5}" type="slidenum">
              <a:rPr lang="it-IT"/>
              <a:pPr/>
              <a:t>3</a:t>
            </a:fld>
            <a:endParaRPr lang="it-IT"/>
          </a:p>
        </p:txBody>
      </p:sp>
      <p:sp>
        <p:nvSpPr>
          <p:cNvPr id="400386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6281C0B-1EBB-1140-84E5-6FD43156A7BA}" type="slidenum">
              <a:rPr lang="it-IT"/>
              <a:pPr/>
              <a:t>4</a:t>
            </a:fld>
            <a:endParaRPr lang="it-IT"/>
          </a:p>
        </p:txBody>
      </p:sp>
      <p:sp>
        <p:nvSpPr>
          <p:cNvPr id="374786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47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94848A-2DFD-304C-B900-114C7B0C5479}" type="slidenum">
              <a:rPr lang="it-IT"/>
              <a:pPr/>
              <a:t>5</a:t>
            </a:fld>
            <a:endParaRPr lang="it-IT"/>
          </a:p>
        </p:txBody>
      </p:sp>
      <p:sp>
        <p:nvSpPr>
          <p:cNvPr id="37683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68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094B3C-85EC-C14B-A402-72FDA6927661}" type="slidenum">
              <a:rPr lang="it-IT"/>
              <a:pPr/>
              <a:t>6</a:t>
            </a:fld>
            <a:endParaRPr lang="it-IT"/>
          </a:p>
        </p:txBody>
      </p:sp>
      <p:sp>
        <p:nvSpPr>
          <p:cNvPr id="403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3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2798D8-0569-0B41-BF21-96598CD0FF9C}" type="slidenum">
              <a:rPr lang="it-IT"/>
              <a:pPr/>
              <a:t>7</a:t>
            </a:fld>
            <a:endParaRPr lang="it-IT"/>
          </a:p>
        </p:txBody>
      </p:sp>
      <p:sp>
        <p:nvSpPr>
          <p:cNvPr id="39833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33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28E398-2702-4E4F-8939-EE6DB190D964}" type="slidenum">
              <a:rPr lang="it-IT"/>
              <a:pPr/>
              <a:t>8</a:t>
            </a:fld>
            <a:endParaRPr lang="it-IT"/>
          </a:p>
        </p:txBody>
      </p:sp>
      <p:sp>
        <p:nvSpPr>
          <p:cNvPr id="1495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950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>
            <a:prstTxWarp prst="textNoShape">
              <a:avLst/>
            </a:prstTxWarp>
          </a:bodyPr>
          <a:lstStyle/>
          <a:p>
            <a:pPr algn="r"/>
            <a:r>
              <a:rPr lang="it-IT" sz="1000" i="1">
                <a:latin typeface="Times New Roman" pitchFamily="-65" charset="0"/>
              </a:rPr>
              <a:t>34</a:t>
            </a:r>
          </a:p>
        </p:txBody>
      </p:sp>
      <p:sp>
        <p:nvSpPr>
          <p:cNvPr id="14950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95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9510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9511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>
            <a:prstTxWarp prst="textNoShape">
              <a:avLst/>
            </a:prstTxWarp>
          </a:bodyPr>
          <a:lstStyle/>
          <a:p>
            <a:pPr algn="r"/>
            <a:r>
              <a:rPr lang="it-IT" sz="1000" i="1">
                <a:latin typeface="Times New Roman" pitchFamily="-65" charset="0"/>
              </a:rPr>
              <a:t>34</a:t>
            </a:r>
          </a:p>
        </p:txBody>
      </p:sp>
      <p:sp>
        <p:nvSpPr>
          <p:cNvPr id="149512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9513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it-IT"/>
          </a:p>
        </p:txBody>
      </p:sp>
      <p:sp>
        <p:nvSpPr>
          <p:cNvPr id="14951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4951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7" tIns="44450" rIns="90487" bIns="44450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6A0B0B9-D765-9149-9794-CE07DB8F9B53}" type="slidenum">
              <a:rPr lang="it-IT"/>
              <a:pPr/>
              <a:t>10</a:t>
            </a:fld>
            <a:endParaRPr lang="it-IT"/>
          </a:p>
        </p:txBody>
      </p:sp>
      <p:sp>
        <p:nvSpPr>
          <p:cNvPr id="399362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B1D023-EEA4-EE45-A0D2-8B497EDDE548}" type="slidenum">
              <a:rPr lang="it-IT"/>
              <a:pPr/>
              <a:t>11</a:t>
            </a:fld>
            <a:endParaRPr lang="it-IT"/>
          </a:p>
        </p:txBody>
      </p:sp>
      <p:sp>
        <p:nvSpPr>
          <p:cNvPr id="19865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86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98327A-6BD2-144A-A97F-F3461E305D20}" type="slidenum">
              <a:rPr lang="it-IT"/>
              <a:pPr/>
              <a:t>12</a:t>
            </a:fld>
            <a:endParaRPr lang="it-IT"/>
          </a:p>
        </p:txBody>
      </p:sp>
      <p:sp>
        <p:nvSpPr>
          <p:cNvPr id="151554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155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F1C2EC1-2821-6743-BF28-55F8750E8ADD}" type="slidenum">
              <a:rPr lang="it-IT"/>
              <a:pPr/>
              <a:t>13</a:t>
            </a:fld>
            <a:endParaRPr lang="it-IT"/>
          </a:p>
        </p:txBody>
      </p:sp>
      <p:sp>
        <p:nvSpPr>
          <p:cNvPr id="331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3F2365-D599-9D44-8EF4-C1DEF3F86FE3}" type="slidenum">
              <a:rPr lang="it-IT"/>
              <a:pPr/>
              <a:t>14</a:t>
            </a:fld>
            <a:endParaRPr lang="it-IT"/>
          </a:p>
        </p:txBody>
      </p:sp>
      <p:sp>
        <p:nvSpPr>
          <p:cNvPr id="34918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918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B89511-F963-4E49-9ADA-F4EF1262A174}" type="slidenum">
              <a:rPr lang="it-IT"/>
              <a:pPr/>
              <a:t>15</a:t>
            </a:fld>
            <a:endParaRPr lang="it-IT"/>
          </a:p>
        </p:txBody>
      </p:sp>
      <p:sp>
        <p:nvSpPr>
          <p:cNvPr id="34713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A60A057-31C9-4E48-B28E-0736D708A997}" type="slidenum">
              <a:rPr lang="it-IT"/>
              <a:pPr/>
              <a:t>16</a:t>
            </a:fld>
            <a:endParaRPr lang="it-IT"/>
          </a:p>
        </p:txBody>
      </p:sp>
      <p:sp>
        <p:nvSpPr>
          <p:cNvPr id="3430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CCB255-1C4E-094C-85DC-F2B7EF0FDD60}" type="slidenum">
              <a:rPr lang="it-IT"/>
              <a:pPr/>
              <a:t>17</a:t>
            </a:fld>
            <a:endParaRPr lang="it-IT"/>
          </a:p>
        </p:txBody>
      </p:sp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C62F9E-78B0-9E40-B597-D529FE357878}" type="slidenum">
              <a:rPr lang="it-IT"/>
              <a:pPr/>
              <a:t>18</a:t>
            </a:fld>
            <a:endParaRPr lang="it-IT"/>
          </a:p>
        </p:txBody>
      </p:sp>
      <p:sp>
        <p:nvSpPr>
          <p:cNvPr id="34611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BFF594-0B92-1B4A-8405-4407C4ABAEEB}" type="slidenum">
              <a:rPr lang="it-IT"/>
              <a:pPr/>
              <a:t>19</a:t>
            </a:fld>
            <a:endParaRPr lang="it-IT"/>
          </a:p>
        </p:txBody>
      </p:sp>
      <p:sp>
        <p:nvSpPr>
          <p:cNvPr id="33792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2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4944618-76EA-BC45-9800-0548D543EEE5}" type="slidenum">
              <a:rPr lang="it-IT"/>
              <a:pPr/>
              <a:t>20</a:t>
            </a:fld>
            <a:endParaRPr lang="it-IT"/>
          </a:p>
        </p:txBody>
      </p:sp>
      <p:sp>
        <p:nvSpPr>
          <p:cNvPr id="360450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0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512A40-D10A-9A40-95E5-CF88934EB0C0}" type="slidenum">
              <a:rPr lang="it-IT"/>
              <a:pPr/>
              <a:t>21</a:t>
            </a:fld>
            <a:endParaRPr lang="it-IT"/>
          </a:p>
        </p:txBody>
      </p:sp>
      <p:sp>
        <p:nvSpPr>
          <p:cNvPr id="418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8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60C2A0-F9DA-264C-89FB-CFB61881C90C}" type="slidenum">
              <a:rPr lang="it-IT"/>
              <a:pPr/>
              <a:t>22</a:t>
            </a:fld>
            <a:endParaRPr lang="it-IT"/>
          </a:p>
        </p:txBody>
      </p:sp>
      <p:sp>
        <p:nvSpPr>
          <p:cNvPr id="3440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40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75F6F2-3749-5E40-9C92-DC1505BFEF8E}" type="slidenum">
              <a:rPr lang="it-IT"/>
              <a:pPr/>
              <a:t>23</a:t>
            </a:fld>
            <a:endParaRPr lang="it-IT"/>
          </a:p>
        </p:txBody>
      </p:sp>
      <p:sp>
        <p:nvSpPr>
          <p:cNvPr id="419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4F26569-92AF-BF43-A869-8D5FA15D49FC}" type="slidenum">
              <a:rPr lang="it-IT"/>
              <a:pPr/>
              <a:t>24</a:t>
            </a:fld>
            <a:endParaRPr lang="it-IT"/>
          </a:p>
        </p:txBody>
      </p:sp>
      <p:sp>
        <p:nvSpPr>
          <p:cNvPr id="35840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DEA748-88A5-BC42-B5D6-F9D0211D7F71}" type="slidenum">
              <a:rPr lang="it-IT"/>
              <a:pPr/>
              <a:t>25</a:t>
            </a:fld>
            <a:endParaRPr lang="it-IT"/>
          </a:p>
        </p:txBody>
      </p:sp>
      <p:sp>
        <p:nvSpPr>
          <p:cNvPr id="362498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24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1535F5-5A06-F54A-B815-068F22CA86FC}" type="slidenum">
              <a:rPr lang="it-IT"/>
              <a:pPr/>
              <a:t>27</a:t>
            </a:fld>
            <a:endParaRPr lang="it-IT"/>
          </a:p>
        </p:txBody>
      </p:sp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38263" y="914400"/>
            <a:ext cx="4181475" cy="3135313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0355" name="Text Box 3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1046163" y="4352925"/>
            <a:ext cx="4770437" cy="3479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lIns="82058" tIns="41029" rIns="82058" bIns="41029" anchor="ctr">
            <a:prstTxWarp prst="textNoShape">
              <a:avLst/>
            </a:prstTxWarp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7F92F1E-8361-4442-AE72-4CF6D44B43F1}" type="slidenum">
              <a:rPr lang="it-IT"/>
              <a:pPr/>
              <a:t>29</a:t>
            </a:fld>
            <a:endParaRPr lang="it-IT"/>
          </a:p>
        </p:txBody>
      </p:sp>
      <p:sp>
        <p:nvSpPr>
          <p:cNvPr id="222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5CAABC-156F-D144-A781-E09EA4625AE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E7C7B-15B7-6E4E-A002-665E1D5DC173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0700A0-6B55-1C4A-849E-B0AFBFA324F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DC641-CDA6-9044-813F-B3F14445E4BB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814C9-2B87-FB46-884B-97D8CC913C9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66ED2-43D8-1F4F-BB46-A97C6E23FA3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BA13E-2576-CF49-918F-173D5F19DCED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61E275-8E34-D640-8F07-2D988927B2D6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E3F51C-8D1B-7C4B-BCB9-DC2FEAA2C481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7C7223-F8BF-BF48-8987-37B81F983F1A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6533E-3461-C145-9AF1-A18E30A6D2E8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" charset="0"/>
                <a:ea typeface="ＭＳ Ｐゴシック" pitchFamily="-1" charset="-128"/>
                <a:cs typeface="ＭＳ Ｐゴシック" pitchFamily="-1" charset="-128"/>
              </a:defRPr>
            </a:lvl1pPr>
          </a:lstStyle>
          <a:p>
            <a:pPr>
              <a:defRPr/>
            </a:pPr>
            <a:fld id="{FBD04AC1-74BA-0A43-BF72-BF7171D437D7}" type="slidenum">
              <a:rPr lang="it-IT"/>
              <a:pPr>
                <a:defRPr/>
              </a:pPr>
              <a:t>‹n.›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-1" charset="0"/>
          <a:ea typeface="ＭＳ Ｐゴシック" pitchFamily="-1" charset="-128"/>
          <a:cs typeface="ＭＳ Ｐゴシック" pitchFamily="-1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4" Type="http://schemas.openxmlformats.org/officeDocument/2006/relationships/image" Target="../media/image2.jpeg"/><Relationship Id="rId5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4" Type="http://schemas.openxmlformats.org/officeDocument/2006/relationships/image" Target="../media/image5.png"/><Relationship Id="rId5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5" Type="http://schemas.openxmlformats.org/officeDocument/2006/relationships/image" Target="../media/image9.jpeg"/><Relationship Id="rId6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4" Type="http://schemas.openxmlformats.org/officeDocument/2006/relationships/image" Target="../media/image24.png"/><Relationship Id="rId5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jpeg"/><Relationship Id="rId5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32.png"/><Relationship Id="rId1" Type="http://schemas.openxmlformats.org/officeDocument/2006/relationships/video" Target="file://localhost/Users/ibook/Music/iTunes/iTunes%20Music/Movies/11.1-Na_K_pump.mov" TargetMode="Externa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4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4" Type="http://schemas.openxmlformats.org/officeDocument/2006/relationships/image" Target="../media/image7.jpeg"/><Relationship Id="rId5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36.png"/><Relationship Id="rId5" Type="http://schemas.openxmlformats.org/officeDocument/2006/relationships/image" Target="../media/image37.png"/><Relationship Id="rId1" Type="http://schemas.openxmlformats.org/officeDocument/2006/relationships/video" Target="file://localhost/Users/ibook/Music/iTunes/iTunes%20Music/Movies/11.3-glucose_uptake.mov" TargetMode="External"/><Relationship Id="rId2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4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4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4" Type="http://schemas.openxmlformats.org/officeDocument/2006/relationships/image" Target="../media/image49.png"/><Relationship Id="rId5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4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7" name="Picture 3" descr="figure 10-1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0"/>
            <a:ext cx="5884818" cy="34135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asellaDiTesto 4"/>
          <p:cNvSpPr txBox="1"/>
          <p:nvPr/>
        </p:nvSpPr>
        <p:spPr>
          <a:xfrm>
            <a:off x="7703117" y="6212582"/>
            <a:ext cx="36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+</a:t>
            </a:r>
            <a:endParaRPr lang="it-IT" dirty="0"/>
          </a:p>
        </p:txBody>
      </p:sp>
      <p:pic>
        <p:nvPicPr>
          <p:cNvPr id="8" name="Immagine 7" descr="800px-Space-Filling_Model_Sphingomyelin_and_Cholesterol.jpg"/>
          <p:cNvPicPr>
            <a:picLocks noChangeAspect="1"/>
          </p:cNvPicPr>
          <p:nvPr/>
        </p:nvPicPr>
        <p:blipFill>
          <a:blip r:embed="rId4"/>
          <a:srcRect l="3543" r="11811"/>
          <a:stretch>
            <a:fillRect/>
          </a:stretch>
        </p:blipFill>
        <p:spPr>
          <a:xfrm>
            <a:off x="69725" y="3657600"/>
            <a:ext cx="3511675" cy="3111500"/>
          </a:xfrm>
          <a:prstGeom prst="rect">
            <a:avLst/>
          </a:prstGeom>
        </p:spPr>
      </p:pic>
      <p:pic>
        <p:nvPicPr>
          <p:cNvPr id="9" name="Immagine 8" descr="ch2_lipidraft_big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3733800"/>
            <a:ext cx="5194300" cy="27969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0" y="0"/>
            <a:ext cx="9144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dirty="0" err="1" smtClean="0">
                <a:solidFill>
                  <a:srgbClr val="FF0000"/>
                </a:solidFill>
              </a:rPr>
              <a:t>1</a:t>
            </a:r>
            <a:r>
              <a:rPr lang="it-IT" sz="2000" dirty="0">
                <a:solidFill>
                  <a:srgbClr val="FF0000"/>
                </a:solidFill>
              </a:rPr>
              <a:t>. STRUTTURA DELLA MEMBRANA</a:t>
            </a:r>
            <a:endParaRPr lang="it-IT" dirty="0"/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228600" y="1054100"/>
            <a:ext cx="8655050" cy="337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Funzioni principali della membrana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Modelli proposti e validità del modello di S&amp;N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Modi in cui sono ancorate le proteine al doppio strato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Principali funzioni delle proteine di membrana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Principali componenti lipidici del doppio strato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Concetto di fluidità di membrana e fattori che la influenzano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I “raft” di membrana 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Altre disimmetrie della membrana</a:t>
            </a:r>
          </a:p>
          <a:p>
            <a:pPr marL="457200" indent="-457200">
              <a:buFont typeface="Arial" pitchFamily="-65" charset="0"/>
              <a:buNone/>
            </a:pPr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2" descr="diffusionmediu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292" y="3429000"/>
            <a:ext cx="4362308" cy="3276600"/>
          </a:xfrm>
          <a:prstGeom prst="rect">
            <a:avLst/>
          </a:prstGeom>
          <a:noFill/>
        </p:spPr>
      </p:pic>
      <p:sp>
        <p:nvSpPr>
          <p:cNvPr id="380936" name="Rectangle 8"/>
          <p:cNvSpPr>
            <a:spLocks noChangeArrowheads="1"/>
          </p:cNvSpPr>
          <p:nvPr/>
        </p:nvSpPr>
        <p:spPr bwMode="auto">
          <a:xfrm>
            <a:off x="5257800" y="762000"/>
            <a:ext cx="3048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ct val="60000"/>
              </a:lnSpc>
            </a:pPr>
            <a:r>
              <a:rPr lang="it-IT" dirty="0"/>
              <a:t>J = - DA </a:t>
            </a:r>
            <a:r>
              <a:rPr lang="it-IT" dirty="0">
                <a:latin typeface="Symbol" pitchFamily="-65" charset="2"/>
                <a:sym typeface="Symbol" pitchFamily="-65" charset="2"/>
              </a:rPr>
              <a:t></a:t>
            </a:r>
            <a:r>
              <a:rPr lang="it-IT" dirty="0"/>
              <a:t>C/</a:t>
            </a:r>
            <a:r>
              <a:rPr lang="it-IT" dirty="0">
                <a:latin typeface="Symbol" pitchFamily="-65" charset="2"/>
                <a:sym typeface="Symbol" pitchFamily="-65" charset="2"/>
              </a:rPr>
              <a:t></a:t>
            </a:r>
            <a:r>
              <a:rPr lang="it-IT" dirty="0"/>
              <a:t>X</a:t>
            </a:r>
          </a:p>
        </p:txBody>
      </p:sp>
      <p:pic>
        <p:nvPicPr>
          <p:cNvPr id="4" name="Picture 1027" descr="Fig12_43SummaryTransptTypes"/>
          <p:cNvPicPr>
            <a:picLocks noChangeAspect="1" noChangeArrowheads="1"/>
          </p:cNvPicPr>
          <p:nvPr/>
        </p:nvPicPr>
        <p:blipFill>
          <a:blip r:embed="rId4"/>
          <a:srcRect r="1436"/>
          <a:stretch>
            <a:fillRect/>
          </a:stretch>
        </p:blipFill>
        <p:spPr bwMode="auto">
          <a:xfrm>
            <a:off x="4724400" y="1828800"/>
            <a:ext cx="4197732" cy="4114800"/>
          </a:xfrm>
          <a:prstGeom prst="rect">
            <a:avLst/>
          </a:prstGeom>
          <a:noFill/>
        </p:spPr>
      </p:pic>
      <p:pic>
        <p:nvPicPr>
          <p:cNvPr id="5" name="Picture 9" descr="Fig"/>
          <p:cNvPicPr>
            <a:picLocks noChangeAspect="1" noChangeArrowheads="1"/>
          </p:cNvPicPr>
          <p:nvPr/>
        </p:nvPicPr>
        <p:blipFill>
          <a:blip r:embed="rId5"/>
          <a:srcRect l="12189" r="12189" b="8151"/>
          <a:stretch>
            <a:fillRect/>
          </a:stretch>
        </p:blipFill>
        <p:spPr bwMode="auto">
          <a:xfrm>
            <a:off x="0" y="0"/>
            <a:ext cx="3962400" cy="323733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3764" name="Picture 1028" descr="Tab"/>
          <p:cNvPicPr>
            <a:picLocks noChangeAspect="1" noChangeArrowheads="1"/>
          </p:cNvPicPr>
          <p:nvPr/>
        </p:nvPicPr>
        <p:blipFill>
          <a:blip r:embed="rId3"/>
          <a:srcRect l="21066" t="4141" r="47571" b="78064"/>
          <a:stretch>
            <a:fillRect/>
          </a:stretch>
        </p:blipFill>
        <p:spPr bwMode="auto">
          <a:xfrm>
            <a:off x="0" y="2819400"/>
            <a:ext cx="2667000" cy="2483323"/>
          </a:xfrm>
          <a:prstGeom prst="rect">
            <a:avLst/>
          </a:prstGeom>
          <a:noFill/>
        </p:spPr>
      </p:pic>
      <p:pic>
        <p:nvPicPr>
          <p:cNvPr id="373772" name="Picture 1036" descr="Fig"/>
          <p:cNvPicPr>
            <a:picLocks noChangeAspect="1" noChangeArrowheads="1"/>
          </p:cNvPicPr>
          <p:nvPr/>
        </p:nvPicPr>
        <p:blipFill>
          <a:blip r:embed="rId4"/>
          <a:srcRect l="23769" t="4782" r="26205" b="14345"/>
          <a:stretch>
            <a:fillRect/>
          </a:stretch>
        </p:blipFill>
        <p:spPr bwMode="auto">
          <a:xfrm>
            <a:off x="2863124" y="4038600"/>
            <a:ext cx="3327769" cy="2743200"/>
          </a:xfrm>
          <a:prstGeom prst="rect">
            <a:avLst/>
          </a:prstGeom>
          <a:noFill/>
        </p:spPr>
      </p:pic>
      <p:pic>
        <p:nvPicPr>
          <p:cNvPr id="373773" name="Picture 1037" descr="Fig"/>
          <p:cNvPicPr>
            <a:picLocks noChangeAspect="1" noChangeArrowheads="1"/>
          </p:cNvPicPr>
          <p:nvPr/>
        </p:nvPicPr>
        <p:blipFill>
          <a:blip r:embed="rId5"/>
          <a:srcRect l="24997" t="4063" r="24997" b="13545"/>
          <a:stretch>
            <a:fillRect/>
          </a:stretch>
        </p:blipFill>
        <p:spPr bwMode="auto">
          <a:xfrm>
            <a:off x="0" y="152400"/>
            <a:ext cx="3310360" cy="2514600"/>
          </a:xfrm>
          <a:prstGeom prst="rect">
            <a:avLst/>
          </a:prstGeom>
          <a:noFill/>
        </p:spPr>
      </p:pic>
      <p:pic>
        <p:nvPicPr>
          <p:cNvPr id="373774" name="Picture 1038" descr="Fig"/>
          <p:cNvPicPr>
            <a:picLocks noChangeAspect="1" noChangeArrowheads="1"/>
          </p:cNvPicPr>
          <p:nvPr/>
        </p:nvPicPr>
        <p:blipFill>
          <a:blip r:embed="rId6"/>
          <a:srcRect l="15427" t="6310" r="18512" b="13881"/>
          <a:stretch>
            <a:fillRect/>
          </a:stretch>
        </p:blipFill>
        <p:spPr bwMode="auto">
          <a:xfrm>
            <a:off x="4980813" y="228600"/>
            <a:ext cx="4163187" cy="2462212"/>
          </a:xfrm>
          <a:prstGeom prst="rect">
            <a:avLst/>
          </a:prstGeom>
          <a:noFill/>
        </p:spPr>
      </p:pic>
      <p:pic>
        <p:nvPicPr>
          <p:cNvPr id="6" name="Picture 1028" descr="Tab"/>
          <p:cNvPicPr>
            <a:picLocks noChangeAspect="1" noChangeArrowheads="1"/>
          </p:cNvPicPr>
          <p:nvPr/>
        </p:nvPicPr>
        <p:blipFill>
          <a:blip r:embed="rId3"/>
          <a:srcRect l="21066" t="21742" r="47571" b="66675"/>
          <a:stretch>
            <a:fillRect/>
          </a:stretch>
        </p:blipFill>
        <p:spPr bwMode="auto">
          <a:xfrm>
            <a:off x="6248400" y="2819400"/>
            <a:ext cx="2667000" cy="16166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4" name="Picture 1030" descr="canali_ionici_meccanism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0"/>
            <a:ext cx="6400800" cy="3774831"/>
          </a:xfrm>
          <a:prstGeom prst="rect">
            <a:avLst/>
          </a:prstGeom>
          <a:noFill/>
        </p:spPr>
      </p:pic>
      <p:pic>
        <p:nvPicPr>
          <p:cNvPr id="3" name="Picture 1033" descr="4492439f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33800" y="4038600"/>
            <a:ext cx="21336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3" name="Rectangle 3"/>
          <p:cNvSpPr>
            <a:spLocks noChangeArrowheads="1"/>
          </p:cNvSpPr>
          <p:nvPr/>
        </p:nvSpPr>
        <p:spPr bwMode="auto">
          <a:xfrm>
            <a:off x="228600" y="0"/>
            <a:ext cx="8686800" cy="301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it-IT">
                <a:latin typeface="Symbol" pitchFamily="-65" charset="2"/>
                <a:sym typeface="Symbol" pitchFamily="-65" charset="2"/>
              </a:rPr>
              <a:t></a:t>
            </a:r>
            <a:r>
              <a:rPr lang="it-IT"/>
              <a:t>C non è un parametro sufficiente per determinare J in un </a:t>
            </a:r>
          </a:p>
          <a:p>
            <a:pPr marL="457200" indent="-457200"/>
            <a:r>
              <a:rPr lang="it-IT"/>
              <a:t>sistema biologico </a:t>
            </a:r>
          </a:p>
          <a:p>
            <a:pPr marL="457200" indent="-457200" algn="ctr"/>
            <a:r>
              <a:rPr lang="it-IT"/>
              <a:t>perché:</a:t>
            </a:r>
          </a:p>
          <a:p>
            <a:pPr marL="457200" indent="-457200" algn="ctr"/>
            <a:endParaRPr lang="it-IT"/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Alcuni soluti sono ioni (quindi dotati di una carica)</a:t>
            </a:r>
          </a:p>
          <a:p>
            <a:pPr marL="457200" indent="-457200">
              <a:buFont typeface="Arial" pitchFamily="-65" charset="0"/>
              <a:buAutoNum type="arabicPeriod"/>
            </a:pPr>
            <a:r>
              <a:rPr lang="it-IT"/>
              <a:t>Esiste una differenza di potenziale (Vm) tra i due capi della membrana plasmatica che influenza il movimento di soluti carichi.</a:t>
            </a:r>
          </a:p>
        </p:txBody>
      </p:sp>
      <p:sp>
        <p:nvSpPr>
          <p:cNvPr id="384004" name="Rectangle 4"/>
          <p:cNvSpPr>
            <a:spLocks noChangeArrowheads="1"/>
          </p:cNvSpPr>
          <p:nvPr/>
        </p:nvSpPr>
        <p:spPr bwMode="auto">
          <a:xfrm>
            <a:off x="76200" y="3813175"/>
            <a:ext cx="9012238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dirty="0"/>
              <a:t>Per calcolare la forza che fa spostare un soluto da un lato all’altro</a:t>
            </a:r>
          </a:p>
          <a:p>
            <a:r>
              <a:rPr lang="it-IT" dirty="0"/>
              <a:t>Della membrana si considera quindi il</a:t>
            </a:r>
          </a:p>
          <a:p>
            <a:endParaRPr lang="it-IT" dirty="0"/>
          </a:p>
          <a:p>
            <a:r>
              <a:rPr lang="it-IT" dirty="0"/>
              <a:t>GRADIENTE ELETTROCHIMICO</a:t>
            </a:r>
          </a:p>
          <a:p>
            <a:endParaRPr lang="it-IT" dirty="0"/>
          </a:p>
          <a:p>
            <a:r>
              <a:rPr lang="it-IT" dirty="0">
                <a:latin typeface="Symbol" pitchFamily="-65" charset="2"/>
                <a:sym typeface="Symbol" pitchFamily="-65" charset="2"/>
              </a:rPr>
              <a:t></a:t>
            </a:r>
            <a:r>
              <a:rPr lang="it-IT" baseline="-25000" dirty="0"/>
              <a:t>x</a:t>
            </a:r>
            <a:r>
              <a:rPr lang="it-IT" dirty="0"/>
              <a:t> = - RT ln [ X </a:t>
            </a:r>
            <a:r>
              <a:rPr lang="it-IT" altLang="ja-JP" dirty="0"/>
              <a:t>]</a:t>
            </a:r>
            <a:r>
              <a:rPr lang="it-IT" baseline="-25000" dirty="0"/>
              <a:t>i </a:t>
            </a:r>
            <a:r>
              <a:rPr lang="it-IT" dirty="0"/>
              <a:t>/ [ X </a:t>
            </a:r>
            <a:r>
              <a:rPr lang="it-IT" altLang="ja-JP" dirty="0"/>
              <a:t>]</a:t>
            </a:r>
            <a:r>
              <a:rPr lang="it-IT" baseline="-25000" dirty="0"/>
              <a:t>e</a:t>
            </a:r>
            <a:r>
              <a:rPr lang="it-IT" dirty="0"/>
              <a:t> + z</a:t>
            </a:r>
            <a:r>
              <a:rPr lang="it-IT" baseline="-25000" dirty="0"/>
              <a:t>x</a:t>
            </a:r>
            <a:r>
              <a:rPr lang="it-IT" dirty="0"/>
              <a:t>FVm</a:t>
            </a:r>
          </a:p>
        </p:txBody>
      </p:sp>
      <p:pic>
        <p:nvPicPr>
          <p:cNvPr id="4" name="Picture 1037" descr="Fig"/>
          <p:cNvPicPr>
            <a:picLocks noChangeAspect="1" noChangeArrowheads="1"/>
          </p:cNvPicPr>
          <p:nvPr/>
        </p:nvPicPr>
        <p:blipFill>
          <a:blip r:embed="rId3"/>
          <a:srcRect l="24997" t="4063" r="24997" b="13545"/>
          <a:stretch>
            <a:fillRect/>
          </a:stretch>
        </p:blipFill>
        <p:spPr bwMode="auto">
          <a:xfrm>
            <a:off x="6335210" y="4724401"/>
            <a:ext cx="2808790" cy="2133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197" name="Rectangle 1029"/>
          <p:cNvSpPr>
            <a:spLocks noChangeArrowheads="1"/>
          </p:cNvSpPr>
          <p:nvPr/>
        </p:nvSpPr>
        <p:spPr bwMode="auto">
          <a:xfrm>
            <a:off x="0" y="0"/>
            <a:ext cx="5597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600" b="1" dirty="0">
                <a:latin typeface="Times" pitchFamily="-65" charset="0"/>
              </a:rPr>
              <a:t>Movimento dei soluti e dell’acqua tra il LEC e il LIC: l’osmosi</a:t>
            </a:r>
            <a:endParaRPr lang="it-IT" dirty="0"/>
          </a:p>
        </p:txBody>
      </p:sp>
      <p:sp>
        <p:nvSpPr>
          <p:cNvPr id="392198" name="Text Box 1030"/>
          <p:cNvSpPr txBox="1">
            <a:spLocks noChangeArrowheads="1"/>
          </p:cNvSpPr>
          <p:nvPr/>
        </p:nvSpPr>
        <p:spPr bwMode="auto">
          <a:xfrm>
            <a:off x="304800" y="923925"/>
            <a:ext cx="3657600" cy="1209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>
              <a:lnSpc>
                <a:spcPts val="2200"/>
              </a:lnSpc>
            </a:pPr>
            <a:r>
              <a:rPr lang="it-IT" sz="2000" b="1" dirty="0">
                <a:solidFill>
                  <a:srgbClr val="FF3300"/>
                </a:solidFill>
              </a:rPr>
              <a:t>Il passaggio di acqua da un ambiente all’altro secondo gradiente di concentrazione prende il nome di </a:t>
            </a:r>
            <a:r>
              <a:rPr lang="it-IT" b="1" i="1" u="sng" dirty="0">
                <a:solidFill>
                  <a:srgbClr val="FF3300"/>
                </a:solidFill>
              </a:rPr>
              <a:t>osmosi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 t="1915" b="30645"/>
          <a:stretch>
            <a:fillRect/>
          </a:stretch>
        </p:blipFill>
        <p:spPr bwMode="auto">
          <a:xfrm>
            <a:off x="228600" y="3276600"/>
            <a:ext cx="5037818" cy="3316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rcRect b="5417"/>
          <a:stretch>
            <a:fillRect/>
          </a:stretch>
        </p:blipFill>
        <p:spPr>
          <a:xfrm>
            <a:off x="5562600" y="3365315"/>
            <a:ext cx="3429000" cy="3264085"/>
          </a:xfrm>
          <a:prstGeom prst="rect">
            <a:avLst/>
          </a:prstGeom>
        </p:spPr>
      </p:pic>
      <p:pic>
        <p:nvPicPr>
          <p:cNvPr id="9" name="Picture 1027" descr="aquaporin_tcm18-3508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791200" y="228600"/>
            <a:ext cx="3276600" cy="2768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482" name="Picture 2"/>
          <p:cNvPicPr>
            <a:picLocks noChangeAspect="1" noChangeArrowheads="1"/>
          </p:cNvPicPr>
          <p:nvPr/>
        </p:nvPicPr>
        <p:blipFill>
          <a:blip r:embed="rId3">
            <a:lum bright="4000"/>
          </a:blip>
          <a:srcRect/>
          <a:stretch>
            <a:fillRect/>
          </a:stretch>
        </p:blipFill>
        <p:spPr bwMode="auto">
          <a:xfrm>
            <a:off x="0" y="1066800"/>
            <a:ext cx="4735355" cy="474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4" name="Text Box 4"/>
          <p:cNvSpPr txBox="1">
            <a:spLocks noChangeArrowheads="1"/>
          </p:cNvSpPr>
          <p:nvPr/>
        </p:nvSpPr>
        <p:spPr bwMode="auto">
          <a:xfrm>
            <a:off x="3962400" y="4019550"/>
            <a:ext cx="3297238" cy="2838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1800" b="1" dirty="0">
                <a:solidFill>
                  <a:srgbClr val="3333CC"/>
                </a:solidFill>
              </a:rPr>
              <a:t>End </a:t>
            </a:r>
            <a:r>
              <a:rPr lang="it-IT" sz="1800" b="1" dirty="0" err="1">
                <a:solidFill>
                  <a:srgbClr val="3333CC"/>
                </a:solidFill>
              </a:rPr>
              <a:t>point</a:t>
            </a:r>
            <a:r>
              <a:rPr lang="it-IT" sz="1800" b="1" dirty="0">
                <a:solidFill>
                  <a:srgbClr val="3333CC"/>
                </a:solidFill>
              </a:rPr>
              <a:t>:</a:t>
            </a:r>
            <a:endParaRPr lang="it-IT" b="1" dirty="0">
              <a:solidFill>
                <a:srgbClr val="3333CC"/>
              </a:solidFill>
              <a:latin typeface="Times" pitchFamily="-65" charset="0"/>
            </a:endParaRPr>
          </a:p>
          <a:p>
            <a:pPr>
              <a:buFontTx/>
              <a:buChar char="•"/>
            </a:pPr>
            <a:r>
              <a:rPr lang="it-IT" sz="1800" b="1" dirty="0">
                <a:solidFill>
                  <a:srgbClr val="3333CC"/>
                </a:solidFill>
              </a:rPr>
              <a:t>Acqua si muove fino a che la concentrazione dei soluti da entrambi i lati della membrana diventa uguale</a:t>
            </a:r>
          </a:p>
          <a:p>
            <a:pPr>
              <a:buFontTx/>
              <a:buChar char="•"/>
            </a:pPr>
            <a:r>
              <a:rPr lang="it-IT" sz="1800" b="1" dirty="0">
                <a:solidFill>
                  <a:srgbClr val="3333CC"/>
                </a:solidFill>
              </a:rPr>
              <a:t>Oppure, </a:t>
            </a:r>
          </a:p>
          <a:p>
            <a:r>
              <a:rPr lang="it-IT" sz="1800" b="1" dirty="0">
                <a:solidFill>
                  <a:srgbClr val="3333CC"/>
                </a:solidFill>
              </a:rPr>
              <a:t> fino a che non si instaura una forza opposta in grado di impedire ulteriori </a:t>
            </a:r>
            <a:r>
              <a:rPr lang="it-IT" sz="1800" b="1" dirty="0" smtClean="0">
                <a:solidFill>
                  <a:srgbClr val="3333CC"/>
                </a:solidFill>
              </a:rPr>
              <a:t>movimenti </a:t>
            </a:r>
            <a:endParaRPr lang="it-IT" sz="1800" b="1" dirty="0">
              <a:solidFill>
                <a:srgbClr val="3333CC"/>
              </a:solidFill>
            </a:endParaRPr>
          </a:p>
        </p:txBody>
      </p:sp>
      <p:sp>
        <p:nvSpPr>
          <p:cNvPr id="148487" name="Rectangle 7"/>
          <p:cNvSpPr>
            <a:spLocks noChangeArrowheads="1"/>
          </p:cNvSpPr>
          <p:nvPr/>
        </p:nvSpPr>
        <p:spPr bwMode="auto">
          <a:xfrm>
            <a:off x="0" y="0"/>
            <a:ext cx="5597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600" b="1" dirty="0">
                <a:latin typeface="Times" pitchFamily="-65" charset="0"/>
              </a:rPr>
              <a:t>Movimento dei soluti e dell’acqua tra il LEC e il LIC: l’osmosi</a:t>
            </a:r>
            <a:endParaRPr lang="it-IT" dirty="0"/>
          </a:p>
        </p:txBody>
      </p:sp>
      <p:pic>
        <p:nvPicPr>
          <p:cNvPr id="8" name="Picture 1028" descr="Fig"/>
          <p:cNvPicPr>
            <a:picLocks noChangeAspect="1" noChangeArrowheads="1"/>
          </p:cNvPicPr>
          <p:nvPr/>
        </p:nvPicPr>
        <p:blipFill>
          <a:blip r:embed="rId4"/>
          <a:srcRect l="23647" t="3453" r="28003" b="11224"/>
          <a:stretch>
            <a:fillRect/>
          </a:stretch>
        </p:blipFill>
        <p:spPr bwMode="auto">
          <a:xfrm>
            <a:off x="5907782" y="0"/>
            <a:ext cx="3236218" cy="41148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0" y="990600"/>
            <a:ext cx="8893175" cy="701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dirty="0"/>
              <a:t>Il “</a:t>
            </a:r>
            <a:r>
              <a:rPr lang="it-IT" sz="2000" b="1" i="1" dirty="0"/>
              <a:t>potenziale chimico</a:t>
            </a:r>
            <a:r>
              <a:rPr lang="it-IT" sz="2000" dirty="0"/>
              <a:t>” dell’acqua (l’energia libera delle sue molecole) dipende sia dalla concentrazione di acqua sia dalla pressione idrostatica</a:t>
            </a:r>
            <a:endParaRPr lang="it-IT" sz="2000" dirty="0">
              <a:solidFill>
                <a:srgbClr val="FFFF00"/>
              </a:solidFill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 l="12986" t="47625" b="15240"/>
          <a:stretch>
            <a:fillRect/>
          </a:stretch>
        </p:blipFill>
        <p:spPr bwMode="auto">
          <a:xfrm>
            <a:off x="2743200" y="2362200"/>
            <a:ext cx="4876800" cy="40543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2" name="Text Box 4"/>
          <p:cNvSpPr txBox="1">
            <a:spLocks noChangeArrowheads="1"/>
          </p:cNvSpPr>
          <p:nvPr/>
        </p:nvSpPr>
        <p:spPr bwMode="auto">
          <a:xfrm>
            <a:off x="0" y="762000"/>
            <a:ext cx="8904288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sz="2000" b="1" dirty="0" smtClean="0"/>
              <a:t>Il </a:t>
            </a:r>
            <a:r>
              <a:rPr lang="it-IT" sz="2000" b="1" i="1" dirty="0"/>
              <a:t>flusso</a:t>
            </a:r>
            <a:r>
              <a:rPr lang="it-IT" sz="2000" b="1" dirty="0"/>
              <a:t> di acqua</a:t>
            </a:r>
            <a:r>
              <a:rPr lang="it-IT" sz="2000" b="1" dirty="0" smtClean="0"/>
              <a:t> attraverso una membrana dipenderà</a:t>
            </a:r>
          </a:p>
          <a:p>
            <a:pPr marL="457200" indent="-457200" algn="ctr">
              <a:buAutoNum type="arabicPeriod"/>
            </a:pPr>
            <a:r>
              <a:rPr lang="it-IT" sz="2000" b="1" dirty="0" smtClean="0"/>
              <a:t>Dalla </a:t>
            </a:r>
            <a:r>
              <a:rPr lang="it-IT" sz="2000" b="1" dirty="0"/>
              <a:t>differenza di</a:t>
            </a:r>
            <a:r>
              <a:rPr lang="it-IT" sz="2000" b="1" dirty="0" smtClean="0"/>
              <a:t> pressione osmotica</a:t>
            </a:r>
          </a:p>
          <a:p>
            <a:pPr marL="457200" indent="-457200" algn="ctr">
              <a:buAutoNum type="arabicPeriod"/>
            </a:pPr>
            <a:r>
              <a:rPr lang="it-IT" sz="2000" b="1" dirty="0" smtClean="0"/>
              <a:t>Dalla differenza di </a:t>
            </a:r>
            <a:r>
              <a:rPr lang="it-IT" sz="2000" b="1" dirty="0"/>
              <a:t> </a:t>
            </a:r>
            <a:r>
              <a:rPr lang="it-IT" sz="2000" b="1" dirty="0" smtClean="0"/>
              <a:t>pressione idrostatica</a:t>
            </a:r>
            <a:endParaRPr lang="it-IT" sz="2000" b="1" dirty="0">
              <a:solidFill>
                <a:schemeClr val="bg1"/>
              </a:solidFill>
            </a:endParaRPr>
          </a:p>
        </p:txBody>
      </p:sp>
      <p:pic>
        <p:nvPicPr>
          <p:cNvPr id="391174" name="Picture 6" descr="Image32"/>
          <p:cNvPicPr>
            <a:picLocks noChangeAspect="1" noChangeArrowheads="1"/>
          </p:cNvPicPr>
          <p:nvPr/>
        </p:nvPicPr>
        <p:blipFill>
          <a:blip r:embed="rId3"/>
          <a:srcRect r="3549"/>
          <a:stretch>
            <a:fillRect/>
          </a:stretch>
        </p:blipFill>
        <p:spPr bwMode="auto">
          <a:xfrm>
            <a:off x="4420184" y="2286000"/>
            <a:ext cx="4556149" cy="3541166"/>
          </a:xfrm>
          <a:prstGeom prst="rect">
            <a:avLst/>
          </a:prstGeom>
          <a:noFill/>
        </p:spPr>
      </p:pic>
      <p:sp>
        <p:nvSpPr>
          <p:cNvPr id="391176" name="Rectangle 8"/>
          <p:cNvSpPr>
            <a:spLocks noChangeArrowheads="1"/>
          </p:cNvSpPr>
          <p:nvPr/>
        </p:nvSpPr>
        <p:spPr bwMode="auto">
          <a:xfrm>
            <a:off x="1600200" y="0"/>
            <a:ext cx="54387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600" b="1">
                <a:latin typeface="Times" pitchFamily="-65" charset="0"/>
              </a:rPr>
              <a:t>Trasporti dei soluti e dell’acqua tra il LEC e il LIC: l’osmosi</a:t>
            </a:r>
            <a:endParaRPr lang="it-IT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" y="2819400"/>
            <a:ext cx="4048125" cy="2667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9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117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636" name="Picture 4" descr="scambium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1143000"/>
            <a:ext cx="4419600" cy="4164013"/>
          </a:xfrm>
          <a:prstGeom prst="rect">
            <a:avLst/>
          </a:prstGeom>
          <a:noFill/>
        </p:spPr>
      </p:pic>
      <p:pic>
        <p:nvPicPr>
          <p:cNvPr id="197638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20811" y="1676400"/>
            <a:ext cx="4298789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1339072" y="5638800"/>
            <a:ext cx="70780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Glomerulo renale                       Capillare periferico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53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76200"/>
            <a:ext cx="7237413" cy="217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2286000"/>
            <a:ext cx="76962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0534" name="Picture 6" descr="Fig"/>
          <p:cNvPicPr>
            <a:picLocks noChangeAspect="1" noChangeArrowheads="1"/>
          </p:cNvPicPr>
          <p:nvPr/>
        </p:nvPicPr>
        <p:blipFill>
          <a:blip r:embed="rId5"/>
          <a:srcRect l="13655" t="3065" r="13655" b="10217"/>
          <a:stretch>
            <a:fillRect/>
          </a:stretch>
        </p:blipFill>
        <p:spPr bwMode="auto">
          <a:xfrm>
            <a:off x="2667000" y="3200400"/>
            <a:ext cx="4324350" cy="3449638"/>
          </a:xfrm>
          <a:prstGeom prst="rect">
            <a:avLst/>
          </a:prstGeom>
          <a:noFill/>
        </p:spPr>
      </p:pic>
      <p:sp>
        <p:nvSpPr>
          <p:cNvPr id="150535" name="Rectangle 7"/>
          <p:cNvSpPr>
            <a:spLocks noChangeArrowheads="1"/>
          </p:cNvSpPr>
          <p:nvPr/>
        </p:nvSpPr>
        <p:spPr bwMode="auto">
          <a:xfrm>
            <a:off x="8318500" y="6459538"/>
            <a:ext cx="4381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 sz="1200"/>
              <a:t>280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324" name="Picture 4"/>
          <p:cNvPicPr>
            <a:picLocks noChangeAspect="1" noChangeArrowheads="1"/>
          </p:cNvPicPr>
          <p:nvPr/>
        </p:nvPicPr>
        <p:blipFill>
          <a:blip r:embed="rId3"/>
          <a:srcRect r="46949"/>
          <a:stretch>
            <a:fillRect/>
          </a:stretch>
        </p:blipFill>
        <p:spPr bwMode="auto">
          <a:xfrm>
            <a:off x="304800" y="4127971"/>
            <a:ext cx="3505200" cy="2577629"/>
          </a:xfrm>
          <a:prstGeom prst="rect">
            <a:avLst/>
          </a:prstGeom>
          <a:noFill/>
        </p:spPr>
      </p:pic>
      <p:pic>
        <p:nvPicPr>
          <p:cNvPr id="312325" name="Picture 5" descr="ch12_insulin-gt"/>
          <p:cNvPicPr>
            <a:picLocks noChangeAspect="1" noChangeArrowheads="1"/>
          </p:cNvPicPr>
          <p:nvPr/>
        </p:nvPicPr>
        <p:blipFill>
          <a:blip r:embed="rId4"/>
          <a:srcRect t="25876" b="5750"/>
          <a:stretch>
            <a:fillRect/>
          </a:stretch>
        </p:blipFill>
        <p:spPr bwMode="auto">
          <a:xfrm>
            <a:off x="4916488" y="3691898"/>
            <a:ext cx="4227512" cy="3126055"/>
          </a:xfrm>
          <a:prstGeom prst="rect">
            <a:avLst/>
          </a:prstGeom>
          <a:noFill/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1408" y="76200"/>
            <a:ext cx="5908602" cy="3429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62" name="Picture 2" descr="ch12_2-act-tra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66800" y="218262"/>
            <a:ext cx="6705600" cy="61825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11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819400"/>
            <a:ext cx="8915400" cy="4038600"/>
          </a:xfrm>
        </p:spPr>
        <p:txBody>
          <a:bodyPr/>
          <a:lstStyle/>
          <a:p>
            <a:pPr algn="l"/>
            <a:r>
              <a:rPr lang="it-IT" sz="2000" b="1" dirty="0">
                <a:solidFill>
                  <a:srgbClr val="000080"/>
                </a:solidFill>
                <a:latin typeface="Times" pitchFamily="-65" charset="0"/>
              </a:rPr>
              <a:t>(</a:t>
            </a:r>
            <a:r>
              <a:rPr lang="it-IT" sz="2000" b="1" dirty="0" err="1" smtClean="0">
                <a:solidFill>
                  <a:srgbClr val="000080"/>
                </a:solidFill>
                <a:latin typeface="Times" pitchFamily="-65" charset="0"/>
              </a:rPr>
              <a:t>Na</a:t>
            </a:r>
            <a:r>
              <a:rPr lang="it-IT" sz="1700" b="1" baseline="52000" dirty="0" err="1" smtClean="0">
                <a:solidFill>
                  <a:srgbClr val="000080"/>
                </a:solidFill>
                <a:latin typeface="Times" pitchFamily="-65" charset="0"/>
              </a:rPr>
              <a:t>+</a:t>
            </a:r>
            <a:r>
              <a:rPr lang="it-IT" sz="2000" b="1" dirty="0" smtClean="0">
                <a:solidFill>
                  <a:srgbClr val="000080"/>
                </a:solidFill>
                <a:latin typeface="Times" pitchFamily="-65" charset="0"/>
              </a:rPr>
              <a:t> / </a:t>
            </a:r>
            <a:r>
              <a:rPr lang="it-IT" sz="2000" b="1" dirty="0" err="1" smtClean="0">
                <a:solidFill>
                  <a:srgbClr val="000080"/>
                </a:solidFill>
                <a:latin typeface="Times" pitchFamily="-65" charset="0"/>
              </a:rPr>
              <a:t>K</a:t>
            </a:r>
            <a:r>
              <a:rPr lang="it-IT" sz="1700" b="1" baseline="52000" dirty="0" err="1" smtClean="0">
                <a:solidFill>
                  <a:srgbClr val="000080"/>
                </a:solidFill>
                <a:latin typeface="Times" pitchFamily="-65" charset="0"/>
              </a:rPr>
              <a:t>+</a:t>
            </a:r>
            <a:r>
              <a:rPr lang="it-IT" sz="2000" b="1" dirty="0" smtClean="0">
                <a:solidFill>
                  <a:srgbClr val="000080"/>
                </a:solidFill>
                <a:latin typeface="Times" pitchFamily="-65" charset="0"/>
              </a:rPr>
              <a:t>)</a:t>
            </a:r>
            <a:r>
              <a:rPr lang="it-IT" sz="2000" b="1" dirty="0" err="1">
                <a:solidFill>
                  <a:srgbClr val="000080"/>
                </a:solidFill>
                <a:latin typeface="Times" pitchFamily="-65" charset="0"/>
              </a:rPr>
              <a:t>-ATPase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/>
            </a:r>
            <a:br>
              <a:rPr lang="it-IT" sz="1600" dirty="0">
                <a:solidFill>
                  <a:srgbClr val="000000"/>
                </a:solidFill>
                <a:latin typeface="Times" pitchFamily="-65" charset="0"/>
              </a:rPr>
            </a:b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In </a:t>
            </a: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>plasma 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membranes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most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animal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cells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is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an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antiport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ion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pump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.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It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catalyzes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ATP-dependent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transport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Na</a:t>
            </a:r>
            <a:r>
              <a:rPr lang="it-IT" sz="1300" dirty="0" err="1">
                <a:solidFill>
                  <a:srgbClr val="000000"/>
                </a:solidFill>
                <a:latin typeface="Times" pitchFamily="-65" charset="0"/>
              </a:rPr>
              <a:t>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out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a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cell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in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exchange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for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K</a:t>
            </a:r>
            <a:r>
              <a:rPr lang="it-IT" sz="1300" dirty="0" err="1">
                <a:solidFill>
                  <a:srgbClr val="000000"/>
                </a:solidFill>
                <a:latin typeface="Times" pitchFamily="-65" charset="0"/>
              </a:rPr>
              <a:t>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 smtClean="0">
                <a:solidFill>
                  <a:srgbClr val="000000"/>
                </a:solidFill>
                <a:latin typeface="Times" pitchFamily="-65" charset="0"/>
              </a:rPr>
              <a:t>entering</a:t>
            </a: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> the </a:t>
            </a:r>
            <a:r>
              <a:rPr lang="it-IT" sz="1600" dirty="0" err="1" smtClean="0">
                <a:solidFill>
                  <a:srgbClr val="000000"/>
                </a:solidFill>
                <a:latin typeface="Times" pitchFamily="-65" charset="0"/>
              </a:rPr>
              <a:t>cell</a:t>
            </a: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>.</a:t>
            </a:r>
            <a:b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</a:b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/>
            </a:r>
            <a:b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</a:br>
            <a:r>
              <a:rPr lang="it-IT" sz="2000" b="1" dirty="0" smtClean="0">
                <a:solidFill>
                  <a:srgbClr val="000080"/>
                </a:solidFill>
                <a:latin typeface="Times" pitchFamily="-65" charset="0"/>
              </a:rPr>
              <a:t>(</a:t>
            </a:r>
            <a:r>
              <a:rPr lang="it-IT" sz="2000" b="1" dirty="0" err="1" smtClean="0">
                <a:solidFill>
                  <a:srgbClr val="000080"/>
                </a:solidFill>
                <a:latin typeface="Times" pitchFamily="-65" charset="0"/>
              </a:rPr>
              <a:t>H</a:t>
            </a:r>
            <a:r>
              <a:rPr lang="it-IT" sz="1700" b="1" baseline="52000" dirty="0" err="1" smtClean="0">
                <a:solidFill>
                  <a:srgbClr val="000080"/>
                </a:solidFill>
                <a:latin typeface="Times" pitchFamily="-65" charset="0"/>
              </a:rPr>
              <a:t>+</a:t>
            </a:r>
            <a:r>
              <a:rPr lang="it-IT" sz="2000" b="1" dirty="0" smtClean="0">
                <a:solidFill>
                  <a:srgbClr val="000080"/>
                </a:solidFill>
                <a:latin typeface="Times" pitchFamily="-65" charset="0"/>
              </a:rPr>
              <a:t> /</a:t>
            </a:r>
            <a:r>
              <a:rPr lang="it-IT" sz="2000" b="1" dirty="0" err="1" smtClean="0">
                <a:solidFill>
                  <a:srgbClr val="000080"/>
                </a:solidFill>
                <a:latin typeface="Times" pitchFamily="-65" charset="0"/>
              </a:rPr>
              <a:t>K</a:t>
            </a:r>
            <a:r>
              <a:rPr lang="it-IT" sz="2000" b="1" baseline="52000" dirty="0" err="1" smtClean="0">
                <a:solidFill>
                  <a:srgbClr val="000080"/>
                </a:solidFill>
                <a:latin typeface="Times" pitchFamily="-65" charset="0"/>
              </a:rPr>
              <a:t>+</a:t>
            </a:r>
            <a:r>
              <a:rPr lang="it-IT" sz="2000" b="1" dirty="0" smtClean="0">
                <a:solidFill>
                  <a:srgbClr val="000080"/>
                </a:solidFill>
                <a:latin typeface="Times" pitchFamily="-65" charset="0"/>
              </a:rPr>
              <a:t>)</a:t>
            </a:r>
            <a:r>
              <a:rPr lang="it-IT" sz="2000" b="1" dirty="0" err="1" smtClean="0">
                <a:solidFill>
                  <a:srgbClr val="000080"/>
                </a:solidFill>
                <a:latin typeface="Times" pitchFamily="-65" charset="0"/>
              </a:rPr>
              <a:t>-ATPase</a:t>
            </a: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> </a:t>
            </a:r>
            <a:b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</a:br>
            <a:r>
              <a:rPr lang="it-IT" sz="1600" dirty="0" err="1" smtClean="0">
                <a:solidFill>
                  <a:srgbClr val="000000"/>
                </a:solidFill>
                <a:latin typeface="Times" pitchFamily="-65" charset="0"/>
              </a:rPr>
              <a:t>Involved</a:t>
            </a: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> in acid </a:t>
            </a:r>
            <a:r>
              <a:rPr lang="it-IT" sz="1600" dirty="0" err="1" smtClean="0">
                <a:solidFill>
                  <a:srgbClr val="000000"/>
                </a:solidFill>
                <a:latin typeface="Times" pitchFamily="-65" charset="0"/>
              </a:rPr>
              <a:t>secretion</a:t>
            </a:r>
            <a:r>
              <a:rPr lang="it-IT" sz="1600" dirty="0" smtClean="0">
                <a:solidFill>
                  <a:srgbClr val="000000"/>
                </a:solidFill>
                <a:latin typeface="Times" pitchFamily="-65" charset="0"/>
              </a:rPr>
              <a:t> in the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stomach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is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an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antiport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pump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.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It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catalyzes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ATP-dependent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transport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H</a:t>
            </a:r>
            <a:r>
              <a:rPr lang="it-IT" sz="1300" dirty="0" err="1">
                <a:solidFill>
                  <a:srgbClr val="000000"/>
                </a:solidFill>
                <a:latin typeface="Times" pitchFamily="-65" charset="0"/>
              </a:rPr>
              <a:t>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out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 the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gastric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parietal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cell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(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toward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the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stomach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lumen) in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exchange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for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K</a:t>
            </a:r>
            <a:r>
              <a:rPr lang="it-IT" sz="1300" dirty="0" err="1">
                <a:solidFill>
                  <a:srgbClr val="000000"/>
                </a:solidFill>
                <a:latin typeface="Times" pitchFamily="-65" charset="0"/>
              </a:rPr>
              <a:t>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entering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 the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cell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.</a:t>
            </a:r>
            <a:br>
              <a:rPr lang="it-IT" sz="1600" dirty="0">
                <a:solidFill>
                  <a:srgbClr val="000000"/>
                </a:solidFill>
                <a:latin typeface="Times" pitchFamily="-65" charset="0"/>
              </a:rPr>
            </a:b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/>
            </a:r>
            <a:br>
              <a:rPr lang="it-IT" sz="1600" dirty="0">
                <a:solidFill>
                  <a:srgbClr val="000000"/>
                </a:solidFill>
                <a:latin typeface="Times" pitchFamily="-65" charset="0"/>
              </a:rPr>
            </a:br>
            <a:r>
              <a:rPr lang="it-IT" sz="2000" b="1" dirty="0" smtClean="0">
                <a:solidFill>
                  <a:srgbClr val="000080"/>
                </a:solidFill>
                <a:latin typeface="Times" pitchFamily="-65" charset="0"/>
              </a:rPr>
              <a:t>Ca</a:t>
            </a:r>
            <a:r>
              <a:rPr lang="it-IT" sz="2000" b="1" baseline="52000" dirty="0" smtClean="0">
                <a:solidFill>
                  <a:srgbClr val="000080"/>
                </a:solidFill>
                <a:latin typeface="Times" pitchFamily="-65" charset="0"/>
              </a:rPr>
              <a:t>2+</a:t>
            </a:r>
            <a:r>
              <a:rPr lang="it-IT" sz="2000" b="1" dirty="0" smtClean="0">
                <a:solidFill>
                  <a:srgbClr val="000080"/>
                </a:solidFill>
                <a:latin typeface="Times" pitchFamily="-65" charset="0"/>
              </a:rPr>
              <a:t>-</a:t>
            </a:r>
            <a:r>
              <a:rPr lang="it-IT" sz="2000" b="1" dirty="0">
                <a:solidFill>
                  <a:srgbClr val="000080"/>
                </a:solidFill>
                <a:latin typeface="Times" pitchFamily="-65" charset="0"/>
              </a:rPr>
              <a:t>ATPases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br>
              <a:rPr lang="it-IT" sz="1600" dirty="0">
                <a:solidFill>
                  <a:srgbClr val="000000"/>
                </a:solidFill>
                <a:latin typeface="Times" pitchFamily="-65" charset="0"/>
              </a:rPr>
            </a:b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In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endoplasmic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reticulum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(ER)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and plasma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membranes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many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cells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catalyze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ATP-dependent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transport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Ca</a:t>
            </a:r>
            <a:r>
              <a:rPr lang="it-IT" sz="1300" dirty="0">
                <a:solidFill>
                  <a:srgbClr val="000000"/>
                </a:solidFill>
                <a:latin typeface="Times" pitchFamily="-65" charset="0"/>
              </a:rPr>
              <a:t>++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away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from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the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cytosol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into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the ER lumen or out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of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the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cell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. Some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evidence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indicates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that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these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pumps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may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be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antiporters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,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transporting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protons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in the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opposite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direction. Ca</a:t>
            </a:r>
            <a:r>
              <a:rPr lang="it-IT" sz="1300" dirty="0">
                <a:solidFill>
                  <a:srgbClr val="000000"/>
                </a:solidFill>
                <a:latin typeface="Times" pitchFamily="-65" charset="0"/>
              </a:rPr>
              <a:t>++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-ATPase 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pumps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function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to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keep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cytosolic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[Ca</a:t>
            </a:r>
            <a:r>
              <a:rPr lang="it-IT" sz="1300" dirty="0">
                <a:solidFill>
                  <a:srgbClr val="000000"/>
                </a:solidFill>
                <a:latin typeface="Times" pitchFamily="-65" charset="0"/>
              </a:rPr>
              <a:t>++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] low,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allowing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Ca</a:t>
            </a:r>
            <a:r>
              <a:rPr lang="it-IT" sz="1300" dirty="0">
                <a:solidFill>
                  <a:srgbClr val="000000"/>
                </a:solidFill>
                <a:latin typeface="Times" pitchFamily="-65" charset="0"/>
              </a:rPr>
              <a:t>++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to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serve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as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 a </a:t>
            </a:r>
            <a:r>
              <a:rPr lang="it-IT" sz="1600" dirty="0" err="1">
                <a:solidFill>
                  <a:srgbClr val="000000"/>
                </a:solidFill>
                <a:latin typeface="Times" pitchFamily="-65" charset="0"/>
              </a:rPr>
              <a:t>signal</a:t>
            </a:r>
            <a:r>
              <a:rPr lang="it-IT" sz="1600" dirty="0">
                <a:solidFill>
                  <a:srgbClr val="000000"/>
                </a:solidFill>
                <a:latin typeface="Times" pitchFamily="-65" charset="0"/>
              </a:rPr>
              <a:t>.</a:t>
            </a:r>
          </a:p>
        </p:txBody>
      </p:sp>
      <p:pic>
        <p:nvPicPr>
          <p:cNvPr id="346115" name="Picture 3" descr="acttran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6200"/>
            <a:ext cx="3396502" cy="2590800"/>
          </a:xfrm>
          <a:prstGeom prst="rect">
            <a:avLst/>
          </a:prstGeom>
          <a:noFill/>
        </p:spPr>
      </p:pic>
      <p:pic>
        <p:nvPicPr>
          <p:cNvPr id="4" name="Picture 3" descr="Tab"/>
          <p:cNvPicPr>
            <a:picLocks noChangeAspect="1" noChangeArrowheads="1"/>
          </p:cNvPicPr>
          <p:nvPr/>
        </p:nvPicPr>
        <p:blipFill>
          <a:blip r:embed="rId4"/>
          <a:srcRect l="21747" t="74130" r="19028" b="4141"/>
          <a:stretch>
            <a:fillRect/>
          </a:stretch>
        </p:blipFill>
        <p:spPr bwMode="auto">
          <a:xfrm>
            <a:off x="4716419" y="0"/>
            <a:ext cx="4427581" cy="2667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2018" name="Picture 2" descr="knapu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0"/>
            <a:ext cx="8839200" cy="5556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4" name="Picture 4" descr="/Users/ibook/Music/iTunes/iTunes Music/Movies/11.1-Na_K_pump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2032000" y="1524000"/>
            <a:ext cx="5081588" cy="3810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750" fill="hold"/>
                                        <p:tgtEl>
                                          <p:spTgt spid="3276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2768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2768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2768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768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090" name="Picture 2" descr="antiport"/>
          <p:cNvPicPr>
            <a:picLocks noChangeAspect="1" noChangeArrowheads="1"/>
          </p:cNvPicPr>
          <p:nvPr/>
        </p:nvPicPr>
        <p:blipFill>
          <a:blip r:embed="rId3"/>
          <a:srcRect l="31181"/>
          <a:stretch>
            <a:fillRect/>
          </a:stretch>
        </p:blipFill>
        <p:spPr bwMode="auto">
          <a:xfrm>
            <a:off x="2514600" y="3196849"/>
            <a:ext cx="4724400" cy="3661151"/>
          </a:xfrm>
          <a:prstGeom prst="rect">
            <a:avLst/>
          </a:prstGeom>
          <a:noFill/>
        </p:spPr>
      </p:pic>
      <p:pic>
        <p:nvPicPr>
          <p:cNvPr id="5" name="Picture 2" descr="ch12_2-act-tran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56434" y="76200"/>
            <a:ext cx="3168166" cy="292103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901" name="Picture 5" descr="page36b"/>
          <p:cNvPicPr>
            <a:picLocks noChangeAspect="1" noChangeArrowheads="1"/>
          </p:cNvPicPr>
          <p:nvPr/>
        </p:nvPicPr>
        <p:blipFill>
          <a:blip r:embed="rId3"/>
          <a:srcRect t="6897" r="17941"/>
          <a:stretch>
            <a:fillRect/>
          </a:stretch>
        </p:blipFill>
        <p:spPr bwMode="auto">
          <a:xfrm>
            <a:off x="38100" y="228600"/>
            <a:ext cx="4229100" cy="6248400"/>
          </a:xfrm>
          <a:prstGeom prst="rect">
            <a:avLst/>
          </a:prstGeom>
          <a:noFill/>
        </p:spPr>
      </p:pic>
      <p:pic>
        <p:nvPicPr>
          <p:cNvPr id="336903" name="Picture 7" descr="Tab"/>
          <p:cNvPicPr>
            <a:picLocks noChangeAspect="1" noChangeArrowheads="1"/>
          </p:cNvPicPr>
          <p:nvPr/>
        </p:nvPicPr>
        <p:blipFill>
          <a:blip r:embed="rId4"/>
          <a:srcRect l="21746" t="33130" r="38056" b="38100"/>
          <a:stretch>
            <a:fillRect/>
          </a:stretch>
        </p:blipFill>
        <p:spPr bwMode="auto">
          <a:xfrm>
            <a:off x="4931461" y="76200"/>
            <a:ext cx="3374339" cy="3965575"/>
          </a:xfrm>
          <a:prstGeom prst="rect">
            <a:avLst/>
          </a:prstGeom>
          <a:noFill/>
        </p:spPr>
      </p:pic>
      <p:pic>
        <p:nvPicPr>
          <p:cNvPr id="4" name="Picture 5" descr="cotransport"/>
          <p:cNvPicPr>
            <a:picLocks noChangeAspect="1" noChangeArrowheads="1"/>
          </p:cNvPicPr>
          <p:nvPr/>
        </p:nvPicPr>
        <p:blipFill>
          <a:blip r:embed="rId5"/>
          <a:srcRect l="3838" t="3780" r="6032" b="6299"/>
          <a:stretch>
            <a:fillRect/>
          </a:stretch>
        </p:blipFill>
        <p:spPr bwMode="auto">
          <a:xfrm>
            <a:off x="5181600" y="4134848"/>
            <a:ext cx="2971800" cy="258086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8" name="Picture 4" descr="/Users/ibook/Music/iTunes/iTunes Music/Movies/11.3-glucose_uptake.mov">
            <a:hlinkClick r:id="" action="ppaction://media"/>
          </p:cNvPr>
          <p:cNvPicPr/>
          <p:nvPr>
            <a:videoFile r:link="rId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219200" y="0"/>
            <a:ext cx="6273800" cy="4703763"/>
          </a:xfrm>
          <a:prstGeom prst="rect">
            <a:avLst/>
          </a:prstGeom>
          <a:noFill/>
        </p:spPr>
      </p:pic>
      <p:pic>
        <p:nvPicPr>
          <p:cNvPr id="359429" name="Picture 5" descr="tabella trasportatori"/>
          <p:cNvPicPr>
            <a:picLocks noChangeAspect="1" noChangeArrowheads="1"/>
          </p:cNvPicPr>
          <p:nvPr/>
        </p:nvPicPr>
        <p:blipFill>
          <a:blip r:embed="rId5"/>
          <a:srcRect l="26968" t="33298" r="23596" b="54227"/>
          <a:stretch>
            <a:fillRect/>
          </a:stretch>
        </p:blipFill>
        <p:spPr bwMode="auto">
          <a:xfrm>
            <a:off x="271463" y="5257800"/>
            <a:ext cx="7500937" cy="13414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916" fill="hold"/>
                                        <p:tgtEl>
                                          <p:spTgt spid="3594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5942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94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594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9428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6" name="Picture 2" descr="page36a"/>
          <p:cNvPicPr>
            <a:picLocks noChangeAspect="1" noChangeArrowheads="1"/>
          </p:cNvPicPr>
          <p:nvPr/>
        </p:nvPicPr>
        <p:blipFill>
          <a:blip r:embed="rId3"/>
          <a:srcRect l="6279" t="4828" r="15250" b="19312"/>
          <a:stretch>
            <a:fillRect/>
          </a:stretch>
        </p:blipFill>
        <p:spPr bwMode="auto">
          <a:xfrm>
            <a:off x="115888" y="331788"/>
            <a:ext cx="4400550" cy="5535612"/>
          </a:xfrm>
          <a:prstGeom prst="rect">
            <a:avLst/>
          </a:prstGeom>
          <a:noFill/>
        </p:spPr>
      </p:pic>
      <p:pic>
        <p:nvPicPr>
          <p:cNvPr id="354308" name="Picture 4" descr="Tab"/>
          <p:cNvPicPr>
            <a:picLocks noChangeAspect="1" noChangeArrowheads="1"/>
          </p:cNvPicPr>
          <p:nvPr/>
        </p:nvPicPr>
        <p:blipFill>
          <a:blip r:embed="rId4"/>
          <a:srcRect l="21747" t="61705" r="20387" b="26091"/>
          <a:stretch>
            <a:fillRect/>
          </a:stretch>
        </p:blipFill>
        <p:spPr bwMode="auto">
          <a:xfrm>
            <a:off x="4600575" y="2820988"/>
            <a:ext cx="4467225" cy="15478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044" name="Picture 4" descr="Tab"/>
          <p:cNvPicPr>
            <a:picLocks noChangeAspect="1" noChangeArrowheads="1"/>
          </p:cNvPicPr>
          <p:nvPr/>
        </p:nvPicPr>
        <p:blipFill>
          <a:blip r:embed="rId3"/>
          <a:srcRect t="10252" b="10252"/>
          <a:stretch>
            <a:fillRect/>
          </a:stretch>
        </p:blipFill>
        <p:spPr bwMode="auto">
          <a:xfrm>
            <a:off x="76200" y="1090612"/>
            <a:ext cx="8915400" cy="40147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187" name="Picture 3" descr="Fig"/>
          <p:cNvPicPr>
            <a:picLocks noChangeAspect="1" noChangeArrowheads="1"/>
          </p:cNvPicPr>
          <p:nvPr/>
        </p:nvPicPr>
        <p:blipFill>
          <a:blip r:embed="rId3"/>
          <a:srcRect l="20482" t="1346" r="20482" b="7399"/>
          <a:stretch>
            <a:fillRect/>
          </a:stretch>
        </p:blipFill>
        <p:spPr bwMode="auto">
          <a:xfrm>
            <a:off x="0" y="304800"/>
            <a:ext cx="4030663" cy="6324600"/>
          </a:xfrm>
          <a:prstGeom prst="rect">
            <a:avLst/>
          </a:prstGeom>
          <a:noFill/>
        </p:spPr>
      </p:pic>
      <p:pic>
        <p:nvPicPr>
          <p:cNvPr id="349191" name="Picture 7" descr="Fig"/>
          <p:cNvPicPr>
            <a:picLocks noChangeAspect="1" noChangeArrowheads="1"/>
          </p:cNvPicPr>
          <p:nvPr/>
        </p:nvPicPr>
        <p:blipFill>
          <a:blip r:embed="rId4"/>
          <a:srcRect l="23965" t="2983" r="23965" b="9943"/>
          <a:stretch>
            <a:fillRect/>
          </a:stretch>
        </p:blipFill>
        <p:spPr bwMode="auto">
          <a:xfrm>
            <a:off x="4572000" y="1219200"/>
            <a:ext cx="4278313" cy="4419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81" name="Picture 5" descr="Fig"/>
          <p:cNvPicPr>
            <a:picLocks noChangeAspect="1" noChangeArrowheads="1"/>
          </p:cNvPicPr>
          <p:nvPr/>
        </p:nvPicPr>
        <p:blipFill>
          <a:blip r:embed="rId3"/>
          <a:srcRect l="22881" t="3955" r="27827" b="13182"/>
          <a:stretch>
            <a:fillRect/>
          </a:stretch>
        </p:blipFill>
        <p:spPr bwMode="auto">
          <a:xfrm>
            <a:off x="4535488" y="1219200"/>
            <a:ext cx="4608512" cy="3633788"/>
          </a:xfrm>
          <a:prstGeom prst="rect">
            <a:avLst/>
          </a:prstGeom>
          <a:noFill/>
        </p:spPr>
      </p:pic>
      <p:pic>
        <p:nvPicPr>
          <p:cNvPr id="357382" name="Picture 6" descr="Fig"/>
          <p:cNvPicPr>
            <a:picLocks noChangeAspect="1" noChangeArrowheads="1"/>
          </p:cNvPicPr>
          <p:nvPr/>
        </p:nvPicPr>
        <p:blipFill>
          <a:blip r:embed="rId4"/>
          <a:srcRect l="25264" t="3317" r="25264" b="11060"/>
          <a:stretch>
            <a:fillRect/>
          </a:stretch>
        </p:blipFill>
        <p:spPr bwMode="auto">
          <a:xfrm>
            <a:off x="152400" y="1143000"/>
            <a:ext cx="4038600" cy="39909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474" name="Picture 2" descr="Fig12_36GlcNaSympor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95250"/>
            <a:ext cx="8153400" cy="645953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rcRect l="11811" r="8858" b="2953"/>
          <a:stretch>
            <a:fillRect/>
          </a:stretch>
        </p:blipFill>
        <p:spPr>
          <a:xfrm>
            <a:off x="151698" y="192735"/>
            <a:ext cx="4191702" cy="384586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rcRect b="49353"/>
          <a:stretch>
            <a:fillRect/>
          </a:stretch>
        </p:blipFill>
        <p:spPr>
          <a:xfrm>
            <a:off x="0" y="4648200"/>
            <a:ext cx="4114800" cy="194507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0600" y="434354"/>
            <a:ext cx="4343400" cy="6189551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9" name="Picture 11" descr="14_19"/>
          <p:cNvPicPr>
            <a:picLocks noChangeAspect="1" noChangeArrowheads="1"/>
          </p:cNvPicPr>
          <p:nvPr/>
        </p:nvPicPr>
        <p:blipFill>
          <a:blip r:embed="rId3"/>
          <a:srcRect t="3069" b="3682"/>
          <a:stretch>
            <a:fillRect/>
          </a:stretch>
        </p:blipFill>
        <p:spPr bwMode="auto">
          <a:xfrm>
            <a:off x="533400" y="2806700"/>
            <a:ext cx="7848600" cy="3743325"/>
          </a:xfrm>
          <a:prstGeom prst="rect">
            <a:avLst/>
          </a:prstGeom>
          <a:noFill/>
        </p:spPr>
      </p:pic>
      <p:pic>
        <p:nvPicPr>
          <p:cNvPr id="99340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64338" y="6283325"/>
            <a:ext cx="2376487" cy="569913"/>
          </a:xfrm>
          <a:prstGeom prst="rect">
            <a:avLst/>
          </a:prstGeom>
          <a:noFill/>
        </p:spPr>
      </p:pic>
      <p:pic>
        <p:nvPicPr>
          <p:cNvPr id="99341" name="Picture 13" descr="microclatrTEM"/>
          <p:cNvPicPr>
            <a:picLocks noChangeAspect="1" noChangeArrowheads="1"/>
          </p:cNvPicPr>
          <p:nvPr/>
        </p:nvPicPr>
        <p:blipFill>
          <a:blip r:embed="rId5"/>
          <a:srcRect b="11844"/>
          <a:stretch>
            <a:fillRect/>
          </a:stretch>
        </p:blipFill>
        <p:spPr bwMode="auto">
          <a:xfrm>
            <a:off x="1066800" y="228600"/>
            <a:ext cx="7010400" cy="24638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058" name="Picture 2" descr="4027063449_32d9d86026"/>
          <p:cNvPicPr>
            <a:picLocks noChangeAspect="1" noChangeArrowheads="1"/>
          </p:cNvPicPr>
          <p:nvPr/>
        </p:nvPicPr>
        <p:blipFill>
          <a:blip r:embed="rId2"/>
          <a:srcRect t="7921"/>
          <a:stretch>
            <a:fillRect/>
          </a:stretch>
        </p:blipFill>
        <p:spPr bwMode="auto">
          <a:xfrm>
            <a:off x="0" y="609600"/>
            <a:ext cx="3619500" cy="2225675"/>
          </a:xfrm>
          <a:prstGeom prst="rect">
            <a:avLst/>
          </a:prstGeom>
          <a:noFill/>
        </p:spPr>
      </p:pic>
      <p:pic>
        <p:nvPicPr>
          <p:cNvPr id="429060" name="Picture 4" descr="exocytosi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0"/>
            <a:ext cx="4724400" cy="3706813"/>
          </a:xfrm>
          <a:prstGeom prst="rect">
            <a:avLst/>
          </a:prstGeom>
          <a:noFill/>
        </p:spPr>
      </p:pic>
      <p:pic>
        <p:nvPicPr>
          <p:cNvPr id="429061" name="Picture 5" descr="nrm855-f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00200" y="3819525"/>
            <a:ext cx="5380038" cy="3038475"/>
          </a:xfrm>
          <a:prstGeom prst="rect">
            <a:avLst/>
          </a:prstGeom>
          <a:noFill/>
        </p:spPr>
      </p:pic>
      <p:sp>
        <p:nvSpPr>
          <p:cNvPr id="429062" name="Rectangle 6"/>
          <p:cNvSpPr>
            <a:spLocks noChangeArrowheads="1"/>
          </p:cNvSpPr>
          <p:nvPr/>
        </p:nvSpPr>
        <p:spPr bwMode="auto">
          <a:xfrm>
            <a:off x="666750" y="-22225"/>
            <a:ext cx="1403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it-IT"/>
              <a:t>Esocitosi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7" name="Rectangle 3"/>
          <p:cNvSpPr>
            <a:spLocks noChangeArrowheads="1"/>
          </p:cNvSpPr>
          <p:nvPr/>
        </p:nvSpPr>
        <p:spPr bwMode="auto">
          <a:xfrm>
            <a:off x="381000" y="1524000"/>
            <a:ext cx="8458200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marL="457200" indent="-457200"/>
            <a:r>
              <a:rPr lang="it-IT" dirty="0" smtClean="0"/>
              <a:t> </a:t>
            </a:r>
            <a:r>
              <a:rPr lang="it-IT" dirty="0" err="1" smtClean="0"/>
              <a:t>1</a:t>
            </a:r>
            <a:r>
              <a:rPr lang="it-IT" dirty="0"/>
              <a:t>. Il concetto di diffusione e leggi che ne regolano la velocità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2</a:t>
            </a:r>
            <a:r>
              <a:rPr lang="it-IT" dirty="0"/>
              <a:t>. La diffusione dei gas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3</a:t>
            </a:r>
            <a:r>
              <a:rPr lang="it-IT" dirty="0"/>
              <a:t>. La diffusione facilitata: canali e trasportatori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4</a:t>
            </a:r>
            <a:r>
              <a:rPr lang="it-IT" dirty="0"/>
              <a:t>.</a:t>
            </a:r>
            <a:r>
              <a:rPr lang="it-IT" dirty="0" smtClean="0"/>
              <a:t> Movimento </a:t>
            </a:r>
            <a:r>
              <a:rPr lang="it-IT" dirty="0"/>
              <a:t>dell’acqua: </a:t>
            </a:r>
            <a:r>
              <a:rPr lang="it-IT" dirty="0" err="1"/>
              <a:t>acquaporina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5</a:t>
            </a:r>
            <a:r>
              <a:rPr lang="it-IT" dirty="0"/>
              <a:t>.</a:t>
            </a:r>
            <a:r>
              <a:rPr lang="it-IT" dirty="0" smtClean="0"/>
              <a:t> </a:t>
            </a:r>
            <a:r>
              <a:rPr lang="it-IT" dirty="0" err="1" smtClean="0"/>
              <a:t>Movimentodell</a:t>
            </a:r>
            <a:r>
              <a:rPr lang="it-IT" dirty="0" smtClean="0"/>
              <a:t>’acqua</a:t>
            </a:r>
            <a:r>
              <a:rPr lang="it-IT" dirty="0"/>
              <a:t>: osmosi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6</a:t>
            </a:r>
            <a:r>
              <a:rPr lang="it-IT" dirty="0"/>
              <a:t>. La diffusione facilitata del glucosio: i trasportatori GLUT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7</a:t>
            </a:r>
            <a:r>
              <a:rPr lang="it-IT" dirty="0"/>
              <a:t>. Trasporto attivo primario: </a:t>
            </a:r>
            <a:r>
              <a:rPr lang="it-IT" dirty="0" err="1"/>
              <a:t>Na</a:t>
            </a:r>
            <a:r>
              <a:rPr lang="it-IT" dirty="0"/>
              <a:t>/</a:t>
            </a:r>
            <a:r>
              <a:rPr lang="it-IT" dirty="0" err="1"/>
              <a:t>K</a:t>
            </a:r>
            <a:r>
              <a:rPr lang="it-IT" dirty="0"/>
              <a:t> </a:t>
            </a:r>
            <a:r>
              <a:rPr lang="it-IT" dirty="0" err="1"/>
              <a:t>ATPasi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8</a:t>
            </a:r>
            <a:r>
              <a:rPr lang="it-IT" dirty="0"/>
              <a:t>. Trasporto attivo secondario: </a:t>
            </a:r>
            <a:r>
              <a:rPr lang="it-IT" dirty="0" err="1"/>
              <a:t>Simporto</a:t>
            </a:r>
            <a:r>
              <a:rPr lang="it-IT" dirty="0"/>
              <a:t> e Antiporto</a:t>
            </a:r>
            <a:endParaRPr lang="it-IT" dirty="0" smtClean="0"/>
          </a:p>
          <a:p>
            <a:pPr marL="457200" indent="-457200">
              <a:buFont typeface="Arial" pitchFamily="-1" charset="0"/>
              <a:buNone/>
            </a:pPr>
            <a:r>
              <a:rPr lang="it-IT" dirty="0" smtClean="0"/>
              <a:t> </a:t>
            </a:r>
            <a:r>
              <a:rPr lang="it-IT" dirty="0" err="1" smtClean="0"/>
              <a:t>9</a:t>
            </a:r>
            <a:r>
              <a:rPr lang="it-IT" dirty="0"/>
              <a:t>. Trasporti attraverso gli epiteli</a:t>
            </a:r>
          </a:p>
          <a:p>
            <a:pPr marL="457200" indent="-457200">
              <a:buFont typeface="Arial" pitchFamily="-1" charset="0"/>
              <a:buNone/>
            </a:pPr>
            <a:r>
              <a:rPr lang="it-IT" dirty="0"/>
              <a:t>10. </a:t>
            </a:r>
            <a:r>
              <a:rPr lang="it-IT" dirty="0" err="1"/>
              <a:t>Eso</a:t>
            </a:r>
            <a:r>
              <a:rPr lang="it-IT" dirty="0"/>
              <a:t> e Endocitosi</a:t>
            </a:r>
          </a:p>
          <a:p>
            <a:pPr marL="457200" indent="-457200">
              <a:buFont typeface="Arial" pitchFamily="-1" charset="0"/>
              <a:buAutoNum type="arabicPeriod"/>
            </a:pPr>
            <a:endParaRPr lang="it-IT" dirty="0"/>
          </a:p>
        </p:txBody>
      </p:sp>
      <p:sp>
        <p:nvSpPr>
          <p:cNvPr id="159749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0"/>
            <a:ext cx="7543800" cy="838200"/>
          </a:xfrm>
        </p:spPr>
        <p:txBody>
          <a:bodyPr/>
          <a:lstStyle/>
          <a:p>
            <a:r>
              <a:rPr lang="it-IT" sz="2000" dirty="0" err="1" smtClean="0">
                <a:solidFill>
                  <a:srgbClr val="FF0000"/>
                </a:solidFill>
              </a:rPr>
              <a:t>2</a:t>
            </a:r>
            <a:r>
              <a:rPr lang="it-IT" sz="2000" dirty="0">
                <a:solidFill>
                  <a:srgbClr val="FF0000"/>
                </a:solidFill>
              </a:rPr>
              <a:t>. I TRASPORTI </a:t>
            </a:r>
            <a:r>
              <a:rPr lang="it-IT" sz="2000" dirty="0" err="1">
                <a:solidFill>
                  <a:srgbClr val="FF0000"/>
                </a:solidFill>
              </a:rPr>
              <a:t>DI</a:t>
            </a:r>
            <a:r>
              <a:rPr lang="it-IT" sz="2000" dirty="0">
                <a:solidFill>
                  <a:srgbClr val="FF0000"/>
                </a:solidFill>
              </a:rPr>
              <a:t> MEMBRANA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esentazione vuota">
  <a:themeElements>
    <a:clrScheme name="Presentazione vuo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zione vuota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pitchFamily="-1" charset="0"/>
            <a:ea typeface="ＭＳ Ｐゴシック" pitchFamily="-1" charset="-128"/>
            <a:cs typeface="ＭＳ Ｐゴシック" pitchFamily="-1" charset="-128"/>
          </a:defRPr>
        </a:defPPr>
      </a:lstStyle>
    </a:lnDef>
  </a:objectDefaults>
  <a:extraClrSchemeLst>
    <a:extraClrScheme>
      <a:clrScheme name="Presentazione vuo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zione vuo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zione vuo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3564</TotalTime>
  <Words>615</Words>
  <Application>Microsoft Macintosh PowerPoint</Application>
  <PresentationFormat>Presentazione su schermo (4:3)</PresentationFormat>
  <Paragraphs>78</Paragraphs>
  <Slides>29</Slides>
  <Notes>26</Notes>
  <HiddenSlides>0</HiddenSlides>
  <MMClips>2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29</vt:i4>
      </vt:variant>
    </vt:vector>
  </HeadingPairs>
  <TitlesOfParts>
    <vt:vector size="30" baseType="lpstr">
      <vt:lpstr>Presentazione vuota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(Na+ / K+)-ATPase In plasma  membranes of most animal cells, is an antiport ion pump. It catalyzes ATP-dependent transport of Na+ out of a cell in exchange for K+  entering the cell.  (H+ /K+)-ATPase  Involved in acid secretion in the stomach, is an antiport pump. It catalyzes ATP-dependent transport of H+ out of  the gastric parietal cell (toward the stomach lumen) in exchange for K+ entering  the cell.  Ca2+-ATPases  In endoplasmic reticulum (ER) and plasma membranes of many cells, catalyze ATP-dependent transport of Ca++  away from the cytosol, into the ER lumen or out of the cell. Some evidence indicates that these pumps may be antiporters, transporting protons in the opposite direction. Ca++-ATPase  pumps function to keep cytosolic [Ca++] low, allowing Ca++  to serve as a signal.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2. I TRASPORTI DI MEMBRANA</vt:lpstr>
    </vt:vector>
  </TitlesOfParts>
  <Company>ranma 1/2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ranma 1/2</dc:creator>
  <cp:lastModifiedBy>stefano</cp:lastModifiedBy>
  <cp:revision>217</cp:revision>
  <dcterms:created xsi:type="dcterms:W3CDTF">2013-03-09T10:16:02Z</dcterms:created>
  <dcterms:modified xsi:type="dcterms:W3CDTF">2013-03-09T10:16:20Z</dcterms:modified>
</cp:coreProperties>
</file>