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2.xml" ContentType="application/vnd.openxmlformats-officedocument.presentationml.notesSlid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notesMasterIdLst>
    <p:notesMasterId r:id="rId30"/>
  </p:notesMasterIdLst>
  <p:sldIdLst>
    <p:sldId id="486" r:id="rId2"/>
    <p:sldId id="502" r:id="rId3"/>
    <p:sldId id="473" r:id="rId4"/>
    <p:sldId id="474" r:id="rId5"/>
    <p:sldId id="475" r:id="rId6"/>
    <p:sldId id="482" r:id="rId7"/>
    <p:sldId id="483" r:id="rId8"/>
    <p:sldId id="476" r:id="rId9"/>
    <p:sldId id="527" r:id="rId10"/>
    <p:sldId id="488" r:id="rId11"/>
    <p:sldId id="489" r:id="rId12"/>
    <p:sldId id="490" r:id="rId13"/>
    <p:sldId id="491" r:id="rId14"/>
    <p:sldId id="528" r:id="rId15"/>
    <p:sldId id="492" r:id="rId16"/>
    <p:sldId id="493" r:id="rId17"/>
    <p:sldId id="529" r:id="rId18"/>
    <p:sldId id="494" r:id="rId19"/>
    <p:sldId id="495" r:id="rId20"/>
    <p:sldId id="496" r:id="rId21"/>
    <p:sldId id="497" r:id="rId22"/>
    <p:sldId id="498" r:id="rId23"/>
    <p:sldId id="499" r:id="rId24"/>
    <p:sldId id="500" r:id="rId25"/>
    <p:sldId id="501" r:id="rId26"/>
    <p:sldId id="530" r:id="rId27"/>
    <p:sldId id="503" r:id="rId28"/>
    <p:sldId id="526" r:id="rId29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81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fld id="{FC190D79-D028-EF47-ABCC-495050639BF5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 pitchFamily="-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143904-A518-6344-B971-BBE778997958}" type="slidenum">
              <a:rPr lang="it-IT"/>
              <a:pPr/>
              <a:t>1</a:t>
            </a:fld>
            <a:endParaRPr lang="it-IT"/>
          </a:p>
        </p:txBody>
      </p:sp>
      <p:sp>
        <p:nvSpPr>
          <p:cNvPr id="4372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7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1EB795-9E6F-4344-8060-0244A25E4745}" type="slidenum">
              <a:rPr lang="it-IT"/>
              <a:pPr/>
              <a:t>3</a:t>
            </a:fld>
            <a:endParaRPr lang="it-IT"/>
          </a:p>
        </p:txBody>
      </p:sp>
      <p:sp>
        <p:nvSpPr>
          <p:cNvPr id="423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80CFD5-E2BE-6940-BBC4-65ECF037A601}" type="slidenum">
              <a:rPr lang="it-IT"/>
              <a:pPr/>
              <a:t>5</a:t>
            </a:fld>
            <a:endParaRPr lang="it-IT"/>
          </a:p>
        </p:txBody>
      </p:sp>
      <p:sp>
        <p:nvSpPr>
          <p:cNvPr id="324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3854B1-0CB5-D743-9D4D-B440E7E07381}" type="slidenum">
              <a:rPr lang="it-IT"/>
              <a:pPr/>
              <a:t>8</a:t>
            </a:fld>
            <a:endParaRPr lang="it-IT"/>
          </a:p>
        </p:txBody>
      </p:sp>
      <p:sp>
        <p:nvSpPr>
          <p:cNvPr id="420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B024C3-B901-F54B-A695-1D330126A13B}" type="slidenum">
              <a:rPr lang="it-IT"/>
              <a:pPr/>
              <a:t>10</a:t>
            </a:fld>
            <a:endParaRPr lang="it-IT"/>
          </a:p>
        </p:txBody>
      </p:sp>
      <p:sp>
        <p:nvSpPr>
          <p:cNvPr id="1792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D1F0F3-8431-A04C-A4D7-916C9AC11F5C}" type="slidenum">
              <a:rPr lang="it-IT"/>
              <a:pPr/>
              <a:t>11</a:t>
            </a:fld>
            <a:endParaRPr lang="it-IT"/>
          </a:p>
        </p:txBody>
      </p:sp>
      <p:sp>
        <p:nvSpPr>
          <p:cNvPr id="420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D5B425-8D77-3E4D-9D1B-82CFC6F3154D}" type="slidenum">
              <a:rPr lang="it-IT"/>
              <a:pPr/>
              <a:t>12</a:t>
            </a:fld>
            <a:endParaRPr lang="it-IT"/>
          </a:p>
        </p:txBody>
      </p:sp>
      <p:sp>
        <p:nvSpPr>
          <p:cNvPr id="3799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9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B8A1EB-9B3F-994D-B925-A0514EC0B68A}" type="slidenum">
              <a:rPr lang="it-IT"/>
              <a:pPr/>
              <a:t>13</a:t>
            </a:fld>
            <a:endParaRPr lang="it-IT"/>
          </a:p>
        </p:txBody>
      </p:sp>
      <p:sp>
        <p:nvSpPr>
          <p:cNvPr id="1812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3B1929-9A79-604B-8B17-F367C8EC1246}" type="slidenum">
              <a:rPr lang="it-IT"/>
              <a:pPr/>
              <a:t>15</a:t>
            </a:fld>
            <a:endParaRPr lang="it-IT"/>
          </a:p>
        </p:txBody>
      </p:sp>
      <p:sp>
        <p:nvSpPr>
          <p:cNvPr id="43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C3A802-76F4-564A-A007-F46D08E31BA8}" type="slidenum">
              <a:rPr lang="it-IT"/>
              <a:pPr/>
              <a:t>16</a:t>
            </a:fld>
            <a:endParaRPr lang="it-IT"/>
          </a:p>
        </p:txBody>
      </p:sp>
      <p:sp>
        <p:nvSpPr>
          <p:cNvPr id="3860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6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D9D575-90CF-3447-B1DB-E6387686BE61}" type="slidenum">
              <a:rPr lang="it-IT"/>
              <a:pPr/>
              <a:t>18</a:t>
            </a:fld>
            <a:endParaRPr lang="it-IT"/>
          </a:p>
        </p:txBody>
      </p:sp>
      <p:sp>
        <p:nvSpPr>
          <p:cNvPr id="4423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F6A6B0-EEAF-AD40-B7F6-19EB361EB39A}" type="slidenum">
              <a:rPr lang="it-IT"/>
              <a:pPr/>
              <a:t>21</a:t>
            </a:fld>
            <a:endParaRPr lang="it-IT"/>
          </a:p>
        </p:txBody>
      </p:sp>
      <p:sp>
        <p:nvSpPr>
          <p:cNvPr id="421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1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DE079E-81C8-5143-801E-22C03A4683CE}" type="slidenum">
              <a:rPr lang="it-IT"/>
              <a:pPr/>
              <a:t>22</a:t>
            </a:fld>
            <a:endParaRPr lang="it-IT"/>
          </a:p>
        </p:txBody>
      </p:sp>
      <p:sp>
        <p:nvSpPr>
          <p:cNvPr id="3880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8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D58A82-CF53-1145-A43D-851291BD298D}" type="slidenum">
              <a:rPr lang="it-IT"/>
              <a:pPr/>
              <a:t>24</a:t>
            </a:fld>
            <a:endParaRPr lang="it-IT"/>
          </a:p>
        </p:txBody>
      </p:sp>
      <p:sp>
        <p:nvSpPr>
          <p:cNvPr id="434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4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5D5436-7E8C-6146-B4F6-5675F206527A}" type="slidenum">
              <a:rPr lang="it-IT"/>
              <a:pPr/>
              <a:t>25</a:t>
            </a:fld>
            <a:endParaRPr lang="it-IT"/>
          </a:p>
        </p:txBody>
      </p:sp>
      <p:sp>
        <p:nvSpPr>
          <p:cNvPr id="435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A78E2E-A03B-4141-8A20-B547D1A8A53A}" type="slidenum">
              <a:rPr lang="it-IT"/>
              <a:pPr/>
              <a:t>28</a:t>
            </a:fld>
            <a:endParaRPr lang="it-IT"/>
          </a:p>
        </p:txBody>
      </p:sp>
      <p:sp>
        <p:nvSpPr>
          <p:cNvPr id="4741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4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CAABC-156F-D144-A781-E09EA4625AEA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6E7C7B-15B7-6E4E-A002-665E1D5DC173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700A0-6B55-1C4A-849E-B0AFBFA324F8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DC641-CDA6-9044-813F-B3F14445E4BB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814C9-2B87-FB46-884B-97D8CC913C96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A66ED2-43D8-1F4F-BB46-A97C6E23FA3D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BA13E-2576-CF49-918F-173D5F19DCED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61E275-8E34-D640-8F07-2D988927B2D6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E3F51C-8D1B-7C4B-BCB9-DC2FEAA2C481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C7223-F8BF-BF48-8987-37B81F983F1A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6533E-3461-C145-9AF1-A18E30A6D2E8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fld id="{FBD04AC1-74BA-0A43-BF72-BF7171D437D7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6" Type="http://schemas.openxmlformats.org/officeDocument/2006/relationships/image" Target="../media/image4.jpeg"/><Relationship Id="rId7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12.png"/><Relationship Id="rId6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4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Relationship Id="rId3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4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226" name="Picture 2"/>
          <p:cNvPicPr>
            <a:picLocks noChangeAspect="1" noChangeArrowheads="1"/>
          </p:cNvPicPr>
          <p:nvPr/>
        </p:nvPicPr>
        <p:blipFill>
          <a:blip r:embed="rId3"/>
          <a:srcRect l="1814" t="2144" r="1772" b="17865"/>
          <a:stretch>
            <a:fillRect/>
          </a:stretch>
        </p:blipFill>
        <p:spPr bwMode="auto">
          <a:xfrm>
            <a:off x="228600" y="512762"/>
            <a:ext cx="3276600" cy="1925638"/>
          </a:xfrm>
          <a:prstGeom prst="rect">
            <a:avLst/>
          </a:prstGeom>
          <a:noFill/>
        </p:spPr>
      </p:pic>
      <p:pic>
        <p:nvPicPr>
          <p:cNvPr id="436227" name="Picture 3"/>
          <p:cNvPicPr>
            <a:picLocks noChangeAspect="1" noChangeArrowheads="1"/>
          </p:cNvPicPr>
          <p:nvPr/>
        </p:nvPicPr>
        <p:blipFill>
          <a:blip r:embed="rId4"/>
          <a:srcRect t="19475" b="10225"/>
          <a:stretch>
            <a:fillRect/>
          </a:stretch>
        </p:blipFill>
        <p:spPr bwMode="auto">
          <a:xfrm>
            <a:off x="5334000" y="381000"/>
            <a:ext cx="3810000" cy="1909763"/>
          </a:xfrm>
          <a:prstGeom prst="rect">
            <a:avLst/>
          </a:prstGeom>
          <a:noFill/>
        </p:spPr>
      </p:pic>
      <p:pic>
        <p:nvPicPr>
          <p:cNvPr id="436228" name="Picture 4"/>
          <p:cNvPicPr>
            <a:picLocks noChangeAspect="1" noChangeArrowheads="1"/>
          </p:cNvPicPr>
          <p:nvPr/>
        </p:nvPicPr>
        <p:blipFill>
          <a:blip r:embed="rId5"/>
          <a:srcRect t="24184" b="18367"/>
          <a:stretch>
            <a:fillRect/>
          </a:stretch>
        </p:blipFill>
        <p:spPr bwMode="auto">
          <a:xfrm>
            <a:off x="0" y="2949575"/>
            <a:ext cx="3581400" cy="1470025"/>
          </a:xfrm>
          <a:prstGeom prst="rect">
            <a:avLst/>
          </a:prstGeom>
          <a:noFill/>
        </p:spPr>
      </p:pic>
      <p:pic>
        <p:nvPicPr>
          <p:cNvPr id="436229" name="Picture 5"/>
          <p:cNvPicPr>
            <a:picLocks noChangeAspect="1" noChangeArrowheads="1"/>
          </p:cNvPicPr>
          <p:nvPr/>
        </p:nvPicPr>
        <p:blipFill>
          <a:blip r:embed="rId6"/>
          <a:srcRect l="13124" t="65283"/>
          <a:stretch>
            <a:fillRect/>
          </a:stretch>
        </p:blipFill>
        <p:spPr bwMode="auto">
          <a:xfrm>
            <a:off x="4114800" y="2895600"/>
            <a:ext cx="4632325" cy="1319213"/>
          </a:xfrm>
          <a:prstGeom prst="rect">
            <a:avLst/>
          </a:prstGeom>
          <a:noFill/>
        </p:spPr>
      </p:pic>
      <p:sp>
        <p:nvSpPr>
          <p:cNvPr id="436230" name="Rectangle 6"/>
          <p:cNvSpPr>
            <a:spLocks noChangeArrowheads="1"/>
          </p:cNvSpPr>
          <p:nvPr/>
        </p:nvSpPr>
        <p:spPr bwMode="auto">
          <a:xfrm>
            <a:off x="533400" y="2362200"/>
            <a:ext cx="2268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dirty="0"/>
              <a:t>Contatto diretto</a:t>
            </a:r>
          </a:p>
        </p:txBody>
      </p:sp>
      <p:sp>
        <p:nvSpPr>
          <p:cNvPr id="436231" name="Rectangle 7"/>
          <p:cNvSpPr>
            <a:spLocks noChangeArrowheads="1"/>
          </p:cNvSpPr>
          <p:nvPr/>
        </p:nvSpPr>
        <p:spPr bwMode="auto">
          <a:xfrm>
            <a:off x="5638800" y="2362200"/>
            <a:ext cx="2860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dirty="0" err="1"/>
              <a:t>Autocrino</a:t>
            </a:r>
            <a:r>
              <a:rPr lang="it-IT" dirty="0"/>
              <a:t>/</a:t>
            </a:r>
            <a:r>
              <a:rPr lang="it-IT" dirty="0" err="1"/>
              <a:t>Paracrino</a:t>
            </a:r>
            <a:endParaRPr lang="it-IT" dirty="0"/>
          </a:p>
        </p:txBody>
      </p:sp>
      <p:sp>
        <p:nvSpPr>
          <p:cNvPr id="436232" name="Rectangle 8"/>
          <p:cNvSpPr>
            <a:spLocks noChangeArrowheads="1"/>
          </p:cNvSpPr>
          <p:nvPr/>
        </p:nvSpPr>
        <p:spPr bwMode="auto">
          <a:xfrm>
            <a:off x="762000" y="4267200"/>
            <a:ext cx="1522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Ormonale</a:t>
            </a:r>
          </a:p>
        </p:txBody>
      </p:sp>
      <p:sp>
        <p:nvSpPr>
          <p:cNvPr id="436233" name="Rectangle 9"/>
          <p:cNvSpPr>
            <a:spLocks noChangeArrowheads="1"/>
          </p:cNvSpPr>
          <p:nvPr/>
        </p:nvSpPr>
        <p:spPr bwMode="auto">
          <a:xfrm>
            <a:off x="5562600" y="4114800"/>
            <a:ext cx="1403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Nervoso </a:t>
            </a:r>
          </a:p>
        </p:txBody>
      </p:sp>
      <p:pic>
        <p:nvPicPr>
          <p:cNvPr id="436234" name="Picture 10"/>
          <p:cNvPicPr>
            <a:picLocks noChangeAspect="1" noChangeArrowheads="1"/>
          </p:cNvPicPr>
          <p:nvPr/>
        </p:nvPicPr>
        <p:blipFill>
          <a:blip r:embed="rId7"/>
          <a:srcRect t="16365" b="18387"/>
          <a:stretch>
            <a:fillRect/>
          </a:stretch>
        </p:blipFill>
        <p:spPr bwMode="auto">
          <a:xfrm>
            <a:off x="1371600" y="4662488"/>
            <a:ext cx="4724400" cy="2195512"/>
          </a:xfrm>
          <a:prstGeom prst="rect">
            <a:avLst/>
          </a:prstGeom>
          <a:noFill/>
        </p:spPr>
      </p:pic>
      <p:sp>
        <p:nvSpPr>
          <p:cNvPr id="436235" name="Rectangle 11"/>
          <p:cNvSpPr>
            <a:spLocks noChangeArrowheads="1"/>
          </p:cNvSpPr>
          <p:nvPr/>
        </p:nvSpPr>
        <p:spPr bwMode="auto">
          <a:xfrm>
            <a:off x="6548438" y="5492750"/>
            <a:ext cx="2386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Neuro-ormonale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0" y="0"/>
            <a:ext cx="3708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Comunicazione tra cellule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514" name="Picture 2" descr="figure_06_18_labeled"/>
          <p:cNvPicPr>
            <a:picLocks noChangeAspect="1" noChangeArrowheads="1"/>
          </p:cNvPicPr>
          <p:nvPr/>
        </p:nvPicPr>
        <p:blipFill>
          <a:blip r:embed="rId2"/>
          <a:srcRect l="2419" t="2249" b="5061"/>
          <a:stretch>
            <a:fillRect/>
          </a:stretch>
        </p:blipFill>
        <p:spPr bwMode="auto">
          <a:xfrm>
            <a:off x="1447800" y="0"/>
            <a:ext cx="6477000" cy="5291138"/>
          </a:xfrm>
          <a:prstGeom prst="rect">
            <a:avLst/>
          </a:prstGeom>
          <a:noFill/>
        </p:spPr>
      </p:pic>
      <p:pic>
        <p:nvPicPr>
          <p:cNvPr id="448516" name="Picture 4" descr="400px-Adrenoceptor-Signal_transduktion"/>
          <p:cNvPicPr>
            <a:picLocks noChangeAspect="1" noChangeArrowheads="1"/>
          </p:cNvPicPr>
          <p:nvPr/>
        </p:nvPicPr>
        <p:blipFill>
          <a:blip r:embed="rId3"/>
          <a:srcRect l="63780" t="19731" r="3543" b="9207"/>
          <a:stretch>
            <a:fillRect/>
          </a:stretch>
        </p:blipFill>
        <p:spPr bwMode="auto">
          <a:xfrm>
            <a:off x="7793038" y="3581400"/>
            <a:ext cx="1350962" cy="3160713"/>
          </a:xfrm>
          <a:prstGeom prst="rect">
            <a:avLst/>
          </a:prstGeom>
          <a:noFill/>
        </p:spPr>
      </p:pic>
      <p:pic>
        <p:nvPicPr>
          <p:cNvPr id="448517" name="Picture 5" descr="400px-Adrenoceptor-Signal_transduktion"/>
          <p:cNvPicPr>
            <a:picLocks noChangeAspect="1" noChangeArrowheads="1"/>
          </p:cNvPicPr>
          <p:nvPr/>
        </p:nvPicPr>
        <p:blipFill>
          <a:blip r:embed="rId3"/>
          <a:srcRect t="19731" r="71574" b="13153"/>
          <a:stretch>
            <a:fillRect/>
          </a:stretch>
        </p:blipFill>
        <p:spPr bwMode="auto">
          <a:xfrm>
            <a:off x="0" y="3505200"/>
            <a:ext cx="1316038" cy="3352800"/>
          </a:xfrm>
          <a:prstGeom prst="rect">
            <a:avLst/>
          </a:prstGeom>
          <a:noFill/>
        </p:spPr>
      </p:pic>
      <p:sp>
        <p:nvSpPr>
          <p:cNvPr id="6" name="CasellaDiTesto 5"/>
          <p:cNvSpPr txBox="1"/>
          <p:nvPr/>
        </p:nvSpPr>
        <p:spPr>
          <a:xfrm>
            <a:off x="1447800" y="5396805"/>
            <a:ext cx="6400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Times"/>
              </a:rPr>
              <a:t>Molecola segnale: molecola generata da cellule a differenti livelli che possiede un recettore su un tessuto bersaglio.</a:t>
            </a:r>
          </a:p>
          <a:p>
            <a:r>
              <a:rPr lang="it-IT" sz="1400" dirty="0" smtClean="0">
                <a:latin typeface="Times"/>
              </a:rPr>
              <a:t>Recettore: molecola (o complesso molecolare) capace di legare con alta affinità una molecola segnale e, in seguito a questo evento, di “trasdurre” l’informazione portata dal </a:t>
            </a:r>
            <a:r>
              <a:rPr lang="it-IT" sz="1400" dirty="0" err="1" smtClean="0">
                <a:latin typeface="Times"/>
              </a:rPr>
              <a:t>ligando</a:t>
            </a:r>
            <a:r>
              <a:rPr lang="it-IT" sz="1400" dirty="0" smtClean="0">
                <a:latin typeface="Times"/>
              </a:rPr>
              <a:t> in una modificazione fisiologica della cellula</a:t>
            </a:r>
          </a:p>
          <a:p>
            <a:r>
              <a:rPr lang="it-IT" sz="1400" dirty="0" smtClean="0">
                <a:latin typeface="Times"/>
              </a:rPr>
              <a:t>Tessuto bersaglio: tessuto che possiede recettori per una determinata molecola segnale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91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4800600"/>
            <a:ext cx="462407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2920" name="Rectangle 8"/>
          <p:cNvSpPr>
            <a:spLocks noChangeArrowheads="1"/>
          </p:cNvSpPr>
          <p:nvPr/>
        </p:nvSpPr>
        <p:spPr bwMode="auto">
          <a:xfrm>
            <a:off x="990600" y="6400800"/>
            <a:ext cx="218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dirty="0" err="1"/>
              <a:t>Beta-endorfina</a:t>
            </a:r>
            <a:endParaRPr lang="it-IT" dirty="0"/>
          </a:p>
        </p:txBody>
      </p:sp>
      <p:pic>
        <p:nvPicPr>
          <p:cNvPr id="422921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27400" y="2717800"/>
            <a:ext cx="21590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2922" name="Rectangle 10"/>
          <p:cNvSpPr>
            <a:spLocks noChangeArrowheads="1"/>
          </p:cNvSpPr>
          <p:nvPr/>
        </p:nvSpPr>
        <p:spPr bwMode="auto">
          <a:xfrm>
            <a:off x="4038600" y="4419600"/>
            <a:ext cx="827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dirty="0"/>
              <a:t>NGF</a:t>
            </a:r>
          </a:p>
        </p:txBody>
      </p:sp>
      <p:pic>
        <p:nvPicPr>
          <p:cNvPr id="422923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399" y="2362200"/>
            <a:ext cx="2133601" cy="2289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2924" name="Rectangle 12"/>
          <p:cNvSpPr>
            <a:spLocks noChangeArrowheads="1"/>
          </p:cNvSpPr>
          <p:nvPr/>
        </p:nvSpPr>
        <p:spPr bwMode="auto">
          <a:xfrm>
            <a:off x="1219200" y="4191000"/>
            <a:ext cx="811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dirty="0"/>
              <a:t>TRH</a:t>
            </a:r>
          </a:p>
        </p:txBody>
      </p:sp>
      <p:pic>
        <p:nvPicPr>
          <p:cNvPr id="422926" name="Picture 14" descr="Sintesi_adrenalin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62292" y="381000"/>
            <a:ext cx="4981708" cy="1593850"/>
          </a:xfrm>
          <a:prstGeom prst="rect">
            <a:avLst/>
          </a:prstGeom>
          <a:noFill/>
        </p:spPr>
      </p:pic>
      <p:pic>
        <p:nvPicPr>
          <p:cNvPr id="422927" name="Picture 15" descr="Tiroxina"/>
          <p:cNvPicPr>
            <a:picLocks noChangeAspect="1" noChangeArrowheads="1"/>
          </p:cNvPicPr>
          <p:nvPr/>
        </p:nvPicPr>
        <p:blipFill>
          <a:blip r:embed="rId7"/>
          <a:srcRect r="7491"/>
          <a:stretch>
            <a:fillRect/>
          </a:stretch>
        </p:blipFill>
        <p:spPr bwMode="auto">
          <a:xfrm>
            <a:off x="6781800" y="2743200"/>
            <a:ext cx="1981200" cy="1269093"/>
          </a:xfrm>
          <a:prstGeom prst="rect">
            <a:avLst/>
          </a:prstGeom>
          <a:noFill/>
        </p:spPr>
      </p:pic>
      <p:sp>
        <p:nvSpPr>
          <p:cNvPr id="422928" name="Rectangle 16"/>
          <p:cNvSpPr>
            <a:spLocks noChangeArrowheads="1"/>
          </p:cNvSpPr>
          <p:nvPr/>
        </p:nvSpPr>
        <p:spPr bwMode="auto">
          <a:xfrm>
            <a:off x="7315200" y="4114800"/>
            <a:ext cx="12678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dirty="0"/>
              <a:t>T</a:t>
            </a:r>
            <a:r>
              <a:rPr lang="it-IT" dirty="0" smtClean="0"/>
              <a:t>iroxina</a:t>
            </a:r>
            <a:endParaRPr lang="it-IT" dirty="0"/>
          </a:p>
        </p:txBody>
      </p:sp>
      <p:sp>
        <p:nvSpPr>
          <p:cNvPr id="422929" name="Rectangle 17"/>
          <p:cNvSpPr>
            <a:spLocks noChangeArrowheads="1"/>
          </p:cNvSpPr>
          <p:nvPr/>
        </p:nvSpPr>
        <p:spPr bwMode="auto">
          <a:xfrm>
            <a:off x="0" y="0"/>
            <a:ext cx="61252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800" dirty="0" smtClean="0">
                <a:solidFill>
                  <a:srgbClr val="FF0000"/>
                </a:solidFill>
              </a:rPr>
              <a:t>Molecole segnale: natura </a:t>
            </a:r>
            <a:r>
              <a:rPr lang="it-IT" sz="1800" dirty="0" err="1">
                <a:solidFill>
                  <a:srgbClr val="FF0000"/>
                </a:solidFill>
              </a:rPr>
              <a:t>aminoacidica-proteica</a:t>
            </a:r>
            <a:r>
              <a:rPr lang="it-IT" sz="1800" dirty="0">
                <a:solidFill>
                  <a:srgbClr val="FF0000"/>
                </a:solidFill>
              </a:rPr>
              <a:t> - </a:t>
            </a:r>
            <a:r>
              <a:rPr lang="it-IT" sz="1800" dirty="0" err="1">
                <a:solidFill>
                  <a:srgbClr val="FF0000"/>
                </a:solidFill>
              </a:rPr>
              <a:t>idrofilica</a:t>
            </a:r>
            <a:endParaRPr lang="it-IT" sz="1800" dirty="0">
              <a:solidFill>
                <a:srgbClr val="FF0000"/>
              </a:solidFill>
            </a:endParaRPr>
          </a:p>
        </p:txBody>
      </p:sp>
      <p:sp>
        <p:nvSpPr>
          <p:cNvPr id="422930" name="Rectangle 18"/>
          <p:cNvSpPr>
            <a:spLocks noChangeArrowheads="1"/>
          </p:cNvSpPr>
          <p:nvPr/>
        </p:nvSpPr>
        <p:spPr bwMode="auto">
          <a:xfrm>
            <a:off x="5715000" y="2057400"/>
            <a:ext cx="206649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dirty="0"/>
              <a:t>C</a:t>
            </a:r>
            <a:r>
              <a:rPr lang="it-IT" dirty="0" smtClean="0"/>
              <a:t>atecolamine</a:t>
            </a:r>
            <a:endParaRPr lang="it-IT" dirty="0"/>
          </a:p>
        </p:txBody>
      </p:sp>
      <p:pic>
        <p:nvPicPr>
          <p:cNvPr id="422931" name="Picture 19" descr="acet"/>
          <p:cNvPicPr>
            <a:picLocks noChangeAspect="1" noChangeArrowheads="1"/>
          </p:cNvPicPr>
          <p:nvPr/>
        </p:nvPicPr>
        <p:blipFill>
          <a:blip r:embed="rId8"/>
          <a:srcRect t="7874" b="32808"/>
          <a:stretch>
            <a:fillRect/>
          </a:stretch>
        </p:blipFill>
        <p:spPr bwMode="auto">
          <a:xfrm>
            <a:off x="5715000" y="5065794"/>
            <a:ext cx="3048000" cy="1355998"/>
          </a:xfrm>
          <a:prstGeom prst="rect">
            <a:avLst/>
          </a:prstGeom>
          <a:noFill/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304801"/>
            <a:ext cx="2800282" cy="1981200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6629400" y="6396335"/>
            <a:ext cx="1754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Acetilcolina</a:t>
            </a:r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2209800" y="19050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?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962" name="Picture 2" descr="Lysophosphatidic_aci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2286000"/>
            <a:ext cx="3319463" cy="1279525"/>
          </a:xfrm>
          <a:prstGeom prst="rect">
            <a:avLst/>
          </a:prstGeom>
          <a:noFill/>
        </p:spPr>
      </p:pic>
      <p:sp>
        <p:nvSpPr>
          <p:cNvPr id="424963" name="Rectangle 3"/>
          <p:cNvSpPr>
            <a:spLocks noChangeArrowheads="1"/>
          </p:cNvSpPr>
          <p:nvPr/>
        </p:nvSpPr>
        <p:spPr bwMode="auto">
          <a:xfrm>
            <a:off x="4648200" y="3657600"/>
            <a:ext cx="2860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dirty="0"/>
              <a:t>Acido </a:t>
            </a:r>
            <a:r>
              <a:rPr lang="it-IT" dirty="0" err="1"/>
              <a:t>lisofosfatidico</a:t>
            </a:r>
            <a:endParaRPr lang="it-IT" dirty="0"/>
          </a:p>
        </p:txBody>
      </p:sp>
      <p:pic>
        <p:nvPicPr>
          <p:cNvPr id="424964" name="Picture 4" descr="image0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57200"/>
            <a:ext cx="2771775" cy="4962525"/>
          </a:xfrm>
          <a:prstGeom prst="rect">
            <a:avLst/>
          </a:prstGeom>
          <a:noFill/>
        </p:spPr>
      </p:pic>
      <p:pic>
        <p:nvPicPr>
          <p:cNvPr id="42496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4267200"/>
            <a:ext cx="4154488" cy="2077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4966" name="Rectangle 6"/>
          <p:cNvSpPr>
            <a:spLocks noChangeArrowheads="1"/>
          </p:cNvSpPr>
          <p:nvPr/>
        </p:nvSpPr>
        <p:spPr bwMode="auto">
          <a:xfrm>
            <a:off x="692150" y="5668963"/>
            <a:ext cx="2237962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dirty="0"/>
              <a:t>P</a:t>
            </a:r>
            <a:r>
              <a:rPr lang="it-IT" dirty="0" smtClean="0"/>
              <a:t>rostaglandine</a:t>
            </a:r>
          </a:p>
          <a:p>
            <a:r>
              <a:rPr lang="it-IT" dirty="0" err="1"/>
              <a:t>T</a:t>
            </a:r>
            <a:r>
              <a:rPr lang="it-IT" dirty="0" err="1" smtClean="0"/>
              <a:t>romboxani</a:t>
            </a:r>
            <a:endParaRPr lang="it-IT" dirty="0" smtClean="0"/>
          </a:p>
          <a:p>
            <a:r>
              <a:rPr lang="it-IT" dirty="0" err="1"/>
              <a:t>L</a:t>
            </a:r>
            <a:r>
              <a:rPr lang="it-IT" dirty="0" err="1" smtClean="0"/>
              <a:t>eucotrieni</a:t>
            </a:r>
            <a:endParaRPr lang="it-IT" dirty="0"/>
          </a:p>
        </p:txBody>
      </p:sp>
      <p:sp>
        <p:nvSpPr>
          <p:cNvPr id="424967" name="Rectangle 7"/>
          <p:cNvSpPr>
            <a:spLocks noChangeArrowheads="1"/>
          </p:cNvSpPr>
          <p:nvPr/>
        </p:nvSpPr>
        <p:spPr bwMode="auto">
          <a:xfrm>
            <a:off x="5486400" y="6400800"/>
            <a:ext cx="2420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dirty="0"/>
              <a:t>Ormoni steroidei</a:t>
            </a:r>
          </a:p>
        </p:txBody>
      </p:sp>
      <p:sp>
        <p:nvSpPr>
          <p:cNvPr id="424968" name="Rectangle 8"/>
          <p:cNvSpPr>
            <a:spLocks noChangeArrowheads="1"/>
          </p:cNvSpPr>
          <p:nvPr/>
        </p:nvSpPr>
        <p:spPr bwMode="auto">
          <a:xfrm>
            <a:off x="0" y="0"/>
            <a:ext cx="40982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800" dirty="0" smtClean="0">
                <a:solidFill>
                  <a:srgbClr val="FF0000"/>
                </a:solidFill>
              </a:rPr>
              <a:t>Molecole segnale: Lipidica </a:t>
            </a:r>
            <a:r>
              <a:rPr lang="it-IT" sz="1800" dirty="0">
                <a:solidFill>
                  <a:srgbClr val="FF0000"/>
                </a:solidFill>
              </a:rPr>
              <a:t>- idrofobica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0"/>
            <a:ext cx="2857500" cy="2406316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6512150" y="2438400"/>
            <a:ext cx="2631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Endocannabinoidi</a:t>
            </a: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 descr="Fig"/>
          <p:cNvPicPr>
            <a:picLocks noChangeAspect="1" noChangeArrowheads="1"/>
          </p:cNvPicPr>
          <p:nvPr/>
        </p:nvPicPr>
        <p:blipFill>
          <a:blip r:embed="rId3"/>
          <a:srcRect b="11090"/>
          <a:stretch>
            <a:fillRect/>
          </a:stretch>
        </p:blipFill>
        <p:spPr bwMode="auto">
          <a:xfrm>
            <a:off x="21929" y="1981200"/>
            <a:ext cx="9055546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0"/>
            <a:ext cx="5638800" cy="338328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rcRect t="5906" b="9449"/>
          <a:stretch>
            <a:fillRect/>
          </a:stretch>
        </p:blipFill>
        <p:spPr>
          <a:xfrm>
            <a:off x="3733800" y="3505200"/>
            <a:ext cx="5181600" cy="3289473"/>
          </a:xfrm>
          <a:prstGeom prst="rect">
            <a:avLst/>
          </a:prstGeom>
        </p:spPr>
      </p:pic>
      <p:pic>
        <p:nvPicPr>
          <p:cNvPr id="4" name="Picture 11" descr="Fig"/>
          <p:cNvPicPr>
            <a:picLocks noChangeAspect="1" noChangeArrowheads="1"/>
          </p:cNvPicPr>
          <p:nvPr/>
        </p:nvPicPr>
        <p:blipFill>
          <a:blip r:embed="rId4"/>
          <a:srcRect l="45722" t="6931" r="2950" b="11090"/>
          <a:stretch>
            <a:fillRect/>
          </a:stretch>
        </p:blipFill>
        <p:spPr bwMode="auto">
          <a:xfrm>
            <a:off x="0" y="1"/>
            <a:ext cx="2464519" cy="167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rcRect b="54373"/>
          <a:stretch>
            <a:fillRect/>
          </a:stretch>
        </p:blipFill>
        <p:spPr>
          <a:xfrm>
            <a:off x="3969046" y="5332009"/>
            <a:ext cx="5174954" cy="152599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1143000"/>
            <a:ext cx="2060794" cy="4115267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5692" y="2362200"/>
            <a:ext cx="1965908" cy="2349500"/>
          </a:xfrm>
          <a:prstGeom prst="rect">
            <a:avLst/>
          </a:prstGeom>
        </p:spPr>
      </p:pic>
      <p:pic>
        <p:nvPicPr>
          <p:cNvPr id="6" name="Picture 15" descr="Tiroxina"/>
          <p:cNvPicPr>
            <a:picLocks noChangeAspect="1" noChangeArrowheads="1"/>
          </p:cNvPicPr>
          <p:nvPr/>
        </p:nvPicPr>
        <p:blipFill>
          <a:blip r:embed="rId5"/>
          <a:srcRect r="7491"/>
          <a:stretch>
            <a:fillRect/>
          </a:stretch>
        </p:blipFill>
        <p:spPr bwMode="auto">
          <a:xfrm>
            <a:off x="179388" y="4648200"/>
            <a:ext cx="3021012" cy="1935163"/>
          </a:xfrm>
          <a:prstGeom prst="rect">
            <a:avLst/>
          </a:prstGeom>
          <a:noFill/>
        </p:spPr>
      </p:pic>
      <p:sp>
        <p:nvSpPr>
          <p:cNvPr id="7" name="CasellaDiTesto 6"/>
          <p:cNvSpPr txBox="1"/>
          <p:nvPr/>
        </p:nvSpPr>
        <p:spPr>
          <a:xfrm>
            <a:off x="228600" y="0"/>
            <a:ext cx="89154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                                           ORMONI           </a:t>
            </a:r>
          </a:p>
          <a:p>
            <a:r>
              <a:rPr lang="it-IT" dirty="0" smtClean="0"/>
              <a:t>							STEROIDEI                    </a:t>
            </a:r>
          </a:p>
          <a:p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6735769" y="990600"/>
            <a:ext cx="2408231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Sessuali</a:t>
            </a:r>
          </a:p>
          <a:p>
            <a:r>
              <a:rPr lang="it-IT" dirty="0" err="1" smtClean="0"/>
              <a:t>Corticosteridi</a:t>
            </a:r>
            <a:endParaRPr lang="it-IT" dirty="0" smtClean="0"/>
          </a:p>
          <a:p>
            <a:r>
              <a:rPr lang="it-IT" dirty="0" err="1" smtClean="0"/>
              <a:t>Mineralcorticoidi</a:t>
            </a:r>
            <a:endParaRPr lang="it-IT" dirty="0" smtClean="0"/>
          </a:p>
        </p:txBody>
      </p:sp>
      <p:pic>
        <p:nvPicPr>
          <p:cNvPr id="9" name="Picture 11" descr="Fig"/>
          <p:cNvPicPr>
            <a:picLocks noChangeAspect="1" noChangeArrowheads="1"/>
          </p:cNvPicPr>
          <p:nvPr/>
        </p:nvPicPr>
        <p:blipFill>
          <a:blip r:embed="rId6"/>
          <a:srcRect l="45722" t="6931" r="2950" b="11090"/>
          <a:stretch>
            <a:fillRect/>
          </a:stretch>
        </p:blipFill>
        <p:spPr bwMode="auto">
          <a:xfrm>
            <a:off x="0" y="0"/>
            <a:ext cx="2688566" cy="1828800"/>
          </a:xfrm>
          <a:prstGeom prst="rect">
            <a:avLst/>
          </a:prstGeom>
          <a:noFill/>
        </p:spPr>
      </p:pic>
      <p:sp>
        <p:nvSpPr>
          <p:cNvPr id="10" name="CasellaDiTesto 9"/>
          <p:cNvSpPr txBox="1"/>
          <p:nvPr/>
        </p:nvSpPr>
        <p:spPr>
          <a:xfrm>
            <a:off x="533400" y="3733800"/>
            <a:ext cx="1598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 TIROIDEI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rcRect b="6057"/>
          <a:stretch>
            <a:fillRect/>
          </a:stretch>
        </p:blipFill>
        <p:spPr>
          <a:xfrm>
            <a:off x="2422857" y="152400"/>
            <a:ext cx="6721143" cy="6705600"/>
          </a:xfrm>
          <a:prstGeom prst="rect">
            <a:avLst/>
          </a:prstGeom>
        </p:spPr>
      </p:pic>
      <p:pic>
        <p:nvPicPr>
          <p:cNvPr id="6" name="Picture 11" descr="Fig"/>
          <p:cNvPicPr>
            <a:picLocks noChangeAspect="1" noChangeArrowheads="1"/>
          </p:cNvPicPr>
          <p:nvPr/>
        </p:nvPicPr>
        <p:blipFill>
          <a:blip r:embed="rId4"/>
          <a:srcRect l="45722" t="6931" r="2950" b="11090"/>
          <a:stretch>
            <a:fillRect/>
          </a:stretch>
        </p:blipFill>
        <p:spPr bwMode="auto">
          <a:xfrm>
            <a:off x="0" y="0"/>
            <a:ext cx="2352495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152400"/>
            <a:ext cx="6096000" cy="6484536"/>
          </a:xfrm>
          <a:prstGeom prst="rect">
            <a:avLst/>
          </a:prstGeom>
        </p:spPr>
      </p:pic>
      <p:pic>
        <p:nvPicPr>
          <p:cNvPr id="4" name="Picture 11" descr="Fig"/>
          <p:cNvPicPr>
            <a:picLocks noChangeAspect="1" noChangeArrowheads="1"/>
          </p:cNvPicPr>
          <p:nvPr/>
        </p:nvPicPr>
        <p:blipFill>
          <a:blip r:embed="rId3"/>
          <a:srcRect l="45722" t="6931" r="2950" b="11090"/>
          <a:stretch>
            <a:fillRect/>
          </a:stretch>
        </p:blipFill>
        <p:spPr bwMode="auto">
          <a:xfrm>
            <a:off x="0" y="0"/>
            <a:ext cx="2128448" cy="144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83" name="Picture 7" descr="figure_06_07_labeled"/>
          <p:cNvPicPr>
            <a:picLocks noChangeAspect="1" noChangeArrowheads="1"/>
          </p:cNvPicPr>
          <p:nvPr/>
        </p:nvPicPr>
        <p:blipFill>
          <a:blip r:embed="rId3"/>
          <a:srcRect l="29527" b="6187"/>
          <a:stretch>
            <a:fillRect/>
          </a:stretch>
        </p:blipFill>
        <p:spPr bwMode="auto">
          <a:xfrm>
            <a:off x="5329460" y="2057400"/>
            <a:ext cx="3737508" cy="3733800"/>
          </a:xfrm>
          <a:prstGeom prst="rect">
            <a:avLst/>
          </a:prstGeom>
          <a:noFill/>
        </p:spPr>
      </p:pic>
      <p:pic>
        <p:nvPicPr>
          <p:cNvPr id="178195" name="Picture 19" descr="Fig"/>
          <p:cNvPicPr>
            <a:picLocks noChangeAspect="1" noChangeArrowheads="1"/>
          </p:cNvPicPr>
          <p:nvPr/>
        </p:nvPicPr>
        <p:blipFill>
          <a:blip r:embed="rId4"/>
          <a:srcRect l="12093" r="12093" b="5356"/>
          <a:stretch>
            <a:fillRect/>
          </a:stretch>
        </p:blipFill>
        <p:spPr bwMode="auto">
          <a:xfrm>
            <a:off x="0" y="666547"/>
            <a:ext cx="4876800" cy="6109017"/>
          </a:xfrm>
          <a:prstGeom prst="rect">
            <a:avLst/>
          </a:prstGeom>
          <a:noFill/>
        </p:spPr>
      </p:pic>
      <p:sp>
        <p:nvSpPr>
          <p:cNvPr id="178196" name="Rectangle 20"/>
          <p:cNvSpPr>
            <a:spLocks noChangeArrowheads="1"/>
          </p:cNvSpPr>
          <p:nvPr/>
        </p:nvSpPr>
        <p:spPr bwMode="auto">
          <a:xfrm>
            <a:off x="3487738" y="0"/>
            <a:ext cx="5656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Traduzione e Amplificazione del segnale</a:t>
            </a:r>
          </a:p>
        </p:txBody>
      </p:sp>
      <p:sp>
        <p:nvSpPr>
          <p:cNvPr id="178197" name="Rectangle 21"/>
          <p:cNvSpPr>
            <a:spLocks noChangeArrowheads="1"/>
          </p:cNvSpPr>
          <p:nvPr/>
        </p:nvSpPr>
        <p:spPr bwMode="auto">
          <a:xfrm>
            <a:off x="0" y="0"/>
            <a:ext cx="3267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Recettori di Membrana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802" name="Picture 10" descr="Fig"/>
          <p:cNvPicPr>
            <a:picLocks noChangeAspect="1" noChangeArrowheads="1"/>
          </p:cNvPicPr>
          <p:nvPr/>
        </p:nvPicPr>
        <p:blipFill>
          <a:blip r:embed="rId3"/>
          <a:srcRect l="10217" r="11580" b="36348"/>
          <a:stretch>
            <a:fillRect/>
          </a:stretch>
        </p:blipFill>
        <p:spPr bwMode="auto">
          <a:xfrm>
            <a:off x="76200" y="0"/>
            <a:ext cx="5051425" cy="6858000"/>
          </a:xfrm>
          <a:prstGeom prst="rect">
            <a:avLst/>
          </a:prstGeom>
          <a:noFill/>
        </p:spPr>
      </p:pic>
      <p:sp>
        <p:nvSpPr>
          <p:cNvPr id="417813" name="Rectangle 21"/>
          <p:cNvSpPr>
            <a:spLocks noChangeArrowheads="1"/>
          </p:cNvSpPr>
          <p:nvPr/>
        </p:nvSpPr>
        <p:spPr bwMode="auto">
          <a:xfrm>
            <a:off x="5334000" y="2895600"/>
            <a:ext cx="37338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200">
                <a:solidFill>
                  <a:srgbClr val="FF0000"/>
                </a:solidFill>
                <a:latin typeface="Arial Black" pitchFamily="-1" charset="0"/>
              </a:rPr>
              <a:t>Recettori eptaeliche e Proteine G Attivazione di Ser-Thr protein-chinasi: </a:t>
            </a:r>
          </a:p>
          <a:p>
            <a:r>
              <a:rPr lang="it-IT" sz="1200">
                <a:solidFill>
                  <a:srgbClr val="FF0000"/>
                </a:solidFill>
                <a:latin typeface="Arial Black" pitchFamily="-1" charset="0"/>
              </a:rPr>
              <a:t>Fosforilazione di Proteine Bersaglio</a:t>
            </a:r>
            <a:r>
              <a:rPr lang="it-IT" sz="2200"/>
              <a:t> </a:t>
            </a:r>
          </a:p>
        </p:txBody>
      </p:sp>
      <p:sp>
        <p:nvSpPr>
          <p:cNvPr id="417815" name="Rectangle 23"/>
          <p:cNvSpPr>
            <a:spLocks noChangeArrowheads="1"/>
          </p:cNvSpPr>
          <p:nvPr/>
        </p:nvSpPr>
        <p:spPr bwMode="auto">
          <a:xfrm>
            <a:off x="5334000" y="6858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200">
                <a:solidFill>
                  <a:srgbClr val="FF0000"/>
                </a:solidFill>
                <a:latin typeface="Arial Black" pitchFamily="-1" charset="0"/>
              </a:rPr>
              <a:t>Recettori - Canali ionici</a:t>
            </a:r>
          </a:p>
          <a:p>
            <a:r>
              <a:rPr lang="it-IT" sz="1200">
                <a:solidFill>
                  <a:srgbClr val="FF0000"/>
                </a:solidFill>
                <a:latin typeface="Arial Black" pitchFamily="-1" charset="0"/>
              </a:rPr>
              <a:t>Modificazione Potenziale della Membrana</a:t>
            </a:r>
            <a:r>
              <a:rPr lang="it-IT" sz="2200"/>
              <a:t> </a:t>
            </a:r>
          </a:p>
        </p:txBody>
      </p:sp>
      <p:sp>
        <p:nvSpPr>
          <p:cNvPr id="417816" name="Rectangle 24"/>
          <p:cNvSpPr>
            <a:spLocks noChangeArrowheads="1"/>
          </p:cNvSpPr>
          <p:nvPr/>
        </p:nvSpPr>
        <p:spPr bwMode="auto">
          <a:xfrm>
            <a:off x="5334000" y="5638800"/>
            <a:ext cx="37338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200">
                <a:solidFill>
                  <a:srgbClr val="FF0000"/>
                </a:solidFill>
                <a:latin typeface="Arial Black" pitchFamily="-1" charset="0"/>
              </a:rPr>
              <a:t>Recettori - Enzimi</a:t>
            </a:r>
          </a:p>
          <a:p>
            <a:r>
              <a:rPr lang="it-IT" sz="1200">
                <a:solidFill>
                  <a:srgbClr val="FF0000"/>
                </a:solidFill>
                <a:latin typeface="Arial Black" pitchFamily="-1" charset="0"/>
              </a:rPr>
              <a:t>Attivazione di Tyr protein-chinasi </a:t>
            </a:r>
          </a:p>
          <a:p>
            <a:r>
              <a:rPr lang="it-IT" sz="1200">
                <a:solidFill>
                  <a:srgbClr val="FF0000"/>
                </a:solidFill>
                <a:latin typeface="Arial Black" pitchFamily="-1" charset="0"/>
              </a:rPr>
              <a:t>Fosforilazione Proteine Bersaglio</a:t>
            </a:r>
            <a:r>
              <a:rPr lang="it-IT" sz="2200"/>
              <a:t> </a:t>
            </a:r>
          </a:p>
        </p:txBody>
      </p:sp>
      <p:sp>
        <p:nvSpPr>
          <p:cNvPr id="417819" name="Rectangle 27"/>
          <p:cNvSpPr>
            <a:spLocks noChangeArrowheads="1"/>
          </p:cNvSpPr>
          <p:nvPr/>
        </p:nvSpPr>
        <p:spPr bwMode="auto">
          <a:xfrm>
            <a:off x="3657600" y="0"/>
            <a:ext cx="3267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Recettori di Membrana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8" name="Rectangle 8"/>
          <p:cNvSpPr>
            <a:spLocks noChangeArrowheads="1"/>
          </p:cNvSpPr>
          <p:nvPr/>
        </p:nvSpPr>
        <p:spPr bwMode="auto">
          <a:xfrm>
            <a:off x="990600" y="609600"/>
            <a:ext cx="75628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400">
                <a:latin typeface="Arial Black" pitchFamily="-1" charset="0"/>
              </a:rPr>
              <a:t>I recettori eptaelica sono sempre associati a proteine G e possono attivare </a:t>
            </a:r>
          </a:p>
          <a:p>
            <a:r>
              <a:rPr lang="it-IT" sz="1400">
                <a:latin typeface="Arial Black" pitchFamily="-1" charset="0"/>
              </a:rPr>
              <a:t>o Inibire gli enzimi amplificatori: Adenilato Ciclasi o Fosfolipasi C</a:t>
            </a:r>
            <a:endParaRPr lang="it-IT"/>
          </a:p>
        </p:txBody>
      </p:sp>
      <p:pic>
        <p:nvPicPr>
          <p:cNvPr id="378889" name="Picture 9" descr="fig10-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362200"/>
            <a:ext cx="3962400" cy="2963863"/>
          </a:xfrm>
          <a:prstGeom prst="rect">
            <a:avLst/>
          </a:prstGeom>
          <a:noFill/>
        </p:spPr>
      </p:pic>
      <p:pic>
        <p:nvPicPr>
          <p:cNvPr id="378891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1371600"/>
            <a:ext cx="4368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200" dirty="0" smtClean="0">
                <a:solidFill>
                  <a:srgbClr val="FF0000"/>
                </a:solidFill>
              </a:rPr>
              <a:t>Recettori </a:t>
            </a:r>
            <a:r>
              <a:rPr lang="it-IT" sz="2200" dirty="0" err="1" smtClean="0">
                <a:solidFill>
                  <a:srgbClr val="FF0000"/>
                </a:solidFill>
              </a:rPr>
              <a:t>eptaelica</a:t>
            </a:r>
            <a:r>
              <a:rPr lang="it-IT" sz="2200" dirty="0" smtClean="0">
                <a:solidFill>
                  <a:srgbClr val="FF0000"/>
                </a:solidFill>
              </a:rPr>
              <a:t> </a:t>
            </a:r>
            <a:r>
              <a:rPr lang="it-IT" sz="2200" dirty="0">
                <a:solidFill>
                  <a:srgbClr val="FF0000"/>
                </a:solidFill>
              </a:rPr>
              <a:t>e Proteine </a:t>
            </a:r>
            <a:r>
              <a:rPr lang="it-IT" sz="2200" dirty="0" err="1">
                <a:solidFill>
                  <a:srgbClr val="FF0000"/>
                </a:solidFill>
              </a:rPr>
              <a:t>G</a:t>
            </a:r>
            <a:r>
              <a:rPr lang="it-IT" sz="22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2" descr="11_6Gprotei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84175"/>
            <a:ext cx="5380038" cy="6473825"/>
          </a:xfrm>
          <a:prstGeom prst="rect">
            <a:avLst/>
          </a:prstGeom>
          <a:noFill/>
        </p:spPr>
      </p:pic>
      <p:sp>
        <p:nvSpPr>
          <p:cNvPr id="180229" name="Rectangle 5"/>
          <p:cNvSpPr>
            <a:spLocks noChangeArrowheads="1"/>
          </p:cNvSpPr>
          <p:nvPr/>
        </p:nvSpPr>
        <p:spPr bwMode="auto">
          <a:xfrm>
            <a:off x="5257800" y="2514600"/>
            <a:ext cx="36576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>
                <a:latin typeface="Arial Black" pitchFamily="-1" charset="0"/>
              </a:rPr>
              <a:t>I recettori eptaelica sono sempre associati a proteine G</a:t>
            </a:r>
            <a:endParaRPr lang="it-IT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200" dirty="0" smtClean="0">
                <a:solidFill>
                  <a:srgbClr val="FF0000"/>
                </a:solidFill>
              </a:rPr>
              <a:t>Recettori </a:t>
            </a:r>
            <a:r>
              <a:rPr lang="it-IT" sz="2200" dirty="0" err="1" smtClean="0">
                <a:solidFill>
                  <a:srgbClr val="FF0000"/>
                </a:solidFill>
              </a:rPr>
              <a:t>eptaelica</a:t>
            </a:r>
            <a:r>
              <a:rPr lang="it-IT" sz="2200" dirty="0" smtClean="0">
                <a:solidFill>
                  <a:srgbClr val="FF0000"/>
                </a:solidFill>
              </a:rPr>
              <a:t> </a:t>
            </a:r>
            <a:r>
              <a:rPr lang="it-IT" sz="2200" dirty="0">
                <a:solidFill>
                  <a:srgbClr val="FF0000"/>
                </a:solidFill>
              </a:rPr>
              <a:t>e Proteine </a:t>
            </a:r>
            <a:r>
              <a:rPr lang="it-IT" sz="2200" dirty="0" err="1">
                <a:solidFill>
                  <a:srgbClr val="FF0000"/>
                </a:solidFill>
              </a:rPr>
              <a:t>G</a:t>
            </a:r>
            <a:r>
              <a:rPr lang="it-IT" sz="22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3962400"/>
            <a:ext cx="4347689" cy="2594462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381000"/>
            <a:ext cx="3487697" cy="32766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1408182"/>
            <a:ext cx="3810000" cy="3524250"/>
          </a:xfrm>
          <a:prstGeom prst="rect">
            <a:avLst/>
          </a:prstGeom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1440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200" dirty="0" smtClean="0">
                <a:solidFill>
                  <a:srgbClr val="FF0000"/>
                </a:solidFill>
              </a:rPr>
              <a:t>Recettori </a:t>
            </a:r>
            <a:r>
              <a:rPr lang="it-IT" sz="2200" dirty="0" err="1" smtClean="0">
                <a:solidFill>
                  <a:srgbClr val="FF0000"/>
                </a:solidFill>
              </a:rPr>
              <a:t>eptaelica</a:t>
            </a:r>
            <a:r>
              <a:rPr lang="it-IT" sz="2200" dirty="0" smtClean="0">
                <a:solidFill>
                  <a:srgbClr val="FF0000"/>
                </a:solidFill>
              </a:rPr>
              <a:t> </a:t>
            </a:r>
            <a:r>
              <a:rPr lang="it-IT" sz="2200" dirty="0">
                <a:solidFill>
                  <a:srgbClr val="FF0000"/>
                </a:solidFill>
              </a:rPr>
              <a:t>e Proteine </a:t>
            </a:r>
            <a:r>
              <a:rPr lang="it-IT" sz="2200" dirty="0" err="1">
                <a:solidFill>
                  <a:srgbClr val="FF0000"/>
                </a:solidFill>
              </a:rPr>
              <a:t>G</a:t>
            </a:r>
            <a:r>
              <a:rPr lang="it-IT" sz="22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986" name="Picture 2" descr="Fig"/>
          <p:cNvPicPr>
            <a:picLocks noChangeAspect="1" noChangeArrowheads="1"/>
          </p:cNvPicPr>
          <p:nvPr/>
        </p:nvPicPr>
        <p:blipFill>
          <a:blip r:embed="rId3"/>
          <a:srcRect b="5235"/>
          <a:stretch>
            <a:fillRect/>
          </a:stretch>
        </p:blipFill>
        <p:spPr bwMode="auto">
          <a:xfrm>
            <a:off x="0" y="418425"/>
            <a:ext cx="6248400" cy="6439575"/>
          </a:xfrm>
          <a:prstGeom prst="rect">
            <a:avLst/>
          </a:prstGeom>
          <a:noFill/>
        </p:spPr>
      </p:pic>
      <p:sp>
        <p:nvSpPr>
          <p:cNvPr id="425988" name="Rectangle 4"/>
          <p:cNvSpPr>
            <a:spLocks noChangeArrowheads="1"/>
          </p:cNvSpPr>
          <p:nvPr/>
        </p:nvSpPr>
        <p:spPr bwMode="auto">
          <a:xfrm>
            <a:off x="6019800" y="2362200"/>
            <a:ext cx="2895600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>
                <a:latin typeface="Arial Black" pitchFamily="-1" charset="0"/>
              </a:rPr>
              <a:t>Le proteine G sono eterodimeri che fungono da traghettatori delle</a:t>
            </a:r>
          </a:p>
          <a:p>
            <a:r>
              <a:rPr lang="it-IT" sz="1400">
                <a:latin typeface="Arial Black" pitchFamily="-1" charset="0"/>
              </a:rPr>
              <a:t>informazioni dal R+L all’enzima amplificatore</a:t>
            </a:r>
            <a:endParaRPr lang="it-IT"/>
          </a:p>
        </p:txBody>
      </p:sp>
      <p:sp>
        <p:nvSpPr>
          <p:cNvPr id="425992" name="Rectangle 8"/>
          <p:cNvSpPr>
            <a:spLocks noChangeArrowheads="1"/>
          </p:cNvSpPr>
          <p:nvPr/>
        </p:nvSpPr>
        <p:spPr bwMode="auto">
          <a:xfrm>
            <a:off x="6208713" y="6253163"/>
            <a:ext cx="27257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guanosyltrisfosfato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200" dirty="0" smtClean="0">
                <a:solidFill>
                  <a:srgbClr val="FF0000"/>
                </a:solidFill>
              </a:rPr>
              <a:t>Recettori </a:t>
            </a:r>
            <a:r>
              <a:rPr lang="it-IT" sz="2200" dirty="0" err="1" smtClean="0">
                <a:solidFill>
                  <a:srgbClr val="FF0000"/>
                </a:solidFill>
              </a:rPr>
              <a:t>eptaelica</a:t>
            </a:r>
            <a:r>
              <a:rPr lang="it-IT" sz="2200" dirty="0" smtClean="0">
                <a:solidFill>
                  <a:srgbClr val="FF0000"/>
                </a:solidFill>
              </a:rPr>
              <a:t> </a:t>
            </a:r>
            <a:r>
              <a:rPr lang="it-IT" sz="2200" dirty="0">
                <a:solidFill>
                  <a:srgbClr val="FF0000"/>
                </a:solidFill>
              </a:rPr>
              <a:t>e Proteine </a:t>
            </a:r>
            <a:r>
              <a:rPr lang="it-IT" sz="2200" dirty="0" err="1">
                <a:solidFill>
                  <a:srgbClr val="FF0000"/>
                </a:solidFill>
              </a:rPr>
              <a:t>G</a:t>
            </a:r>
            <a:r>
              <a:rPr lang="it-IT" sz="22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029" name="Picture 5"/>
          <p:cNvPicPr>
            <a:picLocks noChangeAspect="1" noChangeArrowheads="1"/>
          </p:cNvPicPr>
          <p:nvPr/>
        </p:nvPicPr>
        <p:blipFill>
          <a:blip r:embed="rId3"/>
          <a:srcRect r="4134" b="4218"/>
          <a:stretch>
            <a:fillRect/>
          </a:stretch>
        </p:blipFill>
        <p:spPr bwMode="auto">
          <a:xfrm>
            <a:off x="6051550" y="457200"/>
            <a:ext cx="294005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5032" name="Picture 8" descr="figure_06_11_labeled"/>
          <p:cNvPicPr>
            <a:picLocks noChangeAspect="1" noChangeArrowheads="1"/>
          </p:cNvPicPr>
          <p:nvPr/>
        </p:nvPicPr>
        <p:blipFill>
          <a:blip r:embed="rId4"/>
          <a:srcRect l="6830" t="4500" r="34152" b="6749"/>
          <a:stretch>
            <a:fillRect/>
          </a:stretch>
        </p:blipFill>
        <p:spPr bwMode="auto">
          <a:xfrm>
            <a:off x="280988" y="533400"/>
            <a:ext cx="4976812" cy="5683250"/>
          </a:xfrm>
          <a:prstGeom prst="rect">
            <a:avLst/>
          </a:prstGeom>
          <a:noFill/>
        </p:spPr>
      </p:pic>
      <p:sp>
        <p:nvSpPr>
          <p:cNvPr id="385033" name="Rectangle 9"/>
          <p:cNvSpPr>
            <a:spLocks noChangeArrowheads="1"/>
          </p:cNvSpPr>
          <p:nvPr/>
        </p:nvSpPr>
        <p:spPr bwMode="auto">
          <a:xfrm>
            <a:off x="0" y="6127750"/>
            <a:ext cx="64770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>
                <a:latin typeface="Arial Black" pitchFamily="-1" charset="0"/>
              </a:rPr>
              <a:t>I recettori eptaelica sono sempre associati a proteine G e possono attivare o Inibire gli enzimi amplificatori: </a:t>
            </a:r>
            <a:r>
              <a:rPr lang="it-IT" sz="1400">
                <a:solidFill>
                  <a:srgbClr val="FF0000"/>
                </a:solidFill>
                <a:latin typeface="Arial Black" pitchFamily="-1" charset="0"/>
              </a:rPr>
              <a:t>Adenilato Ciclasi</a:t>
            </a:r>
            <a:r>
              <a:rPr lang="it-IT" sz="1400">
                <a:latin typeface="Arial Black" pitchFamily="-1" charset="0"/>
              </a:rPr>
              <a:t> o Fosfolipasi C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200" dirty="0" smtClean="0">
                <a:solidFill>
                  <a:srgbClr val="FF0000"/>
                </a:solidFill>
              </a:rPr>
              <a:t>Recettori </a:t>
            </a:r>
            <a:r>
              <a:rPr lang="it-IT" sz="2200" dirty="0" err="1" smtClean="0">
                <a:solidFill>
                  <a:srgbClr val="FF0000"/>
                </a:solidFill>
              </a:rPr>
              <a:t>eptaelica</a:t>
            </a:r>
            <a:r>
              <a:rPr lang="it-IT" sz="2200" dirty="0" smtClean="0">
                <a:solidFill>
                  <a:srgbClr val="FF0000"/>
                </a:solidFill>
              </a:rPr>
              <a:t> </a:t>
            </a:r>
            <a:r>
              <a:rPr lang="it-IT" sz="2200" dirty="0">
                <a:solidFill>
                  <a:srgbClr val="FF0000"/>
                </a:solidFill>
              </a:rPr>
              <a:t>e Proteine </a:t>
            </a:r>
            <a:r>
              <a:rPr lang="it-IT" sz="2200" dirty="0" err="1" smtClean="0">
                <a:solidFill>
                  <a:srgbClr val="FF0000"/>
                </a:solidFill>
              </a:rPr>
              <a:t>G</a:t>
            </a:r>
            <a:r>
              <a:rPr lang="it-IT" sz="2200" dirty="0" smtClean="0"/>
              <a:t> </a:t>
            </a:r>
            <a:endParaRPr lang="it-IT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181600" y="2667000"/>
            <a:ext cx="35814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 dirty="0">
                <a:latin typeface="Arial Black" pitchFamily="-1" charset="0"/>
              </a:rPr>
              <a:t>Le molecole generate dagli enzimi amplificatori (rispettivamente:</a:t>
            </a:r>
          </a:p>
          <a:p>
            <a:r>
              <a:rPr lang="it-IT" sz="1400" dirty="0" err="1">
                <a:solidFill>
                  <a:srgbClr val="FF0000"/>
                </a:solidFill>
                <a:latin typeface="Arial Black" pitchFamily="-1" charset="0"/>
              </a:rPr>
              <a:t>AMPc</a:t>
            </a:r>
            <a:r>
              <a:rPr lang="it-IT" sz="1400" dirty="0">
                <a:latin typeface="Arial Black" pitchFamily="-1" charset="0"/>
              </a:rPr>
              <a:t> o DAG) attivano </a:t>
            </a:r>
            <a:r>
              <a:rPr lang="it-IT" sz="1400" dirty="0" err="1">
                <a:latin typeface="Arial Black" pitchFamily="-1" charset="0"/>
              </a:rPr>
              <a:t>Protein</a:t>
            </a:r>
            <a:r>
              <a:rPr lang="it-IT" sz="1400" dirty="0">
                <a:latin typeface="Arial Black" pitchFamily="-1" charset="0"/>
              </a:rPr>
              <a:t> Chinasi che fosforilano la </a:t>
            </a:r>
          </a:p>
          <a:p>
            <a:r>
              <a:rPr lang="it-IT" sz="1400" dirty="0">
                <a:latin typeface="Arial Black" pitchFamily="-1" charset="0"/>
              </a:rPr>
              <a:t>Proteina bersaglio su una </a:t>
            </a:r>
            <a:r>
              <a:rPr lang="it-IT" sz="1400" dirty="0" err="1">
                <a:latin typeface="Arial Black" pitchFamily="-1" charset="0"/>
              </a:rPr>
              <a:t>Thr</a:t>
            </a:r>
            <a:r>
              <a:rPr lang="it-IT" sz="1400" dirty="0">
                <a:latin typeface="Arial Black" pitchFamily="-1" charset="0"/>
              </a:rPr>
              <a:t> o una </a:t>
            </a:r>
            <a:r>
              <a:rPr lang="it-IT" sz="1400" dirty="0" err="1">
                <a:latin typeface="Arial Black" pitchFamily="-1" charset="0"/>
              </a:rPr>
              <a:t>Ser</a:t>
            </a:r>
            <a:endParaRPr lang="it-IT" dirty="0"/>
          </a:p>
        </p:txBody>
      </p:sp>
      <p:pic>
        <p:nvPicPr>
          <p:cNvPr id="3" name="Picture 3" descr="kinase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295400"/>
            <a:ext cx="4275061" cy="3165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41347" name="Picture 3" descr="figure_06_12_0_labeled"/>
          <p:cNvPicPr>
            <a:picLocks noChangeAspect="1" noChangeArrowheads="1"/>
          </p:cNvPicPr>
          <p:nvPr/>
        </p:nvPicPr>
        <p:blipFill>
          <a:blip r:embed="rId3"/>
          <a:srcRect l="1265" t="3250" r="2109" b="27956"/>
          <a:stretch>
            <a:fillRect/>
          </a:stretch>
        </p:blipFill>
        <p:spPr bwMode="auto">
          <a:xfrm>
            <a:off x="152400" y="433388"/>
            <a:ext cx="8455025" cy="3903662"/>
          </a:xfrm>
          <a:prstGeom prst="rect">
            <a:avLst/>
          </a:prstGeom>
          <a:noFill/>
        </p:spPr>
      </p:pic>
      <p:pic>
        <p:nvPicPr>
          <p:cNvPr id="441350" name="Picture 6" descr="figure14-11"/>
          <p:cNvPicPr>
            <a:picLocks noChangeAspect="1" noChangeArrowheads="1"/>
          </p:cNvPicPr>
          <p:nvPr/>
        </p:nvPicPr>
        <p:blipFill>
          <a:blip r:embed="rId4"/>
          <a:srcRect b="6680"/>
          <a:stretch>
            <a:fillRect/>
          </a:stretch>
        </p:blipFill>
        <p:spPr bwMode="auto">
          <a:xfrm>
            <a:off x="685800" y="4343400"/>
            <a:ext cx="4876800" cy="2514600"/>
          </a:xfrm>
          <a:prstGeom prst="rect">
            <a:avLst/>
          </a:prstGeom>
          <a:noFill/>
        </p:spPr>
      </p:pic>
      <p:sp>
        <p:nvSpPr>
          <p:cNvPr id="441351" name="Rectangle 7"/>
          <p:cNvSpPr>
            <a:spLocks noChangeArrowheads="1"/>
          </p:cNvSpPr>
          <p:nvPr/>
        </p:nvSpPr>
        <p:spPr bwMode="auto">
          <a:xfrm>
            <a:off x="0" y="30163"/>
            <a:ext cx="91440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200" dirty="0" smtClean="0">
                <a:solidFill>
                  <a:srgbClr val="FF0000"/>
                </a:solidFill>
              </a:rPr>
              <a:t>Recettori </a:t>
            </a:r>
            <a:r>
              <a:rPr lang="it-IT" sz="2200" dirty="0" err="1">
                <a:solidFill>
                  <a:srgbClr val="FF0000"/>
                </a:solidFill>
              </a:rPr>
              <a:t>eptaeliche</a:t>
            </a:r>
            <a:r>
              <a:rPr lang="it-IT" sz="2200" dirty="0">
                <a:solidFill>
                  <a:srgbClr val="FF0000"/>
                </a:solidFill>
              </a:rPr>
              <a:t> e Proteine </a:t>
            </a:r>
            <a:r>
              <a:rPr lang="it-IT" sz="2200" dirty="0" err="1">
                <a:solidFill>
                  <a:srgbClr val="FF0000"/>
                </a:solidFill>
              </a:rPr>
              <a:t>G</a:t>
            </a:r>
            <a:r>
              <a:rPr lang="it-IT" sz="2200" dirty="0"/>
              <a:t> </a:t>
            </a:r>
          </a:p>
        </p:txBody>
      </p:sp>
      <p:sp>
        <p:nvSpPr>
          <p:cNvPr id="441352" name="Rectangle 8"/>
          <p:cNvSpPr>
            <a:spLocks noChangeArrowheads="1"/>
          </p:cNvSpPr>
          <p:nvPr/>
        </p:nvSpPr>
        <p:spPr bwMode="auto">
          <a:xfrm>
            <a:off x="5638800" y="4876800"/>
            <a:ext cx="3505200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>
                <a:latin typeface="Arial Black" pitchFamily="-1" charset="0"/>
              </a:rPr>
              <a:t>I recettori eptaelica sono sempre associati a proteine G e possono attivare o Inibire gli enzimi amplificatori: Adenilato Ciclasi </a:t>
            </a:r>
            <a:r>
              <a:rPr lang="it-IT" sz="1400">
                <a:solidFill>
                  <a:srgbClr val="FF0000"/>
                </a:solidFill>
                <a:latin typeface="Arial Black" pitchFamily="-1" charset="0"/>
              </a:rPr>
              <a:t>o Fosfolipasi 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395" name="Picture 3"/>
          <p:cNvPicPr>
            <a:picLocks noChangeAspect="1" noChangeArrowheads="1"/>
          </p:cNvPicPr>
          <p:nvPr/>
        </p:nvPicPr>
        <p:blipFill>
          <a:blip r:embed="rId2"/>
          <a:srcRect l="52441" t="17076"/>
          <a:stretch>
            <a:fillRect/>
          </a:stretch>
        </p:blipFill>
        <p:spPr bwMode="auto">
          <a:xfrm>
            <a:off x="0" y="1143000"/>
            <a:ext cx="4724400" cy="452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3396" name="Picture 4" descr="Calmodulin-Structure_we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1752600"/>
            <a:ext cx="2689225" cy="3370263"/>
          </a:xfrm>
          <a:prstGeom prst="rect">
            <a:avLst/>
          </a:prstGeom>
          <a:noFill/>
        </p:spPr>
      </p:pic>
      <p:sp>
        <p:nvSpPr>
          <p:cNvPr id="443397" name="Rectangle 5"/>
          <p:cNvSpPr>
            <a:spLocks noChangeArrowheads="1"/>
          </p:cNvSpPr>
          <p:nvPr/>
        </p:nvSpPr>
        <p:spPr bwMode="auto">
          <a:xfrm>
            <a:off x="0" y="0"/>
            <a:ext cx="91440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200" dirty="0" smtClean="0">
                <a:solidFill>
                  <a:srgbClr val="FF0000"/>
                </a:solidFill>
              </a:rPr>
              <a:t>Recettori </a:t>
            </a:r>
            <a:r>
              <a:rPr lang="it-IT" sz="2200" dirty="0" err="1">
                <a:solidFill>
                  <a:srgbClr val="FF0000"/>
                </a:solidFill>
              </a:rPr>
              <a:t>eptaeliche</a:t>
            </a:r>
            <a:r>
              <a:rPr lang="it-IT" sz="2200" dirty="0">
                <a:solidFill>
                  <a:srgbClr val="FF0000"/>
                </a:solidFill>
              </a:rPr>
              <a:t> e Proteine </a:t>
            </a:r>
            <a:r>
              <a:rPr lang="it-IT" sz="2200" dirty="0" err="1">
                <a:solidFill>
                  <a:srgbClr val="FF0000"/>
                </a:solidFill>
              </a:rPr>
              <a:t>G</a:t>
            </a:r>
            <a:r>
              <a:rPr lang="it-IT" sz="22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Rectangle 2"/>
          <p:cNvSpPr>
            <a:spLocks noChangeArrowheads="1"/>
          </p:cNvSpPr>
          <p:nvPr/>
        </p:nvSpPr>
        <p:spPr bwMode="auto">
          <a:xfrm>
            <a:off x="5562600" y="2729805"/>
            <a:ext cx="35814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400" dirty="0">
                <a:latin typeface="Arial Black" pitchFamily="-1" charset="0"/>
              </a:rPr>
              <a:t>Le molecole generate dagli enzimi amplificatori (rispettivamente:</a:t>
            </a:r>
          </a:p>
          <a:p>
            <a:r>
              <a:rPr lang="it-IT" sz="1400" dirty="0" err="1">
                <a:latin typeface="Arial Black" pitchFamily="-1" charset="0"/>
              </a:rPr>
              <a:t>AMPc</a:t>
            </a:r>
            <a:r>
              <a:rPr lang="it-IT" sz="1400" dirty="0">
                <a:latin typeface="Arial Black" pitchFamily="-1" charset="0"/>
              </a:rPr>
              <a:t> o </a:t>
            </a:r>
            <a:r>
              <a:rPr lang="it-IT" sz="1400" dirty="0">
                <a:solidFill>
                  <a:srgbClr val="FF0000"/>
                </a:solidFill>
                <a:latin typeface="Arial Black" pitchFamily="-1" charset="0"/>
              </a:rPr>
              <a:t>DAG</a:t>
            </a:r>
            <a:r>
              <a:rPr lang="it-IT" sz="1400" dirty="0">
                <a:latin typeface="Arial Black" pitchFamily="-1" charset="0"/>
              </a:rPr>
              <a:t>) attivano </a:t>
            </a:r>
            <a:r>
              <a:rPr lang="it-IT" sz="1400" dirty="0" err="1">
                <a:latin typeface="Arial Black" pitchFamily="-1" charset="0"/>
              </a:rPr>
              <a:t>Protein</a:t>
            </a:r>
            <a:r>
              <a:rPr lang="it-IT" sz="1400" dirty="0">
                <a:latin typeface="Arial Black" pitchFamily="-1" charset="0"/>
              </a:rPr>
              <a:t> Chinasi che fosforilano la </a:t>
            </a:r>
          </a:p>
          <a:p>
            <a:r>
              <a:rPr lang="it-IT" sz="1400" dirty="0">
                <a:latin typeface="Arial Black" pitchFamily="-1" charset="0"/>
              </a:rPr>
              <a:t>Proteina bersaglio su una </a:t>
            </a:r>
            <a:r>
              <a:rPr lang="it-IT" sz="1400" dirty="0" err="1">
                <a:latin typeface="Arial Black" pitchFamily="-1" charset="0"/>
              </a:rPr>
              <a:t>Thr</a:t>
            </a:r>
            <a:r>
              <a:rPr lang="it-IT" sz="1400" dirty="0">
                <a:latin typeface="Arial Black" pitchFamily="-1" charset="0"/>
              </a:rPr>
              <a:t> o una </a:t>
            </a:r>
            <a:r>
              <a:rPr lang="it-IT" sz="1400" dirty="0" err="1">
                <a:latin typeface="Arial Black" pitchFamily="-1" charset="0"/>
              </a:rPr>
              <a:t>Ser</a:t>
            </a:r>
            <a:endParaRPr lang="it-IT" dirty="0"/>
          </a:p>
        </p:txBody>
      </p:sp>
      <p:pic>
        <p:nvPicPr>
          <p:cNvPr id="438276" name="Picture 4" descr="PK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95400"/>
            <a:ext cx="5029200" cy="3750944"/>
          </a:xfrm>
          <a:prstGeom prst="rect">
            <a:avLst/>
          </a:prstGeom>
          <a:noFill/>
        </p:spPr>
      </p:pic>
      <p:sp>
        <p:nvSpPr>
          <p:cNvPr id="438277" name="Rectangle 5"/>
          <p:cNvSpPr>
            <a:spLocks noChangeArrowheads="1"/>
          </p:cNvSpPr>
          <p:nvPr/>
        </p:nvSpPr>
        <p:spPr bwMode="auto">
          <a:xfrm>
            <a:off x="0" y="0"/>
            <a:ext cx="91440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200" dirty="0" smtClean="0">
                <a:solidFill>
                  <a:srgbClr val="FF0000"/>
                </a:solidFill>
              </a:rPr>
              <a:t>Recettori </a:t>
            </a:r>
            <a:r>
              <a:rPr lang="it-IT" sz="2200" dirty="0" err="1">
                <a:solidFill>
                  <a:srgbClr val="FF0000"/>
                </a:solidFill>
              </a:rPr>
              <a:t>eptaeliche</a:t>
            </a:r>
            <a:r>
              <a:rPr lang="it-IT" sz="2200" dirty="0">
                <a:solidFill>
                  <a:srgbClr val="FF0000"/>
                </a:solidFill>
              </a:rPr>
              <a:t> e Proteine </a:t>
            </a:r>
            <a:r>
              <a:rPr lang="it-IT" sz="2200" dirty="0" err="1">
                <a:solidFill>
                  <a:srgbClr val="FF0000"/>
                </a:solidFill>
              </a:rPr>
              <a:t>G</a:t>
            </a:r>
            <a:r>
              <a:rPr lang="it-IT" sz="22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62" name="Rectangle 6"/>
          <p:cNvSpPr>
            <a:spLocks noChangeArrowheads="1"/>
          </p:cNvSpPr>
          <p:nvPr/>
        </p:nvSpPr>
        <p:spPr bwMode="auto">
          <a:xfrm>
            <a:off x="0" y="0"/>
            <a:ext cx="9144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200" dirty="0" smtClean="0">
                <a:solidFill>
                  <a:srgbClr val="FF0000"/>
                </a:solidFill>
              </a:rPr>
              <a:t>Recettori </a:t>
            </a:r>
            <a:r>
              <a:rPr lang="it-IT" sz="2200" dirty="0" err="1" smtClean="0">
                <a:solidFill>
                  <a:srgbClr val="FF0000"/>
                </a:solidFill>
              </a:rPr>
              <a:t>eptaeliche</a:t>
            </a:r>
            <a:r>
              <a:rPr lang="it-IT" sz="2200" dirty="0" smtClean="0">
                <a:solidFill>
                  <a:srgbClr val="FF0000"/>
                </a:solidFill>
              </a:rPr>
              <a:t> e Proteine </a:t>
            </a:r>
            <a:r>
              <a:rPr lang="it-IT" sz="2200" dirty="0" err="1" smtClean="0">
                <a:solidFill>
                  <a:srgbClr val="FF0000"/>
                </a:solidFill>
              </a:rPr>
              <a:t>G</a:t>
            </a:r>
            <a:r>
              <a:rPr lang="it-IT" sz="2200" dirty="0" smtClean="0"/>
              <a:t> : </a:t>
            </a:r>
            <a:r>
              <a:rPr lang="it-IT" sz="2200" dirty="0" smtClean="0">
                <a:solidFill>
                  <a:srgbClr val="FF0000"/>
                </a:solidFill>
              </a:rPr>
              <a:t>attivazione </a:t>
            </a:r>
            <a:r>
              <a:rPr lang="it-IT" sz="2200" dirty="0">
                <a:solidFill>
                  <a:srgbClr val="FF0000"/>
                </a:solidFill>
              </a:rPr>
              <a:t>di </a:t>
            </a:r>
            <a:r>
              <a:rPr lang="it-IT" sz="2200" dirty="0" err="1">
                <a:solidFill>
                  <a:srgbClr val="FF0000"/>
                </a:solidFill>
              </a:rPr>
              <a:t>Ser-Thr</a:t>
            </a:r>
            <a:r>
              <a:rPr lang="it-IT" sz="2200" dirty="0">
                <a:solidFill>
                  <a:srgbClr val="FF0000"/>
                </a:solidFill>
              </a:rPr>
              <a:t> </a:t>
            </a:r>
            <a:r>
              <a:rPr lang="it-IT" sz="2200" dirty="0" err="1">
                <a:solidFill>
                  <a:srgbClr val="FF0000"/>
                </a:solidFill>
              </a:rPr>
              <a:t>protein-</a:t>
            </a:r>
            <a:r>
              <a:rPr lang="it-IT" sz="2200" dirty="0" err="1" smtClean="0">
                <a:solidFill>
                  <a:srgbClr val="FF0000"/>
                </a:solidFill>
              </a:rPr>
              <a:t>chinasi</a:t>
            </a:r>
            <a:endParaRPr lang="it-IT" sz="2200" dirty="0"/>
          </a:p>
        </p:txBody>
      </p:sp>
      <p:sp>
        <p:nvSpPr>
          <p:cNvPr id="377865" name="Rectangle 9"/>
          <p:cNvSpPr>
            <a:spLocks noChangeArrowheads="1"/>
          </p:cNvSpPr>
          <p:nvPr/>
        </p:nvSpPr>
        <p:spPr bwMode="auto">
          <a:xfrm>
            <a:off x="1905000" y="381000"/>
            <a:ext cx="51133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400" dirty="0">
                <a:latin typeface="Arial Black" pitchFamily="-1" charset="0"/>
              </a:rPr>
              <a:t>Modificazione dell’attività delle proteine bersaglio </a:t>
            </a:r>
          </a:p>
          <a:p>
            <a:r>
              <a:rPr lang="it-IT" sz="1400" dirty="0">
                <a:latin typeface="Arial Black" pitchFamily="-1" charset="0"/>
              </a:rPr>
              <a:t>in seguito alla loro fosforilazione/</a:t>
            </a:r>
            <a:r>
              <a:rPr lang="it-IT" sz="1400" dirty="0" err="1">
                <a:latin typeface="Arial Black" pitchFamily="-1" charset="0"/>
              </a:rPr>
              <a:t>defosforilazione</a:t>
            </a:r>
            <a:endParaRPr lang="it-IT" dirty="0"/>
          </a:p>
        </p:txBody>
      </p:sp>
      <p:pic>
        <p:nvPicPr>
          <p:cNvPr id="377868" name="Picture 12" descr="proteinkina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52729"/>
            <a:ext cx="4918877" cy="2605271"/>
          </a:xfrm>
          <a:prstGeom prst="rect">
            <a:avLst/>
          </a:prstGeom>
          <a:noFill/>
        </p:spPr>
      </p:pic>
      <p:pic>
        <p:nvPicPr>
          <p:cNvPr id="377871" name="Picture 15" descr="Serin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1447800"/>
            <a:ext cx="1420558" cy="1639888"/>
          </a:xfrm>
          <a:prstGeom prst="rect">
            <a:avLst/>
          </a:prstGeom>
          <a:noFill/>
        </p:spPr>
      </p:pic>
      <p:pic>
        <p:nvPicPr>
          <p:cNvPr id="377872" name="Picture 16" descr="Threoni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0" y="1447800"/>
            <a:ext cx="1327150" cy="1828800"/>
          </a:xfrm>
          <a:prstGeom prst="rect">
            <a:avLst/>
          </a:prstGeom>
          <a:noFill/>
        </p:spPr>
      </p:pic>
      <p:pic>
        <p:nvPicPr>
          <p:cNvPr id="377874" name="Picture 1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62600" y="1295400"/>
            <a:ext cx="3505200" cy="5325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074" name="Picture 2" descr="glycogenolysi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457200"/>
            <a:ext cx="4953000" cy="6400800"/>
          </a:xfrm>
          <a:prstGeom prst="rect">
            <a:avLst/>
          </a:prstGeom>
          <a:noFill/>
        </p:spPr>
      </p:pic>
      <p:sp>
        <p:nvSpPr>
          <p:cNvPr id="387078" name="Rectangle 6"/>
          <p:cNvSpPr>
            <a:spLocks noChangeArrowheads="1"/>
          </p:cNvSpPr>
          <p:nvPr/>
        </p:nvSpPr>
        <p:spPr bwMode="auto">
          <a:xfrm>
            <a:off x="0" y="0"/>
            <a:ext cx="91440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200">
                <a:solidFill>
                  <a:srgbClr val="FF0000"/>
                </a:solidFill>
              </a:rPr>
              <a:t>Attivazione di Ser-Thr protein-chinasi: Recettori eptaeliche e Proteine G</a:t>
            </a:r>
            <a:r>
              <a:rPr lang="it-IT" sz="22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418" name="Picture 2" descr="figure_06_16_labeled"/>
          <p:cNvPicPr>
            <a:picLocks noChangeAspect="1" noChangeArrowheads="1"/>
          </p:cNvPicPr>
          <p:nvPr/>
        </p:nvPicPr>
        <p:blipFill>
          <a:blip r:embed="rId2"/>
          <a:srcRect b="5624"/>
          <a:stretch>
            <a:fillRect/>
          </a:stretch>
        </p:blipFill>
        <p:spPr bwMode="auto">
          <a:xfrm>
            <a:off x="2133600" y="2620963"/>
            <a:ext cx="4953000" cy="4237037"/>
          </a:xfrm>
          <a:prstGeom prst="rect">
            <a:avLst/>
          </a:prstGeom>
          <a:noFill/>
        </p:spPr>
      </p:pic>
      <p:pic>
        <p:nvPicPr>
          <p:cNvPr id="44442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0"/>
            <a:ext cx="312420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4424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0"/>
            <a:ext cx="3506788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034" name="Picture 2" descr="Fig"/>
          <p:cNvPicPr>
            <a:picLocks noChangeAspect="1" noChangeArrowheads="1"/>
          </p:cNvPicPr>
          <p:nvPr/>
        </p:nvPicPr>
        <p:blipFill>
          <a:blip r:embed="rId3"/>
          <a:srcRect l="40620"/>
          <a:stretch>
            <a:fillRect/>
          </a:stretch>
        </p:blipFill>
        <p:spPr bwMode="auto">
          <a:xfrm>
            <a:off x="66675" y="457200"/>
            <a:ext cx="4344988" cy="5715000"/>
          </a:xfrm>
          <a:prstGeom prst="rect">
            <a:avLst/>
          </a:prstGeom>
          <a:noFill/>
        </p:spPr>
      </p:pic>
      <p:pic>
        <p:nvPicPr>
          <p:cNvPr id="428035" name="Picture 3" descr="Fig"/>
          <p:cNvPicPr>
            <a:picLocks noChangeAspect="1" noChangeArrowheads="1"/>
          </p:cNvPicPr>
          <p:nvPr/>
        </p:nvPicPr>
        <p:blipFill>
          <a:blip r:embed="rId4"/>
          <a:srcRect l="5461" r="20482" b="4375"/>
          <a:stretch>
            <a:fillRect/>
          </a:stretch>
        </p:blipFill>
        <p:spPr bwMode="auto">
          <a:xfrm>
            <a:off x="5735638" y="0"/>
            <a:ext cx="3403600" cy="6858000"/>
          </a:xfrm>
          <a:prstGeom prst="rect">
            <a:avLst/>
          </a:prstGeom>
          <a:noFill/>
        </p:spPr>
      </p:pic>
      <p:sp>
        <p:nvSpPr>
          <p:cNvPr id="428036" name="Rectangle 4"/>
          <p:cNvSpPr>
            <a:spLocks noChangeArrowheads="1"/>
          </p:cNvSpPr>
          <p:nvPr/>
        </p:nvSpPr>
        <p:spPr bwMode="auto">
          <a:xfrm>
            <a:off x="0" y="0"/>
            <a:ext cx="91440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200">
                <a:solidFill>
                  <a:srgbClr val="FF0000"/>
                </a:solidFill>
              </a:rPr>
              <a:t>Attivazione di Tyr protein-chinasi</a:t>
            </a:r>
            <a:endParaRPr lang="it-IT"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010" name="Picture 2" descr="Ta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92075"/>
            <a:ext cx="8229600" cy="67103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514" name="Picture 2" descr="figure_06_18_labeled"/>
          <p:cNvPicPr>
            <a:picLocks noChangeAspect="1" noChangeArrowheads="1"/>
          </p:cNvPicPr>
          <p:nvPr/>
        </p:nvPicPr>
        <p:blipFill>
          <a:blip r:embed="rId2"/>
          <a:srcRect l="2419" t="2249" b="5061"/>
          <a:stretch>
            <a:fillRect/>
          </a:stretch>
        </p:blipFill>
        <p:spPr bwMode="auto">
          <a:xfrm>
            <a:off x="1447800" y="0"/>
            <a:ext cx="6477000" cy="5291138"/>
          </a:xfrm>
          <a:prstGeom prst="rect">
            <a:avLst/>
          </a:prstGeom>
          <a:noFill/>
        </p:spPr>
      </p:pic>
      <p:pic>
        <p:nvPicPr>
          <p:cNvPr id="448516" name="Picture 4" descr="400px-Adrenoceptor-Signal_transduktion"/>
          <p:cNvPicPr>
            <a:picLocks noChangeAspect="1" noChangeArrowheads="1"/>
          </p:cNvPicPr>
          <p:nvPr/>
        </p:nvPicPr>
        <p:blipFill>
          <a:blip r:embed="rId3"/>
          <a:srcRect l="63780" t="19731" r="3543" b="9207"/>
          <a:stretch>
            <a:fillRect/>
          </a:stretch>
        </p:blipFill>
        <p:spPr bwMode="auto">
          <a:xfrm>
            <a:off x="7793038" y="3581400"/>
            <a:ext cx="1350962" cy="3160713"/>
          </a:xfrm>
          <a:prstGeom prst="rect">
            <a:avLst/>
          </a:prstGeom>
          <a:noFill/>
        </p:spPr>
      </p:pic>
      <p:pic>
        <p:nvPicPr>
          <p:cNvPr id="448517" name="Picture 5" descr="400px-Adrenoceptor-Signal_transduktion"/>
          <p:cNvPicPr>
            <a:picLocks noChangeAspect="1" noChangeArrowheads="1"/>
          </p:cNvPicPr>
          <p:nvPr/>
        </p:nvPicPr>
        <p:blipFill>
          <a:blip r:embed="rId3"/>
          <a:srcRect t="19731" r="71574" b="13153"/>
          <a:stretch>
            <a:fillRect/>
          </a:stretch>
        </p:blipFill>
        <p:spPr bwMode="auto">
          <a:xfrm>
            <a:off x="0" y="3505200"/>
            <a:ext cx="1316038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466" name="Picture 2" descr="figure_06_14_label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-23813"/>
            <a:ext cx="8229600" cy="6845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Rectangle 2"/>
          <p:cNvSpPr>
            <a:spLocks noChangeArrowheads="1"/>
          </p:cNvSpPr>
          <p:nvPr/>
        </p:nvSpPr>
        <p:spPr bwMode="auto">
          <a:xfrm>
            <a:off x="2590800" y="304800"/>
            <a:ext cx="458904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000" dirty="0" smtClean="0">
                <a:solidFill>
                  <a:srgbClr val="FF0000"/>
                </a:solidFill>
              </a:rPr>
              <a:t> </a:t>
            </a:r>
            <a:r>
              <a:rPr lang="it-IT" sz="2000" dirty="0" err="1" smtClean="0">
                <a:solidFill>
                  <a:srgbClr val="FF0000"/>
                </a:solidFill>
              </a:rPr>
              <a:t>3</a:t>
            </a:r>
            <a:r>
              <a:rPr lang="it-IT" sz="2000" dirty="0">
                <a:solidFill>
                  <a:srgbClr val="FF0000"/>
                </a:solidFill>
              </a:rPr>
              <a:t>. LA TRASDUZIONE DEL SEGNALE</a:t>
            </a:r>
          </a:p>
        </p:txBody>
      </p:sp>
      <p:sp>
        <p:nvSpPr>
          <p:cNvPr id="473091" name="Rectangle 3"/>
          <p:cNvSpPr>
            <a:spLocks noChangeArrowheads="1"/>
          </p:cNvSpPr>
          <p:nvPr/>
        </p:nvSpPr>
        <p:spPr bwMode="auto">
          <a:xfrm>
            <a:off x="838200" y="1524000"/>
            <a:ext cx="78486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itchFamily="-1" charset="0"/>
              <a:buAutoNum type="arabicPeriod"/>
            </a:pPr>
            <a:r>
              <a:rPr lang="it-IT" dirty="0"/>
              <a:t>Il recettore</a:t>
            </a:r>
          </a:p>
          <a:p>
            <a:pPr marL="457200" indent="-457200">
              <a:buFont typeface="Arial" pitchFamily="-1" charset="0"/>
              <a:buAutoNum type="arabicPeriod"/>
            </a:pPr>
            <a:r>
              <a:rPr lang="it-IT" dirty="0"/>
              <a:t>I segnali tra cellule </a:t>
            </a:r>
          </a:p>
          <a:p>
            <a:pPr marL="457200" indent="-457200">
              <a:buFont typeface="Arial" pitchFamily="-1" charset="0"/>
              <a:buAutoNum type="arabicPeriod"/>
            </a:pPr>
            <a:r>
              <a:rPr lang="it-IT" dirty="0"/>
              <a:t>Il concetto di trasduzione del segnale</a:t>
            </a:r>
          </a:p>
          <a:p>
            <a:pPr marL="457200" indent="-457200">
              <a:buFont typeface="Arial" pitchFamily="-1" charset="0"/>
              <a:buAutoNum type="arabicPeriod"/>
            </a:pPr>
            <a:r>
              <a:rPr lang="it-IT" dirty="0"/>
              <a:t>Il concetto di secondo messaggero</a:t>
            </a:r>
          </a:p>
          <a:p>
            <a:pPr marL="457200" indent="-457200">
              <a:buFont typeface="Arial" pitchFamily="-1" charset="0"/>
              <a:buAutoNum type="arabicPeriod"/>
            </a:pPr>
            <a:r>
              <a:rPr lang="it-IT" dirty="0"/>
              <a:t>Le </a:t>
            </a:r>
            <a:r>
              <a:rPr lang="it-IT" dirty="0" err="1"/>
              <a:t>protein</a:t>
            </a:r>
            <a:r>
              <a:rPr lang="it-IT" dirty="0"/>
              <a:t> chinasi e le fosfatasi</a:t>
            </a:r>
          </a:p>
          <a:p>
            <a:pPr marL="457200" indent="-457200">
              <a:buFont typeface="Arial" pitchFamily="-1" charset="0"/>
              <a:buAutoNum type="arabicPeriod"/>
            </a:pPr>
            <a:r>
              <a:rPr lang="it-IT" dirty="0"/>
              <a:t>Le proteine </a:t>
            </a:r>
            <a:r>
              <a:rPr lang="it-IT" dirty="0" err="1"/>
              <a:t>G</a:t>
            </a:r>
            <a:r>
              <a:rPr lang="it-IT" dirty="0"/>
              <a:t> e i recettori </a:t>
            </a:r>
            <a:r>
              <a:rPr lang="it-IT" dirty="0" err="1"/>
              <a:t>eptaelica</a:t>
            </a:r>
            <a:endParaRPr lang="it-IT" dirty="0"/>
          </a:p>
          <a:p>
            <a:pPr marL="457200" indent="-457200">
              <a:buFont typeface="Arial" pitchFamily="-1" charset="0"/>
              <a:buAutoNum type="arabicPeriod"/>
            </a:pPr>
            <a:r>
              <a:rPr lang="it-IT" dirty="0" err="1"/>
              <a:t>Adenilato</a:t>
            </a:r>
            <a:r>
              <a:rPr lang="it-IT" dirty="0"/>
              <a:t> </a:t>
            </a:r>
            <a:r>
              <a:rPr lang="it-IT" dirty="0" err="1"/>
              <a:t>ciclasi</a:t>
            </a:r>
            <a:r>
              <a:rPr lang="it-IT" dirty="0"/>
              <a:t>, </a:t>
            </a:r>
            <a:r>
              <a:rPr lang="it-IT" dirty="0" err="1"/>
              <a:t>Fosfolipasi</a:t>
            </a:r>
            <a:r>
              <a:rPr lang="it-IT" dirty="0"/>
              <a:t> A2 e </a:t>
            </a:r>
            <a:r>
              <a:rPr lang="it-IT" dirty="0" err="1"/>
              <a:t>Fosfolipasi</a:t>
            </a:r>
            <a:r>
              <a:rPr lang="it-IT" dirty="0"/>
              <a:t> </a:t>
            </a:r>
            <a:r>
              <a:rPr lang="it-IT" dirty="0" err="1"/>
              <a:t>C</a:t>
            </a:r>
            <a:endParaRPr lang="it-IT" dirty="0"/>
          </a:p>
          <a:p>
            <a:pPr marL="457200" indent="-457200">
              <a:buFont typeface="Arial" pitchFamily="-1" charset="0"/>
              <a:buAutoNum type="arabicPeriod"/>
            </a:pPr>
            <a:r>
              <a:rPr lang="it-IT" dirty="0"/>
              <a:t>I recettori dei fattori di crescita e le TK</a:t>
            </a:r>
          </a:p>
          <a:p>
            <a:pPr marL="457200" indent="-457200">
              <a:buFont typeface="Arial" pitchFamily="-1" charset="0"/>
              <a:buAutoNum type="arabicPeriod"/>
            </a:pPr>
            <a:r>
              <a:rPr lang="it-IT" dirty="0"/>
              <a:t>Il cross-talk intracellulare</a:t>
            </a:r>
          </a:p>
          <a:p>
            <a:pPr marL="457200" indent="-457200">
              <a:buFont typeface="Arial" pitchFamily="-1" charset="0"/>
              <a:buAutoNum type="arabicPeriod"/>
            </a:pPr>
            <a:r>
              <a:rPr lang="it-IT" dirty="0"/>
              <a:t>Gli ormoni </a:t>
            </a:r>
            <a:r>
              <a:rPr lang="it-IT" dirty="0" smtClean="0"/>
              <a:t>steroidei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zione vuota">
  <a:themeElements>
    <a:clrScheme name="Presentazione vuo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zione vuota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  <a:ea typeface="ＭＳ Ｐゴシック" pitchFamily="-1" charset="-128"/>
            <a:cs typeface="ＭＳ Ｐゴシック" pitchFamily="-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  <a:ea typeface="ＭＳ Ｐゴシック" pitchFamily="-1" charset="-128"/>
            <a:cs typeface="ＭＳ Ｐゴシック" pitchFamily="-1" charset="-128"/>
          </a:defRPr>
        </a:defPPr>
      </a:lstStyle>
    </a:lnDef>
  </a:objectDefaults>
  <a:extraClrSchemeLst>
    <a:extraClrScheme>
      <a:clrScheme name="Presentazione vuo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3855</TotalTime>
  <Words>493</Words>
  <Application>Microsoft Macintosh PowerPoint</Application>
  <PresentationFormat>Presentazione su schermo (4:3)</PresentationFormat>
  <Paragraphs>94</Paragraphs>
  <Slides>28</Slides>
  <Notes>16</Notes>
  <HiddenSlides>0</HiddenSlides>
  <MMClips>0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29" baseType="lpstr">
      <vt:lpstr>Presentazione vuota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</vt:vector>
  </TitlesOfParts>
  <Company>ranma 1/2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ranma 1/2</dc:creator>
  <cp:lastModifiedBy>stefano</cp:lastModifiedBy>
  <cp:revision>249</cp:revision>
  <dcterms:created xsi:type="dcterms:W3CDTF">2013-03-12T08:09:27Z</dcterms:created>
  <dcterms:modified xsi:type="dcterms:W3CDTF">2013-03-12T08:10:01Z</dcterms:modified>
</cp:coreProperties>
</file>