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6" r:id="rId2"/>
    <p:sldId id="271" r:id="rId3"/>
    <p:sldId id="267" r:id="rId4"/>
    <p:sldId id="268" r:id="rId5"/>
    <p:sldId id="269" r:id="rId6"/>
    <p:sldId id="272" r:id="rId7"/>
    <p:sldId id="270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 autoAdjust="0"/>
    <p:restoredTop sz="49653" autoAdjust="0"/>
  </p:normalViewPr>
  <p:slideViewPr>
    <p:cSldViewPr>
      <p:cViewPr>
        <p:scale>
          <a:sx n="80" d="100"/>
          <a:sy n="80" d="100"/>
        </p:scale>
        <p:origin x="-78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4AFC63-DF25-4450-AEAE-F9C31EA637BC}" type="datetimeFigureOut">
              <a:rPr lang="it-IT" smtClean="0"/>
              <a:pPr/>
              <a:t>15.12.2011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49472-BE5D-4146-9F30-9CE8B96FDE6A}" type="slidenum">
              <a:rPr lang="it-IT" smtClean="0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C79-F397-46BA-BDC7-4C3D5BE34C15}" type="datetimeFigureOut">
              <a:rPr lang="it-IT" smtClean="0"/>
              <a:pPr/>
              <a:t>15.12.2011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C79-F397-46BA-BDC7-4C3D5BE34C15}" type="datetimeFigureOut">
              <a:rPr lang="it-IT" smtClean="0"/>
              <a:pPr/>
              <a:t>15.12.2011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C79-F397-46BA-BDC7-4C3D5BE34C15}" type="datetimeFigureOut">
              <a:rPr lang="it-IT" smtClean="0"/>
              <a:pPr/>
              <a:t>15.12.2011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C79-F397-46BA-BDC7-4C3D5BE34C15}" type="datetimeFigureOut">
              <a:rPr lang="it-IT" smtClean="0"/>
              <a:pPr/>
              <a:t>15.12.2011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C79-F397-46BA-BDC7-4C3D5BE34C15}" type="datetimeFigureOut">
              <a:rPr lang="it-IT" smtClean="0"/>
              <a:pPr/>
              <a:t>15.12.2011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C79-F397-46BA-BDC7-4C3D5BE34C15}" type="datetimeFigureOut">
              <a:rPr lang="it-IT" smtClean="0"/>
              <a:pPr/>
              <a:t>15.12.2011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C79-F397-46BA-BDC7-4C3D5BE34C15}" type="datetimeFigureOut">
              <a:rPr lang="it-IT" smtClean="0"/>
              <a:pPr/>
              <a:t>15.12.2011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C79-F397-46BA-BDC7-4C3D5BE34C15}" type="datetimeFigureOut">
              <a:rPr lang="it-IT" smtClean="0"/>
              <a:pPr/>
              <a:t>15.12.2011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C79-F397-46BA-BDC7-4C3D5BE34C15}" type="datetimeFigureOut">
              <a:rPr lang="it-IT" smtClean="0"/>
              <a:pPr/>
              <a:t>15.12.2011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C79-F397-46BA-BDC7-4C3D5BE34C15}" type="datetimeFigureOut">
              <a:rPr lang="it-IT" smtClean="0"/>
              <a:pPr/>
              <a:t>15.12.2011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C79-F397-46BA-BDC7-4C3D5BE34C15}" type="datetimeFigureOut">
              <a:rPr lang="it-IT" smtClean="0"/>
              <a:pPr/>
              <a:t>15.12.2011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4AC79-F397-46BA-BDC7-4C3D5BE34C15}" type="datetimeFigureOut">
              <a:rPr lang="it-IT" smtClean="0"/>
              <a:pPr/>
              <a:t>15.12.2011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1859962025\06_15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9313" y="838200"/>
            <a:ext cx="4706937" cy="5867400"/>
          </a:xfrm>
          <a:prstGeom prst="rect">
            <a:avLst/>
          </a:prstGeom>
          <a:noFill/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736725" y="193675"/>
            <a:ext cx="6340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Sequenziamento: metodo di Sanger con ddNTP</a:t>
            </a:r>
            <a:endParaRPr lang="it-I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f10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8863" y="79375"/>
            <a:ext cx="7026275" cy="6397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1859962025\06_16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76200"/>
            <a:ext cx="5556250" cy="6629400"/>
          </a:xfrm>
          <a:prstGeom prst="rect">
            <a:avLst/>
          </a:prstGeom>
          <a:noFill/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6172200" y="152400"/>
            <a:ext cx="29876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b="1">
                <a:solidFill>
                  <a:srgbClr val="FF0000"/>
                </a:solidFill>
                <a:latin typeface="Arial" charset="0"/>
              </a:rPr>
              <a:t>Sequenziamento con dideossonucleotidi</a:t>
            </a:r>
            <a:endParaRPr lang="it-IT"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1859962025\06_18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305800" cy="6391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1859962025\06_17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2575"/>
            <a:ext cx="9144000" cy="4924425"/>
          </a:xfrm>
          <a:prstGeom prst="rect">
            <a:avLst/>
          </a:prstGeom>
          <a:noFill/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552575" y="533400"/>
            <a:ext cx="599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it-IT" b="1">
                <a:solidFill>
                  <a:srgbClr val="FF0000"/>
                </a:solidFill>
                <a:latin typeface="Arial" charset="0"/>
              </a:rPr>
              <a:t>Sequenziamento automatizzato del DNA</a:t>
            </a:r>
            <a:endParaRPr lang="it-IT"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f1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1888" y="152400"/>
            <a:ext cx="6878637" cy="6391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f10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538" y="381000"/>
            <a:ext cx="8923337" cy="57991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3942928"/>
            <a:ext cx="145732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8637" y="980728"/>
            <a:ext cx="2581275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95536" y="548680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Figure 1: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Illumina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Flow Cell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04048" y="548680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latin typeface="Arial" pitchFamily="34" charset="0"/>
                <a:cs typeface="Arial" pitchFamily="34" charset="0"/>
              </a:rPr>
              <a:t>Figure 2: Prepare Genomic DNA Sample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5536" y="3564305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latin typeface="Arial" pitchFamily="34" charset="0"/>
                <a:cs typeface="Arial" pitchFamily="34" charset="0"/>
              </a:rPr>
              <a:t>Figure 3: Attach DNA to Surface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04048" y="3564305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latin typeface="Arial" pitchFamily="34" charset="0"/>
                <a:cs typeface="Arial" pitchFamily="34" charset="0"/>
              </a:rPr>
              <a:t>Figure 4: Bridge Amplification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5868144" y="908720"/>
            <a:ext cx="2454801" cy="2657475"/>
            <a:chOff x="6084168" y="908720"/>
            <a:chExt cx="2454801" cy="265747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13909" y="908720"/>
              <a:ext cx="1514475" cy="2657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14"/>
            <p:cNvSpPr/>
            <p:nvPr/>
          </p:nvSpPr>
          <p:spPr>
            <a:xfrm>
              <a:off x="7740352" y="1340768"/>
              <a:ext cx="79861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200" dirty="0" smtClean="0">
                  <a:latin typeface="Arial" pitchFamily="34" charset="0"/>
                  <a:cs typeface="Arial" pitchFamily="34" charset="0"/>
                </a:rPr>
                <a:t>Adapters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084168" y="1340768"/>
              <a:ext cx="50847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200" dirty="0" smtClean="0">
                  <a:latin typeface="Arial" pitchFamily="34" charset="0"/>
                  <a:cs typeface="Arial" pitchFamily="34" charset="0"/>
                </a:rPr>
                <a:t>DNA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403648" y="3789040"/>
            <a:ext cx="2136693" cy="2664296"/>
            <a:chOff x="1691680" y="3789040"/>
            <a:chExt cx="2136693" cy="2664296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 t="5163"/>
            <a:stretch>
              <a:fillRect/>
            </a:stretch>
          </p:blipFill>
          <p:spPr bwMode="auto">
            <a:xfrm>
              <a:off x="1691680" y="3933056"/>
              <a:ext cx="1581150" cy="2520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Rectangle 13"/>
            <p:cNvSpPr/>
            <p:nvPr/>
          </p:nvSpPr>
          <p:spPr>
            <a:xfrm>
              <a:off x="2555776" y="3789040"/>
              <a:ext cx="79861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200" dirty="0" smtClean="0">
                  <a:latin typeface="Arial" pitchFamily="34" charset="0"/>
                  <a:cs typeface="Arial" pitchFamily="34" charset="0"/>
                </a:rPr>
                <a:t>Adapters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843808" y="4581128"/>
              <a:ext cx="98456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200" dirty="0" smtClean="0">
                  <a:latin typeface="Arial" pitchFamily="34" charset="0"/>
                  <a:cs typeface="Arial" pitchFamily="34" charset="0"/>
                </a:rPr>
                <a:t>Dense lawn</a:t>
              </a:r>
            </a:p>
            <a:p>
              <a:r>
                <a:rPr lang="it-IT" sz="1200" dirty="0" smtClean="0">
                  <a:latin typeface="Arial" pitchFamily="34" charset="0"/>
                  <a:cs typeface="Arial" pitchFamily="34" charset="0"/>
                </a:rPr>
                <a:t>of primers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843808" y="4088105"/>
              <a:ext cx="50847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200" dirty="0" smtClean="0">
                  <a:latin typeface="Arial" pitchFamily="34" charset="0"/>
                  <a:cs typeface="Arial" pitchFamily="34" charset="0"/>
                </a:rPr>
                <a:t>DNA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764704"/>
            <a:ext cx="152400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4232121"/>
            <a:ext cx="1457325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4155921"/>
            <a:ext cx="148590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692696"/>
            <a:ext cx="1419225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004048" y="260648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Figure 6: Denature the Double-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Standed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Molecules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1520" y="260648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latin typeface="Arial" pitchFamily="34" charset="0"/>
                <a:cs typeface="Arial" pitchFamily="34" charset="0"/>
              </a:rPr>
              <a:t>Figure 5: Fragments Become Double Stranded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76056" y="3512041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latin typeface="Arial" pitchFamily="34" charset="0"/>
                <a:cs typeface="Arial" pitchFamily="34" charset="0"/>
              </a:rPr>
              <a:t>Figure 8: Determine First Base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544" y="3512041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latin typeface="Arial" pitchFamily="34" charset="0"/>
                <a:cs typeface="Arial" pitchFamily="34" charset="0"/>
              </a:rPr>
              <a:t>Figure 7: Complete Amplification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59632" y="1628800"/>
            <a:ext cx="864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 smtClean="0">
                <a:latin typeface="Arial" pitchFamily="34" charset="0"/>
                <a:cs typeface="Arial" pitchFamily="34" charset="0"/>
              </a:rPr>
              <a:t>Attached</a:t>
            </a:r>
          </a:p>
          <a:p>
            <a:r>
              <a:rPr lang="it-IT" sz="1200" dirty="0" smtClean="0">
                <a:latin typeface="Arial" pitchFamily="34" charset="0"/>
                <a:cs typeface="Arial" pitchFamily="34" charset="0"/>
              </a:rPr>
              <a:t>terminus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195736" y="1700808"/>
            <a:ext cx="864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 smtClean="0">
                <a:latin typeface="Arial" pitchFamily="34" charset="0"/>
                <a:cs typeface="Arial" pitchFamily="34" charset="0"/>
              </a:rPr>
              <a:t>Free</a:t>
            </a:r>
          </a:p>
          <a:p>
            <a:r>
              <a:rPr lang="it-IT" sz="1200" dirty="0" smtClean="0">
                <a:latin typeface="Arial" pitchFamily="34" charset="0"/>
                <a:cs typeface="Arial" pitchFamily="34" charset="0"/>
              </a:rPr>
              <a:t>terminus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71800" y="1412776"/>
            <a:ext cx="864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 smtClean="0">
                <a:latin typeface="Arial" pitchFamily="34" charset="0"/>
                <a:cs typeface="Arial" pitchFamily="34" charset="0"/>
              </a:rPr>
              <a:t>Attached</a:t>
            </a:r>
          </a:p>
          <a:p>
            <a:r>
              <a:rPr lang="it-IT" sz="1200" dirty="0" smtClean="0">
                <a:latin typeface="Arial" pitchFamily="34" charset="0"/>
                <a:cs typeface="Arial" pitchFamily="34" charset="0"/>
              </a:rPr>
              <a:t>terminus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16216" y="1844824"/>
            <a:ext cx="8640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 smtClean="0">
                <a:latin typeface="Arial" pitchFamily="34" charset="0"/>
                <a:cs typeface="Arial" pitchFamily="34" charset="0"/>
              </a:rPr>
              <a:t>Attached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08304" y="1567825"/>
            <a:ext cx="8640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 smtClean="0">
                <a:latin typeface="Arial" pitchFamily="34" charset="0"/>
                <a:cs typeface="Arial" pitchFamily="34" charset="0"/>
              </a:rPr>
              <a:t>Attached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843808" y="6248345"/>
            <a:ext cx="8640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 smtClean="0">
                <a:latin typeface="Arial" pitchFamily="34" charset="0"/>
                <a:cs typeface="Arial" pitchFamily="34" charset="0"/>
              </a:rPr>
              <a:t>Clusters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164288" y="6536377"/>
            <a:ext cx="5677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200" dirty="0" smtClean="0">
                <a:latin typeface="Arial" pitchFamily="34" charset="0"/>
                <a:cs typeface="Arial" pitchFamily="34" charset="0"/>
              </a:rPr>
              <a:t>Laser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1412776"/>
            <a:ext cx="181581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7" y="3789040"/>
            <a:ext cx="2559681" cy="2695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467" y="1285131"/>
            <a:ext cx="1805191" cy="991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228184" y="3356992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latin typeface="Arial" pitchFamily="34" charset="0"/>
                <a:cs typeface="Arial" pitchFamily="34" charset="0"/>
              </a:rPr>
              <a:t>Figure 13: Align Data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536" y="476672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latin typeface="Arial" pitchFamily="34" charset="0"/>
                <a:cs typeface="Arial" pitchFamily="34" charset="0"/>
              </a:rPr>
              <a:t>Figure 9: Image First Base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19872" y="476672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latin typeface="Arial" pitchFamily="34" charset="0"/>
                <a:cs typeface="Arial" pitchFamily="34" charset="0"/>
              </a:rPr>
              <a:t>Figure 10: Determine Second Base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5536" y="2492896"/>
            <a:ext cx="2999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Figure 12: Sequencing Over Multiple Chemistry Cycles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3720" y="476672"/>
            <a:ext cx="252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latin typeface="Arial" pitchFamily="34" charset="0"/>
                <a:cs typeface="Arial" pitchFamily="34" charset="0"/>
              </a:rPr>
              <a:t>Figure 11: Image Second Chemistry Cycle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331640" y="3077283"/>
            <a:ext cx="1366793" cy="3780717"/>
            <a:chOff x="1331640" y="3077283"/>
            <a:chExt cx="1366793" cy="3780717"/>
          </a:xfrm>
        </p:grpSpPr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31640" y="3077283"/>
              <a:ext cx="1021457" cy="37807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Rectangle 13"/>
            <p:cNvSpPr/>
            <p:nvPr/>
          </p:nvSpPr>
          <p:spPr>
            <a:xfrm>
              <a:off x="1835696" y="6581001"/>
              <a:ext cx="86273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200" b="1" dirty="0" smtClean="0">
                  <a:latin typeface="Arial" pitchFamily="34" charset="0"/>
                  <a:cs typeface="Arial" pitchFamily="34" charset="0"/>
                </a:rPr>
                <a:t>GCTGA...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779912" y="1418456"/>
            <a:ext cx="1514475" cy="2647583"/>
            <a:chOff x="3779912" y="1418456"/>
            <a:chExt cx="1514475" cy="2647583"/>
          </a:xfrm>
        </p:grpSpPr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779912" y="1418456"/>
              <a:ext cx="1514475" cy="251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14"/>
            <p:cNvSpPr/>
            <p:nvPr/>
          </p:nvSpPr>
          <p:spPr>
            <a:xfrm>
              <a:off x="4499992" y="3789040"/>
              <a:ext cx="5677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200" dirty="0" smtClean="0">
                  <a:latin typeface="Arial" pitchFamily="34" charset="0"/>
                  <a:cs typeface="Arial" pitchFamily="34" charset="0"/>
                </a:rPr>
                <a:t>Laser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7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2698</TotalTime>
  <Words>117</Words>
  <Application>Microsoft Office PowerPoint</Application>
  <PresentationFormat>On-screen Show (4:3)</PresentationFormat>
  <Paragraphs>34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Presidenza Scienze</cp:lastModifiedBy>
  <cp:revision>207</cp:revision>
  <dcterms:created xsi:type="dcterms:W3CDTF">2011-05-14T16:45:59Z</dcterms:created>
  <dcterms:modified xsi:type="dcterms:W3CDTF">2011-12-15T12:13:56Z</dcterms:modified>
</cp:coreProperties>
</file>