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41"/>
  </p:notesMasterIdLst>
  <p:sldIdLst>
    <p:sldId id="268" r:id="rId3"/>
    <p:sldId id="279" r:id="rId4"/>
    <p:sldId id="276" r:id="rId5"/>
    <p:sldId id="256" r:id="rId6"/>
    <p:sldId id="260" r:id="rId7"/>
    <p:sldId id="261" r:id="rId8"/>
    <p:sldId id="280" r:id="rId9"/>
    <p:sldId id="257" r:id="rId10"/>
    <p:sldId id="277" r:id="rId11"/>
    <p:sldId id="290" r:id="rId12"/>
    <p:sldId id="291" r:id="rId13"/>
    <p:sldId id="284" r:id="rId14"/>
    <p:sldId id="263" r:id="rId15"/>
    <p:sldId id="264" r:id="rId16"/>
    <p:sldId id="281" r:id="rId17"/>
    <p:sldId id="286" r:id="rId18"/>
    <p:sldId id="282" r:id="rId19"/>
    <p:sldId id="283" r:id="rId20"/>
    <p:sldId id="289" r:id="rId21"/>
    <p:sldId id="269" r:id="rId22"/>
    <p:sldId id="313" r:id="rId23"/>
    <p:sldId id="275" r:id="rId24"/>
    <p:sldId id="278" r:id="rId25"/>
    <p:sldId id="314" r:id="rId26"/>
    <p:sldId id="292" r:id="rId27"/>
    <p:sldId id="294" r:id="rId28"/>
    <p:sldId id="293" r:id="rId29"/>
    <p:sldId id="315" r:id="rId30"/>
    <p:sldId id="295" r:id="rId31"/>
    <p:sldId id="296" r:id="rId32"/>
    <p:sldId id="312" r:id="rId33"/>
    <p:sldId id="304" r:id="rId34"/>
    <p:sldId id="297" r:id="rId35"/>
    <p:sldId id="305" r:id="rId36"/>
    <p:sldId id="311" r:id="rId37"/>
    <p:sldId id="299" r:id="rId38"/>
    <p:sldId id="302" r:id="rId39"/>
    <p:sldId id="301" r:id="rId4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807D3-6CAC-4721-A15D-7B8DC0C7948B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0C869-3D6A-4C8C-8C53-B7CFA4678FF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550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DBF5F9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DBF5F9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274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955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DBF5F9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DBF5F9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DBF5F9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537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48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057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288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905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868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4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3403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2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947B06-9E99-499B-B268-84C96C12CA77}" type="datetimeFigureOut">
              <a:rPr lang="it-IT" smtClean="0"/>
              <a:t>01/06/2012</a:t>
            </a:fld>
            <a:endParaRPr lang="it-I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D3C7AE-B362-4816-8421-FEA0C1E30F1D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947B06-9E99-499B-B268-84C96C12CA77}" type="datetimeFigureOut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01/06/2012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ED3C7AE-B362-4816-8421-FEA0C1E30F1D}" type="slidenum">
              <a:rPr lang="it-IT" smtClean="0">
                <a:solidFill>
                  <a:srgbClr val="04617B">
                    <a:shade val="90000"/>
                  </a:srgbClr>
                </a:solidFill>
              </a:rPr>
              <a:pPr/>
              <a:t>‹N›</a:t>
            </a:fld>
            <a:endParaRPr lang="it-IT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358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313492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Eras Demi ITC" pitchFamily="34" charset="0"/>
              </a:rPr>
              <a:t>EVOLUZIONE GENETICA ed E. CULTURALE</a:t>
            </a:r>
            <a:endParaRPr lang="it-IT" sz="2800" b="1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36480" y="1124744"/>
            <a:ext cx="824985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 smtClean="0">
                <a:latin typeface="Eras Demi ITC" pitchFamily="34" charset="0"/>
              </a:rPr>
              <a:t>Patrimonio genetico (genoma)</a:t>
            </a:r>
          </a:p>
          <a:p>
            <a:pPr marL="982663" indent="-982663"/>
            <a:r>
              <a:rPr lang="it-IT" sz="2200" dirty="0">
                <a:latin typeface="Eras Demi ITC" pitchFamily="34" charset="0"/>
              </a:rPr>
              <a:t>	</a:t>
            </a:r>
            <a:r>
              <a:rPr lang="it-IT" sz="2200" dirty="0" smtClean="0">
                <a:latin typeface="Eras Demi ITC" pitchFamily="34" charset="0"/>
              </a:rPr>
              <a:t>ciascun individuo riceve 2 pacchetti discreti (genomi aploidi) da due soli individui della generazione precedente (</a:t>
            </a:r>
            <a:r>
              <a:rPr lang="it-IT" sz="2200" b="1" dirty="0" smtClean="0">
                <a:latin typeface="Eras Demi ITC" pitchFamily="34" charset="0"/>
              </a:rPr>
              <a:t>trasmissione verticale</a:t>
            </a:r>
            <a:r>
              <a:rPr lang="it-IT" sz="2200" dirty="0" smtClean="0">
                <a:latin typeface="Eras Demi ITC" pitchFamily="34" charset="0"/>
              </a:rPr>
              <a:t>). E’ determinato al momento del concepimento e non viene modificato nel corso della vita. Da un punto di vista quantitativo è uguale in tutti gli individui</a:t>
            </a:r>
          </a:p>
          <a:p>
            <a:pPr marL="982663" indent="-982663"/>
            <a:endParaRPr lang="it-IT" sz="2200" dirty="0">
              <a:latin typeface="Eras Demi ITC" pitchFamily="34" charset="0"/>
            </a:endParaRPr>
          </a:p>
          <a:p>
            <a:pPr marL="982663" indent="-982663"/>
            <a:r>
              <a:rPr lang="it-IT" sz="2200" b="1" dirty="0" smtClean="0">
                <a:latin typeface="Eras Demi ITC" pitchFamily="34" charset="0"/>
              </a:rPr>
              <a:t>Patrimonio culturale</a:t>
            </a:r>
          </a:p>
          <a:p>
            <a:pPr marL="982663" indent="-982663"/>
            <a:r>
              <a:rPr lang="it-IT" sz="2200" dirty="0">
                <a:latin typeface="Eras Demi ITC" pitchFamily="34" charset="0"/>
              </a:rPr>
              <a:t>	</a:t>
            </a:r>
            <a:r>
              <a:rPr lang="it-IT" sz="2200" dirty="0" smtClean="0">
                <a:latin typeface="Eras Demi ITC" pitchFamily="34" charset="0"/>
              </a:rPr>
              <a:t>l’intero patrimonio di un individuo è rappresentato da frazioni più o meno grandi che provengono da numerosi individui di varie generazioni (sia precedenti che successive = </a:t>
            </a:r>
            <a:r>
              <a:rPr lang="it-IT" sz="2200" b="1" dirty="0" smtClean="0">
                <a:latin typeface="Eras Demi ITC" pitchFamily="34" charset="0"/>
              </a:rPr>
              <a:t>trasmissione verticale E orizzontale</a:t>
            </a:r>
            <a:r>
              <a:rPr lang="it-IT" sz="2200" dirty="0" smtClean="0">
                <a:latin typeface="Eras Demi ITC" pitchFamily="34" charset="0"/>
              </a:rPr>
              <a:t>).  Può essere ampiamente modificato nel corso della vita. Quantitativamente diverso in soggetti diversi </a:t>
            </a:r>
            <a:endParaRPr lang="it-IT" sz="22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748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04" y="313492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Eras Demi ITC" pitchFamily="34" charset="0"/>
              </a:rPr>
              <a:t>EVOLUZIONE GENETICA ed E. CULTURALE</a:t>
            </a:r>
            <a:endParaRPr lang="it-IT" sz="2800" b="1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436480" y="1272833"/>
            <a:ext cx="8249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</a:rPr>
              <a:t>Differiscono molto soprattutto rispetto a: </a:t>
            </a:r>
          </a:p>
          <a:p>
            <a:pPr marL="457200" indent="-6350">
              <a:lnSpc>
                <a:spcPct val="150000"/>
              </a:lnSpc>
              <a:buFont typeface="+mj-lt"/>
              <a:buAutoNum type="arabicPeriod"/>
            </a:pPr>
            <a:r>
              <a:rPr lang="it-IT" sz="2400" dirty="0" smtClean="0">
                <a:latin typeface="Eras Demi ITC" pitchFamily="34" charset="0"/>
              </a:rPr>
              <a:t> Velocità (no. di generazioni)</a:t>
            </a:r>
          </a:p>
          <a:p>
            <a:pPr marL="457200" indent="-6350">
              <a:lnSpc>
                <a:spcPct val="150000"/>
              </a:lnSpc>
              <a:buFont typeface="+mj-lt"/>
              <a:buAutoNum type="arabicPeriod"/>
            </a:pPr>
            <a:r>
              <a:rPr lang="it-IT" sz="2400" dirty="0" smtClean="0">
                <a:latin typeface="Eras Demi ITC" pitchFamily="34" charset="0"/>
              </a:rPr>
              <a:t> Differenze di fitness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1115616" y="3861048"/>
            <a:ext cx="6912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latin typeface="Eras Demi ITC" pitchFamily="34" charset="0"/>
              </a:rPr>
              <a:t>L’e</a:t>
            </a:r>
            <a:r>
              <a:rPr lang="it-IT" sz="2400" dirty="0" smtClean="0">
                <a:latin typeface="Eras Demi ITC" pitchFamily="34" charset="0"/>
              </a:rPr>
              <a:t>. culturale ha permesso alla specie </a:t>
            </a:r>
            <a:r>
              <a:rPr lang="it-IT" sz="2400" i="1" dirty="0" err="1" smtClean="0">
                <a:latin typeface="Eras Demi ITC" pitchFamily="34" charset="0"/>
              </a:rPr>
              <a:t>H.sapiens</a:t>
            </a:r>
            <a:r>
              <a:rPr lang="it-IT" sz="2400" i="1" dirty="0" smtClean="0">
                <a:latin typeface="Eras Demi ITC" pitchFamily="34" charset="0"/>
              </a:rPr>
              <a:t> </a:t>
            </a:r>
            <a:r>
              <a:rPr lang="it-IT" sz="2400" dirty="0">
                <a:latin typeface="Eras Demi ITC" pitchFamily="34" charset="0"/>
              </a:rPr>
              <a:t> </a:t>
            </a:r>
            <a:r>
              <a:rPr lang="it-IT" sz="2400" dirty="0" smtClean="0">
                <a:latin typeface="Eras Demi ITC" pitchFamily="34" charset="0"/>
              </a:rPr>
              <a:t>di colonizzare tutti i continenti e ne ha fortemente influenzato </a:t>
            </a:r>
            <a:r>
              <a:rPr lang="it-IT" sz="2400" dirty="0" err="1" smtClean="0">
                <a:latin typeface="Eras Demi ITC" pitchFamily="34" charset="0"/>
              </a:rPr>
              <a:t>l’e</a:t>
            </a:r>
            <a:r>
              <a:rPr lang="it-IT" sz="2400" dirty="0" smtClean="0">
                <a:latin typeface="Eras Demi ITC" pitchFamily="34" charset="0"/>
              </a:rPr>
              <a:t>. genetica</a:t>
            </a:r>
            <a:endParaRPr lang="it-IT" sz="24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282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01680" y="836712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Eras Demi ITC" pitchFamily="34" charset="0"/>
              </a:rPr>
              <a:t>Agricoltura e allevamento: invenzioni che hanno avuto un forte impatto sull’evoluzione del genoma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49464" y="2204864"/>
            <a:ext cx="762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</a:rPr>
              <a:t>Passaggio a una vita sedentaria</a:t>
            </a:r>
          </a:p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</a:rPr>
              <a:t>Grande disponibilità di cibo 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 espansione demografica</a:t>
            </a:r>
          </a:p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Cambiamenti alimentari (introduzione di nuovi alimenti)</a:t>
            </a:r>
          </a:p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Nascita di comunità ad elevata densità abitativa  epidemie</a:t>
            </a:r>
          </a:p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Modificazione antropica dell’ambiente</a:t>
            </a:r>
          </a:p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Arrivo di nuovi patogeni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61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05040" y="764704"/>
            <a:ext cx="67240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Eras Demi ITC" pitchFamily="34" charset="0"/>
              </a:rPr>
              <a:t>Adattamenti genetici dell’uomo alla malaria</a:t>
            </a:r>
            <a:endParaRPr lang="it-IT" sz="3200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41928" y="2132856"/>
            <a:ext cx="76328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 smtClean="0">
                <a:latin typeface="Eras Demi ITC" pitchFamily="34" charset="0"/>
              </a:rPr>
              <a:t>Adattamenti a lungo termine di gruppi di individui a un fattore ambientale biologico (in grado quindi di rispondere con contro-adattamenti)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59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2736"/>
            <a:ext cx="8918341" cy="3924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1273280" y="404664"/>
            <a:ext cx="6546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Distribuzione mondiale della malaria</a:t>
            </a:r>
            <a:endParaRPr lang="it-IT" sz="2800" dirty="0"/>
          </a:p>
        </p:txBody>
      </p:sp>
      <p:sp>
        <p:nvSpPr>
          <p:cNvPr id="3" name="Rettangolo 2"/>
          <p:cNvSpPr/>
          <p:nvPr/>
        </p:nvSpPr>
        <p:spPr>
          <a:xfrm>
            <a:off x="6740991" y="4653136"/>
            <a:ext cx="200747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Sachs e </a:t>
            </a:r>
            <a:r>
              <a:rPr lang="it-IT" sz="1400" b="1" dirty="0" err="1">
                <a:solidFill>
                  <a:schemeClr val="bg1"/>
                </a:solidFill>
              </a:rPr>
              <a:t>Malaney</a:t>
            </a:r>
            <a:r>
              <a:rPr lang="it-IT" sz="1400" b="1" dirty="0">
                <a:solidFill>
                  <a:schemeClr val="bg1"/>
                </a:solidFill>
              </a:rPr>
              <a:t>, 2002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179388" y="4995313"/>
            <a:ext cx="4105275" cy="1571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177800" indent="-17780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2.2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miliardi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di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persone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vivono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in zone a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rischio</a:t>
            </a:r>
            <a:endParaRPr lang="en-GB" sz="1600" dirty="0">
              <a:solidFill>
                <a:srgbClr val="000000"/>
              </a:solidFill>
              <a:latin typeface="Eras Demi ITC" pitchFamily="34" charset="0"/>
            </a:endParaRPr>
          </a:p>
          <a:p>
            <a:pPr marL="95250" indent="-95250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dirty="0">
              <a:solidFill>
                <a:srgbClr val="000000"/>
              </a:solidFill>
              <a:latin typeface="Eras Demi ITC" pitchFamily="34" charset="0"/>
            </a:endParaRPr>
          </a:p>
          <a:p>
            <a:pPr marL="177800" indent="-177800"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500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milioni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annui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di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episodi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clinici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di malaria  da </a:t>
            </a:r>
            <a:r>
              <a:rPr lang="en-GB" sz="1600" i="1" dirty="0" smtClean="0">
                <a:solidFill>
                  <a:srgbClr val="000000"/>
                </a:solidFill>
                <a:latin typeface="Eras Demi ITC" pitchFamily="34" charset="0"/>
              </a:rPr>
              <a:t>Plasmodium </a:t>
            </a:r>
            <a:r>
              <a:rPr lang="en-GB" sz="1600" i="1" dirty="0" smtClean="0">
                <a:solidFill>
                  <a:srgbClr val="000000"/>
                </a:solidFill>
                <a:latin typeface="Eras Demi ITC" pitchFamily="34" charset="0"/>
              </a:rPr>
              <a:t>falciparum</a:t>
            </a:r>
            <a:endParaRPr lang="en-GB" sz="1600" dirty="0" smtClean="0">
              <a:solidFill>
                <a:srgbClr val="000000"/>
              </a:solidFill>
              <a:latin typeface="Eras Demi ITC" pitchFamily="34" charset="0"/>
            </a:endParaRPr>
          </a:p>
          <a:p>
            <a:pPr marL="177800" indent="-177800">
              <a:lnSpc>
                <a:spcPct val="100000"/>
              </a:lnSpc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1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milione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decessi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/anno 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per malaria</a:t>
            </a:r>
            <a:endParaRPr lang="en-GB" sz="1600" dirty="0">
              <a:solidFill>
                <a:srgbClr val="000000"/>
              </a:solidFill>
              <a:latin typeface="Eras Demi ITC" pitchFamily="34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4788025" y="5445945"/>
            <a:ext cx="4176588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95250" indent="-95250"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>
                <a:solidFill>
                  <a:srgbClr val="000000"/>
                </a:solidFill>
                <a:latin typeface="Eras Demi ITC" pitchFamily="34" charset="0"/>
              </a:rPr>
              <a:t> 70% 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dei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casi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clinici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di malaria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si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verificano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in Africa sub-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Sahariana</a:t>
            </a:r>
            <a:endParaRPr lang="en-GB" sz="1600" dirty="0" smtClean="0">
              <a:solidFill>
                <a:srgbClr val="000000"/>
              </a:solidFill>
              <a:latin typeface="Eras Demi ITC" pitchFamily="34" charset="0"/>
            </a:endParaRPr>
          </a:p>
          <a:p>
            <a:pPr marL="95250" indent="-95250"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1600" dirty="0" smtClean="0">
              <a:solidFill>
                <a:srgbClr val="000000"/>
              </a:solidFill>
              <a:latin typeface="Eras Demi ITC" pitchFamily="34" charset="0"/>
            </a:endParaRPr>
          </a:p>
          <a:p>
            <a:pPr marL="95250" indent="-95250">
              <a:buFont typeface="Times New Roman" pitchFamily="16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25</a:t>
            </a:r>
            <a:r>
              <a:rPr lang="en-GB" sz="1600" dirty="0">
                <a:solidFill>
                  <a:srgbClr val="000000"/>
                </a:solidFill>
                <a:latin typeface="Eras Demi ITC" pitchFamily="34" charset="0"/>
              </a:rPr>
              <a:t>%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nel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sud-est</a:t>
            </a:r>
            <a:r>
              <a:rPr lang="en-GB" sz="1600" dirty="0" smtClean="0">
                <a:solidFill>
                  <a:srgbClr val="000000"/>
                </a:solidFill>
                <a:latin typeface="Eras Demi ITC" pitchFamily="34" charset="0"/>
              </a:rPr>
              <a:t> </a:t>
            </a:r>
            <a:r>
              <a:rPr lang="en-GB" sz="1600" dirty="0" err="1" smtClean="0">
                <a:solidFill>
                  <a:srgbClr val="000000"/>
                </a:solidFill>
                <a:latin typeface="Eras Demi ITC" pitchFamily="34" charset="0"/>
              </a:rPr>
              <a:t>asiatico</a:t>
            </a:r>
            <a:endParaRPr lang="en-GB" sz="1600" dirty="0">
              <a:solidFill>
                <a:srgbClr val="000000"/>
              </a:solidFill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9761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15616" y="620688"/>
            <a:ext cx="7416824" cy="5801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400" dirty="0" smtClean="0">
                <a:latin typeface="Eras Demi ITC" pitchFamily="34" charset="0"/>
              </a:rPr>
              <a:t>L’agente patogeno della malaria è un protozoo del genere </a:t>
            </a:r>
            <a:r>
              <a:rPr lang="it-IT" sz="2400" i="1" dirty="0" err="1" smtClean="0">
                <a:latin typeface="Eras Demi ITC" pitchFamily="34" charset="0"/>
              </a:rPr>
              <a:t>Plasmodium</a:t>
            </a:r>
            <a:endParaRPr lang="it-IT" sz="2400" dirty="0" smtClean="0">
              <a:latin typeface="Eras Demi ITC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it-IT" sz="2400" dirty="0" smtClean="0">
                <a:latin typeface="Eras Demi ITC" pitchFamily="34" charset="0"/>
              </a:rPr>
              <a:t>Organismi </a:t>
            </a:r>
            <a:r>
              <a:rPr lang="it-IT" sz="2400" dirty="0" smtClean="0">
                <a:latin typeface="Eras Demi ITC" pitchFamily="34" charset="0"/>
              </a:rPr>
              <a:t>unicellulari </a:t>
            </a:r>
            <a:r>
              <a:rPr lang="it-IT" sz="2400" dirty="0" smtClean="0">
                <a:latin typeface="Eras Demi ITC" pitchFamily="34" charset="0"/>
              </a:rPr>
              <a:t>appartenenti al phylum </a:t>
            </a:r>
            <a:r>
              <a:rPr lang="it-IT" sz="2400" i="1" dirty="0" err="1" smtClean="0">
                <a:latin typeface="Eras Demi ITC" pitchFamily="34" charset="0"/>
              </a:rPr>
              <a:t>Apicomplexa</a:t>
            </a:r>
            <a:r>
              <a:rPr lang="it-IT" sz="2400" dirty="0" smtClean="0">
                <a:latin typeface="Eras Demi ITC" pitchFamily="34" charset="0"/>
              </a:rPr>
              <a:t>, sono parassiti </a:t>
            </a:r>
            <a:r>
              <a:rPr lang="it-IT" sz="2400" dirty="0" err="1" smtClean="0">
                <a:latin typeface="Eras Demi ITC" pitchFamily="34" charset="0"/>
              </a:rPr>
              <a:t>dixeni</a:t>
            </a:r>
            <a:r>
              <a:rPr lang="it-IT" sz="2400" dirty="0" smtClean="0">
                <a:latin typeface="Eras Demi ITC" pitchFamily="34" charset="0"/>
              </a:rPr>
              <a:t>: il loro ciclo biologico si svolge in 2 ospiti obbligati, un vertebrato e un </a:t>
            </a:r>
            <a:r>
              <a:rPr lang="it-IT" sz="2400" dirty="0">
                <a:latin typeface="Eras Demi ITC" pitchFamily="34" charset="0"/>
              </a:rPr>
              <a:t>dittero </a:t>
            </a:r>
            <a:r>
              <a:rPr lang="it-IT" sz="2400" dirty="0" smtClean="0">
                <a:latin typeface="Eras Demi ITC" pitchFamily="34" charset="0"/>
              </a:rPr>
              <a:t>ematofago del </a:t>
            </a:r>
            <a:r>
              <a:rPr lang="it-IT" sz="2400" dirty="0">
                <a:latin typeface="Eras Demi ITC" pitchFamily="34" charset="0"/>
              </a:rPr>
              <a:t>genere </a:t>
            </a:r>
            <a:r>
              <a:rPr lang="it-IT" sz="2400" i="1" dirty="0" err="1">
                <a:latin typeface="Eras Demi ITC" pitchFamily="34" charset="0"/>
              </a:rPr>
              <a:t>Anopheles</a:t>
            </a:r>
            <a:r>
              <a:rPr lang="it-IT" sz="2400" dirty="0">
                <a:latin typeface="Eras Demi ITC" pitchFamily="34" charset="0"/>
              </a:rPr>
              <a:t> . </a:t>
            </a:r>
            <a:r>
              <a:rPr lang="it-IT" sz="2400" dirty="0" smtClean="0">
                <a:latin typeface="Eras Demi ITC" pitchFamily="34" charset="0"/>
              </a:rPr>
              <a:t>Il vertebrato è l’ospite intermedio.</a:t>
            </a:r>
          </a:p>
          <a:p>
            <a:pPr algn="ctr">
              <a:spcBef>
                <a:spcPts val="600"/>
              </a:spcBef>
            </a:pPr>
            <a:endParaRPr lang="it-IT" sz="2400" dirty="0" smtClean="0">
              <a:latin typeface="Eras Demi ITC" pitchFamily="34" charset="0"/>
            </a:endParaRPr>
          </a:p>
          <a:p>
            <a:pPr>
              <a:spcBef>
                <a:spcPts val="600"/>
              </a:spcBef>
            </a:pPr>
            <a:r>
              <a:rPr lang="it-IT" sz="2400" dirty="0" smtClean="0">
                <a:latin typeface="Eras Demi ITC" pitchFamily="34" charset="0"/>
              </a:rPr>
              <a:t>Le specie di plasmodio capaci di infettare l’uomo sono:</a:t>
            </a:r>
          </a:p>
          <a:p>
            <a:pPr marL="285750" indent="6985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400" dirty="0" smtClean="0">
                <a:latin typeface="Eras Demi ITC" pitchFamily="34" charset="0"/>
              </a:rPr>
              <a:t> </a:t>
            </a:r>
            <a:r>
              <a:rPr lang="it-IT" sz="2400" i="1" dirty="0" err="1" smtClean="0">
                <a:latin typeface="Eras Demi ITC" pitchFamily="34" charset="0"/>
              </a:rPr>
              <a:t>Plasmodium</a:t>
            </a:r>
            <a:r>
              <a:rPr lang="it-IT" sz="2400" i="1" dirty="0" smtClean="0">
                <a:latin typeface="Eras Demi ITC" pitchFamily="34" charset="0"/>
              </a:rPr>
              <a:t> </a:t>
            </a:r>
            <a:r>
              <a:rPr lang="it-IT" sz="2400" i="1" dirty="0" err="1" smtClean="0">
                <a:latin typeface="Eras Demi ITC" pitchFamily="34" charset="0"/>
              </a:rPr>
              <a:t>malariae</a:t>
            </a:r>
            <a:r>
              <a:rPr lang="it-IT" sz="2400" i="1" dirty="0" smtClean="0">
                <a:latin typeface="Eras Demi ITC" pitchFamily="34" charset="0"/>
              </a:rPr>
              <a:t>		</a:t>
            </a:r>
            <a:r>
              <a:rPr lang="it-IT" sz="2400" dirty="0" smtClean="0">
                <a:latin typeface="Eras Demi ITC" pitchFamily="34" charset="0"/>
              </a:rPr>
              <a:t>quartana</a:t>
            </a:r>
          </a:p>
          <a:p>
            <a:pPr marL="285750" indent="6985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400" dirty="0">
                <a:latin typeface="Eras Demi ITC" pitchFamily="34" charset="0"/>
              </a:rPr>
              <a:t> </a:t>
            </a:r>
            <a:r>
              <a:rPr lang="it-IT" sz="2400" i="1" dirty="0" err="1" smtClean="0">
                <a:latin typeface="Eras Demi ITC" pitchFamily="34" charset="0"/>
              </a:rPr>
              <a:t>Pl.ovale</a:t>
            </a:r>
            <a:r>
              <a:rPr lang="it-IT" sz="2400" i="1" dirty="0">
                <a:latin typeface="Eras Demi ITC" pitchFamily="34" charset="0"/>
              </a:rPr>
              <a:t> </a:t>
            </a:r>
            <a:r>
              <a:rPr lang="it-IT" sz="2400" i="1" dirty="0" smtClean="0">
                <a:latin typeface="Eras Demi ITC" pitchFamily="34" charset="0"/>
              </a:rPr>
              <a:t>				</a:t>
            </a:r>
            <a:r>
              <a:rPr lang="it-IT" sz="2400" dirty="0" smtClean="0">
                <a:latin typeface="Eras Demi ITC" pitchFamily="34" charset="0"/>
              </a:rPr>
              <a:t>terzana benigna</a:t>
            </a:r>
          </a:p>
          <a:p>
            <a:pPr marL="285750" indent="6985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400" dirty="0">
                <a:latin typeface="Eras Demi ITC" pitchFamily="34" charset="0"/>
              </a:rPr>
              <a:t> </a:t>
            </a:r>
            <a:r>
              <a:rPr lang="it-IT" sz="2400" i="1" dirty="0" err="1" smtClean="0">
                <a:latin typeface="Eras Demi ITC" pitchFamily="34" charset="0"/>
              </a:rPr>
              <a:t>Pl.vivax</a:t>
            </a:r>
            <a:r>
              <a:rPr lang="it-IT" sz="2400" i="1" dirty="0">
                <a:latin typeface="Eras Demi ITC" pitchFamily="34" charset="0"/>
              </a:rPr>
              <a:t> </a:t>
            </a:r>
            <a:r>
              <a:rPr lang="it-IT" sz="2400" i="1" dirty="0" smtClean="0">
                <a:latin typeface="Eras Demi ITC" pitchFamily="34" charset="0"/>
              </a:rPr>
              <a:t>  				</a:t>
            </a:r>
            <a:r>
              <a:rPr lang="it-IT" sz="2400" dirty="0" smtClean="0">
                <a:latin typeface="Eras Demi ITC" pitchFamily="34" charset="0"/>
              </a:rPr>
              <a:t>terzana benigna</a:t>
            </a:r>
          </a:p>
          <a:p>
            <a:pPr marL="285750" indent="6985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400" dirty="0">
                <a:latin typeface="Eras Demi ITC" pitchFamily="34" charset="0"/>
              </a:rPr>
              <a:t> </a:t>
            </a:r>
            <a:r>
              <a:rPr lang="it-IT" sz="2400" b="1" i="1" dirty="0" err="1" smtClean="0">
                <a:latin typeface="Eras Demi ITC" pitchFamily="34" charset="0"/>
              </a:rPr>
              <a:t>Pl.falciparum</a:t>
            </a:r>
            <a:r>
              <a:rPr lang="it-IT" sz="2400" b="1" i="1" dirty="0" smtClean="0">
                <a:latin typeface="Eras Demi ITC" pitchFamily="34" charset="0"/>
              </a:rPr>
              <a:t>	 </a:t>
            </a:r>
            <a:r>
              <a:rPr lang="it-IT" sz="2400" b="1" dirty="0" smtClean="0">
                <a:latin typeface="Eras Demi ITC" pitchFamily="34" charset="0"/>
              </a:rPr>
              <a:t> </a:t>
            </a:r>
            <a:r>
              <a:rPr lang="it-IT" sz="2400" b="1" i="1" dirty="0" smtClean="0">
                <a:latin typeface="Eras Demi ITC" pitchFamily="34" charset="0"/>
              </a:rPr>
              <a:t>		</a:t>
            </a:r>
            <a:r>
              <a:rPr lang="it-IT" sz="2400" b="1" dirty="0" smtClean="0">
                <a:latin typeface="Eras Demi ITC" pitchFamily="34" charset="0"/>
              </a:rPr>
              <a:t>terzana maligna</a:t>
            </a:r>
            <a:endParaRPr lang="it-IT" sz="2400" b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1428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38856" y="260648"/>
            <a:ext cx="7848872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8763" indent="-1528763">
              <a:lnSpc>
                <a:spcPct val="150000"/>
              </a:lnSpc>
            </a:pPr>
            <a:r>
              <a:rPr lang="it-IT" sz="2800" dirty="0" smtClean="0">
                <a:latin typeface="Eras Demi ITC" pitchFamily="34" charset="0"/>
              </a:rPr>
              <a:t>Malaria</a:t>
            </a:r>
            <a:r>
              <a:rPr lang="it-IT" sz="2400" dirty="0" smtClean="0">
                <a:latin typeface="Eras Demi ITC" pitchFamily="34" charset="0"/>
              </a:rPr>
              <a:t>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 sistema complesso che coinvolge 3 soggetti </a:t>
            </a:r>
            <a:r>
              <a:rPr lang="it-IT" sz="2400" b="1" dirty="0" smtClean="0">
                <a:latin typeface="Eras Demi ITC" pitchFamily="34" charset="0"/>
                <a:sym typeface="Wingdings" pitchFamily="2" charset="2"/>
              </a:rPr>
              <a:t>biologici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 (uomo, zanzara e plasmodio) tutti capaci di evolvere e quindi di rispondere con contro-adattamenti. Uno degli attori (l’uomo) è anche in grado di mettere in atto adattamenti culturali </a:t>
            </a:r>
          </a:p>
          <a:p>
            <a:pPr marL="1528763" indent="-1528763">
              <a:lnSpc>
                <a:spcPct val="150000"/>
              </a:lnSpc>
            </a:pPr>
            <a:endParaRPr lang="it-IT" sz="2400" dirty="0" smtClean="0">
              <a:latin typeface="Eras Demi ITC" pitchFamily="34" charset="0"/>
              <a:sym typeface="Wingdings" pitchFamily="2" charset="2"/>
            </a:endParaRPr>
          </a:p>
          <a:p>
            <a:pPr marL="355600" indent="-355600"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La sopravvivenza del plasmodio dipende strettamente dalla biologia e dall’ecologia dei suoi 2 ospiti e dalle interazioni esistenti tra di essi</a:t>
            </a:r>
            <a:endParaRPr lang="it-IT" sz="24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707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4" r="5653"/>
          <a:stretch/>
        </p:blipFill>
        <p:spPr bwMode="auto">
          <a:xfrm>
            <a:off x="35502" y="621376"/>
            <a:ext cx="5677171" cy="619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7"/>
          <p:cNvSpPr>
            <a:spLocks noChangeArrowheads="1"/>
          </p:cNvSpPr>
          <p:nvPr/>
        </p:nvSpPr>
        <p:spPr bwMode="auto">
          <a:xfrm>
            <a:off x="5401294" y="2883708"/>
            <a:ext cx="3779218" cy="392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t-IT" sz="1600" b="1" dirty="0">
                <a:latin typeface="Eras Demi ITC" pitchFamily="34" charset="0"/>
              </a:rPr>
              <a:t>SVILUPPO   </a:t>
            </a:r>
            <a:r>
              <a:rPr lang="it-IT" sz="1600" b="1" dirty="0" smtClean="0">
                <a:latin typeface="Eras Demi ITC" pitchFamily="34" charset="0"/>
              </a:rPr>
              <a:t>NELL’UOMO</a:t>
            </a:r>
          </a:p>
          <a:p>
            <a:pPr algn="ctr">
              <a:lnSpc>
                <a:spcPct val="120000"/>
              </a:lnSpc>
            </a:pPr>
            <a:r>
              <a:rPr lang="it-IT" sz="1400" dirty="0" smtClean="0">
                <a:latin typeface="Eras Demi ITC" pitchFamily="34" charset="0"/>
              </a:rPr>
              <a:t>(fase asessuata</a:t>
            </a:r>
            <a:r>
              <a:rPr lang="it-IT" sz="1200" dirty="0" smtClean="0">
                <a:latin typeface="Eras Demi ITC" pitchFamily="34" charset="0"/>
              </a:rPr>
              <a:t>)</a:t>
            </a:r>
          </a:p>
          <a:p>
            <a:pPr>
              <a:lnSpc>
                <a:spcPts val="2000"/>
              </a:lnSpc>
            </a:pPr>
            <a:r>
              <a:rPr lang="it-IT" sz="1400" b="1" dirty="0" smtClean="0">
                <a:latin typeface="Eras Demi ITC" pitchFamily="34" charset="0"/>
              </a:rPr>
              <a:t>1. </a:t>
            </a:r>
            <a:r>
              <a:rPr lang="it-IT" sz="1400" b="1" u="sng" dirty="0" smtClean="0">
                <a:latin typeface="Eras Demi ITC" pitchFamily="34" charset="0"/>
              </a:rPr>
              <a:t>fase </a:t>
            </a:r>
            <a:r>
              <a:rPr lang="it-IT" sz="1400" b="1" u="sng" dirty="0">
                <a:latin typeface="Eras Demi ITC" pitchFamily="34" charset="0"/>
              </a:rPr>
              <a:t>epatica</a:t>
            </a:r>
            <a:r>
              <a:rPr lang="it-IT" sz="1400" dirty="0">
                <a:latin typeface="Eras Demi ITC" pitchFamily="34" charset="0"/>
              </a:rPr>
              <a:t>, </a:t>
            </a:r>
            <a:endParaRPr lang="it-IT" sz="1400" dirty="0" smtClean="0">
              <a:latin typeface="Eras Demi ITC" pitchFamily="34" charset="0"/>
            </a:endParaRPr>
          </a:p>
          <a:p>
            <a:pPr>
              <a:lnSpc>
                <a:spcPts val="2000"/>
              </a:lnSpc>
              <a:tabLst>
                <a:tab pos="357188" algn="l"/>
                <a:tab pos="2600325" algn="l"/>
              </a:tabLst>
            </a:pPr>
            <a:r>
              <a:rPr lang="it-IT" sz="1400" dirty="0" smtClean="0">
                <a:latin typeface="Eras Demi ITC" pitchFamily="34" charset="0"/>
              </a:rPr>
              <a:t>	durata </a:t>
            </a:r>
            <a:r>
              <a:rPr lang="it-IT" sz="1400" dirty="0">
                <a:latin typeface="Eras Demi ITC" pitchFamily="34" charset="0"/>
              </a:rPr>
              <a:t>di ciascun ciclo </a:t>
            </a:r>
            <a:r>
              <a:rPr lang="it-IT" sz="1400" dirty="0" smtClean="0">
                <a:latin typeface="Eras Demi ITC" pitchFamily="34" charset="0"/>
              </a:rPr>
              <a:t>  	7 gg 	numero </a:t>
            </a:r>
            <a:r>
              <a:rPr lang="it-IT" sz="1400" dirty="0">
                <a:latin typeface="Eras Demi ITC" pitchFamily="34" charset="0"/>
              </a:rPr>
              <a:t>di </a:t>
            </a:r>
            <a:r>
              <a:rPr lang="it-IT" sz="1400" dirty="0" smtClean="0">
                <a:latin typeface="Eras Demi ITC" pitchFamily="34" charset="0"/>
              </a:rPr>
              <a:t>cicli	 uno 	amplificazione 	40.000x</a:t>
            </a:r>
          </a:p>
          <a:p>
            <a:pPr>
              <a:lnSpc>
                <a:spcPts val="2000"/>
              </a:lnSpc>
              <a:buFont typeface="Wingdings" pitchFamily="2" charset="2"/>
              <a:buNone/>
            </a:pPr>
            <a:r>
              <a:rPr lang="it-IT" sz="1400" b="1" dirty="0">
                <a:latin typeface="Eras Demi ITC" pitchFamily="34" charset="0"/>
              </a:rPr>
              <a:t>2</a:t>
            </a:r>
            <a:r>
              <a:rPr lang="it-IT" sz="1400" dirty="0">
                <a:latin typeface="Eras Demi ITC" pitchFamily="34" charset="0"/>
              </a:rPr>
              <a:t>. </a:t>
            </a:r>
            <a:r>
              <a:rPr lang="it-IT" sz="1400" b="1" u="sng" dirty="0">
                <a:latin typeface="Eras Demi ITC" pitchFamily="34" charset="0"/>
              </a:rPr>
              <a:t>fase eritrocitaria</a:t>
            </a:r>
            <a:r>
              <a:rPr lang="it-IT" sz="1400" u="sng" dirty="0">
                <a:latin typeface="Eras Demi ITC" pitchFamily="34" charset="0"/>
              </a:rPr>
              <a:t> 1</a:t>
            </a:r>
            <a:r>
              <a:rPr lang="it-IT" sz="1400" dirty="0">
                <a:latin typeface="Eras Demi ITC" pitchFamily="34" charset="0"/>
              </a:rPr>
              <a:t>,	</a:t>
            </a:r>
          </a:p>
          <a:p>
            <a:pPr lvl="1">
              <a:lnSpc>
                <a:spcPts val="2000"/>
              </a:lnSpc>
              <a:buFont typeface="Wingdings" pitchFamily="2" charset="2"/>
              <a:buNone/>
            </a:pPr>
            <a:r>
              <a:rPr lang="it-IT" sz="1400" dirty="0">
                <a:latin typeface="Eras Demi ITC" pitchFamily="34" charset="0"/>
              </a:rPr>
              <a:t>durata di ciascun ciclo	</a:t>
            </a:r>
            <a:r>
              <a:rPr lang="it-IT" sz="1400" dirty="0" smtClean="0">
                <a:latin typeface="Eras Demi ITC" pitchFamily="34" charset="0"/>
              </a:rPr>
              <a:t>3-4 </a:t>
            </a:r>
            <a:r>
              <a:rPr lang="it-IT" sz="1400" dirty="0">
                <a:latin typeface="Eras Demi ITC" pitchFamily="34" charset="0"/>
              </a:rPr>
              <a:t>gg</a:t>
            </a:r>
          </a:p>
          <a:p>
            <a:pPr lvl="1">
              <a:lnSpc>
                <a:spcPts val="2000"/>
              </a:lnSpc>
              <a:buFont typeface="Wingdings" pitchFamily="2" charset="2"/>
              <a:buNone/>
            </a:pPr>
            <a:r>
              <a:rPr lang="it-IT" sz="1400" dirty="0">
                <a:latin typeface="Eras Demi ITC" pitchFamily="34" charset="0"/>
              </a:rPr>
              <a:t>numero di cicli		molti</a:t>
            </a:r>
          </a:p>
          <a:p>
            <a:pPr lvl="1">
              <a:lnSpc>
                <a:spcPts val="2000"/>
              </a:lnSpc>
              <a:buFont typeface="Wingdings" pitchFamily="2" charset="2"/>
              <a:buNone/>
            </a:pPr>
            <a:r>
              <a:rPr lang="it-IT" sz="1400" dirty="0">
                <a:latin typeface="Eras Demi ITC" pitchFamily="34" charset="0"/>
              </a:rPr>
              <a:t>amplificazione per ciclo	</a:t>
            </a:r>
            <a:r>
              <a:rPr lang="it-IT" sz="1400" dirty="0" smtClean="0">
                <a:latin typeface="Eras Demi ITC" pitchFamily="34" charset="0"/>
              </a:rPr>
              <a:t>20x</a:t>
            </a:r>
          </a:p>
          <a:p>
            <a:pPr>
              <a:lnSpc>
                <a:spcPts val="2000"/>
              </a:lnSpc>
            </a:pPr>
            <a:r>
              <a:rPr lang="it-IT" sz="1400" b="1" dirty="0">
                <a:latin typeface="Eras Demi ITC" pitchFamily="34" charset="0"/>
              </a:rPr>
              <a:t>3. </a:t>
            </a:r>
            <a:r>
              <a:rPr lang="it-IT" sz="1400" b="1" u="sng" dirty="0">
                <a:latin typeface="Eras Demi ITC" pitchFamily="34" charset="0"/>
              </a:rPr>
              <a:t>fase eritrocitaria 2</a:t>
            </a:r>
            <a:r>
              <a:rPr lang="it-IT" sz="1400" dirty="0">
                <a:latin typeface="Eras Demi ITC" pitchFamily="34" charset="0"/>
              </a:rPr>
              <a:t>,</a:t>
            </a:r>
          </a:p>
          <a:p>
            <a:pPr lvl="1">
              <a:lnSpc>
                <a:spcPts val="2000"/>
              </a:lnSpc>
            </a:pPr>
            <a:r>
              <a:rPr lang="it-IT" sz="1400" dirty="0">
                <a:latin typeface="Eras Demi ITC" pitchFamily="34" charset="0"/>
              </a:rPr>
              <a:t>produzione di micro- e macro-</a:t>
            </a:r>
            <a:r>
              <a:rPr lang="it-IT" sz="1400" dirty="0" err="1">
                <a:latin typeface="Eras Demi ITC" pitchFamily="34" charset="0"/>
              </a:rPr>
              <a:t>gametociti</a:t>
            </a:r>
            <a:endParaRPr lang="it-IT" sz="1400" dirty="0">
              <a:latin typeface="Eras Demi ITC" pitchFamily="34" charset="0"/>
            </a:endParaRPr>
          </a:p>
          <a:p>
            <a:pPr lvl="1"/>
            <a:endParaRPr lang="it-IT" sz="1400" dirty="0">
              <a:latin typeface="Eras Demi ITC" pitchFamily="34" charset="0"/>
            </a:endParaRPr>
          </a:p>
          <a:p>
            <a:pPr marL="0" lvl="1"/>
            <a:r>
              <a:rPr lang="it-IT" sz="1600" b="1" dirty="0" smtClean="0">
                <a:latin typeface="Eras Demi ITC" pitchFamily="34" charset="0"/>
              </a:rPr>
              <a:t>l’uomo </a:t>
            </a:r>
            <a:r>
              <a:rPr lang="it-IT" sz="1600" b="1" dirty="0">
                <a:latin typeface="Eras Demi ITC" pitchFamily="34" charset="0"/>
              </a:rPr>
              <a:t>è infettante per la </a:t>
            </a:r>
            <a:r>
              <a:rPr lang="it-IT" sz="1600" b="1" dirty="0" smtClean="0">
                <a:latin typeface="Eras Demi ITC" pitchFamily="34" charset="0"/>
              </a:rPr>
              <a:t>zanzara</a:t>
            </a:r>
            <a:endParaRPr lang="it-IT" sz="1400" dirty="0">
              <a:latin typeface="Eras Demi ITC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5536" y="-2738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latin typeface="Eras Demi ITC" pitchFamily="34" charset="0"/>
              </a:rPr>
              <a:t>CICLO  DEL  PLASMODIO</a:t>
            </a:r>
            <a:endParaRPr lang="it-IT" sz="2400" b="1" dirty="0">
              <a:latin typeface="Eras Demi ITC" pitchFamily="34" charset="0"/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5004048" y="-17978"/>
            <a:ext cx="4104456" cy="280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it-IT" sz="1600" b="1" dirty="0">
                <a:latin typeface="Eras Demi ITC" pitchFamily="34" charset="0"/>
              </a:rPr>
              <a:t>SVILUPPO   NELLA  </a:t>
            </a:r>
            <a:r>
              <a:rPr lang="it-IT" sz="1600" b="1" dirty="0" smtClean="0">
                <a:latin typeface="Eras Demi ITC" pitchFamily="34" charset="0"/>
              </a:rPr>
              <a:t>ZANZARA</a:t>
            </a:r>
          </a:p>
          <a:p>
            <a:pPr algn="ctr">
              <a:lnSpc>
                <a:spcPct val="130000"/>
              </a:lnSpc>
            </a:pPr>
            <a:r>
              <a:rPr lang="it-IT" sz="1400" dirty="0" smtClean="0">
                <a:latin typeface="Eras Demi ITC" pitchFamily="34" charset="0"/>
              </a:rPr>
              <a:t>(fase sessuata, durata variabile tra 8 e 30 gg)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it-IT" sz="1400" dirty="0" smtClean="0">
                <a:latin typeface="Eras Demi ITC" pitchFamily="34" charset="0"/>
              </a:rPr>
              <a:t>Nello stomaco: maturazione di micro- </a:t>
            </a:r>
            <a:r>
              <a:rPr lang="it-IT" sz="1400" dirty="0">
                <a:latin typeface="Eras Demi ITC" pitchFamily="34" charset="0"/>
              </a:rPr>
              <a:t>e </a:t>
            </a:r>
            <a:r>
              <a:rPr lang="it-IT" sz="1400" dirty="0" smtClean="0">
                <a:latin typeface="Eras Demi ITC" pitchFamily="34" charset="0"/>
              </a:rPr>
              <a:t>macro-</a:t>
            </a:r>
            <a:r>
              <a:rPr lang="it-IT" sz="1400" dirty="0" err="1" smtClean="0">
                <a:latin typeface="Eras Demi ITC" pitchFamily="34" charset="0"/>
              </a:rPr>
              <a:t>gametocita</a:t>
            </a:r>
            <a:r>
              <a:rPr lang="it-IT" sz="1400" dirty="0" smtClean="0">
                <a:latin typeface="Eras Demi ITC" pitchFamily="34" charset="0"/>
              </a:rPr>
              <a:t> e fecondazione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it-IT" sz="1400" dirty="0" smtClean="0">
                <a:latin typeface="Eras Demi ITC" pitchFamily="34" charset="0"/>
              </a:rPr>
              <a:t>l’organismo </a:t>
            </a:r>
            <a:r>
              <a:rPr lang="it-IT" sz="1400" dirty="0">
                <a:latin typeface="Eras Demi ITC" pitchFamily="34" charset="0"/>
              </a:rPr>
              <a:t>diploide abbandona lo stomaco, va incontro a meiosi </a:t>
            </a:r>
            <a:r>
              <a:rPr lang="it-IT" sz="1400" dirty="0" smtClean="0">
                <a:latin typeface="Eras Demi ITC" pitchFamily="34" charset="0"/>
              </a:rPr>
              <a:t>seguita da </a:t>
            </a:r>
            <a:r>
              <a:rPr lang="it-IT" sz="1400" dirty="0">
                <a:latin typeface="Eras Demi ITC" pitchFamily="34" charset="0"/>
              </a:rPr>
              <a:t>maturazione e </a:t>
            </a:r>
            <a:r>
              <a:rPr lang="it-IT" sz="1400" dirty="0" smtClean="0">
                <a:latin typeface="Eras Demi ITC" pitchFamily="34" charset="0"/>
              </a:rPr>
              <a:t>proliferazione</a:t>
            </a:r>
          </a:p>
          <a:p>
            <a:pPr marL="342900" indent="-342900">
              <a:lnSpc>
                <a:spcPts val="2000"/>
              </a:lnSpc>
              <a:buAutoNum type="arabicPeriod"/>
            </a:pPr>
            <a:r>
              <a:rPr lang="it-IT" sz="1400" dirty="0" smtClean="0">
                <a:latin typeface="Eras Demi ITC" pitchFamily="34" charset="0"/>
              </a:rPr>
              <a:t>gli </a:t>
            </a:r>
            <a:r>
              <a:rPr lang="it-IT" sz="1400" dirty="0" err="1">
                <a:latin typeface="Eras Demi ITC" pitchFamily="34" charset="0"/>
              </a:rPr>
              <a:t>sporozoiti</a:t>
            </a:r>
            <a:r>
              <a:rPr lang="it-IT" sz="1400" dirty="0">
                <a:latin typeface="Eras Demi ITC" pitchFamily="34" charset="0"/>
              </a:rPr>
              <a:t> </a:t>
            </a:r>
            <a:r>
              <a:rPr lang="it-IT" sz="1400" dirty="0" smtClean="0">
                <a:latin typeface="Eras Demi ITC" pitchFamily="34" charset="0"/>
              </a:rPr>
              <a:t>migrano </a:t>
            </a:r>
            <a:r>
              <a:rPr lang="it-IT" sz="1400" dirty="0">
                <a:latin typeface="Eras Demi ITC" pitchFamily="34" charset="0"/>
              </a:rPr>
              <a:t>in vari </a:t>
            </a:r>
            <a:r>
              <a:rPr lang="it-IT" sz="1400" dirty="0" smtClean="0">
                <a:latin typeface="Eras Demi ITC" pitchFamily="34" charset="0"/>
              </a:rPr>
              <a:t>organi, in </a:t>
            </a:r>
            <a:r>
              <a:rPr lang="it-IT" sz="1400" dirty="0">
                <a:latin typeface="Eras Demi ITC" pitchFamily="34" charset="0"/>
              </a:rPr>
              <a:t>particolare nella ghiandole salivari. </a:t>
            </a:r>
            <a:endParaRPr lang="it-IT" sz="1400" dirty="0" smtClean="0">
              <a:latin typeface="Eras Demi ITC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it-IT" sz="1600" b="1" dirty="0" smtClean="0">
                <a:latin typeface="Eras Demi ITC" pitchFamily="34" charset="0"/>
              </a:rPr>
              <a:t>la </a:t>
            </a:r>
            <a:r>
              <a:rPr lang="it-IT" sz="1600" b="1" dirty="0">
                <a:latin typeface="Eras Demi ITC" pitchFamily="34" charset="0"/>
              </a:rPr>
              <a:t>zanzara </a:t>
            </a:r>
            <a:r>
              <a:rPr lang="it-IT" sz="1600" b="1" dirty="0" smtClean="0">
                <a:latin typeface="Eras Demi ITC" pitchFamily="34" charset="0"/>
              </a:rPr>
              <a:t>è infettante per l’uomo</a:t>
            </a:r>
            <a:endParaRPr lang="it-IT" sz="1600" b="1" dirty="0">
              <a:latin typeface="Eras Demi ITC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5496" y="6525344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Lopez et al, 2010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42696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41232" y="188640"/>
            <a:ext cx="7416824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Eras Demi ITC" pitchFamily="34" charset="0"/>
              </a:rPr>
              <a:t>Peculiarità del ciclo vitale del plasmodio non comuni a tutte le specie:</a:t>
            </a:r>
          </a:p>
          <a:p>
            <a:endParaRPr lang="it-IT" sz="2400" dirty="0">
              <a:latin typeface="Eras Demi ITC" pitchFamily="34" charset="0"/>
            </a:endParaRPr>
          </a:p>
          <a:p>
            <a:r>
              <a:rPr lang="it-IT" sz="2200" i="1" dirty="0" err="1" smtClean="0">
                <a:latin typeface="Eras Demi ITC" pitchFamily="34" charset="0"/>
              </a:rPr>
              <a:t>P.vivax</a:t>
            </a:r>
            <a:r>
              <a:rPr lang="it-IT" sz="2200" i="1" dirty="0" smtClean="0">
                <a:latin typeface="Eras Demi ITC" pitchFamily="34" charset="0"/>
              </a:rPr>
              <a:t>  </a:t>
            </a:r>
            <a:r>
              <a:rPr lang="it-IT" sz="2200" dirty="0" smtClean="0">
                <a:latin typeface="Eras Demi ITC" pitchFamily="34" charset="0"/>
              </a:rPr>
              <a:t> e </a:t>
            </a:r>
            <a:r>
              <a:rPr lang="it-IT" sz="2200" i="1" dirty="0" err="1" smtClean="0">
                <a:latin typeface="Eras Demi ITC" pitchFamily="34" charset="0"/>
              </a:rPr>
              <a:t>P.ovale</a:t>
            </a:r>
            <a:r>
              <a:rPr lang="it-IT" sz="2200" i="1" dirty="0" smtClean="0">
                <a:latin typeface="Eras Demi ITC" pitchFamily="34" charset="0"/>
              </a:rPr>
              <a:t> </a:t>
            </a:r>
            <a:r>
              <a:rPr lang="it-IT" sz="2200" dirty="0" smtClean="0">
                <a:latin typeface="Eras Demi ITC" pitchFamily="34" charset="0"/>
              </a:rPr>
              <a:t> producono </a:t>
            </a:r>
            <a:r>
              <a:rPr lang="it-IT" sz="2200" dirty="0" err="1" smtClean="0">
                <a:latin typeface="Eras Demi ITC" pitchFamily="34" charset="0"/>
              </a:rPr>
              <a:t>ipnozoiti</a:t>
            </a:r>
            <a:r>
              <a:rPr lang="it-IT" sz="2200" dirty="0" smtClean="0">
                <a:latin typeface="Eras Demi ITC" pitchFamily="34" charset="0"/>
              </a:rPr>
              <a:t> (forme dormienti di merozoiti epatici), infettano preferenzialmente i </a:t>
            </a:r>
            <a:r>
              <a:rPr lang="it-IT" sz="2200" dirty="0" err="1" smtClean="0">
                <a:latin typeface="Eras Demi ITC" pitchFamily="34" charset="0"/>
              </a:rPr>
              <a:t>reticolociti</a:t>
            </a:r>
            <a:endParaRPr lang="it-IT" sz="2200" dirty="0" smtClean="0">
              <a:latin typeface="Eras Demi ITC" pitchFamily="34" charset="0"/>
            </a:endParaRPr>
          </a:p>
          <a:p>
            <a:endParaRPr lang="it-IT" sz="2200" i="1" dirty="0">
              <a:latin typeface="Eras Demi ITC" pitchFamily="34" charset="0"/>
            </a:endParaRPr>
          </a:p>
          <a:p>
            <a:r>
              <a:rPr lang="it-IT" sz="2200" i="1" dirty="0" err="1" smtClean="0">
                <a:latin typeface="Eras Demi ITC" pitchFamily="34" charset="0"/>
              </a:rPr>
              <a:t>P.malariae</a:t>
            </a:r>
            <a:r>
              <a:rPr lang="it-IT" sz="2200" i="1" dirty="0" smtClean="0">
                <a:latin typeface="Eras Demi ITC" pitchFamily="34" charset="0"/>
              </a:rPr>
              <a:t> </a:t>
            </a:r>
            <a:r>
              <a:rPr lang="it-IT" sz="2200" dirty="0" smtClean="0">
                <a:latin typeface="Eras Demi ITC" pitchFamily="34" charset="0"/>
              </a:rPr>
              <a:t> presenta una forma latente eritrocitaria che può dare recidive anche a distanza di anni, infetta preferenzialmente i </a:t>
            </a:r>
            <a:r>
              <a:rPr lang="it-IT" sz="2200" dirty="0" err="1" smtClean="0">
                <a:latin typeface="Eras Demi ITC" pitchFamily="34" charset="0"/>
              </a:rPr>
              <a:t>gl.rossi</a:t>
            </a:r>
            <a:r>
              <a:rPr lang="it-IT" sz="2200" dirty="0" smtClean="0">
                <a:latin typeface="Eras Demi ITC" pitchFamily="34" charset="0"/>
              </a:rPr>
              <a:t> vecchi</a:t>
            </a:r>
          </a:p>
          <a:p>
            <a:endParaRPr lang="it-IT" sz="2200" i="1" dirty="0">
              <a:latin typeface="Eras Demi ITC" pitchFamily="34" charset="0"/>
            </a:endParaRPr>
          </a:p>
          <a:p>
            <a:r>
              <a:rPr lang="it-IT" sz="2200" i="1" dirty="0" err="1" smtClean="0">
                <a:latin typeface="Eras Demi ITC" pitchFamily="34" charset="0"/>
              </a:rPr>
              <a:t>P.falciparum</a:t>
            </a:r>
            <a:r>
              <a:rPr lang="it-IT" sz="2200" i="1" dirty="0" smtClean="0">
                <a:latin typeface="Eras Demi ITC" pitchFamily="34" charset="0"/>
              </a:rPr>
              <a:t>  </a:t>
            </a:r>
            <a:r>
              <a:rPr lang="it-IT" sz="2200" dirty="0" smtClean="0">
                <a:latin typeface="Eras Demi ITC" pitchFamily="34" charset="0"/>
              </a:rPr>
              <a:t>infetta tutti i </a:t>
            </a:r>
            <a:r>
              <a:rPr lang="it-IT" sz="2200" dirty="0" err="1" smtClean="0">
                <a:latin typeface="Eras Demi ITC" pitchFamily="34" charset="0"/>
              </a:rPr>
              <a:t>gl.rossi</a:t>
            </a:r>
            <a:r>
              <a:rPr lang="it-IT" sz="2200" dirty="0" smtClean="0">
                <a:latin typeface="Eras Demi ITC" pitchFamily="34" charset="0"/>
              </a:rPr>
              <a:t> (</a:t>
            </a:r>
            <a:r>
              <a:rPr lang="it-IT" sz="2200" dirty="0" err="1" smtClean="0">
                <a:latin typeface="Eras Demi ITC" pitchFamily="34" charset="0"/>
              </a:rPr>
              <a:t>parassitemie</a:t>
            </a:r>
            <a:r>
              <a:rPr lang="it-IT" sz="2200" dirty="0" smtClean="0">
                <a:latin typeface="Eras Demi ITC" pitchFamily="34" charset="0"/>
              </a:rPr>
              <a:t> più elevate), va incontro al fenomeno del ‘</a:t>
            </a:r>
            <a:r>
              <a:rPr lang="it-IT" sz="2200" dirty="0" err="1" smtClean="0">
                <a:latin typeface="Eras Demi ITC" pitchFamily="34" charset="0"/>
              </a:rPr>
              <a:t>rosetting</a:t>
            </a:r>
            <a:r>
              <a:rPr lang="it-IT" sz="2200" dirty="0" smtClean="0">
                <a:latin typeface="Eras Demi ITC" pitchFamily="34" charset="0"/>
              </a:rPr>
              <a:t>’ e del sequestro (e conseguente variazione antigenica) negli endoteli dei vasi del microcircolo</a:t>
            </a:r>
            <a:endParaRPr lang="it-IT" sz="2200" i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578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259632" y="548680"/>
            <a:ext cx="6624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Eras Demi ITC" pitchFamily="34" charset="0"/>
              </a:rPr>
              <a:t>Il sequestro e la variazione antigenica</a:t>
            </a:r>
            <a:endParaRPr lang="it-IT" sz="2800" b="1" dirty="0">
              <a:latin typeface="Eras Demi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83568" y="1331178"/>
            <a:ext cx="77495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lnSpc>
                <a:spcPct val="150000"/>
              </a:lnSpc>
              <a:spcAft>
                <a:spcPts val="600"/>
              </a:spcAft>
            </a:pPr>
            <a:r>
              <a:rPr lang="it-IT" sz="2200" dirty="0" smtClean="0">
                <a:latin typeface="Eras Demi ITC" pitchFamily="34" charset="0"/>
              </a:rPr>
              <a:t>Vita media dei </a:t>
            </a:r>
            <a:r>
              <a:rPr lang="it-IT" sz="2200" dirty="0" err="1" smtClean="0">
                <a:latin typeface="Eras Demi ITC" pitchFamily="34" charset="0"/>
              </a:rPr>
              <a:t>gl.rossi</a:t>
            </a:r>
            <a:r>
              <a:rPr lang="it-IT" sz="2200" dirty="0" smtClean="0">
                <a:latin typeface="Eras Demi ITC" pitchFamily="34" charset="0"/>
              </a:rPr>
              <a:t> ca.120 giorni, vengono distrutti dai macrofagi dei sinusoidi della milza quando la loro membrana mostra segni di invecchiamento</a:t>
            </a:r>
          </a:p>
          <a:p>
            <a:pPr indent="355600">
              <a:lnSpc>
                <a:spcPct val="150000"/>
              </a:lnSpc>
              <a:spcAft>
                <a:spcPts val="600"/>
              </a:spcAft>
            </a:pPr>
            <a:r>
              <a:rPr lang="it-IT" sz="2200" dirty="0" smtClean="0">
                <a:latin typeface="Eras Demi ITC" pitchFamily="34" charset="0"/>
              </a:rPr>
              <a:t>I </a:t>
            </a:r>
            <a:r>
              <a:rPr lang="it-IT" sz="2200" dirty="0" err="1" smtClean="0">
                <a:latin typeface="Eras Demi ITC" pitchFamily="34" charset="0"/>
              </a:rPr>
              <a:t>gl.rossi</a:t>
            </a:r>
            <a:r>
              <a:rPr lang="it-IT" sz="2200" dirty="0" smtClean="0">
                <a:latin typeface="Eras Demi ITC" pitchFamily="34" charset="0"/>
              </a:rPr>
              <a:t> infettati da </a:t>
            </a:r>
            <a:r>
              <a:rPr lang="it-IT" sz="2200" i="1" dirty="0" err="1" smtClean="0">
                <a:latin typeface="Eras Demi ITC" pitchFamily="34" charset="0"/>
              </a:rPr>
              <a:t>P.falciparum</a:t>
            </a:r>
            <a:r>
              <a:rPr lang="it-IT" sz="2200" dirty="0" smtClean="0">
                <a:latin typeface="Eras Demi ITC" pitchFamily="34" charset="0"/>
              </a:rPr>
              <a:t> mostrano segni di ‘invecchiamento precoce’, il loro passaggio nella milza equivarrebbe alla loro eliminazione</a:t>
            </a:r>
          </a:p>
          <a:p>
            <a:pPr indent="355600">
              <a:lnSpc>
                <a:spcPct val="150000"/>
              </a:lnSpc>
              <a:spcAft>
                <a:spcPts val="600"/>
              </a:spcAft>
            </a:pPr>
            <a:r>
              <a:rPr lang="it-IT" sz="2200" dirty="0" smtClean="0">
                <a:latin typeface="Eras Demi ITC" pitchFamily="34" charset="0"/>
              </a:rPr>
              <a:t>Il plasmodio sfugge al controllo dei macrofagi della milza evitando di passare in questo organo</a:t>
            </a:r>
          </a:p>
          <a:p>
            <a:pPr indent="355600">
              <a:lnSpc>
                <a:spcPct val="150000"/>
              </a:lnSpc>
              <a:spcAft>
                <a:spcPts val="600"/>
              </a:spcAft>
            </a:pPr>
            <a:r>
              <a:rPr lang="it-IT" sz="2200" b="1" dirty="0" smtClean="0">
                <a:latin typeface="Eras Demi ITC" pitchFamily="34" charset="0"/>
              </a:rPr>
              <a:t>COME VIENE EVITATO IL PASSAGGIO NELLA MILZA ?</a:t>
            </a:r>
          </a:p>
        </p:txBody>
      </p:sp>
    </p:spTree>
    <p:extLst>
      <p:ext uri="{BB962C8B-B14F-4D97-AF65-F5344CB8AC3E}">
        <p14:creationId xmlns:p14="http://schemas.microsoft.com/office/powerpoint/2010/main" val="35422626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68348" y="764704"/>
            <a:ext cx="7200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dirty="0">
                <a:latin typeface="Eras Demi ITC" pitchFamily="34" charset="0"/>
              </a:rPr>
              <a:t>P</a:t>
            </a:r>
            <a:r>
              <a:rPr lang="it-IT" sz="2400" dirty="0" smtClean="0">
                <a:latin typeface="Eras Demi ITC" pitchFamily="34" charset="0"/>
              </a:rPr>
              <a:t>roduzione di </a:t>
            </a:r>
            <a:r>
              <a:rPr lang="it-IT" sz="2400" dirty="0" err="1" smtClean="0">
                <a:latin typeface="Eras Demi ITC" pitchFamily="34" charset="0"/>
              </a:rPr>
              <a:t>ligandi</a:t>
            </a:r>
            <a:r>
              <a:rPr lang="it-IT" sz="2400" dirty="0" smtClean="0">
                <a:latin typeface="Eras Demi ITC" pitchFamily="34" charset="0"/>
              </a:rPr>
              <a:t> per molecole che rivestono gli endoteli dei capillari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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esposizione all’esterno </a:t>
            </a:r>
            <a:r>
              <a:rPr lang="it-IT" sz="2400" dirty="0">
                <a:latin typeface="Eras Demi ITC" pitchFamily="34" charset="0"/>
              </a:rPr>
              <a:t>(</a:t>
            </a:r>
            <a:r>
              <a:rPr lang="it-IT" sz="2400" dirty="0" err="1">
                <a:latin typeface="Eras Demi ITC" pitchFamily="34" charset="0"/>
              </a:rPr>
              <a:t>knobs</a:t>
            </a:r>
            <a:r>
              <a:rPr lang="it-IT" sz="2400" dirty="0">
                <a:latin typeface="Eras Demi ITC" pitchFamily="34" charset="0"/>
              </a:rPr>
              <a:t>)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di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molecole del plasmodio = interruzione della clandestinità immunologica</a:t>
            </a:r>
          </a:p>
          <a:p>
            <a:pPr>
              <a:lnSpc>
                <a:spcPct val="150000"/>
              </a:lnSpc>
            </a:pPr>
            <a:endParaRPr lang="it-IT" sz="2400" dirty="0">
              <a:latin typeface="Eras Demi ITC" pitchFamily="34" charset="0"/>
              <a:sym typeface="Wingdings" pitchFamily="2" charset="2"/>
            </a:endParaRPr>
          </a:p>
          <a:p>
            <a:pPr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Variazione antigenica: </a:t>
            </a:r>
            <a:r>
              <a:rPr lang="it-IT" sz="2400" dirty="0" err="1" smtClean="0">
                <a:latin typeface="Eras Demi ITC" pitchFamily="34" charset="0"/>
                <a:sym typeface="Wingdings" pitchFamily="2" charset="2"/>
              </a:rPr>
              <a:t>ca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. 50 geni </a:t>
            </a:r>
            <a:r>
              <a:rPr lang="it-IT" sz="2400" i="1" dirty="0" err="1" smtClean="0">
                <a:latin typeface="Eras Demi ITC" pitchFamily="34" charset="0"/>
                <a:sym typeface="Wingdings" pitchFamily="2" charset="2"/>
              </a:rPr>
              <a:t>var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, lo specifico gene </a:t>
            </a:r>
            <a:r>
              <a:rPr lang="it-IT" sz="2400" i="1" dirty="0" err="1" smtClean="0">
                <a:latin typeface="Eras Demi ITC" pitchFamily="34" charset="0"/>
                <a:sym typeface="Wingdings" pitchFamily="2" charset="2"/>
              </a:rPr>
              <a:t>var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 espresso cambia molto spesso, inoltre i geni </a:t>
            </a:r>
            <a:r>
              <a:rPr lang="it-IT" sz="2400" i="1" dirty="0" err="1" smtClean="0">
                <a:latin typeface="Eras Demi ITC" pitchFamily="34" charset="0"/>
                <a:sym typeface="Wingdings" pitchFamily="2" charset="2"/>
              </a:rPr>
              <a:t>var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 presentano elevati tassi di mutazione </a:t>
            </a:r>
            <a:endParaRPr lang="it-IT" sz="24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821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74672" y="3564012"/>
            <a:ext cx="6984776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400" b="1" dirty="0" smtClean="0">
                <a:latin typeface="Eras Demi ITC" pitchFamily="34" charset="0"/>
              </a:rPr>
              <a:t>Immunità e malaria</a:t>
            </a:r>
          </a:p>
          <a:p>
            <a:pPr>
              <a:spcBef>
                <a:spcPts val="600"/>
              </a:spcBef>
            </a:pPr>
            <a:r>
              <a:rPr lang="it-IT" sz="2400" dirty="0" smtClean="0">
                <a:latin typeface="Eras Demi ITC" pitchFamily="34" charset="0"/>
              </a:rPr>
              <a:t>Il sistema immunitario è relativamente poco efficiente nei confronti della malaria, un’immunità transitoria verso le forme cliniche viene acquisito in seguito ad esposizioni ripetute 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926888" y="908720"/>
            <a:ext cx="727280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it-IT" sz="2800" b="1" dirty="0" smtClean="0">
                <a:latin typeface="Eras Demi ITC" pitchFamily="34" charset="0"/>
              </a:rPr>
              <a:t>Malaria  grave da </a:t>
            </a:r>
            <a:r>
              <a:rPr lang="it-IT" sz="2800" b="1" i="1" dirty="0" err="1" smtClean="0">
                <a:latin typeface="Eras Demi ITC" pitchFamily="34" charset="0"/>
              </a:rPr>
              <a:t>P.falciparum</a:t>
            </a:r>
            <a:endParaRPr lang="it-IT" sz="2800" b="1" i="1" dirty="0" smtClean="0">
              <a:latin typeface="Eras Demi ITC" pitchFamily="34" charset="0"/>
            </a:endParaRPr>
          </a:p>
          <a:p>
            <a:pPr marL="342900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it-IT" sz="2400" dirty="0" smtClean="0">
                <a:latin typeface="Eras Demi ITC" pitchFamily="34" charset="0"/>
              </a:rPr>
              <a:t>Malaria cerebrale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400" dirty="0" smtClean="0">
                <a:latin typeface="Eras Demi ITC" pitchFamily="34" charset="0"/>
              </a:rPr>
              <a:t>Anemia grave (i </a:t>
            </a:r>
            <a:r>
              <a:rPr lang="it-IT" sz="2400" dirty="0" err="1" smtClean="0">
                <a:latin typeface="Eras Demi ITC" pitchFamily="34" charset="0"/>
              </a:rPr>
              <a:t>gl.rossi</a:t>
            </a:r>
            <a:r>
              <a:rPr lang="it-IT" sz="2400" dirty="0" smtClean="0">
                <a:latin typeface="Eras Demi ITC" pitchFamily="34" charset="0"/>
              </a:rPr>
              <a:t> infettati possono essere molto numerosi, &gt; 50%)</a:t>
            </a:r>
            <a:endParaRPr lang="it-IT" sz="2400" b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14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55576" y="548680"/>
            <a:ext cx="7591904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400" b="1" dirty="0" smtClean="0">
                <a:latin typeface="Eras Demi ITC" pitchFamily="34" charset="0"/>
              </a:rPr>
              <a:t> 1949  </a:t>
            </a:r>
            <a:r>
              <a:rPr lang="it-IT" sz="2400" b="1" dirty="0" err="1" smtClean="0">
                <a:latin typeface="Eras Demi ITC" pitchFamily="34" charset="0"/>
              </a:rPr>
              <a:t>Haldane</a:t>
            </a:r>
            <a:r>
              <a:rPr lang="it-IT" sz="2400" b="1" dirty="0" smtClean="0">
                <a:latin typeface="Eras Demi ITC" pitchFamily="34" charset="0"/>
              </a:rPr>
              <a:t>  ‘malaria </a:t>
            </a:r>
            <a:r>
              <a:rPr lang="it-IT" sz="2400" b="1" dirty="0" err="1" smtClean="0">
                <a:latin typeface="Eras Demi ITC" pitchFamily="34" charset="0"/>
              </a:rPr>
              <a:t>hypothesis</a:t>
            </a:r>
            <a:r>
              <a:rPr lang="it-IT" sz="2400" b="1" dirty="0" smtClean="0">
                <a:latin typeface="Eras Demi ITC" pitchFamily="34" charset="0"/>
              </a:rPr>
              <a:t>’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</a:rPr>
              <a:t>la talassemia è una malattia genetica recessiva letale;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</a:rPr>
              <a:t>l’’allele’ </a:t>
            </a:r>
            <a:r>
              <a:rPr lang="it-IT" sz="2000" dirty="0" err="1" smtClean="0">
                <a:latin typeface="Eras Demi ITC" pitchFamily="34" charset="0"/>
              </a:rPr>
              <a:t>thal</a:t>
            </a:r>
            <a:r>
              <a:rPr lang="it-IT" sz="2000" dirty="0" smtClean="0">
                <a:latin typeface="Eras Demi ITC" pitchFamily="34" charset="0"/>
              </a:rPr>
              <a:t> in alcune popolazioni presenta una frequenza insolitamente elevata (anche dell’ordine di 0.1);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</a:rPr>
              <a:t>nelle restanti popolazioni l’allele </a:t>
            </a:r>
            <a:r>
              <a:rPr lang="it-IT" sz="2000" dirty="0" err="1" smtClean="0">
                <a:latin typeface="Eras Demi ITC" pitchFamily="34" charset="0"/>
              </a:rPr>
              <a:t>thal</a:t>
            </a:r>
            <a:r>
              <a:rPr lang="it-IT" sz="2000" dirty="0" smtClean="0">
                <a:latin typeface="Eras Demi ITC" pitchFamily="34" charset="0"/>
              </a:rPr>
              <a:t> è praticamente assente;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714632" y="3068960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Eras Demi ITC" pitchFamily="34" charset="0"/>
              </a:rPr>
              <a:t>Questa situazione veniva spiegata ipotizzando che il gene coinvolto presentasse, SOLO in alcune popolazioni, un tasso di mutazione insolitamente </a:t>
            </a:r>
            <a:r>
              <a:rPr lang="it-IT" sz="2000" dirty="0" smtClean="0">
                <a:latin typeface="Eras Demi ITC" pitchFamily="34" charset="0"/>
              </a:rPr>
              <a:t>elevato, </a:t>
            </a:r>
            <a:r>
              <a:rPr lang="it-IT" sz="2000" dirty="0" err="1" smtClean="0">
                <a:latin typeface="Eras Demi ITC" pitchFamily="34" charset="0"/>
              </a:rPr>
              <a:t>Haldane</a:t>
            </a:r>
            <a:r>
              <a:rPr lang="it-IT" sz="2000" dirty="0" smtClean="0">
                <a:latin typeface="Eras Demi ITC" pitchFamily="34" charset="0"/>
              </a:rPr>
              <a:t> riteneva che questa fosse un’</a:t>
            </a:r>
            <a:r>
              <a:rPr lang="it-IT" sz="2000" b="1" dirty="0" smtClean="0">
                <a:latin typeface="Eras Demi ITC" pitchFamily="34" charset="0"/>
              </a:rPr>
              <a:t>ASSURDITA</a:t>
            </a:r>
            <a:r>
              <a:rPr lang="it-IT" sz="2000" b="1" dirty="0" smtClean="0">
                <a:latin typeface="Eras Demi ITC" pitchFamily="34" charset="0"/>
              </a:rPr>
              <a:t>’ BIOLOGICA</a:t>
            </a:r>
            <a:endParaRPr lang="it-IT" sz="2000" b="1" dirty="0">
              <a:latin typeface="Eras Demi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11560" y="4581128"/>
            <a:ext cx="790723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 smtClean="0">
                <a:latin typeface="Eras Demi ITC" pitchFamily="34" charset="0"/>
              </a:rPr>
              <a:t>Spiegazione </a:t>
            </a:r>
            <a:r>
              <a:rPr lang="it-IT" sz="2000" b="1" dirty="0" smtClean="0">
                <a:latin typeface="Eras Demi ITC" pitchFamily="34" charset="0"/>
              </a:rPr>
              <a:t>da lui proposta </a:t>
            </a:r>
          </a:p>
          <a:p>
            <a:pPr algn="ctr">
              <a:spcBef>
                <a:spcPts val="600"/>
              </a:spcBef>
            </a:pPr>
            <a:r>
              <a:rPr lang="it-IT" sz="2000" dirty="0" smtClean="0">
                <a:latin typeface="Eras Demi ITC" pitchFamily="34" charset="0"/>
              </a:rPr>
              <a:t>In </a:t>
            </a:r>
            <a:r>
              <a:rPr lang="it-IT" sz="2000" dirty="0" smtClean="0">
                <a:latin typeface="Eras Demi ITC" pitchFamily="34" charset="0"/>
              </a:rPr>
              <a:t>particolari ambienti l’allele </a:t>
            </a:r>
            <a:r>
              <a:rPr lang="it-IT" sz="2000" dirty="0" err="1" smtClean="0">
                <a:latin typeface="Eras Demi ITC" pitchFamily="34" charset="0"/>
              </a:rPr>
              <a:t>thal</a:t>
            </a:r>
            <a:r>
              <a:rPr lang="it-IT" sz="2000" dirty="0" smtClean="0">
                <a:latin typeface="Eras Demi ITC" pitchFamily="34" charset="0"/>
              </a:rPr>
              <a:t> è vantaggioso alla stato eterozigote, per cui la sua perdita (attraverso gli omozigoti) viene compensata da una </a:t>
            </a:r>
            <a:r>
              <a:rPr lang="it-IT" sz="2000" dirty="0" smtClean="0">
                <a:latin typeface="Eras Demi ITC" pitchFamily="34" charset="0"/>
              </a:rPr>
              <a:t>sua trasmissione </a:t>
            </a:r>
            <a:r>
              <a:rPr lang="it-IT" sz="2000" dirty="0" smtClean="0">
                <a:latin typeface="Eras Demi ITC" pitchFamily="34" charset="0"/>
              </a:rPr>
              <a:t>più </a:t>
            </a:r>
            <a:r>
              <a:rPr lang="it-IT" sz="2000" dirty="0">
                <a:latin typeface="Eras Demi ITC" pitchFamily="34" charset="0"/>
              </a:rPr>
              <a:t>efficiente </a:t>
            </a:r>
            <a:r>
              <a:rPr lang="it-IT" sz="2000" dirty="0" smtClean="0">
                <a:latin typeface="Eras Demi ITC" pitchFamily="34" charset="0"/>
              </a:rPr>
              <a:t>(tramite gli eterozigoti) rispetto a quella dell’allele non-</a:t>
            </a:r>
            <a:r>
              <a:rPr lang="it-IT" sz="2000" dirty="0" err="1" smtClean="0">
                <a:latin typeface="Eras Demi ITC" pitchFamily="34" charset="0"/>
              </a:rPr>
              <a:t>thal</a:t>
            </a:r>
            <a:endParaRPr lang="it-IT" sz="2000" b="1" dirty="0">
              <a:latin typeface="Eras Demi ITC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638856" y="404664"/>
            <a:ext cx="7848872" cy="258532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dirty="0">
                <a:latin typeface="Eras Demi ITC" pitchFamily="34" charset="0"/>
              </a:rPr>
              <a:t>Per un allele letale recessivo si può facilmente dimostrare che </a:t>
            </a:r>
            <a:r>
              <a:rPr lang="it-IT" i="1" dirty="0">
                <a:latin typeface="Eras Demi ITC" pitchFamily="34" charset="0"/>
              </a:rPr>
              <a:t>q </a:t>
            </a:r>
            <a:r>
              <a:rPr lang="it-IT" dirty="0" smtClean="0">
                <a:latin typeface="Eras Demi ITC" pitchFamily="34" charset="0"/>
              </a:rPr>
              <a:t>~ √µ</a:t>
            </a:r>
            <a:endParaRPr lang="it-IT" dirty="0">
              <a:latin typeface="Eras Demi ITC" pitchFamily="34" charset="0"/>
            </a:endParaRPr>
          </a:p>
          <a:p>
            <a:r>
              <a:rPr lang="it-IT" dirty="0" smtClean="0">
                <a:latin typeface="Eras Demi ITC" pitchFamily="34" charset="0"/>
              </a:rPr>
              <a:t>cioè </a:t>
            </a:r>
            <a:r>
              <a:rPr lang="it-IT" dirty="0">
                <a:latin typeface="Eras Demi ITC" pitchFamily="34" charset="0"/>
              </a:rPr>
              <a:t>tra </a:t>
            </a:r>
            <a:r>
              <a:rPr lang="it-IT" dirty="0" smtClean="0">
                <a:latin typeface="Eras Demi ITC" pitchFamily="34" charset="0"/>
              </a:rPr>
              <a:t>√10</a:t>
            </a:r>
            <a:r>
              <a:rPr lang="it-IT" baseline="30000" dirty="0">
                <a:latin typeface="Eras Demi ITC" pitchFamily="34" charset="0"/>
              </a:rPr>
              <a:t>−6</a:t>
            </a:r>
            <a:r>
              <a:rPr lang="it-IT" dirty="0">
                <a:latin typeface="Eras Demi ITC" pitchFamily="34" charset="0"/>
              </a:rPr>
              <a:t> </a:t>
            </a:r>
            <a:r>
              <a:rPr lang="it-IT" dirty="0" smtClean="0">
                <a:latin typeface="Eras Demi ITC" pitchFamily="34" charset="0"/>
              </a:rPr>
              <a:t>=10</a:t>
            </a:r>
            <a:r>
              <a:rPr lang="it-IT" baseline="30000" dirty="0">
                <a:latin typeface="Eras Demi ITC" pitchFamily="34" charset="0"/>
              </a:rPr>
              <a:t>−3</a:t>
            </a:r>
            <a:r>
              <a:rPr lang="it-IT" dirty="0">
                <a:latin typeface="Eras Demi ITC" pitchFamily="34" charset="0"/>
              </a:rPr>
              <a:t> </a:t>
            </a:r>
            <a:r>
              <a:rPr lang="it-IT" dirty="0" smtClean="0">
                <a:latin typeface="Eras Demi ITC" pitchFamily="34" charset="0"/>
              </a:rPr>
              <a:t>e √10</a:t>
            </a:r>
            <a:r>
              <a:rPr lang="it-IT" baseline="30000" dirty="0">
                <a:latin typeface="Eras Demi ITC" pitchFamily="34" charset="0"/>
              </a:rPr>
              <a:t>−5</a:t>
            </a:r>
            <a:r>
              <a:rPr lang="it-IT" dirty="0">
                <a:latin typeface="Eras Demi ITC" pitchFamily="34" charset="0"/>
              </a:rPr>
              <a:t> </a:t>
            </a:r>
            <a:r>
              <a:rPr lang="it-IT" dirty="0" smtClean="0">
                <a:latin typeface="Eras Demi ITC" pitchFamily="34" charset="0"/>
              </a:rPr>
              <a:t>= 3 x10</a:t>
            </a:r>
            <a:r>
              <a:rPr lang="it-IT" baseline="30000" dirty="0">
                <a:latin typeface="Eras Demi ITC" pitchFamily="34" charset="0"/>
              </a:rPr>
              <a:t>−2</a:t>
            </a:r>
            <a:r>
              <a:rPr lang="it-IT" dirty="0">
                <a:latin typeface="Eras Demi ITC" pitchFamily="34" charset="0"/>
              </a:rPr>
              <a:t> </a:t>
            </a:r>
            <a:endParaRPr lang="it-IT" dirty="0" smtClean="0">
              <a:latin typeface="Eras Demi ITC" pitchFamily="34" charset="0"/>
            </a:endParaRPr>
          </a:p>
          <a:p>
            <a:endParaRPr lang="it-IT" dirty="0">
              <a:latin typeface="Eras Demi ITC" pitchFamily="34" charset="0"/>
            </a:endParaRPr>
          </a:p>
          <a:p>
            <a:r>
              <a:rPr lang="it-IT" dirty="0" smtClean="0">
                <a:latin typeface="Eras Demi ITC" pitchFamily="34" charset="0"/>
              </a:rPr>
              <a:t>Infatti, all’equilibrio </a:t>
            </a:r>
            <a:r>
              <a:rPr lang="it-IT" dirty="0">
                <a:latin typeface="Eras Demi ITC" pitchFamily="34" charset="0"/>
              </a:rPr>
              <a:t>ad ogni generazione gli </a:t>
            </a:r>
            <a:r>
              <a:rPr lang="it-IT" dirty="0" smtClean="0">
                <a:latin typeface="Eras Demi ITC" pitchFamily="34" charset="0"/>
              </a:rPr>
              <a:t>alleli persi </a:t>
            </a:r>
            <a:r>
              <a:rPr lang="it-IT" dirty="0">
                <a:latin typeface="Eras Demi ITC" pitchFamily="34" charset="0"/>
              </a:rPr>
              <a:t>con gli omozigoti vengono rimpiazzati </a:t>
            </a:r>
            <a:r>
              <a:rPr lang="it-IT" dirty="0" smtClean="0">
                <a:latin typeface="Eras Demi ITC" pitchFamily="34" charset="0"/>
              </a:rPr>
              <a:t>da alleli di nuova formazione (tramite mutazione)</a:t>
            </a:r>
          </a:p>
          <a:p>
            <a:endParaRPr lang="it-IT" dirty="0">
              <a:latin typeface="Eras Demi ITC" pitchFamily="34" charset="0"/>
            </a:endParaRPr>
          </a:p>
          <a:p>
            <a:pPr algn="ctr"/>
            <a:r>
              <a:rPr lang="it-IT" dirty="0" smtClean="0">
                <a:latin typeface="Eras Demi ITC" pitchFamily="34" charset="0"/>
              </a:rPr>
              <a:t>2</a:t>
            </a:r>
            <a:r>
              <a:rPr lang="it-IT" i="1" dirty="0" smtClean="0">
                <a:latin typeface="Eras Demi ITC" pitchFamily="34" charset="0"/>
              </a:rPr>
              <a:t>q</a:t>
            </a:r>
            <a:r>
              <a:rPr lang="it-IT" i="1" baseline="30000" dirty="0" smtClean="0">
                <a:latin typeface="Eras Demi ITC" pitchFamily="34" charset="0"/>
              </a:rPr>
              <a:t>2</a:t>
            </a:r>
            <a:r>
              <a:rPr lang="it-IT" i="1" dirty="0" smtClean="0">
                <a:latin typeface="Eras Demi ITC" pitchFamily="34" charset="0"/>
              </a:rPr>
              <a:t>n </a:t>
            </a:r>
            <a:r>
              <a:rPr lang="it-IT" dirty="0">
                <a:latin typeface="Eras Demi ITC" pitchFamily="34" charset="0"/>
              </a:rPr>
              <a:t>= </a:t>
            </a:r>
            <a:r>
              <a:rPr lang="it-IT" dirty="0" smtClean="0">
                <a:latin typeface="Eras Demi ITC" pitchFamily="34" charset="0"/>
              </a:rPr>
              <a:t>2</a:t>
            </a:r>
            <a:r>
              <a:rPr lang="it-IT" dirty="0">
                <a:latin typeface="Eras Demi ITC" pitchFamily="34" charset="0"/>
              </a:rPr>
              <a:t> </a:t>
            </a:r>
            <a:r>
              <a:rPr lang="it-IT" dirty="0" smtClean="0">
                <a:latin typeface="Eras Demi ITC" pitchFamily="34" charset="0"/>
              </a:rPr>
              <a:t>µ</a:t>
            </a:r>
            <a:r>
              <a:rPr lang="it-IT" i="1" dirty="0" smtClean="0">
                <a:latin typeface="Eras Demi ITC" pitchFamily="34" charset="0"/>
              </a:rPr>
              <a:t>n </a:t>
            </a:r>
          </a:p>
          <a:p>
            <a:endParaRPr lang="it-IT" i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4227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854880" y="692696"/>
            <a:ext cx="74168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Eras Demi ITC" pitchFamily="34" charset="0"/>
              </a:rPr>
              <a:t>Qual è il fattore ambientale (</a:t>
            </a:r>
            <a:r>
              <a:rPr lang="it-IT" sz="2400" dirty="0" err="1" smtClean="0">
                <a:latin typeface="Eras Demi ITC" pitchFamily="34" charset="0"/>
              </a:rPr>
              <a:t>adattogeno</a:t>
            </a:r>
            <a:r>
              <a:rPr lang="it-IT" sz="2400" dirty="0" smtClean="0">
                <a:latin typeface="Eras Demi ITC" pitchFamily="34" charset="0"/>
              </a:rPr>
              <a:t>) verso cui gli eterozigoti </a:t>
            </a:r>
            <a:r>
              <a:rPr lang="it-IT" sz="2400" dirty="0" err="1" smtClean="0">
                <a:latin typeface="Eras Demi ITC" pitchFamily="34" charset="0"/>
              </a:rPr>
              <a:t>thal</a:t>
            </a:r>
            <a:r>
              <a:rPr lang="it-IT" sz="2400" dirty="0" smtClean="0">
                <a:latin typeface="Eras Demi ITC" pitchFamily="34" charset="0"/>
              </a:rPr>
              <a:t>/non-</a:t>
            </a:r>
            <a:r>
              <a:rPr lang="it-IT" sz="2400" dirty="0" err="1" smtClean="0">
                <a:latin typeface="Eras Demi ITC" pitchFamily="34" charset="0"/>
              </a:rPr>
              <a:t>thal</a:t>
            </a:r>
            <a:r>
              <a:rPr lang="it-IT" sz="2400" dirty="0" smtClean="0">
                <a:latin typeface="Eras Demi ITC" pitchFamily="34" charset="0"/>
              </a:rPr>
              <a:t> sono più resistenti rispetto agli omozigoti normali ?</a:t>
            </a:r>
          </a:p>
          <a:p>
            <a:pPr algn="ctr"/>
            <a:endParaRPr lang="it-IT" sz="2400" dirty="0">
              <a:latin typeface="Eras Demi ITC" pitchFamily="34" charset="0"/>
            </a:endParaRPr>
          </a:p>
          <a:p>
            <a:pPr algn="ctr"/>
            <a:endParaRPr lang="it-IT" sz="2400" dirty="0">
              <a:latin typeface="Eras Demi ITC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710864" y="1964458"/>
            <a:ext cx="770485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400" dirty="0" smtClean="0">
                <a:latin typeface="Eras Demi ITC" pitchFamily="34" charset="0"/>
              </a:rPr>
              <a:t>Caratteristiche dell’</a:t>
            </a:r>
            <a:r>
              <a:rPr lang="it-IT" sz="2400" dirty="0" err="1" smtClean="0">
                <a:latin typeface="Eras Demi ITC" pitchFamily="34" charset="0"/>
              </a:rPr>
              <a:t>adattogeno</a:t>
            </a:r>
            <a:r>
              <a:rPr lang="it-IT" sz="2400" dirty="0" smtClean="0">
                <a:latin typeface="Eras Demi ITC" pitchFamily="34" charset="0"/>
              </a:rPr>
              <a:t>:</a:t>
            </a:r>
          </a:p>
          <a:p>
            <a:pPr marL="804863" indent="-354013">
              <a:spcBef>
                <a:spcPts val="6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it-IT" sz="2400" dirty="0" smtClean="0">
                <a:latin typeface="Eras Demi ITC" pitchFamily="34" charset="0"/>
              </a:rPr>
              <a:t>deve </a:t>
            </a:r>
            <a:r>
              <a:rPr lang="it-IT" sz="2400" dirty="0">
                <a:latin typeface="Eras Demi ITC" pitchFamily="34" charset="0"/>
              </a:rPr>
              <a:t>aver agito per molte generazioni;</a:t>
            </a:r>
          </a:p>
          <a:p>
            <a:pPr marL="804863" indent="-354013">
              <a:spcBef>
                <a:spcPts val="6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it-IT" sz="2400" dirty="0" smtClean="0">
                <a:latin typeface="Eras Demi ITC" pitchFamily="34" charset="0"/>
              </a:rPr>
              <a:t>deve </a:t>
            </a:r>
            <a:r>
              <a:rPr lang="it-IT" sz="2400" dirty="0">
                <a:latin typeface="Eras Demi ITC" pitchFamily="34" charset="0"/>
              </a:rPr>
              <a:t>essere fortemente avverso </a:t>
            </a:r>
            <a:r>
              <a:rPr lang="it-IT" sz="2000" dirty="0" smtClean="0">
                <a:latin typeface="Eras Demi ITC" pitchFamily="34" charset="0"/>
              </a:rPr>
              <a:t>(tale da compensare il forte carico genetico)</a:t>
            </a:r>
            <a:r>
              <a:rPr lang="it-IT" sz="2400" dirty="0" smtClean="0">
                <a:latin typeface="Eras Demi ITC" pitchFamily="34" charset="0"/>
              </a:rPr>
              <a:t>;</a:t>
            </a:r>
            <a:endParaRPr lang="it-IT" sz="2400" dirty="0">
              <a:latin typeface="Eras Demi ITC" pitchFamily="34" charset="0"/>
            </a:endParaRPr>
          </a:p>
          <a:p>
            <a:pPr marL="804863" indent="-354013">
              <a:spcBef>
                <a:spcPts val="6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it-IT" sz="2400" dirty="0" smtClean="0">
                <a:latin typeface="Eras Demi ITC" pitchFamily="34" charset="0"/>
              </a:rPr>
              <a:t>deve </a:t>
            </a:r>
            <a:r>
              <a:rPr lang="it-IT" sz="2400" dirty="0">
                <a:latin typeface="Eras Demi ITC" pitchFamily="34" charset="0"/>
              </a:rPr>
              <a:t>avere</a:t>
            </a:r>
            <a:r>
              <a:rPr lang="it-IT" sz="2400" dirty="0" smtClean="0">
                <a:latin typeface="Eras Demi ITC" pitchFamily="34" charset="0"/>
              </a:rPr>
              <a:t> una distribuzione geografica simile a quella della talassemia;</a:t>
            </a:r>
          </a:p>
          <a:p>
            <a:pPr marL="804863" indent="-354013">
              <a:spcBef>
                <a:spcPts val="600"/>
              </a:spcBef>
              <a:buFont typeface="+mj-lt"/>
              <a:buAutoNum type="arabicPeriod"/>
              <a:tabLst>
                <a:tab pos="355600" algn="l"/>
              </a:tabLst>
            </a:pPr>
            <a:r>
              <a:rPr lang="it-IT" sz="2400" dirty="0" smtClean="0">
                <a:latin typeface="Eras Demi ITC" pitchFamily="34" charset="0"/>
              </a:rPr>
              <a:t>deve </a:t>
            </a:r>
            <a:r>
              <a:rPr lang="it-IT" sz="2400" dirty="0">
                <a:latin typeface="Eras Demi ITC" pitchFamily="34" charset="0"/>
              </a:rPr>
              <a:t>interagire con i </a:t>
            </a:r>
            <a:r>
              <a:rPr lang="it-IT" sz="2400" dirty="0" err="1" smtClean="0">
                <a:latin typeface="Eras Demi ITC" pitchFamily="34" charset="0"/>
              </a:rPr>
              <a:t>gl.rossi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957952" y="5085184"/>
            <a:ext cx="7214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 smtClean="0">
                <a:latin typeface="Eras Demi ITC" pitchFamily="34" charset="0"/>
              </a:rPr>
              <a:t>Malaria da </a:t>
            </a:r>
            <a:r>
              <a:rPr lang="it-IT" sz="3200" i="1" dirty="0" err="1" smtClean="0">
                <a:latin typeface="Eras Demi ITC" pitchFamily="34" charset="0"/>
              </a:rPr>
              <a:t>Plasmodium</a:t>
            </a:r>
            <a:r>
              <a:rPr lang="it-IT" sz="3200" i="1" dirty="0" smtClean="0">
                <a:latin typeface="Eras Demi ITC" pitchFamily="34" charset="0"/>
              </a:rPr>
              <a:t> </a:t>
            </a:r>
            <a:r>
              <a:rPr lang="it-IT" sz="3200" i="1" dirty="0" err="1" smtClean="0">
                <a:latin typeface="Eras Demi ITC" pitchFamily="34" charset="0"/>
              </a:rPr>
              <a:t>falciparum</a:t>
            </a:r>
            <a:endParaRPr lang="it-IT" sz="32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087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09184" y="116632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</a:rPr>
              <a:t>Poco dopo è stato ipotizzato il valore adattivo (nei confronti della malaria) anche per altri polimorfismi eritrocitari: </a:t>
            </a:r>
            <a:r>
              <a:rPr lang="it-IT" sz="2400" dirty="0" err="1" smtClean="0">
                <a:latin typeface="Eras Demi ITC" pitchFamily="34" charset="0"/>
              </a:rPr>
              <a:t>HbS</a:t>
            </a:r>
            <a:r>
              <a:rPr lang="it-IT" sz="2400" dirty="0" smtClean="0">
                <a:latin typeface="Eras Demi ITC" pitchFamily="34" charset="0"/>
              </a:rPr>
              <a:t> e </a:t>
            </a:r>
            <a:r>
              <a:rPr lang="it-IT" sz="2400" dirty="0" err="1" smtClean="0">
                <a:latin typeface="Eras Demi ITC" pitchFamily="34" charset="0"/>
              </a:rPr>
              <a:t>enzimopenia</a:t>
            </a:r>
            <a:r>
              <a:rPr lang="it-IT" sz="2400" dirty="0" smtClean="0">
                <a:latin typeface="Eras Demi ITC" pitchFamily="34" charset="0"/>
              </a:rPr>
              <a:t> G6PD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11560" y="2348880"/>
            <a:ext cx="828092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200" dirty="0" smtClean="0">
                <a:latin typeface="Eras Demi ITC" pitchFamily="34" charset="0"/>
              </a:rPr>
              <a:t>Prove (per lo più indirette) a favore dell’ipotesi di </a:t>
            </a:r>
            <a:r>
              <a:rPr lang="it-IT" sz="2200" dirty="0" err="1" smtClean="0">
                <a:latin typeface="Eras Demi ITC" pitchFamily="34" charset="0"/>
              </a:rPr>
              <a:t>Haldane</a:t>
            </a:r>
            <a:r>
              <a:rPr lang="it-IT" sz="2200" dirty="0" smtClean="0">
                <a:latin typeface="Eras Demi ITC" pitchFamily="34" charset="0"/>
              </a:rPr>
              <a:t>: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200" dirty="0" smtClean="0">
                <a:latin typeface="Eras Demi ITC" pitchFamily="34" charset="0"/>
              </a:rPr>
              <a:t>Studi casi-controlli: assenza completa (o quasi completa) di eterozigoti AS tra i malati gravi di malaria;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200" dirty="0" smtClean="0">
                <a:latin typeface="Eras Demi ITC" pitchFamily="34" charset="0"/>
              </a:rPr>
              <a:t>Il calo di frequenza dell’allele S tra gli Afro-americani è stato più sensibile rispetto a quello relativo ad altri geni;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200" dirty="0" smtClean="0">
                <a:latin typeface="Eras Demi ITC" pitchFamily="34" charset="0"/>
              </a:rPr>
              <a:t>Correlazione </a:t>
            </a:r>
            <a:r>
              <a:rPr lang="it-IT" sz="2200" dirty="0" err="1" smtClean="0">
                <a:latin typeface="Eras Demi ITC" pitchFamily="34" charset="0"/>
              </a:rPr>
              <a:t>microgeografica</a:t>
            </a:r>
            <a:r>
              <a:rPr lang="it-IT" sz="2200" dirty="0" smtClean="0">
                <a:latin typeface="Eras Demi ITC" pitchFamily="34" charset="0"/>
              </a:rPr>
              <a:t> tra frequenza dell’allele </a:t>
            </a:r>
            <a:r>
              <a:rPr lang="it-IT" sz="2200" dirty="0" err="1" smtClean="0">
                <a:latin typeface="Eras Demi ITC" pitchFamily="34" charset="0"/>
              </a:rPr>
              <a:t>thal</a:t>
            </a:r>
            <a:r>
              <a:rPr lang="it-IT" sz="2200" dirty="0" smtClean="0">
                <a:latin typeface="Eras Demi ITC" pitchFamily="34" charset="0"/>
              </a:rPr>
              <a:t> e malaria (es. Sardegna e Melanesia);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it-IT" sz="2200" dirty="0" smtClean="0">
                <a:latin typeface="Eras Demi ITC" pitchFamily="34" charset="0"/>
              </a:rPr>
              <a:t>Topi </a:t>
            </a:r>
            <a:r>
              <a:rPr lang="it-IT" sz="2200" dirty="0" err="1" smtClean="0">
                <a:latin typeface="Eras Demi ITC" pitchFamily="34" charset="0"/>
              </a:rPr>
              <a:t>trasgenici</a:t>
            </a:r>
            <a:r>
              <a:rPr lang="it-IT" sz="2200" dirty="0" smtClean="0">
                <a:latin typeface="Eras Demi ITC" pitchFamily="34" charset="0"/>
              </a:rPr>
              <a:t> eterozigoti AS sono più resistenti all’infezione da </a:t>
            </a:r>
            <a:r>
              <a:rPr lang="it-IT" sz="2200" i="1" dirty="0" err="1" smtClean="0">
                <a:latin typeface="Eras Demi ITC" pitchFamily="34" charset="0"/>
              </a:rPr>
              <a:t>P.berghei</a:t>
            </a:r>
            <a:endParaRPr lang="it-IT" sz="22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162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1484784"/>
            <a:ext cx="654367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23528" y="764704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latin typeface="Eras Demi ITC" pitchFamily="34" charset="0"/>
              </a:rPr>
              <a:t>Distribuzione geografica dell’’allele’ Gd(-)</a:t>
            </a:r>
            <a:endParaRPr lang="it-IT" sz="2800" b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7805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72992" y="620688"/>
            <a:ext cx="756084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dirty="0" smtClean="0">
                <a:latin typeface="Eras Demi ITC" pitchFamily="34" charset="0"/>
              </a:rPr>
              <a:t>I ‘classici’ adattamenti genetici alla malaria sono buoni o cattivi adattamenti ? </a:t>
            </a:r>
            <a:endParaRPr lang="it-IT" sz="2400" dirty="0">
              <a:latin typeface="Eras Demi ITC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it-IT" sz="2400" dirty="0" smtClean="0">
                <a:latin typeface="Eras Demi ITC" pitchFamily="34" charset="0"/>
              </a:rPr>
              <a:t>Rapporto </a:t>
            </a:r>
            <a:r>
              <a:rPr lang="it-IT" sz="2400" dirty="0" smtClean="0">
                <a:solidFill>
                  <a:srgbClr val="FFFF00"/>
                </a:solidFill>
                <a:latin typeface="Eras Demi ITC" pitchFamily="34" charset="0"/>
              </a:rPr>
              <a:t>costo/beneficio</a:t>
            </a:r>
            <a:r>
              <a:rPr lang="it-IT" sz="2400" dirty="0" smtClean="0">
                <a:latin typeface="Eras Demi ITC" pitchFamily="34" charset="0"/>
              </a:rPr>
              <a:t> elevato</a:t>
            </a:r>
          </a:p>
          <a:p>
            <a:pPr>
              <a:spcAft>
                <a:spcPts val="1200"/>
              </a:spcAft>
            </a:pPr>
            <a:r>
              <a:rPr lang="it-IT" sz="2400" dirty="0" smtClean="0">
                <a:latin typeface="Eras Demi ITC" pitchFamily="34" charset="0"/>
              </a:rPr>
              <a:t>Costo elevato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 carico genetico </a:t>
            </a:r>
            <a:r>
              <a:rPr lang="it-IT" sz="2400" dirty="0" err="1" smtClean="0">
                <a:latin typeface="Eras Demi ITC" pitchFamily="34" charset="0"/>
                <a:sym typeface="Wingdings" pitchFamily="2" charset="2"/>
              </a:rPr>
              <a:t>segregazionale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 (ad ogni generazione si ha la perdita di MOLTI individui)</a:t>
            </a:r>
          </a:p>
          <a:p>
            <a:pPr>
              <a:spcAft>
                <a:spcPts val="1200"/>
              </a:spcAft>
            </a:pP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Beneficio modesto  è protetta solo una minoranza della popolazione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(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gli eterozigoti, la cui frequenza è al massimo dell’ordine del 20-30%)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e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questa protezione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forse 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non è completa</a:t>
            </a:r>
          </a:p>
          <a:p>
            <a:pPr>
              <a:spcAft>
                <a:spcPts val="1200"/>
              </a:spcAft>
            </a:pPr>
            <a:r>
              <a:rPr lang="it-IT" sz="2400" dirty="0">
                <a:latin typeface="Eras Demi ITC" pitchFamily="34" charset="0"/>
                <a:sym typeface="Wingdings" pitchFamily="2" charset="2"/>
              </a:rPr>
              <a:t>c</a:t>
            </a:r>
            <a:r>
              <a:rPr lang="it-IT" sz="2400" dirty="0" smtClean="0">
                <a:latin typeface="Eras Demi ITC" pitchFamily="34" charset="0"/>
                <a:sym typeface="Wingdings" pitchFamily="2" charset="2"/>
              </a:rPr>
              <a:t>iò nonostante questi adattamenti sono stati adottati da numerose popolazioni</a:t>
            </a:r>
            <a:endParaRPr lang="it-IT" sz="2400" dirty="0" smtClean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09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566848" y="548680"/>
            <a:ext cx="801030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</a:rPr>
              <a:t>Gli alleli </a:t>
            </a:r>
            <a:r>
              <a:rPr lang="it-IT" sz="2400" dirty="0" err="1" smtClean="0">
                <a:latin typeface="Eras Demi ITC" pitchFamily="34" charset="0"/>
              </a:rPr>
              <a:t>thal</a:t>
            </a:r>
            <a:r>
              <a:rPr lang="it-IT" sz="2400" dirty="0" smtClean="0">
                <a:latin typeface="Eras Demi ITC" pitchFamily="34" charset="0"/>
              </a:rPr>
              <a:t> e gli alleli Gd(-) sono esempi di CONVERGENZA EVOLUTIVA FENOTIPICA</a:t>
            </a:r>
          </a:p>
          <a:p>
            <a:pPr algn="ctr">
              <a:lnSpc>
                <a:spcPct val="150000"/>
              </a:lnSpc>
            </a:pPr>
            <a:endParaRPr lang="it-IT" sz="2400" dirty="0">
              <a:latin typeface="Eras Demi ITC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400" dirty="0" smtClean="0">
                <a:latin typeface="Eras Demi ITC" pitchFamily="34" charset="0"/>
              </a:rPr>
              <a:t>La presenza dell’allele S in popolazioni diverse e, soprattutto, in </a:t>
            </a:r>
            <a:r>
              <a:rPr lang="it-IT" sz="2400" dirty="0" err="1" smtClean="0">
                <a:latin typeface="Eras Demi ITC" pitchFamily="34" charset="0"/>
              </a:rPr>
              <a:t>aplotipi</a:t>
            </a:r>
            <a:r>
              <a:rPr lang="it-IT" sz="2400" dirty="0" smtClean="0">
                <a:latin typeface="Eras Demi ITC" pitchFamily="34" charset="0"/>
              </a:rPr>
              <a:t> diversi rappresenta un esempio di CONVERGENZA EVOLUTIVA FENOTIPICA E GENOTIPICA 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4" name="Text Box 61"/>
          <p:cNvSpPr txBox="1">
            <a:spLocks noChangeAspect="1" noChangeArrowheads="1"/>
          </p:cNvSpPr>
          <p:nvPr/>
        </p:nvSpPr>
        <p:spPr bwMode="auto">
          <a:xfrm>
            <a:off x="1403648" y="4653136"/>
            <a:ext cx="6426994" cy="367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dirty="0">
                <a:latin typeface="Symbol" pitchFamily="18" charset="2"/>
              </a:rPr>
              <a:t> </a:t>
            </a:r>
            <a:r>
              <a:rPr lang="it-IT" dirty="0" smtClean="0">
                <a:latin typeface="Symbol" pitchFamily="18" charset="2"/>
              </a:rPr>
              <a:t> e                               </a:t>
            </a:r>
            <a:r>
              <a:rPr lang="it-IT" baseline="30000" dirty="0">
                <a:latin typeface="Times New Roman" pitchFamily="18" charset="0"/>
              </a:rPr>
              <a:t>G</a:t>
            </a:r>
            <a:r>
              <a:rPr lang="it-IT" dirty="0">
                <a:latin typeface="Symbol" pitchFamily="18" charset="2"/>
              </a:rPr>
              <a:t>g        </a:t>
            </a:r>
            <a:r>
              <a:rPr lang="it-IT" baseline="30000" dirty="0" smtClean="0">
                <a:latin typeface="Times New Roman" pitchFamily="18" charset="0"/>
              </a:rPr>
              <a:t>A</a:t>
            </a:r>
            <a:r>
              <a:rPr lang="it-IT" dirty="0" smtClean="0">
                <a:latin typeface="Symbol" pitchFamily="18" charset="2"/>
              </a:rPr>
              <a:t>g         </a:t>
            </a:r>
            <a:r>
              <a:rPr lang="it-IT" dirty="0" smtClean="0">
                <a:latin typeface="Symbol" pitchFamily="18" charset="2"/>
                <a:sym typeface="Symbol" pitchFamily="18" charset="2"/>
              </a:rPr>
              <a:t>                  </a:t>
            </a:r>
            <a:r>
              <a:rPr lang="it-IT" dirty="0">
                <a:latin typeface="Symbol" pitchFamily="18" charset="2"/>
                <a:sym typeface="Symbol" pitchFamily="18" charset="2"/>
              </a:rPr>
              <a:t>d          </a:t>
            </a:r>
            <a:r>
              <a:rPr lang="it-IT" dirty="0" smtClean="0">
                <a:latin typeface="Symbol" pitchFamily="18" charset="2"/>
                <a:sym typeface="Symbol" pitchFamily="18" charset="2"/>
              </a:rPr>
              <a:t>    </a:t>
            </a:r>
            <a:r>
              <a:rPr lang="it-IT" dirty="0">
                <a:latin typeface="Symbol" pitchFamily="18" charset="2"/>
                <a:sym typeface="Symbol" pitchFamily="18" charset="2"/>
              </a:rPr>
              <a:t>b</a:t>
            </a:r>
          </a:p>
        </p:txBody>
      </p:sp>
      <p:sp>
        <p:nvSpPr>
          <p:cNvPr id="5" name="Rectangle 55"/>
          <p:cNvSpPr>
            <a:spLocks noChangeAspect="1" noChangeArrowheads="1"/>
          </p:cNvSpPr>
          <p:nvPr/>
        </p:nvSpPr>
        <p:spPr bwMode="auto">
          <a:xfrm>
            <a:off x="1584226" y="5009008"/>
            <a:ext cx="321469" cy="10728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6" name="Rectangle 56"/>
          <p:cNvSpPr>
            <a:spLocks noChangeAspect="1" noChangeArrowheads="1"/>
          </p:cNvSpPr>
          <p:nvPr/>
        </p:nvSpPr>
        <p:spPr bwMode="auto">
          <a:xfrm>
            <a:off x="3442786" y="5009008"/>
            <a:ext cx="321470" cy="10728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7" name="Rectangle 57"/>
          <p:cNvSpPr>
            <a:spLocks noChangeAspect="1" noChangeArrowheads="1"/>
          </p:cNvSpPr>
          <p:nvPr/>
        </p:nvSpPr>
        <p:spPr bwMode="auto">
          <a:xfrm>
            <a:off x="4077210" y="5009008"/>
            <a:ext cx="321470" cy="10728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8" name="Rectangle 58"/>
          <p:cNvSpPr>
            <a:spLocks noChangeAspect="1" noChangeArrowheads="1"/>
          </p:cNvSpPr>
          <p:nvPr/>
        </p:nvSpPr>
        <p:spPr bwMode="auto">
          <a:xfrm>
            <a:off x="4896594" y="5009008"/>
            <a:ext cx="321470" cy="107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9" name="Rectangle 59"/>
          <p:cNvSpPr>
            <a:spLocks noChangeAspect="1" noChangeArrowheads="1"/>
          </p:cNvSpPr>
          <p:nvPr/>
        </p:nvSpPr>
        <p:spPr bwMode="auto">
          <a:xfrm>
            <a:off x="6151794" y="5009008"/>
            <a:ext cx="321469" cy="10728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0" name="Rectangle 60"/>
          <p:cNvSpPr>
            <a:spLocks noChangeAspect="1" noChangeArrowheads="1"/>
          </p:cNvSpPr>
          <p:nvPr/>
        </p:nvSpPr>
        <p:spPr bwMode="auto">
          <a:xfrm>
            <a:off x="7200850" y="5009008"/>
            <a:ext cx="321470" cy="10728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/>
          </a:p>
        </p:txBody>
      </p:sp>
      <p:sp>
        <p:nvSpPr>
          <p:cNvPr id="11" name="Line 62"/>
          <p:cNvSpPr>
            <a:spLocks noChangeAspect="1" noChangeShapeType="1"/>
          </p:cNvSpPr>
          <p:nvPr/>
        </p:nvSpPr>
        <p:spPr bwMode="auto">
          <a:xfrm>
            <a:off x="1916970" y="5067991"/>
            <a:ext cx="151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2" name="Line 63"/>
          <p:cNvSpPr>
            <a:spLocks noChangeAspect="1" noChangeShapeType="1"/>
          </p:cNvSpPr>
          <p:nvPr/>
        </p:nvSpPr>
        <p:spPr bwMode="auto">
          <a:xfrm>
            <a:off x="3758114" y="5067991"/>
            <a:ext cx="28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" name="Line 64"/>
          <p:cNvSpPr>
            <a:spLocks noChangeAspect="1" noChangeShapeType="1"/>
          </p:cNvSpPr>
          <p:nvPr/>
        </p:nvSpPr>
        <p:spPr bwMode="auto">
          <a:xfrm>
            <a:off x="4392538" y="5067991"/>
            <a:ext cx="46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Line 65"/>
          <p:cNvSpPr>
            <a:spLocks noChangeAspect="1" noChangeShapeType="1"/>
          </p:cNvSpPr>
          <p:nvPr/>
        </p:nvSpPr>
        <p:spPr bwMode="auto">
          <a:xfrm>
            <a:off x="5239218" y="5067991"/>
            <a:ext cx="90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5" name="Line 66"/>
          <p:cNvSpPr>
            <a:spLocks noChangeAspect="1" noChangeShapeType="1"/>
          </p:cNvSpPr>
          <p:nvPr/>
        </p:nvSpPr>
        <p:spPr bwMode="auto">
          <a:xfrm>
            <a:off x="6467122" y="5067991"/>
            <a:ext cx="75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6" name="Line 67"/>
          <p:cNvSpPr>
            <a:spLocks noChangeAspect="1" noChangeShapeType="1"/>
          </p:cNvSpPr>
          <p:nvPr/>
        </p:nvSpPr>
        <p:spPr bwMode="auto">
          <a:xfrm>
            <a:off x="7488882" y="5067991"/>
            <a:ext cx="971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7" name="Line 159"/>
          <p:cNvSpPr>
            <a:spLocks noChangeAspect="1" noChangeShapeType="1"/>
          </p:cNvSpPr>
          <p:nvPr/>
        </p:nvSpPr>
        <p:spPr bwMode="auto">
          <a:xfrm>
            <a:off x="6837811" y="5153841"/>
            <a:ext cx="2160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8" name="Text Box 160"/>
          <p:cNvSpPr txBox="1">
            <a:spLocks noChangeAspect="1" noChangeArrowheads="1"/>
          </p:cNvSpPr>
          <p:nvPr/>
        </p:nvSpPr>
        <p:spPr bwMode="auto">
          <a:xfrm>
            <a:off x="6343228" y="6226781"/>
            <a:ext cx="1181100" cy="550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sz="1000" b="1" dirty="0"/>
              <a:t>Hot Spot of </a:t>
            </a:r>
            <a:r>
              <a:rPr lang="it-IT" sz="1000" b="1" dirty="0" err="1"/>
              <a:t>Recombination</a:t>
            </a:r>
            <a:r>
              <a:rPr lang="it-IT" sz="1000" b="1" dirty="0"/>
              <a:t> (HSR)</a:t>
            </a:r>
          </a:p>
        </p:txBody>
      </p:sp>
      <p:sp>
        <p:nvSpPr>
          <p:cNvPr id="19" name="Line 64"/>
          <p:cNvSpPr>
            <a:spLocks noChangeAspect="1" noChangeShapeType="1"/>
          </p:cNvSpPr>
          <p:nvPr/>
        </p:nvSpPr>
        <p:spPr bwMode="auto">
          <a:xfrm>
            <a:off x="796520" y="5068755"/>
            <a:ext cx="79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cxnSp>
        <p:nvCxnSpPr>
          <p:cNvPr id="20" name="Connettore 2 19"/>
          <p:cNvCxnSpPr/>
          <p:nvPr/>
        </p:nvCxnSpPr>
        <p:spPr>
          <a:xfrm flipV="1">
            <a:off x="1061024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V="1">
            <a:off x="3620295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/>
          <p:nvPr/>
        </p:nvCxnSpPr>
        <p:spPr>
          <a:xfrm flipV="1">
            <a:off x="4237945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 flipV="1">
            <a:off x="5057329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 flipV="1">
            <a:off x="5472343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 flipV="1">
            <a:off x="6944496" y="5225371"/>
            <a:ext cx="0" cy="965539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 flipV="1">
            <a:off x="7236296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 flipV="1">
            <a:off x="8172400" y="5180709"/>
            <a:ext cx="0" cy="5006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arentesi quadra aperta 27"/>
          <p:cNvSpPr/>
          <p:nvPr/>
        </p:nvSpPr>
        <p:spPr>
          <a:xfrm rot="16200000">
            <a:off x="3529100" y="2567131"/>
            <a:ext cx="340346" cy="6086003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9" name="Parentesi quadra aperta 28"/>
          <p:cNvSpPr/>
          <p:nvPr/>
        </p:nvSpPr>
        <p:spPr>
          <a:xfrm rot="16200000">
            <a:off x="7516452" y="4961959"/>
            <a:ext cx="340346" cy="1259582"/>
          </a:xfrm>
          <a:prstGeom prst="leftBracke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/>
          <p:cNvSpPr txBox="1"/>
          <p:nvPr/>
        </p:nvSpPr>
        <p:spPr>
          <a:xfrm>
            <a:off x="2915816" y="5869134"/>
            <a:ext cx="704479" cy="4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Georgia" pitchFamily="18" charset="0"/>
              </a:rPr>
              <a:t>A</a:t>
            </a:r>
            <a:endParaRPr lang="it-IT" sz="2400" b="1" dirty="0">
              <a:latin typeface="Georgia" pitchFamily="18" charset="0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7323905" y="5882692"/>
            <a:ext cx="704479" cy="458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Georgia" pitchFamily="18" charset="0"/>
              </a:rPr>
              <a:t>B</a:t>
            </a:r>
            <a:endParaRPr lang="it-IT" sz="2400" b="1" dirty="0">
              <a:latin typeface="Georgia" pitchFamily="18" charset="0"/>
            </a:endParaRPr>
          </a:p>
        </p:txBody>
      </p:sp>
      <p:cxnSp>
        <p:nvCxnSpPr>
          <p:cNvPr id="32" name="Connettore 2 31"/>
          <p:cNvCxnSpPr/>
          <p:nvPr/>
        </p:nvCxnSpPr>
        <p:spPr>
          <a:xfrm flipV="1">
            <a:off x="6012160" y="5184240"/>
            <a:ext cx="0" cy="504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flipV="1">
            <a:off x="6588224" y="5184240"/>
            <a:ext cx="0" cy="504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 flipV="1">
            <a:off x="7740352" y="5184240"/>
            <a:ext cx="0" cy="504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549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86232" y="188640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Eras Demi ITC" pitchFamily="34" charset="0"/>
              </a:rPr>
              <a:t>Un adattamento ‘perfetto’ a </a:t>
            </a:r>
            <a:r>
              <a:rPr lang="it-IT" sz="2400" i="1" dirty="0" err="1" smtClean="0">
                <a:latin typeface="Eras Demi ITC" pitchFamily="34" charset="0"/>
              </a:rPr>
              <a:t>P.vivax</a:t>
            </a:r>
            <a:r>
              <a:rPr lang="it-IT" sz="2400" dirty="0" smtClean="0">
                <a:latin typeface="Eras Demi ITC" pitchFamily="34" charset="0"/>
              </a:rPr>
              <a:t>: l’omozigosi </a:t>
            </a:r>
            <a:r>
              <a:rPr lang="it-IT" sz="2400" i="1" dirty="0" err="1" smtClean="0">
                <a:latin typeface="Eras Demi ITC" pitchFamily="34" charset="0"/>
              </a:rPr>
              <a:t>fyfy</a:t>
            </a:r>
            <a:endParaRPr lang="it-IT" sz="2400" i="1" dirty="0">
              <a:latin typeface="Eras Demi ITC" pitchFamily="34" charset="0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709613" y="1340768"/>
            <a:ext cx="7704137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dirty="0">
                <a:latin typeface="Eras Demi ITC" pitchFamily="34" charset="0"/>
              </a:rPr>
              <a:t>Genetica simile a quella del gruppo sanguigno AB0 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 3 alleli (FY*A, FY*B e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FY*B</a:t>
            </a:r>
            <a:r>
              <a:rPr lang="it-IT" sz="2000" baseline="30000" dirty="0" smtClean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 o </a:t>
            </a:r>
            <a:r>
              <a:rPr lang="it-IT" sz="2000" dirty="0" err="1" smtClean="0">
                <a:latin typeface="Eras Demi ITC" pitchFamily="34" charset="0"/>
                <a:sym typeface="Wingdings" pitchFamily="2" charset="2"/>
              </a:rPr>
              <a:t>fy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) 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A e B </a:t>
            </a:r>
            <a:r>
              <a:rPr lang="it-IT" sz="2000" dirty="0" err="1">
                <a:latin typeface="Eras Demi ITC" pitchFamily="34" charset="0"/>
                <a:sym typeface="Wingdings" pitchFamily="2" charset="2"/>
              </a:rPr>
              <a:t>codominanti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 tra loro ed entrambi dominanti su B</a:t>
            </a:r>
            <a:r>
              <a:rPr lang="it-IT" sz="2000" baseline="30000" dirty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 (= allele nullo), sono quindi possibili 6 genotipi e 4 fenotipi:</a:t>
            </a:r>
          </a:p>
          <a:p>
            <a:pPr>
              <a:spcBef>
                <a:spcPct val="50000"/>
              </a:spcBef>
            </a:pPr>
            <a:r>
              <a:rPr lang="it-IT" sz="2000" dirty="0">
                <a:latin typeface="Eras Demi ITC" pitchFamily="34" charset="0"/>
                <a:sym typeface="Wingdings" pitchFamily="2" charset="2"/>
              </a:rPr>
              <a:t>	A/A e A/B</a:t>
            </a:r>
            <a:r>
              <a:rPr lang="it-IT" sz="2000" baseline="30000" dirty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			(</a:t>
            </a:r>
            <a:r>
              <a:rPr lang="it-IT" sz="2000" dirty="0" err="1">
                <a:latin typeface="Eras Demi ITC" pitchFamily="34" charset="0"/>
                <a:sym typeface="Wingdings" pitchFamily="2" charset="2"/>
              </a:rPr>
              <a:t>a+b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-)</a:t>
            </a:r>
          </a:p>
          <a:p>
            <a:pPr>
              <a:spcBef>
                <a:spcPct val="50000"/>
              </a:spcBef>
            </a:pPr>
            <a:r>
              <a:rPr lang="it-IT" sz="2000" dirty="0">
                <a:latin typeface="Eras Demi ITC" pitchFamily="34" charset="0"/>
                <a:sym typeface="Wingdings" pitchFamily="2" charset="2"/>
              </a:rPr>
              <a:t>	B/B e B/B</a:t>
            </a:r>
            <a:r>
              <a:rPr lang="it-IT" sz="2000" baseline="30000" dirty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			(a-b+)</a:t>
            </a:r>
          </a:p>
          <a:p>
            <a:pPr>
              <a:spcBef>
                <a:spcPct val="50000"/>
              </a:spcBef>
            </a:pPr>
            <a:r>
              <a:rPr lang="it-IT" sz="2000" dirty="0">
                <a:latin typeface="Eras Demi ITC" pitchFamily="34" charset="0"/>
                <a:sym typeface="Wingdings" pitchFamily="2" charset="2"/>
              </a:rPr>
              <a:t>	A/B				(</a:t>
            </a:r>
            <a:r>
              <a:rPr lang="it-IT" sz="2000" dirty="0" err="1">
                <a:latin typeface="Eras Demi ITC" pitchFamily="34" charset="0"/>
                <a:sym typeface="Wingdings" pitchFamily="2" charset="2"/>
              </a:rPr>
              <a:t>a+b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+)</a:t>
            </a:r>
          </a:p>
          <a:p>
            <a:pPr>
              <a:spcBef>
                <a:spcPct val="50000"/>
              </a:spcBef>
            </a:pPr>
            <a:r>
              <a:rPr lang="it-IT" sz="2000" dirty="0">
                <a:latin typeface="Eras Demi ITC" pitchFamily="34" charset="0"/>
                <a:sym typeface="Wingdings" pitchFamily="2" charset="2"/>
              </a:rPr>
              <a:t>	B</a:t>
            </a:r>
            <a:r>
              <a:rPr lang="it-IT" sz="2000" baseline="30000" dirty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/B</a:t>
            </a:r>
            <a:r>
              <a:rPr lang="it-IT" sz="2000" baseline="30000" dirty="0">
                <a:latin typeface="Eras Demi ITC" pitchFamily="34" charset="0"/>
                <a:sym typeface="Wingdings" pitchFamily="2" charset="2"/>
              </a:rPr>
              <a:t>ES</a:t>
            </a:r>
            <a:r>
              <a:rPr lang="it-IT" sz="2000" dirty="0">
                <a:latin typeface="Eras Demi ITC" pitchFamily="34" charset="0"/>
                <a:sym typeface="Wingdings" pitchFamily="2" charset="2"/>
              </a:rPr>
              <a:t>				(a-b-)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861208" y="4544557"/>
            <a:ext cx="7427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Demi ITC" pitchFamily="34" charset="0"/>
              </a:rPr>
              <a:t>L’allele B</a:t>
            </a:r>
            <a:r>
              <a:rPr lang="it-IT" baseline="30000" dirty="0" smtClean="0">
                <a:latin typeface="Eras Demi ITC" pitchFamily="34" charset="0"/>
              </a:rPr>
              <a:t>ES</a:t>
            </a:r>
            <a:r>
              <a:rPr lang="it-IT" dirty="0" smtClean="0">
                <a:latin typeface="Eras Demi ITC" pitchFamily="34" charset="0"/>
              </a:rPr>
              <a:t> ha una mutazione del promotore che ne impedisce l’espressione SOLO a livello di eritroblasti</a:t>
            </a:r>
            <a:endParaRPr lang="it-IT" dirty="0">
              <a:latin typeface="Eras Demi ITC" pitchFamily="34" charset="0"/>
            </a:endParaRPr>
          </a:p>
        </p:txBody>
      </p:sp>
      <p:pic>
        <p:nvPicPr>
          <p:cNvPr id="6" name="Picture 6" descr="DARCMA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286904"/>
            <a:ext cx="7165975" cy="1382456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52499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2051050" y="3284538"/>
            <a:ext cx="1081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Eras Demi ITC" pitchFamily="34" charset="0"/>
              </a:rPr>
              <a:t>HbC</a:t>
            </a: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6172200" y="1103915"/>
            <a:ext cx="12255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>
                <a:latin typeface="Eras Demi ITC" pitchFamily="34" charset="0"/>
              </a:rPr>
              <a:t>HbS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70904" y="332656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>
                <a:latin typeface="Eras Demi ITC" pitchFamily="34" charset="0"/>
              </a:rPr>
              <a:t>Distribuzione in Africa degli alleli C e S</a:t>
            </a:r>
            <a:endParaRPr lang="it-IT" sz="2800" dirty="0">
              <a:latin typeface="Eras Demi ITC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2051050" y="2060848"/>
            <a:ext cx="1081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>
                <a:solidFill>
                  <a:srgbClr val="FFFF00"/>
                </a:solidFill>
                <a:latin typeface="Eras Demi ITC" pitchFamily="34" charset="0"/>
              </a:rPr>
              <a:t>HbC</a:t>
            </a: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390736"/>
            <a:ext cx="2444750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" name="Picture 6" descr="emoc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556" y="1533748"/>
            <a:ext cx="2568575" cy="2759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6793" y="1540098"/>
            <a:ext cx="2841625" cy="27527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2099718" y="1052736"/>
            <a:ext cx="10810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 dirty="0" err="1">
                <a:latin typeface="Eras Demi ITC" pitchFamily="34" charset="0"/>
              </a:rPr>
              <a:t>HbC</a:t>
            </a:r>
            <a:endParaRPr lang="it-IT" sz="2800" b="1" dirty="0">
              <a:latin typeface="Eras Demi ITC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583072" y="6167045"/>
            <a:ext cx="39877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Eras Demi ITC" pitchFamily="34" charset="0"/>
              </a:rPr>
              <a:t>Protezione conferita dall’allele C </a:t>
            </a:r>
            <a:r>
              <a:rPr lang="it-IT" sz="1400" dirty="0" smtClean="0">
                <a:latin typeface="Eras Demi ITC" pitchFamily="34" charset="0"/>
              </a:rPr>
              <a:t>(tratta da </a:t>
            </a:r>
            <a:r>
              <a:rPr lang="it-IT" sz="1400" dirty="0" err="1" smtClean="0">
                <a:latin typeface="Eras Demi ITC" pitchFamily="34" charset="0"/>
              </a:rPr>
              <a:t>Modiano</a:t>
            </a:r>
            <a:r>
              <a:rPr lang="it-IT" sz="1400" dirty="0" smtClean="0">
                <a:latin typeface="Eras Demi ITC" pitchFamily="34" charset="0"/>
              </a:rPr>
              <a:t> D et al. 2008) </a:t>
            </a:r>
            <a:endParaRPr lang="it-IT" sz="14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5905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41232" y="898136"/>
            <a:ext cx="7416824" cy="5191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150000"/>
              </a:lnSpc>
            </a:pP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Nei portatori di </a:t>
            </a:r>
            <a:r>
              <a:rPr lang="it-IT" sz="2800" dirty="0" err="1" smtClean="0">
                <a:solidFill>
                  <a:prstClr val="white"/>
                </a:solidFill>
                <a:latin typeface="Eras Demi ITC" pitchFamily="34" charset="0"/>
              </a:rPr>
              <a:t>HbS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 e </a:t>
            </a:r>
            <a:r>
              <a:rPr lang="it-IT" sz="2800" dirty="0" err="1" smtClean="0">
                <a:solidFill>
                  <a:prstClr val="white"/>
                </a:solidFill>
                <a:latin typeface="Eras Demi ITC" pitchFamily="34" charset="0"/>
              </a:rPr>
              <a:t>HbC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 si riscontrano densità più elevate di forme sessuate del parassita (</a:t>
            </a:r>
            <a:r>
              <a:rPr lang="it-IT" sz="2800" dirty="0" err="1" smtClean="0">
                <a:solidFill>
                  <a:prstClr val="white"/>
                </a:solidFill>
                <a:latin typeface="Eras Demi ITC" pitchFamily="34" charset="0"/>
              </a:rPr>
              <a:t>gametociti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), è stato dimostrato che questi </a:t>
            </a:r>
            <a:r>
              <a:rPr lang="it-IT" sz="2800" dirty="0" err="1" smtClean="0">
                <a:solidFill>
                  <a:prstClr val="white"/>
                </a:solidFill>
                <a:latin typeface="Eras Demi ITC" pitchFamily="34" charset="0"/>
              </a:rPr>
              <a:t>gametociti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 sono infettanti per la 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zanzara (</a:t>
            </a:r>
            <a:r>
              <a:rPr lang="it-IT" sz="2000" dirty="0" err="1">
                <a:latin typeface="Eras Demi ITC" pitchFamily="34" charset="0"/>
              </a:rPr>
              <a:t>Gouagna</a:t>
            </a:r>
            <a:r>
              <a:rPr lang="it-IT" sz="2000" dirty="0">
                <a:latin typeface="Eras Demi ITC" pitchFamily="34" charset="0"/>
              </a:rPr>
              <a:t> et al, 2010, Nature </a:t>
            </a:r>
            <a:r>
              <a:rPr lang="it-IT" sz="2000" dirty="0" smtClean="0">
                <a:latin typeface="Eras Demi ITC" pitchFamily="34" charset="0"/>
              </a:rPr>
              <a:t>Genetics</a:t>
            </a:r>
            <a:r>
              <a:rPr lang="it-IT" sz="2800" dirty="0" smtClean="0">
                <a:solidFill>
                  <a:prstClr val="white"/>
                </a:solidFill>
                <a:latin typeface="Eras Demi ITC" pitchFamily="34" charset="0"/>
              </a:rPr>
              <a:t>). Questi individui sono più protetti verso le conseguenze cliniche della malattia e trasmettono meglio il parassita</a:t>
            </a:r>
            <a:endParaRPr lang="it-IT" sz="2800" dirty="0">
              <a:solidFill>
                <a:prstClr val="white"/>
              </a:solidFill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041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46"/>
          <a:stretch/>
        </p:blipFill>
        <p:spPr bwMode="auto">
          <a:xfrm>
            <a:off x="50495" y="981248"/>
            <a:ext cx="9052561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3635896" y="5723964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Verra</a:t>
            </a:r>
            <a:r>
              <a:rPr lang="it-IT" dirty="0" smtClean="0"/>
              <a:t> F et al, (2009) </a:t>
            </a:r>
            <a:r>
              <a:rPr lang="it-IT" dirty="0" err="1" smtClean="0"/>
              <a:t>Parasite</a:t>
            </a:r>
            <a:r>
              <a:rPr lang="it-IT" dirty="0" smtClean="0"/>
              <a:t> </a:t>
            </a:r>
            <a:r>
              <a:rPr lang="it-IT" dirty="0" err="1" smtClean="0"/>
              <a:t>immunology</a:t>
            </a:r>
            <a:r>
              <a:rPr lang="it-IT" dirty="0" smtClean="0"/>
              <a:t> 31, 234-253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164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" r="7675" b="-11057"/>
          <a:stretch/>
        </p:blipFill>
        <p:spPr bwMode="auto">
          <a:xfrm>
            <a:off x="168464" y="1031787"/>
            <a:ext cx="8842758" cy="5709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3622248" y="6279833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Verra</a:t>
            </a:r>
            <a:r>
              <a:rPr lang="it-IT" dirty="0" smtClean="0"/>
              <a:t> F et al, (2009) </a:t>
            </a:r>
            <a:r>
              <a:rPr lang="it-IT" dirty="0" err="1" smtClean="0"/>
              <a:t>Parasite</a:t>
            </a:r>
            <a:r>
              <a:rPr lang="it-IT" dirty="0" smtClean="0"/>
              <a:t> </a:t>
            </a:r>
            <a:r>
              <a:rPr lang="it-IT" dirty="0" err="1" smtClean="0"/>
              <a:t>immunology</a:t>
            </a:r>
            <a:r>
              <a:rPr lang="it-IT" dirty="0" smtClean="0"/>
              <a:t> 31, 234-253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1995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24512" y="1124744"/>
            <a:ext cx="76874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4000" b="1" dirty="0" smtClean="0">
                <a:latin typeface="Eras Demi ITC" pitchFamily="34" charset="0"/>
              </a:rPr>
              <a:t>Polimorfismi malarici classici:</a:t>
            </a:r>
          </a:p>
          <a:p>
            <a:pPr algn="ctr">
              <a:lnSpc>
                <a:spcPct val="150000"/>
              </a:lnSpc>
            </a:pPr>
            <a:endParaRPr lang="it-IT" sz="4000" b="1" dirty="0" smtClean="0">
              <a:latin typeface="Eras Demi ITC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4000" b="1" dirty="0" smtClean="0">
                <a:latin typeface="Eras Demi ITC" pitchFamily="34" charset="0"/>
              </a:rPr>
              <a:t>Supposti meccanismi di protezione</a:t>
            </a:r>
            <a:endParaRPr lang="it-IT" sz="4000" b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18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663" y="1196752"/>
            <a:ext cx="6162675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16720" y="539969"/>
            <a:ext cx="8280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latin typeface="Eras Demi ITC" pitchFamily="34" charset="0"/>
              </a:rPr>
              <a:t>La glucosio-6-fosfato deidrogenasi (G6PD)</a:t>
            </a:r>
            <a:endParaRPr lang="it-IT" sz="3200" b="1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1490663" y="6021288"/>
            <a:ext cx="6033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latin typeface="Eras Demi ITC" pitchFamily="34" charset="0"/>
              </a:rPr>
              <a:t>Il gene Gd è X-</a:t>
            </a:r>
            <a:r>
              <a:rPr lang="it-IT" sz="2000" dirty="0" err="1" smtClean="0">
                <a:latin typeface="Eras Demi ITC" pitchFamily="34" charset="0"/>
              </a:rPr>
              <a:t>linked</a:t>
            </a:r>
            <a:r>
              <a:rPr lang="it-IT" sz="2000" dirty="0" smtClean="0">
                <a:latin typeface="Eras Demi ITC" pitchFamily="34" charset="0"/>
              </a:rPr>
              <a:t>, i maschi sono emizigoti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274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97216" y="839609"/>
            <a:ext cx="7718504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La G6PD è un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enzima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housekeeping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che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catalizza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la prima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reazione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della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via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dei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pentoso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fosfati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, è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essenziale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per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mantere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il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giusto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livello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di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glutatione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ridotto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</a:t>
            </a:r>
            <a:r>
              <a:rPr lang="en-GB" sz="2400" dirty="0" err="1" smtClean="0">
                <a:latin typeface="Eras Demi ITC" pitchFamily="34" charset="0"/>
                <a:cs typeface="Times New Roman" pitchFamily="18" charset="0"/>
              </a:rPr>
              <a:t>nelle</a:t>
            </a:r>
            <a:r>
              <a:rPr lang="en-GB" sz="2400" dirty="0" smtClean="0">
                <a:latin typeface="Eras Demi ITC" pitchFamily="34" charset="0"/>
                <a:cs typeface="Times New Roman" pitchFamily="18" charset="0"/>
              </a:rPr>
              <a:t> cellule.</a:t>
            </a:r>
          </a:p>
          <a:p>
            <a:endParaRPr lang="it-IT" sz="2400" dirty="0">
              <a:latin typeface="Eras Demi ITC" pitchFamily="34" charset="0"/>
            </a:endParaRPr>
          </a:p>
          <a:p>
            <a:pPr eaLnBrk="0" hangingPunct="0"/>
            <a:r>
              <a:rPr lang="it-IT" sz="2400" dirty="0" smtClean="0">
                <a:latin typeface="Eras Demi ITC" pitchFamily="34" charset="0"/>
                <a:cs typeface="Times New Roman" pitchFamily="18" charset="0"/>
              </a:rPr>
              <a:t>Gli effetti negativi dell’</a:t>
            </a:r>
            <a:r>
              <a:rPr lang="it-IT" sz="2400" dirty="0" err="1" smtClean="0">
                <a:latin typeface="Eras Demi ITC" pitchFamily="34" charset="0"/>
                <a:cs typeface="Times New Roman" pitchFamily="18" charset="0"/>
              </a:rPr>
              <a:t>enzimopenia</a:t>
            </a:r>
            <a:r>
              <a:rPr lang="it-IT" sz="2400" dirty="0" smtClean="0">
                <a:latin typeface="Eras Demi ITC" pitchFamily="34" charset="0"/>
                <a:cs typeface="Times New Roman" pitchFamily="18" charset="0"/>
              </a:rPr>
              <a:t> (dovuta alla presenza di un enzima instabile) sono riscontrabili solo a livello dei </a:t>
            </a:r>
            <a:r>
              <a:rPr lang="it-IT" sz="2400" dirty="0" err="1" smtClean="0">
                <a:latin typeface="Eras Demi ITC" pitchFamily="34" charset="0"/>
                <a:cs typeface="Times New Roman" pitchFamily="18" charset="0"/>
              </a:rPr>
              <a:t>gl.rossi</a:t>
            </a:r>
            <a:r>
              <a:rPr lang="it-IT" sz="2400" dirty="0" smtClean="0">
                <a:latin typeface="Eras Demi ITC" pitchFamily="34" charset="0"/>
                <a:cs typeface="Times New Roman" pitchFamily="18" charset="0"/>
              </a:rPr>
              <a:t>. L’assenza completa di enzima è incompatibile con la vita.</a:t>
            </a:r>
          </a:p>
          <a:p>
            <a:pPr eaLnBrk="0" hangingPunct="0"/>
            <a:endParaRPr lang="it-IT" sz="2400" dirty="0">
              <a:latin typeface="Eras Demi ITC" pitchFamily="34" charset="0"/>
              <a:cs typeface="Times New Roman" pitchFamily="18" charset="0"/>
            </a:endParaRPr>
          </a:p>
          <a:p>
            <a:pPr eaLnBrk="0" hangingPunct="0"/>
            <a:r>
              <a:rPr lang="it-IT" sz="2400" dirty="0" err="1" smtClean="0">
                <a:latin typeface="Eras Demi ITC" pitchFamily="34" charset="0"/>
                <a:cs typeface="Times New Roman" pitchFamily="18" charset="0"/>
              </a:rPr>
              <a:t>Gl.rossi</a:t>
            </a:r>
            <a:r>
              <a:rPr lang="it-IT" sz="2400" dirty="0" smtClean="0">
                <a:latin typeface="Eras Demi ITC" pitchFamily="34" charset="0"/>
                <a:cs typeface="Times New Roman" pitchFamily="18" charset="0"/>
              </a:rPr>
              <a:t> G6PD(-) vanno incontro ad emolisi quando esposti a forte stress ossidativo</a:t>
            </a:r>
            <a:endParaRPr lang="it-IT" sz="2400" dirty="0">
              <a:latin typeface="Eras Demi ITC" pitchFamily="34" charset="0"/>
            </a:endParaRPr>
          </a:p>
          <a:p>
            <a:pPr eaLnBrk="0" hangingPunct="0"/>
            <a:endParaRPr lang="it-IT" sz="24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41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5328"/>
            <a:ext cx="7913253" cy="52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84264" y="620688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Eras Demi ITC" pitchFamily="34" charset="0"/>
              </a:rPr>
              <a:t>Possibili meccanismi di protezione dell’allele Gd(-)</a:t>
            </a:r>
            <a:endParaRPr lang="it-IT" sz="2400" b="1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45425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3853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710864" y="476672"/>
            <a:ext cx="7704856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5600">
              <a:lnSpc>
                <a:spcPct val="150000"/>
              </a:lnSpc>
              <a:spcAft>
                <a:spcPts val="600"/>
              </a:spcAft>
            </a:pPr>
            <a:r>
              <a:rPr lang="it-IT" sz="2400" dirty="0" smtClean="0">
                <a:latin typeface="Eras Demi ITC" pitchFamily="34" charset="0"/>
              </a:rPr>
              <a:t>Studi casi-controlli in cui i casi (malati di malaria grave) sono stati suddivisi in sottogruppi sulla base del fenotipo clinico (anemia grave, malaria cerebrale, ecc.)</a:t>
            </a:r>
          </a:p>
          <a:p>
            <a:pPr marL="725488" indent="-342900" defTabSz="723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400" dirty="0" smtClean="0">
                <a:latin typeface="Eras Demi ITC" pitchFamily="34" charset="0"/>
              </a:rPr>
              <a:t>Gli eterozigoti  AS  mostrano un’associazione negativa (= sono protetti) con tutte le forme di malaria grave</a:t>
            </a:r>
          </a:p>
          <a:p>
            <a:pPr marL="725488" indent="-342900" defTabSz="723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400" dirty="0" smtClean="0">
                <a:latin typeface="Eras Demi ITC" pitchFamily="34" charset="0"/>
              </a:rPr>
              <a:t>Gli alfa-</a:t>
            </a:r>
            <a:r>
              <a:rPr lang="it-IT" sz="2400" dirty="0" err="1" smtClean="0">
                <a:latin typeface="Eras Demi ITC" pitchFamily="34" charset="0"/>
              </a:rPr>
              <a:t>thal</a:t>
            </a:r>
            <a:r>
              <a:rPr lang="it-IT" sz="2400" dirty="0" smtClean="0">
                <a:latin typeface="Eras Demi ITC" pitchFamily="34" charset="0"/>
              </a:rPr>
              <a:t> sono protetti verso l’anemia grave</a:t>
            </a:r>
          </a:p>
          <a:p>
            <a:pPr marL="725488" indent="-342900" defTabSz="723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400" dirty="0" smtClean="0">
                <a:latin typeface="Eras Demi ITC" pitchFamily="34" charset="0"/>
              </a:rPr>
              <a:t>I portatori di </a:t>
            </a:r>
            <a:r>
              <a:rPr lang="it-IT" sz="2400" dirty="0" err="1" smtClean="0">
                <a:latin typeface="Eras Demi ITC" pitchFamily="34" charset="0"/>
              </a:rPr>
              <a:t>HbC</a:t>
            </a:r>
            <a:r>
              <a:rPr lang="it-IT" sz="2400" dirty="0" smtClean="0">
                <a:latin typeface="Eras Demi ITC" pitchFamily="34" charset="0"/>
              </a:rPr>
              <a:t> sono protetti verso la malaria cerebrale</a:t>
            </a:r>
          </a:p>
        </p:txBody>
      </p:sp>
    </p:spTree>
    <p:extLst>
      <p:ext uri="{BB962C8B-B14F-4D97-AF65-F5344CB8AC3E}">
        <p14:creationId xmlns:p14="http://schemas.microsoft.com/office/powerpoint/2010/main" val="4268010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404664"/>
            <a:ext cx="864096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800" b="1" dirty="0" smtClean="0">
                <a:latin typeface="Eras Demi ITC" pitchFamily="34" charset="0"/>
              </a:rPr>
              <a:t>Ipotesi</a:t>
            </a:r>
            <a:r>
              <a:rPr lang="it-IT" sz="2800" dirty="0" smtClean="0">
                <a:latin typeface="Eras Demi ITC" pitchFamily="34" charset="0"/>
              </a:rPr>
              <a:t> </a:t>
            </a:r>
            <a:r>
              <a:rPr lang="it-IT" sz="2800" dirty="0" smtClean="0">
                <a:latin typeface="Eras Demi ITC" pitchFamily="34" charset="0"/>
              </a:rPr>
              <a:t> sul </a:t>
            </a:r>
            <a:r>
              <a:rPr lang="it-IT" sz="2800" dirty="0" smtClean="0">
                <a:latin typeface="Eras Demi ITC" pitchFamily="34" charset="0"/>
              </a:rPr>
              <a:t>meccanismo di protezione dell’alfa-</a:t>
            </a:r>
            <a:r>
              <a:rPr lang="it-IT" sz="2800" dirty="0" err="1" smtClean="0">
                <a:latin typeface="Eras Demi ITC" pitchFamily="34" charset="0"/>
              </a:rPr>
              <a:t>thal</a:t>
            </a:r>
            <a:endParaRPr lang="it-IT" sz="2800" dirty="0" smtClean="0">
              <a:latin typeface="Eras Demi ITC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it-IT" sz="2400" dirty="0" smtClean="0">
                <a:latin typeface="Eras Demi ITC" pitchFamily="34" charset="0"/>
              </a:rPr>
              <a:t>I </a:t>
            </a:r>
            <a:r>
              <a:rPr lang="it-IT" sz="2400" dirty="0" err="1" smtClean="0">
                <a:latin typeface="Eras Demi ITC" pitchFamily="34" charset="0"/>
              </a:rPr>
              <a:t>gl.rossi</a:t>
            </a:r>
            <a:r>
              <a:rPr lang="it-IT" sz="2400" dirty="0" smtClean="0">
                <a:latin typeface="Eras Demi ITC" pitchFamily="34" charset="0"/>
              </a:rPr>
              <a:t> alfa-</a:t>
            </a:r>
            <a:r>
              <a:rPr lang="it-IT" sz="2400" dirty="0" err="1" smtClean="0">
                <a:latin typeface="Eras Demi ITC" pitchFamily="34" charset="0"/>
              </a:rPr>
              <a:t>thal</a:t>
            </a:r>
            <a:r>
              <a:rPr lang="it-IT" sz="2400" dirty="0" smtClean="0">
                <a:latin typeface="Eras Demi ITC" pitchFamily="34" charset="0"/>
              </a:rPr>
              <a:t> infettati:</a:t>
            </a:r>
          </a:p>
          <a:p>
            <a:pPr marL="9017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000" dirty="0">
                <a:latin typeface="Eras Demi ITC" pitchFamily="34" charset="0"/>
              </a:rPr>
              <a:t>sono </a:t>
            </a:r>
            <a:r>
              <a:rPr lang="it-IT" sz="2000" dirty="0" smtClean="0">
                <a:latin typeface="Eras Demi ITC" pitchFamily="34" charset="0"/>
              </a:rPr>
              <a:t>meno propensi a formare ‘</a:t>
            </a:r>
            <a:r>
              <a:rPr lang="it-IT" sz="2000" dirty="0" err="1" smtClean="0">
                <a:latin typeface="Eras Demi ITC" pitchFamily="34" charset="0"/>
              </a:rPr>
              <a:t>rosetting</a:t>
            </a:r>
            <a:r>
              <a:rPr lang="it-IT" sz="2000" dirty="0" smtClean="0">
                <a:latin typeface="Eras Demi ITC" pitchFamily="34" charset="0"/>
              </a:rPr>
              <a:t>’;</a:t>
            </a:r>
          </a:p>
          <a:p>
            <a:pPr marL="9017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000" dirty="0">
                <a:latin typeface="Eras Demi ITC" pitchFamily="34" charset="0"/>
              </a:rPr>
              <a:t>v</a:t>
            </a:r>
            <a:r>
              <a:rPr lang="it-IT" sz="2000" dirty="0" smtClean="0">
                <a:latin typeface="Eras Demi ITC" pitchFamily="34" charset="0"/>
              </a:rPr>
              <a:t>engono fagocitati più facilmente dai macrofagi;</a:t>
            </a:r>
          </a:p>
          <a:p>
            <a:pPr marL="9017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000" dirty="0">
                <a:latin typeface="Eras Demi ITC" pitchFamily="34" charset="0"/>
              </a:rPr>
              <a:t>e</a:t>
            </a:r>
            <a:r>
              <a:rPr lang="it-IT" sz="2000" dirty="0" smtClean="0">
                <a:latin typeface="Eras Demi ITC" pitchFamily="34" charset="0"/>
              </a:rPr>
              <a:t>sprimono sulla loro superficie livelli più elevati di Ag del plasmodio</a:t>
            </a:r>
          </a:p>
          <a:p>
            <a:pPr marL="558800">
              <a:lnSpc>
                <a:spcPct val="150000"/>
              </a:lnSpc>
              <a:spcAft>
                <a:spcPts val="600"/>
              </a:spcAft>
            </a:pPr>
            <a:endParaRPr lang="it-IT" sz="2000" dirty="0" smtClean="0">
              <a:latin typeface="Eras Demi ITC" pitchFamily="34" charset="0"/>
            </a:endParaRPr>
          </a:p>
          <a:p>
            <a:pPr marL="901700" indent="-34290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v"/>
            </a:pPr>
            <a:r>
              <a:rPr lang="it-IT" sz="2000" dirty="0" smtClean="0">
                <a:latin typeface="Eras Demi ITC" pitchFamily="34" charset="0"/>
              </a:rPr>
              <a:t>i soggetti microcitemici hanno </a:t>
            </a:r>
            <a:r>
              <a:rPr lang="it-IT" sz="2000" dirty="0" err="1" smtClean="0">
                <a:latin typeface="Eras Demi ITC" pitchFamily="34" charset="0"/>
              </a:rPr>
              <a:t>g.rossi</a:t>
            </a:r>
            <a:r>
              <a:rPr lang="it-IT" sz="2000" dirty="0" smtClean="0">
                <a:latin typeface="Eras Demi ITC" pitchFamily="34" charset="0"/>
              </a:rPr>
              <a:t> più numerosi e più piccoli rispetto ai soggetti normali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</a:t>
            </a:r>
            <a:r>
              <a:rPr lang="it-IT" sz="2000" dirty="0" smtClean="0">
                <a:latin typeface="Eras Demi ITC" pitchFamily="34" charset="0"/>
              </a:rPr>
              <a:t> a parità di no. di </a:t>
            </a:r>
            <a:r>
              <a:rPr lang="it-IT" sz="2000" dirty="0" err="1" smtClean="0">
                <a:latin typeface="Eras Demi ITC" pitchFamily="34" charset="0"/>
              </a:rPr>
              <a:t>g.rossi</a:t>
            </a:r>
            <a:r>
              <a:rPr lang="it-IT" sz="2000" dirty="0" smtClean="0">
                <a:latin typeface="Eras Demi ITC" pitchFamily="34" charset="0"/>
              </a:rPr>
              <a:t> persi la </a:t>
            </a:r>
            <a:r>
              <a:rPr lang="it-IT" sz="2000" dirty="0" smtClean="0">
                <a:latin typeface="Eras Demi ITC" pitchFamily="34" charset="0"/>
              </a:rPr>
              <a:t>perdita </a:t>
            </a:r>
            <a:r>
              <a:rPr lang="it-IT" sz="2000" dirty="0" smtClean="0">
                <a:latin typeface="Eras Demi ITC" pitchFamily="34" charset="0"/>
              </a:rPr>
              <a:t>di </a:t>
            </a:r>
            <a:r>
              <a:rPr lang="it-IT" sz="2000" dirty="0" err="1" smtClean="0">
                <a:latin typeface="Eras Demi ITC" pitchFamily="34" charset="0"/>
              </a:rPr>
              <a:t>Hb</a:t>
            </a:r>
            <a:r>
              <a:rPr lang="it-IT" sz="2000" dirty="0" smtClean="0">
                <a:latin typeface="Eras Demi ITC" pitchFamily="34" charset="0"/>
              </a:rPr>
              <a:t> è minore inoltre  il rilascio in circolo di meno </a:t>
            </a:r>
            <a:r>
              <a:rPr lang="it-IT" sz="2000" dirty="0" err="1" smtClean="0">
                <a:latin typeface="Eras Demi ITC" pitchFamily="34" charset="0"/>
              </a:rPr>
              <a:t>Hb</a:t>
            </a:r>
            <a:r>
              <a:rPr lang="it-IT" sz="2000" dirty="0" smtClean="0">
                <a:latin typeface="Eras Demi ITC" pitchFamily="34" charset="0"/>
              </a:rPr>
              <a:t> diminuisce il danno ossidativo ai tessuti e il rilascio di citochine pro-infiammatorie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31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116632"/>
            <a:ext cx="8208912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it-IT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Ipotetico meccanismo</a:t>
            </a:r>
            <a:r>
              <a:rPr kumimoji="0" lang="it-IT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protettivo degli alleli </a:t>
            </a:r>
            <a:r>
              <a:rPr kumimoji="0" lang="it-IT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C (e S) dell’</a:t>
            </a:r>
            <a:r>
              <a:rPr kumimoji="0" lang="it-IT" sz="2800" b="1" i="0" u="none" strike="noStrike" kern="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Hb</a:t>
            </a:r>
            <a:r>
              <a:rPr kumimoji="0" lang="it-IT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</a:t>
            </a:r>
            <a:endParaRPr kumimoji="0" lang="it-IT" sz="2800" b="1" i="0" u="none" strike="noStrike" kern="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Demi ITC" pitchFamily="34" charset="0"/>
            </a:endParaRPr>
          </a:p>
          <a:p>
            <a:pPr lvl="0" algn="ctr">
              <a:defRPr/>
            </a:pPr>
            <a:endParaRPr kumimoji="0" lang="it-IT" sz="2800" b="1" i="0" u="none" strike="noStrike" kern="0" cap="none" spc="0" normalizeH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Demi ITC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it-IT" sz="2000" kern="0" dirty="0" err="1">
                <a:solidFill>
                  <a:prstClr val="white"/>
                </a:solidFill>
                <a:latin typeface="Eras Demi ITC" pitchFamily="34" charset="0"/>
              </a:rPr>
              <a:t>Fairhurst</a:t>
            </a:r>
            <a:r>
              <a:rPr lang="it-IT" sz="2000" kern="0" dirty="0">
                <a:solidFill>
                  <a:prstClr val="white"/>
                </a:solidFill>
                <a:latin typeface="Eras Demi ITC" pitchFamily="34" charset="0"/>
              </a:rPr>
              <a:t> et al, Nature 2005</a:t>
            </a:r>
          </a:p>
          <a:p>
            <a:pPr lvl="0">
              <a:spcAft>
                <a:spcPts val="600"/>
              </a:spcAft>
              <a:defRPr/>
            </a:pP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Minor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espressione, in </a:t>
            </a:r>
            <a:r>
              <a:rPr lang="it-IT" sz="2000" kern="0" dirty="0" err="1" smtClean="0">
                <a:solidFill>
                  <a:prstClr val="white"/>
                </a:solidFill>
                <a:latin typeface="Eras Demi ITC" pitchFamily="34" charset="0"/>
              </a:rPr>
              <a:t>g.rossi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AC e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soprattutto CC infettati </a:t>
            </a:r>
            <a:r>
              <a:rPr lang="it-IT" sz="2000" i="1" kern="0" dirty="0" smtClean="0">
                <a:solidFill>
                  <a:prstClr val="white"/>
                </a:solidFill>
                <a:latin typeface="Eras Demi ITC" pitchFamily="34" charset="0"/>
              </a:rPr>
              <a:t>in vitro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,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dei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recettori  </a:t>
            </a:r>
            <a:r>
              <a:rPr lang="it-IT" sz="2000" kern="0" dirty="0">
                <a:solidFill>
                  <a:prstClr val="white"/>
                </a:solidFill>
                <a:latin typeface="Eras Demi ITC" pitchFamily="34" charset="0"/>
              </a:rPr>
              <a:t>per molecole di rivestimento degli 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endoteli (i prodotti </a:t>
            </a:r>
            <a:r>
              <a:rPr lang="it-IT" sz="2000" kern="0" dirty="0">
                <a:solidFill>
                  <a:prstClr val="white"/>
                </a:solidFill>
                <a:latin typeface="Eras Demi ITC" pitchFamily="34" charset="0"/>
              </a:rPr>
              <a:t>dei geni </a:t>
            </a:r>
            <a:r>
              <a:rPr lang="it-IT" sz="2000" i="1" kern="0" dirty="0" err="1" smtClean="0">
                <a:solidFill>
                  <a:prstClr val="white"/>
                </a:solidFill>
                <a:latin typeface="Eras Demi ITC" pitchFamily="34" charset="0"/>
              </a:rPr>
              <a:t>var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) che sono responsabili del fenomeno del ‘sequestro’ </a:t>
            </a:r>
            <a:endParaRPr lang="it-IT" sz="2000" kern="0" dirty="0" smtClean="0">
              <a:solidFill>
                <a:prstClr val="white"/>
              </a:solidFill>
              <a:latin typeface="Eras Demi IT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" t="4831"/>
          <a:stretch/>
        </p:blipFill>
        <p:spPr bwMode="auto">
          <a:xfrm>
            <a:off x="251520" y="2924944"/>
            <a:ext cx="4958007" cy="375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5490270" y="2965008"/>
            <a:ext cx="36537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Eras Demi ITC" pitchFamily="34" charset="0"/>
              </a:rPr>
              <a:t>Nella figura sono riportati i risultati relativi a:</a:t>
            </a:r>
          </a:p>
          <a:p>
            <a:pPr marL="342900" indent="-342900">
              <a:buAutoNum type="alphaLcParenBoth"/>
            </a:pPr>
            <a:r>
              <a:rPr lang="it-IT" dirty="0" smtClean="0">
                <a:latin typeface="Eras Demi ITC" pitchFamily="34" charset="0"/>
              </a:rPr>
              <a:t>Capacità di legarsi </a:t>
            </a:r>
            <a:r>
              <a:rPr lang="it-IT" dirty="0" smtClean="0">
                <a:latin typeface="Eras Demi ITC" pitchFamily="34" charset="0"/>
              </a:rPr>
              <a:t>a endoteli </a:t>
            </a:r>
            <a:r>
              <a:rPr lang="it-IT" dirty="0" err="1" smtClean="0">
                <a:latin typeface="Eras Demi ITC" pitchFamily="34" charset="0"/>
              </a:rPr>
              <a:t>monostrato</a:t>
            </a:r>
            <a:r>
              <a:rPr lang="it-IT" dirty="0" smtClean="0">
                <a:latin typeface="Eras Demi ITC" pitchFamily="34" charset="0"/>
              </a:rPr>
              <a:t> che esprimono ICAM-1 e CD36</a:t>
            </a:r>
            <a:endParaRPr lang="it-IT" dirty="0" smtClean="0">
              <a:latin typeface="Eras Demi ITC" pitchFamily="34" charset="0"/>
            </a:endParaRPr>
          </a:p>
          <a:p>
            <a:pPr marL="342900" indent="-342900">
              <a:buAutoNum type="alphaLcParenBoth"/>
            </a:pPr>
            <a:r>
              <a:rPr lang="it-IT" dirty="0" smtClean="0">
                <a:latin typeface="Eras Demi ITC" pitchFamily="34" charset="0"/>
              </a:rPr>
              <a:t>Capacità di formare ‘</a:t>
            </a:r>
            <a:r>
              <a:rPr lang="it-IT" dirty="0" smtClean="0">
                <a:latin typeface="Eras Demi ITC" pitchFamily="34" charset="0"/>
              </a:rPr>
              <a:t>rosette’</a:t>
            </a:r>
          </a:p>
          <a:p>
            <a:pPr marL="342900" indent="-342900">
              <a:buAutoNum type="alphaLcParenBoth"/>
            </a:pPr>
            <a:r>
              <a:rPr lang="it-IT" dirty="0" smtClean="0">
                <a:latin typeface="Eras Demi ITC" pitchFamily="34" charset="0"/>
              </a:rPr>
              <a:t>Capacità  di essere </a:t>
            </a:r>
            <a:r>
              <a:rPr lang="it-IT" dirty="0" smtClean="0">
                <a:latin typeface="Eras Demi ITC" pitchFamily="34" charset="0"/>
              </a:rPr>
              <a:t>agglutinati da sieri contenenti Ab ’</a:t>
            </a:r>
            <a:r>
              <a:rPr lang="it-IT" dirty="0" err="1" smtClean="0">
                <a:latin typeface="Eras Demi ITC" pitchFamily="34" charset="0"/>
              </a:rPr>
              <a:t>antiplasmodi</a:t>
            </a:r>
            <a:r>
              <a:rPr lang="it-IT" dirty="0" smtClean="0">
                <a:latin typeface="Eras Demi ITC" pitchFamily="34" charset="0"/>
              </a:rPr>
              <a:t>’</a:t>
            </a:r>
          </a:p>
          <a:p>
            <a:pPr marL="342900" indent="-342900">
              <a:buAutoNum type="alphaLcParenBoth"/>
            </a:pPr>
            <a:r>
              <a:rPr lang="it-IT" dirty="0" smtClean="0">
                <a:latin typeface="Eras Demi ITC" pitchFamily="34" charset="0"/>
              </a:rPr>
              <a:t>Idem </a:t>
            </a:r>
            <a:r>
              <a:rPr lang="it-IT" dirty="0" smtClean="0">
                <a:latin typeface="Eras Demi ITC" pitchFamily="34" charset="0"/>
              </a:rPr>
              <a:t>con varie diluizioni</a:t>
            </a:r>
          </a:p>
          <a:p>
            <a:pPr marL="342900" indent="-342900">
              <a:buAutoNum type="alphaLcParenBoth"/>
            </a:pPr>
            <a:r>
              <a:rPr lang="it-IT" dirty="0" smtClean="0">
                <a:latin typeface="Eras Demi ITC" pitchFamily="34" charset="0"/>
              </a:rPr>
              <a:t>Idem con RBC  infettati naturalmente</a:t>
            </a:r>
            <a:endParaRPr lang="it-IT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057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926888" y="692696"/>
            <a:ext cx="72728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it-IT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Ipotetico meccanismo</a:t>
            </a:r>
            <a:r>
              <a:rPr kumimoji="0" lang="it-IT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protettivo degli alleli S e C dell’</a:t>
            </a:r>
            <a:r>
              <a:rPr kumimoji="0" lang="it-IT" sz="2800" b="1" i="0" u="none" strike="noStrike" kern="0" cap="none" spc="0" normalizeH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Hb</a:t>
            </a:r>
            <a:r>
              <a:rPr kumimoji="0" lang="it-IT" sz="2800" b="1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</a:t>
            </a:r>
          </a:p>
          <a:p>
            <a:pPr lvl="0" algn="ctr">
              <a:defRPr/>
            </a:pPr>
            <a:r>
              <a:rPr kumimoji="0" lang="it-IT" sz="2000" b="0" i="0" u="none" strike="noStrike" kern="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(s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tudi di microscopia </a:t>
            </a:r>
            <a:r>
              <a:rPr lang="it-IT" sz="2000" kern="0" dirty="0">
                <a:solidFill>
                  <a:prstClr val="white"/>
                </a:solidFill>
                <a:latin typeface="Eras Demi ITC" pitchFamily="34" charset="0"/>
              </a:rPr>
              <a:t>elettronica e </a:t>
            </a:r>
            <a:r>
              <a:rPr kumimoji="0" lang="it-IT" sz="20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crio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-elettro </a:t>
            </a:r>
            <a:r>
              <a:rPr kumimoji="0" lang="it-IT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tomografia)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Demi ITC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In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gl.rossi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infettati di soggetti normali il plasmodio utilizza proteine dell’ospite (actina e altre del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citosheletro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) per esporre sulla membrana della cellula ospite i </a:t>
            </a:r>
            <a:r>
              <a:rPr kumimoji="0" lang="it-IT" sz="24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ligandi</a:t>
            </a: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 prodotti dai geni </a:t>
            </a:r>
            <a:r>
              <a:rPr kumimoji="0" lang="it-IT" sz="24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ras Demi ITC" pitchFamily="34" charset="0"/>
              </a:rPr>
              <a:t>var</a:t>
            </a:r>
            <a:endParaRPr kumimoji="0" lang="it-IT" sz="24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0950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216" y="980728"/>
            <a:ext cx="6641537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403648" y="116632"/>
            <a:ext cx="63367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>
                <a:latin typeface="Eras Demi ITC" pitchFamily="34" charset="0"/>
              </a:rPr>
              <a:t>Sviluppo del plasmodio all’interno del globulo rosso e formazione degli ‘</a:t>
            </a:r>
            <a:r>
              <a:rPr lang="it-IT" sz="2400" dirty="0" err="1" smtClean="0">
                <a:latin typeface="Eras Demi ITC" pitchFamily="34" charset="0"/>
              </a:rPr>
              <a:t>knobs</a:t>
            </a:r>
            <a:r>
              <a:rPr lang="it-IT" sz="2400" dirty="0" smtClean="0">
                <a:latin typeface="Eras Demi ITC" pitchFamily="34" charset="0"/>
              </a:rPr>
              <a:t>’</a:t>
            </a:r>
            <a:endParaRPr lang="it-IT" sz="2400" dirty="0">
              <a:latin typeface="Eras Demi ITC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6928830" y="6309320"/>
            <a:ext cx="9555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 smtClean="0">
                <a:solidFill>
                  <a:schemeClr val="bg1"/>
                </a:solidFill>
              </a:rPr>
              <a:t>Yellowe</a:t>
            </a:r>
            <a:r>
              <a:rPr lang="it-IT" sz="1000" dirty="0" smtClean="0">
                <a:solidFill>
                  <a:schemeClr val="bg1"/>
                </a:solidFill>
              </a:rPr>
              <a:t>, 2009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302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259632" y="764704"/>
            <a:ext cx="66247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it-IT" sz="2400" kern="0" dirty="0">
                <a:solidFill>
                  <a:prstClr val="white"/>
                </a:solidFill>
                <a:latin typeface="Eras Demi ITC" pitchFamily="34" charset="0"/>
              </a:rPr>
              <a:t>Nei portatori di </a:t>
            </a:r>
            <a:r>
              <a:rPr lang="it-IT" sz="2400" kern="0" dirty="0" err="1">
                <a:solidFill>
                  <a:prstClr val="white"/>
                </a:solidFill>
                <a:latin typeface="Eras Demi ITC" pitchFamily="34" charset="0"/>
              </a:rPr>
              <a:t>Hb</a:t>
            </a:r>
            <a:r>
              <a:rPr lang="it-IT" sz="2400" kern="0" dirty="0">
                <a:solidFill>
                  <a:prstClr val="white"/>
                </a:solidFill>
                <a:latin typeface="Eras Demi ITC" pitchFamily="34" charset="0"/>
              </a:rPr>
              <a:t> S e </a:t>
            </a:r>
            <a:r>
              <a:rPr lang="it-IT" sz="2400" kern="0" dirty="0" err="1">
                <a:solidFill>
                  <a:prstClr val="white"/>
                </a:solidFill>
                <a:latin typeface="Eras Demi ITC" pitchFamily="34" charset="0"/>
              </a:rPr>
              <a:t>HbC</a:t>
            </a:r>
            <a:r>
              <a:rPr lang="it-IT" sz="2400" kern="0" dirty="0">
                <a:solidFill>
                  <a:prstClr val="white"/>
                </a:solidFill>
                <a:latin typeface="Eras Demi ITC" pitchFamily="34" charset="0"/>
              </a:rPr>
              <a:t> è impedita (o </a:t>
            </a:r>
            <a:r>
              <a:rPr lang="it-IT" sz="2400" kern="0" dirty="0" smtClean="0">
                <a:solidFill>
                  <a:prstClr val="white"/>
                </a:solidFill>
                <a:latin typeface="Eras Demi ITC" pitchFamily="34" charset="0"/>
              </a:rPr>
              <a:t>è </a:t>
            </a:r>
            <a:r>
              <a:rPr lang="it-IT" sz="2400" kern="0" dirty="0">
                <a:solidFill>
                  <a:prstClr val="white"/>
                </a:solidFill>
                <a:latin typeface="Eras Demi ITC" pitchFamily="34" charset="0"/>
              </a:rPr>
              <a:t>meno efficiente) la formazione dei filamenti  necessari a quest’esportazione in membrana di proteine del </a:t>
            </a:r>
            <a:r>
              <a:rPr lang="it-IT" sz="2400" kern="0" dirty="0" smtClean="0">
                <a:solidFill>
                  <a:prstClr val="white"/>
                </a:solidFill>
                <a:latin typeface="Eras Demi ITC" pitchFamily="34" charset="0"/>
              </a:rPr>
              <a:t>plasmodio</a:t>
            </a:r>
          </a:p>
          <a:p>
            <a:pPr lvl="0">
              <a:lnSpc>
                <a:spcPct val="150000"/>
              </a:lnSpc>
              <a:defRPr/>
            </a:pPr>
            <a:endParaRPr lang="it-IT" sz="2400" kern="0" dirty="0">
              <a:solidFill>
                <a:prstClr val="white"/>
              </a:solidFill>
              <a:latin typeface="Eras Demi ITC" pitchFamily="34" charset="0"/>
            </a:endParaRPr>
          </a:p>
          <a:p>
            <a:pPr lvl="0">
              <a:lnSpc>
                <a:spcPct val="150000"/>
              </a:lnSpc>
              <a:defRPr/>
            </a:pPr>
            <a:endParaRPr lang="it-IT" sz="2400" kern="0" dirty="0" smtClean="0">
              <a:solidFill>
                <a:prstClr val="white"/>
              </a:solidFill>
              <a:latin typeface="Eras Demi ITC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it-IT" sz="2000" kern="0" dirty="0" err="1" smtClean="0">
                <a:solidFill>
                  <a:prstClr val="white"/>
                </a:solidFill>
                <a:latin typeface="Eras Demi ITC" pitchFamily="34" charset="0"/>
              </a:rPr>
              <a:t>Cyrklaff</a:t>
            </a:r>
            <a:r>
              <a:rPr lang="it-IT" sz="2000" kern="0" dirty="0" smtClean="0">
                <a:solidFill>
                  <a:prstClr val="white"/>
                </a:solidFill>
                <a:latin typeface="Eras Demi ITC" pitchFamily="34" charset="0"/>
              </a:rPr>
              <a:t> et al, 2011</a:t>
            </a:r>
            <a:endParaRPr lang="it-IT" sz="2000" kern="0" dirty="0">
              <a:solidFill>
                <a:prstClr val="white"/>
              </a:solidFill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37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1754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51520" y="116632"/>
            <a:ext cx="864096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>
                <a:latin typeface="Eras Demi ITC" pitchFamily="34" charset="0"/>
              </a:rPr>
              <a:t>ADATTAMENTI  DEL  PLASMODIO  ALL’UOMO</a:t>
            </a:r>
          </a:p>
          <a:p>
            <a:endParaRPr lang="it-IT" sz="2000" dirty="0">
              <a:latin typeface="Eras Demi ITC" pitchFamily="34" charset="0"/>
            </a:endParaRPr>
          </a:p>
          <a:p>
            <a:pPr marL="342900" indent="-342900">
              <a:buAutoNum type="alphaUcParenR"/>
            </a:pPr>
            <a:r>
              <a:rPr lang="it-IT" sz="2000" dirty="0" smtClean="0">
                <a:latin typeface="Eras Demi ITC" pitchFamily="34" charset="0"/>
              </a:rPr>
              <a:t>Alcuni aspetti del suo ciclo vitale:</a:t>
            </a:r>
          </a:p>
          <a:p>
            <a:endParaRPr lang="it-IT" sz="2000" dirty="0" smtClean="0">
              <a:latin typeface="Eras Demi ITC" pitchFamily="34" charset="0"/>
            </a:endParaRPr>
          </a:p>
          <a:p>
            <a:pPr lvl="1"/>
            <a:r>
              <a:rPr lang="it-IT" sz="2000" dirty="0" smtClean="0">
                <a:latin typeface="Eras Demi ITC" pitchFamily="34" charset="0"/>
              </a:rPr>
              <a:t>Il plasmodio quando sta nell’uomo sta nel sangue (necessario per la sua trasmissione alla zanzara), ma è ‘nascosto’ all’interno dei </a:t>
            </a:r>
            <a:r>
              <a:rPr lang="it-IT" sz="2000" dirty="0" err="1" smtClean="0">
                <a:latin typeface="Eras Demi ITC" pitchFamily="34" charset="0"/>
              </a:rPr>
              <a:t>gl.rossi</a:t>
            </a:r>
            <a:endParaRPr lang="it-IT" sz="2000" dirty="0" smtClean="0">
              <a:latin typeface="Eras Demi ITC" pitchFamily="34" charset="0"/>
            </a:endParaRPr>
          </a:p>
          <a:p>
            <a:pPr lvl="1"/>
            <a:endParaRPr lang="it-IT" sz="2000" dirty="0">
              <a:latin typeface="Eras Demi ITC" pitchFamily="34" charset="0"/>
            </a:endParaRPr>
          </a:p>
          <a:p>
            <a:pPr lvl="1"/>
            <a:r>
              <a:rPr lang="it-IT" sz="2000" dirty="0" smtClean="0">
                <a:latin typeface="Eras Demi ITC" pitchFamily="34" charset="0"/>
              </a:rPr>
              <a:t>La prima fase (quando comunque non sarebbe trasmissibile alla zanzara) è epatica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 notevole amplificazione (40 000x) senza mai uscire dalla cellula</a:t>
            </a:r>
          </a:p>
          <a:p>
            <a:pPr lvl="1"/>
            <a:endParaRPr lang="it-IT" sz="2000" dirty="0">
              <a:latin typeface="Eras Demi ITC" pitchFamily="34" charset="0"/>
              <a:sym typeface="Wingdings" pitchFamily="2" charset="2"/>
            </a:endParaRPr>
          </a:p>
          <a:p>
            <a:pPr lvl="1"/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La fase sessuata si svolge nella zanzara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(sistema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immunitario meno efficiente di quello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dell’uomo)</a:t>
            </a:r>
            <a:endParaRPr lang="it-IT" sz="2000" dirty="0" smtClean="0">
              <a:latin typeface="Eras Demi ITC" pitchFamily="34" charset="0"/>
              <a:sym typeface="Wingdings" pitchFamily="2" charset="2"/>
            </a:endParaRPr>
          </a:p>
          <a:p>
            <a:pPr lvl="1"/>
            <a:endParaRPr lang="it-IT" sz="2000" dirty="0">
              <a:latin typeface="Eras Demi ITC" pitchFamily="34" charset="0"/>
              <a:sym typeface="Wingdings" pitchFamily="2" charset="2"/>
            </a:endParaRPr>
          </a:p>
          <a:p>
            <a:pPr lvl="1"/>
            <a:r>
              <a:rPr lang="it-IT" sz="2000" i="1" dirty="0" err="1" smtClean="0">
                <a:latin typeface="Eras Demi ITC" pitchFamily="34" charset="0"/>
                <a:sym typeface="Wingdings" pitchFamily="2" charset="2"/>
              </a:rPr>
              <a:t>P.ovale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 e </a:t>
            </a:r>
            <a:r>
              <a:rPr lang="it-IT" sz="2000" i="1" dirty="0" err="1" smtClean="0">
                <a:latin typeface="Eras Demi ITC" pitchFamily="34" charset="0"/>
                <a:sym typeface="Wingdings" pitchFamily="2" charset="2"/>
              </a:rPr>
              <a:t>P.vivax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  sono diffusi anche in climi temperati e presentano recidive a distanza di 8-9 mesi  necessità di adattarsi alla presenza stagionale della zanzara</a:t>
            </a:r>
          </a:p>
          <a:p>
            <a:pPr lvl="1"/>
            <a:endParaRPr lang="it-IT" sz="2000" dirty="0">
              <a:latin typeface="Eras Demi ITC" pitchFamily="34" charset="0"/>
              <a:sym typeface="Wingdings" pitchFamily="2" charset="2"/>
            </a:endParaRPr>
          </a:p>
          <a:p>
            <a:pPr lvl="1"/>
            <a:r>
              <a:rPr lang="it-IT" sz="2000" i="1" dirty="0" err="1" smtClean="0">
                <a:latin typeface="Eras Demi ITC" pitchFamily="34" charset="0"/>
                <a:sym typeface="Wingdings" pitchFamily="2" charset="2"/>
              </a:rPr>
              <a:t>P.malariae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  presenta recidive anche a distanza di anni  la sua presenza risale ad epoche molte antiche quando le comunità umane erano molto piccole e distanti tra di loro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3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68936" y="548680"/>
            <a:ext cx="856895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/>
            <a:r>
              <a:rPr lang="it-IT" sz="2000" i="1" dirty="0" err="1" smtClean="0">
                <a:latin typeface="Eras Demi ITC" pitchFamily="34" charset="0"/>
              </a:rPr>
              <a:t>P.falciparum</a:t>
            </a:r>
            <a:r>
              <a:rPr lang="it-IT" sz="2000" dirty="0" smtClean="0">
                <a:latin typeface="Eras Demi ITC" pitchFamily="34" charset="0"/>
              </a:rPr>
              <a:t> è una specie abbastanza recente (</a:t>
            </a:r>
            <a:r>
              <a:rPr lang="it-IT" sz="2000" dirty="0" err="1" smtClean="0">
                <a:latin typeface="Eras Demi ITC" pitchFamily="34" charset="0"/>
              </a:rPr>
              <a:t>ca</a:t>
            </a:r>
            <a:r>
              <a:rPr lang="it-IT" sz="2000" dirty="0" smtClean="0">
                <a:latin typeface="Eras Demi ITC" pitchFamily="34" charset="0"/>
              </a:rPr>
              <a:t>. 10 000 anni) che si è potuta evolvere grazie alle condizioni ambientali e demografiche che  si sono venute a creare con la nascita dell’agricoltura:</a:t>
            </a:r>
          </a:p>
          <a:p>
            <a:endParaRPr lang="it-IT" sz="2000" dirty="0" smtClean="0">
              <a:latin typeface="Eras Demi IT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</a:rPr>
              <a:t>Espansione demografica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 non è necessario ‘tenersi caro’ l’uomo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Passaggio a uno stile di vita sedentaria e formazioni di comunità ad alta densità abitativa = condizioni di facile trasmissibilità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Nascita di condizioni ambientali favorevoli allo sviluppo delle zanzare</a:t>
            </a:r>
            <a:r>
              <a:rPr lang="it-IT" sz="2000" dirty="0" smtClean="0">
                <a:latin typeface="Eras Demi ITC" pitchFamily="34" charset="0"/>
              </a:rPr>
              <a:t> (pozze di acqua derivanti dall’irrigazione delle coltivazioni)</a:t>
            </a:r>
          </a:p>
          <a:p>
            <a:pPr marL="285750" indent="-285750">
              <a:buFont typeface="Arial" pitchFamily="34" charset="0"/>
              <a:buChar char="•"/>
            </a:pPr>
            <a:endParaRPr lang="it-IT" sz="2000" dirty="0">
              <a:latin typeface="Eras Demi ITC" pitchFamily="34" charset="0"/>
            </a:endParaRPr>
          </a:p>
          <a:p>
            <a:r>
              <a:rPr lang="it-IT" sz="2000" dirty="0" smtClean="0">
                <a:latin typeface="Eras Demi ITC" pitchFamily="34" charset="0"/>
              </a:rPr>
              <a:t>Durante il suo sviluppo </a:t>
            </a:r>
            <a:r>
              <a:rPr lang="it-IT" sz="2000" dirty="0" err="1" smtClean="0">
                <a:latin typeface="Eras Demi ITC" pitchFamily="34" charset="0"/>
              </a:rPr>
              <a:t>endoeritrocitario</a:t>
            </a:r>
            <a:r>
              <a:rPr lang="it-IT" sz="2000" dirty="0" smtClean="0">
                <a:latin typeface="Eras Demi ITC" pitchFamily="34" charset="0"/>
              </a:rPr>
              <a:t> il plasmodio produce un catabolita dell’</a:t>
            </a:r>
            <a:r>
              <a:rPr lang="it-IT" sz="2000" dirty="0" err="1" smtClean="0">
                <a:latin typeface="Eras Demi ITC" pitchFamily="34" charset="0"/>
              </a:rPr>
              <a:t>Hb</a:t>
            </a:r>
            <a:r>
              <a:rPr lang="it-IT" sz="2000" dirty="0" smtClean="0">
                <a:latin typeface="Eras Demi ITC" pitchFamily="34" charset="0"/>
              </a:rPr>
              <a:t> che è tossico per i macrofagi (</a:t>
            </a:r>
            <a:r>
              <a:rPr lang="it-IT" sz="2000" dirty="0" err="1" smtClean="0">
                <a:latin typeface="Eras Demi ITC" pitchFamily="34" charset="0"/>
              </a:rPr>
              <a:t>emozoina</a:t>
            </a:r>
            <a:r>
              <a:rPr lang="it-IT" sz="2000" dirty="0" smtClean="0">
                <a:latin typeface="Eras Demi ITC" pitchFamily="34" charset="0"/>
              </a:rPr>
              <a:t>) </a:t>
            </a:r>
            <a:endParaRPr lang="it-IT" sz="2000" dirty="0" smtClean="0">
              <a:latin typeface="Eras Demi ITC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it-IT" sz="2000" dirty="0">
              <a:latin typeface="Eras Demi ITC" pitchFamily="34" charset="0"/>
            </a:endParaRPr>
          </a:p>
          <a:p>
            <a:r>
              <a:rPr lang="it-IT" sz="2000" dirty="0" smtClean="0">
                <a:latin typeface="Eras Demi ITC" pitchFamily="34" charset="0"/>
              </a:rPr>
              <a:t>Sequestro dei </a:t>
            </a:r>
            <a:r>
              <a:rPr lang="it-IT" sz="2000" dirty="0" err="1" smtClean="0">
                <a:latin typeface="Eras Demi ITC" pitchFamily="34" charset="0"/>
              </a:rPr>
              <a:t>gl.rossi</a:t>
            </a:r>
            <a:r>
              <a:rPr lang="it-IT" sz="2000" dirty="0" smtClean="0">
                <a:latin typeface="Eras Demi ITC" pitchFamily="34" charset="0"/>
              </a:rPr>
              <a:t> infettati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 viene evitato il passaggio nella milza  esposizione di proteine non self  variazione antigenica</a:t>
            </a:r>
          </a:p>
          <a:p>
            <a:endParaRPr lang="it-IT" sz="2000" dirty="0">
              <a:latin typeface="Eras Demi ITC" pitchFamily="34" charset="0"/>
              <a:sym typeface="Wingdings" pitchFamily="2" charset="2"/>
            </a:endParaRPr>
          </a:p>
          <a:p>
            <a:r>
              <a:rPr lang="it-IT" sz="2000" smtClean="0">
                <a:latin typeface="Eras Demi ITC" pitchFamily="34" charset="0"/>
                <a:sym typeface="Wingdings" pitchFamily="2" charset="2"/>
              </a:rPr>
              <a:t>Adattamento </a:t>
            </a:r>
            <a:r>
              <a:rPr lang="it-IT" sz="2000" smtClean="0">
                <a:latin typeface="Eras Demi ITC" pitchFamily="34" charset="0"/>
                <a:sym typeface="Wingdings" pitchFamily="2" charset="2"/>
              </a:rPr>
              <a:t>a </a:t>
            </a:r>
            <a:r>
              <a:rPr lang="it-IT" sz="2000" dirty="0" smtClean="0">
                <a:latin typeface="Eras Demi ITC" pitchFamily="34" charset="0"/>
                <a:sym typeface="Wingdings" pitchFamily="2" charset="2"/>
              </a:rPr>
              <a:t>un adattamento culturale dell’uomo (l’uso di farmaci antimalarici: clorochina)  selezione di ceppi di plasmodio clorochina-resistenti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744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30656" y="764704"/>
            <a:ext cx="727280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400" b="1" dirty="0" smtClean="0">
                <a:latin typeface="Eras Demi ITC" pitchFamily="34" charset="0"/>
              </a:rPr>
              <a:t>Perché </a:t>
            </a:r>
            <a:r>
              <a:rPr lang="it-IT" sz="2400" b="1" i="1" dirty="0" err="1" smtClean="0">
                <a:latin typeface="Eras Demi ITC" pitchFamily="34" charset="0"/>
              </a:rPr>
              <a:t>P.falciparum</a:t>
            </a:r>
            <a:r>
              <a:rPr lang="it-IT" sz="2400" b="1" dirty="0" smtClean="0">
                <a:latin typeface="Eras Demi ITC" pitchFamily="34" charset="0"/>
              </a:rPr>
              <a:t> è diffuso prevalentemente in Africa e risulta così difficile la sua eradicazione?</a:t>
            </a:r>
          </a:p>
          <a:p>
            <a:pPr>
              <a:lnSpc>
                <a:spcPct val="150000"/>
              </a:lnSpc>
            </a:pPr>
            <a:endParaRPr lang="it-IT" sz="2400" b="1" dirty="0" smtClean="0">
              <a:latin typeface="Eras Demi ITC" pitchFamily="34" charset="0"/>
            </a:endParaRP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it-IT" sz="2000" dirty="0" smtClean="0">
                <a:latin typeface="Eras Demi ITC" pitchFamily="34" charset="0"/>
              </a:rPr>
              <a:t>Fattori climatici (presenza annuale e non stagionale  dell’insetto vettore e </a:t>
            </a:r>
            <a:r>
              <a:rPr lang="it-IT" sz="2000" dirty="0" smtClean="0">
                <a:latin typeface="Eras Demi ITC" pitchFamily="34" charset="0"/>
              </a:rPr>
              <a:t>temp</a:t>
            </a:r>
            <a:r>
              <a:rPr lang="it-IT" sz="2000" dirty="0" smtClean="0">
                <a:latin typeface="Eras Demi ITC" pitchFamily="34" charset="0"/>
              </a:rPr>
              <a:t>erature</a:t>
            </a:r>
            <a:r>
              <a:rPr lang="it-IT" sz="2000" dirty="0" smtClean="0">
                <a:latin typeface="Eras Demi ITC" pitchFamily="34" charset="0"/>
              </a:rPr>
              <a:t> </a:t>
            </a:r>
            <a:r>
              <a:rPr lang="it-IT" sz="2000" dirty="0" smtClean="0">
                <a:latin typeface="Eras Demi ITC" pitchFamily="34" charset="0"/>
              </a:rPr>
              <a:t>ideali per lo sviluppo del plasmodio nella zanzara, 17-30°C)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it-IT" sz="2000" dirty="0" smtClean="0">
                <a:latin typeface="Eras Demi ITC" pitchFamily="34" charset="0"/>
              </a:rPr>
              <a:t>Le specie di </a:t>
            </a:r>
            <a:r>
              <a:rPr lang="it-IT" sz="2000" i="1" dirty="0" err="1" smtClean="0">
                <a:latin typeface="Eras Demi ITC" pitchFamily="34" charset="0"/>
              </a:rPr>
              <a:t>Anopheles</a:t>
            </a:r>
            <a:r>
              <a:rPr lang="it-IT" sz="2000" dirty="0" smtClean="0">
                <a:latin typeface="Eras Demi ITC" pitchFamily="34" charset="0"/>
              </a:rPr>
              <a:t>  presenti sono molto </a:t>
            </a:r>
            <a:r>
              <a:rPr lang="it-IT" sz="2000" dirty="0" err="1" smtClean="0">
                <a:latin typeface="Eras Demi ITC" pitchFamily="34" charset="0"/>
              </a:rPr>
              <a:t>antropofiliche</a:t>
            </a:r>
            <a:r>
              <a:rPr lang="it-IT" sz="2000" dirty="0" smtClean="0">
                <a:latin typeface="Eras Demi ITC" pitchFamily="34" charset="0"/>
              </a:rPr>
              <a:t> (agricoltura in assenza di allevamento)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v"/>
            </a:pPr>
            <a:r>
              <a:rPr lang="it-IT" sz="2000" dirty="0" smtClean="0">
                <a:latin typeface="Eras Demi ITC" pitchFamily="34" charset="0"/>
              </a:rPr>
              <a:t>Le modificazioni ambientali create dall’uomo sono molto favorevoli allo sviluppo della zanzara</a:t>
            </a:r>
            <a:endParaRPr lang="it-IT" sz="2000" dirty="0">
              <a:latin typeface="Eras Demi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00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8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9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0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3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4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5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6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7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8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9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0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1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2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3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4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5.xml><?xml version="1.0" encoding="utf-8"?>
<a:themeOverride xmlns:a="http://schemas.openxmlformats.org/drawingml/2006/main">
  <a:clrScheme name="Equinozi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1910</TotalTime>
  <Words>2103</Words>
  <Application>Microsoft Office PowerPoint</Application>
  <PresentationFormat>Presentazione su schermo (4:3)</PresentationFormat>
  <Paragraphs>206</Paragraphs>
  <Slides>38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38</vt:i4>
      </vt:variant>
    </vt:vector>
  </HeadingPairs>
  <TitlesOfParts>
    <vt:vector size="40" baseType="lpstr">
      <vt:lpstr>Equinozio</vt:lpstr>
      <vt:lpstr>1_Equinozio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BIANCA MARIA</dc:creator>
  <cp:lastModifiedBy>BIANCA MARIA</cp:lastModifiedBy>
  <cp:revision>117</cp:revision>
  <dcterms:created xsi:type="dcterms:W3CDTF">2012-04-26T14:12:18Z</dcterms:created>
  <dcterms:modified xsi:type="dcterms:W3CDTF">2012-06-01T11:07:15Z</dcterms:modified>
</cp:coreProperties>
</file>