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6" r:id="rId2"/>
    <p:sldId id="267" r:id="rId3"/>
    <p:sldId id="268" r:id="rId4"/>
    <p:sldId id="271" r:id="rId5"/>
    <p:sldId id="269" r:id="rId6"/>
    <p:sldId id="272" r:id="rId7"/>
    <p:sldId id="275" r:id="rId8"/>
    <p:sldId id="276" r:id="rId9"/>
    <p:sldId id="278" r:id="rId10"/>
    <p:sldId id="279" r:id="rId11"/>
    <p:sldId id="280" r:id="rId12"/>
    <p:sldId id="270" r:id="rId13"/>
    <p:sldId id="281" r:id="rId14"/>
    <p:sldId id="282" r:id="rId15"/>
    <p:sldId id="274" r:id="rId16"/>
    <p:sldId id="283" r:id="rId17"/>
    <p:sldId id="284" r:id="rId18"/>
    <p:sldId id="285" r:id="rId19"/>
    <p:sldId id="286" r:id="rId20"/>
    <p:sldId id="263" r:id="rId21"/>
    <p:sldId id="264" r:id="rId22"/>
    <p:sldId id="265" r:id="rId23"/>
    <p:sldId id="273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49653" autoAdjust="0"/>
  </p:normalViewPr>
  <p:slideViewPr>
    <p:cSldViewPr snapToGrid="0">
      <p:cViewPr>
        <p:scale>
          <a:sx n="90" d="100"/>
          <a:sy n="90" d="100"/>
        </p:scale>
        <p:origin x="-516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AFC63-DF25-4450-AEAE-F9C31EA637BC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49472-BE5D-4146-9F30-9CE8B96FDE6A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4AC79-F397-46BA-BDC7-4C3D5BE34C15}" type="datetimeFigureOut">
              <a:rPr lang="it-IT" smtClean="0"/>
              <a:pPr/>
              <a:t>15.10.2012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2288-6734-4391-A2C1-52533A6D8CFE}" type="slidenum">
              <a:rPr lang="it-IT" smtClean="0"/>
              <a:pPr/>
              <a:t>‹#›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1859962025\06_15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9313" y="838200"/>
            <a:ext cx="4706937" cy="5867400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736725" y="193675"/>
            <a:ext cx="634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Sequenziamento: metodo di Sanger con ddNTP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1859962025\06_16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"/>
            <a:ext cx="5556250" cy="6629400"/>
          </a:xfrm>
          <a:prstGeom prst="rect">
            <a:avLst/>
          </a:prstGeom>
          <a:noFill/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172200" y="152400"/>
            <a:ext cx="29876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b="1">
                <a:solidFill>
                  <a:srgbClr val="FF0000"/>
                </a:solidFill>
                <a:latin typeface="Arial" charset="0"/>
              </a:rPr>
              <a:t>Sequenziamento con dideossonucleotidi</a:t>
            </a:r>
            <a:endParaRPr lang="it-IT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1859962025\06_18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305800" cy="639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f1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8863" y="79375"/>
            <a:ext cx="7026275" cy="639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1859962025\06_17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2575"/>
            <a:ext cx="9144000" cy="4924425"/>
          </a:xfrm>
          <a:prstGeom prst="rect">
            <a:avLst/>
          </a:prstGeom>
          <a:noFill/>
        </p:spPr>
      </p:pic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552575" y="533400"/>
            <a:ext cx="599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b="1">
                <a:solidFill>
                  <a:srgbClr val="FF0000"/>
                </a:solidFill>
                <a:latin typeface="Arial" charset="0"/>
              </a:rPr>
              <a:t>Sequenziamento automatizzato del DNA</a:t>
            </a:r>
            <a:endParaRPr lang="it-IT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f1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888" y="152400"/>
            <a:ext cx="6878637" cy="6391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4876800" y="1809750"/>
          <a:ext cx="3962400" cy="3600450"/>
        </p:xfrm>
        <a:graphic>
          <a:graphicData uri="http://schemas.openxmlformats.org/presentationml/2006/ole">
            <p:oleObj spid="_x0000_s1026" name="CorelPhotoPaint.Image.7" r:id="rId3" imgW="3962371" imgH="3601129" progId="">
              <p:embed/>
            </p:oleObj>
          </a:graphicData>
        </a:graphic>
      </p:graphicFrame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838200"/>
            <a:ext cx="3200400" cy="5715000"/>
            <a:chOff x="192" y="528"/>
            <a:chExt cx="2016" cy="3600"/>
          </a:xfrm>
        </p:grpSpPr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192" y="528"/>
              <a:ext cx="2016" cy="3600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7" name="Oval 5"/>
            <p:cNvSpPr>
              <a:spLocks noChangeArrowheads="1"/>
            </p:cNvSpPr>
            <p:nvPr/>
          </p:nvSpPr>
          <p:spPr bwMode="auto">
            <a:xfrm>
              <a:off x="768" y="2976"/>
              <a:ext cx="720" cy="624"/>
            </a:xfrm>
            <a:prstGeom prst="ellipse">
              <a:avLst/>
            </a:prstGeom>
            <a:solidFill>
              <a:srgbClr val="000099"/>
            </a:solidFill>
            <a:ln w="13017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8" name="AutoShape 6"/>
            <p:cNvSpPr>
              <a:spLocks noChangeArrowheads="1"/>
            </p:cNvSpPr>
            <p:nvPr/>
          </p:nvSpPr>
          <p:spPr bwMode="auto">
            <a:xfrm>
              <a:off x="816" y="2928"/>
              <a:ext cx="624" cy="384"/>
            </a:xfrm>
            <a:custGeom>
              <a:avLst/>
              <a:gdLst>
                <a:gd name="G0" fmla="+- 5263 0 0"/>
                <a:gd name="G1" fmla="+- -11313608 0 0"/>
                <a:gd name="G2" fmla="+- 0 0 -11313608"/>
                <a:gd name="T0" fmla="*/ 0 256 1"/>
                <a:gd name="T1" fmla="*/ 180 256 1"/>
                <a:gd name="G3" fmla="+- -11313608 T0 T1"/>
                <a:gd name="T2" fmla="*/ 0 256 1"/>
                <a:gd name="T3" fmla="*/ 90 256 1"/>
                <a:gd name="G4" fmla="+- -11313608 T2 T3"/>
                <a:gd name="G5" fmla="*/ G4 2 1"/>
                <a:gd name="T4" fmla="*/ 90 256 1"/>
                <a:gd name="T5" fmla="*/ 0 256 1"/>
                <a:gd name="G6" fmla="+- -11313608 T4 T5"/>
                <a:gd name="G7" fmla="*/ G6 2 1"/>
                <a:gd name="G8" fmla="abs -1131360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263"/>
                <a:gd name="G18" fmla="*/ 5263 1 2"/>
                <a:gd name="G19" fmla="+- G18 5400 0"/>
                <a:gd name="G20" fmla="cos G19 -11313608"/>
                <a:gd name="G21" fmla="sin G19 -11313608"/>
                <a:gd name="G22" fmla="+- G20 10800 0"/>
                <a:gd name="G23" fmla="+- G21 10800 0"/>
                <a:gd name="G24" fmla="+- 10800 0 G20"/>
                <a:gd name="G25" fmla="+- 5263 10800 0"/>
                <a:gd name="G26" fmla="?: G9 G17 G25"/>
                <a:gd name="G27" fmla="?: G9 0 21600"/>
                <a:gd name="G28" fmla="cos 10800 -11313608"/>
                <a:gd name="G29" fmla="sin 10800 -11313608"/>
                <a:gd name="G30" fmla="sin 5263 -11313608"/>
                <a:gd name="G31" fmla="+- G28 10800 0"/>
                <a:gd name="G32" fmla="+- G29 10800 0"/>
                <a:gd name="G33" fmla="+- G30 10800 0"/>
                <a:gd name="G34" fmla="?: G4 0 G31"/>
                <a:gd name="G35" fmla="?: -11313608 G34 0"/>
                <a:gd name="G36" fmla="?: G6 G35 G31"/>
                <a:gd name="G37" fmla="+- 21600 0 G36"/>
                <a:gd name="G38" fmla="?: G4 0 G33"/>
                <a:gd name="G39" fmla="?: -1131360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834 w 21600"/>
                <a:gd name="T15" fmla="*/ 9769 h 21600"/>
                <a:gd name="T16" fmla="*/ 10800 w 21600"/>
                <a:gd name="T17" fmla="*/ 5537 h 21600"/>
                <a:gd name="T18" fmla="*/ 18766 w 21600"/>
                <a:gd name="T19" fmla="*/ 9769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580" y="10125"/>
                  </a:moveTo>
                  <a:cubicBezTo>
                    <a:pt x="5919" y="7501"/>
                    <a:pt x="8154" y="5536"/>
                    <a:pt x="10800" y="5537"/>
                  </a:cubicBezTo>
                  <a:cubicBezTo>
                    <a:pt x="13445" y="5537"/>
                    <a:pt x="15680" y="7501"/>
                    <a:pt x="16019" y="10125"/>
                  </a:cubicBezTo>
                  <a:lnTo>
                    <a:pt x="21510" y="9414"/>
                  </a:lnTo>
                  <a:cubicBezTo>
                    <a:pt x="20814" y="4030"/>
                    <a:pt x="16229" y="-1"/>
                    <a:pt x="10799" y="0"/>
                  </a:cubicBezTo>
                  <a:cubicBezTo>
                    <a:pt x="5370" y="0"/>
                    <a:pt x="785" y="4030"/>
                    <a:pt x="89" y="9414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AutoShape 7"/>
            <p:cNvSpPr>
              <a:spLocks noChangeArrowheads="1"/>
            </p:cNvSpPr>
            <p:nvPr/>
          </p:nvSpPr>
          <p:spPr bwMode="auto">
            <a:xfrm>
              <a:off x="336" y="1392"/>
              <a:ext cx="576" cy="288"/>
            </a:xfrm>
            <a:custGeom>
              <a:avLst/>
              <a:gdLst>
                <a:gd name="G0" fmla="+- 5263 0 0"/>
                <a:gd name="G1" fmla="+- -11313608 0 0"/>
                <a:gd name="G2" fmla="+- 0 0 -11313608"/>
                <a:gd name="T0" fmla="*/ 0 256 1"/>
                <a:gd name="T1" fmla="*/ 180 256 1"/>
                <a:gd name="G3" fmla="+- -11313608 T0 T1"/>
                <a:gd name="T2" fmla="*/ 0 256 1"/>
                <a:gd name="T3" fmla="*/ 90 256 1"/>
                <a:gd name="G4" fmla="+- -11313608 T2 T3"/>
                <a:gd name="G5" fmla="*/ G4 2 1"/>
                <a:gd name="T4" fmla="*/ 90 256 1"/>
                <a:gd name="T5" fmla="*/ 0 256 1"/>
                <a:gd name="G6" fmla="+- -11313608 T4 T5"/>
                <a:gd name="G7" fmla="*/ G6 2 1"/>
                <a:gd name="G8" fmla="abs -11313608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263"/>
                <a:gd name="G18" fmla="*/ 5263 1 2"/>
                <a:gd name="G19" fmla="+- G18 5400 0"/>
                <a:gd name="G20" fmla="cos G19 -11313608"/>
                <a:gd name="G21" fmla="sin G19 -11313608"/>
                <a:gd name="G22" fmla="+- G20 10800 0"/>
                <a:gd name="G23" fmla="+- G21 10800 0"/>
                <a:gd name="G24" fmla="+- 10800 0 G20"/>
                <a:gd name="G25" fmla="+- 5263 10800 0"/>
                <a:gd name="G26" fmla="?: G9 G17 G25"/>
                <a:gd name="G27" fmla="?: G9 0 21600"/>
                <a:gd name="G28" fmla="cos 10800 -11313608"/>
                <a:gd name="G29" fmla="sin 10800 -11313608"/>
                <a:gd name="G30" fmla="sin 5263 -11313608"/>
                <a:gd name="G31" fmla="+- G28 10800 0"/>
                <a:gd name="G32" fmla="+- G29 10800 0"/>
                <a:gd name="G33" fmla="+- G30 10800 0"/>
                <a:gd name="G34" fmla="?: G4 0 G31"/>
                <a:gd name="G35" fmla="?: -11313608 G34 0"/>
                <a:gd name="G36" fmla="?: G6 G35 G31"/>
                <a:gd name="G37" fmla="+- 21600 0 G36"/>
                <a:gd name="G38" fmla="?: G4 0 G33"/>
                <a:gd name="G39" fmla="?: -11313608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834 w 21600"/>
                <a:gd name="T15" fmla="*/ 9769 h 21600"/>
                <a:gd name="T16" fmla="*/ 10800 w 21600"/>
                <a:gd name="T17" fmla="*/ 5537 h 21600"/>
                <a:gd name="T18" fmla="*/ 18766 w 21600"/>
                <a:gd name="T19" fmla="*/ 9769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580" y="10125"/>
                  </a:moveTo>
                  <a:cubicBezTo>
                    <a:pt x="5919" y="7501"/>
                    <a:pt x="8154" y="5536"/>
                    <a:pt x="10800" y="5537"/>
                  </a:cubicBezTo>
                  <a:cubicBezTo>
                    <a:pt x="13445" y="5537"/>
                    <a:pt x="15680" y="7501"/>
                    <a:pt x="16019" y="10125"/>
                  </a:cubicBezTo>
                  <a:lnTo>
                    <a:pt x="21510" y="9414"/>
                  </a:lnTo>
                  <a:cubicBezTo>
                    <a:pt x="20814" y="4030"/>
                    <a:pt x="16229" y="-1"/>
                    <a:pt x="10799" y="0"/>
                  </a:cubicBezTo>
                  <a:cubicBezTo>
                    <a:pt x="5370" y="0"/>
                    <a:pt x="785" y="4030"/>
                    <a:pt x="89" y="9414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0" name="Text Box 8"/>
            <p:cNvSpPr txBox="1">
              <a:spLocks noChangeArrowheads="1"/>
            </p:cNvSpPr>
            <p:nvPr/>
          </p:nvSpPr>
          <p:spPr bwMode="auto">
            <a:xfrm>
              <a:off x="1008" y="1392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b="1">
                  <a:solidFill>
                    <a:schemeClr val="accent1"/>
                  </a:solidFill>
                </a:rPr>
                <a:t>+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296" y="1392"/>
              <a:ext cx="768" cy="624"/>
              <a:chOff x="1344" y="1296"/>
              <a:chExt cx="768" cy="624"/>
            </a:xfrm>
          </p:grpSpPr>
          <p:sp>
            <p:nvSpPr>
              <p:cNvPr id="28682" name="Oval 10"/>
              <p:cNvSpPr>
                <a:spLocks noChangeArrowheads="1"/>
              </p:cNvSpPr>
              <p:nvPr/>
            </p:nvSpPr>
            <p:spPr bwMode="auto">
              <a:xfrm>
                <a:off x="1344" y="1344"/>
                <a:ext cx="768" cy="576"/>
              </a:xfrm>
              <a:prstGeom prst="ellipse">
                <a:avLst/>
              </a:prstGeom>
              <a:solidFill>
                <a:srgbClr val="000099"/>
              </a:solidFill>
              <a:ln w="13017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3" name="Rectangle 11"/>
              <p:cNvSpPr>
                <a:spLocks noChangeArrowheads="1"/>
              </p:cNvSpPr>
              <p:nvPr/>
            </p:nvSpPr>
            <p:spPr bwMode="auto">
              <a:xfrm>
                <a:off x="1536" y="1296"/>
                <a:ext cx="384" cy="192"/>
              </a:xfrm>
              <a:prstGeom prst="rect">
                <a:avLst/>
              </a:prstGeom>
              <a:solidFill>
                <a:srgbClr val="0000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684" name="AutoShape 12"/>
            <p:cNvSpPr>
              <a:spLocks noChangeArrowheads="1"/>
            </p:cNvSpPr>
            <p:nvPr/>
          </p:nvSpPr>
          <p:spPr bwMode="auto">
            <a:xfrm>
              <a:off x="1056" y="2448"/>
              <a:ext cx="96" cy="240"/>
            </a:xfrm>
            <a:prstGeom prst="downArrow">
              <a:avLst>
                <a:gd name="adj1" fmla="val 50000"/>
                <a:gd name="adj2" fmla="val 625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480" y="2016"/>
              <a:ext cx="129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2000">
                  <a:solidFill>
                    <a:srgbClr val="EAEAEA"/>
                  </a:solidFill>
                  <a:latin typeface="Comic Sans MS" charset="0"/>
                </a:rPr>
                <a:t>Ligazione</a:t>
              </a:r>
            </a:p>
          </p:txBody>
        </p:sp>
        <p:sp>
          <p:nvSpPr>
            <p:cNvPr id="28686" name="Text Box 14"/>
            <p:cNvSpPr txBox="1">
              <a:spLocks noChangeArrowheads="1"/>
            </p:cNvSpPr>
            <p:nvPr/>
          </p:nvSpPr>
          <p:spPr bwMode="auto">
            <a:xfrm>
              <a:off x="288" y="1152"/>
              <a:ext cx="7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>
                  <a:solidFill>
                    <a:srgbClr val="EAEAEA"/>
                  </a:solidFill>
                  <a:latin typeface="Comic Sans MS" charset="0"/>
                </a:rPr>
                <a:t>Inserto</a:t>
              </a:r>
            </a:p>
          </p:txBody>
        </p:sp>
        <p:sp>
          <p:nvSpPr>
            <p:cNvPr id="28687" name="Text Box 15"/>
            <p:cNvSpPr txBox="1">
              <a:spLocks noChangeArrowheads="1"/>
            </p:cNvSpPr>
            <p:nvPr/>
          </p:nvSpPr>
          <p:spPr bwMode="auto">
            <a:xfrm>
              <a:off x="1392" y="1152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2000">
                  <a:solidFill>
                    <a:srgbClr val="EAEAEA"/>
                  </a:solidFill>
                  <a:latin typeface="Comic Sans MS" charset="0"/>
                </a:rPr>
                <a:t>Vettore</a:t>
              </a:r>
            </a:p>
          </p:txBody>
        </p:sp>
        <p:sp>
          <p:nvSpPr>
            <p:cNvPr id="28688" name="Text Box 16"/>
            <p:cNvSpPr txBox="1">
              <a:spLocks noChangeArrowheads="1"/>
            </p:cNvSpPr>
            <p:nvPr/>
          </p:nvSpPr>
          <p:spPr bwMode="auto">
            <a:xfrm>
              <a:off x="672" y="624"/>
              <a:ext cx="10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>
                  <a:solidFill>
                    <a:srgbClr val="EAEAEA"/>
                  </a:solidFill>
                  <a:latin typeface="Comic Sans MS" charset="0"/>
                </a:rPr>
                <a:t>Clonaggio:</a:t>
              </a:r>
            </a:p>
          </p:txBody>
        </p:sp>
      </p:grpSp>
      <p:sp>
        <p:nvSpPr>
          <p:cNvPr id="28689" name="AutoShape 17"/>
          <p:cNvSpPr>
            <a:spLocks noChangeArrowheads="1"/>
          </p:cNvSpPr>
          <p:nvPr/>
        </p:nvSpPr>
        <p:spPr bwMode="auto">
          <a:xfrm>
            <a:off x="3581400" y="3276600"/>
            <a:ext cx="1143000" cy="609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806575" y="177800"/>
            <a:ext cx="56515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t-IT">
                <a:solidFill>
                  <a:srgbClr val="800000"/>
                </a:solidFill>
                <a:latin typeface="Comic Sans MS" charset="0"/>
              </a:rPr>
              <a:t>Trattamento del vettore con fosfatasi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81000" y="1340768"/>
            <a:ext cx="1676400" cy="1708150"/>
            <a:chOff x="4491" y="1898"/>
            <a:chExt cx="1056" cy="1076"/>
          </a:xfrm>
        </p:grpSpPr>
        <p:sp>
          <p:nvSpPr>
            <p:cNvPr id="41988" name="Oval 4"/>
            <p:cNvSpPr>
              <a:spLocks noChangeArrowheads="1"/>
            </p:cNvSpPr>
            <p:nvPr/>
          </p:nvSpPr>
          <p:spPr bwMode="auto">
            <a:xfrm>
              <a:off x="4594" y="2015"/>
              <a:ext cx="864" cy="864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89" name="Oval 5"/>
            <p:cNvSpPr>
              <a:spLocks noChangeArrowheads="1"/>
            </p:cNvSpPr>
            <p:nvPr/>
          </p:nvSpPr>
          <p:spPr bwMode="auto">
            <a:xfrm>
              <a:off x="4491" y="1918"/>
              <a:ext cx="1056" cy="1056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0" name="Rectangle 6"/>
            <p:cNvSpPr>
              <a:spLocks noChangeArrowheads="1"/>
            </p:cNvSpPr>
            <p:nvPr/>
          </p:nvSpPr>
          <p:spPr bwMode="auto">
            <a:xfrm>
              <a:off x="4656" y="1898"/>
              <a:ext cx="672" cy="31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/>
            </a:p>
          </p:txBody>
        </p:sp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4621" y="1998"/>
              <a:ext cx="500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G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CTTAA</a:t>
              </a: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  <a:endParaRPr lang="it-IT" sz="1200" b="1">
                <a:latin typeface="Comic Sans MS" charset="0"/>
              </a:endParaRPr>
            </a:p>
          </p:txBody>
        </p:sp>
        <p:sp>
          <p:nvSpPr>
            <p:cNvPr id="41992" name="Text Box 8"/>
            <p:cNvSpPr txBox="1">
              <a:spLocks noChangeArrowheads="1"/>
            </p:cNvSpPr>
            <p:nvPr/>
          </p:nvSpPr>
          <p:spPr bwMode="auto">
            <a:xfrm>
              <a:off x="4896" y="1934"/>
              <a:ext cx="500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  <a:r>
                <a:rPr lang="it-IT" sz="1200" b="1">
                  <a:latin typeface="Comic Sans MS" charset="0"/>
                </a:rPr>
                <a:t>AATTC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       G</a:t>
              </a:r>
            </a:p>
          </p:txBody>
        </p:sp>
      </p:grp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2286000" y="2133600"/>
            <a:ext cx="609600" cy="15240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908425" y="2416175"/>
            <a:ext cx="5006975" cy="2741613"/>
            <a:chOff x="2462" y="1522"/>
            <a:chExt cx="3154" cy="1727"/>
          </a:xfrm>
        </p:grpSpPr>
        <p:sp>
          <p:nvSpPr>
            <p:cNvPr id="41995" name="Oval 11"/>
            <p:cNvSpPr>
              <a:spLocks noChangeArrowheads="1"/>
            </p:cNvSpPr>
            <p:nvPr/>
          </p:nvSpPr>
          <p:spPr bwMode="auto">
            <a:xfrm>
              <a:off x="4087" y="1714"/>
              <a:ext cx="1433" cy="1433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6" name="Oval 12"/>
            <p:cNvSpPr>
              <a:spLocks noChangeArrowheads="1"/>
            </p:cNvSpPr>
            <p:nvPr/>
          </p:nvSpPr>
          <p:spPr bwMode="auto">
            <a:xfrm>
              <a:off x="3984" y="1617"/>
              <a:ext cx="1632" cy="1632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7" name="Rectangle 13"/>
            <p:cNvSpPr>
              <a:spLocks noChangeArrowheads="1"/>
            </p:cNvSpPr>
            <p:nvPr/>
          </p:nvSpPr>
          <p:spPr bwMode="auto">
            <a:xfrm>
              <a:off x="4020" y="1522"/>
              <a:ext cx="1562" cy="76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/>
            </a:p>
          </p:txBody>
        </p:sp>
        <p:sp>
          <p:nvSpPr>
            <p:cNvPr id="41998" name="Arc 14"/>
            <p:cNvSpPr>
              <a:spLocks/>
            </p:cNvSpPr>
            <p:nvPr/>
          </p:nvSpPr>
          <p:spPr bwMode="auto">
            <a:xfrm flipH="1">
              <a:off x="4316" y="1618"/>
              <a:ext cx="958" cy="610"/>
            </a:xfrm>
            <a:custGeom>
              <a:avLst/>
              <a:gdLst>
                <a:gd name="G0" fmla="+- 14525 0 0"/>
                <a:gd name="G1" fmla="+- 21600 0 0"/>
                <a:gd name="G2" fmla="+- 21600 0 0"/>
                <a:gd name="T0" fmla="*/ 0 w 29004"/>
                <a:gd name="T1" fmla="*/ 5614 h 21600"/>
                <a:gd name="T2" fmla="*/ 29004 w 29004"/>
                <a:gd name="T3" fmla="*/ 5573 h 21600"/>
                <a:gd name="T4" fmla="*/ 14525 w 2900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04" h="21600" fill="none" extrusionOk="0">
                  <a:moveTo>
                    <a:pt x="-1" y="5613"/>
                  </a:moveTo>
                  <a:cubicBezTo>
                    <a:pt x="3974" y="2001"/>
                    <a:pt x="9153" y="-1"/>
                    <a:pt x="14525" y="0"/>
                  </a:cubicBezTo>
                  <a:cubicBezTo>
                    <a:pt x="19875" y="0"/>
                    <a:pt x="25034" y="1985"/>
                    <a:pt x="29004" y="5572"/>
                  </a:cubicBezTo>
                </a:path>
                <a:path w="29004" h="21600" stroke="0" extrusionOk="0">
                  <a:moveTo>
                    <a:pt x="-1" y="5613"/>
                  </a:moveTo>
                  <a:cubicBezTo>
                    <a:pt x="3974" y="2001"/>
                    <a:pt x="9153" y="-1"/>
                    <a:pt x="14525" y="0"/>
                  </a:cubicBezTo>
                  <a:cubicBezTo>
                    <a:pt x="19875" y="0"/>
                    <a:pt x="25034" y="1985"/>
                    <a:pt x="29004" y="5572"/>
                  </a:cubicBezTo>
                  <a:lnTo>
                    <a:pt x="14525" y="21600"/>
                  </a:lnTo>
                  <a:close/>
                </a:path>
              </a:pathLst>
            </a:cu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>
                <a:solidFill>
                  <a:srgbClr val="800000"/>
                </a:solidFill>
              </a:endParaRPr>
            </a:p>
          </p:txBody>
        </p:sp>
        <p:sp>
          <p:nvSpPr>
            <p:cNvPr id="41999" name="Text Box 15"/>
            <p:cNvSpPr txBox="1">
              <a:spLocks noChangeArrowheads="1"/>
            </p:cNvSpPr>
            <p:nvPr/>
          </p:nvSpPr>
          <p:spPr bwMode="auto">
            <a:xfrm rot="3383026">
              <a:off x="5149" y="1934"/>
              <a:ext cx="565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G AATTC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CTTAA</a:t>
              </a: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  <a:r>
                <a:rPr lang="it-IT" sz="1200" b="1">
                  <a:latin typeface="Comic Sans MS" charset="0"/>
                </a:rPr>
                <a:t>G</a:t>
              </a:r>
            </a:p>
          </p:txBody>
        </p:sp>
        <p:sp>
          <p:nvSpPr>
            <p:cNvPr id="42000" name="Text Box 16"/>
            <p:cNvSpPr txBox="1">
              <a:spLocks noChangeArrowheads="1"/>
            </p:cNvSpPr>
            <p:nvPr/>
          </p:nvSpPr>
          <p:spPr bwMode="auto">
            <a:xfrm rot="-3247443">
              <a:off x="3915" y="1877"/>
              <a:ext cx="565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G</a:t>
              </a: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  <a:r>
                <a:rPr lang="it-IT" sz="1200" b="1">
                  <a:latin typeface="Comic Sans MS" charset="0"/>
                </a:rPr>
                <a:t>AATTC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CTTAA G</a:t>
              </a:r>
            </a:p>
          </p:txBody>
        </p:sp>
        <p:sp>
          <p:nvSpPr>
            <p:cNvPr id="42001" name="Arc 17"/>
            <p:cNvSpPr>
              <a:spLocks/>
            </p:cNvSpPr>
            <p:nvPr/>
          </p:nvSpPr>
          <p:spPr bwMode="auto">
            <a:xfrm flipH="1">
              <a:off x="4340" y="1721"/>
              <a:ext cx="895" cy="610"/>
            </a:xfrm>
            <a:custGeom>
              <a:avLst/>
              <a:gdLst>
                <a:gd name="G0" fmla="+- 13984 0 0"/>
                <a:gd name="G1" fmla="+- 21600 0 0"/>
                <a:gd name="G2" fmla="+- 21600 0 0"/>
                <a:gd name="T0" fmla="*/ 0 w 28463"/>
                <a:gd name="T1" fmla="*/ 5138 h 21600"/>
                <a:gd name="T2" fmla="*/ 28463 w 28463"/>
                <a:gd name="T3" fmla="*/ 5573 h 21600"/>
                <a:gd name="T4" fmla="*/ 13984 w 2846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463" h="21600" fill="none" extrusionOk="0">
                  <a:moveTo>
                    <a:pt x="-1" y="5137"/>
                  </a:moveTo>
                  <a:cubicBezTo>
                    <a:pt x="3904" y="1820"/>
                    <a:pt x="8860" y="-1"/>
                    <a:pt x="13984" y="0"/>
                  </a:cubicBezTo>
                  <a:cubicBezTo>
                    <a:pt x="19334" y="0"/>
                    <a:pt x="24493" y="1985"/>
                    <a:pt x="28463" y="5572"/>
                  </a:cubicBezTo>
                </a:path>
                <a:path w="28463" h="21600" stroke="0" extrusionOk="0">
                  <a:moveTo>
                    <a:pt x="-1" y="5137"/>
                  </a:moveTo>
                  <a:cubicBezTo>
                    <a:pt x="3904" y="1820"/>
                    <a:pt x="8860" y="-1"/>
                    <a:pt x="13984" y="0"/>
                  </a:cubicBezTo>
                  <a:cubicBezTo>
                    <a:pt x="19334" y="0"/>
                    <a:pt x="24493" y="1985"/>
                    <a:pt x="28463" y="5572"/>
                  </a:cubicBezTo>
                  <a:lnTo>
                    <a:pt x="13984" y="21600"/>
                  </a:lnTo>
                  <a:close/>
                </a:path>
              </a:pathLst>
            </a:cu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>
                <a:solidFill>
                  <a:srgbClr val="800000"/>
                </a:solidFill>
              </a:endParaRPr>
            </a:p>
          </p:txBody>
        </p: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2462" y="2092"/>
              <a:ext cx="1344" cy="720"/>
              <a:chOff x="2784" y="2256"/>
              <a:chExt cx="1056" cy="480"/>
            </a:xfrm>
          </p:grpSpPr>
          <p:sp>
            <p:nvSpPr>
              <p:cNvPr id="42003" name="AutoShape 19"/>
              <p:cNvSpPr>
                <a:spLocks noChangeArrowheads="1"/>
              </p:cNvSpPr>
              <p:nvPr/>
            </p:nvSpPr>
            <p:spPr bwMode="auto">
              <a:xfrm>
                <a:off x="2784" y="2400"/>
                <a:ext cx="1056" cy="336"/>
              </a:xfrm>
              <a:custGeom>
                <a:avLst/>
                <a:gdLst>
                  <a:gd name="G0" fmla="+- 17223 0 0"/>
                  <a:gd name="G1" fmla="+- 5593 0 0"/>
                  <a:gd name="G2" fmla="+- 12158 0 5593"/>
                  <a:gd name="G3" fmla="+- G2 0 5593"/>
                  <a:gd name="G4" fmla="*/ G3 32768 32059"/>
                  <a:gd name="G5" fmla="*/ G4 1 2"/>
                  <a:gd name="G6" fmla="+- 21600 0 17223"/>
                  <a:gd name="G7" fmla="*/ G6 5593 6079"/>
                  <a:gd name="G8" fmla="+- G7 17223 0"/>
                  <a:gd name="T0" fmla="*/ 17223 w 21600"/>
                  <a:gd name="T1" fmla="*/ 0 h 21600"/>
                  <a:gd name="T2" fmla="*/ 17223 w 21600"/>
                  <a:gd name="T3" fmla="*/ 12158 h 21600"/>
                  <a:gd name="T4" fmla="*/ 497 w 21600"/>
                  <a:gd name="T5" fmla="*/ 21600 h 21600"/>
                  <a:gd name="T6" fmla="*/ 21600 w 21600"/>
                  <a:gd name="T7" fmla="*/ 6079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7 w 21600"/>
                  <a:gd name="T13" fmla="*/ G1 h 21600"/>
                  <a:gd name="T14" fmla="*/ G8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7223" y="0"/>
                    </a:lnTo>
                    <a:lnTo>
                      <a:pt x="17223" y="5593"/>
                    </a:lnTo>
                    <a:lnTo>
                      <a:pt x="12427" y="5593"/>
                    </a:lnTo>
                    <a:cubicBezTo>
                      <a:pt x="5564" y="5593"/>
                      <a:pt x="0" y="8532"/>
                      <a:pt x="0" y="12158"/>
                    </a:cubicBezTo>
                    <a:lnTo>
                      <a:pt x="0" y="21600"/>
                    </a:lnTo>
                    <a:lnTo>
                      <a:pt x="993" y="21600"/>
                    </a:lnTo>
                    <a:lnTo>
                      <a:pt x="993" y="12158"/>
                    </a:lnTo>
                    <a:cubicBezTo>
                      <a:pt x="993" y="9069"/>
                      <a:pt x="6112" y="6565"/>
                      <a:pt x="12427" y="6565"/>
                    </a:cubicBezTo>
                    <a:lnTo>
                      <a:pt x="17223" y="6565"/>
                    </a:lnTo>
                    <a:lnTo>
                      <a:pt x="17223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4" name="AutoShape 20"/>
              <p:cNvSpPr>
                <a:spLocks noChangeArrowheads="1"/>
              </p:cNvSpPr>
              <p:nvPr/>
            </p:nvSpPr>
            <p:spPr bwMode="auto">
              <a:xfrm flipV="1">
                <a:off x="2784" y="2256"/>
                <a:ext cx="1056" cy="336"/>
              </a:xfrm>
              <a:custGeom>
                <a:avLst/>
                <a:gdLst>
                  <a:gd name="G0" fmla="+- 17223 0 0"/>
                  <a:gd name="G1" fmla="+- 5593 0 0"/>
                  <a:gd name="G2" fmla="+- 12158 0 5593"/>
                  <a:gd name="G3" fmla="+- G2 0 5593"/>
                  <a:gd name="G4" fmla="*/ G3 32768 32059"/>
                  <a:gd name="G5" fmla="*/ G4 1 2"/>
                  <a:gd name="G6" fmla="+- 21600 0 17223"/>
                  <a:gd name="G7" fmla="*/ G6 5593 6079"/>
                  <a:gd name="G8" fmla="+- G7 17223 0"/>
                  <a:gd name="T0" fmla="*/ 17223 w 21600"/>
                  <a:gd name="T1" fmla="*/ 0 h 21600"/>
                  <a:gd name="T2" fmla="*/ 17223 w 21600"/>
                  <a:gd name="T3" fmla="*/ 12158 h 21600"/>
                  <a:gd name="T4" fmla="*/ 497 w 21600"/>
                  <a:gd name="T5" fmla="*/ 21600 h 21600"/>
                  <a:gd name="T6" fmla="*/ 21600 w 21600"/>
                  <a:gd name="T7" fmla="*/ 6079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27 w 21600"/>
                  <a:gd name="T13" fmla="*/ G1 h 21600"/>
                  <a:gd name="T14" fmla="*/ G8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7223" y="0"/>
                    </a:lnTo>
                    <a:lnTo>
                      <a:pt x="17223" y="5593"/>
                    </a:lnTo>
                    <a:lnTo>
                      <a:pt x="12427" y="5593"/>
                    </a:lnTo>
                    <a:cubicBezTo>
                      <a:pt x="5564" y="5593"/>
                      <a:pt x="0" y="8532"/>
                      <a:pt x="0" y="12158"/>
                    </a:cubicBezTo>
                    <a:lnTo>
                      <a:pt x="0" y="21600"/>
                    </a:lnTo>
                    <a:lnTo>
                      <a:pt x="993" y="21600"/>
                    </a:lnTo>
                    <a:lnTo>
                      <a:pt x="993" y="12158"/>
                    </a:lnTo>
                    <a:cubicBezTo>
                      <a:pt x="993" y="9069"/>
                      <a:pt x="6112" y="6565"/>
                      <a:pt x="12427" y="6565"/>
                    </a:cubicBezTo>
                    <a:lnTo>
                      <a:pt x="17223" y="6565"/>
                    </a:lnTo>
                    <a:lnTo>
                      <a:pt x="17223" y="12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05" name="Text Box 21"/>
            <p:cNvSpPr txBox="1">
              <a:spLocks noChangeArrowheads="1"/>
            </p:cNvSpPr>
            <p:nvPr/>
          </p:nvSpPr>
          <p:spPr bwMode="auto">
            <a:xfrm>
              <a:off x="2716" y="2181"/>
              <a:ext cx="8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sz="1800">
                  <a:latin typeface="Comic Sans MS" charset="0"/>
                </a:rPr>
                <a:t>DNA ligasi</a:t>
              </a:r>
            </a:p>
          </p:txBody>
        </p:sp>
      </p:grp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2362200" y="4648200"/>
            <a:ext cx="3224213" cy="1414463"/>
            <a:chOff x="1488" y="2928"/>
            <a:chExt cx="2031" cy="891"/>
          </a:xfrm>
        </p:grpSpPr>
        <p:sp>
          <p:nvSpPr>
            <p:cNvPr id="42007" name="Line 23"/>
            <p:cNvSpPr>
              <a:spLocks noChangeShapeType="1"/>
            </p:cNvSpPr>
            <p:nvPr/>
          </p:nvSpPr>
          <p:spPr bwMode="auto">
            <a:xfrm>
              <a:off x="1935" y="3024"/>
              <a:ext cx="110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8" name="Text Box 24"/>
            <p:cNvSpPr txBox="1">
              <a:spLocks noChangeArrowheads="1"/>
            </p:cNvSpPr>
            <p:nvPr/>
          </p:nvSpPr>
          <p:spPr bwMode="auto">
            <a:xfrm>
              <a:off x="1488" y="2928"/>
              <a:ext cx="517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  <a:r>
                <a:rPr lang="it-IT" sz="1200" b="1">
                  <a:latin typeface="Comic Sans MS" charset="0"/>
                </a:rPr>
                <a:t>AATTC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        G</a:t>
              </a:r>
            </a:p>
          </p:txBody>
        </p:sp>
        <p:sp>
          <p:nvSpPr>
            <p:cNvPr id="42009" name="Text Box 25"/>
            <p:cNvSpPr txBox="1">
              <a:spLocks noChangeArrowheads="1"/>
            </p:cNvSpPr>
            <p:nvPr/>
          </p:nvSpPr>
          <p:spPr bwMode="auto">
            <a:xfrm>
              <a:off x="3019" y="2935"/>
              <a:ext cx="500" cy="2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G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CTTAA</a:t>
              </a:r>
              <a:r>
                <a:rPr lang="it-IT" sz="1200" b="1">
                  <a:solidFill>
                    <a:srgbClr val="FF2718"/>
                  </a:solidFill>
                  <a:latin typeface="Comic Sans MS" charset="0"/>
                </a:rPr>
                <a:t>p</a:t>
              </a:r>
            </a:p>
          </p:txBody>
        </p:sp>
        <p:sp>
          <p:nvSpPr>
            <p:cNvPr id="42010" name="Line 26"/>
            <p:cNvSpPr>
              <a:spLocks noChangeShapeType="1"/>
            </p:cNvSpPr>
            <p:nvPr/>
          </p:nvSpPr>
          <p:spPr bwMode="auto">
            <a:xfrm>
              <a:off x="1935" y="3106"/>
              <a:ext cx="110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1" name="Text Box 27"/>
            <p:cNvSpPr txBox="1">
              <a:spLocks noChangeArrowheads="1"/>
            </p:cNvSpPr>
            <p:nvPr/>
          </p:nvSpPr>
          <p:spPr bwMode="auto">
            <a:xfrm>
              <a:off x="1998" y="3360"/>
              <a:ext cx="5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sz="1800">
                  <a:latin typeface="Comic Sans MS" charset="0"/>
                </a:rPr>
                <a:t>EcoRI</a:t>
              </a:r>
            </a:p>
          </p:txBody>
        </p:sp>
        <p:sp>
          <p:nvSpPr>
            <p:cNvPr id="42012" name="AutoShape 28"/>
            <p:cNvSpPr>
              <a:spLocks noChangeArrowheads="1"/>
            </p:cNvSpPr>
            <p:nvPr/>
          </p:nvSpPr>
          <p:spPr bwMode="auto">
            <a:xfrm rot="-5400000">
              <a:off x="2184" y="3459"/>
              <a:ext cx="624" cy="96"/>
            </a:xfrm>
            <a:prstGeom prst="rightArrow">
              <a:avLst>
                <a:gd name="adj1" fmla="val 50000"/>
                <a:gd name="adj2" fmla="val 16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013" name="Line 29"/>
          <p:cNvSpPr>
            <a:spLocks noChangeShapeType="1"/>
          </p:cNvSpPr>
          <p:nvPr/>
        </p:nvSpPr>
        <p:spPr bwMode="auto">
          <a:xfrm flipH="1" flipV="1">
            <a:off x="6946900" y="31242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14" name="Line 30"/>
          <p:cNvSpPr>
            <a:spLocks noChangeShapeType="1"/>
          </p:cNvSpPr>
          <p:nvPr/>
        </p:nvSpPr>
        <p:spPr bwMode="auto">
          <a:xfrm flipH="1">
            <a:off x="8661400" y="2819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3124200" y="1339850"/>
            <a:ext cx="1676400" cy="1708150"/>
            <a:chOff x="4491" y="1898"/>
            <a:chExt cx="1056" cy="1076"/>
          </a:xfrm>
        </p:grpSpPr>
        <p:sp>
          <p:nvSpPr>
            <p:cNvPr id="42016" name="Oval 32"/>
            <p:cNvSpPr>
              <a:spLocks noChangeArrowheads="1"/>
            </p:cNvSpPr>
            <p:nvPr/>
          </p:nvSpPr>
          <p:spPr bwMode="auto">
            <a:xfrm>
              <a:off x="4594" y="2015"/>
              <a:ext cx="864" cy="864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7" name="Oval 33"/>
            <p:cNvSpPr>
              <a:spLocks noChangeArrowheads="1"/>
            </p:cNvSpPr>
            <p:nvPr/>
          </p:nvSpPr>
          <p:spPr bwMode="auto">
            <a:xfrm>
              <a:off x="4491" y="1918"/>
              <a:ext cx="1056" cy="1056"/>
            </a:xfrm>
            <a:prstGeom prst="ellips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8" name="Rectangle 34"/>
            <p:cNvSpPr>
              <a:spLocks noChangeArrowheads="1"/>
            </p:cNvSpPr>
            <p:nvPr/>
          </p:nvSpPr>
          <p:spPr bwMode="auto">
            <a:xfrm>
              <a:off x="4656" y="1898"/>
              <a:ext cx="672" cy="310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/>
            </a:p>
          </p:txBody>
        </p:sp>
        <p:sp>
          <p:nvSpPr>
            <p:cNvPr id="42019" name="Text Box 35"/>
            <p:cNvSpPr txBox="1">
              <a:spLocks noChangeArrowheads="1"/>
            </p:cNvSpPr>
            <p:nvPr/>
          </p:nvSpPr>
          <p:spPr bwMode="auto">
            <a:xfrm>
              <a:off x="4621" y="1998"/>
              <a:ext cx="449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G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CTTAA</a:t>
              </a:r>
            </a:p>
          </p:txBody>
        </p:sp>
        <p:sp>
          <p:nvSpPr>
            <p:cNvPr id="42020" name="Text Box 36"/>
            <p:cNvSpPr txBox="1">
              <a:spLocks noChangeArrowheads="1"/>
            </p:cNvSpPr>
            <p:nvPr/>
          </p:nvSpPr>
          <p:spPr bwMode="auto">
            <a:xfrm>
              <a:off x="4896" y="1934"/>
              <a:ext cx="475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AATTC</a:t>
              </a:r>
            </a:p>
            <a:p>
              <a:pPr>
                <a:lnSpc>
                  <a:spcPct val="80000"/>
                </a:lnSpc>
              </a:pPr>
              <a:r>
                <a:rPr lang="it-IT" sz="1200" b="1">
                  <a:latin typeface="Comic Sans MS" charset="0"/>
                </a:rPr>
                <a:t>       G</a:t>
              </a:r>
            </a:p>
          </p:txBody>
        </p:sp>
      </p:grpSp>
      <p:sp>
        <p:nvSpPr>
          <p:cNvPr id="42021" name="Text Box 37"/>
          <p:cNvSpPr txBox="1">
            <a:spLocks noChangeArrowheads="1"/>
          </p:cNvSpPr>
          <p:nvPr/>
        </p:nvSpPr>
        <p:spPr bwMode="auto">
          <a:xfrm>
            <a:off x="2117725" y="2273300"/>
            <a:ext cx="9636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400" b="1">
                <a:latin typeface="Comic Sans MS" charset="0"/>
              </a:rPr>
              <a:t>fosfatasi</a:t>
            </a:r>
          </a:p>
        </p:txBody>
      </p:sp>
      <p:sp>
        <p:nvSpPr>
          <p:cNvPr id="42022" name="Rectangle 38"/>
          <p:cNvSpPr>
            <a:spLocks noChangeArrowheads="1"/>
          </p:cNvSpPr>
          <p:nvPr/>
        </p:nvSpPr>
        <p:spPr bwMode="auto">
          <a:xfrm>
            <a:off x="5991225" y="10636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7" name="Group 39"/>
          <p:cNvGrpSpPr>
            <a:grpSpLocks/>
          </p:cNvGrpSpPr>
          <p:nvPr/>
        </p:nvGrpSpPr>
        <p:grpSpPr bwMode="auto">
          <a:xfrm>
            <a:off x="0" y="6019800"/>
            <a:ext cx="9144000" cy="439738"/>
            <a:chOff x="0" y="3808"/>
            <a:chExt cx="5760" cy="277"/>
          </a:xfrm>
        </p:grpSpPr>
        <p:sp>
          <p:nvSpPr>
            <p:cNvPr id="42024" name="Line 40"/>
            <p:cNvSpPr>
              <a:spLocks noChangeShapeType="1"/>
            </p:cNvSpPr>
            <p:nvPr/>
          </p:nvSpPr>
          <p:spPr bwMode="auto">
            <a:xfrm>
              <a:off x="0" y="3902"/>
              <a:ext cx="57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5" name="Line 41"/>
            <p:cNvSpPr>
              <a:spLocks noChangeShapeType="1"/>
            </p:cNvSpPr>
            <p:nvPr/>
          </p:nvSpPr>
          <p:spPr bwMode="auto">
            <a:xfrm>
              <a:off x="0" y="3991"/>
              <a:ext cx="57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6" name="Line 42"/>
            <p:cNvSpPr>
              <a:spLocks noChangeShapeType="1"/>
            </p:cNvSpPr>
            <p:nvPr/>
          </p:nvSpPr>
          <p:spPr bwMode="auto">
            <a:xfrm>
              <a:off x="1920" y="3902"/>
              <a:ext cx="110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7" name="Line 43"/>
            <p:cNvSpPr>
              <a:spLocks noChangeShapeType="1"/>
            </p:cNvSpPr>
            <p:nvPr/>
          </p:nvSpPr>
          <p:spPr bwMode="auto">
            <a:xfrm>
              <a:off x="1920" y="3991"/>
              <a:ext cx="110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1439" y="3808"/>
              <a:ext cx="514" cy="272"/>
              <a:chOff x="498" y="1056"/>
              <a:chExt cx="514" cy="272"/>
            </a:xfrm>
          </p:grpSpPr>
          <p:sp>
            <p:nvSpPr>
              <p:cNvPr id="42029" name="Rectangle 45"/>
              <p:cNvSpPr>
                <a:spLocks noChangeArrowheads="1"/>
              </p:cNvSpPr>
              <p:nvPr/>
            </p:nvSpPr>
            <p:spPr bwMode="auto">
              <a:xfrm>
                <a:off x="535" y="1074"/>
                <a:ext cx="432" cy="24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CCFF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/>
              </a:p>
            </p:txBody>
          </p:sp>
          <p:sp>
            <p:nvSpPr>
              <p:cNvPr id="42030" name="Text Box 46"/>
              <p:cNvSpPr txBox="1">
                <a:spLocks noChangeArrowheads="1"/>
              </p:cNvSpPr>
              <p:nvPr/>
            </p:nvSpPr>
            <p:spPr bwMode="auto">
              <a:xfrm>
                <a:off x="498" y="1056"/>
                <a:ext cx="514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it-IT" sz="1200" b="1">
                    <a:latin typeface="Comic Sans MS" charset="0"/>
                  </a:rPr>
                  <a:t>GAATTC</a:t>
                </a:r>
              </a:p>
              <a:p>
                <a:pPr>
                  <a:lnSpc>
                    <a:spcPct val="80000"/>
                  </a:lnSpc>
                </a:pPr>
                <a:r>
                  <a:rPr lang="it-IT" sz="1200" b="1">
                    <a:latin typeface="Comic Sans MS" charset="0"/>
                  </a:rPr>
                  <a:t>CTTAAG</a:t>
                </a:r>
              </a:p>
            </p:txBody>
          </p:sp>
        </p:grpSp>
        <p:grpSp>
          <p:nvGrpSpPr>
            <p:cNvPr id="9" name="Group 47"/>
            <p:cNvGrpSpPr>
              <a:grpSpLocks/>
            </p:cNvGrpSpPr>
            <p:nvPr/>
          </p:nvGrpSpPr>
          <p:grpSpPr bwMode="auto">
            <a:xfrm>
              <a:off x="2990" y="3813"/>
              <a:ext cx="514" cy="272"/>
              <a:chOff x="498" y="1056"/>
              <a:chExt cx="514" cy="272"/>
            </a:xfrm>
          </p:grpSpPr>
          <p:sp>
            <p:nvSpPr>
              <p:cNvPr id="42032" name="Rectangle 48"/>
              <p:cNvSpPr>
                <a:spLocks noChangeArrowheads="1"/>
              </p:cNvSpPr>
              <p:nvPr/>
            </p:nvSpPr>
            <p:spPr bwMode="auto">
              <a:xfrm>
                <a:off x="535" y="1074"/>
                <a:ext cx="432" cy="240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CCFFFF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/>
              </a:p>
            </p:txBody>
          </p:sp>
          <p:sp>
            <p:nvSpPr>
              <p:cNvPr id="42033" name="Text Box 49"/>
              <p:cNvSpPr txBox="1">
                <a:spLocks noChangeArrowheads="1"/>
              </p:cNvSpPr>
              <p:nvPr/>
            </p:nvSpPr>
            <p:spPr bwMode="auto">
              <a:xfrm>
                <a:off x="498" y="1056"/>
                <a:ext cx="514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it-IT" sz="1200" b="1">
                    <a:latin typeface="Comic Sans MS" charset="0"/>
                  </a:rPr>
                  <a:t>GAATTC</a:t>
                </a:r>
              </a:p>
              <a:p>
                <a:pPr>
                  <a:lnSpc>
                    <a:spcPct val="80000"/>
                  </a:lnSpc>
                </a:pPr>
                <a:r>
                  <a:rPr lang="it-IT" sz="1200" b="1">
                    <a:latin typeface="Comic Sans MS" charset="0"/>
                  </a:rPr>
                  <a:t>CTTAAG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640013" y="487363"/>
            <a:ext cx="5461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it-IT" sz="3200" b="1">
                <a:solidFill>
                  <a:schemeClr val="folHlink"/>
                </a:solidFill>
                <a:latin typeface="Helvetica" charset="0"/>
              </a:rPr>
              <a:t>Vettori plasmidici (pBR322)</a:t>
            </a:r>
            <a:endParaRPr lang="it-IT" sz="3200"/>
          </a:p>
        </p:txBody>
      </p:sp>
      <p:pic>
        <p:nvPicPr>
          <p:cNvPr id="43011" name="Picture 3" descr="pBR                                                            0008CBB2EdiHD       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546225"/>
            <a:ext cx="7696200" cy="5006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909888" y="639763"/>
            <a:ext cx="52355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it-IT" sz="3200" b="1">
                <a:solidFill>
                  <a:schemeClr val="folHlink"/>
                </a:solidFill>
                <a:latin typeface="Helvetica" charset="0"/>
              </a:rPr>
              <a:t>Vettori plasmidici (pUC18)</a:t>
            </a:r>
            <a:endParaRPr lang="it-IT" sz="3200"/>
          </a:p>
        </p:txBody>
      </p:sp>
      <p:pic>
        <p:nvPicPr>
          <p:cNvPr id="44035" name="Picture 3" descr="puc8                                                           0008CBB2EdiHD                          ABA78158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73914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28600" y="625475"/>
            <a:ext cx="3124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1600">
                <a:solidFill>
                  <a:schemeClr val="folHlink"/>
                </a:solidFill>
                <a:latin typeface="Comic Sans MS" charset="0"/>
              </a:rPr>
              <a:t>Ceppo di E.coli </a:t>
            </a:r>
            <a:r>
              <a:rPr lang="it-IT" sz="1600">
                <a:solidFill>
                  <a:srgbClr val="EAEAEA"/>
                </a:solidFill>
                <a:latin typeface="Comic Sans MS" charset="0"/>
              </a:rPr>
              <a:t>Lac Z mutante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>
                <a:solidFill>
                  <a:schemeClr val="folHlink"/>
                </a:solidFill>
                <a:latin typeface="Comic Sans MS" charset="0"/>
              </a:rPr>
              <a:t>Vettore pUC </a:t>
            </a:r>
            <a:r>
              <a:rPr lang="it-IT" sz="1600">
                <a:solidFill>
                  <a:srgbClr val="EAEAEA"/>
                </a:solidFill>
                <a:latin typeface="Comic Sans MS" charset="0"/>
              </a:rPr>
              <a:t>LacZ parziale</a:t>
            </a:r>
          </a:p>
        </p:txBody>
      </p:sp>
      <p:sp>
        <p:nvSpPr>
          <p:cNvPr id="35843" name="AutoShape 3"/>
          <p:cNvSpPr>
            <a:spLocks/>
          </p:cNvSpPr>
          <p:nvPr/>
        </p:nvSpPr>
        <p:spPr bwMode="auto">
          <a:xfrm>
            <a:off x="3200400" y="625475"/>
            <a:ext cx="152400" cy="822325"/>
          </a:xfrm>
          <a:prstGeom prst="rightBrace">
            <a:avLst>
              <a:gd name="adj1" fmla="val 44965"/>
              <a:gd name="adj2" fmla="val 50000"/>
            </a:avLst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657600" y="701675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FFCC00"/>
                </a:solidFill>
                <a:latin typeface="Comic Sans MS" charset="0"/>
              </a:rPr>
              <a:t>Complementano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705600" y="533400"/>
            <a:ext cx="2438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solidFill>
                  <a:srgbClr val="00FFFF"/>
                </a:solidFill>
                <a:latin typeface="Comic Sans MS" charset="0"/>
                <a:cs typeface="Times New Roman" charset="0"/>
              </a:rPr>
              <a:t>β-galattosidasi</a:t>
            </a:r>
          </a:p>
          <a:p>
            <a:pPr algn="ctr">
              <a:spcBef>
                <a:spcPct val="50000"/>
              </a:spcBef>
            </a:pPr>
            <a:r>
              <a:rPr lang="it-IT" sz="2000">
                <a:solidFill>
                  <a:srgbClr val="00FFFF"/>
                </a:solidFill>
                <a:latin typeface="Comic Sans MS" charset="0"/>
                <a:cs typeface="Times New Roman" charset="0"/>
              </a:rPr>
              <a:t>ATTIVA</a:t>
            </a:r>
            <a:endParaRPr lang="it-IT" sz="2000">
              <a:solidFill>
                <a:srgbClr val="00FFFF"/>
              </a:solidFill>
              <a:latin typeface="Comic Sans MS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28600" y="1920875"/>
            <a:ext cx="31242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 sz="1600">
                <a:solidFill>
                  <a:schemeClr val="folHlink"/>
                </a:solidFill>
                <a:latin typeface="Comic Sans MS" charset="0"/>
              </a:rPr>
              <a:t>Ceppo di E.coli </a:t>
            </a:r>
            <a:r>
              <a:rPr lang="it-IT" sz="1600">
                <a:solidFill>
                  <a:srgbClr val="EAEAEA"/>
                </a:solidFill>
                <a:latin typeface="Comic Sans MS" charset="0"/>
              </a:rPr>
              <a:t>Lac Z mutante</a:t>
            </a:r>
            <a:r>
              <a:rPr lang="it-IT" sz="1600">
                <a:solidFill>
                  <a:schemeClr val="folHlink"/>
                </a:solidFill>
                <a:latin typeface="Comic Sans MS" charset="0"/>
              </a:rPr>
              <a:t>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1600">
                <a:solidFill>
                  <a:schemeClr val="folHlink"/>
                </a:solidFill>
                <a:latin typeface="Comic Sans MS" charset="0"/>
              </a:rPr>
              <a:t>Vettore LacZ interrotto dal clonaggio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6096000" y="2149475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AutoShape 8"/>
          <p:cNvSpPr>
            <a:spLocks/>
          </p:cNvSpPr>
          <p:nvPr/>
        </p:nvSpPr>
        <p:spPr bwMode="auto">
          <a:xfrm>
            <a:off x="3124200" y="1905000"/>
            <a:ext cx="304800" cy="974725"/>
          </a:xfrm>
          <a:prstGeom prst="rightBrace">
            <a:avLst>
              <a:gd name="adj1" fmla="val 26649"/>
              <a:gd name="adj2" fmla="val 50000"/>
            </a:avLst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3429000" y="1920875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solidFill>
                  <a:srgbClr val="FFCC00"/>
                </a:solidFill>
                <a:latin typeface="Comic Sans MS" charset="0"/>
              </a:rPr>
              <a:t>Non c’è complementazione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7065963" y="1981200"/>
            <a:ext cx="19256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000">
                <a:solidFill>
                  <a:srgbClr val="EAEAEA"/>
                </a:solidFill>
                <a:latin typeface="Comic Sans MS" charset="0"/>
                <a:cs typeface="Times New Roman" charset="0"/>
              </a:rPr>
              <a:t>β-galattosidasi</a:t>
            </a:r>
          </a:p>
          <a:p>
            <a:pPr algn="ctr"/>
            <a:r>
              <a:rPr lang="it-IT" sz="2000">
                <a:solidFill>
                  <a:srgbClr val="EAEAEA"/>
                </a:solidFill>
                <a:latin typeface="Comic Sans MS" charset="0"/>
                <a:cs typeface="Times New Roman" charset="0"/>
              </a:rPr>
              <a:t>INATTIVA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228600" y="4252913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FFFF00"/>
                </a:solidFill>
                <a:latin typeface="Comic Sans MS" charset="0"/>
              </a:rPr>
              <a:t>Terreno + X-Gal</a:t>
            </a:r>
            <a:r>
              <a:rPr lang="it-IT"/>
              <a:t> 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 rot="-515473">
            <a:off x="2743200" y="4100513"/>
            <a:ext cx="1371600" cy="152400"/>
          </a:xfrm>
          <a:prstGeom prst="rightArrow">
            <a:avLst>
              <a:gd name="adj1" fmla="val 50000"/>
              <a:gd name="adj2" fmla="val 2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 rot="728182">
            <a:off x="2743200" y="4938713"/>
            <a:ext cx="1371600" cy="152400"/>
          </a:xfrm>
          <a:prstGeom prst="rightArrow">
            <a:avLst>
              <a:gd name="adj1" fmla="val 50000"/>
              <a:gd name="adj2" fmla="val 2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2514600" y="3595688"/>
            <a:ext cx="1524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>
                <a:solidFill>
                  <a:srgbClr val="00FFFF"/>
                </a:solidFill>
                <a:latin typeface="Comic Sans MS" charset="0"/>
                <a:cs typeface="Times New Roman" charset="0"/>
              </a:rPr>
              <a:t>β-galattosidasi</a:t>
            </a:r>
          </a:p>
          <a:p>
            <a:pPr algn="ctr">
              <a:spcBef>
                <a:spcPct val="50000"/>
              </a:spcBef>
            </a:pPr>
            <a:r>
              <a:rPr lang="it-IT" sz="1200">
                <a:solidFill>
                  <a:srgbClr val="00FFFF"/>
                </a:solidFill>
                <a:latin typeface="Comic Sans MS" charset="0"/>
                <a:cs typeface="Times New Roman" charset="0"/>
              </a:rPr>
              <a:t>ATTIVA</a:t>
            </a:r>
            <a:endParaRPr lang="it-IT" sz="1200">
              <a:solidFill>
                <a:srgbClr val="00FFFF"/>
              </a:solidFill>
              <a:latin typeface="Comic Sans MS" charset="0"/>
            </a:endParaRPr>
          </a:p>
          <a:p>
            <a:pPr>
              <a:spcBef>
                <a:spcPct val="50000"/>
              </a:spcBef>
            </a:pPr>
            <a:endParaRPr lang="it-IT" sz="1200">
              <a:latin typeface="Comic Sans MS" charset="0"/>
            </a:endParaRP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2438400" y="5105400"/>
            <a:ext cx="16002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>
                <a:solidFill>
                  <a:srgbClr val="EAEAEA"/>
                </a:solidFill>
                <a:latin typeface="Comic Sans MS" charset="0"/>
                <a:cs typeface="Times New Roman" charset="0"/>
              </a:rPr>
              <a:t>β-galattosidasi</a:t>
            </a:r>
          </a:p>
          <a:p>
            <a:pPr algn="ctr">
              <a:spcBef>
                <a:spcPct val="50000"/>
              </a:spcBef>
            </a:pPr>
            <a:r>
              <a:rPr lang="it-IT" sz="1200">
                <a:solidFill>
                  <a:srgbClr val="EAEAEA"/>
                </a:solidFill>
                <a:latin typeface="Comic Sans MS" charset="0"/>
                <a:cs typeface="Times New Roman" charset="0"/>
              </a:rPr>
              <a:t>INATTIVA</a:t>
            </a:r>
            <a:endParaRPr lang="it-IT" sz="1200">
              <a:solidFill>
                <a:srgbClr val="EAEAEA"/>
              </a:solidFill>
              <a:latin typeface="Comic Sans MS" charset="0"/>
            </a:endParaRPr>
          </a:p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4191000" y="3871913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FFCC00"/>
                </a:solidFill>
                <a:latin typeface="Comic Sans MS" charset="0"/>
              </a:rPr>
              <a:t>Metabolizzato</a:t>
            </a:r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4267200" y="5091113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4114800" y="5013325"/>
            <a:ext cx="266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FFCC00"/>
                </a:solidFill>
                <a:latin typeface="Comic Sans MS" charset="0"/>
              </a:rPr>
              <a:t>Non metabolizzato</a:t>
            </a:r>
          </a:p>
        </p:txBody>
      </p:sp>
      <p:sp>
        <p:nvSpPr>
          <p:cNvPr id="35859" name="AutoShape 19"/>
          <p:cNvSpPr>
            <a:spLocks noChangeArrowheads="1"/>
          </p:cNvSpPr>
          <p:nvPr/>
        </p:nvSpPr>
        <p:spPr bwMode="auto">
          <a:xfrm>
            <a:off x="6629400" y="5091113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>
            <a:off x="6553200" y="4024313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315200" y="3719513"/>
            <a:ext cx="1143000" cy="838200"/>
            <a:chOff x="4608" y="2832"/>
            <a:chExt cx="720" cy="528"/>
          </a:xfrm>
        </p:grpSpPr>
        <p:sp>
          <p:nvSpPr>
            <p:cNvPr id="35862" name="Oval 22"/>
            <p:cNvSpPr>
              <a:spLocks noChangeArrowheads="1"/>
            </p:cNvSpPr>
            <p:nvPr/>
          </p:nvSpPr>
          <p:spPr bwMode="auto">
            <a:xfrm>
              <a:off x="4656" y="2832"/>
              <a:ext cx="624" cy="528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3" name="Text Box 23"/>
            <p:cNvSpPr txBox="1">
              <a:spLocks noChangeArrowheads="1"/>
            </p:cNvSpPr>
            <p:nvPr/>
          </p:nvSpPr>
          <p:spPr bwMode="auto">
            <a:xfrm>
              <a:off x="4608" y="2870"/>
              <a:ext cx="72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t-IT" sz="1800">
                  <a:solidFill>
                    <a:srgbClr val="000099"/>
                  </a:solidFill>
                  <a:latin typeface="Comic Sans MS" charset="0"/>
                </a:rPr>
                <a:t>Colonie Blu</a:t>
              </a:r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391400" y="4862513"/>
            <a:ext cx="1295400" cy="838200"/>
            <a:chOff x="4656" y="3063"/>
            <a:chExt cx="816" cy="528"/>
          </a:xfrm>
        </p:grpSpPr>
        <p:sp>
          <p:nvSpPr>
            <p:cNvPr id="35865" name="Oval 25"/>
            <p:cNvSpPr>
              <a:spLocks noChangeArrowheads="1"/>
            </p:cNvSpPr>
            <p:nvPr/>
          </p:nvSpPr>
          <p:spPr bwMode="auto">
            <a:xfrm>
              <a:off x="4656" y="3063"/>
              <a:ext cx="624" cy="52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6" name="Text Box 26"/>
            <p:cNvSpPr txBox="1">
              <a:spLocks noChangeArrowheads="1"/>
            </p:cNvSpPr>
            <p:nvPr/>
          </p:nvSpPr>
          <p:spPr bwMode="auto">
            <a:xfrm>
              <a:off x="4656" y="3111"/>
              <a:ext cx="8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it-IT" sz="1800">
                  <a:latin typeface="Comic Sans MS" charset="0"/>
                </a:rPr>
                <a:t>Colonie bianche</a:t>
              </a:r>
            </a:p>
          </p:txBody>
        </p:sp>
      </p:grpSp>
      <p:sp>
        <p:nvSpPr>
          <p:cNvPr id="35867" name="AutoShape 27"/>
          <p:cNvSpPr>
            <a:spLocks noChangeArrowheads="1"/>
          </p:cNvSpPr>
          <p:nvPr/>
        </p:nvSpPr>
        <p:spPr bwMode="auto">
          <a:xfrm>
            <a:off x="6248400" y="8382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381000" y="6172200"/>
            <a:ext cx="632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solidFill>
                  <a:srgbClr val="99CCFF"/>
                </a:solidFill>
                <a:latin typeface="Comic Sans MS" charset="0"/>
              </a:rPr>
              <a:t>X-Gal</a:t>
            </a:r>
            <a:r>
              <a:rPr lang="it-IT" sz="1800">
                <a:solidFill>
                  <a:schemeClr val="folHlink"/>
                </a:solidFill>
                <a:latin typeface="Comic Sans MS" charset="0"/>
              </a:rPr>
              <a:t>: </a:t>
            </a:r>
            <a:r>
              <a:rPr lang="it-IT" sz="1800">
                <a:solidFill>
                  <a:srgbClr val="EAEAEA"/>
                </a:solidFill>
                <a:latin typeface="Comic Sans MS" charset="0"/>
              </a:rPr>
              <a:t>5-Bromo-4-Cloroindolil-</a:t>
            </a:r>
            <a:r>
              <a:rPr lang="it-IT" sz="1800">
                <a:solidFill>
                  <a:srgbClr val="EAEAEA"/>
                </a:solidFill>
                <a:latin typeface="Comic Sans MS" charset="0"/>
                <a:cs typeface="Times New Roman" charset="0"/>
              </a:rPr>
              <a:t>β-galattoside (incolore)</a:t>
            </a:r>
            <a:endParaRPr lang="it-IT" sz="1800">
              <a:solidFill>
                <a:srgbClr val="EAEAEA"/>
              </a:solidFill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1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8" y="381000"/>
            <a:ext cx="8923337" cy="5799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idattica\Figure\Strachan-2\06_01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76672"/>
            <a:ext cx="5636456" cy="5949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93738" y="2819400"/>
            <a:ext cx="7916862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b" anchorCtr="1"/>
          <a:lstStyle/>
          <a:p>
            <a:pPr algn="ctr"/>
            <a:endParaRPr 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048375" y="3124200"/>
            <a:ext cx="1800225" cy="76200"/>
          </a:xfrm>
          <a:prstGeom prst="rect">
            <a:avLst/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09600" y="4572000"/>
            <a:ext cx="7916863" cy="762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400175" y="4267200"/>
            <a:ext cx="1800225" cy="76200"/>
          </a:xfrm>
          <a:prstGeom prst="rect">
            <a:avLst/>
          </a:prstGeom>
          <a:solidFill>
            <a:srgbClr val="CC0066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990033"/>
              </a:solidFill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rot="-10771840">
            <a:off x="1019175" y="3135313"/>
            <a:ext cx="5038725" cy="1587"/>
          </a:xfrm>
          <a:prstGeom prst="line">
            <a:avLst/>
          </a:prstGeom>
          <a:noFill/>
          <a:ln w="38100">
            <a:solidFill>
              <a:srgbClr val="CC0066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 rot="10806498" flipH="1">
            <a:off x="3200400" y="4303713"/>
            <a:ext cx="5038725" cy="1587"/>
          </a:xfrm>
          <a:prstGeom prst="line">
            <a:avLst/>
          </a:prstGeom>
          <a:noFill/>
          <a:ln w="38100">
            <a:solidFill>
              <a:srgbClr val="CC0066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990600" y="46482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DNA genomico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838200" y="2362200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DNA genomico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248400" y="3200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/>
              <a:t>Primer reverse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1447800" y="3900488"/>
            <a:ext cx="1981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/>
              <a:t>Primer forward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429000" y="7762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/>
              <a:t>1° ciclo di PCR</a:t>
            </a: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381000" y="26511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5’</a:t>
            </a:r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8610600" y="265112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3’</a:t>
            </a:r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304800" y="44037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3’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8534400" y="44164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5’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7924800" y="29559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5’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685800" y="28797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3’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1066800" y="4098925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5’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8318500" y="409892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3’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7" grpId="0" animBg="1" autoUpdateAnimBg="0"/>
      <p:bldP spid="8198" grpId="0" animBg="1"/>
      <p:bldP spid="8199" grpId="0" animBg="1"/>
      <p:bldP spid="8202" grpId="0" autoUpdateAnimBg="0"/>
      <p:bldP spid="820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9090"/>
          <a:stretch>
            <a:fillRect/>
          </a:stretch>
        </p:blipFill>
        <p:spPr bwMode="auto">
          <a:xfrm>
            <a:off x="0" y="893254"/>
            <a:ext cx="9144000" cy="462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b="60040"/>
          <a:stretch>
            <a:fillRect/>
          </a:stretch>
        </p:blipFill>
        <p:spPr bwMode="auto">
          <a:xfrm>
            <a:off x="0" y="2491834"/>
            <a:ext cx="9144000" cy="2283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39752" y="4991576"/>
          <a:ext cx="453651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  <a:gridCol w="1680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T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T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C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A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smtClean="0">
                          <a:latin typeface="Courier New" pitchFamily="49" charset="0"/>
                          <a:cs typeface="Courier New" pitchFamily="49" charset="0"/>
                        </a:rPr>
                        <a:t>G</a:t>
                      </a:r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3851920" y="5135592"/>
            <a:ext cx="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3851920" y="5135592"/>
            <a:ext cx="432048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9512" y="980728"/>
            <a:ext cx="8777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smtClean="0"/>
              <a:t>ETEROGENEITA’ DEL TEMPLATO : ETEROZIGOSI PER UNA DELEZIONE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 l="24506" r="14660" b="15311"/>
          <a:stretch>
            <a:fillRect/>
          </a:stretch>
        </p:blipFill>
        <p:spPr bwMode="auto">
          <a:xfrm>
            <a:off x="35496" y="0"/>
            <a:ext cx="7416824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908258" y="532914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smtClean="0"/>
              <a:t>F</a:t>
            </a:r>
            <a:endParaRPr lang="en-US" sz="2400" b="1"/>
          </a:p>
        </p:txBody>
      </p:sp>
      <p:sp>
        <p:nvSpPr>
          <p:cNvPr id="6" name="TextBox 5"/>
          <p:cNvSpPr txBox="1"/>
          <p:nvPr/>
        </p:nvSpPr>
        <p:spPr>
          <a:xfrm>
            <a:off x="7901846" y="192789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smtClean="0"/>
              <a:t>P</a:t>
            </a:r>
            <a:endParaRPr lang="en-US" sz="2400" b="1"/>
          </a:p>
        </p:txBody>
      </p:sp>
      <p:sp>
        <p:nvSpPr>
          <p:cNvPr id="7" name="TextBox 6"/>
          <p:cNvSpPr txBox="1"/>
          <p:nvPr/>
        </p:nvSpPr>
        <p:spPr>
          <a:xfrm>
            <a:off x="7862572" y="3341226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smtClean="0"/>
              <a:t>M</a:t>
            </a:r>
            <a:endParaRPr lang="en-US" sz="2400" b="1"/>
          </a:p>
        </p:txBody>
      </p:sp>
      <p:grpSp>
        <p:nvGrpSpPr>
          <p:cNvPr id="26" name="Group 25"/>
          <p:cNvGrpSpPr/>
          <p:nvPr/>
        </p:nvGrpSpPr>
        <p:grpSpPr>
          <a:xfrm>
            <a:off x="3244468" y="4539161"/>
            <a:ext cx="1579562" cy="1862138"/>
            <a:chOff x="3244468" y="4334203"/>
            <a:chExt cx="1579562" cy="1862138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3244468" y="4334203"/>
              <a:ext cx="568325" cy="5699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255705" y="4334203"/>
              <a:ext cx="568325" cy="56991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812793" y="4586616"/>
              <a:ext cx="442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65205" y="4586615"/>
              <a:ext cx="0" cy="93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 rot="18873157">
              <a:off x="3780403" y="5626428"/>
              <a:ext cx="571500" cy="5683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554019" y="4647508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C/C</a:t>
            </a:r>
            <a:endParaRPr lang="en-US" b="1"/>
          </a:p>
        </p:txBody>
      </p:sp>
      <p:sp>
        <p:nvSpPr>
          <p:cNvPr id="28" name="TextBox 27"/>
          <p:cNvSpPr txBox="1"/>
          <p:nvPr/>
        </p:nvSpPr>
        <p:spPr>
          <a:xfrm>
            <a:off x="4918834" y="4647508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G/-</a:t>
            </a:r>
            <a:endParaRPr lang="en-US" b="1"/>
          </a:p>
        </p:txBody>
      </p:sp>
      <p:sp>
        <p:nvSpPr>
          <p:cNvPr id="65" name="TextBox 64"/>
          <p:cNvSpPr txBox="1"/>
          <p:nvPr/>
        </p:nvSpPr>
        <p:spPr>
          <a:xfrm>
            <a:off x="3084795" y="587196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C/-</a:t>
            </a:r>
            <a:endParaRPr lang="en-US" b="1"/>
          </a:p>
        </p:txBody>
      </p:sp>
      <p:sp>
        <p:nvSpPr>
          <p:cNvPr id="66" name="TextBox 65"/>
          <p:cNvSpPr txBox="1"/>
          <p:nvPr/>
        </p:nvSpPr>
        <p:spPr>
          <a:xfrm>
            <a:off x="4556224" y="5912062"/>
            <a:ext cx="270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LOSS OF HETEROZYGOSITY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1027" descr="E:\JPEG\ch12-jpeg\CH012-jpeg\F12-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0"/>
            <a:ext cx="4578350" cy="6762750"/>
          </a:xfrm>
          <a:prstGeom prst="rect">
            <a:avLst/>
          </a:prstGeom>
          <a:noFill/>
        </p:spPr>
      </p:pic>
      <p:sp>
        <p:nvSpPr>
          <p:cNvPr id="6148" name="Text Box 1028"/>
          <p:cNvSpPr txBox="1">
            <a:spLocks noChangeArrowheads="1"/>
          </p:cNvSpPr>
          <p:nvPr/>
        </p:nvSpPr>
        <p:spPr bwMode="auto">
          <a:xfrm>
            <a:off x="6775450" y="1258888"/>
            <a:ext cx="208685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smtClean="0">
                <a:latin typeface="Arial" charset="0"/>
              </a:rPr>
              <a:t>RNA sequencing </a:t>
            </a:r>
          </a:p>
          <a:p>
            <a:r>
              <a:rPr lang="it-IT" b="1" smtClean="0">
                <a:latin typeface="Arial" charset="0"/>
              </a:rPr>
              <a:t>Dopo</a:t>
            </a:r>
          </a:p>
          <a:p>
            <a:r>
              <a:rPr lang="it-IT" b="1" smtClean="0">
                <a:latin typeface="Arial" charset="0"/>
              </a:rPr>
              <a:t>trascrizione </a:t>
            </a:r>
            <a:endParaRPr lang="it-IT" b="1">
              <a:latin typeface="Arial" charset="0"/>
            </a:endParaRPr>
          </a:p>
          <a:p>
            <a:r>
              <a:rPr lang="it-IT" b="1">
                <a:latin typeface="Arial" charset="0"/>
              </a:rPr>
              <a:t>inversa</a:t>
            </a:r>
            <a:endParaRPr lang="it-IT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3028" y="395288"/>
            <a:ext cx="3552825" cy="606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7301" y="4000500"/>
            <a:ext cx="4729499" cy="11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Freeform 30"/>
          <p:cNvSpPr/>
          <p:nvPr/>
        </p:nvSpPr>
        <p:spPr>
          <a:xfrm>
            <a:off x="4808482" y="5221013"/>
            <a:ext cx="2170387" cy="1176793"/>
          </a:xfrm>
          <a:custGeom>
            <a:avLst/>
            <a:gdLst>
              <a:gd name="connsiteX0" fmla="*/ 788276 w 1502979"/>
              <a:gd name="connsiteY0" fmla="*/ 0 h 924911"/>
              <a:gd name="connsiteX1" fmla="*/ 1371600 w 1502979"/>
              <a:gd name="connsiteY1" fmla="*/ 898635 h 924911"/>
              <a:gd name="connsiteX2" fmla="*/ 0 w 1502979"/>
              <a:gd name="connsiteY2" fmla="*/ 157655 h 924911"/>
              <a:gd name="connsiteX0" fmla="*/ 859221 w 1573924"/>
              <a:gd name="connsiteY0" fmla="*/ 0 h 943304"/>
              <a:gd name="connsiteX1" fmla="*/ 1442545 w 1573924"/>
              <a:gd name="connsiteY1" fmla="*/ 898635 h 943304"/>
              <a:gd name="connsiteX2" fmla="*/ 228600 w 1573924"/>
              <a:gd name="connsiteY2" fmla="*/ 268014 h 943304"/>
              <a:gd name="connsiteX3" fmla="*/ 70945 w 1573924"/>
              <a:gd name="connsiteY3" fmla="*/ 157655 h 943304"/>
              <a:gd name="connsiteX0" fmla="*/ 783021 w 1497724"/>
              <a:gd name="connsiteY0" fmla="*/ 0 h 943304"/>
              <a:gd name="connsiteX1" fmla="*/ 1366345 w 1497724"/>
              <a:gd name="connsiteY1" fmla="*/ 898635 h 943304"/>
              <a:gd name="connsiteX2" fmla="*/ 152400 w 1497724"/>
              <a:gd name="connsiteY2" fmla="*/ 268014 h 943304"/>
              <a:gd name="connsiteX3" fmla="*/ 451945 w 1497724"/>
              <a:gd name="connsiteY3" fmla="*/ 31531 h 943304"/>
              <a:gd name="connsiteX0" fmla="*/ 748862 w 2067911"/>
              <a:gd name="connsiteY0" fmla="*/ 31531 h 974835"/>
              <a:gd name="connsiteX1" fmla="*/ 1332186 w 2067911"/>
              <a:gd name="connsiteY1" fmla="*/ 930166 h 974835"/>
              <a:gd name="connsiteX2" fmla="*/ 118241 w 2067911"/>
              <a:gd name="connsiteY2" fmla="*/ 299545 h 974835"/>
              <a:gd name="connsiteX3" fmla="*/ 2041635 w 2067911"/>
              <a:gd name="connsiteY3" fmla="*/ 0 h 974835"/>
              <a:gd name="connsiteX0" fmla="*/ 0 w 2170387"/>
              <a:gd name="connsiteY0" fmla="*/ 0 h 990601"/>
              <a:gd name="connsiteX1" fmla="*/ 1434662 w 2170387"/>
              <a:gd name="connsiteY1" fmla="*/ 945932 h 990601"/>
              <a:gd name="connsiteX2" fmla="*/ 220717 w 2170387"/>
              <a:gd name="connsiteY2" fmla="*/ 315311 h 990601"/>
              <a:gd name="connsiteX3" fmla="*/ 2144111 w 2170387"/>
              <a:gd name="connsiteY3" fmla="*/ 15766 h 990601"/>
              <a:gd name="connsiteX0" fmla="*/ 0 w 2170387"/>
              <a:gd name="connsiteY0" fmla="*/ 225973 h 1216574"/>
              <a:gd name="connsiteX1" fmla="*/ 1434662 w 2170387"/>
              <a:gd name="connsiteY1" fmla="*/ 1171905 h 1216574"/>
              <a:gd name="connsiteX2" fmla="*/ 220717 w 2170387"/>
              <a:gd name="connsiteY2" fmla="*/ 541284 h 1216574"/>
              <a:gd name="connsiteX3" fmla="*/ 2144111 w 2170387"/>
              <a:gd name="connsiteY3" fmla="*/ 241739 h 1216574"/>
              <a:gd name="connsiteX0" fmla="*/ 0 w 2170387"/>
              <a:gd name="connsiteY0" fmla="*/ 225973 h 1185043"/>
              <a:gd name="connsiteX1" fmla="*/ 1434662 w 2170387"/>
              <a:gd name="connsiteY1" fmla="*/ 1171905 h 1185043"/>
              <a:gd name="connsiteX2" fmla="*/ 220717 w 2170387"/>
              <a:gd name="connsiteY2" fmla="*/ 541284 h 1185043"/>
              <a:gd name="connsiteX3" fmla="*/ 2144111 w 2170387"/>
              <a:gd name="connsiteY3" fmla="*/ 241739 h 1185043"/>
              <a:gd name="connsiteX0" fmla="*/ 0 w 2170387"/>
              <a:gd name="connsiteY0" fmla="*/ 225973 h 1185043"/>
              <a:gd name="connsiteX1" fmla="*/ 1434662 w 2170387"/>
              <a:gd name="connsiteY1" fmla="*/ 1171905 h 1185043"/>
              <a:gd name="connsiteX2" fmla="*/ 220717 w 2170387"/>
              <a:gd name="connsiteY2" fmla="*/ 541284 h 1185043"/>
              <a:gd name="connsiteX3" fmla="*/ 2144111 w 2170387"/>
              <a:gd name="connsiteY3" fmla="*/ 241739 h 1185043"/>
              <a:gd name="connsiteX0" fmla="*/ 0 w 2170387"/>
              <a:gd name="connsiteY0" fmla="*/ 281151 h 1240221"/>
              <a:gd name="connsiteX1" fmla="*/ 1434662 w 2170387"/>
              <a:gd name="connsiteY1" fmla="*/ 1227083 h 1240221"/>
              <a:gd name="connsiteX2" fmla="*/ 220717 w 2170387"/>
              <a:gd name="connsiteY2" fmla="*/ 596462 h 1240221"/>
              <a:gd name="connsiteX3" fmla="*/ 2144111 w 2170387"/>
              <a:gd name="connsiteY3" fmla="*/ 296917 h 1240221"/>
              <a:gd name="connsiteX0" fmla="*/ 120869 w 2291256"/>
              <a:gd name="connsiteY0" fmla="*/ 281151 h 1082565"/>
              <a:gd name="connsiteX1" fmla="*/ 1397876 w 2291256"/>
              <a:gd name="connsiteY1" fmla="*/ 1069427 h 1082565"/>
              <a:gd name="connsiteX2" fmla="*/ 341586 w 2291256"/>
              <a:gd name="connsiteY2" fmla="*/ 596462 h 1082565"/>
              <a:gd name="connsiteX3" fmla="*/ 2264980 w 2291256"/>
              <a:gd name="connsiteY3" fmla="*/ 296917 h 1082565"/>
              <a:gd name="connsiteX0" fmla="*/ 278525 w 2448912"/>
              <a:gd name="connsiteY0" fmla="*/ 281151 h 1003737"/>
              <a:gd name="connsiteX1" fmla="*/ 1397876 w 2448912"/>
              <a:gd name="connsiteY1" fmla="*/ 990599 h 1003737"/>
              <a:gd name="connsiteX2" fmla="*/ 499242 w 2448912"/>
              <a:gd name="connsiteY2" fmla="*/ 596462 h 1003737"/>
              <a:gd name="connsiteX3" fmla="*/ 2422636 w 2448912"/>
              <a:gd name="connsiteY3" fmla="*/ 296917 h 1003737"/>
              <a:gd name="connsiteX0" fmla="*/ 278525 w 2448912"/>
              <a:gd name="connsiteY0" fmla="*/ 281151 h 1003737"/>
              <a:gd name="connsiteX1" fmla="*/ 1397876 w 2448912"/>
              <a:gd name="connsiteY1" fmla="*/ 990599 h 1003737"/>
              <a:gd name="connsiteX2" fmla="*/ 499242 w 2448912"/>
              <a:gd name="connsiteY2" fmla="*/ 596462 h 1003737"/>
              <a:gd name="connsiteX3" fmla="*/ 2422636 w 2448912"/>
              <a:gd name="connsiteY3" fmla="*/ 296917 h 1003737"/>
              <a:gd name="connsiteX0" fmla="*/ 278525 w 2448912"/>
              <a:gd name="connsiteY0" fmla="*/ 281151 h 1003737"/>
              <a:gd name="connsiteX1" fmla="*/ 1397876 w 2448912"/>
              <a:gd name="connsiteY1" fmla="*/ 990599 h 1003737"/>
              <a:gd name="connsiteX2" fmla="*/ 499242 w 2448912"/>
              <a:gd name="connsiteY2" fmla="*/ 596462 h 1003737"/>
              <a:gd name="connsiteX3" fmla="*/ 2422636 w 2448912"/>
              <a:gd name="connsiteY3" fmla="*/ 296917 h 1003737"/>
              <a:gd name="connsiteX0" fmla="*/ 515008 w 2685395"/>
              <a:gd name="connsiteY0" fmla="*/ 281151 h 1019503"/>
              <a:gd name="connsiteX1" fmla="*/ 1397876 w 2685395"/>
              <a:gd name="connsiteY1" fmla="*/ 1006365 h 1019503"/>
              <a:gd name="connsiteX2" fmla="*/ 735725 w 2685395"/>
              <a:gd name="connsiteY2" fmla="*/ 596462 h 1019503"/>
              <a:gd name="connsiteX3" fmla="*/ 2659119 w 2685395"/>
              <a:gd name="connsiteY3" fmla="*/ 296917 h 1019503"/>
              <a:gd name="connsiteX0" fmla="*/ 515008 w 2685395"/>
              <a:gd name="connsiteY0" fmla="*/ 281151 h 1019503"/>
              <a:gd name="connsiteX1" fmla="*/ 1397876 w 2685395"/>
              <a:gd name="connsiteY1" fmla="*/ 1006365 h 1019503"/>
              <a:gd name="connsiteX2" fmla="*/ 735725 w 2685395"/>
              <a:gd name="connsiteY2" fmla="*/ 596462 h 1019503"/>
              <a:gd name="connsiteX3" fmla="*/ 2659119 w 2685395"/>
              <a:gd name="connsiteY3" fmla="*/ 296917 h 1019503"/>
              <a:gd name="connsiteX0" fmla="*/ 515008 w 2685395"/>
              <a:gd name="connsiteY0" fmla="*/ 281151 h 1176793"/>
              <a:gd name="connsiteX1" fmla="*/ 1397876 w 2685395"/>
              <a:gd name="connsiteY1" fmla="*/ 1006365 h 1176793"/>
              <a:gd name="connsiteX2" fmla="*/ 735725 w 2685395"/>
              <a:gd name="connsiteY2" fmla="*/ 596462 h 1176793"/>
              <a:gd name="connsiteX3" fmla="*/ 2659119 w 2685395"/>
              <a:gd name="connsiteY3" fmla="*/ 296917 h 1176793"/>
              <a:gd name="connsiteX0" fmla="*/ 0 w 2170387"/>
              <a:gd name="connsiteY0" fmla="*/ 281151 h 1176793"/>
              <a:gd name="connsiteX1" fmla="*/ 882868 w 2170387"/>
              <a:gd name="connsiteY1" fmla="*/ 1006365 h 1176793"/>
              <a:gd name="connsiteX2" fmla="*/ 220717 w 2170387"/>
              <a:gd name="connsiteY2" fmla="*/ 596462 h 1176793"/>
              <a:gd name="connsiteX3" fmla="*/ 2144111 w 2170387"/>
              <a:gd name="connsiteY3" fmla="*/ 296917 h 1176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0387" h="1176793">
                <a:moveTo>
                  <a:pt x="0" y="281151"/>
                </a:moveTo>
                <a:cubicBezTo>
                  <a:pt x="1555530" y="55178"/>
                  <a:pt x="1266495" y="696310"/>
                  <a:pt x="882868" y="1006365"/>
                </a:cubicBezTo>
                <a:cubicBezTo>
                  <a:pt x="729002" y="1083298"/>
                  <a:pt x="123741" y="1176793"/>
                  <a:pt x="220717" y="596462"/>
                </a:cubicBezTo>
                <a:cubicBezTo>
                  <a:pt x="449318" y="0"/>
                  <a:pt x="2170387" y="315310"/>
                  <a:pt x="2144111" y="296917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337545" y="5188690"/>
            <a:ext cx="554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smtClean="0">
                <a:latin typeface="Courier New" pitchFamily="49" charset="0"/>
                <a:cs typeface="Courier New" pitchFamily="49" charset="0"/>
              </a:rPr>
              <a:t>CTT</a:t>
            </a:r>
            <a:endParaRPr lang="en-US" sz="1600" b="1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772940" y="4486940"/>
            <a:ext cx="191386" cy="8931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063569" y="4522377"/>
            <a:ext cx="191386" cy="8931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4072275" y="1169580"/>
            <a:ext cx="1247558" cy="372877"/>
            <a:chOff x="4646428" y="1169581"/>
            <a:chExt cx="1247558" cy="372877"/>
          </a:xfrm>
        </p:grpSpPr>
        <p:sp>
          <p:nvSpPr>
            <p:cNvPr id="36" name="Rectangle 35"/>
            <p:cNvSpPr/>
            <p:nvPr/>
          </p:nvSpPr>
          <p:spPr>
            <a:xfrm>
              <a:off x="4646428" y="1222744"/>
              <a:ext cx="616688" cy="24454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77298" y="1226282"/>
              <a:ext cx="616688" cy="24454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16549" y="11695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mtClean="0"/>
                <a:t>6</a:t>
              </a:r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447414" y="117312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mtClean="0"/>
                <a:t>8</a:t>
              </a:r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072275" y="2659542"/>
            <a:ext cx="1889076" cy="369332"/>
            <a:chOff x="4639333" y="3244334"/>
            <a:chExt cx="1889076" cy="369332"/>
          </a:xfrm>
        </p:grpSpPr>
        <p:sp>
          <p:nvSpPr>
            <p:cNvPr id="38" name="Rectangle 37"/>
            <p:cNvSpPr/>
            <p:nvPr/>
          </p:nvSpPr>
          <p:spPr>
            <a:xfrm>
              <a:off x="4639333" y="3306726"/>
              <a:ext cx="616688" cy="24454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70203" y="3306726"/>
              <a:ext cx="616688" cy="24454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911721" y="3306726"/>
              <a:ext cx="616688" cy="24454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74021" y="32443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mtClean="0"/>
                <a:t>6</a:t>
              </a:r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401339" y="324433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mtClean="0"/>
                <a:t>7</a:t>
              </a:r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49925" y="3244334"/>
              <a:ext cx="3016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mtClean="0"/>
                <a:t>8</a:t>
              </a:r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95743" y="1285598"/>
            <a:ext cx="1579562" cy="1862138"/>
            <a:chOff x="3244468" y="4334203"/>
            <a:chExt cx="1579562" cy="1862138"/>
          </a:xfrm>
        </p:grpSpPr>
        <p:sp>
          <p:nvSpPr>
            <p:cNvPr id="54" name="Rectangle 4"/>
            <p:cNvSpPr>
              <a:spLocks noChangeArrowheads="1"/>
            </p:cNvSpPr>
            <p:nvPr/>
          </p:nvSpPr>
          <p:spPr bwMode="auto">
            <a:xfrm>
              <a:off x="3244468" y="4334203"/>
              <a:ext cx="568325" cy="5699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Oval 5"/>
            <p:cNvSpPr>
              <a:spLocks noChangeArrowheads="1"/>
            </p:cNvSpPr>
            <p:nvPr/>
          </p:nvSpPr>
          <p:spPr bwMode="auto">
            <a:xfrm>
              <a:off x="4255705" y="4334203"/>
              <a:ext cx="568325" cy="56991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11"/>
            <p:cNvSpPr>
              <a:spLocks noChangeShapeType="1"/>
            </p:cNvSpPr>
            <p:nvPr/>
          </p:nvSpPr>
          <p:spPr bwMode="auto">
            <a:xfrm>
              <a:off x="3812793" y="4586616"/>
              <a:ext cx="442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12"/>
            <p:cNvSpPr>
              <a:spLocks noChangeShapeType="1"/>
            </p:cNvSpPr>
            <p:nvPr/>
          </p:nvSpPr>
          <p:spPr bwMode="auto">
            <a:xfrm>
              <a:off x="4065205" y="4586615"/>
              <a:ext cx="0" cy="93131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18"/>
            <p:cNvSpPr>
              <a:spLocks noChangeArrowheads="1"/>
            </p:cNvSpPr>
            <p:nvPr/>
          </p:nvSpPr>
          <p:spPr bwMode="auto">
            <a:xfrm rot="18873157">
              <a:off x="3780403" y="5626428"/>
              <a:ext cx="571500" cy="56832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200991" y="1393945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7</a:t>
            </a:r>
            <a:r>
              <a:rPr lang="it-IT" b="1" smtClean="0"/>
              <a:t>/-</a:t>
            </a:r>
            <a:endParaRPr lang="en-US" b="1"/>
          </a:p>
        </p:txBody>
      </p:sp>
      <p:sp>
        <p:nvSpPr>
          <p:cNvPr id="60" name="TextBox 59"/>
          <p:cNvSpPr txBox="1"/>
          <p:nvPr/>
        </p:nvSpPr>
        <p:spPr>
          <a:xfrm>
            <a:off x="8470109" y="1393945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7</a:t>
            </a:r>
            <a:r>
              <a:rPr lang="it-IT" b="1" smtClean="0"/>
              <a:t>/-</a:t>
            </a:r>
            <a:endParaRPr lang="en-US" b="1"/>
          </a:p>
        </p:txBody>
      </p:sp>
      <p:sp>
        <p:nvSpPr>
          <p:cNvPr id="61" name="TextBox 60"/>
          <p:cNvSpPr txBox="1"/>
          <p:nvPr/>
        </p:nvSpPr>
        <p:spPr>
          <a:xfrm>
            <a:off x="6710501" y="261840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smtClean="0"/>
              <a:t>-</a:t>
            </a:r>
            <a:r>
              <a:rPr lang="it-IT" b="1" smtClean="0"/>
              <a:t>/-</a:t>
            </a:r>
            <a:endParaRPr lang="en-US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3942928"/>
            <a:ext cx="14573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8637" y="980728"/>
            <a:ext cx="25812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95536" y="548680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1: 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Illumina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Flow Cell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4048" y="54868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2: Prepare Genomic DNA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3564305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3: Attach DNA to Surface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4048" y="3564305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4: Bridge Amplification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868144" y="908720"/>
            <a:ext cx="2454801" cy="2657475"/>
            <a:chOff x="6084168" y="908720"/>
            <a:chExt cx="2454801" cy="26574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13909" y="908720"/>
              <a:ext cx="1514475" cy="2657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7740352" y="1340768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Adapters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084168" y="1340768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DNA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03648" y="3789040"/>
            <a:ext cx="2136693" cy="2664296"/>
            <a:chOff x="1691680" y="3789040"/>
            <a:chExt cx="2136693" cy="266429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t="5163"/>
            <a:stretch>
              <a:fillRect/>
            </a:stretch>
          </p:blipFill>
          <p:spPr bwMode="auto">
            <a:xfrm>
              <a:off x="1691680" y="3933056"/>
              <a:ext cx="1581150" cy="252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2555776" y="3789040"/>
              <a:ext cx="79861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Adapters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43808" y="4581128"/>
              <a:ext cx="9845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Dense lawn</a:t>
              </a:r>
            </a:p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of primers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43808" y="4088105"/>
              <a:ext cx="5084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DNA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764704"/>
            <a:ext cx="15240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4232121"/>
            <a:ext cx="14573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155921"/>
            <a:ext cx="148590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692696"/>
            <a:ext cx="141922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4048" y="2606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6: Denature the Double-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Standed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Molecules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260648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5: Fragments Become Double Stranded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6056" y="3512041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8: Determine First Base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3512041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7: Complete Amplification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59632" y="1628800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95736" y="1700808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Free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71800" y="1412776"/>
            <a:ext cx="8640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terminus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16216" y="1844824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08304" y="1567825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Attached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43808" y="6248345"/>
            <a:ext cx="8640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Clusters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64288" y="6536377"/>
            <a:ext cx="567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latin typeface="Arial" pitchFamily="34" charset="0"/>
                <a:cs typeface="Arial" pitchFamily="34" charset="0"/>
              </a:rPr>
              <a:t>Laser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412776"/>
            <a:ext cx="181581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7" y="3789040"/>
            <a:ext cx="2559681" cy="269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467" y="1285131"/>
            <a:ext cx="1805191" cy="99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228184" y="3356992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13: Align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6" y="476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9: Image First Base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9872" y="476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10: Determine Second 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536" y="2492896"/>
            <a:ext cx="2999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12: Sequencing Over Multiple Chemistry Cycles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3720" y="476672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latin typeface="Arial" pitchFamily="34" charset="0"/>
                <a:cs typeface="Arial" pitchFamily="34" charset="0"/>
              </a:rPr>
              <a:t>Figure 11: Image Second Chemistry Cycle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331640" y="3077283"/>
            <a:ext cx="1366793" cy="3780717"/>
            <a:chOff x="1331640" y="3077283"/>
            <a:chExt cx="1366793" cy="3780717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1640" y="3077283"/>
              <a:ext cx="1021457" cy="3780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1835696" y="6581001"/>
              <a:ext cx="86273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b="1" dirty="0" smtClean="0">
                  <a:latin typeface="Arial" pitchFamily="34" charset="0"/>
                  <a:cs typeface="Arial" pitchFamily="34" charset="0"/>
                </a:rPr>
                <a:t>GCTGA...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79912" y="1418456"/>
            <a:ext cx="1514475" cy="2647583"/>
            <a:chOff x="3779912" y="1418456"/>
            <a:chExt cx="1514475" cy="2647583"/>
          </a:xfrm>
        </p:grpSpPr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79912" y="1418456"/>
              <a:ext cx="1514475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499992" y="3789040"/>
              <a:ext cx="56778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1200" dirty="0" smtClean="0">
                  <a:latin typeface="Arial" pitchFamily="34" charset="0"/>
                  <a:cs typeface="Arial" pitchFamily="34" charset="0"/>
                </a:rPr>
                <a:t>Laser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gv.tif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07252"/>
            <a:ext cx="9144000" cy="54434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7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3108</TotalTime>
  <Words>321</Words>
  <Application>Microsoft Office PowerPoint</Application>
  <PresentationFormat>On-screen Show (4:3)</PresentationFormat>
  <Paragraphs>159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CorelPhotoPaint.Image.7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Presidenza Scienze</cp:lastModifiedBy>
  <cp:revision>218</cp:revision>
  <dcterms:created xsi:type="dcterms:W3CDTF">2011-05-14T16:45:59Z</dcterms:created>
  <dcterms:modified xsi:type="dcterms:W3CDTF">2012-10-15T15:49:00Z</dcterms:modified>
</cp:coreProperties>
</file>