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2" r:id="rId26"/>
    <p:sldId id="280" r:id="rId27"/>
    <p:sldId id="281" r:id="rId28"/>
    <p:sldId id="283" r:id="rId29"/>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385" autoAdjust="0"/>
    <p:restoredTop sz="94576" autoAdjust="0"/>
  </p:normalViewPr>
  <p:slideViewPr>
    <p:cSldViewPr>
      <p:cViewPr varScale="1">
        <p:scale>
          <a:sx n="90" d="100"/>
          <a:sy n="90" d="100"/>
        </p:scale>
        <p:origin x="-984" y="-114"/>
      </p:cViewPr>
      <p:guideLst>
        <p:guide orient="horz" pos="2160"/>
        <p:guide pos="2880"/>
      </p:guideLst>
    </p:cSldViewPr>
  </p:slideViewPr>
  <p:outlineViewPr>
    <p:cViewPr>
      <p:scale>
        <a:sx n="33" d="100"/>
        <a:sy n="33" d="100"/>
      </p:scale>
      <p:origin x="0" y="594"/>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5E6D20B2-3765-4538-94AE-A761D9239BFC}" type="datetimeFigureOut">
              <a:rPr lang="it-IT"/>
              <a:pPr>
                <a:defRPr/>
              </a:pPr>
              <a:t>25/03/2011</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it-IT" noProof="0"/>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noProof="0" smtClean="0"/>
              <a:t>Fare clic per modificare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endParaRPr lang="it-IT" noProof="0"/>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98C821D5-A90D-4DF1-A525-34776AF3EFD9}" type="slidenum">
              <a:rPr lang="it-IT"/>
              <a:pPr>
                <a:defRPr/>
              </a:pPr>
              <a:t>‹N›</a:t>
            </a:fld>
            <a:endParaRPr lang="it-IT"/>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it-IT" smtClean="0"/>
              <a:t>Fare clic per modificare lo stile del titolo</a:t>
            </a:r>
            <a:endParaRPr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it-IT" smtClean="0"/>
              <a:t>Fare clic per modificare lo stile del sottotitolo dello schema</a:t>
            </a:r>
            <a:endParaRPr lang="en-US"/>
          </a:p>
        </p:txBody>
      </p:sp>
      <p:sp>
        <p:nvSpPr>
          <p:cNvPr id="4" name="Segnaposto data 29"/>
          <p:cNvSpPr>
            <a:spLocks noGrp="1"/>
          </p:cNvSpPr>
          <p:nvPr>
            <p:ph type="dt" sz="half" idx="10"/>
          </p:nvPr>
        </p:nvSpPr>
        <p:spPr/>
        <p:txBody>
          <a:bodyPr/>
          <a:lstStyle>
            <a:lvl1pPr>
              <a:defRPr/>
            </a:lvl1pPr>
          </a:lstStyle>
          <a:p>
            <a:pPr>
              <a:defRPr/>
            </a:pPr>
            <a:fld id="{0C7F714C-F14A-4DF4-A733-E52B00E1753A}" type="datetime1">
              <a:rPr lang="it-IT"/>
              <a:pPr>
                <a:defRPr/>
              </a:pPr>
              <a:t>25/03/2011</a:t>
            </a:fld>
            <a:endParaRPr lang="it-IT"/>
          </a:p>
        </p:txBody>
      </p:sp>
      <p:sp>
        <p:nvSpPr>
          <p:cNvPr id="5" name="Segnaposto piè di pagina 18"/>
          <p:cNvSpPr>
            <a:spLocks noGrp="1"/>
          </p:cNvSpPr>
          <p:nvPr>
            <p:ph type="ftr" sz="quarter" idx="11"/>
          </p:nvPr>
        </p:nvSpPr>
        <p:spPr/>
        <p:txBody>
          <a:bodyPr/>
          <a:lstStyle>
            <a:lvl1pPr>
              <a:defRPr/>
            </a:lvl1pPr>
          </a:lstStyle>
          <a:p>
            <a:pPr>
              <a:defRPr/>
            </a:pPr>
            <a:endParaRPr lang="it-IT"/>
          </a:p>
        </p:txBody>
      </p:sp>
      <p:sp>
        <p:nvSpPr>
          <p:cNvPr id="6" name="Segnaposto numero diapositiva 26"/>
          <p:cNvSpPr>
            <a:spLocks noGrp="1"/>
          </p:cNvSpPr>
          <p:nvPr>
            <p:ph type="sldNum" sz="quarter" idx="12"/>
          </p:nvPr>
        </p:nvSpPr>
        <p:spPr/>
        <p:txBody>
          <a:bodyPr/>
          <a:lstStyle>
            <a:lvl1pPr>
              <a:defRPr/>
            </a:lvl1pPr>
          </a:lstStyle>
          <a:p>
            <a:pPr>
              <a:defRPr/>
            </a:pPr>
            <a:fld id="{2DFE313F-BD8B-44A7-964B-F1AFBB4E9966}" type="slidenum">
              <a:rPr lang="it-IT"/>
              <a:pPr>
                <a:defRPr/>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9"/>
          <p:cNvSpPr>
            <a:spLocks noGrp="1"/>
          </p:cNvSpPr>
          <p:nvPr>
            <p:ph type="dt" sz="half" idx="10"/>
          </p:nvPr>
        </p:nvSpPr>
        <p:spPr/>
        <p:txBody>
          <a:bodyPr/>
          <a:lstStyle>
            <a:lvl1pPr>
              <a:defRPr/>
            </a:lvl1pPr>
          </a:lstStyle>
          <a:p>
            <a:pPr>
              <a:defRPr/>
            </a:pPr>
            <a:fld id="{447387DD-4CD6-4120-AF0D-6CCB05360678}" type="datetime1">
              <a:rPr lang="it-IT"/>
              <a:pPr>
                <a:defRPr/>
              </a:pPr>
              <a:t>25/03/2011</a:t>
            </a:fld>
            <a:endParaRPr lang="it-IT"/>
          </a:p>
        </p:txBody>
      </p:sp>
      <p:sp>
        <p:nvSpPr>
          <p:cNvPr id="5" name="Segnaposto piè di pagina 21"/>
          <p:cNvSpPr>
            <a:spLocks noGrp="1"/>
          </p:cNvSpPr>
          <p:nvPr>
            <p:ph type="ftr" sz="quarter" idx="11"/>
          </p:nvPr>
        </p:nvSpPr>
        <p:spPr/>
        <p:txBody>
          <a:bodyPr/>
          <a:lstStyle>
            <a:lvl1pPr>
              <a:defRPr/>
            </a:lvl1pPr>
          </a:lstStyle>
          <a:p>
            <a:pPr>
              <a:defRPr/>
            </a:pPr>
            <a:endParaRPr lang="it-IT"/>
          </a:p>
        </p:txBody>
      </p:sp>
      <p:sp>
        <p:nvSpPr>
          <p:cNvPr id="6" name="Segnaposto numero diapositiva 17"/>
          <p:cNvSpPr>
            <a:spLocks noGrp="1"/>
          </p:cNvSpPr>
          <p:nvPr>
            <p:ph type="sldNum" sz="quarter" idx="12"/>
          </p:nvPr>
        </p:nvSpPr>
        <p:spPr/>
        <p:txBody>
          <a:bodyPr/>
          <a:lstStyle>
            <a:lvl1pPr>
              <a:defRPr/>
            </a:lvl1pPr>
          </a:lstStyle>
          <a:p>
            <a:pPr>
              <a:defRPr/>
            </a:pPr>
            <a:fld id="{6B6C83B0-9B6E-49BE-875B-73D7C4E72DAA}" type="slidenum">
              <a:rPr lang="it-IT"/>
              <a:pPr>
                <a:defRPr/>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it-IT" smtClean="0"/>
              <a:t>Fare clic per modificare lo stile del titolo</a:t>
            </a:r>
            <a:endParaRPr lang="en-US"/>
          </a:p>
        </p:txBody>
      </p:sp>
      <p:sp>
        <p:nvSpPr>
          <p:cNvPr id="3" name="Segnaposto testo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pPr>
              <a:defRPr/>
            </a:pPr>
            <a:fld id="{F64B15A3-EDDE-486A-984D-08957B02A145}" type="datetime1">
              <a:rPr lang="it-IT"/>
              <a:pPr>
                <a:defRPr/>
              </a:pPr>
              <a:t>25/03/2011</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5B0602C4-E239-43E7-A16B-7E179A489E76}" type="slidenum">
              <a:rPr lang="it-IT"/>
              <a:pPr>
                <a:defRPr/>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lang="it-IT" smtClean="0"/>
              <a:t>Fare clic per modificare lo stile del titolo</a:t>
            </a:r>
            <a:endParaRPr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data 9"/>
          <p:cNvSpPr>
            <a:spLocks noGrp="1"/>
          </p:cNvSpPr>
          <p:nvPr>
            <p:ph type="dt" sz="half" idx="10"/>
          </p:nvPr>
        </p:nvSpPr>
        <p:spPr/>
        <p:txBody>
          <a:bodyPr/>
          <a:lstStyle>
            <a:lvl1pPr>
              <a:defRPr/>
            </a:lvl1pPr>
          </a:lstStyle>
          <a:p>
            <a:pPr>
              <a:defRPr/>
            </a:pPr>
            <a:fld id="{2E6B0E99-00BA-42F8-9976-4630380D07CE}" type="datetime1">
              <a:rPr lang="it-IT"/>
              <a:pPr>
                <a:defRPr/>
              </a:pPr>
              <a:t>25/03/2011</a:t>
            </a:fld>
            <a:endParaRPr lang="it-IT"/>
          </a:p>
        </p:txBody>
      </p:sp>
      <p:sp>
        <p:nvSpPr>
          <p:cNvPr id="6" name="Segnaposto piè di pagina 21"/>
          <p:cNvSpPr>
            <a:spLocks noGrp="1"/>
          </p:cNvSpPr>
          <p:nvPr>
            <p:ph type="ftr" sz="quarter" idx="11"/>
          </p:nvPr>
        </p:nvSpPr>
        <p:spPr/>
        <p:txBody>
          <a:bodyPr/>
          <a:lstStyle>
            <a:lvl1pPr>
              <a:defRPr/>
            </a:lvl1pPr>
          </a:lstStyle>
          <a:p>
            <a:pPr>
              <a:defRPr/>
            </a:pPr>
            <a:endParaRPr lang="it-IT"/>
          </a:p>
        </p:txBody>
      </p:sp>
      <p:sp>
        <p:nvSpPr>
          <p:cNvPr id="7" name="Segnaposto numero diapositiva 17"/>
          <p:cNvSpPr>
            <a:spLocks noGrp="1"/>
          </p:cNvSpPr>
          <p:nvPr>
            <p:ph type="sldNum" sz="quarter" idx="12"/>
          </p:nvPr>
        </p:nvSpPr>
        <p:spPr/>
        <p:txBody>
          <a:bodyPr/>
          <a:lstStyle>
            <a:lvl1pPr>
              <a:defRPr/>
            </a:lvl1pPr>
          </a:lstStyle>
          <a:p>
            <a:pPr>
              <a:defRPr/>
            </a:pPr>
            <a:fld id="{0BC6EAD1-6D56-42EB-960C-F30FC278BB3B}" type="slidenum">
              <a:rPr lang="it-IT"/>
              <a:pPr>
                <a:defRPr/>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lvl1pPr>
              <a:defRPr/>
            </a:lvl1pPr>
          </a:lstStyle>
          <a:p>
            <a:r>
              <a:rPr lang="it-IT" smtClean="0"/>
              <a:t>Fare clic per modificare lo stile del titolo</a:t>
            </a:r>
            <a:endParaRPr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7" name="Segnaposto data 9"/>
          <p:cNvSpPr>
            <a:spLocks noGrp="1"/>
          </p:cNvSpPr>
          <p:nvPr>
            <p:ph type="dt" sz="half" idx="10"/>
          </p:nvPr>
        </p:nvSpPr>
        <p:spPr/>
        <p:txBody>
          <a:bodyPr/>
          <a:lstStyle>
            <a:lvl1pPr>
              <a:defRPr/>
            </a:lvl1pPr>
          </a:lstStyle>
          <a:p>
            <a:pPr>
              <a:defRPr/>
            </a:pPr>
            <a:fld id="{21DB8FA4-147F-4ABE-9241-E756F8B8C16D}" type="datetime1">
              <a:rPr lang="it-IT"/>
              <a:pPr>
                <a:defRPr/>
              </a:pPr>
              <a:t>25/03/2011</a:t>
            </a:fld>
            <a:endParaRPr lang="it-IT"/>
          </a:p>
        </p:txBody>
      </p:sp>
      <p:sp>
        <p:nvSpPr>
          <p:cNvPr id="8" name="Segnaposto piè di pagina 21"/>
          <p:cNvSpPr>
            <a:spLocks noGrp="1"/>
          </p:cNvSpPr>
          <p:nvPr>
            <p:ph type="ftr" sz="quarter" idx="11"/>
          </p:nvPr>
        </p:nvSpPr>
        <p:spPr/>
        <p:txBody>
          <a:bodyPr/>
          <a:lstStyle>
            <a:lvl1pPr>
              <a:defRPr/>
            </a:lvl1pPr>
          </a:lstStyle>
          <a:p>
            <a:pPr>
              <a:defRPr/>
            </a:pPr>
            <a:endParaRPr lang="it-IT"/>
          </a:p>
        </p:txBody>
      </p:sp>
      <p:sp>
        <p:nvSpPr>
          <p:cNvPr id="9" name="Segnaposto numero diapositiva 17"/>
          <p:cNvSpPr>
            <a:spLocks noGrp="1"/>
          </p:cNvSpPr>
          <p:nvPr>
            <p:ph type="sldNum" sz="quarter" idx="12"/>
          </p:nvPr>
        </p:nvSpPr>
        <p:spPr/>
        <p:txBody>
          <a:bodyPr/>
          <a:lstStyle>
            <a:lvl1pPr>
              <a:defRPr/>
            </a:lvl1pPr>
          </a:lstStyle>
          <a:p>
            <a:pPr>
              <a:defRPr/>
            </a:pPr>
            <a:fld id="{B7B094DF-028F-40C2-AE90-19833C483EAF}" type="slidenum">
              <a:rPr lang="it-IT"/>
              <a:pPr>
                <a:defRPr/>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it-IT" smtClean="0"/>
              <a:t>Fare clic per modificare lo stile del titolo</a:t>
            </a:r>
            <a:endParaRPr lang="en-US"/>
          </a:p>
        </p:txBody>
      </p:sp>
      <p:sp>
        <p:nvSpPr>
          <p:cNvPr id="3" name="Segnaposto data 9"/>
          <p:cNvSpPr>
            <a:spLocks noGrp="1"/>
          </p:cNvSpPr>
          <p:nvPr>
            <p:ph type="dt" sz="half" idx="10"/>
          </p:nvPr>
        </p:nvSpPr>
        <p:spPr/>
        <p:txBody>
          <a:bodyPr/>
          <a:lstStyle>
            <a:lvl1pPr>
              <a:defRPr/>
            </a:lvl1pPr>
          </a:lstStyle>
          <a:p>
            <a:pPr>
              <a:defRPr/>
            </a:pPr>
            <a:fld id="{F6EDFB6D-11DB-4B65-ACBC-1F2686114D6E}" type="datetime1">
              <a:rPr lang="it-IT"/>
              <a:pPr>
                <a:defRPr/>
              </a:pPr>
              <a:t>25/03/2011</a:t>
            </a:fld>
            <a:endParaRPr lang="it-IT"/>
          </a:p>
        </p:txBody>
      </p:sp>
      <p:sp>
        <p:nvSpPr>
          <p:cNvPr id="4" name="Segnaposto piè di pagina 21"/>
          <p:cNvSpPr>
            <a:spLocks noGrp="1"/>
          </p:cNvSpPr>
          <p:nvPr>
            <p:ph type="ftr" sz="quarter" idx="11"/>
          </p:nvPr>
        </p:nvSpPr>
        <p:spPr/>
        <p:txBody>
          <a:bodyPr/>
          <a:lstStyle>
            <a:lvl1pPr>
              <a:defRPr/>
            </a:lvl1pPr>
          </a:lstStyle>
          <a:p>
            <a:pPr>
              <a:defRPr/>
            </a:pPr>
            <a:endParaRPr lang="it-IT"/>
          </a:p>
        </p:txBody>
      </p:sp>
      <p:sp>
        <p:nvSpPr>
          <p:cNvPr id="5" name="Segnaposto numero diapositiva 17"/>
          <p:cNvSpPr>
            <a:spLocks noGrp="1"/>
          </p:cNvSpPr>
          <p:nvPr>
            <p:ph type="sldNum" sz="quarter" idx="12"/>
          </p:nvPr>
        </p:nvSpPr>
        <p:spPr/>
        <p:txBody>
          <a:bodyPr/>
          <a:lstStyle>
            <a:lvl1pPr>
              <a:defRPr/>
            </a:lvl1pPr>
          </a:lstStyle>
          <a:p>
            <a:pPr>
              <a:defRPr/>
            </a:pPr>
            <a:fld id="{0E9781A1-E054-4A6F-9826-E478B8481DE9}" type="slidenum">
              <a:rPr lang="it-IT"/>
              <a:pPr>
                <a:defRPr/>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9"/>
          <p:cNvSpPr>
            <a:spLocks noGrp="1"/>
          </p:cNvSpPr>
          <p:nvPr>
            <p:ph type="dt" sz="half" idx="10"/>
          </p:nvPr>
        </p:nvSpPr>
        <p:spPr/>
        <p:txBody>
          <a:bodyPr/>
          <a:lstStyle>
            <a:lvl1pPr>
              <a:defRPr/>
            </a:lvl1pPr>
          </a:lstStyle>
          <a:p>
            <a:pPr>
              <a:defRPr/>
            </a:pPr>
            <a:fld id="{65476821-21EC-4EF2-AFF0-DAAB20E812B7}" type="datetime1">
              <a:rPr lang="it-IT"/>
              <a:pPr>
                <a:defRPr/>
              </a:pPr>
              <a:t>25/03/2011</a:t>
            </a:fld>
            <a:endParaRPr lang="it-IT"/>
          </a:p>
        </p:txBody>
      </p:sp>
      <p:sp>
        <p:nvSpPr>
          <p:cNvPr id="3" name="Segnaposto piè di pagina 21"/>
          <p:cNvSpPr>
            <a:spLocks noGrp="1"/>
          </p:cNvSpPr>
          <p:nvPr>
            <p:ph type="ftr" sz="quarter" idx="11"/>
          </p:nvPr>
        </p:nvSpPr>
        <p:spPr/>
        <p:txBody>
          <a:bodyPr/>
          <a:lstStyle>
            <a:lvl1pPr>
              <a:defRPr/>
            </a:lvl1pPr>
          </a:lstStyle>
          <a:p>
            <a:pPr>
              <a:defRPr/>
            </a:pPr>
            <a:endParaRPr lang="it-IT"/>
          </a:p>
        </p:txBody>
      </p:sp>
      <p:sp>
        <p:nvSpPr>
          <p:cNvPr id="4" name="Segnaposto numero diapositiva 17"/>
          <p:cNvSpPr>
            <a:spLocks noGrp="1"/>
          </p:cNvSpPr>
          <p:nvPr>
            <p:ph type="sldNum" sz="quarter" idx="12"/>
          </p:nvPr>
        </p:nvSpPr>
        <p:spPr/>
        <p:txBody>
          <a:bodyPr/>
          <a:lstStyle>
            <a:lvl1pPr>
              <a:defRPr/>
            </a:lvl1pPr>
          </a:lstStyle>
          <a:p>
            <a:pPr>
              <a:defRPr/>
            </a:pPr>
            <a:fld id="{BB4DD252-9F2A-417F-934D-663C9F4D6D34}" type="slidenum">
              <a:rPr lang="it-IT"/>
              <a:pPr>
                <a:defRPr/>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it-IT" smtClean="0"/>
              <a:t>Fare clic per modificare lo stile del titolo</a:t>
            </a:r>
            <a:endParaRPr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data 9"/>
          <p:cNvSpPr>
            <a:spLocks noGrp="1"/>
          </p:cNvSpPr>
          <p:nvPr>
            <p:ph type="dt" sz="half" idx="10"/>
          </p:nvPr>
        </p:nvSpPr>
        <p:spPr/>
        <p:txBody>
          <a:bodyPr/>
          <a:lstStyle>
            <a:lvl1pPr>
              <a:defRPr/>
            </a:lvl1pPr>
          </a:lstStyle>
          <a:p>
            <a:pPr>
              <a:defRPr/>
            </a:pPr>
            <a:fld id="{D9CE015B-A169-4F10-8702-68973A172D53}" type="datetime1">
              <a:rPr lang="it-IT"/>
              <a:pPr>
                <a:defRPr/>
              </a:pPr>
              <a:t>25/03/2011</a:t>
            </a:fld>
            <a:endParaRPr lang="it-IT"/>
          </a:p>
        </p:txBody>
      </p:sp>
      <p:sp>
        <p:nvSpPr>
          <p:cNvPr id="6" name="Segnaposto piè di pagina 21"/>
          <p:cNvSpPr>
            <a:spLocks noGrp="1"/>
          </p:cNvSpPr>
          <p:nvPr>
            <p:ph type="ftr" sz="quarter" idx="11"/>
          </p:nvPr>
        </p:nvSpPr>
        <p:spPr/>
        <p:txBody>
          <a:bodyPr/>
          <a:lstStyle>
            <a:lvl1pPr>
              <a:defRPr/>
            </a:lvl1pPr>
          </a:lstStyle>
          <a:p>
            <a:pPr>
              <a:defRPr/>
            </a:pPr>
            <a:endParaRPr lang="it-IT"/>
          </a:p>
        </p:txBody>
      </p:sp>
      <p:sp>
        <p:nvSpPr>
          <p:cNvPr id="7" name="Segnaposto numero diapositiva 17"/>
          <p:cNvSpPr>
            <a:spLocks noGrp="1"/>
          </p:cNvSpPr>
          <p:nvPr>
            <p:ph type="sldNum" sz="quarter" idx="12"/>
          </p:nvPr>
        </p:nvSpPr>
        <p:spPr/>
        <p:txBody>
          <a:bodyPr/>
          <a:lstStyle>
            <a:lvl1pPr>
              <a:defRPr/>
            </a:lvl1pPr>
          </a:lstStyle>
          <a:p>
            <a:pPr>
              <a:defRPr/>
            </a:pPr>
            <a:fld id="{9E6F4DE9-9AAE-4C07-800E-601B9B0C8ACE}" type="slidenum">
              <a:rPr lang="it-IT"/>
              <a:pPr>
                <a:defRPr/>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5" name="Ritaglia e arrotonda singolo angolo rettangolo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Triangolo rettangolo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8"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2" name="Titolo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it-IT" smtClean="0"/>
              <a:t>Fare clic per modificare lo stile del titolo</a:t>
            </a:r>
            <a:endParaRPr lang="en-US"/>
          </a:p>
        </p:txBody>
      </p:sp>
      <p:sp>
        <p:nvSpPr>
          <p:cNvPr id="4" name="Segnaposto testo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it-IT" smtClean="0"/>
              <a:t>Fare clic per modificare stili del testo dello schema</a:t>
            </a:r>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it-IT" noProof="0" smtClean="0"/>
              <a:t>Fare clic sull'icona per inserire un'immagine</a:t>
            </a:r>
            <a:endParaRPr lang="en-US" noProof="0" dirty="0"/>
          </a:p>
        </p:txBody>
      </p:sp>
      <p:sp>
        <p:nvSpPr>
          <p:cNvPr id="9" name="Segnaposto data 4"/>
          <p:cNvSpPr>
            <a:spLocks noGrp="1"/>
          </p:cNvSpPr>
          <p:nvPr>
            <p:ph type="dt" sz="half" idx="10"/>
          </p:nvPr>
        </p:nvSpPr>
        <p:spPr/>
        <p:txBody>
          <a:bodyPr/>
          <a:lstStyle>
            <a:lvl1pPr>
              <a:defRPr/>
            </a:lvl1pPr>
          </a:lstStyle>
          <a:p>
            <a:pPr>
              <a:defRPr/>
            </a:pPr>
            <a:fld id="{C89F0EFA-A26B-41A4-8505-BD3B1243F099}" type="datetime1">
              <a:rPr lang="it-IT"/>
              <a:pPr>
                <a:defRPr/>
              </a:pPr>
              <a:t>25/03/2011</a:t>
            </a:fld>
            <a:endParaRPr lang="it-IT"/>
          </a:p>
        </p:txBody>
      </p:sp>
      <p:sp>
        <p:nvSpPr>
          <p:cNvPr id="10" name="Segnaposto piè di pagina 5"/>
          <p:cNvSpPr>
            <a:spLocks noGrp="1"/>
          </p:cNvSpPr>
          <p:nvPr>
            <p:ph type="ftr" sz="quarter" idx="11"/>
          </p:nvPr>
        </p:nvSpPr>
        <p:spPr/>
        <p:txBody>
          <a:bodyPr/>
          <a:lstStyle>
            <a:lvl1pPr>
              <a:defRPr/>
            </a:lvl1pPr>
          </a:lstStyle>
          <a:p>
            <a:pPr>
              <a:defRPr/>
            </a:pPr>
            <a:endParaRPr lang="it-IT"/>
          </a:p>
        </p:txBody>
      </p:sp>
      <p:sp>
        <p:nvSpPr>
          <p:cNvPr id="11" name="Segnaposto numero diapositiva 6"/>
          <p:cNvSpPr>
            <a:spLocks noGrp="1"/>
          </p:cNvSpPr>
          <p:nvPr>
            <p:ph type="sldNum" sz="quarter" idx="12"/>
          </p:nvPr>
        </p:nvSpPr>
        <p:spPr>
          <a:xfrm>
            <a:off x="8077200" y="6356350"/>
            <a:ext cx="609600" cy="365125"/>
          </a:xfrm>
        </p:spPr>
        <p:txBody>
          <a:bodyPr/>
          <a:lstStyle>
            <a:lvl1pPr>
              <a:defRPr/>
            </a:lvl1pPr>
          </a:lstStyle>
          <a:p>
            <a:pPr>
              <a:defRPr/>
            </a:pPr>
            <a:fld id="{223420FC-86F9-4217-A096-FD4DC1941EE0}" type="slidenum">
              <a:rPr lang="it-IT"/>
              <a:pPr>
                <a:defRPr/>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9"/>
          <p:cNvSpPr>
            <a:spLocks noGrp="1"/>
          </p:cNvSpPr>
          <p:nvPr>
            <p:ph type="dt" sz="half" idx="10"/>
          </p:nvPr>
        </p:nvSpPr>
        <p:spPr/>
        <p:txBody>
          <a:bodyPr/>
          <a:lstStyle>
            <a:lvl1pPr>
              <a:defRPr/>
            </a:lvl1pPr>
          </a:lstStyle>
          <a:p>
            <a:pPr>
              <a:defRPr/>
            </a:pPr>
            <a:fld id="{ADC2B958-B88D-4A43-B36E-7433035CAADF}" type="datetime1">
              <a:rPr lang="it-IT"/>
              <a:pPr>
                <a:defRPr/>
              </a:pPr>
              <a:t>25/03/2011</a:t>
            </a:fld>
            <a:endParaRPr lang="it-IT"/>
          </a:p>
        </p:txBody>
      </p:sp>
      <p:sp>
        <p:nvSpPr>
          <p:cNvPr id="5" name="Segnaposto piè di pagina 21"/>
          <p:cNvSpPr>
            <a:spLocks noGrp="1"/>
          </p:cNvSpPr>
          <p:nvPr>
            <p:ph type="ftr" sz="quarter" idx="11"/>
          </p:nvPr>
        </p:nvSpPr>
        <p:spPr/>
        <p:txBody>
          <a:bodyPr/>
          <a:lstStyle>
            <a:lvl1pPr>
              <a:defRPr/>
            </a:lvl1pPr>
          </a:lstStyle>
          <a:p>
            <a:pPr>
              <a:defRPr/>
            </a:pPr>
            <a:endParaRPr lang="it-IT"/>
          </a:p>
        </p:txBody>
      </p:sp>
      <p:sp>
        <p:nvSpPr>
          <p:cNvPr id="6" name="Segnaposto numero diapositiva 17"/>
          <p:cNvSpPr>
            <a:spLocks noGrp="1"/>
          </p:cNvSpPr>
          <p:nvPr>
            <p:ph type="sldNum" sz="quarter" idx="12"/>
          </p:nvPr>
        </p:nvSpPr>
        <p:spPr/>
        <p:txBody>
          <a:bodyPr/>
          <a:lstStyle>
            <a:lvl1pPr>
              <a:defRPr/>
            </a:lvl1pPr>
          </a:lstStyle>
          <a:p>
            <a:pPr>
              <a:defRPr/>
            </a:pPr>
            <a:fld id="{B1174DC3-E7D6-439C-BA7C-1F6D821C6C5C}" type="slidenum">
              <a:rPr lang="it-IT"/>
              <a:pPr>
                <a:defRPr/>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lang="it-IT" smtClean="0"/>
              <a:t>Fare clic per modificare lo stile del titolo</a:t>
            </a:r>
            <a:endParaRPr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9"/>
          <p:cNvSpPr>
            <a:spLocks noGrp="1"/>
          </p:cNvSpPr>
          <p:nvPr>
            <p:ph type="dt" sz="half" idx="10"/>
          </p:nvPr>
        </p:nvSpPr>
        <p:spPr/>
        <p:txBody>
          <a:bodyPr/>
          <a:lstStyle>
            <a:lvl1pPr>
              <a:defRPr/>
            </a:lvl1pPr>
          </a:lstStyle>
          <a:p>
            <a:pPr>
              <a:defRPr/>
            </a:pPr>
            <a:fld id="{476BD756-162B-4399-AE67-F8F060AEE641}" type="datetime1">
              <a:rPr lang="it-IT"/>
              <a:pPr>
                <a:defRPr/>
              </a:pPr>
              <a:t>25/03/2011</a:t>
            </a:fld>
            <a:endParaRPr lang="it-IT"/>
          </a:p>
        </p:txBody>
      </p:sp>
      <p:sp>
        <p:nvSpPr>
          <p:cNvPr id="5" name="Segnaposto piè di pagina 21"/>
          <p:cNvSpPr>
            <a:spLocks noGrp="1"/>
          </p:cNvSpPr>
          <p:nvPr>
            <p:ph type="ftr" sz="quarter" idx="11"/>
          </p:nvPr>
        </p:nvSpPr>
        <p:spPr/>
        <p:txBody>
          <a:bodyPr/>
          <a:lstStyle>
            <a:lvl1pPr>
              <a:defRPr/>
            </a:lvl1pPr>
          </a:lstStyle>
          <a:p>
            <a:pPr>
              <a:defRPr/>
            </a:pPr>
            <a:endParaRPr lang="it-IT"/>
          </a:p>
        </p:txBody>
      </p:sp>
      <p:sp>
        <p:nvSpPr>
          <p:cNvPr id="6" name="Segnaposto numero diapositiva 17"/>
          <p:cNvSpPr>
            <a:spLocks noGrp="1"/>
          </p:cNvSpPr>
          <p:nvPr>
            <p:ph type="sldNum" sz="quarter" idx="12"/>
          </p:nvPr>
        </p:nvSpPr>
        <p:spPr/>
        <p:txBody>
          <a:bodyPr/>
          <a:lstStyle>
            <a:lvl1pPr>
              <a:defRPr/>
            </a:lvl1pPr>
          </a:lstStyle>
          <a:p>
            <a:pPr>
              <a:defRPr/>
            </a:pPr>
            <a:fld id="{809C99B1-CD96-4164-8E9F-A73F6AC993BB}" type="slidenum">
              <a:rPr lang="it-IT"/>
              <a:pPr>
                <a:defRPr/>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8" name="Figura a mano libera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28" name="Segnaposto titolo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it-IT" smtClean="0"/>
              <a:t>Fare clic per modificare lo stile del titolo</a:t>
            </a:r>
            <a:endParaRPr lang="en-US" smtClean="0"/>
          </a:p>
        </p:txBody>
      </p:sp>
      <p:sp>
        <p:nvSpPr>
          <p:cNvPr id="1029" name="Segnaposto testo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smtClean="0"/>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smtClean="0">
                <a:solidFill>
                  <a:schemeClr val="tx2">
                    <a:shade val="90000"/>
                  </a:schemeClr>
                </a:solidFill>
                <a:latin typeface="+mn-lt"/>
              </a:defRPr>
            </a:lvl1pPr>
          </a:lstStyle>
          <a:p>
            <a:pPr>
              <a:defRPr/>
            </a:pPr>
            <a:fld id="{B9957A9D-D61C-4812-A174-CAB1F9C64651}" type="datetime1">
              <a:rPr lang="it-IT"/>
              <a:pPr>
                <a:defRPr/>
              </a:pPr>
              <a:t>25/03/2011</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smtClean="0">
                <a:solidFill>
                  <a:schemeClr val="tx2">
                    <a:shade val="90000"/>
                  </a:schemeClr>
                </a:solidFill>
                <a:latin typeface="+mn-lt"/>
              </a:defRPr>
            </a:lvl1pPr>
          </a:lstStyle>
          <a:p>
            <a:pPr>
              <a:defRPr/>
            </a:pPr>
            <a:fld id="{AED2C6EE-A285-437A-95B1-252F342D153F}" type="slidenum">
              <a:rPr lang="it-IT"/>
              <a:pPr>
                <a:defRPr/>
              </a:pPr>
              <a:t>‹N›</a:t>
            </a:fld>
            <a:endParaRPr lang="it-IT"/>
          </a:p>
        </p:txBody>
      </p:sp>
      <p:grpSp>
        <p:nvGrpSpPr>
          <p:cNvPr id="1033" name="Gruppo 1"/>
          <p:cNvGrpSpPr>
            <a:grpSpLocks/>
          </p:cNvGrpSpPr>
          <p:nvPr/>
        </p:nvGrpSpPr>
        <p:grpSpPr bwMode="auto">
          <a:xfrm>
            <a:off x="-19050" y="203200"/>
            <a:ext cx="9180513" cy="647700"/>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grpSp>
    </p:spTree>
  </p:cSld>
  <p:clrMap bg1="lt1" tx1="dk1" bg2="lt2" tx2="dk2" accent1="accent1" accent2="accent2" accent3="accent3" accent4="accent4" accent5="accent5" accent6="accent6" hlink="hlink" folHlink="folHlink"/>
  <p:sldLayoutIdLst>
    <p:sldLayoutId id="2147483732" r:id="rId1"/>
    <p:sldLayoutId id="2147483731" r:id="rId2"/>
    <p:sldLayoutId id="2147483733" r:id="rId3"/>
    <p:sldLayoutId id="2147483730" r:id="rId4"/>
    <p:sldLayoutId id="2147483729" r:id="rId5"/>
    <p:sldLayoutId id="2147483728" r:id="rId6"/>
    <p:sldLayoutId id="2147483727" r:id="rId7"/>
    <p:sldLayoutId id="2147483726" r:id="rId8"/>
    <p:sldLayoutId id="2147483734" r:id="rId9"/>
    <p:sldLayoutId id="2147483725" r:id="rId10"/>
    <p:sldLayoutId id="2147483724" r:id="rId11"/>
  </p:sldLayoutIdLst>
  <p:hf hdr="0" ftr="0" dt="0"/>
  <p:txStyles>
    <p:title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defRPr>
      </a:lvl2pPr>
      <a:lvl3pPr algn="l" rtl="0" fontAlgn="base">
        <a:spcBef>
          <a:spcPct val="0"/>
        </a:spcBef>
        <a:spcAft>
          <a:spcPct val="0"/>
        </a:spcAft>
        <a:defRPr sz="5000">
          <a:solidFill>
            <a:schemeClr val="tx2"/>
          </a:solidFill>
          <a:latin typeface="Calibri" pitchFamily="34" charset="0"/>
        </a:defRPr>
      </a:lvl3pPr>
      <a:lvl4pPr algn="l" rtl="0" fontAlgn="base">
        <a:spcBef>
          <a:spcPct val="0"/>
        </a:spcBef>
        <a:spcAft>
          <a:spcPct val="0"/>
        </a:spcAft>
        <a:defRPr sz="5000">
          <a:solidFill>
            <a:schemeClr val="tx2"/>
          </a:solidFill>
          <a:latin typeface="Calibri" pitchFamily="34" charset="0"/>
        </a:defRPr>
      </a:lvl4pPr>
      <a:lvl5pPr algn="l" rtl="0" fontAlgn="base">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slide" Target="slide15.xml"/><Relationship Id="rId1" Type="http://schemas.openxmlformats.org/officeDocument/2006/relationships/slideLayout" Target="../slideLayouts/slideLayout2.xml"/><Relationship Id="rId4" Type="http://schemas.openxmlformats.org/officeDocument/2006/relationships/slide" Target="slide2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214282" y="1000108"/>
            <a:ext cx="8715436" cy="2686056"/>
          </a:xfrm>
        </p:spPr>
        <p:txBody>
          <a:bodyPr>
            <a:noAutofit/>
          </a:bodyPr>
          <a:lstStyle/>
          <a:p>
            <a:pPr algn="ctr" fontAlgn="auto">
              <a:spcAft>
                <a:spcPts val="0"/>
              </a:spcAft>
              <a:defRPr/>
            </a:pPr>
            <a:r>
              <a:rPr lang="it-IT" sz="4400" dirty="0" smtClean="0"/>
              <a:t>ANALISI </a:t>
            </a:r>
            <a:r>
              <a:rPr lang="it-IT" sz="4400" dirty="0" err="1" smtClean="0"/>
              <a:t>DI</a:t>
            </a:r>
            <a:r>
              <a:rPr lang="it-IT" sz="4400" dirty="0" smtClean="0"/>
              <a:t> IMPATTO DELLE PREVISIONI REGOLAMENTARI VOLTE A CORREGGERE GLI EFFETTI DELLA</a:t>
            </a:r>
            <a:br>
              <a:rPr lang="it-IT" sz="4400" dirty="0" smtClean="0"/>
            </a:br>
            <a:r>
              <a:rPr lang="it-IT" sz="4400" dirty="0" smtClean="0"/>
              <a:t>“PRESSURE TO TENDER”</a:t>
            </a:r>
            <a:endParaRPr lang="it-IT" sz="4400" dirty="0"/>
          </a:p>
        </p:txBody>
      </p:sp>
      <p:sp>
        <p:nvSpPr>
          <p:cNvPr id="3" name="Sottotitolo 2"/>
          <p:cNvSpPr>
            <a:spLocks noGrp="1"/>
          </p:cNvSpPr>
          <p:nvPr>
            <p:ph type="subTitle" idx="1"/>
          </p:nvPr>
        </p:nvSpPr>
        <p:spPr>
          <a:xfrm>
            <a:off x="1571625" y="4071938"/>
            <a:ext cx="6643688" cy="1824037"/>
          </a:xfrm>
        </p:spPr>
        <p:txBody>
          <a:bodyPr>
            <a:normAutofit/>
          </a:bodyPr>
          <a:lstStyle/>
          <a:p>
            <a:pPr marR="0">
              <a:lnSpc>
                <a:spcPct val="80000"/>
              </a:lnSpc>
            </a:pPr>
            <a:endParaRPr lang="it-IT" sz="1800" smtClean="0"/>
          </a:p>
          <a:p>
            <a:pPr marR="0">
              <a:lnSpc>
                <a:spcPct val="80000"/>
              </a:lnSpc>
            </a:pPr>
            <a:endParaRPr lang="it-IT" sz="1800" smtClean="0"/>
          </a:p>
          <a:p>
            <a:pPr marR="0" algn="ctr">
              <a:lnSpc>
                <a:spcPct val="80000"/>
              </a:lnSpc>
            </a:pPr>
            <a:r>
              <a:rPr lang="it-IT" sz="1800" b="1" i="1" smtClean="0"/>
              <a:t>A cura di </a:t>
            </a:r>
            <a:r>
              <a:rPr lang="it-IT" sz="1800" smtClean="0"/>
              <a:t>:                        ANDREA ENEI DI RUOCCO</a:t>
            </a:r>
          </a:p>
          <a:p>
            <a:pPr marR="0" algn="ctr">
              <a:lnSpc>
                <a:spcPct val="80000"/>
              </a:lnSpc>
            </a:pPr>
            <a:r>
              <a:rPr lang="it-IT" sz="1800" smtClean="0"/>
              <a:t>		               ALESSANDRA PROTANI</a:t>
            </a:r>
          </a:p>
          <a:p>
            <a:pPr marR="0" algn="ctr">
              <a:lnSpc>
                <a:spcPct val="80000"/>
              </a:lnSpc>
            </a:pPr>
            <a:r>
              <a:rPr lang="it-IT" sz="1800" smtClean="0"/>
              <a:t>                                                    ILARIA TAGLIAFERRO</a:t>
            </a:r>
          </a:p>
          <a:p>
            <a:pPr marR="0" algn="ctr">
              <a:lnSpc>
                <a:spcPct val="80000"/>
              </a:lnSpc>
            </a:pPr>
            <a:r>
              <a:rPr lang="it-IT" sz="1800" smtClean="0"/>
              <a:t>                                                   CHIARA LAGANA’</a:t>
            </a:r>
          </a:p>
        </p:txBody>
      </p:sp>
      <p:sp>
        <p:nvSpPr>
          <p:cNvPr id="4" name="Segnaposto numero diapositiva 3"/>
          <p:cNvSpPr>
            <a:spLocks noGrp="1"/>
          </p:cNvSpPr>
          <p:nvPr>
            <p:ph type="sldNum" sz="quarter" idx="12"/>
          </p:nvPr>
        </p:nvSpPr>
        <p:spPr/>
        <p:txBody>
          <a:bodyPr/>
          <a:lstStyle/>
          <a:p>
            <a:pPr>
              <a:defRPr/>
            </a:pPr>
            <a:fld id="{4FE78C3C-5845-4AB2-BAB4-022E2EB307E2}" type="slidenum">
              <a:rPr lang="it-IT"/>
              <a:pPr>
                <a:defRPr/>
              </a:pPr>
              <a:t>1</a:t>
            </a:fld>
            <a:endParaRPr lang="it-IT"/>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1417646"/>
            <a:ext cx="9144000" cy="1439850"/>
          </a:xfrm>
        </p:spPr>
        <p:txBody>
          <a:bodyPr>
            <a:no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auto">
              <a:spcAft>
                <a:spcPts val="0"/>
              </a:spcAft>
              <a:defRPr/>
            </a:pPr>
            <a:r>
              <a:rPr lang="it-IT" sz="60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INDICE SOMMARIO:</a:t>
            </a:r>
            <a:br>
              <a:rPr lang="it-IT" sz="60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br>
            <a:endParaRPr lang="it-IT" sz="60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15362" name="Segnaposto contenuto 2"/>
          <p:cNvSpPr>
            <a:spLocks noGrp="1"/>
          </p:cNvSpPr>
          <p:nvPr>
            <p:ph idx="1"/>
          </p:nvPr>
        </p:nvSpPr>
        <p:spPr>
          <a:xfrm>
            <a:off x="428625" y="3303588"/>
            <a:ext cx="8229600" cy="3125787"/>
          </a:xfrm>
        </p:spPr>
        <p:txBody>
          <a:bodyPr/>
          <a:lstStyle/>
          <a:p>
            <a:pPr>
              <a:buFont typeface="Wingdings" pitchFamily="2" charset="2"/>
              <a:buChar char="Ø"/>
            </a:pPr>
            <a:r>
              <a:rPr lang="it-IT" sz="3200" smtClean="0"/>
              <a:t>Pressure to Tender: Analisi del Problema</a:t>
            </a:r>
          </a:p>
          <a:p>
            <a:pPr>
              <a:buFont typeface="Wingdings" pitchFamily="2" charset="2"/>
              <a:buChar char="Ø"/>
            </a:pPr>
            <a:r>
              <a:rPr lang="it-IT" sz="3200" smtClean="0"/>
              <a:t>La riapertura dei termini dell’offerta</a:t>
            </a:r>
          </a:p>
          <a:p>
            <a:pPr>
              <a:buFont typeface="Wingdings" pitchFamily="2" charset="2"/>
              <a:buChar char="Ø"/>
            </a:pPr>
            <a:r>
              <a:rPr lang="it-IT" sz="3200" smtClean="0"/>
              <a:t>Il parere degli Amministratori indipendenti sull’offerta</a:t>
            </a:r>
          </a:p>
        </p:txBody>
      </p:sp>
      <p:sp>
        <p:nvSpPr>
          <p:cNvPr id="4" name="Segnaposto numero diapositiva 3"/>
          <p:cNvSpPr>
            <a:spLocks noGrp="1"/>
          </p:cNvSpPr>
          <p:nvPr>
            <p:ph type="sldNum" sz="quarter" idx="12"/>
          </p:nvPr>
        </p:nvSpPr>
        <p:spPr/>
        <p:txBody>
          <a:bodyPr/>
          <a:lstStyle/>
          <a:p>
            <a:pPr>
              <a:defRPr/>
            </a:pPr>
            <a:fld id="{CD1FCEE0-54CC-4C01-A598-DFABD0AE4060}" type="slidenum">
              <a:rPr lang="it-IT"/>
              <a:pPr>
                <a:defRPr/>
              </a:pPr>
              <a:t>2</a:t>
            </a:fld>
            <a:endParaRPr lang="it-IT"/>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egnaposto contenuto 2"/>
          <p:cNvSpPr>
            <a:spLocks noGrp="1"/>
          </p:cNvSpPr>
          <p:nvPr>
            <p:ph idx="1"/>
          </p:nvPr>
        </p:nvSpPr>
        <p:spPr/>
        <p:txBody>
          <a:bodyPr/>
          <a:lstStyle/>
          <a:p>
            <a:r>
              <a:rPr lang="it-IT" smtClean="0"/>
              <a:t>Il fenomeno della PRESSURE TO TENDER identifica la particolare condizione che può determinarsi per i piccoli azionisti destinatari di un’offerta pubblica di acquisto i quali sono indotti ad aderirvi dal timore che, in caso di successo il valore di mercato delle azioni post-opa si deprima per il nuovo assetto di controllo e/o della minore liquidità.</a:t>
            </a:r>
          </a:p>
          <a:p>
            <a:endParaRPr lang="it-IT" smtClean="0"/>
          </a:p>
        </p:txBody>
      </p:sp>
      <p:sp>
        <p:nvSpPr>
          <p:cNvPr id="4" name="Segnaposto numero diapositiva 3"/>
          <p:cNvSpPr>
            <a:spLocks noGrp="1"/>
          </p:cNvSpPr>
          <p:nvPr>
            <p:ph type="sldNum" sz="quarter" idx="12"/>
          </p:nvPr>
        </p:nvSpPr>
        <p:spPr/>
        <p:txBody>
          <a:bodyPr/>
          <a:lstStyle/>
          <a:p>
            <a:pPr>
              <a:defRPr/>
            </a:pPr>
            <a:fld id="{E249854D-D60B-42BF-94E6-063148B66E9A}" type="slidenum">
              <a:rPr lang="it-IT"/>
              <a:pPr>
                <a:defRPr/>
              </a:pPr>
              <a:t>3</a:t>
            </a:fld>
            <a:endParaRPr lang="it-IT"/>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214313" y="2643188"/>
            <a:ext cx="1571625" cy="1000125"/>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it-IT"/>
          </a:p>
        </p:txBody>
      </p:sp>
      <p:sp>
        <p:nvSpPr>
          <p:cNvPr id="7" name="Rettangolo 6"/>
          <p:cNvSpPr/>
          <p:nvPr/>
        </p:nvSpPr>
        <p:spPr>
          <a:xfrm>
            <a:off x="5500688" y="714375"/>
            <a:ext cx="2143125" cy="1214438"/>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it-IT"/>
          </a:p>
        </p:txBody>
      </p:sp>
      <p:sp>
        <p:nvSpPr>
          <p:cNvPr id="8" name="Rettangolo 7"/>
          <p:cNvSpPr/>
          <p:nvPr/>
        </p:nvSpPr>
        <p:spPr>
          <a:xfrm>
            <a:off x="2428875" y="4643438"/>
            <a:ext cx="2428875" cy="1214437"/>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it-IT"/>
          </a:p>
        </p:txBody>
      </p:sp>
      <p:sp>
        <p:nvSpPr>
          <p:cNvPr id="9" name="Rettangolo 8"/>
          <p:cNvSpPr/>
          <p:nvPr/>
        </p:nvSpPr>
        <p:spPr>
          <a:xfrm>
            <a:off x="5500688" y="4643438"/>
            <a:ext cx="2143125" cy="1214437"/>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it-IT"/>
          </a:p>
        </p:txBody>
      </p:sp>
      <p:sp>
        <p:nvSpPr>
          <p:cNvPr id="10" name="Rettangolo 9"/>
          <p:cNvSpPr/>
          <p:nvPr/>
        </p:nvSpPr>
        <p:spPr>
          <a:xfrm>
            <a:off x="3500438" y="2643188"/>
            <a:ext cx="1285875" cy="1000125"/>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it-IT"/>
          </a:p>
        </p:txBody>
      </p:sp>
      <p:sp>
        <p:nvSpPr>
          <p:cNvPr id="11" name="Rettangolo 10"/>
          <p:cNvSpPr/>
          <p:nvPr/>
        </p:nvSpPr>
        <p:spPr>
          <a:xfrm>
            <a:off x="5500688" y="2643188"/>
            <a:ext cx="1428750" cy="1000125"/>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it-IT"/>
          </a:p>
        </p:txBody>
      </p:sp>
      <p:sp>
        <p:nvSpPr>
          <p:cNvPr id="12" name="Rettangolo 11"/>
          <p:cNvSpPr/>
          <p:nvPr/>
        </p:nvSpPr>
        <p:spPr>
          <a:xfrm>
            <a:off x="7358063" y="2643188"/>
            <a:ext cx="1571625" cy="1000125"/>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it-IT"/>
          </a:p>
        </p:txBody>
      </p:sp>
      <p:sp>
        <p:nvSpPr>
          <p:cNvPr id="17416" name="CasellaDiTesto 12"/>
          <p:cNvSpPr txBox="1">
            <a:spLocks noChangeArrowheads="1"/>
          </p:cNvSpPr>
          <p:nvPr/>
        </p:nvSpPr>
        <p:spPr bwMode="auto">
          <a:xfrm>
            <a:off x="142875" y="2857500"/>
            <a:ext cx="1785938" cy="523875"/>
          </a:xfrm>
          <a:prstGeom prst="rect">
            <a:avLst/>
          </a:prstGeom>
          <a:noFill/>
          <a:ln w="9525">
            <a:noFill/>
            <a:miter lim="800000"/>
            <a:headEnd/>
            <a:tailEnd/>
          </a:ln>
        </p:spPr>
        <p:txBody>
          <a:bodyPr>
            <a:spAutoFit/>
          </a:bodyPr>
          <a:lstStyle/>
          <a:p>
            <a:r>
              <a:rPr lang="it-IT" sz="1400">
                <a:latin typeface="Constantia" pitchFamily="18" charset="0"/>
              </a:rPr>
              <a:t>LA PRESSURE TO TENDER</a:t>
            </a:r>
          </a:p>
        </p:txBody>
      </p:sp>
      <p:sp>
        <p:nvSpPr>
          <p:cNvPr id="17417" name="CasellaDiTesto 13"/>
          <p:cNvSpPr txBox="1">
            <a:spLocks noChangeArrowheads="1"/>
          </p:cNvSpPr>
          <p:nvPr/>
        </p:nvSpPr>
        <p:spPr bwMode="auto">
          <a:xfrm>
            <a:off x="3571875" y="2786063"/>
            <a:ext cx="1428750" cy="554037"/>
          </a:xfrm>
          <a:prstGeom prst="rect">
            <a:avLst/>
          </a:prstGeom>
          <a:noFill/>
          <a:ln w="9525">
            <a:noFill/>
            <a:miter lim="800000"/>
            <a:headEnd/>
            <a:tailEnd/>
          </a:ln>
        </p:spPr>
        <p:txBody>
          <a:bodyPr>
            <a:spAutoFit/>
          </a:bodyPr>
          <a:lstStyle/>
          <a:p>
            <a:r>
              <a:rPr lang="it-IT" sz="1500">
                <a:latin typeface="Constantia" pitchFamily="18" charset="0"/>
              </a:rPr>
              <a:t>Il c. d. azionista marginale</a:t>
            </a:r>
          </a:p>
        </p:txBody>
      </p:sp>
      <p:sp>
        <p:nvSpPr>
          <p:cNvPr id="15" name="CasellaDiTesto 14"/>
          <p:cNvSpPr txBox="1"/>
          <p:nvPr/>
        </p:nvSpPr>
        <p:spPr>
          <a:xfrm>
            <a:off x="5500688" y="2659063"/>
            <a:ext cx="1500187" cy="984250"/>
          </a:xfrm>
          <a:prstGeom prst="rect">
            <a:avLst/>
          </a:prstGeom>
          <a:noFill/>
        </p:spPr>
        <p:txBody>
          <a:bodyPr>
            <a:spAutoFit/>
          </a:bodyPr>
          <a:lstStyle/>
          <a:p>
            <a:pPr fontAlgn="auto">
              <a:spcBef>
                <a:spcPts val="0"/>
              </a:spcBef>
              <a:spcAft>
                <a:spcPts val="0"/>
              </a:spcAft>
              <a:defRPr/>
            </a:pPr>
            <a:r>
              <a:rPr lang="it-IT" sz="1450" dirty="0">
                <a:latin typeface="+mn-lt"/>
              </a:rPr>
              <a:t>La sua scelta di aderire o meno alla offerta dipende da :</a:t>
            </a:r>
          </a:p>
        </p:txBody>
      </p:sp>
      <p:sp>
        <p:nvSpPr>
          <p:cNvPr id="17419" name="CasellaDiTesto 15"/>
          <p:cNvSpPr txBox="1">
            <a:spLocks noChangeArrowheads="1"/>
          </p:cNvSpPr>
          <p:nvPr/>
        </p:nvSpPr>
        <p:spPr bwMode="auto">
          <a:xfrm>
            <a:off x="7500938" y="2732088"/>
            <a:ext cx="1714500" cy="554037"/>
          </a:xfrm>
          <a:prstGeom prst="rect">
            <a:avLst/>
          </a:prstGeom>
          <a:noFill/>
          <a:ln w="9525">
            <a:noFill/>
            <a:miter lim="800000"/>
            <a:headEnd/>
            <a:tailEnd/>
          </a:ln>
        </p:spPr>
        <p:txBody>
          <a:bodyPr>
            <a:spAutoFit/>
          </a:bodyPr>
          <a:lstStyle/>
          <a:p>
            <a:r>
              <a:rPr lang="it-IT" sz="1500">
                <a:latin typeface="Constantia" pitchFamily="18" charset="0"/>
              </a:rPr>
              <a:t>Incertezza sull’esito della medesima </a:t>
            </a:r>
          </a:p>
        </p:txBody>
      </p:sp>
      <p:sp>
        <p:nvSpPr>
          <p:cNvPr id="17420" name="CasellaDiTesto 16"/>
          <p:cNvSpPr txBox="1">
            <a:spLocks noChangeArrowheads="1"/>
          </p:cNvSpPr>
          <p:nvPr/>
        </p:nvSpPr>
        <p:spPr bwMode="auto">
          <a:xfrm>
            <a:off x="5572125" y="4859338"/>
            <a:ext cx="2000250" cy="784225"/>
          </a:xfrm>
          <a:prstGeom prst="rect">
            <a:avLst/>
          </a:prstGeom>
          <a:noFill/>
          <a:ln w="9525">
            <a:noFill/>
            <a:miter lim="800000"/>
            <a:headEnd/>
            <a:tailEnd/>
          </a:ln>
        </p:spPr>
        <p:txBody>
          <a:bodyPr>
            <a:spAutoFit/>
          </a:bodyPr>
          <a:lstStyle/>
          <a:p>
            <a:r>
              <a:rPr lang="it-IT" sz="1500">
                <a:latin typeface="Constantia" pitchFamily="18" charset="0"/>
              </a:rPr>
              <a:t>Problemi di coordinamento con gli altri azionisti</a:t>
            </a:r>
          </a:p>
        </p:txBody>
      </p:sp>
      <p:sp>
        <p:nvSpPr>
          <p:cNvPr id="17421" name="CasellaDiTesto 17"/>
          <p:cNvSpPr txBox="1">
            <a:spLocks noChangeArrowheads="1"/>
          </p:cNvSpPr>
          <p:nvPr/>
        </p:nvSpPr>
        <p:spPr bwMode="auto">
          <a:xfrm>
            <a:off x="5500688" y="930275"/>
            <a:ext cx="2143125" cy="784225"/>
          </a:xfrm>
          <a:prstGeom prst="rect">
            <a:avLst/>
          </a:prstGeom>
          <a:noFill/>
          <a:ln w="9525">
            <a:noFill/>
            <a:miter lim="800000"/>
            <a:headEnd/>
            <a:tailEnd/>
          </a:ln>
        </p:spPr>
        <p:txBody>
          <a:bodyPr>
            <a:spAutoFit/>
          </a:bodyPr>
          <a:lstStyle/>
          <a:p>
            <a:r>
              <a:rPr lang="it-IT" sz="1500">
                <a:latin typeface="Constantia" pitchFamily="18" charset="0"/>
              </a:rPr>
              <a:t>Un giudizio soggettivo di convenienza economica dell’offerta</a:t>
            </a:r>
          </a:p>
        </p:txBody>
      </p:sp>
      <p:sp>
        <p:nvSpPr>
          <p:cNvPr id="17422" name="CasellaDiTesto 18"/>
          <p:cNvSpPr txBox="1">
            <a:spLocks noChangeArrowheads="1"/>
          </p:cNvSpPr>
          <p:nvPr/>
        </p:nvSpPr>
        <p:spPr bwMode="auto">
          <a:xfrm>
            <a:off x="2500313" y="4714875"/>
            <a:ext cx="2428875" cy="1016000"/>
          </a:xfrm>
          <a:prstGeom prst="rect">
            <a:avLst/>
          </a:prstGeom>
          <a:noFill/>
          <a:ln w="9525">
            <a:noFill/>
            <a:miter lim="800000"/>
            <a:headEnd/>
            <a:tailEnd/>
          </a:ln>
        </p:spPr>
        <p:txBody>
          <a:bodyPr>
            <a:spAutoFit/>
          </a:bodyPr>
          <a:lstStyle/>
          <a:p>
            <a:r>
              <a:rPr lang="it-IT" sz="1500">
                <a:latin typeface="Constantia" pitchFamily="18" charset="0"/>
              </a:rPr>
              <a:t>L’oblato la cui adesione è da lui stesso ritenuta non decisiva per il successo dell’offerta</a:t>
            </a:r>
          </a:p>
        </p:txBody>
      </p:sp>
      <p:cxnSp>
        <p:nvCxnSpPr>
          <p:cNvPr id="38" name="Connettore 2 37"/>
          <p:cNvCxnSpPr>
            <a:stCxn id="10" idx="3"/>
            <a:endCxn id="11" idx="1"/>
          </p:cNvCxnSpPr>
          <p:nvPr/>
        </p:nvCxnSpPr>
        <p:spPr>
          <a:xfrm>
            <a:off x="4786313" y="3143250"/>
            <a:ext cx="714375"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50" name="Connettore 2 49"/>
          <p:cNvCxnSpPr/>
          <p:nvPr/>
        </p:nvCxnSpPr>
        <p:spPr>
          <a:xfrm>
            <a:off x="1785938" y="3143250"/>
            <a:ext cx="17145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52" name="Connettore 2 51"/>
          <p:cNvCxnSpPr>
            <a:stCxn id="15" idx="3"/>
          </p:cNvCxnSpPr>
          <p:nvPr/>
        </p:nvCxnSpPr>
        <p:spPr>
          <a:xfrm>
            <a:off x="7000875" y="3151188"/>
            <a:ext cx="428625" cy="22225"/>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55" name="Connettore 2 54"/>
          <p:cNvCxnSpPr>
            <a:stCxn id="15" idx="0"/>
            <a:endCxn id="7" idx="2"/>
          </p:cNvCxnSpPr>
          <p:nvPr/>
        </p:nvCxnSpPr>
        <p:spPr>
          <a:xfrm rot="5400000" flipH="1" flipV="1">
            <a:off x="6046788" y="2133600"/>
            <a:ext cx="730250" cy="320675"/>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57" name="Connettore 2 56"/>
          <p:cNvCxnSpPr>
            <a:stCxn id="15" idx="2"/>
            <a:endCxn id="9" idx="0"/>
          </p:cNvCxnSpPr>
          <p:nvPr/>
        </p:nvCxnSpPr>
        <p:spPr>
          <a:xfrm rot="16200000" flipH="1">
            <a:off x="5911850" y="3983038"/>
            <a:ext cx="1000125" cy="320675"/>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59" name="Connettore 2 58"/>
          <p:cNvCxnSpPr>
            <a:stCxn id="10" idx="2"/>
            <a:endCxn id="8" idx="0"/>
          </p:cNvCxnSpPr>
          <p:nvPr/>
        </p:nvCxnSpPr>
        <p:spPr>
          <a:xfrm rot="5400000">
            <a:off x="3393281" y="3893345"/>
            <a:ext cx="1000125" cy="50006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429" name="CasellaDiTesto 59"/>
          <p:cNvSpPr txBox="1">
            <a:spLocks noChangeArrowheads="1"/>
          </p:cNvSpPr>
          <p:nvPr/>
        </p:nvSpPr>
        <p:spPr bwMode="auto">
          <a:xfrm>
            <a:off x="1785938" y="2857500"/>
            <a:ext cx="1785937" cy="276225"/>
          </a:xfrm>
          <a:prstGeom prst="rect">
            <a:avLst/>
          </a:prstGeom>
          <a:noFill/>
          <a:ln w="9525">
            <a:noFill/>
            <a:miter lim="800000"/>
            <a:headEnd/>
            <a:tailEnd/>
          </a:ln>
        </p:spPr>
        <p:txBody>
          <a:bodyPr>
            <a:spAutoFit/>
          </a:bodyPr>
          <a:lstStyle/>
          <a:p>
            <a:r>
              <a:rPr lang="it-IT" sz="1200" b="1">
                <a:latin typeface="Constantia" pitchFamily="18" charset="0"/>
              </a:rPr>
              <a:t>Assume rilevanza per </a:t>
            </a:r>
          </a:p>
        </p:txBody>
      </p:sp>
      <p:sp>
        <p:nvSpPr>
          <p:cNvPr id="17430" name="CasellaDiTesto 60"/>
          <p:cNvSpPr txBox="1">
            <a:spLocks noChangeArrowheads="1"/>
          </p:cNvSpPr>
          <p:nvPr/>
        </p:nvSpPr>
        <p:spPr bwMode="auto">
          <a:xfrm rot="-3645848">
            <a:off x="3279775" y="3649663"/>
            <a:ext cx="1214437" cy="369888"/>
          </a:xfrm>
          <a:prstGeom prst="rect">
            <a:avLst/>
          </a:prstGeom>
          <a:noFill/>
          <a:ln w="9525">
            <a:noFill/>
            <a:miter lim="800000"/>
            <a:headEnd/>
            <a:tailEnd/>
          </a:ln>
        </p:spPr>
        <p:txBody>
          <a:bodyPr>
            <a:spAutoFit/>
          </a:bodyPr>
          <a:lstStyle/>
          <a:p>
            <a:r>
              <a:rPr lang="it-IT">
                <a:latin typeface="Constantia" pitchFamily="18" charset="0"/>
              </a:rPr>
              <a:t>cioè</a:t>
            </a:r>
          </a:p>
        </p:txBody>
      </p:sp>
      <p:sp>
        <p:nvSpPr>
          <p:cNvPr id="62" name="Segnaposto numero diapositiva 61"/>
          <p:cNvSpPr>
            <a:spLocks noGrp="1"/>
          </p:cNvSpPr>
          <p:nvPr>
            <p:ph type="sldNum" sz="quarter" idx="12"/>
          </p:nvPr>
        </p:nvSpPr>
        <p:spPr/>
        <p:txBody>
          <a:bodyPr/>
          <a:lstStyle/>
          <a:p>
            <a:pPr>
              <a:defRPr/>
            </a:pPr>
            <a:fld id="{C774D619-0F5B-43A6-BF4F-8F7129023A6A}" type="slidenum">
              <a:rPr lang="it-IT"/>
              <a:pPr>
                <a:defRPr/>
              </a:pPr>
              <a:t>4</a:t>
            </a:fld>
            <a:endParaRPr lang="it-IT"/>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0" y="714356"/>
            <a:ext cx="9144000" cy="2286016"/>
          </a:xfrm>
        </p:spPr>
        <p:txBody>
          <a:bodyPr>
            <a:normAutofit fontScale="92500" lnSpcReduction="10000"/>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274320" indent="-274320" algn="ctr" fontAlgn="auto">
              <a:spcAft>
                <a:spcPts val="0"/>
              </a:spcAft>
              <a:buClr>
                <a:schemeClr val="accent3"/>
              </a:buClr>
              <a:buFont typeface="Wingdings 2"/>
              <a:buNone/>
              <a:defRPr/>
            </a:pPr>
            <a:r>
              <a:rPr lang="it-IT"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LA PRESSURE TO TENDER INTERESSA </a:t>
            </a:r>
            <a:r>
              <a:rPr lang="it-IT"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L’INVESTITORE </a:t>
            </a:r>
            <a:r>
              <a:rPr lang="it-IT"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CHE REPUTA L’OFFERTA NON </a:t>
            </a:r>
            <a:r>
              <a:rPr lang="it-IT"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CONVENIENTE ED IN </a:t>
            </a:r>
            <a:r>
              <a:rPr lang="it-IT"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PARTICOLARE </a:t>
            </a:r>
            <a:r>
              <a:rPr lang="it-IT"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t>
            </a:r>
          </a:p>
          <a:p>
            <a:pPr marL="274320" indent="-274320" fontAlgn="auto">
              <a:spcAft>
                <a:spcPts val="0"/>
              </a:spcAft>
              <a:buClr>
                <a:schemeClr val="accent3"/>
              </a:buClr>
              <a:buFont typeface="Wingdings 2"/>
              <a:buNone/>
              <a:defRPr/>
            </a:pPr>
            <a:endParaRPr lang="it-IT"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marL="274320" indent="-274320" fontAlgn="auto">
              <a:spcAft>
                <a:spcPts val="0"/>
              </a:spcAft>
              <a:buClr>
                <a:schemeClr val="accent3"/>
              </a:buClr>
              <a:buFont typeface="Wingdings 2"/>
              <a:buNone/>
              <a:defRPr/>
            </a:pPr>
            <a:endParaRPr lang="it-IT"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marL="274320" indent="-274320" fontAlgn="auto">
              <a:spcAft>
                <a:spcPts val="0"/>
              </a:spcAft>
              <a:buClr>
                <a:schemeClr val="accent3"/>
              </a:buClr>
              <a:buFont typeface="Wingdings 2"/>
              <a:buChar char=""/>
              <a:defRPr/>
            </a:pPr>
            <a:endParaRPr lang="it-IT"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4" name="Segnaposto numero diapositiva 3"/>
          <p:cNvSpPr>
            <a:spLocks noGrp="1"/>
          </p:cNvSpPr>
          <p:nvPr>
            <p:ph type="sldNum" sz="quarter" idx="12"/>
          </p:nvPr>
        </p:nvSpPr>
        <p:spPr/>
        <p:txBody>
          <a:bodyPr/>
          <a:lstStyle/>
          <a:p>
            <a:pPr>
              <a:defRPr/>
            </a:pPr>
            <a:fld id="{D15BA239-ADC6-4079-9BBB-26F4DAE3075B}" type="slidenum">
              <a:rPr lang="it-IT"/>
              <a:pPr>
                <a:defRPr/>
              </a:pPr>
              <a:t>5</a:t>
            </a:fld>
            <a:endParaRPr lang="it-IT"/>
          </a:p>
        </p:txBody>
      </p:sp>
      <p:sp>
        <p:nvSpPr>
          <p:cNvPr id="18435" name="CasellaDiTesto 5"/>
          <p:cNvSpPr txBox="1">
            <a:spLocks noChangeArrowheads="1"/>
          </p:cNvSpPr>
          <p:nvPr/>
        </p:nvSpPr>
        <p:spPr bwMode="auto">
          <a:xfrm>
            <a:off x="0" y="3571875"/>
            <a:ext cx="9144000" cy="3386138"/>
          </a:xfrm>
          <a:prstGeom prst="rect">
            <a:avLst/>
          </a:prstGeom>
          <a:noFill/>
          <a:ln w="9525">
            <a:noFill/>
            <a:miter lim="800000"/>
            <a:headEnd/>
            <a:tailEnd/>
          </a:ln>
        </p:spPr>
        <p:txBody>
          <a:bodyPr>
            <a:spAutoFit/>
          </a:bodyPr>
          <a:lstStyle/>
          <a:p>
            <a:pPr>
              <a:buFont typeface="Arial" charset="0"/>
              <a:buChar char="•"/>
            </a:pPr>
            <a:r>
              <a:rPr lang="it-IT" sz="2800">
                <a:latin typeface="Constantia" pitchFamily="18" charset="0"/>
              </a:rPr>
              <a:t> Se ritiene che il prezzo d’offerta inferiore alla propria  stima del valore tendenziale della società, teoricamente, opta per la non adesione.</a:t>
            </a:r>
          </a:p>
          <a:p>
            <a:endParaRPr lang="it-IT" sz="2800">
              <a:latin typeface="Constantia" pitchFamily="18" charset="0"/>
            </a:endParaRPr>
          </a:p>
          <a:p>
            <a:pPr>
              <a:buFont typeface="Arial" charset="0"/>
              <a:buChar char="•"/>
            </a:pPr>
            <a:r>
              <a:rPr lang="it-IT" sz="2800">
                <a:latin typeface="Constantia" pitchFamily="18" charset="0"/>
              </a:rPr>
              <a:t> Se il prezzo d’offerta è comunque maggiore al valore atteso dall’azione POST-OPA in ipotesi di suo successo, è indotto ad aderirvi comunque.</a:t>
            </a:r>
          </a:p>
          <a:p>
            <a:endParaRPr lang="it-IT">
              <a:latin typeface="Constantia"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egnaposto contenuto 2"/>
          <p:cNvSpPr>
            <a:spLocks noGrp="1"/>
          </p:cNvSpPr>
          <p:nvPr>
            <p:ph idx="1"/>
          </p:nvPr>
        </p:nvSpPr>
        <p:spPr>
          <a:xfrm>
            <a:off x="0" y="1285875"/>
            <a:ext cx="9144000" cy="5715000"/>
          </a:xfrm>
        </p:spPr>
        <p:txBody>
          <a:bodyPr/>
          <a:lstStyle/>
          <a:p>
            <a:pPr>
              <a:buFont typeface="Wingdings 2" pitchFamily="18" charset="2"/>
              <a:buNone/>
            </a:pPr>
            <a:r>
              <a:rPr lang="it-IT" smtClean="0"/>
              <a:t>   Il problema della PRESSURE TO TENDER è particolarmente rilevante in caso di offerte “interne” che seppure non qualificabili in senso tecnico come operazioni con parti correlate, sollevano analoghe esigenze di tutela con le minoranze dati i legami che esistono tra offerente e società target. Inoltre l’offerta non determinando un mutamento del controllo, è promossa ad un corrispettivo che non solo non incorpora  alcun “premio del controllo” ma, al contrario soffre uno “sconto di minoranza”;</a:t>
            </a:r>
          </a:p>
          <a:p>
            <a:pPr>
              <a:buFont typeface="Wingdings 2" pitchFamily="18" charset="2"/>
              <a:buNone/>
            </a:pPr>
            <a:r>
              <a:rPr lang="it-IT" smtClean="0"/>
              <a:t>   l’offerente che detiene già il pacchetto di controllo potrà offrire un prezzo minimo sul prezzo di mercato dei titoli contando sull’assenza di un rischio di offerte concorrenti.</a:t>
            </a:r>
          </a:p>
          <a:p>
            <a:endParaRPr lang="it-IT" smtClean="0"/>
          </a:p>
        </p:txBody>
      </p:sp>
      <p:sp>
        <p:nvSpPr>
          <p:cNvPr id="4" name="Segnaposto numero diapositiva 3"/>
          <p:cNvSpPr>
            <a:spLocks noGrp="1"/>
          </p:cNvSpPr>
          <p:nvPr>
            <p:ph type="sldNum" sz="quarter" idx="12"/>
          </p:nvPr>
        </p:nvSpPr>
        <p:spPr/>
        <p:txBody>
          <a:bodyPr/>
          <a:lstStyle/>
          <a:p>
            <a:pPr>
              <a:defRPr/>
            </a:pPr>
            <a:fld id="{D364EF77-630D-4060-8169-18453D2EFB82}" type="slidenum">
              <a:rPr lang="it-IT"/>
              <a:pPr>
                <a:defRPr/>
              </a:pPr>
              <a:t>6</a:t>
            </a:fld>
            <a:endParaRPr lang="it-IT"/>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57188" y="3500438"/>
            <a:ext cx="3857625" cy="2786062"/>
          </a:xfrm>
          <a:ln>
            <a:solidFill>
              <a:schemeClr val="tx1"/>
            </a:solidFill>
          </a:ln>
        </p:spPr>
        <p:txBody>
          <a:bodyPr>
            <a:normAutofit fontScale="92500" lnSpcReduction="10000"/>
          </a:bodyPr>
          <a:lstStyle/>
          <a:p>
            <a:pPr marL="274320" indent="-274320" fontAlgn="auto">
              <a:spcAft>
                <a:spcPts val="0"/>
              </a:spcAft>
              <a:buClr>
                <a:schemeClr val="accent3"/>
              </a:buClr>
              <a:buFont typeface="Wingdings 2"/>
              <a:buNone/>
              <a:defRPr/>
            </a:pPr>
            <a:r>
              <a:rPr lang="it-IT" dirty="0"/>
              <a:t> </a:t>
            </a:r>
          </a:p>
          <a:p>
            <a:pPr marL="274320" indent="-274320" fontAlgn="auto">
              <a:spcAft>
                <a:spcPts val="0"/>
              </a:spcAft>
              <a:buClr>
                <a:schemeClr val="accent3"/>
              </a:buClr>
              <a:buFont typeface="Wingdings 2"/>
              <a:buNone/>
              <a:defRPr/>
            </a:pPr>
            <a:r>
              <a:rPr lang="it-IT" sz="2400" dirty="0" smtClean="0"/>
              <a:t>  Nella simultaneità della decisione tra i singoli  azionisti che configura un  problema di azione collettiva , e nell’incertezza sulle probabilità di successo delle offerte</a:t>
            </a:r>
            <a:endParaRPr lang="it-IT" sz="2400" dirty="0"/>
          </a:p>
          <a:p>
            <a:pPr marL="274320" indent="-274320" fontAlgn="auto">
              <a:spcAft>
                <a:spcPts val="0"/>
              </a:spcAft>
              <a:buClr>
                <a:schemeClr val="accent3"/>
              </a:buClr>
              <a:buFont typeface="Wingdings 2"/>
              <a:buChar char=""/>
              <a:defRPr/>
            </a:pPr>
            <a:endParaRPr lang="it-IT" sz="2000" dirty="0"/>
          </a:p>
        </p:txBody>
      </p:sp>
      <p:sp>
        <p:nvSpPr>
          <p:cNvPr id="4" name="Segnaposto numero diapositiva 3"/>
          <p:cNvSpPr>
            <a:spLocks noGrp="1"/>
          </p:cNvSpPr>
          <p:nvPr>
            <p:ph type="sldNum" sz="quarter" idx="12"/>
          </p:nvPr>
        </p:nvSpPr>
        <p:spPr/>
        <p:txBody>
          <a:bodyPr/>
          <a:lstStyle/>
          <a:p>
            <a:pPr>
              <a:defRPr/>
            </a:pPr>
            <a:fld id="{E88A1611-32E6-48A8-A54B-B7FA0C06A634}" type="slidenum">
              <a:rPr lang="it-IT"/>
              <a:pPr>
                <a:defRPr/>
              </a:pPr>
              <a:t>7</a:t>
            </a:fld>
            <a:endParaRPr lang="it-IT"/>
          </a:p>
        </p:txBody>
      </p:sp>
      <p:sp>
        <p:nvSpPr>
          <p:cNvPr id="20483" name="Rettangolo 4"/>
          <p:cNvSpPr>
            <a:spLocks noChangeArrowheads="1"/>
          </p:cNvSpPr>
          <p:nvPr/>
        </p:nvSpPr>
        <p:spPr bwMode="auto">
          <a:xfrm>
            <a:off x="3143250" y="857250"/>
            <a:ext cx="2928938" cy="400050"/>
          </a:xfrm>
          <a:prstGeom prst="rect">
            <a:avLst/>
          </a:prstGeom>
          <a:noFill/>
          <a:ln w="9525">
            <a:noFill/>
            <a:miter lim="800000"/>
            <a:headEnd/>
            <a:tailEnd/>
          </a:ln>
        </p:spPr>
        <p:txBody>
          <a:bodyPr>
            <a:spAutoFit/>
          </a:bodyPr>
          <a:lstStyle/>
          <a:p>
            <a:pPr algn="ctr"/>
            <a:r>
              <a:rPr lang="it-IT" sz="2000">
                <a:latin typeface="Constantia" pitchFamily="18" charset="0"/>
              </a:rPr>
              <a:t>Riepilogando…</a:t>
            </a:r>
          </a:p>
        </p:txBody>
      </p:sp>
      <p:sp>
        <p:nvSpPr>
          <p:cNvPr id="20484" name="Rettangolo 5"/>
          <p:cNvSpPr>
            <a:spLocks noChangeArrowheads="1"/>
          </p:cNvSpPr>
          <p:nvPr/>
        </p:nvSpPr>
        <p:spPr bwMode="auto">
          <a:xfrm>
            <a:off x="0" y="1711325"/>
            <a:ext cx="9144000" cy="646113"/>
          </a:xfrm>
          <a:prstGeom prst="rect">
            <a:avLst/>
          </a:prstGeom>
          <a:noFill/>
          <a:ln w="9525">
            <a:noFill/>
            <a:miter lim="800000"/>
            <a:headEnd/>
            <a:tailEnd/>
          </a:ln>
        </p:spPr>
        <p:txBody>
          <a:bodyPr>
            <a:spAutoFit/>
          </a:bodyPr>
          <a:lstStyle/>
          <a:p>
            <a:pPr algn="ctr"/>
            <a:r>
              <a:rPr lang="it-IT">
                <a:solidFill>
                  <a:srgbClr val="FF0000"/>
                </a:solidFill>
                <a:latin typeface="Constantia" pitchFamily="18" charset="0"/>
              </a:rPr>
              <a:t>I FATTORI CHE INFLUENZANO E DETERMINANO LA PRESSURE TO TENDER RISIEDONO:</a:t>
            </a:r>
          </a:p>
        </p:txBody>
      </p:sp>
      <p:sp>
        <p:nvSpPr>
          <p:cNvPr id="7" name="Segnaposto contenuto 2"/>
          <p:cNvSpPr txBox="1">
            <a:spLocks/>
          </p:cNvSpPr>
          <p:nvPr/>
        </p:nvSpPr>
        <p:spPr>
          <a:xfrm>
            <a:off x="4929188" y="3500438"/>
            <a:ext cx="3571875" cy="2786062"/>
          </a:xfrm>
          <a:prstGeom prst="rect">
            <a:avLst/>
          </a:prstGeom>
          <a:ln>
            <a:solidFill>
              <a:schemeClr val="tx1"/>
            </a:solidFill>
          </a:ln>
        </p:spPr>
        <p:txBody>
          <a:bodyPr>
            <a:normAutofit fontScale="92500"/>
          </a:bodyPr>
          <a:lstStyle/>
          <a:p>
            <a:pPr marL="274320" indent="-274320" fontAlgn="auto">
              <a:spcBef>
                <a:spcPct val="20000"/>
              </a:spcBef>
              <a:spcAft>
                <a:spcPts val="0"/>
              </a:spcAft>
              <a:buClr>
                <a:schemeClr val="accent3"/>
              </a:buClr>
              <a:buSzPct val="95000"/>
              <a:buFont typeface="Wingdings 2"/>
              <a:buNone/>
              <a:defRPr/>
            </a:pPr>
            <a:r>
              <a:rPr lang="it-IT" sz="2600" dirty="0">
                <a:latin typeface="+mn-lt"/>
              </a:rPr>
              <a:t> </a:t>
            </a:r>
          </a:p>
          <a:p>
            <a:pPr marL="274320" indent="-274320" fontAlgn="auto">
              <a:spcBef>
                <a:spcPct val="20000"/>
              </a:spcBef>
              <a:spcAft>
                <a:spcPts val="0"/>
              </a:spcAft>
              <a:buClr>
                <a:schemeClr val="accent3"/>
              </a:buClr>
              <a:buSzPct val="95000"/>
              <a:defRPr/>
            </a:pPr>
            <a:r>
              <a:rPr lang="it-IT" sz="2400" dirty="0">
                <a:latin typeface="+mn-lt"/>
              </a:rPr>
              <a:t>   Nell’incertezza sulla affidabilità delle stime soggettive dei parametri in base ai quali il giudizio sull’offerta viene determinato</a:t>
            </a:r>
            <a:endParaRPr lang="it-IT" sz="2400" dirty="0">
              <a:latin typeface="+mn-lt"/>
            </a:endParaRPr>
          </a:p>
        </p:txBody>
      </p:sp>
      <p:cxnSp>
        <p:nvCxnSpPr>
          <p:cNvPr id="9" name="Connettore 2 8"/>
          <p:cNvCxnSpPr>
            <a:stCxn id="20484" idx="2"/>
            <a:endCxn id="3" idx="0"/>
          </p:cNvCxnSpPr>
          <p:nvPr/>
        </p:nvCxnSpPr>
        <p:spPr>
          <a:xfrm rot="5400000">
            <a:off x="2857500" y="1785938"/>
            <a:ext cx="1143000" cy="2286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Connettore 2 10"/>
          <p:cNvCxnSpPr>
            <a:stCxn id="20484" idx="2"/>
            <a:endCxn id="7" idx="0"/>
          </p:cNvCxnSpPr>
          <p:nvPr/>
        </p:nvCxnSpPr>
        <p:spPr>
          <a:xfrm rot="16200000" flipH="1">
            <a:off x="5072063" y="1857375"/>
            <a:ext cx="1143000" cy="21431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p:txBody>
          <a:bodyPr/>
          <a:lstStyle/>
          <a:p>
            <a:pPr>
              <a:defRPr/>
            </a:pPr>
            <a:fld id="{02D68058-2B57-423A-A3EC-94B2BE5417B9}" type="slidenum">
              <a:rPr lang="it-IT"/>
              <a:pPr>
                <a:defRPr/>
              </a:pPr>
              <a:t>8</a:t>
            </a:fld>
            <a:endParaRPr lang="it-IT"/>
          </a:p>
        </p:txBody>
      </p:sp>
      <p:sp>
        <p:nvSpPr>
          <p:cNvPr id="21506" name="Rettangolo 4"/>
          <p:cNvSpPr>
            <a:spLocks noChangeArrowheads="1"/>
          </p:cNvSpPr>
          <p:nvPr/>
        </p:nvSpPr>
        <p:spPr bwMode="auto">
          <a:xfrm>
            <a:off x="214313" y="1357313"/>
            <a:ext cx="8715375" cy="708025"/>
          </a:xfrm>
          <a:prstGeom prst="rect">
            <a:avLst/>
          </a:prstGeom>
          <a:noFill/>
          <a:ln w="9525">
            <a:solidFill>
              <a:schemeClr val="tx1"/>
            </a:solidFill>
            <a:miter lim="800000"/>
            <a:headEnd/>
            <a:tailEnd/>
          </a:ln>
        </p:spPr>
        <p:txBody>
          <a:bodyPr>
            <a:spAutoFit/>
          </a:bodyPr>
          <a:lstStyle/>
          <a:p>
            <a:pPr algn="ctr"/>
            <a:r>
              <a:rPr lang="it-IT" sz="2000">
                <a:solidFill>
                  <a:srgbClr val="FF0000"/>
                </a:solidFill>
                <a:latin typeface="Constantia" pitchFamily="18" charset="0"/>
              </a:rPr>
              <a:t>MODALITA’ DI CORREZIONE DEI FATTORI CHE DETERMINANO LA PRESSURE TO TENDER</a:t>
            </a:r>
          </a:p>
        </p:txBody>
      </p:sp>
      <p:sp>
        <p:nvSpPr>
          <p:cNvPr id="21507" name="Rettangolo 5"/>
          <p:cNvSpPr>
            <a:spLocks noChangeArrowheads="1"/>
          </p:cNvSpPr>
          <p:nvPr/>
        </p:nvSpPr>
        <p:spPr bwMode="auto">
          <a:xfrm>
            <a:off x="214313" y="2928938"/>
            <a:ext cx="8715375" cy="1477962"/>
          </a:xfrm>
          <a:prstGeom prst="rect">
            <a:avLst/>
          </a:prstGeom>
          <a:noFill/>
          <a:ln w="9525">
            <a:solidFill>
              <a:schemeClr val="tx1"/>
            </a:solidFill>
            <a:miter lim="800000"/>
            <a:headEnd/>
            <a:tailEnd/>
          </a:ln>
        </p:spPr>
        <p:txBody>
          <a:bodyPr>
            <a:spAutoFit/>
          </a:bodyPr>
          <a:lstStyle/>
          <a:p>
            <a:r>
              <a:rPr lang="it-IT">
                <a:latin typeface="Constantia" pitchFamily="18" charset="0"/>
              </a:rPr>
              <a:t>LA RIDUZIONE DELL’INCERTEZZA SULL’ESITO DELL’OFFERTA PUO’  ESSERE RICERCATA MEDIANTE LA PREVISIONE DI UNA RIAPERTURA DEI TERMINI DELL’OFFERTA CHE CONSENTA AGLI AZIONISTI CHE NON ABBIANO INIZIALMENTE ADERITO AD UN’O.P.A RIVELATASI DI SUCCESSO DI APPORTARE LE PROPRIE AZIONI NEL CORSO DEL  c.d. SECONDO ROUND</a:t>
            </a:r>
          </a:p>
        </p:txBody>
      </p:sp>
      <p:sp>
        <p:nvSpPr>
          <p:cNvPr id="21508" name="Rettangolo 7"/>
          <p:cNvSpPr>
            <a:spLocks noChangeArrowheads="1"/>
          </p:cNvSpPr>
          <p:nvPr/>
        </p:nvSpPr>
        <p:spPr bwMode="auto">
          <a:xfrm>
            <a:off x="214313" y="4786313"/>
            <a:ext cx="8715375" cy="1200150"/>
          </a:xfrm>
          <a:prstGeom prst="rect">
            <a:avLst/>
          </a:prstGeom>
          <a:noFill/>
          <a:ln w="9525">
            <a:solidFill>
              <a:schemeClr val="tx1"/>
            </a:solidFill>
            <a:miter lim="800000"/>
            <a:headEnd/>
            <a:tailEnd/>
          </a:ln>
        </p:spPr>
        <p:txBody>
          <a:bodyPr>
            <a:spAutoFit/>
          </a:bodyPr>
          <a:lstStyle/>
          <a:p>
            <a:r>
              <a:rPr lang="it-IT">
                <a:latin typeface="Constantia" pitchFamily="18" charset="0"/>
              </a:rPr>
              <a:t>LA RIDUZIONE DELL’INCERTEZZA CIRCA LE VALUTAZIONI SOGGETTIVE DEGLI INVESTITORI RIGUARDO AL VALORE TENDENZIALE DELL’AZIONE E AL PREZZO DI MERCATO POST-O.P.A PUO’ ESSERE PROMOSSA RAFFORZANDO LA INFORMATIVA DESTINATA AL MERCATO</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0" y="3286125"/>
            <a:ext cx="9144000" cy="3246438"/>
          </a:xfrm>
        </p:spPr>
        <p:txBody>
          <a:bodyPr>
            <a:normAutofit/>
          </a:bodyPr>
          <a:lstStyle/>
          <a:p>
            <a:pPr marL="342900" indent="-342900" defTabSz="900000" fontAlgn="auto">
              <a:spcAft>
                <a:spcPts val="0"/>
              </a:spcAft>
              <a:buClr>
                <a:schemeClr val="accent1"/>
              </a:buClr>
              <a:buFont typeface="+mj-lt"/>
              <a:buAutoNum type="arabicParenR"/>
              <a:defRPr/>
            </a:pPr>
            <a:r>
              <a:rPr lang="it-IT" sz="1800" dirty="0" smtClean="0"/>
              <a:t>A </a:t>
            </a:r>
            <a:r>
              <a:rPr lang="it-IT" sz="1800" dirty="0"/>
              <a:t>è un ipotetico azionista non favorevole all’offerta e di per sé ininfluente sul suo successo.</a:t>
            </a:r>
          </a:p>
          <a:p>
            <a:pPr marL="342900" indent="-342900" defTabSz="900000" fontAlgn="auto">
              <a:spcAft>
                <a:spcPts val="0"/>
              </a:spcAft>
              <a:buClr>
                <a:schemeClr val="accent1"/>
              </a:buClr>
              <a:buFont typeface="+mj-lt"/>
              <a:buAutoNum type="arabicParenR"/>
              <a:defRPr/>
            </a:pPr>
            <a:r>
              <a:rPr lang="it-IT" sz="1800" dirty="0"/>
              <a:t> Il prezzo dell’azione al momento dell’offerta è pari a 100.</a:t>
            </a:r>
          </a:p>
          <a:p>
            <a:pPr marL="342900" indent="-342900" defTabSz="900000" fontAlgn="auto">
              <a:spcAft>
                <a:spcPts val="0"/>
              </a:spcAft>
              <a:buClr>
                <a:schemeClr val="accent1"/>
              </a:buClr>
              <a:buFont typeface="+mj-lt"/>
              <a:buAutoNum type="arabicParenR"/>
              <a:defRPr/>
            </a:pPr>
            <a:r>
              <a:rPr lang="it-IT" sz="1800" dirty="0"/>
              <a:t>Il prezzo dell’offerta è pari a 100.</a:t>
            </a:r>
          </a:p>
          <a:p>
            <a:pPr marL="342900" indent="-342900" defTabSz="900000" fontAlgn="auto">
              <a:spcAft>
                <a:spcPts val="0"/>
              </a:spcAft>
              <a:buClr>
                <a:schemeClr val="accent1"/>
              </a:buClr>
              <a:buFont typeface="+mj-lt"/>
              <a:buAutoNum type="arabicParenR"/>
              <a:defRPr/>
            </a:pPr>
            <a:r>
              <a:rPr lang="it-IT" sz="1800" dirty="0"/>
              <a:t>Il valore tendenziale dell’azione stimato all’azionista A in assenza ovvero in caso di insuccesso dell’offerta è pari a 100.</a:t>
            </a:r>
          </a:p>
          <a:p>
            <a:pPr marL="342900" indent="-342900" defTabSz="900000" fontAlgn="auto">
              <a:spcAft>
                <a:spcPts val="0"/>
              </a:spcAft>
              <a:buClr>
                <a:schemeClr val="accent1"/>
              </a:buClr>
              <a:buFont typeface="+mj-lt"/>
              <a:buAutoNum type="arabicParenR"/>
              <a:defRPr/>
            </a:pPr>
            <a:r>
              <a:rPr lang="it-IT" sz="1800" dirty="0"/>
              <a:t>Il prezzo dell’azione </a:t>
            </a:r>
            <a:r>
              <a:rPr lang="it-IT" sz="1800" dirty="0" err="1"/>
              <a:t>post-opa</a:t>
            </a:r>
            <a:r>
              <a:rPr lang="it-IT" sz="1800" dirty="0"/>
              <a:t> in caso di successo è ritenuto pari a 90, a causa della minore liquidità del titolo e del rischio di estrazione di benefici privati del controllo da parte dell’offerente.</a:t>
            </a:r>
          </a:p>
          <a:p>
            <a:pPr marL="274320" indent="-274320" fontAlgn="auto">
              <a:spcAft>
                <a:spcPts val="0"/>
              </a:spcAft>
              <a:buClr>
                <a:schemeClr val="accent3"/>
              </a:buClr>
              <a:buFont typeface="Wingdings 2"/>
              <a:buChar char=""/>
              <a:defRPr/>
            </a:pPr>
            <a:endParaRPr lang="it-IT" dirty="0"/>
          </a:p>
        </p:txBody>
      </p:sp>
      <p:sp>
        <p:nvSpPr>
          <p:cNvPr id="4" name="Segnaposto numero diapositiva 3"/>
          <p:cNvSpPr>
            <a:spLocks noGrp="1"/>
          </p:cNvSpPr>
          <p:nvPr>
            <p:ph type="sldNum" sz="quarter" idx="12"/>
          </p:nvPr>
        </p:nvSpPr>
        <p:spPr/>
        <p:txBody>
          <a:bodyPr/>
          <a:lstStyle/>
          <a:p>
            <a:pPr>
              <a:defRPr/>
            </a:pPr>
            <a:fld id="{E37D6471-0772-4395-8047-B3D4EC462475}" type="slidenum">
              <a:rPr lang="it-IT"/>
              <a:pPr>
                <a:defRPr/>
              </a:pPr>
              <a:t>9</a:t>
            </a:fld>
            <a:endParaRPr lang="it-IT"/>
          </a:p>
        </p:txBody>
      </p:sp>
      <p:sp>
        <p:nvSpPr>
          <p:cNvPr id="22531" name="Rettangolo 4"/>
          <p:cNvSpPr>
            <a:spLocks noChangeArrowheads="1"/>
          </p:cNvSpPr>
          <p:nvPr/>
        </p:nvSpPr>
        <p:spPr bwMode="auto">
          <a:xfrm>
            <a:off x="0" y="1428750"/>
            <a:ext cx="2990850" cy="369888"/>
          </a:xfrm>
          <a:prstGeom prst="rect">
            <a:avLst/>
          </a:prstGeom>
          <a:noFill/>
          <a:ln w="9525">
            <a:noFill/>
            <a:miter lim="800000"/>
            <a:headEnd/>
            <a:tailEnd/>
          </a:ln>
        </p:spPr>
        <p:txBody>
          <a:bodyPr wrap="none">
            <a:spAutoFit/>
          </a:bodyPr>
          <a:lstStyle/>
          <a:p>
            <a:pPr defTabSz="898525"/>
            <a:r>
              <a:rPr lang="it-IT" b="1" u="sng">
                <a:solidFill>
                  <a:srgbClr val="FF0000"/>
                </a:solidFill>
                <a:latin typeface="Constantia" pitchFamily="18" charset="0"/>
              </a:rPr>
              <a:t>ESEMPIO ILLUSTRATIVO:</a:t>
            </a:r>
          </a:p>
        </p:txBody>
      </p:sp>
      <p:sp>
        <p:nvSpPr>
          <p:cNvPr id="22532" name="Rettangolo 5"/>
          <p:cNvSpPr>
            <a:spLocks noChangeArrowheads="1"/>
          </p:cNvSpPr>
          <p:nvPr/>
        </p:nvSpPr>
        <p:spPr bwMode="auto">
          <a:xfrm>
            <a:off x="0" y="2143125"/>
            <a:ext cx="9144000" cy="1016000"/>
          </a:xfrm>
          <a:prstGeom prst="rect">
            <a:avLst/>
          </a:prstGeom>
          <a:noFill/>
          <a:ln w="9525">
            <a:noFill/>
            <a:miter lim="800000"/>
            <a:headEnd/>
            <a:tailEnd/>
          </a:ln>
        </p:spPr>
        <p:txBody>
          <a:bodyPr>
            <a:spAutoFit/>
          </a:bodyPr>
          <a:lstStyle/>
          <a:p>
            <a:pPr defTabSz="898525"/>
            <a:r>
              <a:rPr lang="it-IT" sz="2000">
                <a:latin typeface="Constantia" pitchFamily="18" charset="0"/>
              </a:rPr>
              <a:t>Prescindendo dalla qualificazione del soggetto che promuove l’offerta (azionista di controllo o soggetto esterno) e dagli obiettivi della stessa (acquisizione del controllo della società target o revoca dei titoli della quotazione) si consideri che: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a:xfrm>
            <a:off x="8001000" y="6357938"/>
            <a:ext cx="762000" cy="365125"/>
          </a:xfrm>
        </p:spPr>
        <p:txBody>
          <a:bodyPr/>
          <a:lstStyle/>
          <a:p>
            <a:pPr>
              <a:defRPr/>
            </a:pPr>
            <a:fld id="{13C01352-75C9-4079-8156-1E3F4034B9C7}" type="slidenum">
              <a:rPr lang="it-IT"/>
              <a:pPr>
                <a:defRPr/>
              </a:pPr>
              <a:t>10</a:t>
            </a:fld>
            <a:endParaRPr lang="it-IT" dirty="0"/>
          </a:p>
        </p:txBody>
      </p:sp>
      <p:sp>
        <p:nvSpPr>
          <p:cNvPr id="23554" name="CasellaDiTesto 4"/>
          <p:cNvSpPr txBox="1">
            <a:spLocks noChangeArrowheads="1"/>
          </p:cNvSpPr>
          <p:nvPr/>
        </p:nvSpPr>
        <p:spPr bwMode="auto">
          <a:xfrm>
            <a:off x="3357563" y="785813"/>
            <a:ext cx="3000375" cy="400050"/>
          </a:xfrm>
          <a:prstGeom prst="rect">
            <a:avLst/>
          </a:prstGeom>
          <a:noFill/>
          <a:ln w="9525">
            <a:noFill/>
            <a:miter lim="800000"/>
            <a:headEnd/>
            <a:tailEnd/>
          </a:ln>
        </p:spPr>
        <p:txBody>
          <a:bodyPr>
            <a:spAutoFit/>
          </a:bodyPr>
          <a:lstStyle/>
          <a:p>
            <a:r>
              <a:rPr lang="it-IT" sz="2000" b="1" u="sng">
                <a:solidFill>
                  <a:srgbClr val="FF0000"/>
                </a:solidFill>
                <a:latin typeface="Constantia" pitchFamily="18" charset="0"/>
              </a:rPr>
              <a:t>O.P.A Condizionata</a:t>
            </a:r>
          </a:p>
        </p:txBody>
      </p:sp>
      <p:sp>
        <p:nvSpPr>
          <p:cNvPr id="23555" name="CasellaDiTesto 5"/>
          <p:cNvSpPr txBox="1">
            <a:spLocks noChangeArrowheads="1"/>
          </p:cNvSpPr>
          <p:nvPr/>
        </p:nvSpPr>
        <p:spPr bwMode="auto">
          <a:xfrm>
            <a:off x="71438" y="1354138"/>
            <a:ext cx="8715375" cy="646112"/>
          </a:xfrm>
          <a:prstGeom prst="rect">
            <a:avLst/>
          </a:prstGeom>
          <a:noFill/>
          <a:ln w="9525">
            <a:noFill/>
            <a:miter lim="800000"/>
            <a:headEnd/>
            <a:tailEnd/>
          </a:ln>
        </p:spPr>
        <p:txBody>
          <a:bodyPr>
            <a:spAutoFit/>
          </a:bodyPr>
          <a:lstStyle/>
          <a:p>
            <a:r>
              <a:rPr lang="it-IT">
                <a:latin typeface="Constantia" pitchFamily="18" charset="0"/>
              </a:rPr>
              <a:t>Condizione: raggiungimento di una partecipazione minima al capitale della società target</a:t>
            </a:r>
          </a:p>
        </p:txBody>
      </p:sp>
      <p:sp>
        <p:nvSpPr>
          <p:cNvPr id="23556" name="CasellaDiTesto 6"/>
          <p:cNvSpPr txBox="1">
            <a:spLocks noChangeArrowheads="1"/>
          </p:cNvSpPr>
          <p:nvPr/>
        </p:nvSpPr>
        <p:spPr bwMode="auto">
          <a:xfrm>
            <a:off x="214313" y="3273425"/>
            <a:ext cx="1143000" cy="739775"/>
          </a:xfrm>
          <a:prstGeom prst="rect">
            <a:avLst/>
          </a:prstGeom>
          <a:noFill/>
          <a:ln w="9525">
            <a:noFill/>
            <a:miter lim="800000"/>
            <a:headEnd/>
            <a:tailEnd/>
          </a:ln>
        </p:spPr>
        <p:txBody>
          <a:bodyPr>
            <a:spAutoFit/>
          </a:bodyPr>
          <a:lstStyle/>
          <a:p>
            <a:r>
              <a:rPr lang="it-IT" sz="1400">
                <a:latin typeface="Constantia" pitchFamily="18" charset="0"/>
              </a:rPr>
              <a:t>Azionista A non favorevole</a:t>
            </a:r>
          </a:p>
        </p:txBody>
      </p:sp>
      <p:cxnSp>
        <p:nvCxnSpPr>
          <p:cNvPr id="9" name="Connettore 2 8"/>
          <p:cNvCxnSpPr>
            <a:stCxn id="23556" idx="3"/>
          </p:cNvCxnSpPr>
          <p:nvPr/>
        </p:nvCxnSpPr>
        <p:spPr>
          <a:xfrm flipV="1">
            <a:off x="1357313" y="2630488"/>
            <a:ext cx="1071562" cy="10128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Connettore 2 10"/>
          <p:cNvCxnSpPr>
            <a:stCxn id="23556" idx="3"/>
          </p:cNvCxnSpPr>
          <p:nvPr/>
        </p:nvCxnSpPr>
        <p:spPr>
          <a:xfrm>
            <a:off x="1357313" y="3643313"/>
            <a:ext cx="1000125" cy="120173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559" name="CasellaDiTesto 11"/>
          <p:cNvSpPr txBox="1">
            <a:spLocks noChangeArrowheads="1"/>
          </p:cNvSpPr>
          <p:nvPr/>
        </p:nvSpPr>
        <p:spPr bwMode="auto">
          <a:xfrm>
            <a:off x="2428875" y="2487613"/>
            <a:ext cx="1042988" cy="307975"/>
          </a:xfrm>
          <a:prstGeom prst="rect">
            <a:avLst/>
          </a:prstGeom>
          <a:noFill/>
          <a:ln w="9525">
            <a:noFill/>
            <a:miter lim="800000"/>
            <a:headEnd/>
            <a:tailEnd/>
          </a:ln>
        </p:spPr>
        <p:txBody>
          <a:bodyPr wrap="none">
            <a:spAutoFit/>
          </a:bodyPr>
          <a:lstStyle/>
          <a:p>
            <a:r>
              <a:rPr lang="it-IT" sz="1400">
                <a:latin typeface="Constantia" pitchFamily="18" charset="0"/>
              </a:rPr>
              <a:t>Esito O.P.A</a:t>
            </a:r>
          </a:p>
        </p:txBody>
      </p:sp>
      <p:sp>
        <p:nvSpPr>
          <p:cNvPr id="23560" name="CasellaDiTesto 12"/>
          <p:cNvSpPr txBox="1">
            <a:spLocks noChangeArrowheads="1"/>
          </p:cNvSpPr>
          <p:nvPr/>
        </p:nvSpPr>
        <p:spPr bwMode="auto">
          <a:xfrm>
            <a:off x="2357438" y="4630738"/>
            <a:ext cx="1042987" cy="307975"/>
          </a:xfrm>
          <a:prstGeom prst="rect">
            <a:avLst/>
          </a:prstGeom>
          <a:noFill/>
          <a:ln w="9525">
            <a:noFill/>
            <a:miter lim="800000"/>
            <a:headEnd/>
            <a:tailEnd/>
          </a:ln>
        </p:spPr>
        <p:txBody>
          <a:bodyPr wrap="none">
            <a:spAutoFit/>
          </a:bodyPr>
          <a:lstStyle/>
          <a:p>
            <a:r>
              <a:rPr lang="it-IT" sz="1400">
                <a:latin typeface="Constantia" pitchFamily="18" charset="0"/>
              </a:rPr>
              <a:t>Esito O.P.A</a:t>
            </a:r>
          </a:p>
        </p:txBody>
      </p:sp>
      <p:cxnSp>
        <p:nvCxnSpPr>
          <p:cNvPr id="14" name="Connettore 2 13"/>
          <p:cNvCxnSpPr>
            <a:endCxn id="23566" idx="1"/>
          </p:cNvCxnSpPr>
          <p:nvPr/>
        </p:nvCxnSpPr>
        <p:spPr>
          <a:xfrm>
            <a:off x="3571875" y="2701925"/>
            <a:ext cx="1214438" cy="4714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Connettore 2 14"/>
          <p:cNvCxnSpPr>
            <a:endCxn id="23568" idx="1"/>
          </p:cNvCxnSpPr>
          <p:nvPr/>
        </p:nvCxnSpPr>
        <p:spPr>
          <a:xfrm>
            <a:off x="3429000" y="4845050"/>
            <a:ext cx="1285875" cy="6143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Connettore 2 15"/>
          <p:cNvCxnSpPr>
            <a:endCxn id="23565" idx="1"/>
          </p:cNvCxnSpPr>
          <p:nvPr/>
        </p:nvCxnSpPr>
        <p:spPr>
          <a:xfrm flipV="1">
            <a:off x="3571875" y="2101850"/>
            <a:ext cx="1214438" cy="4699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Connettore 2 16"/>
          <p:cNvCxnSpPr>
            <a:endCxn id="23567" idx="1"/>
          </p:cNvCxnSpPr>
          <p:nvPr/>
        </p:nvCxnSpPr>
        <p:spPr>
          <a:xfrm flipV="1">
            <a:off x="3429000" y="4244975"/>
            <a:ext cx="1214438" cy="4699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565" name="CasellaDiTesto 30"/>
          <p:cNvSpPr txBox="1">
            <a:spLocks noChangeArrowheads="1"/>
          </p:cNvSpPr>
          <p:nvPr/>
        </p:nvSpPr>
        <p:spPr bwMode="auto">
          <a:xfrm>
            <a:off x="4786313" y="1916113"/>
            <a:ext cx="2643187" cy="369887"/>
          </a:xfrm>
          <a:prstGeom prst="rect">
            <a:avLst/>
          </a:prstGeom>
          <a:noFill/>
          <a:ln w="9525">
            <a:noFill/>
            <a:miter lim="800000"/>
            <a:headEnd/>
            <a:tailEnd/>
          </a:ln>
        </p:spPr>
        <p:txBody>
          <a:bodyPr>
            <a:spAutoFit/>
          </a:bodyPr>
          <a:lstStyle/>
          <a:p>
            <a:r>
              <a:rPr lang="it-IT">
                <a:latin typeface="Constantia" pitchFamily="18" charset="0"/>
              </a:rPr>
              <a:t>110 Prezzo O.P.A</a:t>
            </a:r>
          </a:p>
        </p:txBody>
      </p:sp>
      <p:sp>
        <p:nvSpPr>
          <p:cNvPr id="23566" name="CasellaDiTesto 34"/>
          <p:cNvSpPr txBox="1">
            <a:spLocks noChangeArrowheads="1"/>
          </p:cNvSpPr>
          <p:nvPr/>
        </p:nvSpPr>
        <p:spPr bwMode="auto">
          <a:xfrm>
            <a:off x="4786313" y="2987675"/>
            <a:ext cx="3071812" cy="369888"/>
          </a:xfrm>
          <a:prstGeom prst="rect">
            <a:avLst/>
          </a:prstGeom>
          <a:noFill/>
          <a:ln w="9525">
            <a:noFill/>
            <a:miter lim="800000"/>
            <a:headEnd/>
            <a:tailEnd/>
          </a:ln>
        </p:spPr>
        <p:txBody>
          <a:bodyPr>
            <a:spAutoFit/>
          </a:bodyPr>
          <a:lstStyle/>
          <a:p>
            <a:r>
              <a:rPr lang="it-IT">
                <a:latin typeface="Constantia" pitchFamily="18" charset="0"/>
              </a:rPr>
              <a:t>120 Valore  tendenziale</a:t>
            </a:r>
          </a:p>
        </p:txBody>
      </p:sp>
      <p:sp>
        <p:nvSpPr>
          <p:cNvPr id="23567" name="CasellaDiTesto 35"/>
          <p:cNvSpPr txBox="1">
            <a:spLocks noChangeArrowheads="1"/>
          </p:cNvSpPr>
          <p:nvPr/>
        </p:nvSpPr>
        <p:spPr bwMode="auto">
          <a:xfrm>
            <a:off x="4643438" y="4059238"/>
            <a:ext cx="3643312" cy="369887"/>
          </a:xfrm>
          <a:prstGeom prst="rect">
            <a:avLst/>
          </a:prstGeom>
          <a:noFill/>
          <a:ln w="9525">
            <a:noFill/>
            <a:miter lim="800000"/>
            <a:headEnd/>
            <a:tailEnd/>
          </a:ln>
        </p:spPr>
        <p:txBody>
          <a:bodyPr>
            <a:spAutoFit/>
          </a:bodyPr>
          <a:lstStyle/>
          <a:p>
            <a:r>
              <a:rPr lang="it-IT">
                <a:latin typeface="Constantia" pitchFamily="18" charset="0"/>
              </a:rPr>
              <a:t>90 Prezzo azione Post-O.P.A</a:t>
            </a:r>
          </a:p>
        </p:txBody>
      </p:sp>
      <p:sp>
        <p:nvSpPr>
          <p:cNvPr id="23568" name="CasellaDiTesto 36"/>
          <p:cNvSpPr txBox="1">
            <a:spLocks noChangeArrowheads="1"/>
          </p:cNvSpPr>
          <p:nvPr/>
        </p:nvSpPr>
        <p:spPr bwMode="auto">
          <a:xfrm>
            <a:off x="4714875" y="5273675"/>
            <a:ext cx="3429000" cy="369888"/>
          </a:xfrm>
          <a:prstGeom prst="rect">
            <a:avLst/>
          </a:prstGeom>
          <a:noFill/>
          <a:ln w="9525">
            <a:noFill/>
            <a:miter lim="800000"/>
            <a:headEnd/>
            <a:tailEnd/>
          </a:ln>
        </p:spPr>
        <p:txBody>
          <a:bodyPr>
            <a:spAutoFit/>
          </a:bodyPr>
          <a:lstStyle/>
          <a:p>
            <a:r>
              <a:rPr lang="it-IT">
                <a:latin typeface="Constantia" pitchFamily="18" charset="0"/>
              </a:rPr>
              <a:t>120 Valore tendenziale</a:t>
            </a:r>
          </a:p>
        </p:txBody>
      </p:sp>
      <p:sp>
        <p:nvSpPr>
          <p:cNvPr id="23569" name="CasellaDiTesto 41"/>
          <p:cNvSpPr txBox="1">
            <a:spLocks noChangeArrowheads="1"/>
          </p:cNvSpPr>
          <p:nvPr/>
        </p:nvSpPr>
        <p:spPr bwMode="auto">
          <a:xfrm rot="-2580525">
            <a:off x="1317625" y="2886075"/>
            <a:ext cx="1079500" cy="307975"/>
          </a:xfrm>
          <a:prstGeom prst="rect">
            <a:avLst/>
          </a:prstGeom>
          <a:noFill/>
          <a:ln w="9525">
            <a:noFill/>
            <a:miter lim="800000"/>
            <a:headEnd/>
            <a:tailEnd/>
          </a:ln>
        </p:spPr>
        <p:txBody>
          <a:bodyPr wrap="none">
            <a:spAutoFit/>
          </a:bodyPr>
          <a:lstStyle/>
          <a:p>
            <a:r>
              <a:rPr lang="it-IT" sz="1400">
                <a:solidFill>
                  <a:srgbClr val="FF0000"/>
                </a:solidFill>
                <a:latin typeface="Constantia" pitchFamily="18" charset="0"/>
              </a:rPr>
              <a:t>ADESIONE</a:t>
            </a:r>
          </a:p>
        </p:txBody>
      </p:sp>
      <p:sp>
        <p:nvSpPr>
          <p:cNvPr id="23570" name="CasellaDiTesto 42"/>
          <p:cNvSpPr txBox="1">
            <a:spLocks noChangeArrowheads="1"/>
          </p:cNvSpPr>
          <p:nvPr/>
        </p:nvSpPr>
        <p:spPr bwMode="auto">
          <a:xfrm rot="3022338">
            <a:off x="1066800" y="4132263"/>
            <a:ext cx="1438275" cy="292100"/>
          </a:xfrm>
          <a:prstGeom prst="rect">
            <a:avLst/>
          </a:prstGeom>
          <a:noFill/>
          <a:ln w="9525">
            <a:noFill/>
            <a:miter lim="800000"/>
            <a:headEnd/>
            <a:tailEnd/>
          </a:ln>
        </p:spPr>
        <p:txBody>
          <a:bodyPr wrap="none">
            <a:spAutoFit/>
          </a:bodyPr>
          <a:lstStyle/>
          <a:p>
            <a:r>
              <a:rPr lang="it-IT" sz="1300">
                <a:solidFill>
                  <a:srgbClr val="FF0000"/>
                </a:solidFill>
                <a:latin typeface="Constantia" pitchFamily="18" charset="0"/>
              </a:rPr>
              <a:t>NON ADESIONE</a:t>
            </a:r>
          </a:p>
        </p:txBody>
      </p:sp>
      <p:sp>
        <p:nvSpPr>
          <p:cNvPr id="23571" name="CasellaDiTesto 43"/>
          <p:cNvSpPr txBox="1">
            <a:spLocks noChangeArrowheads="1"/>
          </p:cNvSpPr>
          <p:nvPr/>
        </p:nvSpPr>
        <p:spPr bwMode="auto">
          <a:xfrm rot="-1182922">
            <a:off x="3592513" y="2087563"/>
            <a:ext cx="1068387" cy="307975"/>
          </a:xfrm>
          <a:prstGeom prst="rect">
            <a:avLst/>
          </a:prstGeom>
          <a:noFill/>
          <a:ln w="9525">
            <a:noFill/>
            <a:miter lim="800000"/>
            <a:headEnd/>
            <a:tailEnd/>
          </a:ln>
        </p:spPr>
        <p:txBody>
          <a:bodyPr wrap="none">
            <a:spAutoFit/>
          </a:bodyPr>
          <a:lstStyle/>
          <a:p>
            <a:r>
              <a:rPr lang="it-IT" sz="1400">
                <a:solidFill>
                  <a:srgbClr val="FF0000"/>
                </a:solidFill>
                <a:latin typeface="Constantia" pitchFamily="18" charset="0"/>
              </a:rPr>
              <a:t>SUCCESSO</a:t>
            </a:r>
          </a:p>
        </p:txBody>
      </p:sp>
      <p:sp>
        <p:nvSpPr>
          <p:cNvPr id="23572" name="CasellaDiTesto 44"/>
          <p:cNvSpPr txBox="1">
            <a:spLocks noChangeArrowheads="1"/>
          </p:cNvSpPr>
          <p:nvPr/>
        </p:nvSpPr>
        <p:spPr bwMode="auto">
          <a:xfrm rot="-1265610">
            <a:off x="3376613" y="4241800"/>
            <a:ext cx="1068387" cy="307975"/>
          </a:xfrm>
          <a:prstGeom prst="rect">
            <a:avLst/>
          </a:prstGeom>
          <a:noFill/>
          <a:ln w="9525">
            <a:noFill/>
            <a:miter lim="800000"/>
            <a:headEnd/>
            <a:tailEnd/>
          </a:ln>
        </p:spPr>
        <p:txBody>
          <a:bodyPr wrap="none">
            <a:spAutoFit/>
          </a:bodyPr>
          <a:lstStyle/>
          <a:p>
            <a:r>
              <a:rPr lang="it-IT" sz="1400">
                <a:solidFill>
                  <a:srgbClr val="FF0000"/>
                </a:solidFill>
                <a:latin typeface="Constantia" pitchFamily="18" charset="0"/>
              </a:rPr>
              <a:t>SUCCESSO</a:t>
            </a:r>
          </a:p>
        </p:txBody>
      </p:sp>
      <p:sp>
        <p:nvSpPr>
          <p:cNvPr id="23573" name="CasellaDiTesto 45"/>
          <p:cNvSpPr txBox="1">
            <a:spLocks noChangeArrowheads="1"/>
          </p:cNvSpPr>
          <p:nvPr/>
        </p:nvSpPr>
        <p:spPr bwMode="auto">
          <a:xfrm rot="1503491">
            <a:off x="3335338" y="5062538"/>
            <a:ext cx="1304925" cy="307975"/>
          </a:xfrm>
          <a:prstGeom prst="rect">
            <a:avLst/>
          </a:prstGeom>
          <a:noFill/>
          <a:ln w="9525">
            <a:noFill/>
            <a:miter lim="800000"/>
            <a:headEnd/>
            <a:tailEnd/>
          </a:ln>
        </p:spPr>
        <p:txBody>
          <a:bodyPr wrap="none">
            <a:spAutoFit/>
          </a:bodyPr>
          <a:lstStyle/>
          <a:p>
            <a:r>
              <a:rPr lang="it-IT" sz="1400">
                <a:solidFill>
                  <a:srgbClr val="FF0000"/>
                </a:solidFill>
                <a:latin typeface="Constantia" pitchFamily="18" charset="0"/>
              </a:rPr>
              <a:t>FALLIMENTO</a:t>
            </a:r>
          </a:p>
        </p:txBody>
      </p:sp>
      <p:sp>
        <p:nvSpPr>
          <p:cNvPr id="23574" name="CasellaDiTesto 46"/>
          <p:cNvSpPr txBox="1">
            <a:spLocks noChangeArrowheads="1"/>
          </p:cNvSpPr>
          <p:nvPr/>
        </p:nvSpPr>
        <p:spPr bwMode="auto">
          <a:xfrm rot="1503382">
            <a:off x="3432175" y="2963863"/>
            <a:ext cx="1304925" cy="307975"/>
          </a:xfrm>
          <a:prstGeom prst="rect">
            <a:avLst/>
          </a:prstGeom>
          <a:noFill/>
          <a:ln w="9525">
            <a:noFill/>
            <a:miter lim="800000"/>
            <a:headEnd/>
            <a:tailEnd/>
          </a:ln>
        </p:spPr>
        <p:txBody>
          <a:bodyPr wrap="none">
            <a:spAutoFit/>
          </a:bodyPr>
          <a:lstStyle/>
          <a:p>
            <a:r>
              <a:rPr lang="it-IT" sz="1400">
                <a:solidFill>
                  <a:srgbClr val="FF0000"/>
                </a:solidFill>
                <a:latin typeface="Constantia" pitchFamily="18" charset="0"/>
              </a:rPr>
              <a:t>FALLIMENTO</a:t>
            </a:r>
          </a:p>
        </p:txBody>
      </p:sp>
      <p:sp>
        <p:nvSpPr>
          <p:cNvPr id="23575" name="CasellaDiTesto 48"/>
          <p:cNvSpPr txBox="1">
            <a:spLocks noChangeArrowheads="1"/>
          </p:cNvSpPr>
          <p:nvPr/>
        </p:nvSpPr>
        <p:spPr bwMode="auto">
          <a:xfrm>
            <a:off x="0" y="5988050"/>
            <a:ext cx="9144000" cy="584200"/>
          </a:xfrm>
          <a:prstGeom prst="rect">
            <a:avLst/>
          </a:prstGeom>
          <a:noFill/>
          <a:ln w="9525">
            <a:noFill/>
            <a:miter lim="800000"/>
            <a:headEnd/>
            <a:tailEnd/>
          </a:ln>
        </p:spPr>
        <p:txBody>
          <a:bodyPr>
            <a:spAutoFit/>
          </a:bodyPr>
          <a:lstStyle/>
          <a:p>
            <a:pPr algn="ctr"/>
            <a:r>
              <a:rPr lang="it-IT" sz="1600">
                <a:latin typeface="Constantia" pitchFamily="18" charset="0"/>
              </a:rPr>
              <a:t>Il grafico mette in evidenza come risultato economico associato alla adesione è piu’ vantaggioso rispetto alla strategia opposta</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p:txBody>
          <a:bodyPr/>
          <a:lstStyle/>
          <a:p>
            <a:pPr>
              <a:defRPr/>
            </a:pPr>
            <a:fld id="{7B3731A9-3986-4CFD-80C2-85144394E5A8}" type="slidenum">
              <a:rPr lang="it-IT"/>
              <a:pPr>
                <a:defRPr/>
              </a:pPr>
              <a:t>11</a:t>
            </a:fld>
            <a:endParaRPr lang="it-IT"/>
          </a:p>
        </p:txBody>
      </p:sp>
      <p:sp>
        <p:nvSpPr>
          <p:cNvPr id="24578" name="CasellaDiTesto 5"/>
          <p:cNvSpPr txBox="1">
            <a:spLocks noChangeArrowheads="1"/>
          </p:cNvSpPr>
          <p:nvPr/>
        </p:nvSpPr>
        <p:spPr bwMode="auto">
          <a:xfrm>
            <a:off x="214313" y="2714625"/>
            <a:ext cx="1143000" cy="738188"/>
          </a:xfrm>
          <a:prstGeom prst="rect">
            <a:avLst/>
          </a:prstGeom>
          <a:noFill/>
          <a:ln w="9525">
            <a:noFill/>
            <a:miter lim="800000"/>
            <a:headEnd/>
            <a:tailEnd/>
          </a:ln>
        </p:spPr>
        <p:txBody>
          <a:bodyPr>
            <a:spAutoFit/>
          </a:bodyPr>
          <a:lstStyle/>
          <a:p>
            <a:r>
              <a:rPr lang="it-IT" sz="1400">
                <a:latin typeface="Constantia" pitchFamily="18" charset="0"/>
              </a:rPr>
              <a:t>Azionista A non favorevole</a:t>
            </a:r>
          </a:p>
        </p:txBody>
      </p:sp>
      <p:cxnSp>
        <p:nvCxnSpPr>
          <p:cNvPr id="7" name="Connettore 2 6"/>
          <p:cNvCxnSpPr/>
          <p:nvPr/>
        </p:nvCxnSpPr>
        <p:spPr>
          <a:xfrm flipV="1">
            <a:off x="1428750" y="2058988"/>
            <a:ext cx="1071563" cy="10128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Connettore 2 7"/>
          <p:cNvCxnSpPr/>
          <p:nvPr/>
        </p:nvCxnSpPr>
        <p:spPr>
          <a:xfrm>
            <a:off x="1428750" y="3071813"/>
            <a:ext cx="1000125" cy="120173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581" name="CasellaDiTesto 8"/>
          <p:cNvSpPr txBox="1">
            <a:spLocks noChangeArrowheads="1"/>
          </p:cNvSpPr>
          <p:nvPr/>
        </p:nvSpPr>
        <p:spPr bwMode="auto">
          <a:xfrm>
            <a:off x="2500313" y="1916113"/>
            <a:ext cx="1042987" cy="307975"/>
          </a:xfrm>
          <a:prstGeom prst="rect">
            <a:avLst/>
          </a:prstGeom>
          <a:noFill/>
          <a:ln w="9525">
            <a:noFill/>
            <a:miter lim="800000"/>
            <a:headEnd/>
            <a:tailEnd/>
          </a:ln>
        </p:spPr>
        <p:txBody>
          <a:bodyPr wrap="none">
            <a:spAutoFit/>
          </a:bodyPr>
          <a:lstStyle/>
          <a:p>
            <a:r>
              <a:rPr lang="it-IT" sz="1400">
                <a:latin typeface="Constantia" pitchFamily="18" charset="0"/>
              </a:rPr>
              <a:t>Esito O.P.A</a:t>
            </a:r>
          </a:p>
        </p:txBody>
      </p:sp>
      <p:sp>
        <p:nvSpPr>
          <p:cNvPr id="24582" name="CasellaDiTesto 9"/>
          <p:cNvSpPr txBox="1">
            <a:spLocks noChangeArrowheads="1"/>
          </p:cNvSpPr>
          <p:nvPr/>
        </p:nvSpPr>
        <p:spPr bwMode="auto">
          <a:xfrm>
            <a:off x="2428875" y="4059238"/>
            <a:ext cx="1042988" cy="307975"/>
          </a:xfrm>
          <a:prstGeom prst="rect">
            <a:avLst/>
          </a:prstGeom>
          <a:noFill/>
          <a:ln w="9525">
            <a:noFill/>
            <a:miter lim="800000"/>
            <a:headEnd/>
            <a:tailEnd/>
          </a:ln>
        </p:spPr>
        <p:txBody>
          <a:bodyPr wrap="none">
            <a:spAutoFit/>
          </a:bodyPr>
          <a:lstStyle/>
          <a:p>
            <a:r>
              <a:rPr lang="it-IT" sz="1400">
                <a:latin typeface="Constantia" pitchFamily="18" charset="0"/>
              </a:rPr>
              <a:t>Esito O.P.A</a:t>
            </a:r>
          </a:p>
        </p:txBody>
      </p:sp>
      <p:cxnSp>
        <p:nvCxnSpPr>
          <p:cNvPr id="11" name="Connettore 2 10"/>
          <p:cNvCxnSpPr>
            <a:endCxn id="24588" idx="1"/>
          </p:cNvCxnSpPr>
          <p:nvPr/>
        </p:nvCxnSpPr>
        <p:spPr>
          <a:xfrm>
            <a:off x="3786188" y="2143125"/>
            <a:ext cx="1500187" cy="4699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Connettore 2 11"/>
          <p:cNvCxnSpPr>
            <a:endCxn id="24590" idx="1"/>
          </p:cNvCxnSpPr>
          <p:nvPr/>
        </p:nvCxnSpPr>
        <p:spPr>
          <a:xfrm>
            <a:off x="3571875" y="4357688"/>
            <a:ext cx="1857375" cy="8270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Connettore 2 12"/>
          <p:cNvCxnSpPr>
            <a:endCxn id="24587" idx="1"/>
          </p:cNvCxnSpPr>
          <p:nvPr/>
        </p:nvCxnSpPr>
        <p:spPr>
          <a:xfrm flipV="1">
            <a:off x="3786188" y="1470025"/>
            <a:ext cx="1428750" cy="5302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Connettore 2 13"/>
          <p:cNvCxnSpPr>
            <a:endCxn id="24589" idx="1"/>
          </p:cNvCxnSpPr>
          <p:nvPr/>
        </p:nvCxnSpPr>
        <p:spPr>
          <a:xfrm flipV="1">
            <a:off x="3571875" y="3684588"/>
            <a:ext cx="1643063" cy="5302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587" name="CasellaDiTesto 14"/>
          <p:cNvSpPr txBox="1">
            <a:spLocks noChangeArrowheads="1"/>
          </p:cNvSpPr>
          <p:nvPr/>
        </p:nvSpPr>
        <p:spPr bwMode="auto">
          <a:xfrm>
            <a:off x="5214938" y="1285875"/>
            <a:ext cx="2643187" cy="369888"/>
          </a:xfrm>
          <a:prstGeom prst="rect">
            <a:avLst/>
          </a:prstGeom>
          <a:noFill/>
          <a:ln w="9525">
            <a:noFill/>
            <a:miter lim="800000"/>
            <a:headEnd/>
            <a:tailEnd/>
          </a:ln>
        </p:spPr>
        <p:txBody>
          <a:bodyPr>
            <a:spAutoFit/>
          </a:bodyPr>
          <a:lstStyle/>
          <a:p>
            <a:r>
              <a:rPr lang="it-IT">
                <a:latin typeface="Constantia" pitchFamily="18" charset="0"/>
              </a:rPr>
              <a:t>110 Prezzo O.P.A</a:t>
            </a:r>
          </a:p>
        </p:txBody>
      </p:sp>
      <p:sp>
        <p:nvSpPr>
          <p:cNvPr id="24588" name="CasellaDiTesto 15"/>
          <p:cNvSpPr txBox="1">
            <a:spLocks noChangeArrowheads="1"/>
          </p:cNvSpPr>
          <p:nvPr/>
        </p:nvSpPr>
        <p:spPr bwMode="auto">
          <a:xfrm>
            <a:off x="5286375" y="2428875"/>
            <a:ext cx="3071813" cy="369888"/>
          </a:xfrm>
          <a:prstGeom prst="rect">
            <a:avLst/>
          </a:prstGeom>
          <a:noFill/>
          <a:ln w="9525">
            <a:noFill/>
            <a:miter lim="800000"/>
            <a:headEnd/>
            <a:tailEnd/>
          </a:ln>
        </p:spPr>
        <p:txBody>
          <a:bodyPr>
            <a:spAutoFit/>
          </a:bodyPr>
          <a:lstStyle/>
          <a:p>
            <a:r>
              <a:rPr lang="it-IT">
                <a:latin typeface="Constantia" pitchFamily="18" charset="0"/>
              </a:rPr>
              <a:t>110 Prezzo O.P.A</a:t>
            </a:r>
          </a:p>
        </p:txBody>
      </p:sp>
      <p:sp>
        <p:nvSpPr>
          <p:cNvPr id="24589" name="CasellaDiTesto 16"/>
          <p:cNvSpPr txBox="1">
            <a:spLocks noChangeArrowheads="1"/>
          </p:cNvSpPr>
          <p:nvPr/>
        </p:nvSpPr>
        <p:spPr bwMode="auto">
          <a:xfrm>
            <a:off x="5214938" y="3500438"/>
            <a:ext cx="3643312" cy="369887"/>
          </a:xfrm>
          <a:prstGeom prst="rect">
            <a:avLst/>
          </a:prstGeom>
          <a:noFill/>
          <a:ln w="9525">
            <a:noFill/>
            <a:miter lim="800000"/>
            <a:headEnd/>
            <a:tailEnd/>
          </a:ln>
        </p:spPr>
        <p:txBody>
          <a:bodyPr>
            <a:spAutoFit/>
          </a:bodyPr>
          <a:lstStyle/>
          <a:p>
            <a:r>
              <a:rPr lang="it-IT">
                <a:latin typeface="Constantia" pitchFamily="18" charset="0"/>
              </a:rPr>
              <a:t>90 Prezzo azione Post-O.P.A</a:t>
            </a:r>
          </a:p>
        </p:txBody>
      </p:sp>
      <p:sp>
        <p:nvSpPr>
          <p:cNvPr id="24590" name="CasellaDiTesto 17"/>
          <p:cNvSpPr txBox="1">
            <a:spLocks noChangeArrowheads="1"/>
          </p:cNvSpPr>
          <p:nvPr/>
        </p:nvSpPr>
        <p:spPr bwMode="auto">
          <a:xfrm>
            <a:off x="5429250" y="5000625"/>
            <a:ext cx="3429000" cy="369888"/>
          </a:xfrm>
          <a:prstGeom prst="rect">
            <a:avLst/>
          </a:prstGeom>
          <a:noFill/>
          <a:ln w="9525">
            <a:noFill/>
            <a:miter lim="800000"/>
            <a:headEnd/>
            <a:tailEnd/>
          </a:ln>
        </p:spPr>
        <p:txBody>
          <a:bodyPr>
            <a:spAutoFit/>
          </a:bodyPr>
          <a:lstStyle/>
          <a:p>
            <a:r>
              <a:rPr lang="it-IT">
                <a:latin typeface="Constantia" pitchFamily="18" charset="0"/>
              </a:rPr>
              <a:t>120 Valore tendenziale</a:t>
            </a:r>
          </a:p>
        </p:txBody>
      </p:sp>
      <p:sp>
        <p:nvSpPr>
          <p:cNvPr id="24591" name="CasellaDiTesto 18"/>
          <p:cNvSpPr txBox="1">
            <a:spLocks noChangeArrowheads="1"/>
          </p:cNvSpPr>
          <p:nvPr/>
        </p:nvSpPr>
        <p:spPr bwMode="auto">
          <a:xfrm rot="-2580525">
            <a:off x="1389063" y="2314575"/>
            <a:ext cx="1079500" cy="307975"/>
          </a:xfrm>
          <a:prstGeom prst="rect">
            <a:avLst/>
          </a:prstGeom>
          <a:noFill/>
          <a:ln w="9525">
            <a:noFill/>
            <a:miter lim="800000"/>
            <a:headEnd/>
            <a:tailEnd/>
          </a:ln>
        </p:spPr>
        <p:txBody>
          <a:bodyPr wrap="none">
            <a:spAutoFit/>
          </a:bodyPr>
          <a:lstStyle/>
          <a:p>
            <a:r>
              <a:rPr lang="it-IT" sz="1400">
                <a:solidFill>
                  <a:srgbClr val="FF0000"/>
                </a:solidFill>
                <a:latin typeface="Constantia" pitchFamily="18" charset="0"/>
              </a:rPr>
              <a:t>ADESIONE</a:t>
            </a:r>
          </a:p>
        </p:txBody>
      </p:sp>
      <p:sp>
        <p:nvSpPr>
          <p:cNvPr id="24592" name="CasellaDiTesto 19"/>
          <p:cNvSpPr txBox="1">
            <a:spLocks noChangeArrowheads="1"/>
          </p:cNvSpPr>
          <p:nvPr/>
        </p:nvSpPr>
        <p:spPr bwMode="auto">
          <a:xfrm rot="3022338">
            <a:off x="1138237" y="3560763"/>
            <a:ext cx="1438275" cy="292100"/>
          </a:xfrm>
          <a:prstGeom prst="rect">
            <a:avLst/>
          </a:prstGeom>
          <a:noFill/>
          <a:ln w="9525">
            <a:noFill/>
            <a:miter lim="800000"/>
            <a:headEnd/>
            <a:tailEnd/>
          </a:ln>
        </p:spPr>
        <p:txBody>
          <a:bodyPr wrap="none">
            <a:spAutoFit/>
          </a:bodyPr>
          <a:lstStyle/>
          <a:p>
            <a:r>
              <a:rPr lang="it-IT" sz="1300">
                <a:solidFill>
                  <a:srgbClr val="FF0000"/>
                </a:solidFill>
                <a:latin typeface="Constantia" pitchFamily="18" charset="0"/>
              </a:rPr>
              <a:t>NON ADESIONE</a:t>
            </a:r>
          </a:p>
        </p:txBody>
      </p:sp>
      <p:sp>
        <p:nvSpPr>
          <p:cNvPr id="24593" name="CasellaDiTesto 20"/>
          <p:cNvSpPr txBox="1">
            <a:spLocks noChangeArrowheads="1"/>
          </p:cNvSpPr>
          <p:nvPr/>
        </p:nvSpPr>
        <p:spPr bwMode="auto">
          <a:xfrm rot="-1182922">
            <a:off x="3878263" y="1457325"/>
            <a:ext cx="1068387" cy="307975"/>
          </a:xfrm>
          <a:prstGeom prst="rect">
            <a:avLst/>
          </a:prstGeom>
          <a:noFill/>
          <a:ln w="9525">
            <a:noFill/>
            <a:miter lim="800000"/>
            <a:headEnd/>
            <a:tailEnd/>
          </a:ln>
        </p:spPr>
        <p:txBody>
          <a:bodyPr wrap="none">
            <a:spAutoFit/>
          </a:bodyPr>
          <a:lstStyle/>
          <a:p>
            <a:r>
              <a:rPr lang="it-IT" sz="1400">
                <a:solidFill>
                  <a:srgbClr val="FF0000"/>
                </a:solidFill>
                <a:latin typeface="Constantia" pitchFamily="18" charset="0"/>
              </a:rPr>
              <a:t>SUCCESSO</a:t>
            </a:r>
          </a:p>
        </p:txBody>
      </p:sp>
      <p:sp>
        <p:nvSpPr>
          <p:cNvPr id="24594" name="CasellaDiTesto 21"/>
          <p:cNvSpPr txBox="1">
            <a:spLocks noChangeArrowheads="1"/>
          </p:cNvSpPr>
          <p:nvPr/>
        </p:nvSpPr>
        <p:spPr bwMode="auto">
          <a:xfrm rot="-1244592">
            <a:off x="3806825" y="3679825"/>
            <a:ext cx="1066800" cy="307975"/>
          </a:xfrm>
          <a:prstGeom prst="rect">
            <a:avLst/>
          </a:prstGeom>
          <a:noFill/>
          <a:ln w="9525">
            <a:noFill/>
            <a:miter lim="800000"/>
            <a:headEnd/>
            <a:tailEnd/>
          </a:ln>
        </p:spPr>
        <p:txBody>
          <a:bodyPr wrap="none">
            <a:spAutoFit/>
          </a:bodyPr>
          <a:lstStyle/>
          <a:p>
            <a:r>
              <a:rPr lang="it-IT" sz="1400">
                <a:solidFill>
                  <a:srgbClr val="FF0000"/>
                </a:solidFill>
                <a:latin typeface="Constantia" pitchFamily="18" charset="0"/>
              </a:rPr>
              <a:t>SUCCESSO</a:t>
            </a:r>
          </a:p>
        </p:txBody>
      </p:sp>
      <p:sp>
        <p:nvSpPr>
          <p:cNvPr id="24" name="CasellaDiTesto 23"/>
          <p:cNvSpPr txBox="1"/>
          <p:nvPr/>
        </p:nvSpPr>
        <p:spPr>
          <a:xfrm rot="1054420">
            <a:off x="3636963" y="2352675"/>
            <a:ext cx="1711325" cy="261938"/>
          </a:xfrm>
          <a:prstGeom prst="rect">
            <a:avLst/>
          </a:prstGeom>
          <a:noFill/>
        </p:spPr>
        <p:txBody>
          <a:bodyPr wrap="none">
            <a:spAutoFit/>
          </a:bodyPr>
          <a:lstStyle/>
          <a:p>
            <a:pPr fontAlgn="auto">
              <a:spcBef>
                <a:spcPts val="0"/>
              </a:spcBef>
              <a:spcAft>
                <a:spcPts val="0"/>
              </a:spcAft>
              <a:defRPr/>
            </a:pPr>
            <a:r>
              <a:rPr lang="it-IT" sz="1050" dirty="0">
                <a:solidFill>
                  <a:srgbClr val="FF0000"/>
                </a:solidFill>
                <a:latin typeface="+mn-lt"/>
              </a:rPr>
              <a:t>SUCCESSO NON PIENO</a:t>
            </a:r>
            <a:endParaRPr lang="it-IT" sz="1050" dirty="0">
              <a:solidFill>
                <a:srgbClr val="FF0000"/>
              </a:solidFill>
              <a:latin typeface="+mn-lt"/>
            </a:endParaRPr>
          </a:p>
        </p:txBody>
      </p:sp>
      <p:sp>
        <p:nvSpPr>
          <p:cNvPr id="28" name="CasellaDiTesto 27"/>
          <p:cNvSpPr txBox="1"/>
          <p:nvPr/>
        </p:nvSpPr>
        <p:spPr>
          <a:xfrm rot="1500966">
            <a:off x="3617913" y="4746625"/>
            <a:ext cx="1711325" cy="261938"/>
          </a:xfrm>
          <a:prstGeom prst="rect">
            <a:avLst/>
          </a:prstGeom>
          <a:noFill/>
        </p:spPr>
        <p:txBody>
          <a:bodyPr wrap="none">
            <a:spAutoFit/>
          </a:bodyPr>
          <a:lstStyle/>
          <a:p>
            <a:pPr fontAlgn="auto">
              <a:spcBef>
                <a:spcPts val="0"/>
              </a:spcBef>
              <a:spcAft>
                <a:spcPts val="0"/>
              </a:spcAft>
              <a:defRPr/>
            </a:pPr>
            <a:r>
              <a:rPr lang="it-IT" sz="1050" dirty="0">
                <a:solidFill>
                  <a:srgbClr val="FF0000"/>
                </a:solidFill>
                <a:latin typeface="+mn-lt"/>
              </a:rPr>
              <a:t>SUCCESSO NON PIENO</a:t>
            </a:r>
            <a:endParaRPr lang="it-IT" sz="1050" dirty="0">
              <a:solidFill>
                <a:srgbClr val="FF0000"/>
              </a:solidFill>
              <a:latin typeface="+mn-lt"/>
            </a:endParaRPr>
          </a:p>
        </p:txBody>
      </p:sp>
      <p:sp>
        <p:nvSpPr>
          <p:cNvPr id="24597" name="CasellaDiTesto 31"/>
          <p:cNvSpPr txBox="1">
            <a:spLocks noChangeArrowheads="1"/>
          </p:cNvSpPr>
          <p:nvPr/>
        </p:nvSpPr>
        <p:spPr bwMode="auto">
          <a:xfrm>
            <a:off x="0" y="5545138"/>
            <a:ext cx="9144000" cy="1169987"/>
          </a:xfrm>
          <a:prstGeom prst="rect">
            <a:avLst/>
          </a:prstGeom>
          <a:noFill/>
          <a:ln w="9525">
            <a:noFill/>
            <a:miter lim="800000"/>
            <a:headEnd/>
            <a:tailEnd/>
          </a:ln>
        </p:spPr>
        <p:txBody>
          <a:bodyPr>
            <a:spAutoFit/>
          </a:bodyPr>
          <a:lstStyle/>
          <a:p>
            <a:pPr algn="ctr"/>
            <a:r>
              <a:rPr lang="it-IT" sz="1400">
                <a:latin typeface="Constantia" pitchFamily="18" charset="0"/>
              </a:rPr>
              <a:t>Questa rappresentazione identifica uno scenario in cui non esiste una strategia a priori dominante,</a:t>
            </a:r>
          </a:p>
          <a:p>
            <a:pPr algn="ctr"/>
            <a:r>
              <a:rPr lang="it-IT" sz="1400">
                <a:latin typeface="Constantia" pitchFamily="18" charset="0"/>
              </a:rPr>
              <a:t>in quanto il risultato economico certo connesso all’adesione deve essere confrontato con il</a:t>
            </a:r>
          </a:p>
          <a:p>
            <a:pPr algn="ctr"/>
            <a:r>
              <a:rPr lang="it-IT" sz="1400">
                <a:latin typeface="Constantia" pitchFamily="18" charset="0"/>
              </a:rPr>
              <a:t>risultato economico della non adesione, che dipende dalla probabilità che l’offerta abbia</a:t>
            </a:r>
          </a:p>
          <a:p>
            <a:pPr algn="ctr"/>
            <a:r>
              <a:rPr lang="it-IT" sz="1400">
                <a:latin typeface="Constantia" pitchFamily="18" charset="0"/>
              </a:rPr>
              <a:t>pienamente successo. Quanto più elevata è secondo l’azionista A tale probabilità, tanto più questi</a:t>
            </a:r>
          </a:p>
          <a:p>
            <a:pPr algn="ctr"/>
            <a:r>
              <a:rPr lang="it-IT" sz="1400">
                <a:latin typeface="Constantia" pitchFamily="18" charset="0"/>
              </a:rPr>
              <a:t>è indotto ad aderire all’offerta a prescindere dalla sua convenienza</a:t>
            </a:r>
          </a:p>
        </p:txBody>
      </p:sp>
      <p:sp>
        <p:nvSpPr>
          <p:cNvPr id="24598" name="CasellaDiTesto 32"/>
          <p:cNvSpPr txBox="1">
            <a:spLocks noChangeArrowheads="1"/>
          </p:cNvSpPr>
          <p:nvPr/>
        </p:nvSpPr>
        <p:spPr bwMode="auto">
          <a:xfrm>
            <a:off x="2967038" y="742950"/>
            <a:ext cx="3390900" cy="400050"/>
          </a:xfrm>
          <a:prstGeom prst="rect">
            <a:avLst/>
          </a:prstGeom>
          <a:noFill/>
          <a:ln w="9525">
            <a:noFill/>
            <a:miter lim="800000"/>
            <a:headEnd/>
            <a:tailEnd/>
          </a:ln>
        </p:spPr>
        <p:txBody>
          <a:bodyPr>
            <a:spAutoFit/>
          </a:bodyPr>
          <a:lstStyle/>
          <a:p>
            <a:r>
              <a:rPr lang="it-IT" sz="2000" b="1" u="sng">
                <a:solidFill>
                  <a:srgbClr val="FF0000"/>
                </a:solidFill>
                <a:latin typeface="Constantia" pitchFamily="18" charset="0"/>
              </a:rPr>
              <a:t>O.P.A  Non Condizionata</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p:txBody>
          <a:bodyPr/>
          <a:lstStyle/>
          <a:p>
            <a:pPr>
              <a:defRPr/>
            </a:pPr>
            <a:fld id="{B71E831B-ED49-45ED-B859-2616CE7CB706}" type="slidenum">
              <a:rPr lang="it-IT"/>
              <a:pPr>
                <a:defRPr/>
              </a:pPr>
              <a:t>12</a:t>
            </a:fld>
            <a:endParaRPr lang="it-IT"/>
          </a:p>
        </p:txBody>
      </p:sp>
      <p:sp>
        <p:nvSpPr>
          <p:cNvPr id="25602" name="CasellaDiTesto 4"/>
          <p:cNvSpPr txBox="1">
            <a:spLocks noChangeArrowheads="1"/>
          </p:cNvSpPr>
          <p:nvPr/>
        </p:nvSpPr>
        <p:spPr bwMode="auto">
          <a:xfrm>
            <a:off x="500063" y="2857500"/>
            <a:ext cx="1285875" cy="738188"/>
          </a:xfrm>
          <a:prstGeom prst="rect">
            <a:avLst/>
          </a:prstGeom>
          <a:noFill/>
          <a:ln w="9525">
            <a:noFill/>
            <a:miter lim="800000"/>
            <a:headEnd/>
            <a:tailEnd/>
          </a:ln>
        </p:spPr>
        <p:txBody>
          <a:bodyPr>
            <a:spAutoFit/>
          </a:bodyPr>
          <a:lstStyle/>
          <a:p>
            <a:r>
              <a:rPr lang="it-IT" sz="1400">
                <a:latin typeface="Constantia" pitchFamily="18" charset="0"/>
              </a:rPr>
              <a:t>Azionista A non favorevole</a:t>
            </a:r>
          </a:p>
        </p:txBody>
      </p:sp>
      <p:cxnSp>
        <p:nvCxnSpPr>
          <p:cNvPr id="6" name="Connettore 2 5"/>
          <p:cNvCxnSpPr/>
          <p:nvPr/>
        </p:nvCxnSpPr>
        <p:spPr>
          <a:xfrm flipV="1">
            <a:off x="1643063" y="2201863"/>
            <a:ext cx="1071562" cy="10128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Connettore 2 6"/>
          <p:cNvCxnSpPr/>
          <p:nvPr/>
        </p:nvCxnSpPr>
        <p:spPr>
          <a:xfrm>
            <a:off x="1643063" y="3214688"/>
            <a:ext cx="1000125" cy="120173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5605" name="CasellaDiTesto 7"/>
          <p:cNvSpPr txBox="1">
            <a:spLocks noChangeArrowheads="1"/>
          </p:cNvSpPr>
          <p:nvPr/>
        </p:nvSpPr>
        <p:spPr bwMode="auto">
          <a:xfrm>
            <a:off x="2714625" y="2058988"/>
            <a:ext cx="1042988" cy="307975"/>
          </a:xfrm>
          <a:prstGeom prst="rect">
            <a:avLst/>
          </a:prstGeom>
          <a:noFill/>
          <a:ln w="9525">
            <a:noFill/>
            <a:miter lim="800000"/>
            <a:headEnd/>
            <a:tailEnd/>
          </a:ln>
        </p:spPr>
        <p:txBody>
          <a:bodyPr wrap="none">
            <a:spAutoFit/>
          </a:bodyPr>
          <a:lstStyle/>
          <a:p>
            <a:r>
              <a:rPr lang="it-IT" sz="1400">
                <a:latin typeface="Constantia" pitchFamily="18" charset="0"/>
              </a:rPr>
              <a:t>Esito O.P.A</a:t>
            </a:r>
          </a:p>
        </p:txBody>
      </p:sp>
      <p:sp>
        <p:nvSpPr>
          <p:cNvPr id="25606" name="CasellaDiTesto 8"/>
          <p:cNvSpPr txBox="1">
            <a:spLocks noChangeArrowheads="1"/>
          </p:cNvSpPr>
          <p:nvPr/>
        </p:nvSpPr>
        <p:spPr bwMode="auto">
          <a:xfrm>
            <a:off x="2643188" y="4202113"/>
            <a:ext cx="1042987" cy="307975"/>
          </a:xfrm>
          <a:prstGeom prst="rect">
            <a:avLst/>
          </a:prstGeom>
          <a:noFill/>
          <a:ln w="9525">
            <a:noFill/>
            <a:miter lim="800000"/>
            <a:headEnd/>
            <a:tailEnd/>
          </a:ln>
        </p:spPr>
        <p:txBody>
          <a:bodyPr wrap="none">
            <a:spAutoFit/>
          </a:bodyPr>
          <a:lstStyle/>
          <a:p>
            <a:r>
              <a:rPr lang="it-IT" sz="1400">
                <a:latin typeface="Constantia" pitchFamily="18" charset="0"/>
              </a:rPr>
              <a:t>Esito O.P.A</a:t>
            </a:r>
          </a:p>
        </p:txBody>
      </p:sp>
      <p:cxnSp>
        <p:nvCxnSpPr>
          <p:cNvPr id="10" name="Connettore 2 9"/>
          <p:cNvCxnSpPr>
            <a:endCxn id="25612" idx="1"/>
          </p:cNvCxnSpPr>
          <p:nvPr/>
        </p:nvCxnSpPr>
        <p:spPr>
          <a:xfrm>
            <a:off x="3857625" y="2273300"/>
            <a:ext cx="1214438" cy="4714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Connettore 2 10"/>
          <p:cNvCxnSpPr>
            <a:endCxn id="25614" idx="1"/>
          </p:cNvCxnSpPr>
          <p:nvPr/>
        </p:nvCxnSpPr>
        <p:spPr>
          <a:xfrm>
            <a:off x="3714750" y="4416425"/>
            <a:ext cx="1285875" cy="6143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Connettore 2 11"/>
          <p:cNvCxnSpPr>
            <a:endCxn id="25611" idx="1"/>
          </p:cNvCxnSpPr>
          <p:nvPr/>
        </p:nvCxnSpPr>
        <p:spPr>
          <a:xfrm flipV="1">
            <a:off x="3857625" y="1673225"/>
            <a:ext cx="1214438" cy="4699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Connettore 2 12"/>
          <p:cNvCxnSpPr>
            <a:endCxn id="25613" idx="1"/>
          </p:cNvCxnSpPr>
          <p:nvPr/>
        </p:nvCxnSpPr>
        <p:spPr>
          <a:xfrm flipV="1">
            <a:off x="3714750" y="3816350"/>
            <a:ext cx="1214438" cy="4699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5611" name="CasellaDiTesto 13"/>
          <p:cNvSpPr txBox="1">
            <a:spLocks noChangeArrowheads="1"/>
          </p:cNvSpPr>
          <p:nvPr/>
        </p:nvSpPr>
        <p:spPr bwMode="auto">
          <a:xfrm>
            <a:off x="5072063" y="1487488"/>
            <a:ext cx="2643187" cy="369887"/>
          </a:xfrm>
          <a:prstGeom prst="rect">
            <a:avLst/>
          </a:prstGeom>
          <a:noFill/>
          <a:ln w="9525">
            <a:noFill/>
            <a:miter lim="800000"/>
            <a:headEnd/>
            <a:tailEnd/>
          </a:ln>
        </p:spPr>
        <p:txBody>
          <a:bodyPr>
            <a:spAutoFit/>
          </a:bodyPr>
          <a:lstStyle/>
          <a:p>
            <a:r>
              <a:rPr lang="it-IT">
                <a:latin typeface="Constantia" pitchFamily="18" charset="0"/>
              </a:rPr>
              <a:t>110 Prezzo O.P.A</a:t>
            </a:r>
          </a:p>
        </p:txBody>
      </p:sp>
      <p:sp>
        <p:nvSpPr>
          <p:cNvPr id="25612" name="CasellaDiTesto 14"/>
          <p:cNvSpPr txBox="1">
            <a:spLocks noChangeArrowheads="1"/>
          </p:cNvSpPr>
          <p:nvPr/>
        </p:nvSpPr>
        <p:spPr bwMode="auto">
          <a:xfrm>
            <a:off x="5072063" y="2559050"/>
            <a:ext cx="3071812" cy="369888"/>
          </a:xfrm>
          <a:prstGeom prst="rect">
            <a:avLst/>
          </a:prstGeom>
          <a:noFill/>
          <a:ln w="9525">
            <a:noFill/>
            <a:miter lim="800000"/>
            <a:headEnd/>
            <a:tailEnd/>
          </a:ln>
        </p:spPr>
        <p:txBody>
          <a:bodyPr>
            <a:spAutoFit/>
          </a:bodyPr>
          <a:lstStyle/>
          <a:p>
            <a:r>
              <a:rPr lang="it-IT">
                <a:latin typeface="Constantia" pitchFamily="18" charset="0"/>
              </a:rPr>
              <a:t>120 Valore  tendenziale</a:t>
            </a:r>
          </a:p>
        </p:txBody>
      </p:sp>
      <p:sp>
        <p:nvSpPr>
          <p:cNvPr id="25613" name="CasellaDiTesto 15"/>
          <p:cNvSpPr txBox="1">
            <a:spLocks noChangeArrowheads="1"/>
          </p:cNvSpPr>
          <p:nvPr/>
        </p:nvSpPr>
        <p:spPr bwMode="auto">
          <a:xfrm>
            <a:off x="4929188" y="3630613"/>
            <a:ext cx="1357312" cy="369887"/>
          </a:xfrm>
          <a:prstGeom prst="rect">
            <a:avLst/>
          </a:prstGeom>
          <a:noFill/>
          <a:ln w="9525">
            <a:noFill/>
            <a:miter lim="800000"/>
            <a:headEnd/>
            <a:tailEnd/>
          </a:ln>
        </p:spPr>
        <p:txBody>
          <a:bodyPr>
            <a:spAutoFit/>
          </a:bodyPr>
          <a:lstStyle/>
          <a:p>
            <a:r>
              <a:rPr lang="it-IT">
                <a:latin typeface="Constantia" pitchFamily="18" charset="0"/>
              </a:rPr>
              <a:t>90     110</a:t>
            </a:r>
          </a:p>
        </p:txBody>
      </p:sp>
      <p:sp>
        <p:nvSpPr>
          <p:cNvPr id="25614" name="CasellaDiTesto 16"/>
          <p:cNvSpPr txBox="1">
            <a:spLocks noChangeArrowheads="1"/>
          </p:cNvSpPr>
          <p:nvPr/>
        </p:nvSpPr>
        <p:spPr bwMode="auto">
          <a:xfrm>
            <a:off x="5000625" y="4845050"/>
            <a:ext cx="3429000" cy="369888"/>
          </a:xfrm>
          <a:prstGeom prst="rect">
            <a:avLst/>
          </a:prstGeom>
          <a:noFill/>
          <a:ln w="9525">
            <a:noFill/>
            <a:miter lim="800000"/>
            <a:headEnd/>
            <a:tailEnd/>
          </a:ln>
        </p:spPr>
        <p:txBody>
          <a:bodyPr>
            <a:spAutoFit/>
          </a:bodyPr>
          <a:lstStyle/>
          <a:p>
            <a:r>
              <a:rPr lang="it-IT">
                <a:latin typeface="Constantia" pitchFamily="18" charset="0"/>
              </a:rPr>
              <a:t>120 Valore tendenziale</a:t>
            </a:r>
          </a:p>
        </p:txBody>
      </p:sp>
      <p:sp>
        <p:nvSpPr>
          <p:cNvPr id="25615" name="CasellaDiTesto 17"/>
          <p:cNvSpPr txBox="1">
            <a:spLocks noChangeArrowheads="1"/>
          </p:cNvSpPr>
          <p:nvPr/>
        </p:nvSpPr>
        <p:spPr bwMode="auto">
          <a:xfrm rot="-2580525">
            <a:off x="1603375" y="2457450"/>
            <a:ext cx="1079500" cy="307975"/>
          </a:xfrm>
          <a:prstGeom prst="rect">
            <a:avLst/>
          </a:prstGeom>
          <a:noFill/>
          <a:ln w="9525">
            <a:noFill/>
            <a:miter lim="800000"/>
            <a:headEnd/>
            <a:tailEnd/>
          </a:ln>
        </p:spPr>
        <p:txBody>
          <a:bodyPr wrap="none">
            <a:spAutoFit/>
          </a:bodyPr>
          <a:lstStyle/>
          <a:p>
            <a:r>
              <a:rPr lang="it-IT" sz="1400">
                <a:solidFill>
                  <a:srgbClr val="FF0000"/>
                </a:solidFill>
                <a:latin typeface="Constantia" pitchFamily="18" charset="0"/>
              </a:rPr>
              <a:t>ADESIONE</a:t>
            </a:r>
          </a:p>
        </p:txBody>
      </p:sp>
      <p:sp>
        <p:nvSpPr>
          <p:cNvPr id="25616" name="CasellaDiTesto 18"/>
          <p:cNvSpPr txBox="1">
            <a:spLocks noChangeArrowheads="1"/>
          </p:cNvSpPr>
          <p:nvPr/>
        </p:nvSpPr>
        <p:spPr bwMode="auto">
          <a:xfrm rot="3022338">
            <a:off x="1352550" y="3703638"/>
            <a:ext cx="1438275" cy="292100"/>
          </a:xfrm>
          <a:prstGeom prst="rect">
            <a:avLst/>
          </a:prstGeom>
          <a:noFill/>
          <a:ln w="9525">
            <a:noFill/>
            <a:miter lim="800000"/>
            <a:headEnd/>
            <a:tailEnd/>
          </a:ln>
        </p:spPr>
        <p:txBody>
          <a:bodyPr wrap="none">
            <a:spAutoFit/>
          </a:bodyPr>
          <a:lstStyle/>
          <a:p>
            <a:r>
              <a:rPr lang="it-IT" sz="1300">
                <a:solidFill>
                  <a:srgbClr val="FF0000"/>
                </a:solidFill>
                <a:latin typeface="Constantia" pitchFamily="18" charset="0"/>
              </a:rPr>
              <a:t>NON ADESIONE</a:t>
            </a:r>
          </a:p>
        </p:txBody>
      </p:sp>
      <p:sp>
        <p:nvSpPr>
          <p:cNvPr id="25617" name="CasellaDiTesto 19"/>
          <p:cNvSpPr txBox="1">
            <a:spLocks noChangeArrowheads="1"/>
          </p:cNvSpPr>
          <p:nvPr/>
        </p:nvSpPr>
        <p:spPr bwMode="auto">
          <a:xfrm rot="-1182922">
            <a:off x="3878263" y="1658938"/>
            <a:ext cx="1068387" cy="307975"/>
          </a:xfrm>
          <a:prstGeom prst="rect">
            <a:avLst/>
          </a:prstGeom>
          <a:noFill/>
          <a:ln w="9525">
            <a:noFill/>
            <a:miter lim="800000"/>
            <a:headEnd/>
            <a:tailEnd/>
          </a:ln>
        </p:spPr>
        <p:txBody>
          <a:bodyPr wrap="none">
            <a:spAutoFit/>
          </a:bodyPr>
          <a:lstStyle/>
          <a:p>
            <a:r>
              <a:rPr lang="it-IT" sz="1400">
                <a:solidFill>
                  <a:srgbClr val="FF0000"/>
                </a:solidFill>
                <a:latin typeface="Constantia" pitchFamily="18" charset="0"/>
              </a:rPr>
              <a:t>SUCCESSO</a:t>
            </a:r>
          </a:p>
        </p:txBody>
      </p:sp>
      <p:sp>
        <p:nvSpPr>
          <p:cNvPr id="25618" name="CasellaDiTesto 20"/>
          <p:cNvSpPr txBox="1">
            <a:spLocks noChangeArrowheads="1"/>
          </p:cNvSpPr>
          <p:nvPr/>
        </p:nvSpPr>
        <p:spPr bwMode="auto">
          <a:xfrm rot="-1265610">
            <a:off x="3662363" y="3813175"/>
            <a:ext cx="1068387" cy="307975"/>
          </a:xfrm>
          <a:prstGeom prst="rect">
            <a:avLst/>
          </a:prstGeom>
          <a:noFill/>
          <a:ln w="9525">
            <a:noFill/>
            <a:miter lim="800000"/>
            <a:headEnd/>
            <a:tailEnd/>
          </a:ln>
        </p:spPr>
        <p:txBody>
          <a:bodyPr wrap="none">
            <a:spAutoFit/>
          </a:bodyPr>
          <a:lstStyle/>
          <a:p>
            <a:r>
              <a:rPr lang="it-IT" sz="1400">
                <a:solidFill>
                  <a:srgbClr val="FF0000"/>
                </a:solidFill>
                <a:latin typeface="Constantia" pitchFamily="18" charset="0"/>
              </a:rPr>
              <a:t>SUCCESSO</a:t>
            </a:r>
          </a:p>
        </p:txBody>
      </p:sp>
      <p:sp>
        <p:nvSpPr>
          <p:cNvPr id="25619" name="CasellaDiTesto 21"/>
          <p:cNvSpPr txBox="1">
            <a:spLocks noChangeArrowheads="1"/>
          </p:cNvSpPr>
          <p:nvPr/>
        </p:nvSpPr>
        <p:spPr bwMode="auto">
          <a:xfrm rot="1503491">
            <a:off x="3621088" y="4633913"/>
            <a:ext cx="1304925" cy="307975"/>
          </a:xfrm>
          <a:prstGeom prst="rect">
            <a:avLst/>
          </a:prstGeom>
          <a:noFill/>
          <a:ln w="9525">
            <a:noFill/>
            <a:miter lim="800000"/>
            <a:headEnd/>
            <a:tailEnd/>
          </a:ln>
        </p:spPr>
        <p:txBody>
          <a:bodyPr wrap="none">
            <a:spAutoFit/>
          </a:bodyPr>
          <a:lstStyle/>
          <a:p>
            <a:r>
              <a:rPr lang="it-IT" sz="1400">
                <a:solidFill>
                  <a:srgbClr val="FF0000"/>
                </a:solidFill>
                <a:latin typeface="Constantia" pitchFamily="18" charset="0"/>
              </a:rPr>
              <a:t>FALLIMENTO</a:t>
            </a:r>
          </a:p>
        </p:txBody>
      </p:sp>
      <p:sp>
        <p:nvSpPr>
          <p:cNvPr id="25620" name="CasellaDiTesto 22"/>
          <p:cNvSpPr txBox="1">
            <a:spLocks noChangeArrowheads="1"/>
          </p:cNvSpPr>
          <p:nvPr/>
        </p:nvSpPr>
        <p:spPr bwMode="auto">
          <a:xfrm rot="1503382">
            <a:off x="3717925" y="2535238"/>
            <a:ext cx="1304925" cy="307975"/>
          </a:xfrm>
          <a:prstGeom prst="rect">
            <a:avLst/>
          </a:prstGeom>
          <a:noFill/>
          <a:ln w="9525">
            <a:noFill/>
            <a:miter lim="800000"/>
            <a:headEnd/>
            <a:tailEnd/>
          </a:ln>
        </p:spPr>
        <p:txBody>
          <a:bodyPr wrap="none">
            <a:spAutoFit/>
          </a:bodyPr>
          <a:lstStyle/>
          <a:p>
            <a:r>
              <a:rPr lang="it-IT" sz="1400">
                <a:solidFill>
                  <a:srgbClr val="FF0000"/>
                </a:solidFill>
                <a:latin typeface="Constantia" pitchFamily="18" charset="0"/>
              </a:rPr>
              <a:t>FALLIMENTO</a:t>
            </a:r>
          </a:p>
        </p:txBody>
      </p:sp>
      <p:sp>
        <p:nvSpPr>
          <p:cNvPr id="25621" name="CasellaDiTesto 28"/>
          <p:cNvSpPr txBox="1">
            <a:spLocks noChangeArrowheads="1"/>
          </p:cNvSpPr>
          <p:nvPr/>
        </p:nvSpPr>
        <p:spPr bwMode="auto">
          <a:xfrm>
            <a:off x="0" y="5500688"/>
            <a:ext cx="9144000" cy="923925"/>
          </a:xfrm>
          <a:prstGeom prst="rect">
            <a:avLst/>
          </a:prstGeom>
          <a:noFill/>
          <a:ln w="9525">
            <a:noFill/>
            <a:miter lim="800000"/>
            <a:headEnd/>
            <a:tailEnd/>
          </a:ln>
        </p:spPr>
        <p:txBody>
          <a:bodyPr>
            <a:spAutoFit/>
          </a:bodyPr>
          <a:lstStyle/>
          <a:p>
            <a:pPr algn="ctr"/>
            <a:r>
              <a:rPr lang="it-IT">
                <a:latin typeface="Constantia" pitchFamily="18" charset="0"/>
              </a:rPr>
              <a:t>La concessione del “secondo round” per le adesioni , tutela l’azionista dal rischio di non aderire in ipotesi di successo della O.P.A , evitando di restare in possesso di un titolo , il cui valore , per effetto del nuovo assetto Proprietario puo’ ridursi</a:t>
            </a:r>
          </a:p>
        </p:txBody>
      </p:sp>
      <p:sp>
        <p:nvSpPr>
          <p:cNvPr id="25622" name="CasellaDiTesto 29"/>
          <p:cNvSpPr txBox="1">
            <a:spLocks noChangeArrowheads="1"/>
          </p:cNvSpPr>
          <p:nvPr/>
        </p:nvSpPr>
        <p:spPr bwMode="auto">
          <a:xfrm>
            <a:off x="2714625" y="782638"/>
            <a:ext cx="4214813" cy="646112"/>
          </a:xfrm>
          <a:prstGeom prst="rect">
            <a:avLst/>
          </a:prstGeom>
          <a:noFill/>
          <a:ln w="9525">
            <a:noFill/>
            <a:miter lim="800000"/>
            <a:headEnd/>
            <a:tailEnd/>
          </a:ln>
        </p:spPr>
        <p:txBody>
          <a:bodyPr>
            <a:spAutoFit/>
          </a:bodyPr>
          <a:lstStyle/>
          <a:p>
            <a:pPr algn="ctr"/>
            <a:r>
              <a:rPr lang="it-IT" b="1" u="sng">
                <a:solidFill>
                  <a:srgbClr val="FF0000"/>
                </a:solidFill>
                <a:latin typeface="Constantia" pitchFamily="18" charset="0"/>
              </a:rPr>
              <a:t>In caso di riapertura dei termini </a:t>
            </a:r>
          </a:p>
          <a:p>
            <a:pPr algn="ctr"/>
            <a:r>
              <a:rPr lang="it-IT" b="1" u="sng">
                <a:solidFill>
                  <a:srgbClr val="FF0000"/>
                </a:solidFill>
                <a:latin typeface="Constantia" pitchFamily="18" charset="0"/>
              </a:rPr>
              <a:t>[c.d Secondo Round]</a:t>
            </a:r>
          </a:p>
        </p:txBody>
      </p:sp>
      <p:cxnSp>
        <p:nvCxnSpPr>
          <p:cNvPr id="31" name="Connettore 1 30"/>
          <p:cNvCxnSpPr/>
          <p:nvPr/>
        </p:nvCxnSpPr>
        <p:spPr>
          <a:xfrm rot="5400000">
            <a:off x="5000625" y="3714750"/>
            <a:ext cx="285750" cy="28575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5624" name="CasellaDiTesto 31"/>
          <p:cNvSpPr txBox="1">
            <a:spLocks noChangeArrowheads="1"/>
          </p:cNvSpPr>
          <p:nvPr/>
        </p:nvSpPr>
        <p:spPr bwMode="auto">
          <a:xfrm>
            <a:off x="142875" y="1416050"/>
            <a:ext cx="2239963" cy="369888"/>
          </a:xfrm>
          <a:prstGeom prst="rect">
            <a:avLst/>
          </a:prstGeom>
          <a:noFill/>
          <a:ln w="9525">
            <a:noFill/>
            <a:miter lim="800000"/>
            <a:headEnd/>
            <a:tailEnd/>
          </a:ln>
        </p:spPr>
        <p:txBody>
          <a:bodyPr wrap="none">
            <a:spAutoFit/>
          </a:bodyPr>
          <a:lstStyle/>
          <a:p>
            <a:r>
              <a:rPr lang="it-IT" b="1" u="sng">
                <a:solidFill>
                  <a:srgbClr val="FF0000"/>
                </a:solidFill>
                <a:latin typeface="Constantia" pitchFamily="18" charset="0"/>
              </a:rPr>
              <a:t>O.P.A condizionata</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p:txBody>
          <a:bodyPr/>
          <a:lstStyle/>
          <a:p>
            <a:pPr>
              <a:defRPr/>
            </a:pPr>
            <a:fld id="{BD3D63A7-ECE7-43BC-A5DA-F7FD5290B56E}" type="slidenum">
              <a:rPr lang="it-IT"/>
              <a:pPr>
                <a:defRPr/>
              </a:pPr>
              <a:t>13</a:t>
            </a:fld>
            <a:endParaRPr lang="it-IT"/>
          </a:p>
        </p:txBody>
      </p:sp>
      <p:sp>
        <p:nvSpPr>
          <p:cNvPr id="26626" name="CasellaDiTesto 4"/>
          <p:cNvSpPr txBox="1">
            <a:spLocks noChangeArrowheads="1"/>
          </p:cNvSpPr>
          <p:nvPr/>
        </p:nvSpPr>
        <p:spPr bwMode="auto">
          <a:xfrm>
            <a:off x="0" y="5500688"/>
            <a:ext cx="9144000" cy="1169987"/>
          </a:xfrm>
          <a:prstGeom prst="rect">
            <a:avLst/>
          </a:prstGeom>
          <a:noFill/>
          <a:ln w="9525">
            <a:noFill/>
            <a:miter lim="800000"/>
            <a:headEnd/>
            <a:tailEnd/>
          </a:ln>
        </p:spPr>
        <p:txBody>
          <a:bodyPr>
            <a:spAutoFit/>
          </a:bodyPr>
          <a:lstStyle/>
          <a:p>
            <a:pPr algn="ctr"/>
            <a:r>
              <a:rPr lang="it-IT" sz="1400">
                <a:latin typeface="Constantia" pitchFamily="18" charset="0"/>
              </a:rPr>
              <a:t>La riapertura del periodo di adesione appare in prima analisi volta a creare un incentivo per  A a non aderire , poiché il risultato economico connesso alla non adesione è certamente piu’ elevato di quello associato alla adesione (indipendentemente da qualsiasi pieno successo dell’O.P.A).</a:t>
            </a:r>
          </a:p>
          <a:p>
            <a:pPr algn="ctr"/>
            <a:r>
              <a:rPr lang="it-IT" sz="1400">
                <a:latin typeface="Constantia" pitchFamily="18" charset="0"/>
              </a:rPr>
              <a:t>In particolare la scelta di non aderire per A deriva solo dalla propria stima circa il reale valore della Società  , elemento soggettivo in base al quale l’azionista si manifesta contrario all’ O.P.A</a:t>
            </a:r>
          </a:p>
        </p:txBody>
      </p:sp>
      <p:sp>
        <p:nvSpPr>
          <p:cNvPr id="26627" name="CasellaDiTesto 5"/>
          <p:cNvSpPr txBox="1">
            <a:spLocks noChangeArrowheads="1"/>
          </p:cNvSpPr>
          <p:nvPr/>
        </p:nvSpPr>
        <p:spPr bwMode="auto">
          <a:xfrm>
            <a:off x="428625" y="3024188"/>
            <a:ext cx="1143000" cy="738187"/>
          </a:xfrm>
          <a:prstGeom prst="rect">
            <a:avLst/>
          </a:prstGeom>
          <a:noFill/>
          <a:ln w="9525">
            <a:noFill/>
            <a:miter lim="800000"/>
            <a:headEnd/>
            <a:tailEnd/>
          </a:ln>
        </p:spPr>
        <p:txBody>
          <a:bodyPr>
            <a:spAutoFit/>
          </a:bodyPr>
          <a:lstStyle/>
          <a:p>
            <a:r>
              <a:rPr lang="it-IT" sz="1400">
                <a:latin typeface="Constantia" pitchFamily="18" charset="0"/>
              </a:rPr>
              <a:t>Azionista A non favorevole</a:t>
            </a:r>
          </a:p>
        </p:txBody>
      </p:sp>
      <p:cxnSp>
        <p:nvCxnSpPr>
          <p:cNvPr id="7" name="Connettore 2 6"/>
          <p:cNvCxnSpPr/>
          <p:nvPr/>
        </p:nvCxnSpPr>
        <p:spPr>
          <a:xfrm flipV="1">
            <a:off x="1643063" y="2368550"/>
            <a:ext cx="1071562" cy="10128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Connettore 2 7"/>
          <p:cNvCxnSpPr/>
          <p:nvPr/>
        </p:nvCxnSpPr>
        <p:spPr>
          <a:xfrm>
            <a:off x="1643063" y="3381375"/>
            <a:ext cx="1000125" cy="12017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6630" name="CasellaDiTesto 8"/>
          <p:cNvSpPr txBox="1">
            <a:spLocks noChangeArrowheads="1"/>
          </p:cNvSpPr>
          <p:nvPr/>
        </p:nvSpPr>
        <p:spPr bwMode="auto">
          <a:xfrm>
            <a:off x="2714625" y="2225675"/>
            <a:ext cx="1042988" cy="307975"/>
          </a:xfrm>
          <a:prstGeom prst="rect">
            <a:avLst/>
          </a:prstGeom>
          <a:noFill/>
          <a:ln w="9525">
            <a:noFill/>
            <a:miter lim="800000"/>
            <a:headEnd/>
            <a:tailEnd/>
          </a:ln>
        </p:spPr>
        <p:txBody>
          <a:bodyPr wrap="none">
            <a:spAutoFit/>
          </a:bodyPr>
          <a:lstStyle/>
          <a:p>
            <a:r>
              <a:rPr lang="it-IT" sz="1400">
                <a:latin typeface="Constantia" pitchFamily="18" charset="0"/>
              </a:rPr>
              <a:t>Esito O.P.A</a:t>
            </a:r>
          </a:p>
        </p:txBody>
      </p:sp>
      <p:sp>
        <p:nvSpPr>
          <p:cNvPr id="26631" name="CasellaDiTesto 9"/>
          <p:cNvSpPr txBox="1">
            <a:spLocks noChangeArrowheads="1"/>
          </p:cNvSpPr>
          <p:nvPr/>
        </p:nvSpPr>
        <p:spPr bwMode="auto">
          <a:xfrm>
            <a:off x="2643188" y="4368800"/>
            <a:ext cx="1042987" cy="307975"/>
          </a:xfrm>
          <a:prstGeom prst="rect">
            <a:avLst/>
          </a:prstGeom>
          <a:noFill/>
          <a:ln w="9525">
            <a:noFill/>
            <a:miter lim="800000"/>
            <a:headEnd/>
            <a:tailEnd/>
          </a:ln>
        </p:spPr>
        <p:txBody>
          <a:bodyPr wrap="none">
            <a:spAutoFit/>
          </a:bodyPr>
          <a:lstStyle/>
          <a:p>
            <a:r>
              <a:rPr lang="it-IT" sz="1400">
                <a:latin typeface="Constantia" pitchFamily="18" charset="0"/>
              </a:rPr>
              <a:t>Esito O.P.A</a:t>
            </a:r>
          </a:p>
        </p:txBody>
      </p:sp>
      <p:cxnSp>
        <p:nvCxnSpPr>
          <p:cNvPr id="11" name="Connettore 2 10"/>
          <p:cNvCxnSpPr>
            <a:endCxn id="26637" idx="1"/>
          </p:cNvCxnSpPr>
          <p:nvPr/>
        </p:nvCxnSpPr>
        <p:spPr>
          <a:xfrm>
            <a:off x="4000500" y="2452688"/>
            <a:ext cx="1500188" cy="4699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Connettore 2 11"/>
          <p:cNvCxnSpPr/>
          <p:nvPr/>
        </p:nvCxnSpPr>
        <p:spPr>
          <a:xfrm>
            <a:off x="3786188" y="4667250"/>
            <a:ext cx="1785937" cy="5000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Connettore 2 12"/>
          <p:cNvCxnSpPr>
            <a:endCxn id="26636" idx="1"/>
          </p:cNvCxnSpPr>
          <p:nvPr/>
        </p:nvCxnSpPr>
        <p:spPr>
          <a:xfrm flipV="1">
            <a:off x="4000500" y="1779588"/>
            <a:ext cx="1428750" cy="5302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Connettore 2 13"/>
          <p:cNvCxnSpPr/>
          <p:nvPr/>
        </p:nvCxnSpPr>
        <p:spPr>
          <a:xfrm flipV="1">
            <a:off x="3786188" y="3994150"/>
            <a:ext cx="1643062" cy="5302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6636" name="CasellaDiTesto 14"/>
          <p:cNvSpPr txBox="1">
            <a:spLocks noChangeArrowheads="1"/>
          </p:cNvSpPr>
          <p:nvPr/>
        </p:nvSpPr>
        <p:spPr bwMode="auto">
          <a:xfrm>
            <a:off x="5429250" y="1595438"/>
            <a:ext cx="2643188" cy="368300"/>
          </a:xfrm>
          <a:prstGeom prst="rect">
            <a:avLst/>
          </a:prstGeom>
          <a:noFill/>
          <a:ln w="9525">
            <a:noFill/>
            <a:miter lim="800000"/>
            <a:headEnd/>
            <a:tailEnd/>
          </a:ln>
        </p:spPr>
        <p:txBody>
          <a:bodyPr>
            <a:spAutoFit/>
          </a:bodyPr>
          <a:lstStyle/>
          <a:p>
            <a:r>
              <a:rPr lang="it-IT">
                <a:latin typeface="Constantia" pitchFamily="18" charset="0"/>
              </a:rPr>
              <a:t>110 Prezzo O.P.A</a:t>
            </a:r>
          </a:p>
        </p:txBody>
      </p:sp>
      <p:sp>
        <p:nvSpPr>
          <p:cNvPr id="26637" name="CasellaDiTesto 15"/>
          <p:cNvSpPr txBox="1">
            <a:spLocks noChangeArrowheads="1"/>
          </p:cNvSpPr>
          <p:nvPr/>
        </p:nvSpPr>
        <p:spPr bwMode="auto">
          <a:xfrm>
            <a:off x="5500688" y="2738438"/>
            <a:ext cx="3071812" cy="368300"/>
          </a:xfrm>
          <a:prstGeom prst="rect">
            <a:avLst/>
          </a:prstGeom>
          <a:noFill/>
          <a:ln w="9525">
            <a:noFill/>
            <a:miter lim="800000"/>
            <a:headEnd/>
            <a:tailEnd/>
          </a:ln>
        </p:spPr>
        <p:txBody>
          <a:bodyPr>
            <a:spAutoFit/>
          </a:bodyPr>
          <a:lstStyle/>
          <a:p>
            <a:r>
              <a:rPr lang="it-IT">
                <a:latin typeface="Constantia" pitchFamily="18" charset="0"/>
              </a:rPr>
              <a:t>110 Prezzo O.P.A</a:t>
            </a:r>
          </a:p>
        </p:txBody>
      </p:sp>
      <p:sp>
        <p:nvSpPr>
          <p:cNvPr id="26638" name="CasellaDiTesto 16"/>
          <p:cNvSpPr txBox="1">
            <a:spLocks noChangeArrowheads="1"/>
          </p:cNvSpPr>
          <p:nvPr/>
        </p:nvSpPr>
        <p:spPr bwMode="auto">
          <a:xfrm rot="-2580525">
            <a:off x="1603375" y="2624138"/>
            <a:ext cx="1079500" cy="307975"/>
          </a:xfrm>
          <a:prstGeom prst="rect">
            <a:avLst/>
          </a:prstGeom>
          <a:noFill/>
          <a:ln w="9525">
            <a:noFill/>
            <a:miter lim="800000"/>
            <a:headEnd/>
            <a:tailEnd/>
          </a:ln>
        </p:spPr>
        <p:txBody>
          <a:bodyPr wrap="none">
            <a:spAutoFit/>
          </a:bodyPr>
          <a:lstStyle/>
          <a:p>
            <a:r>
              <a:rPr lang="it-IT" sz="1400">
                <a:solidFill>
                  <a:srgbClr val="FF0000"/>
                </a:solidFill>
                <a:latin typeface="Constantia" pitchFamily="18" charset="0"/>
              </a:rPr>
              <a:t>ADESIONE</a:t>
            </a:r>
          </a:p>
        </p:txBody>
      </p:sp>
      <p:sp>
        <p:nvSpPr>
          <p:cNvPr id="26639" name="CasellaDiTesto 17"/>
          <p:cNvSpPr txBox="1">
            <a:spLocks noChangeArrowheads="1"/>
          </p:cNvSpPr>
          <p:nvPr/>
        </p:nvSpPr>
        <p:spPr bwMode="auto">
          <a:xfrm rot="3022338">
            <a:off x="1352550" y="3870326"/>
            <a:ext cx="1438275" cy="292100"/>
          </a:xfrm>
          <a:prstGeom prst="rect">
            <a:avLst/>
          </a:prstGeom>
          <a:noFill/>
          <a:ln w="9525">
            <a:noFill/>
            <a:miter lim="800000"/>
            <a:headEnd/>
            <a:tailEnd/>
          </a:ln>
        </p:spPr>
        <p:txBody>
          <a:bodyPr wrap="none">
            <a:spAutoFit/>
          </a:bodyPr>
          <a:lstStyle/>
          <a:p>
            <a:r>
              <a:rPr lang="it-IT" sz="1300">
                <a:solidFill>
                  <a:srgbClr val="FF0000"/>
                </a:solidFill>
                <a:latin typeface="Constantia" pitchFamily="18" charset="0"/>
              </a:rPr>
              <a:t>NON ADESIONE</a:t>
            </a:r>
          </a:p>
        </p:txBody>
      </p:sp>
      <p:sp>
        <p:nvSpPr>
          <p:cNvPr id="26640" name="CasellaDiTesto 18"/>
          <p:cNvSpPr txBox="1">
            <a:spLocks noChangeArrowheads="1"/>
          </p:cNvSpPr>
          <p:nvPr/>
        </p:nvSpPr>
        <p:spPr bwMode="auto">
          <a:xfrm rot="-1182922">
            <a:off x="4092575" y="1765300"/>
            <a:ext cx="1068388" cy="307975"/>
          </a:xfrm>
          <a:prstGeom prst="rect">
            <a:avLst/>
          </a:prstGeom>
          <a:noFill/>
          <a:ln w="9525">
            <a:noFill/>
            <a:miter lim="800000"/>
            <a:headEnd/>
            <a:tailEnd/>
          </a:ln>
        </p:spPr>
        <p:txBody>
          <a:bodyPr wrap="none">
            <a:spAutoFit/>
          </a:bodyPr>
          <a:lstStyle/>
          <a:p>
            <a:r>
              <a:rPr lang="it-IT" sz="1400">
                <a:solidFill>
                  <a:srgbClr val="FF0000"/>
                </a:solidFill>
                <a:latin typeface="Constantia" pitchFamily="18" charset="0"/>
              </a:rPr>
              <a:t>SUCCESSO</a:t>
            </a:r>
          </a:p>
        </p:txBody>
      </p:sp>
      <p:sp>
        <p:nvSpPr>
          <p:cNvPr id="26641" name="CasellaDiTesto 19"/>
          <p:cNvSpPr txBox="1">
            <a:spLocks noChangeArrowheads="1"/>
          </p:cNvSpPr>
          <p:nvPr/>
        </p:nvSpPr>
        <p:spPr bwMode="auto">
          <a:xfrm rot="-1244592">
            <a:off x="4021138" y="3989388"/>
            <a:ext cx="1066800" cy="306387"/>
          </a:xfrm>
          <a:prstGeom prst="rect">
            <a:avLst/>
          </a:prstGeom>
          <a:noFill/>
          <a:ln w="9525">
            <a:noFill/>
            <a:miter lim="800000"/>
            <a:headEnd/>
            <a:tailEnd/>
          </a:ln>
        </p:spPr>
        <p:txBody>
          <a:bodyPr wrap="none">
            <a:spAutoFit/>
          </a:bodyPr>
          <a:lstStyle/>
          <a:p>
            <a:r>
              <a:rPr lang="it-IT" sz="1400">
                <a:solidFill>
                  <a:srgbClr val="FF0000"/>
                </a:solidFill>
                <a:latin typeface="Constantia" pitchFamily="18" charset="0"/>
              </a:rPr>
              <a:t>SUCCESSO</a:t>
            </a:r>
          </a:p>
        </p:txBody>
      </p:sp>
      <p:sp>
        <p:nvSpPr>
          <p:cNvPr id="21" name="CasellaDiTesto 20"/>
          <p:cNvSpPr txBox="1"/>
          <p:nvPr/>
        </p:nvSpPr>
        <p:spPr>
          <a:xfrm rot="1054420">
            <a:off x="3851275" y="2662238"/>
            <a:ext cx="1711325" cy="261937"/>
          </a:xfrm>
          <a:prstGeom prst="rect">
            <a:avLst/>
          </a:prstGeom>
          <a:noFill/>
        </p:spPr>
        <p:txBody>
          <a:bodyPr wrap="none">
            <a:spAutoFit/>
          </a:bodyPr>
          <a:lstStyle/>
          <a:p>
            <a:pPr fontAlgn="auto">
              <a:spcBef>
                <a:spcPts val="0"/>
              </a:spcBef>
              <a:spcAft>
                <a:spcPts val="0"/>
              </a:spcAft>
              <a:defRPr/>
            </a:pPr>
            <a:r>
              <a:rPr lang="it-IT" sz="1050" dirty="0">
                <a:solidFill>
                  <a:srgbClr val="FF0000"/>
                </a:solidFill>
                <a:latin typeface="+mn-lt"/>
              </a:rPr>
              <a:t>SUCCESSO NON PIENO</a:t>
            </a:r>
            <a:endParaRPr lang="it-IT" sz="1050" dirty="0">
              <a:solidFill>
                <a:srgbClr val="FF0000"/>
              </a:solidFill>
              <a:latin typeface="+mn-lt"/>
            </a:endParaRPr>
          </a:p>
        </p:txBody>
      </p:sp>
      <p:sp>
        <p:nvSpPr>
          <p:cNvPr id="22" name="CasellaDiTesto 21"/>
          <p:cNvSpPr txBox="1"/>
          <p:nvPr/>
        </p:nvSpPr>
        <p:spPr>
          <a:xfrm rot="1046844">
            <a:off x="3786188" y="4916488"/>
            <a:ext cx="1711325" cy="261937"/>
          </a:xfrm>
          <a:prstGeom prst="rect">
            <a:avLst/>
          </a:prstGeom>
          <a:noFill/>
        </p:spPr>
        <p:txBody>
          <a:bodyPr wrap="none">
            <a:spAutoFit/>
          </a:bodyPr>
          <a:lstStyle/>
          <a:p>
            <a:pPr fontAlgn="auto">
              <a:spcBef>
                <a:spcPts val="0"/>
              </a:spcBef>
              <a:spcAft>
                <a:spcPts val="0"/>
              </a:spcAft>
              <a:defRPr/>
            </a:pPr>
            <a:r>
              <a:rPr lang="it-IT" sz="1050" dirty="0">
                <a:solidFill>
                  <a:srgbClr val="FF0000"/>
                </a:solidFill>
                <a:latin typeface="+mn-lt"/>
              </a:rPr>
              <a:t>SUCCESSO NON PIENO</a:t>
            </a:r>
            <a:endParaRPr lang="it-IT" sz="1050" dirty="0">
              <a:solidFill>
                <a:srgbClr val="FF0000"/>
              </a:solidFill>
              <a:latin typeface="+mn-lt"/>
            </a:endParaRPr>
          </a:p>
        </p:txBody>
      </p:sp>
      <p:sp>
        <p:nvSpPr>
          <p:cNvPr id="26644" name="CasellaDiTesto 22"/>
          <p:cNvSpPr txBox="1">
            <a:spLocks noChangeArrowheads="1"/>
          </p:cNvSpPr>
          <p:nvPr/>
        </p:nvSpPr>
        <p:spPr bwMode="auto">
          <a:xfrm>
            <a:off x="5500688" y="3810000"/>
            <a:ext cx="2857500" cy="368300"/>
          </a:xfrm>
          <a:prstGeom prst="rect">
            <a:avLst/>
          </a:prstGeom>
          <a:noFill/>
          <a:ln w="9525">
            <a:noFill/>
            <a:miter lim="800000"/>
            <a:headEnd/>
            <a:tailEnd/>
          </a:ln>
        </p:spPr>
        <p:txBody>
          <a:bodyPr>
            <a:spAutoFit/>
          </a:bodyPr>
          <a:lstStyle/>
          <a:p>
            <a:r>
              <a:rPr lang="it-IT">
                <a:latin typeface="Constantia" pitchFamily="18" charset="0"/>
              </a:rPr>
              <a:t> 90      110   Prezzo O.P.A</a:t>
            </a:r>
          </a:p>
        </p:txBody>
      </p:sp>
      <p:sp>
        <p:nvSpPr>
          <p:cNvPr id="26645" name="CasellaDiTesto 23"/>
          <p:cNvSpPr txBox="1">
            <a:spLocks noChangeArrowheads="1"/>
          </p:cNvSpPr>
          <p:nvPr/>
        </p:nvSpPr>
        <p:spPr bwMode="auto">
          <a:xfrm>
            <a:off x="5715000" y="4953000"/>
            <a:ext cx="3429000" cy="368300"/>
          </a:xfrm>
          <a:prstGeom prst="rect">
            <a:avLst/>
          </a:prstGeom>
          <a:noFill/>
          <a:ln w="9525">
            <a:noFill/>
            <a:miter lim="800000"/>
            <a:headEnd/>
            <a:tailEnd/>
          </a:ln>
        </p:spPr>
        <p:txBody>
          <a:bodyPr>
            <a:spAutoFit/>
          </a:bodyPr>
          <a:lstStyle/>
          <a:p>
            <a:r>
              <a:rPr lang="it-IT">
                <a:latin typeface="Constantia" pitchFamily="18" charset="0"/>
              </a:rPr>
              <a:t>120 Valore tendenziale</a:t>
            </a:r>
          </a:p>
        </p:txBody>
      </p:sp>
      <p:cxnSp>
        <p:nvCxnSpPr>
          <p:cNvPr id="27" name="Connettore 1 26"/>
          <p:cNvCxnSpPr/>
          <p:nvPr/>
        </p:nvCxnSpPr>
        <p:spPr>
          <a:xfrm rot="5400000">
            <a:off x="5643563" y="3881438"/>
            <a:ext cx="285750" cy="28575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6647" name="CasellaDiTesto 27"/>
          <p:cNvSpPr txBox="1">
            <a:spLocks noChangeArrowheads="1"/>
          </p:cNvSpPr>
          <p:nvPr/>
        </p:nvSpPr>
        <p:spPr bwMode="auto">
          <a:xfrm>
            <a:off x="214313" y="1285875"/>
            <a:ext cx="2724150" cy="369888"/>
          </a:xfrm>
          <a:prstGeom prst="rect">
            <a:avLst/>
          </a:prstGeom>
          <a:noFill/>
          <a:ln w="9525">
            <a:noFill/>
            <a:miter lim="800000"/>
            <a:headEnd/>
            <a:tailEnd/>
          </a:ln>
        </p:spPr>
        <p:txBody>
          <a:bodyPr wrap="none">
            <a:spAutoFit/>
          </a:bodyPr>
          <a:lstStyle/>
          <a:p>
            <a:r>
              <a:rPr lang="it-IT" b="1" u="sng">
                <a:solidFill>
                  <a:srgbClr val="FF0000"/>
                </a:solidFill>
                <a:latin typeface="Constantia" pitchFamily="18" charset="0"/>
              </a:rPr>
              <a:t>O.P.A non condizionata</a:t>
            </a:r>
          </a:p>
        </p:txBody>
      </p:sp>
      <p:sp>
        <p:nvSpPr>
          <p:cNvPr id="26648" name="CasellaDiTesto 28"/>
          <p:cNvSpPr txBox="1">
            <a:spLocks noChangeArrowheads="1"/>
          </p:cNvSpPr>
          <p:nvPr/>
        </p:nvSpPr>
        <p:spPr bwMode="auto">
          <a:xfrm>
            <a:off x="1571625" y="642938"/>
            <a:ext cx="6000750" cy="646112"/>
          </a:xfrm>
          <a:prstGeom prst="rect">
            <a:avLst/>
          </a:prstGeom>
          <a:noFill/>
          <a:ln w="9525">
            <a:noFill/>
            <a:miter lim="800000"/>
            <a:headEnd/>
            <a:tailEnd/>
          </a:ln>
        </p:spPr>
        <p:txBody>
          <a:bodyPr>
            <a:spAutoFit/>
          </a:bodyPr>
          <a:lstStyle/>
          <a:p>
            <a:pPr algn="ctr"/>
            <a:r>
              <a:rPr lang="it-IT" b="1" u="sng">
                <a:solidFill>
                  <a:srgbClr val="FF0000"/>
                </a:solidFill>
                <a:latin typeface="Constantia" pitchFamily="18" charset="0"/>
              </a:rPr>
              <a:t>In caso di riapertura dei termini </a:t>
            </a:r>
          </a:p>
          <a:p>
            <a:pPr algn="ctr"/>
            <a:r>
              <a:rPr lang="it-IT" b="1" u="sng">
                <a:solidFill>
                  <a:srgbClr val="FF0000"/>
                </a:solidFill>
                <a:latin typeface="Constantia" pitchFamily="18" charset="0"/>
              </a:rPr>
              <a:t>[c.d Secondo Round]</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p:txBody>
          <a:bodyPr/>
          <a:lstStyle/>
          <a:p>
            <a:pPr>
              <a:defRPr/>
            </a:pPr>
            <a:fld id="{8FF42989-5E4A-4FAB-A90F-8BBDAC292BD5}" type="slidenum">
              <a:rPr lang="it-IT"/>
              <a:pPr>
                <a:defRPr/>
              </a:pPr>
              <a:t>14</a:t>
            </a:fld>
            <a:endParaRPr lang="it-IT"/>
          </a:p>
        </p:txBody>
      </p:sp>
      <p:sp>
        <p:nvSpPr>
          <p:cNvPr id="27650" name="Rettangolo 4"/>
          <p:cNvSpPr>
            <a:spLocks noChangeArrowheads="1"/>
          </p:cNvSpPr>
          <p:nvPr/>
        </p:nvSpPr>
        <p:spPr bwMode="auto">
          <a:xfrm>
            <a:off x="1714500" y="928688"/>
            <a:ext cx="5929313" cy="369887"/>
          </a:xfrm>
          <a:prstGeom prst="rect">
            <a:avLst/>
          </a:prstGeom>
          <a:noFill/>
          <a:ln w="9525">
            <a:noFill/>
            <a:miter lim="800000"/>
            <a:headEnd/>
            <a:tailEnd/>
          </a:ln>
        </p:spPr>
        <p:txBody>
          <a:bodyPr>
            <a:spAutoFit/>
          </a:bodyPr>
          <a:lstStyle/>
          <a:p>
            <a:r>
              <a:rPr lang="it-IT" b="1" u="sng">
                <a:solidFill>
                  <a:srgbClr val="FF0000"/>
                </a:solidFill>
                <a:latin typeface="Constantia" pitchFamily="18" charset="0"/>
              </a:rPr>
              <a:t>DEFINIZIONE DELLA PROPOSTA  REGOLAMENTARE</a:t>
            </a:r>
          </a:p>
        </p:txBody>
      </p:sp>
      <p:sp>
        <p:nvSpPr>
          <p:cNvPr id="27651" name="Rettangolo 5"/>
          <p:cNvSpPr>
            <a:spLocks noChangeArrowheads="1"/>
          </p:cNvSpPr>
          <p:nvPr/>
        </p:nvSpPr>
        <p:spPr bwMode="auto">
          <a:xfrm>
            <a:off x="1571625" y="2143125"/>
            <a:ext cx="6286500" cy="369888"/>
          </a:xfrm>
          <a:prstGeom prst="rect">
            <a:avLst/>
          </a:prstGeom>
          <a:noFill/>
          <a:ln w="9525">
            <a:solidFill>
              <a:schemeClr val="tx1"/>
            </a:solidFill>
            <a:miter lim="800000"/>
            <a:headEnd/>
            <a:tailEnd/>
          </a:ln>
        </p:spPr>
        <p:txBody>
          <a:bodyPr>
            <a:spAutoFit/>
          </a:bodyPr>
          <a:lstStyle/>
          <a:p>
            <a:r>
              <a:rPr lang="it-IT">
                <a:latin typeface="Constantia" pitchFamily="18" charset="0"/>
              </a:rPr>
              <a:t>IPOTESI DI REGOLAMENTAZIONE CON RIFERIMENTO</a:t>
            </a:r>
          </a:p>
        </p:txBody>
      </p:sp>
      <p:sp>
        <p:nvSpPr>
          <p:cNvPr id="27652" name="Rettangolo 6"/>
          <p:cNvSpPr>
            <a:spLocks noChangeArrowheads="1"/>
          </p:cNvSpPr>
          <p:nvPr/>
        </p:nvSpPr>
        <p:spPr bwMode="auto">
          <a:xfrm>
            <a:off x="785813" y="4568825"/>
            <a:ext cx="1857375" cy="1200150"/>
          </a:xfrm>
          <a:prstGeom prst="rect">
            <a:avLst/>
          </a:prstGeom>
          <a:noFill/>
          <a:ln w="9525">
            <a:solidFill>
              <a:schemeClr val="tx1"/>
            </a:solidFill>
            <a:miter lim="800000"/>
            <a:headEnd/>
            <a:tailEnd/>
          </a:ln>
        </p:spPr>
        <p:txBody>
          <a:bodyPr>
            <a:spAutoFit/>
          </a:bodyPr>
          <a:lstStyle/>
          <a:p>
            <a:pPr algn="ctr"/>
            <a:r>
              <a:rPr lang="it-IT">
                <a:latin typeface="Constantia" pitchFamily="18" charset="0"/>
              </a:rPr>
              <a:t>Ambito di applicazione :</a:t>
            </a:r>
          </a:p>
          <a:p>
            <a:pPr algn="ctr"/>
            <a:r>
              <a:rPr lang="it-IT">
                <a:latin typeface="Constantia" pitchFamily="18" charset="0"/>
              </a:rPr>
              <a:t>Ipotesi di regolazione</a:t>
            </a:r>
          </a:p>
        </p:txBody>
      </p:sp>
      <p:sp>
        <p:nvSpPr>
          <p:cNvPr id="27653" name="Rettangolo 7"/>
          <p:cNvSpPr>
            <a:spLocks noChangeArrowheads="1"/>
          </p:cNvSpPr>
          <p:nvPr/>
        </p:nvSpPr>
        <p:spPr bwMode="auto">
          <a:xfrm>
            <a:off x="3714750" y="4443413"/>
            <a:ext cx="2000250" cy="1476375"/>
          </a:xfrm>
          <a:prstGeom prst="rect">
            <a:avLst/>
          </a:prstGeom>
          <a:noFill/>
          <a:ln w="9525">
            <a:solidFill>
              <a:schemeClr val="tx1"/>
            </a:solidFill>
            <a:miter lim="800000"/>
            <a:headEnd/>
            <a:tailEnd/>
          </a:ln>
        </p:spPr>
        <p:txBody>
          <a:bodyPr>
            <a:spAutoFit/>
          </a:bodyPr>
          <a:lstStyle/>
          <a:p>
            <a:pPr algn="ctr"/>
            <a:r>
              <a:rPr lang="it-IT">
                <a:latin typeface="Constantia" pitchFamily="18" charset="0"/>
              </a:rPr>
              <a:t>Caratteristiche dell’offerta :</a:t>
            </a:r>
          </a:p>
          <a:p>
            <a:pPr algn="ctr"/>
            <a:r>
              <a:rPr lang="it-IT">
                <a:latin typeface="Constantia" pitchFamily="18" charset="0"/>
              </a:rPr>
              <a:t>Ipotesi di regolazione ed analisi di impatto</a:t>
            </a:r>
          </a:p>
        </p:txBody>
      </p:sp>
      <p:sp>
        <p:nvSpPr>
          <p:cNvPr id="27654" name="Rettangolo 8"/>
          <p:cNvSpPr>
            <a:spLocks noChangeArrowheads="1"/>
          </p:cNvSpPr>
          <p:nvPr/>
        </p:nvSpPr>
        <p:spPr bwMode="auto">
          <a:xfrm>
            <a:off x="6500813" y="4429125"/>
            <a:ext cx="2000250" cy="1754188"/>
          </a:xfrm>
          <a:prstGeom prst="rect">
            <a:avLst/>
          </a:prstGeom>
          <a:noFill/>
          <a:ln w="9525">
            <a:solidFill>
              <a:schemeClr val="tx1"/>
            </a:solidFill>
            <a:miter lim="800000"/>
            <a:headEnd/>
            <a:tailEnd/>
          </a:ln>
        </p:spPr>
        <p:txBody>
          <a:bodyPr>
            <a:spAutoFit/>
          </a:bodyPr>
          <a:lstStyle/>
          <a:p>
            <a:pPr algn="ctr"/>
            <a:r>
              <a:rPr lang="it-IT">
                <a:latin typeface="Constantia" pitchFamily="18" charset="0"/>
              </a:rPr>
              <a:t>Legittimità della previsione e coordinamento con la disciplina dell’obbligo di acquisto</a:t>
            </a:r>
          </a:p>
        </p:txBody>
      </p:sp>
      <p:cxnSp>
        <p:nvCxnSpPr>
          <p:cNvPr id="11" name="Connettore 2 10"/>
          <p:cNvCxnSpPr>
            <a:stCxn id="27651" idx="2"/>
            <a:endCxn id="27652" idx="0"/>
          </p:cNvCxnSpPr>
          <p:nvPr/>
        </p:nvCxnSpPr>
        <p:spPr>
          <a:xfrm rot="5400000">
            <a:off x="2186782" y="2040731"/>
            <a:ext cx="2055812" cy="30003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Connettore 2 12"/>
          <p:cNvCxnSpPr>
            <a:stCxn id="27651" idx="2"/>
            <a:endCxn id="27653" idx="0"/>
          </p:cNvCxnSpPr>
          <p:nvPr/>
        </p:nvCxnSpPr>
        <p:spPr>
          <a:xfrm rot="5400000">
            <a:off x="3750469" y="3477419"/>
            <a:ext cx="1930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Connettore 2 14"/>
          <p:cNvCxnSpPr>
            <a:stCxn id="27651" idx="2"/>
            <a:endCxn id="27654" idx="0"/>
          </p:cNvCxnSpPr>
          <p:nvPr/>
        </p:nvCxnSpPr>
        <p:spPr>
          <a:xfrm rot="16200000" flipH="1">
            <a:off x="5149851" y="2078037"/>
            <a:ext cx="1916112" cy="27860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7658" name="CasellaDiTesto 15">
            <a:hlinkClick r:id="rId2" action="ppaction://hlinksldjump"/>
          </p:cNvPr>
          <p:cNvSpPr txBox="1">
            <a:spLocks noChangeArrowheads="1"/>
          </p:cNvSpPr>
          <p:nvPr/>
        </p:nvSpPr>
        <p:spPr bwMode="auto">
          <a:xfrm>
            <a:off x="928688" y="4273550"/>
            <a:ext cx="339725" cy="369888"/>
          </a:xfrm>
          <a:prstGeom prst="rect">
            <a:avLst/>
          </a:prstGeom>
          <a:noFill/>
          <a:ln w="9525">
            <a:noFill/>
            <a:miter lim="800000"/>
            <a:headEnd/>
            <a:tailEnd/>
          </a:ln>
        </p:spPr>
        <p:txBody>
          <a:bodyPr wrap="none">
            <a:spAutoFit/>
          </a:bodyPr>
          <a:lstStyle/>
          <a:p>
            <a:r>
              <a:rPr lang="it-IT">
                <a:solidFill>
                  <a:srgbClr val="002060"/>
                </a:solidFill>
                <a:latin typeface="Constantia" pitchFamily="18" charset="0"/>
              </a:rPr>
              <a:t>A</a:t>
            </a:r>
          </a:p>
        </p:txBody>
      </p:sp>
      <p:sp>
        <p:nvSpPr>
          <p:cNvPr id="27659" name="CasellaDiTesto 16">
            <a:hlinkClick r:id="rId3" action="ppaction://hlinksldjump"/>
          </p:cNvPr>
          <p:cNvSpPr txBox="1">
            <a:spLocks noChangeArrowheads="1"/>
          </p:cNvSpPr>
          <p:nvPr/>
        </p:nvSpPr>
        <p:spPr bwMode="auto">
          <a:xfrm>
            <a:off x="5286375" y="4130675"/>
            <a:ext cx="322263" cy="369888"/>
          </a:xfrm>
          <a:prstGeom prst="rect">
            <a:avLst/>
          </a:prstGeom>
          <a:noFill/>
          <a:ln w="9525">
            <a:noFill/>
            <a:miter lim="800000"/>
            <a:headEnd/>
            <a:tailEnd/>
          </a:ln>
        </p:spPr>
        <p:txBody>
          <a:bodyPr wrap="none">
            <a:spAutoFit/>
          </a:bodyPr>
          <a:lstStyle/>
          <a:p>
            <a:r>
              <a:rPr lang="it-IT">
                <a:solidFill>
                  <a:srgbClr val="002060"/>
                </a:solidFill>
                <a:latin typeface="Constantia" pitchFamily="18" charset="0"/>
              </a:rPr>
              <a:t>B</a:t>
            </a:r>
          </a:p>
        </p:txBody>
      </p:sp>
      <p:sp>
        <p:nvSpPr>
          <p:cNvPr id="27660" name="CasellaDiTesto 17">
            <a:hlinkClick r:id="rId4" action="ppaction://hlinksldjump"/>
          </p:cNvPr>
          <p:cNvSpPr txBox="1">
            <a:spLocks noChangeArrowheads="1"/>
          </p:cNvSpPr>
          <p:nvPr/>
        </p:nvSpPr>
        <p:spPr bwMode="auto">
          <a:xfrm>
            <a:off x="8072438" y="4130675"/>
            <a:ext cx="334962" cy="369888"/>
          </a:xfrm>
          <a:prstGeom prst="rect">
            <a:avLst/>
          </a:prstGeom>
          <a:noFill/>
          <a:ln w="9525">
            <a:noFill/>
            <a:miter lim="800000"/>
            <a:headEnd/>
            <a:tailEnd/>
          </a:ln>
        </p:spPr>
        <p:txBody>
          <a:bodyPr wrap="none">
            <a:spAutoFit/>
          </a:bodyPr>
          <a:lstStyle/>
          <a:p>
            <a:r>
              <a:rPr lang="it-IT">
                <a:solidFill>
                  <a:srgbClr val="002060"/>
                </a:solidFill>
                <a:latin typeface="Constantia" pitchFamily="18" charset="0"/>
              </a:rPr>
              <a:t>C</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e 6"/>
          <p:cNvSpPr/>
          <p:nvPr/>
        </p:nvSpPr>
        <p:spPr>
          <a:xfrm>
            <a:off x="214313" y="1571625"/>
            <a:ext cx="714375" cy="785813"/>
          </a:xfrm>
          <a:prstGeom prst="ellipse">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it-IT"/>
          </a:p>
        </p:txBody>
      </p:sp>
      <p:sp>
        <p:nvSpPr>
          <p:cNvPr id="28674" name="Segnaposto contenuto 2"/>
          <p:cNvSpPr>
            <a:spLocks noGrp="1"/>
          </p:cNvSpPr>
          <p:nvPr>
            <p:ph idx="1"/>
          </p:nvPr>
        </p:nvSpPr>
        <p:spPr>
          <a:xfrm>
            <a:off x="214313" y="3429000"/>
            <a:ext cx="8229600" cy="2208213"/>
          </a:xfrm>
        </p:spPr>
        <p:txBody>
          <a:bodyPr/>
          <a:lstStyle/>
          <a:p>
            <a:pPr>
              <a:buFont typeface="Wingdings 2" pitchFamily="18" charset="2"/>
              <a:buNone/>
            </a:pPr>
            <a:r>
              <a:rPr lang="it-IT" smtClean="0"/>
              <a:t>La riapertura dei termini è indirizzata a tutte le offerte pubbliche di acquisto volontarie ed obbligatorie aventi ad oggetto titoli nell’accezione del comma 2 art. 101-bis T.UF.</a:t>
            </a:r>
          </a:p>
          <a:p>
            <a:pPr>
              <a:buFont typeface="Wingdings 2" pitchFamily="18" charset="2"/>
              <a:buNone/>
            </a:pPr>
            <a:endParaRPr lang="it-IT" smtClean="0"/>
          </a:p>
        </p:txBody>
      </p:sp>
      <p:sp>
        <p:nvSpPr>
          <p:cNvPr id="4" name="Segnaposto numero diapositiva 3"/>
          <p:cNvSpPr>
            <a:spLocks noGrp="1"/>
          </p:cNvSpPr>
          <p:nvPr>
            <p:ph type="sldNum" sz="quarter" idx="12"/>
          </p:nvPr>
        </p:nvSpPr>
        <p:spPr/>
        <p:txBody>
          <a:bodyPr/>
          <a:lstStyle/>
          <a:p>
            <a:pPr>
              <a:defRPr/>
            </a:pPr>
            <a:fld id="{DA6B5F3B-9DE1-451C-93BF-6610BD24CF3C}" type="slidenum">
              <a:rPr lang="it-IT"/>
              <a:pPr>
                <a:defRPr/>
              </a:pPr>
              <a:t>15</a:t>
            </a:fld>
            <a:endParaRPr lang="it-IT"/>
          </a:p>
        </p:txBody>
      </p:sp>
      <p:sp>
        <p:nvSpPr>
          <p:cNvPr id="28676" name="Rettangolo 4"/>
          <p:cNvSpPr>
            <a:spLocks noChangeArrowheads="1"/>
          </p:cNvSpPr>
          <p:nvPr/>
        </p:nvSpPr>
        <p:spPr bwMode="auto">
          <a:xfrm>
            <a:off x="357188" y="1714500"/>
            <a:ext cx="8091487" cy="830263"/>
          </a:xfrm>
          <a:prstGeom prst="rect">
            <a:avLst/>
          </a:prstGeom>
          <a:noFill/>
          <a:ln w="9525">
            <a:noFill/>
            <a:miter lim="800000"/>
            <a:headEnd/>
            <a:tailEnd/>
          </a:ln>
        </p:spPr>
        <p:txBody>
          <a:bodyPr wrap="none">
            <a:spAutoFit/>
          </a:bodyPr>
          <a:lstStyle/>
          <a:p>
            <a:r>
              <a:rPr lang="it-IT" sz="2400" b="1">
                <a:latin typeface="Constantia" pitchFamily="18" charset="0"/>
              </a:rPr>
              <a:t>A        AMBITO DI APPLICAZIONE : </a:t>
            </a:r>
            <a:r>
              <a:rPr lang="it-IT" sz="2400">
                <a:latin typeface="Constantia" pitchFamily="18" charset="0"/>
              </a:rPr>
              <a:t>Ipotesi di regolazione</a:t>
            </a:r>
          </a:p>
          <a:p>
            <a:endParaRPr lang="it-IT" sz="2400" b="1">
              <a:latin typeface="Constantia" pitchFamily="18" charset="0"/>
            </a:endParaRPr>
          </a:p>
        </p:txBody>
      </p:sp>
      <p:sp>
        <p:nvSpPr>
          <p:cNvPr id="28677" name="Rettangolo 5"/>
          <p:cNvSpPr>
            <a:spLocks noChangeArrowheads="1"/>
          </p:cNvSpPr>
          <p:nvPr/>
        </p:nvSpPr>
        <p:spPr bwMode="auto">
          <a:xfrm>
            <a:off x="1714500" y="928688"/>
            <a:ext cx="5929313" cy="369887"/>
          </a:xfrm>
          <a:prstGeom prst="rect">
            <a:avLst/>
          </a:prstGeom>
          <a:noFill/>
          <a:ln w="9525">
            <a:noFill/>
            <a:miter lim="800000"/>
            <a:headEnd/>
            <a:tailEnd/>
          </a:ln>
        </p:spPr>
        <p:txBody>
          <a:bodyPr>
            <a:spAutoFit/>
          </a:bodyPr>
          <a:lstStyle/>
          <a:p>
            <a:r>
              <a:rPr lang="it-IT" b="1" u="sng">
                <a:solidFill>
                  <a:srgbClr val="FF0000"/>
                </a:solidFill>
                <a:latin typeface="Constantia" pitchFamily="18" charset="0"/>
              </a:rPr>
              <a:t>DEFINIZIONE DELLA PROPOSTA  REGOLAMENTARE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egnaposto contenuto 2"/>
          <p:cNvSpPr>
            <a:spLocks noGrp="1"/>
          </p:cNvSpPr>
          <p:nvPr>
            <p:ph idx="1"/>
          </p:nvPr>
        </p:nvSpPr>
        <p:spPr>
          <a:xfrm>
            <a:off x="357188" y="1928813"/>
            <a:ext cx="8229600" cy="3324225"/>
          </a:xfrm>
        </p:spPr>
        <p:txBody>
          <a:bodyPr/>
          <a:lstStyle/>
          <a:p>
            <a:pPr>
              <a:buFont typeface="Wingdings 2" pitchFamily="18" charset="2"/>
              <a:buNone/>
            </a:pPr>
            <a:r>
              <a:rPr lang="it-IT" smtClean="0"/>
              <a:t>  Considerando il problema della “Pressure to Tender” è   </a:t>
            </a:r>
          </a:p>
          <a:p>
            <a:pPr>
              <a:buFont typeface="Wingdings 2" pitchFamily="18" charset="2"/>
              <a:buNone/>
            </a:pPr>
            <a:r>
              <a:rPr lang="it-IT" smtClean="0"/>
              <a:t>     stato individuato un maggior potenziale</a:t>
            </a:r>
          </a:p>
          <a:p>
            <a:pPr>
              <a:buFont typeface="Wingdings 2" pitchFamily="18" charset="2"/>
              <a:buNone/>
            </a:pPr>
            <a:r>
              <a:rPr lang="it-IT" smtClean="0"/>
              <a:t>       di criticità per la tutela degli azionisti quando le           </a:t>
            </a:r>
          </a:p>
          <a:p>
            <a:pPr>
              <a:buFont typeface="Wingdings 2" pitchFamily="18" charset="2"/>
              <a:buNone/>
            </a:pPr>
            <a:r>
              <a:rPr lang="it-IT" smtClean="0"/>
              <a:t>         offerte sono promosse da un soggetto “insider” e </a:t>
            </a:r>
          </a:p>
          <a:p>
            <a:pPr>
              <a:buFont typeface="Wingdings 2" pitchFamily="18" charset="2"/>
              <a:buNone/>
            </a:pPr>
            <a:r>
              <a:rPr lang="it-IT" smtClean="0"/>
              <a:t>           finalizzate alla revoca dalla quotazione dei titoli </a:t>
            </a:r>
          </a:p>
          <a:p>
            <a:pPr>
              <a:buFont typeface="Wingdings 2" pitchFamily="18" charset="2"/>
              <a:buNone/>
            </a:pPr>
            <a:r>
              <a:rPr lang="it-IT" smtClean="0"/>
              <a:t>             della società.</a:t>
            </a:r>
          </a:p>
          <a:p>
            <a:endParaRPr lang="it-IT" smtClean="0"/>
          </a:p>
        </p:txBody>
      </p:sp>
      <p:sp>
        <p:nvSpPr>
          <p:cNvPr id="4" name="Segnaposto numero diapositiva 3"/>
          <p:cNvSpPr>
            <a:spLocks noGrp="1"/>
          </p:cNvSpPr>
          <p:nvPr>
            <p:ph type="sldNum" sz="quarter" idx="12"/>
          </p:nvPr>
        </p:nvSpPr>
        <p:spPr/>
        <p:txBody>
          <a:bodyPr/>
          <a:lstStyle/>
          <a:p>
            <a:pPr>
              <a:defRPr/>
            </a:pPr>
            <a:fld id="{3DAF4ED3-68F9-4498-B3C3-C10CA93BD023}" type="slidenum">
              <a:rPr lang="it-IT"/>
              <a:pPr>
                <a:defRPr/>
              </a:pPr>
              <a:t>16</a:t>
            </a:fld>
            <a:endParaRPr lang="it-IT"/>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ccia in giù 8"/>
          <p:cNvSpPr/>
          <p:nvPr/>
        </p:nvSpPr>
        <p:spPr>
          <a:xfrm>
            <a:off x="4000500" y="2643188"/>
            <a:ext cx="642938" cy="571500"/>
          </a:xfrm>
          <a:prstGeom prst="downArrow">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4" name="Segnaposto numero diapositiva 3"/>
          <p:cNvSpPr>
            <a:spLocks noGrp="1"/>
          </p:cNvSpPr>
          <p:nvPr>
            <p:ph type="sldNum" sz="quarter" idx="12"/>
          </p:nvPr>
        </p:nvSpPr>
        <p:spPr/>
        <p:txBody>
          <a:bodyPr/>
          <a:lstStyle/>
          <a:p>
            <a:pPr>
              <a:defRPr/>
            </a:pPr>
            <a:fld id="{A8B678EB-8E97-4A32-99F9-275BF3E597C7}" type="slidenum">
              <a:rPr lang="it-IT"/>
              <a:pPr>
                <a:defRPr/>
              </a:pPr>
              <a:t>17</a:t>
            </a:fld>
            <a:endParaRPr lang="it-IT"/>
          </a:p>
        </p:txBody>
      </p:sp>
      <p:sp>
        <p:nvSpPr>
          <p:cNvPr id="30723" name="Rettangolo 4"/>
          <p:cNvSpPr>
            <a:spLocks noChangeArrowheads="1"/>
          </p:cNvSpPr>
          <p:nvPr/>
        </p:nvSpPr>
        <p:spPr bwMode="auto">
          <a:xfrm>
            <a:off x="3429000" y="785813"/>
            <a:ext cx="2179638" cy="461962"/>
          </a:xfrm>
          <a:prstGeom prst="rect">
            <a:avLst/>
          </a:prstGeom>
          <a:noFill/>
          <a:ln w="9525">
            <a:noFill/>
            <a:miter lim="800000"/>
            <a:headEnd/>
            <a:tailEnd/>
          </a:ln>
        </p:spPr>
        <p:txBody>
          <a:bodyPr wrap="none">
            <a:spAutoFit/>
          </a:bodyPr>
          <a:lstStyle/>
          <a:p>
            <a:r>
              <a:rPr lang="it-IT" sz="2400" b="1" u="sng">
                <a:solidFill>
                  <a:srgbClr val="FF0000"/>
                </a:solidFill>
                <a:latin typeface="Constantia" pitchFamily="18" charset="0"/>
              </a:rPr>
              <a:t>FREE RIDING</a:t>
            </a:r>
          </a:p>
        </p:txBody>
      </p:sp>
      <p:sp>
        <p:nvSpPr>
          <p:cNvPr id="30724" name="Rettangolo 5"/>
          <p:cNvSpPr>
            <a:spLocks noChangeArrowheads="1"/>
          </p:cNvSpPr>
          <p:nvPr/>
        </p:nvSpPr>
        <p:spPr bwMode="auto">
          <a:xfrm>
            <a:off x="571500" y="1643063"/>
            <a:ext cx="7643813" cy="677862"/>
          </a:xfrm>
          <a:prstGeom prst="rect">
            <a:avLst/>
          </a:prstGeom>
          <a:noFill/>
          <a:ln w="9525">
            <a:noFill/>
            <a:miter lim="800000"/>
            <a:headEnd/>
            <a:tailEnd/>
          </a:ln>
        </p:spPr>
        <p:txBody>
          <a:bodyPr>
            <a:spAutoFit/>
          </a:bodyPr>
          <a:lstStyle/>
          <a:p>
            <a:r>
              <a:rPr lang="it-IT">
                <a:latin typeface="Constantia" pitchFamily="18" charset="0"/>
              </a:rPr>
              <a:t>Come ulteriore elemento discorsivo che influisce sulle scelte degli azionisti in merito </a:t>
            </a:r>
            <a:r>
              <a:rPr lang="it-IT" sz="2000">
                <a:latin typeface="Constantia" pitchFamily="18" charset="0"/>
              </a:rPr>
              <a:t>all’adesione</a:t>
            </a:r>
            <a:r>
              <a:rPr lang="it-IT">
                <a:latin typeface="Constantia" pitchFamily="18" charset="0"/>
              </a:rPr>
              <a:t> ad un’O.P.A</a:t>
            </a:r>
          </a:p>
        </p:txBody>
      </p:sp>
      <p:sp>
        <p:nvSpPr>
          <p:cNvPr id="30725" name="Rettangolo 6"/>
          <p:cNvSpPr>
            <a:spLocks noChangeArrowheads="1"/>
          </p:cNvSpPr>
          <p:nvPr/>
        </p:nvSpPr>
        <p:spPr bwMode="auto">
          <a:xfrm>
            <a:off x="500063" y="3500438"/>
            <a:ext cx="7929562" cy="1323975"/>
          </a:xfrm>
          <a:prstGeom prst="rect">
            <a:avLst/>
          </a:prstGeom>
          <a:noFill/>
          <a:ln w="9525">
            <a:noFill/>
            <a:miter lim="800000"/>
            <a:headEnd/>
            <a:tailEnd/>
          </a:ln>
        </p:spPr>
        <p:txBody>
          <a:bodyPr>
            <a:spAutoFit/>
          </a:bodyPr>
          <a:lstStyle/>
          <a:p>
            <a:pPr algn="ctr"/>
            <a:r>
              <a:rPr lang="it-IT" sz="2000">
                <a:latin typeface="Constantia" pitchFamily="18" charset="0"/>
              </a:rPr>
              <a:t>Il piccolo azionista potrebbe avere un’aspettativa di aumento del valore della Società in caso di esito positivo di un’ O.P.A e quindi potrà non aderirvi per godere degli effetti positivi derivanti dal successo dell’ O.P.A</a:t>
            </a:r>
          </a:p>
        </p:txBody>
      </p:sp>
      <p:sp>
        <p:nvSpPr>
          <p:cNvPr id="30726" name="Rettangolo 7"/>
          <p:cNvSpPr>
            <a:spLocks noChangeArrowheads="1"/>
          </p:cNvSpPr>
          <p:nvPr/>
        </p:nvSpPr>
        <p:spPr bwMode="auto">
          <a:xfrm>
            <a:off x="0" y="5357813"/>
            <a:ext cx="9144000" cy="646112"/>
          </a:xfrm>
          <a:prstGeom prst="rect">
            <a:avLst/>
          </a:prstGeom>
          <a:noFill/>
          <a:ln w="9525">
            <a:noFill/>
            <a:miter lim="800000"/>
            <a:headEnd/>
            <a:tailEnd/>
          </a:ln>
        </p:spPr>
        <p:txBody>
          <a:bodyPr>
            <a:spAutoFit/>
          </a:bodyPr>
          <a:lstStyle/>
          <a:p>
            <a:pPr algn="ctr"/>
            <a:r>
              <a:rPr lang="it-IT" b="1">
                <a:latin typeface="Constantia" pitchFamily="18" charset="0"/>
              </a:rPr>
              <a:t>Conclusione</a:t>
            </a:r>
            <a:r>
              <a:rPr lang="it-IT">
                <a:latin typeface="Constantia" pitchFamily="18" charset="0"/>
              </a:rPr>
              <a:t>: un’adozione diffusa di tale comportamento può portare al “caso-limite” di fallimento dell’ O.P.A </a:t>
            </a:r>
          </a:p>
        </p:txBody>
      </p:sp>
      <p:sp>
        <p:nvSpPr>
          <p:cNvPr id="10" name="Freccia in giù 9"/>
          <p:cNvSpPr/>
          <p:nvPr/>
        </p:nvSpPr>
        <p:spPr>
          <a:xfrm>
            <a:off x="6215063" y="2643188"/>
            <a:ext cx="642937" cy="571500"/>
          </a:xfrm>
          <a:prstGeom prst="downArrow">
            <a:avLst>
              <a:gd name="adj1" fmla="val 50000"/>
              <a:gd name="adj2" fmla="val 50000"/>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11" name="Freccia in giù 10"/>
          <p:cNvSpPr/>
          <p:nvPr/>
        </p:nvSpPr>
        <p:spPr>
          <a:xfrm>
            <a:off x="1714500" y="2643188"/>
            <a:ext cx="642938" cy="571500"/>
          </a:xfrm>
          <a:prstGeom prst="downArrow">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e 15"/>
          <p:cNvSpPr/>
          <p:nvPr/>
        </p:nvSpPr>
        <p:spPr>
          <a:xfrm>
            <a:off x="3214688" y="2928938"/>
            <a:ext cx="2643187" cy="1214437"/>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4" name="Segnaposto numero diapositiva 3"/>
          <p:cNvSpPr>
            <a:spLocks noGrp="1"/>
          </p:cNvSpPr>
          <p:nvPr>
            <p:ph type="sldNum" sz="quarter" idx="12"/>
          </p:nvPr>
        </p:nvSpPr>
        <p:spPr/>
        <p:txBody>
          <a:bodyPr/>
          <a:lstStyle/>
          <a:p>
            <a:pPr>
              <a:defRPr/>
            </a:pPr>
            <a:fld id="{E65B656F-36F2-46B7-93DF-6436872EBA77}" type="slidenum">
              <a:rPr lang="it-IT"/>
              <a:pPr>
                <a:defRPr/>
              </a:pPr>
              <a:t>18</a:t>
            </a:fld>
            <a:endParaRPr lang="it-IT"/>
          </a:p>
        </p:txBody>
      </p:sp>
      <p:sp>
        <p:nvSpPr>
          <p:cNvPr id="31747" name="Rettangolo 4"/>
          <p:cNvSpPr>
            <a:spLocks noChangeArrowheads="1"/>
          </p:cNvSpPr>
          <p:nvPr/>
        </p:nvSpPr>
        <p:spPr bwMode="auto">
          <a:xfrm>
            <a:off x="0" y="1500188"/>
            <a:ext cx="9144000" cy="1108075"/>
          </a:xfrm>
          <a:prstGeom prst="rect">
            <a:avLst/>
          </a:prstGeom>
          <a:noFill/>
          <a:ln w="22225">
            <a:solidFill>
              <a:schemeClr val="tx1"/>
            </a:solidFill>
            <a:miter lim="800000"/>
            <a:headEnd/>
            <a:tailEnd/>
          </a:ln>
        </p:spPr>
        <p:txBody>
          <a:bodyPr>
            <a:spAutoFit/>
          </a:bodyPr>
          <a:lstStyle/>
          <a:p>
            <a:r>
              <a:rPr lang="it-IT" sz="2200">
                <a:latin typeface="Constantia" pitchFamily="18" charset="0"/>
              </a:rPr>
              <a:t>Free riding e pressure to tender hanno indotto la CONSOB a limitare l’ambito di applicazione della riapertura dei termini dell’opa in cui l’offerente è un soggetto “insider” rispetto alla società target.</a:t>
            </a:r>
          </a:p>
        </p:txBody>
      </p:sp>
      <p:sp>
        <p:nvSpPr>
          <p:cNvPr id="31748" name="Rettangolo 5"/>
          <p:cNvSpPr>
            <a:spLocks noChangeArrowheads="1"/>
          </p:cNvSpPr>
          <p:nvPr/>
        </p:nvSpPr>
        <p:spPr bwMode="auto">
          <a:xfrm>
            <a:off x="3857625" y="3357563"/>
            <a:ext cx="1357313" cy="369887"/>
          </a:xfrm>
          <a:prstGeom prst="rect">
            <a:avLst/>
          </a:prstGeom>
          <a:noFill/>
          <a:ln w="9525">
            <a:noFill/>
            <a:miter lim="800000"/>
            <a:headEnd/>
            <a:tailEnd/>
          </a:ln>
        </p:spPr>
        <p:txBody>
          <a:bodyPr>
            <a:spAutoFit/>
          </a:bodyPr>
          <a:lstStyle/>
          <a:p>
            <a:pPr algn="ctr"/>
            <a:r>
              <a:rPr lang="it-IT">
                <a:latin typeface="Constantia" pitchFamily="18" charset="0"/>
              </a:rPr>
              <a:t>INOLTRE :</a:t>
            </a:r>
          </a:p>
        </p:txBody>
      </p:sp>
      <p:sp>
        <p:nvSpPr>
          <p:cNvPr id="31749" name="Rettangolo 6"/>
          <p:cNvSpPr>
            <a:spLocks noChangeArrowheads="1"/>
          </p:cNvSpPr>
          <p:nvPr/>
        </p:nvSpPr>
        <p:spPr bwMode="auto">
          <a:xfrm>
            <a:off x="0" y="4502150"/>
            <a:ext cx="9144000" cy="1784350"/>
          </a:xfrm>
          <a:prstGeom prst="rect">
            <a:avLst/>
          </a:prstGeom>
          <a:noFill/>
          <a:ln w="22225">
            <a:solidFill>
              <a:schemeClr val="tx1"/>
            </a:solidFill>
            <a:miter lim="800000"/>
            <a:headEnd/>
            <a:tailEnd/>
          </a:ln>
        </p:spPr>
        <p:txBody>
          <a:bodyPr>
            <a:spAutoFit/>
          </a:bodyPr>
          <a:lstStyle/>
          <a:p>
            <a:r>
              <a:rPr lang="it-IT" sz="2200">
                <a:latin typeface="Constantia" pitchFamily="18" charset="0"/>
              </a:rPr>
              <a:t>Possono essere incluse dall’ambito di applicazione della riapertura dei termini le offerte preventive parziali di cui all’art. 107 TUF, che prevede già meccanismi di mitigazione della pressure to tender, consentendo all’azionista di separare la propria decisione di aderire da una valutazione sul merito dell’offerta.</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tangolo 9"/>
          <p:cNvSpPr/>
          <p:nvPr/>
        </p:nvSpPr>
        <p:spPr>
          <a:xfrm>
            <a:off x="0" y="1214438"/>
            <a:ext cx="9144000" cy="2357437"/>
          </a:xfrm>
          <a:prstGeom prst="rect">
            <a:avLst/>
          </a:prstGeom>
          <a:solidFill>
            <a:schemeClr val="bg1"/>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4" name="Segnaposto numero diapositiva 3"/>
          <p:cNvSpPr>
            <a:spLocks noGrp="1"/>
          </p:cNvSpPr>
          <p:nvPr>
            <p:ph type="sldNum" sz="quarter" idx="12"/>
          </p:nvPr>
        </p:nvSpPr>
        <p:spPr/>
        <p:txBody>
          <a:bodyPr/>
          <a:lstStyle/>
          <a:p>
            <a:pPr>
              <a:defRPr/>
            </a:pPr>
            <a:fld id="{781BFBAC-1CBE-4B44-9A5E-096E67D34315}" type="slidenum">
              <a:rPr lang="it-IT"/>
              <a:pPr>
                <a:defRPr/>
              </a:pPr>
              <a:t>19</a:t>
            </a:fld>
            <a:endParaRPr lang="it-IT"/>
          </a:p>
        </p:txBody>
      </p:sp>
      <p:sp>
        <p:nvSpPr>
          <p:cNvPr id="32771" name="Rettangolo 4"/>
          <p:cNvSpPr>
            <a:spLocks noChangeArrowheads="1"/>
          </p:cNvSpPr>
          <p:nvPr/>
        </p:nvSpPr>
        <p:spPr bwMode="auto">
          <a:xfrm>
            <a:off x="0" y="785813"/>
            <a:ext cx="2079625" cy="400050"/>
          </a:xfrm>
          <a:prstGeom prst="rect">
            <a:avLst/>
          </a:prstGeom>
          <a:noFill/>
          <a:ln w="9525">
            <a:noFill/>
            <a:miter lim="800000"/>
            <a:headEnd/>
            <a:tailEnd/>
          </a:ln>
        </p:spPr>
        <p:txBody>
          <a:bodyPr wrap="none">
            <a:spAutoFit/>
          </a:bodyPr>
          <a:lstStyle/>
          <a:p>
            <a:r>
              <a:rPr lang="it-IT" sz="2000" b="1" u="sng">
                <a:latin typeface="Constantia" pitchFamily="18" charset="0"/>
              </a:rPr>
              <a:t>CONCLUSIONI</a:t>
            </a:r>
            <a:r>
              <a:rPr lang="it-IT" sz="2000" b="1">
                <a:latin typeface="Constantia" pitchFamily="18" charset="0"/>
              </a:rPr>
              <a:t>:</a:t>
            </a:r>
          </a:p>
        </p:txBody>
      </p:sp>
      <p:sp>
        <p:nvSpPr>
          <p:cNvPr id="32772" name="Rettangolo 5"/>
          <p:cNvSpPr>
            <a:spLocks noChangeArrowheads="1"/>
          </p:cNvSpPr>
          <p:nvPr/>
        </p:nvSpPr>
        <p:spPr bwMode="auto">
          <a:xfrm>
            <a:off x="0" y="1500188"/>
            <a:ext cx="9144000" cy="646112"/>
          </a:xfrm>
          <a:prstGeom prst="rect">
            <a:avLst/>
          </a:prstGeom>
          <a:noFill/>
          <a:ln w="22225">
            <a:noFill/>
            <a:miter lim="800000"/>
            <a:headEnd/>
            <a:tailEnd/>
          </a:ln>
        </p:spPr>
        <p:txBody>
          <a:bodyPr>
            <a:spAutoFit/>
          </a:bodyPr>
          <a:lstStyle/>
          <a:p>
            <a:r>
              <a:rPr lang="it-IT">
                <a:latin typeface="Constantia" pitchFamily="18" charset="0"/>
              </a:rPr>
              <a:t>L’art. 48 reg.emittenti dispone che: “</a:t>
            </a:r>
            <a:r>
              <a:rPr lang="it-IT" u="sng">
                <a:latin typeface="Constantia" pitchFamily="18" charset="0"/>
              </a:rPr>
              <a:t>l’adesione all’offerta equivale a dichiarazione di approvazione se non accompagnata da una contraria manifestazione espressa di volontà</a:t>
            </a:r>
            <a:r>
              <a:rPr lang="it-IT">
                <a:latin typeface="Constantia" pitchFamily="18" charset="0"/>
              </a:rPr>
              <a:t> “</a:t>
            </a:r>
          </a:p>
        </p:txBody>
      </p:sp>
      <p:sp>
        <p:nvSpPr>
          <p:cNvPr id="32773" name="Rettangolo 6"/>
          <p:cNvSpPr>
            <a:spLocks noChangeArrowheads="1"/>
          </p:cNvSpPr>
          <p:nvPr/>
        </p:nvSpPr>
        <p:spPr bwMode="auto">
          <a:xfrm>
            <a:off x="4572000" y="2428875"/>
            <a:ext cx="4572000" cy="646113"/>
          </a:xfrm>
          <a:prstGeom prst="rect">
            <a:avLst/>
          </a:prstGeom>
          <a:noFill/>
          <a:ln w="22225">
            <a:noFill/>
            <a:miter lim="800000"/>
            <a:headEnd/>
            <a:tailEnd/>
          </a:ln>
        </p:spPr>
        <p:txBody>
          <a:bodyPr>
            <a:spAutoFit/>
          </a:bodyPr>
          <a:lstStyle/>
          <a:p>
            <a:r>
              <a:rPr lang="it-IT">
                <a:latin typeface="Constantia" pitchFamily="18" charset="0"/>
              </a:rPr>
              <a:t>(è possibile che un azionista aderisca all’offerta esprimendo voto contrario)</a:t>
            </a:r>
          </a:p>
        </p:txBody>
      </p:sp>
      <p:sp>
        <p:nvSpPr>
          <p:cNvPr id="32774" name="Rettangolo 7"/>
          <p:cNvSpPr>
            <a:spLocks noChangeArrowheads="1"/>
          </p:cNvSpPr>
          <p:nvPr/>
        </p:nvSpPr>
        <p:spPr bwMode="auto">
          <a:xfrm>
            <a:off x="0" y="4857750"/>
            <a:ext cx="9144000" cy="646113"/>
          </a:xfrm>
          <a:prstGeom prst="rect">
            <a:avLst/>
          </a:prstGeom>
          <a:noFill/>
          <a:ln w="22225">
            <a:solidFill>
              <a:schemeClr val="tx1"/>
            </a:solidFill>
            <a:miter lim="800000"/>
            <a:headEnd/>
            <a:tailEnd/>
          </a:ln>
        </p:spPr>
        <p:txBody>
          <a:bodyPr>
            <a:spAutoFit/>
          </a:bodyPr>
          <a:lstStyle/>
          <a:p>
            <a:r>
              <a:rPr lang="it-IT">
                <a:latin typeface="Constantia" pitchFamily="18" charset="0"/>
              </a:rPr>
              <a:t>Si esclude quindi la previsione della riapertura dei termini nei casi di OPA preventive parziali</a:t>
            </a:r>
          </a:p>
        </p:txBody>
      </p:sp>
      <p:sp>
        <p:nvSpPr>
          <p:cNvPr id="11" name="Freccia in giù 10"/>
          <p:cNvSpPr/>
          <p:nvPr/>
        </p:nvSpPr>
        <p:spPr>
          <a:xfrm>
            <a:off x="1071563" y="4000500"/>
            <a:ext cx="642937" cy="571500"/>
          </a:xfrm>
          <a:prstGeom prst="downArrow">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12" name="Freccia in giù 11"/>
          <p:cNvSpPr/>
          <p:nvPr/>
        </p:nvSpPr>
        <p:spPr>
          <a:xfrm>
            <a:off x="7072313" y="4000500"/>
            <a:ext cx="642937" cy="571500"/>
          </a:xfrm>
          <a:prstGeom prst="downArrow">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13" name="Freccia in giù 12"/>
          <p:cNvSpPr/>
          <p:nvPr/>
        </p:nvSpPr>
        <p:spPr>
          <a:xfrm>
            <a:off x="4071938" y="4000500"/>
            <a:ext cx="642937" cy="571500"/>
          </a:xfrm>
          <a:prstGeom prst="downArrow">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14" name="Freccia in giù 13"/>
          <p:cNvSpPr/>
          <p:nvPr/>
        </p:nvSpPr>
        <p:spPr>
          <a:xfrm rot="16200000">
            <a:off x="6197600" y="4591051"/>
            <a:ext cx="642937" cy="2963862"/>
          </a:xfrm>
          <a:prstGeom prst="downArrow">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0" y="1071563"/>
            <a:ext cx="9144000" cy="528637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33794" name="Segnaposto contenuto 2"/>
          <p:cNvSpPr>
            <a:spLocks noGrp="1"/>
          </p:cNvSpPr>
          <p:nvPr>
            <p:ph idx="1"/>
          </p:nvPr>
        </p:nvSpPr>
        <p:spPr>
          <a:xfrm>
            <a:off x="0" y="2468563"/>
            <a:ext cx="9144000" cy="3889375"/>
          </a:xfrm>
        </p:spPr>
        <p:txBody>
          <a:bodyPr/>
          <a:lstStyle/>
          <a:p>
            <a:r>
              <a:rPr lang="it-IT" smtClean="0"/>
              <a:t>Un azionista che detiene una partecipazione superiore al 30% rilevante per l’opa obbligatoria.</a:t>
            </a:r>
          </a:p>
          <a:p>
            <a:r>
              <a:rPr lang="it-IT" smtClean="0"/>
              <a:t>Azionisti che aderiscono ad un patto parasociale avente ad oggetto una partecipazione superiore alla medesima soglia.</a:t>
            </a:r>
          </a:p>
          <a:p>
            <a:r>
              <a:rPr lang="it-IT" smtClean="0"/>
              <a:t>Gli amministratori o i consiglieri di gestione o di sorveglianza della società.</a:t>
            </a:r>
          </a:p>
          <a:p>
            <a:r>
              <a:rPr lang="it-IT" smtClean="0"/>
              <a:t>Da persone che agiscono di concerto con i soggetti sovraindicati.</a:t>
            </a:r>
          </a:p>
          <a:p>
            <a:endParaRPr lang="it-IT" smtClean="0"/>
          </a:p>
        </p:txBody>
      </p:sp>
      <p:sp>
        <p:nvSpPr>
          <p:cNvPr id="4" name="Segnaposto numero diapositiva 3"/>
          <p:cNvSpPr>
            <a:spLocks noGrp="1"/>
          </p:cNvSpPr>
          <p:nvPr>
            <p:ph type="sldNum" sz="quarter" idx="12"/>
          </p:nvPr>
        </p:nvSpPr>
        <p:spPr/>
        <p:txBody>
          <a:bodyPr/>
          <a:lstStyle/>
          <a:p>
            <a:pPr>
              <a:defRPr/>
            </a:pPr>
            <a:fld id="{6B790D78-4DDD-45FE-8F6F-DC241943FA7E}" type="slidenum">
              <a:rPr lang="it-IT"/>
              <a:pPr>
                <a:defRPr/>
              </a:pPr>
              <a:t>20</a:t>
            </a:fld>
            <a:endParaRPr lang="it-IT"/>
          </a:p>
        </p:txBody>
      </p:sp>
      <p:sp>
        <p:nvSpPr>
          <p:cNvPr id="5" name="Segnaposto contenuto 2"/>
          <p:cNvSpPr txBox="1">
            <a:spLocks/>
          </p:cNvSpPr>
          <p:nvPr/>
        </p:nvSpPr>
        <p:spPr>
          <a:xfrm>
            <a:off x="0" y="1143000"/>
            <a:ext cx="9144000" cy="1643063"/>
          </a:xfrm>
          <a:prstGeom prst="rect">
            <a:avLst/>
          </a:prstGeom>
        </p:spPr>
        <p:txBody>
          <a:bodyPr>
            <a:normAutofit/>
          </a:bodyPr>
          <a:lstStyle/>
          <a:p>
            <a:pPr marL="274320" indent="-274320" fontAlgn="auto">
              <a:spcBef>
                <a:spcPct val="20000"/>
              </a:spcBef>
              <a:spcAft>
                <a:spcPts val="0"/>
              </a:spcAft>
              <a:buClr>
                <a:schemeClr val="accent3"/>
              </a:buClr>
              <a:buSzPct val="95000"/>
              <a:buFont typeface="Wingdings 2"/>
              <a:buNone/>
              <a:defRPr/>
            </a:pPr>
            <a:r>
              <a:rPr lang="it-IT" sz="2600" dirty="0">
                <a:latin typeface="+mn-lt"/>
              </a:rPr>
              <a:t>La riapertura dei termini dovrebbe  comunque applicarsi a tutte le offerte totalitarie,volontarie, obbligatorie aventi ad oggetto “titoli” che sono promosse da:</a:t>
            </a:r>
          </a:p>
          <a:p>
            <a:pPr marL="274320" indent="-274320" fontAlgn="auto">
              <a:spcBef>
                <a:spcPct val="20000"/>
              </a:spcBef>
              <a:spcAft>
                <a:spcPts val="0"/>
              </a:spcAft>
              <a:buClr>
                <a:schemeClr val="accent3"/>
              </a:buClr>
              <a:buSzPct val="95000"/>
              <a:buFont typeface="Wingdings 2"/>
              <a:buNone/>
              <a:defRPr/>
            </a:pPr>
            <a:endParaRPr lang="it-IT" sz="2600" dirty="0">
              <a:latin typeface="+mn-lt"/>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e 8"/>
          <p:cNvSpPr/>
          <p:nvPr/>
        </p:nvSpPr>
        <p:spPr>
          <a:xfrm>
            <a:off x="142875" y="2147888"/>
            <a:ext cx="714375" cy="785812"/>
          </a:xfrm>
          <a:prstGeom prst="ellipse">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it-IT"/>
          </a:p>
        </p:txBody>
      </p:sp>
      <p:sp>
        <p:nvSpPr>
          <p:cNvPr id="4" name="Segnaposto numero diapositiva 3"/>
          <p:cNvSpPr>
            <a:spLocks noGrp="1"/>
          </p:cNvSpPr>
          <p:nvPr>
            <p:ph type="sldNum" sz="quarter" idx="12"/>
          </p:nvPr>
        </p:nvSpPr>
        <p:spPr/>
        <p:txBody>
          <a:bodyPr/>
          <a:lstStyle/>
          <a:p>
            <a:pPr>
              <a:defRPr/>
            </a:pPr>
            <a:fld id="{4BA55B38-4CD5-4C33-968E-817AFAB473F9}" type="slidenum">
              <a:rPr lang="it-IT"/>
              <a:pPr>
                <a:defRPr/>
              </a:pPr>
              <a:t>21</a:t>
            </a:fld>
            <a:endParaRPr lang="it-IT"/>
          </a:p>
        </p:txBody>
      </p:sp>
      <p:sp>
        <p:nvSpPr>
          <p:cNvPr id="5" name="Rettangolo 4"/>
          <p:cNvSpPr/>
          <p:nvPr/>
        </p:nvSpPr>
        <p:spPr>
          <a:xfrm>
            <a:off x="0" y="2290763"/>
            <a:ext cx="9144000" cy="831850"/>
          </a:xfrm>
          <a:prstGeom prst="rect">
            <a:avLst/>
          </a:prstGeom>
        </p:spPr>
        <p:txBody>
          <a:bodyPr>
            <a:spAutoFit/>
          </a:bodyPr>
          <a:lstStyle/>
          <a:p>
            <a:pPr fontAlgn="auto">
              <a:spcBef>
                <a:spcPts val="0"/>
              </a:spcBef>
              <a:spcAft>
                <a:spcPts val="0"/>
              </a:spcAft>
              <a:defRPr/>
            </a:pPr>
            <a:r>
              <a:rPr lang="it-IT" sz="2400" dirty="0">
                <a:latin typeface="+mn-lt"/>
              </a:rPr>
              <a:t>    B      </a:t>
            </a:r>
            <a:r>
              <a:rPr lang="it-IT" sz="2400" b="1" cap="all" dirty="0">
                <a:latin typeface="+mn-lt"/>
              </a:rPr>
              <a:t>Caratteristiche dell’offerta</a:t>
            </a:r>
            <a:r>
              <a:rPr lang="it-IT" sz="2400" dirty="0">
                <a:latin typeface="+mn-lt"/>
              </a:rPr>
              <a:t>:</a:t>
            </a:r>
          </a:p>
          <a:p>
            <a:pPr fontAlgn="auto">
              <a:spcBef>
                <a:spcPts val="0"/>
              </a:spcBef>
              <a:spcAft>
                <a:spcPts val="0"/>
              </a:spcAft>
              <a:defRPr/>
            </a:pPr>
            <a:r>
              <a:rPr lang="it-IT" sz="2400" dirty="0">
                <a:latin typeface="+mn-lt"/>
              </a:rPr>
              <a:t>              ipotesi di regolazione e analisi di impatto</a:t>
            </a:r>
            <a:endParaRPr lang="it-IT" sz="2400" dirty="0">
              <a:latin typeface="+mn-lt"/>
            </a:endParaRPr>
          </a:p>
        </p:txBody>
      </p:sp>
      <p:sp>
        <p:nvSpPr>
          <p:cNvPr id="34820" name="Rettangolo 5"/>
          <p:cNvSpPr>
            <a:spLocks noChangeArrowheads="1"/>
          </p:cNvSpPr>
          <p:nvPr/>
        </p:nvSpPr>
        <p:spPr bwMode="auto">
          <a:xfrm>
            <a:off x="0" y="3505200"/>
            <a:ext cx="9144000" cy="923925"/>
          </a:xfrm>
          <a:prstGeom prst="rect">
            <a:avLst/>
          </a:prstGeom>
          <a:noFill/>
          <a:ln w="9525">
            <a:noFill/>
            <a:miter lim="800000"/>
            <a:headEnd/>
            <a:tailEnd/>
          </a:ln>
        </p:spPr>
        <p:txBody>
          <a:bodyPr>
            <a:spAutoFit/>
          </a:bodyPr>
          <a:lstStyle/>
          <a:p>
            <a:r>
              <a:rPr lang="it-IT">
                <a:latin typeface="Constantia" pitchFamily="18" charset="0"/>
              </a:rPr>
              <a:t>Quale che sia l’insieme delle offerte che saranno destinatarie della disciplina della riapertura dei termini, ulteriore analisi, riguarda la presenza o meno di condizioni di adesione minima a cui l’offerente subordina l’efficacia dell’offerta.</a:t>
            </a:r>
          </a:p>
        </p:txBody>
      </p:sp>
      <p:sp>
        <p:nvSpPr>
          <p:cNvPr id="34821" name="Rettangolo 7"/>
          <p:cNvSpPr>
            <a:spLocks noChangeArrowheads="1"/>
          </p:cNvSpPr>
          <p:nvPr/>
        </p:nvSpPr>
        <p:spPr bwMode="auto">
          <a:xfrm>
            <a:off x="1714500" y="928688"/>
            <a:ext cx="5929313" cy="369887"/>
          </a:xfrm>
          <a:prstGeom prst="rect">
            <a:avLst/>
          </a:prstGeom>
          <a:noFill/>
          <a:ln w="9525">
            <a:noFill/>
            <a:miter lim="800000"/>
            <a:headEnd/>
            <a:tailEnd/>
          </a:ln>
        </p:spPr>
        <p:txBody>
          <a:bodyPr>
            <a:spAutoFit/>
          </a:bodyPr>
          <a:lstStyle/>
          <a:p>
            <a:r>
              <a:rPr lang="it-IT" b="1" u="sng">
                <a:solidFill>
                  <a:srgbClr val="FF0000"/>
                </a:solidFill>
                <a:latin typeface="Constantia" pitchFamily="18" charset="0"/>
              </a:rPr>
              <a:t>DEFINIZIONE DELLA PROPOSTA  REGOLAMENTARE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tangolo 8"/>
          <p:cNvSpPr/>
          <p:nvPr/>
        </p:nvSpPr>
        <p:spPr>
          <a:xfrm>
            <a:off x="0" y="5286375"/>
            <a:ext cx="3286125" cy="357188"/>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10" name="Rettangolo 9"/>
          <p:cNvSpPr/>
          <p:nvPr/>
        </p:nvSpPr>
        <p:spPr>
          <a:xfrm>
            <a:off x="0" y="4071938"/>
            <a:ext cx="3286125" cy="428625"/>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8" name="Rettangolo 7"/>
          <p:cNvSpPr/>
          <p:nvPr/>
        </p:nvSpPr>
        <p:spPr>
          <a:xfrm>
            <a:off x="0" y="2500313"/>
            <a:ext cx="3286125" cy="357187"/>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3" name="Segnaposto contenuto 2"/>
          <p:cNvSpPr>
            <a:spLocks noGrp="1"/>
          </p:cNvSpPr>
          <p:nvPr>
            <p:ph idx="1"/>
          </p:nvPr>
        </p:nvSpPr>
        <p:spPr>
          <a:xfrm>
            <a:off x="0" y="2540000"/>
            <a:ext cx="9144000" cy="4318000"/>
          </a:xfrm>
        </p:spPr>
        <p:txBody>
          <a:bodyPr>
            <a:normAutofit fontScale="77500" lnSpcReduction="20000"/>
          </a:bodyPr>
          <a:lstStyle/>
          <a:p>
            <a:pPr marL="274320" indent="-274320" fontAlgn="auto">
              <a:spcAft>
                <a:spcPts val="0"/>
              </a:spcAft>
              <a:buClr>
                <a:schemeClr val="accent3"/>
              </a:buClr>
              <a:buFont typeface="Wingdings 2"/>
              <a:buNone/>
              <a:defRPr/>
            </a:pPr>
            <a:r>
              <a:rPr lang="it-IT" b="1" i="1" u="sng" dirty="0" smtClean="0"/>
              <a:t>IPOTESI REGOLATORIA 1:</a:t>
            </a:r>
          </a:p>
          <a:p>
            <a:pPr marL="274320" indent="-274320" fontAlgn="auto">
              <a:spcAft>
                <a:spcPts val="0"/>
              </a:spcAft>
              <a:buClr>
                <a:schemeClr val="accent3"/>
              </a:buClr>
              <a:buFont typeface="Wingdings 2"/>
              <a:buNone/>
              <a:defRPr/>
            </a:pPr>
            <a:r>
              <a:rPr lang="it-IT" dirty="0" smtClean="0"/>
              <a:t>prevedere la riapertura del periodo d’offerta per le sole offerte condizionate, sia nel caso in cui la condizione sia stata raggiunta, sia nel caso in cui l’offerente abbia rinunciato alla condizione, nella presunzione che con tale comportamento egli ritenga di aver raggiunto gli obiettivi prefissati.</a:t>
            </a:r>
          </a:p>
          <a:p>
            <a:pPr marL="274320" indent="-274320" fontAlgn="auto">
              <a:spcAft>
                <a:spcPts val="0"/>
              </a:spcAft>
              <a:buClr>
                <a:schemeClr val="accent3"/>
              </a:buClr>
              <a:buFont typeface="Wingdings 2"/>
              <a:buNone/>
              <a:defRPr/>
            </a:pPr>
            <a:endParaRPr lang="it-IT" dirty="0" smtClean="0"/>
          </a:p>
          <a:p>
            <a:pPr marL="274320" indent="-274320" fontAlgn="auto">
              <a:spcAft>
                <a:spcPts val="0"/>
              </a:spcAft>
              <a:buClr>
                <a:schemeClr val="accent3"/>
              </a:buClr>
              <a:buFont typeface="Wingdings 2"/>
              <a:buNone/>
              <a:defRPr/>
            </a:pPr>
            <a:r>
              <a:rPr lang="it-IT" b="1" i="1" u="sng" dirty="0" smtClean="0"/>
              <a:t>IPOTESI </a:t>
            </a:r>
            <a:r>
              <a:rPr lang="it-IT" b="1" i="1" u="sng" dirty="0"/>
              <a:t>REGOLATORIA 2:</a:t>
            </a:r>
          </a:p>
          <a:p>
            <a:pPr marL="274320" indent="-274320" fontAlgn="auto">
              <a:spcAft>
                <a:spcPts val="0"/>
              </a:spcAft>
              <a:buClr>
                <a:schemeClr val="accent3"/>
              </a:buClr>
              <a:buFont typeface="Wingdings 2"/>
              <a:buNone/>
              <a:defRPr/>
            </a:pPr>
            <a:r>
              <a:rPr lang="it-IT" dirty="0"/>
              <a:t>prevedere che la riapertura del periodo d’offerta si applichi sia alle offerte condizionate che </a:t>
            </a:r>
            <a:r>
              <a:rPr lang="it-IT" dirty="0" smtClean="0"/>
              <a:t>incondizionate</a:t>
            </a:r>
          </a:p>
          <a:p>
            <a:pPr marL="274320" indent="-274320" fontAlgn="auto">
              <a:spcAft>
                <a:spcPts val="0"/>
              </a:spcAft>
              <a:buClr>
                <a:schemeClr val="accent3"/>
              </a:buClr>
              <a:buFont typeface="Wingdings 2"/>
              <a:buNone/>
              <a:defRPr/>
            </a:pPr>
            <a:endParaRPr lang="it-IT" dirty="0"/>
          </a:p>
          <a:p>
            <a:pPr marL="274320" indent="-274320" fontAlgn="auto">
              <a:spcAft>
                <a:spcPts val="0"/>
              </a:spcAft>
              <a:buClr>
                <a:schemeClr val="accent3"/>
              </a:buClr>
              <a:buFont typeface="Wingdings 2"/>
              <a:buNone/>
              <a:defRPr/>
            </a:pPr>
            <a:r>
              <a:rPr lang="it-IT" b="1" i="1" u="sng" dirty="0"/>
              <a:t>IPOTESI REGOLATORIA 3</a:t>
            </a:r>
          </a:p>
          <a:p>
            <a:pPr marL="274320" indent="-274320" fontAlgn="auto">
              <a:spcAft>
                <a:spcPts val="0"/>
              </a:spcAft>
              <a:buClr>
                <a:schemeClr val="accent3"/>
              </a:buClr>
              <a:buFont typeface="Wingdings 2"/>
              <a:buNone/>
              <a:defRPr/>
            </a:pPr>
            <a:r>
              <a:rPr lang="it-IT" dirty="0"/>
              <a:t>Prevedere che nelle offerte incondizionate il “secondo round” si apra solo ove al termine nel primo round l’offerente abbia raggiunto una data percentuale di capitale o di adesioni.</a:t>
            </a:r>
          </a:p>
          <a:p>
            <a:pPr marL="274320" indent="-274320" fontAlgn="auto">
              <a:spcAft>
                <a:spcPts val="0"/>
              </a:spcAft>
              <a:buClr>
                <a:schemeClr val="accent3"/>
              </a:buClr>
              <a:buFont typeface="Wingdings 2"/>
              <a:buChar char=""/>
              <a:defRPr/>
            </a:pPr>
            <a:endParaRPr lang="it-IT" dirty="0"/>
          </a:p>
        </p:txBody>
      </p:sp>
      <p:sp>
        <p:nvSpPr>
          <p:cNvPr id="4" name="Segnaposto numero diapositiva 3"/>
          <p:cNvSpPr>
            <a:spLocks noGrp="1"/>
          </p:cNvSpPr>
          <p:nvPr>
            <p:ph type="sldNum" sz="quarter" idx="12"/>
          </p:nvPr>
        </p:nvSpPr>
        <p:spPr/>
        <p:txBody>
          <a:bodyPr/>
          <a:lstStyle/>
          <a:p>
            <a:pPr>
              <a:defRPr/>
            </a:pPr>
            <a:fld id="{657A5F7E-070E-4FC6-9701-4A3355ABAD90}" type="slidenum">
              <a:rPr lang="it-IT"/>
              <a:pPr>
                <a:defRPr/>
              </a:pPr>
              <a:t>22</a:t>
            </a:fld>
            <a:endParaRPr lang="it-IT"/>
          </a:p>
        </p:txBody>
      </p:sp>
      <p:sp>
        <p:nvSpPr>
          <p:cNvPr id="5" name="Rettangolo 4"/>
          <p:cNvSpPr/>
          <p:nvPr/>
        </p:nvSpPr>
        <p:spPr>
          <a:xfrm>
            <a:off x="0" y="928688"/>
            <a:ext cx="9144000" cy="923925"/>
          </a:xfrm>
          <a:prstGeom prst="rect">
            <a:avLst/>
          </a:prstGeom>
          <a:solidFill>
            <a:schemeClr val="tx2">
              <a:lumMod val="20000"/>
              <a:lumOff val="80000"/>
            </a:schemeClr>
          </a:solidFill>
          <a:ln w="19050">
            <a:solidFill>
              <a:schemeClr val="accent1"/>
            </a:solidFill>
          </a:ln>
        </p:spPr>
        <p:txBody>
          <a:bodyPr>
            <a:spAutoFit/>
          </a:bodyPr>
          <a:lstStyle/>
          <a:p>
            <a:pPr fontAlgn="auto">
              <a:spcBef>
                <a:spcPts val="0"/>
              </a:spcBef>
              <a:spcAft>
                <a:spcPts val="0"/>
              </a:spcAft>
              <a:defRPr/>
            </a:pPr>
            <a:r>
              <a:rPr lang="it-IT" dirty="0">
                <a:latin typeface="+mn-lt"/>
              </a:rPr>
              <a:t>Ad esito dell’analisi teorica del problema sono state individuate  </a:t>
            </a:r>
            <a:r>
              <a:rPr lang="it-IT" u="sng" dirty="0">
                <a:latin typeface="+mn-lt"/>
              </a:rPr>
              <a:t>3 ipotesi di regolamentazione che tengono conto delle caratteristiche dell’offerta in termini di presenza o meno di una condizione di successo.</a:t>
            </a:r>
            <a:endParaRPr lang="it-IT" u="sng" dirty="0">
              <a:latin typeface="+mn-lt"/>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ttangolo 18"/>
          <p:cNvSpPr/>
          <p:nvPr/>
        </p:nvSpPr>
        <p:spPr>
          <a:xfrm>
            <a:off x="0" y="2786063"/>
            <a:ext cx="9144000" cy="428625"/>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4" name="Segnaposto numero diapositiva 3"/>
          <p:cNvSpPr>
            <a:spLocks noGrp="1"/>
          </p:cNvSpPr>
          <p:nvPr>
            <p:ph type="sldNum" sz="quarter" idx="12"/>
          </p:nvPr>
        </p:nvSpPr>
        <p:spPr>
          <a:xfrm>
            <a:off x="7924800" y="6570663"/>
            <a:ext cx="762000" cy="365125"/>
          </a:xfrm>
        </p:spPr>
        <p:txBody>
          <a:bodyPr/>
          <a:lstStyle/>
          <a:p>
            <a:pPr>
              <a:defRPr/>
            </a:pPr>
            <a:fld id="{96602015-9079-4051-8499-B42C729315D3}" type="slidenum">
              <a:rPr lang="it-IT"/>
              <a:pPr>
                <a:defRPr/>
              </a:pPr>
              <a:t>23</a:t>
            </a:fld>
            <a:endParaRPr lang="it-IT"/>
          </a:p>
        </p:txBody>
      </p:sp>
      <p:sp>
        <p:nvSpPr>
          <p:cNvPr id="5" name="Ovale 4"/>
          <p:cNvSpPr/>
          <p:nvPr/>
        </p:nvSpPr>
        <p:spPr>
          <a:xfrm>
            <a:off x="357188" y="1214438"/>
            <a:ext cx="714375" cy="785812"/>
          </a:xfrm>
          <a:prstGeom prst="ellipse">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it-IT" dirty="0"/>
              <a:t>C</a:t>
            </a:r>
            <a:endParaRPr lang="it-IT" dirty="0"/>
          </a:p>
        </p:txBody>
      </p:sp>
      <p:sp>
        <p:nvSpPr>
          <p:cNvPr id="36868" name="Rettangolo 5"/>
          <p:cNvSpPr>
            <a:spLocks noChangeArrowheads="1"/>
          </p:cNvSpPr>
          <p:nvPr/>
        </p:nvSpPr>
        <p:spPr bwMode="auto">
          <a:xfrm>
            <a:off x="1714500" y="714375"/>
            <a:ext cx="5929313" cy="369888"/>
          </a:xfrm>
          <a:prstGeom prst="rect">
            <a:avLst/>
          </a:prstGeom>
          <a:noFill/>
          <a:ln w="9525">
            <a:noFill/>
            <a:miter lim="800000"/>
            <a:headEnd/>
            <a:tailEnd/>
          </a:ln>
        </p:spPr>
        <p:txBody>
          <a:bodyPr>
            <a:spAutoFit/>
          </a:bodyPr>
          <a:lstStyle/>
          <a:p>
            <a:r>
              <a:rPr lang="it-IT" b="1" u="sng">
                <a:solidFill>
                  <a:srgbClr val="FF0000"/>
                </a:solidFill>
                <a:latin typeface="Constantia" pitchFamily="18" charset="0"/>
              </a:rPr>
              <a:t>DEFINIZIONE DELLA PROPOSTA  REGOLAMENTARE</a:t>
            </a:r>
          </a:p>
        </p:txBody>
      </p:sp>
      <p:sp>
        <p:nvSpPr>
          <p:cNvPr id="36869" name="Rettangolo 6"/>
          <p:cNvSpPr>
            <a:spLocks noChangeArrowheads="1"/>
          </p:cNvSpPr>
          <p:nvPr/>
        </p:nvSpPr>
        <p:spPr bwMode="auto">
          <a:xfrm>
            <a:off x="1143000" y="1357313"/>
            <a:ext cx="7858125" cy="646112"/>
          </a:xfrm>
          <a:prstGeom prst="rect">
            <a:avLst/>
          </a:prstGeom>
          <a:noFill/>
          <a:ln w="9525">
            <a:noFill/>
            <a:miter lim="800000"/>
            <a:headEnd/>
            <a:tailEnd/>
          </a:ln>
        </p:spPr>
        <p:txBody>
          <a:bodyPr>
            <a:spAutoFit/>
          </a:bodyPr>
          <a:lstStyle/>
          <a:p>
            <a:r>
              <a:rPr lang="it-IT" b="1">
                <a:latin typeface="Constantia" pitchFamily="18" charset="0"/>
              </a:rPr>
              <a:t>LEGITTIMITA DELLA PREVISIONE E COORDINAMENTO CON LA DISCIPLINA DELL’OBBLIGO D’ACQUISTO.</a:t>
            </a:r>
          </a:p>
        </p:txBody>
      </p:sp>
      <p:sp>
        <p:nvSpPr>
          <p:cNvPr id="36870" name="Rettangolo 7"/>
          <p:cNvSpPr>
            <a:spLocks noChangeArrowheads="1"/>
          </p:cNvSpPr>
          <p:nvPr/>
        </p:nvSpPr>
        <p:spPr bwMode="auto">
          <a:xfrm>
            <a:off x="1285875" y="1928813"/>
            <a:ext cx="7858125" cy="369887"/>
          </a:xfrm>
          <a:prstGeom prst="rect">
            <a:avLst/>
          </a:prstGeom>
          <a:noFill/>
          <a:ln w="9525">
            <a:noFill/>
            <a:miter lim="800000"/>
            <a:headEnd/>
            <a:tailEnd/>
          </a:ln>
        </p:spPr>
        <p:txBody>
          <a:bodyPr>
            <a:spAutoFit/>
          </a:bodyPr>
          <a:lstStyle/>
          <a:p>
            <a:r>
              <a:rPr lang="en-US">
                <a:latin typeface="Constantia" pitchFamily="18" charset="0"/>
              </a:rPr>
              <a:t>[delega lgs. Dell’art 103,com 4, lett.a) T.UF.; art 108 T.U.F.]</a:t>
            </a:r>
            <a:endParaRPr lang="it-IT">
              <a:latin typeface="Constantia" pitchFamily="18" charset="0"/>
            </a:endParaRPr>
          </a:p>
        </p:txBody>
      </p:sp>
      <p:sp>
        <p:nvSpPr>
          <p:cNvPr id="36871" name="Rettangolo 9"/>
          <p:cNvSpPr>
            <a:spLocks noChangeArrowheads="1"/>
          </p:cNvSpPr>
          <p:nvPr/>
        </p:nvSpPr>
        <p:spPr bwMode="auto">
          <a:xfrm>
            <a:off x="0" y="2235200"/>
            <a:ext cx="9144000" cy="908050"/>
          </a:xfrm>
          <a:prstGeom prst="rect">
            <a:avLst/>
          </a:prstGeom>
          <a:noFill/>
          <a:ln w="9525">
            <a:noFill/>
            <a:miter lim="800000"/>
            <a:headEnd/>
            <a:tailEnd/>
          </a:ln>
        </p:spPr>
        <p:txBody>
          <a:bodyPr>
            <a:spAutoFit/>
          </a:bodyPr>
          <a:lstStyle/>
          <a:p>
            <a:r>
              <a:rPr lang="it-IT">
                <a:latin typeface="Constantia" pitchFamily="18" charset="0"/>
              </a:rPr>
              <a:t>Vi sono 2 ipotesi :</a:t>
            </a:r>
          </a:p>
          <a:p>
            <a:endParaRPr lang="it-IT">
              <a:latin typeface="Constantia" pitchFamily="18" charset="0"/>
            </a:endParaRPr>
          </a:p>
          <a:p>
            <a:r>
              <a:rPr lang="it-IT" sz="1700" b="1" u="sng">
                <a:latin typeface="Constantia" pitchFamily="18" charset="0"/>
              </a:rPr>
              <a:t> Ipotesi di riapertura dei termini dell’offerta con il superamento della soglia del 90%</a:t>
            </a:r>
          </a:p>
        </p:txBody>
      </p:sp>
      <p:sp>
        <p:nvSpPr>
          <p:cNvPr id="36872" name="Rettangolo 10"/>
          <p:cNvSpPr>
            <a:spLocks noChangeArrowheads="1"/>
          </p:cNvSpPr>
          <p:nvPr/>
        </p:nvSpPr>
        <p:spPr bwMode="auto">
          <a:xfrm>
            <a:off x="3678238" y="3201988"/>
            <a:ext cx="1465262" cy="369887"/>
          </a:xfrm>
          <a:prstGeom prst="rect">
            <a:avLst/>
          </a:prstGeom>
          <a:noFill/>
          <a:ln w="9525">
            <a:noFill/>
            <a:miter lim="800000"/>
            <a:headEnd/>
            <a:tailEnd/>
          </a:ln>
        </p:spPr>
        <p:txBody>
          <a:bodyPr wrap="none">
            <a:spAutoFit/>
          </a:bodyPr>
          <a:lstStyle/>
          <a:p>
            <a:r>
              <a:rPr lang="it-IT" u="sng">
                <a:latin typeface="Constantia" pitchFamily="18" charset="0"/>
              </a:rPr>
              <a:t> Condizioni </a:t>
            </a:r>
            <a:r>
              <a:rPr lang="it-IT">
                <a:latin typeface="Constantia" pitchFamily="18" charset="0"/>
              </a:rPr>
              <a:t>:</a:t>
            </a:r>
          </a:p>
        </p:txBody>
      </p:sp>
      <p:sp>
        <p:nvSpPr>
          <p:cNvPr id="36873" name="Rettangolo 11"/>
          <p:cNvSpPr>
            <a:spLocks noChangeArrowheads="1"/>
          </p:cNvSpPr>
          <p:nvPr/>
        </p:nvSpPr>
        <p:spPr bwMode="auto">
          <a:xfrm>
            <a:off x="0" y="3500438"/>
            <a:ext cx="9144000" cy="369887"/>
          </a:xfrm>
          <a:prstGeom prst="rect">
            <a:avLst/>
          </a:prstGeom>
          <a:noFill/>
          <a:ln w="9525">
            <a:noFill/>
            <a:miter lim="800000"/>
            <a:headEnd/>
            <a:tailEnd/>
          </a:ln>
        </p:spPr>
        <p:txBody>
          <a:bodyPr>
            <a:spAutoFit/>
          </a:bodyPr>
          <a:lstStyle/>
          <a:p>
            <a:r>
              <a:rPr lang="it-IT" b="1">
                <a:latin typeface="Constantia" pitchFamily="18" charset="0"/>
              </a:rPr>
              <a:t>i) </a:t>
            </a:r>
            <a:r>
              <a:rPr lang="it-IT">
                <a:latin typeface="Constantia" pitchFamily="18" charset="0"/>
              </a:rPr>
              <a:t>Possibilità che la soglia del 90% sia superata al termine del primo round</a:t>
            </a:r>
          </a:p>
        </p:txBody>
      </p:sp>
      <p:sp>
        <p:nvSpPr>
          <p:cNvPr id="36874" name="Rettangolo 12"/>
          <p:cNvSpPr>
            <a:spLocks noChangeArrowheads="1"/>
          </p:cNvSpPr>
          <p:nvPr/>
        </p:nvSpPr>
        <p:spPr bwMode="auto">
          <a:xfrm>
            <a:off x="857250" y="3857625"/>
            <a:ext cx="2959100" cy="369888"/>
          </a:xfrm>
          <a:prstGeom prst="rect">
            <a:avLst/>
          </a:prstGeom>
          <a:noFill/>
          <a:ln w="9525">
            <a:noFill/>
            <a:miter lim="800000"/>
            <a:headEnd/>
            <a:tailEnd/>
          </a:ln>
        </p:spPr>
        <p:txBody>
          <a:bodyPr wrap="none">
            <a:spAutoFit/>
          </a:bodyPr>
          <a:lstStyle/>
          <a:p>
            <a:r>
              <a:rPr lang="it-IT" b="1" u="sng">
                <a:latin typeface="Constantia" pitchFamily="18" charset="0"/>
              </a:rPr>
              <a:t> </a:t>
            </a:r>
            <a:r>
              <a:rPr lang="it-IT" i="1" u="sng">
                <a:latin typeface="Constantia" pitchFamily="18" charset="0"/>
              </a:rPr>
              <a:t>l’offerente può scegliere tra:</a:t>
            </a:r>
          </a:p>
        </p:txBody>
      </p:sp>
      <p:sp>
        <p:nvSpPr>
          <p:cNvPr id="36875" name="Rettangolo 13"/>
          <p:cNvSpPr>
            <a:spLocks noChangeArrowheads="1"/>
          </p:cNvSpPr>
          <p:nvPr/>
        </p:nvSpPr>
        <p:spPr bwMode="auto">
          <a:xfrm>
            <a:off x="928688" y="4214813"/>
            <a:ext cx="8143875" cy="923925"/>
          </a:xfrm>
          <a:prstGeom prst="rect">
            <a:avLst/>
          </a:prstGeom>
          <a:noFill/>
          <a:ln w="9525">
            <a:noFill/>
            <a:miter lim="800000"/>
            <a:headEnd/>
            <a:tailEnd/>
          </a:ln>
        </p:spPr>
        <p:txBody>
          <a:bodyPr>
            <a:spAutoFit/>
          </a:bodyPr>
          <a:lstStyle/>
          <a:p>
            <a:pPr>
              <a:buFont typeface="Arial" charset="0"/>
              <a:buChar char="•"/>
            </a:pPr>
            <a:r>
              <a:rPr lang="it-IT">
                <a:latin typeface="Constantia" pitchFamily="18" charset="0"/>
              </a:rPr>
              <a:t>Il c.d. sell-out</a:t>
            </a:r>
          </a:p>
          <a:p>
            <a:pPr>
              <a:buFont typeface="Arial" charset="0"/>
              <a:buChar char="•"/>
            </a:pPr>
            <a:r>
              <a:rPr lang="it-IT">
                <a:latin typeface="Constantia" pitchFamily="18" charset="0"/>
              </a:rPr>
              <a:t>Il ripristino di un flottante sufficiente ad assicurare l’andamento delle negoziazioni</a:t>
            </a:r>
          </a:p>
        </p:txBody>
      </p:sp>
      <p:sp>
        <p:nvSpPr>
          <p:cNvPr id="36876" name="Rettangolo 14"/>
          <p:cNvSpPr>
            <a:spLocks noChangeArrowheads="1"/>
          </p:cNvSpPr>
          <p:nvPr/>
        </p:nvSpPr>
        <p:spPr bwMode="auto">
          <a:xfrm>
            <a:off x="0" y="5354638"/>
            <a:ext cx="9144000" cy="646112"/>
          </a:xfrm>
          <a:prstGeom prst="rect">
            <a:avLst/>
          </a:prstGeom>
          <a:noFill/>
          <a:ln w="9525">
            <a:noFill/>
            <a:miter lim="800000"/>
            <a:headEnd/>
            <a:tailEnd/>
          </a:ln>
        </p:spPr>
        <p:txBody>
          <a:bodyPr>
            <a:spAutoFit/>
          </a:bodyPr>
          <a:lstStyle/>
          <a:p>
            <a:r>
              <a:rPr lang="it-IT" b="1">
                <a:latin typeface="Constantia" pitchFamily="18" charset="0"/>
              </a:rPr>
              <a:t>ii) </a:t>
            </a:r>
            <a:r>
              <a:rPr lang="it-IT">
                <a:latin typeface="Constantia" pitchFamily="18" charset="0"/>
              </a:rPr>
              <a:t>Superamento della soglia del 90% nel primo round senza il verificarsi delle condizioni per la riapertura dei termini dell’offerta:</a:t>
            </a:r>
          </a:p>
        </p:txBody>
      </p:sp>
      <p:sp>
        <p:nvSpPr>
          <p:cNvPr id="36877" name="Rettangolo 16"/>
          <p:cNvSpPr>
            <a:spLocks noChangeArrowheads="1"/>
          </p:cNvSpPr>
          <p:nvPr/>
        </p:nvSpPr>
        <p:spPr bwMode="auto">
          <a:xfrm>
            <a:off x="2071688" y="6416675"/>
            <a:ext cx="4572000" cy="369888"/>
          </a:xfrm>
          <a:prstGeom prst="rect">
            <a:avLst/>
          </a:prstGeom>
          <a:noFill/>
          <a:ln w="9525">
            <a:noFill/>
            <a:miter lim="800000"/>
            <a:headEnd/>
            <a:tailEnd/>
          </a:ln>
        </p:spPr>
        <p:txBody>
          <a:bodyPr>
            <a:spAutoFit/>
          </a:bodyPr>
          <a:lstStyle/>
          <a:p>
            <a:r>
              <a:rPr lang="it-IT">
                <a:latin typeface="Constantia" pitchFamily="18" charset="0"/>
              </a:rPr>
              <a:t>L’offerente adempie all’obbligo d’acquisto.</a:t>
            </a:r>
          </a:p>
        </p:txBody>
      </p:sp>
      <p:sp>
        <p:nvSpPr>
          <p:cNvPr id="18" name="Freccia in giù 17"/>
          <p:cNvSpPr/>
          <p:nvPr/>
        </p:nvSpPr>
        <p:spPr>
          <a:xfrm>
            <a:off x="4214813" y="6130925"/>
            <a:ext cx="285750" cy="285750"/>
          </a:xfrm>
          <a:prstGeom prst="downArrow">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p:cNvSpPr/>
          <p:nvPr/>
        </p:nvSpPr>
        <p:spPr>
          <a:xfrm>
            <a:off x="0" y="1143000"/>
            <a:ext cx="9144000" cy="114300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37890" name="Rettangolo 4"/>
          <p:cNvSpPr>
            <a:spLocks noChangeArrowheads="1"/>
          </p:cNvSpPr>
          <p:nvPr/>
        </p:nvSpPr>
        <p:spPr bwMode="auto">
          <a:xfrm>
            <a:off x="0" y="1143000"/>
            <a:ext cx="9144000" cy="954088"/>
          </a:xfrm>
          <a:prstGeom prst="rect">
            <a:avLst/>
          </a:prstGeom>
          <a:noFill/>
          <a:ln w="9525">
            <a:noFill/>
            <a:miter lim="800000"/>
            <a:headEnd/>
            <a:tailEnd/>
          </a:ln>
        </p:spPr>
        <p:txBody>
          <a:bodyPr>
            <a:spAutoFit/>
          </a:bodyPr>
          <a:lstStyle/>
          <a:p>
            <a:r>
              <a:rPr lang="it-IT" sz="2800" b="1" u="sng">
                <a:latin typeface="Constantia" pitchFamily="18" charset="0"/>
              </a:rPr>
              <a:t>Ipotesi di superamento del 90% con il verificarsi delle condizioni per la riapertura dei termini dell’offerta.</a:t>
            </a:r>
          </a:p>
        </p:txBody>
      </p:sp>
      <p:sp>
        <p:nvSpPr>
          <p:cNvPr id="37891" name="Rettangolo 7"/>
          <p:cNvSpPr>
            <a:spLocks noChangeArrowheads="1"/>
          </p:cNvSpPr>
          <p:nvPr/>
        </p:nvSpPr>
        <p:spPr bwMode="auto">
          <a:xfrm>
            <a:off x="3643313" y="2928938"/>
            <a:ext cx="1898650" cy="523875"/>
          </a:xfrm>
          <a:prstGeom prst="rect">
            <a:avLst/>
          </a:prstGeom>
          <a:noFill/>
          <a:ln w="9525">
            <a:noFill/>
            <a:miter lim="800000"/>
            <a:headEnd/>
            <a:tailEnd/>
          </a:ln>
        </p:spPr>
        <p:txBody>
          <a:bodyPr wrap="none">
            <a:spAutoFit/>
          </a:bodyPr>
          <a:lstStyle/>
          <a:p>
            <a:r>
              <a:rPr lang="it-IT" sz="2800" u="sng">
                <a:latin typeface="Constantia" pitchFamily="18" charset="0"/>
              </a:rPr>
              <a:t>Condizioni</a:t>
            </a:r>
          </a:p>
        </p:txBody>
      </p:sp>
      <p:sp>
        <p:nvSpPr>
          <p:cNvPr id="9" name="Rettangolo 8"/>
          <p:cNvSpPr/>
          <p:nvPr/>
        </p:nvSpPr>
        <p:spPr>
          <a:xfrm>
            <a:off x="0" y="3786188"/>
            <a:ext cx="9144000" cy="1108075"/>
          </a:xfrm>
          <a:prstGeom prst="rect">
            <a:avLst/>
          </a:prstGeom>
        </p:spPr>
        <p:txBody>
          <a:bodyPr>
            <a:spAutoFit/>
          </a:bodyPr>
          <a:lstStyle/>
          <a:p>
            <a:pPr marL="514350" indent="-514350" fontAlgn="auto">
              <a:spcBef>
                <a:spcPts val="0"/>
              </a:spcBef>
              <a:spcAft>
                <a:spcPts val="0"/>
              </a:spcAft>
              <a:defRPr/>
            </a:pPr>
            <a:r>
              <a:rPr lang="it-IT" sz="2200" b="1" dirty="0">
                <a:latin typeface="+mn-lt"/>
              </a:rPr>
              <a:t>i)</a:t>
            </a:r>
            <a:r>
              <a:rPr lang="it-IT" sz="2200" dirty="0">
                <a:latin typeface="+mn-lt"/>
              </a:rPr>
              <a:t>Offerente sceglie il sell-out</a:t>
            </a:r>
          </a:p>
          <a:p>
            <a:pPr marL="514350" indent="-514350" fontAlgn="auto">
              <a:spcBef>
                <a:spcPts val="0"/>
              </a:spcBef>
              <a:spcAft>
                <a:spcPts val="0"/>
              </a:spcAft>
              <a:buFontTx/>
              <a:buAutoNum type="romanLcParenR"/>
              <a:defRPr/>
            </a:pPr>
            <a:endParaRPr lang="it-IT" sz="2200" dirty="0">
              <a:latin typeface="+mn-lt"/>
            </a:endParaRPr>
          </a:p>
          <a:p>
            <a:pPr fontAlgn="auto">
              <a:spcBef>
                <a:spcPts val="0"/>
              </a:spcBef>
              <a:spcAft>
                <a:spcPts val="0"/>
              </a:spcAft>
              <a:defRPr/>
            </a:pPr>
            <a:r>
              <a:rPr lang="it-IT" sz="2200" b="1" dirty="0" err="1">
                <a:latin typeface="+mn-lt"/>
              </a:rPr>
              <a:t>ii</a:t>
            </a:r>
            <a:r>
              <a:rPr lang="it-IT" sz="2200" b="1" dirty="0">
                <a:latin typeface="+mn-lt"/>
              </a:rPr>
              <a:t>) </a:t>
            </a:r>
            <a:r>
              <a:rPr lang="it-IT" sz="2200" dirty="0">
                <a:latin typeface="+mn-lt"/>
              </a:rPr>
              <a:t>Offerente sceglie il ripristino del flottante</a:t>
            </a:r>
            <a:endParaRPr lang="it-IT" sz="2200" dirty="0">
              <a:latin typeface="+mn-lt"/>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ttangolo 18"/>
          <p:cNvSpPr/>
          <p:nvPr/>
        </p:nvSpPr>
        <p:spPr>
          <a:xfrm>
            <a:off x="0" y="4143375"/>
            <a:ext cx="3429000" cy="428625"/>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18" name="Rettangolo 17"/>
          <p:cNvSpPr/>
          <p:nvPr/>
        </p:nvSpPr>
        <p:spPr>
          <a:xfrm>
            <a:off x="0" y="2928938"/>
            <a:ext cx="1000125" cy="357187"/>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17" name="Rettangolo 16"/>
          <p:cNvSpPr/>
          <p:nvPr/>
        </p:nvSpPr>
        <p:spPr>
          <a:xfrm>
            <a:off x="0" y="1857375"/>
            <a:ext cx="2428875" cy="428625"/>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5" name="Segnaposto numero diapositiva 3"/>
          <p:cNvSpPr txBox="1">
            <a:spLocks/>
          </p:cNvSpPr>
          <p:nvPr/>
        </p:nvSpPr>
        <p:spPr>
          <a:xfrm>
            <a:off x="7929563" y="6286500"/>
            <a:ext cx="762000" cy="365125"/>
          </a:xfrm>
          <a:prstGeom prst="rect">
            <a:avLst/>
          </a:prstGeom>
        </p:spPr>
        <p:txBody>
          <a:bodyPr lIns="0" tIns="0" rIns="0" bIns="0" anchor="b"/>
          <a:lstStyle/>
          <a:p>
            <a:pPr algn="r" fontAlgn="auto">
              <a:spcBef>
                <a:spcPts val="0"/>
              </a:spcBef>
              <a:spcAft>
                <a:spcPts val="0"/>
              </a:spcAft>
              <a:defRPr/>
            </a:pPr>
            <a:fld id="{E0554A4C-46FC-4341-B816-0964EFE25B46}" type="slidenum">
              <a:rPr lang="it-IT" sz="1200">
                <a:solidFill>
                  <a:schemeClr val="tx2">
                    <a:shade val="90000"/>
                  </a:schemeClr>
                </a:solidFill>
                <a:latin typeface="+mn-lt"/>
              </a:rPr>
              <a:pPr algn="r" fontAlgn="auto">
                <a:spcBef>
                  <a:spcPts val="0"/>
                </a:spcBef>
                <a:spcAft>
                  <a:spcPts val="0"/>
                </a:spcAft>
                <a:defRPr/>
              </a:pPr>
              <a:t>25</a:t>
            </a:fld>
            <a:endParaRPr lang="it-IT" sz="1200">
              <a:solidFill>
                <a:schemeClr val="tx2">
                  <a:shade val="90000"/>
                </a:schemeClr>
              </a:solidFill>
              <a:latin typeface="+mn-lt"/>
            </a:endParaRPr>
          </a:p>
        </p:txBody>
      </p:sp>
      <p:sp>
        <p:nvSpPr>
          <p:cNvPr id="38917" name="Rettangolo 5"/>
          <p:cNvSpPr>
            <a:spLocks noChangeArrowheads="1"/>
          </p:cNvSpPr>
          <p:nvPr/>
        </p:nvSpPr>
        <p:spPr bwMode="auto">
          <a:xfrm>
            <a:off x="1643063" y="742950"/>
            <a:ext cx="6500812" cy="400050"/>
          </a:xfrm>
          <a:prstGeom prst="rect">
            <a:avLst/>
          </a:prstGeom>
          <a:noFill/>
          <a:ln w="9525">
            <a:noFill/>
            <a:miter lim="800000"/>
            <a:headEnd/>
            <a:tailEnd/>
          </a:ln>
        </p:spPr>
        <p:txBody>
          <a:bodyPr>
            <a:spAutoFit/>
          </a:bodyPr>
          <a:lstStyle/>
          <a:p>
            <a:r>
              <a:rPr lang="it-IT" sz="2000" b="1" u="sng">
                <a:solidFill>
                  <a:srgbClr val="FF0000"/>
                </a:solidFill>
                <a:latin typeface="Constantia" pitchFamily="18" charset="0"/>
              </a:rPr>
              <a:t>Le asimmetrie informative dei piccoli azionisti</a:t>
            </a:r>
          </a:p>
        </p:txBody>
      </p:sp>
      <p:sp>
        <p:nvSpPr>
          <p:cNvPr id="38918" name="Rettangolo 6"/>
          <p:cNvSpPr>
            <a:spLocks noChangeArrowheads="1"/>
          </p:cNvSpPr>
          <p:nvPr/>
        </p:nvSpPr>
        <p:spPr bwMode="auto">
          <a:xfrm>
            <a:off x="0" y="1857375"/>
            <a:ext cx="2500313" cy="369888"/>
          </a:xfrm>
          <a:prstGeom prst="rect">
            <a:avLst/>
          </a:prstGeom>
          <a:noFill/>
          <a:ln w="9525">
            <a:noFill/>
            <a:miter lim="800000"/>
            <a:headEnd/>
            <a:tailEnd/>
          </a:ln>
        </p:spPr>
        <p:txBody>
          <a:bodyPr>
            <a:spAutoFit/>
          </a:bodyPr>
          <a:lstStyle/>
          <a:p>
            <a:r>
              <a:rPr lang="it-IT" b="1" u="sng">
                <a:latin typeface="Constantia" pitchFamily="18" charset="0"/>
              </a:rPr>
              <a:t>Soggetti interessati : </a:t>
            </a:r>
          </a:p>
        </p:txBody>
      </p:sp>
      <p:sp>
        <p:nvSpPr>
          <p:cNvPr id="38919" name="Rettangolo 7"/>
          <p:cNvSpPr>
            <a:spLocks noChangeArrowheads="1"/>
          </p:cNvSpPr>
          <p:nvPr/>
        </p:nvSpPr>
        <p:spPr bwMode="auto">
          <a:xfrm>
            <a:off x="2501900" y="1857375"/>
            <a:ext cx="1284288" cy="369888"/>
          </a:xfrm>
          <a:prstGeom prst="rect">
            <a:avLst/>
          </a:prstGeom>
          <a:noFill/>
          <a:ln w="9525">
            <a:noFill/>
            <a:miter lim="800000"/>
            <a:headEnd/>
            <a:tailEnd/>
          </a:ln>
        </p:spPr>
        <p:txBody>
          <a:bodyPr wrap="none">
            <a:spAutoFit/>
          </a:bodyPr>
          <a:lstStyle/>
          <a:p>
            <a:r>
              <a:rPr lang="it-IT">
                <a:latin typeface="Constantia" pitchFamily="18" charset="0"/>
              </a:rPr>
              <a:t>- Offerente</a:t>
            </a:r>
          </a:p>
        </p:txBody>
      </p:sp>
      <p:sp>
        <p:nvSpPr>
          <p:cNvPr id="38920" name="Rettangolo 8"/>
          <p:cNvSpPr>
            <a:spLocks noChangeArrowheads="1"/>
          </p:cNvSpPr>
          <p:nvPr/>
        </p:nvSpPr>
        <p:spPr bwMode="auto">
          <a:xfrm>
            <a:off x="2500313" y="2130425"/>
            <a:ext cx="2316162" cy="369888"/>
          </a:xfrm>
          <a:prstGeom prst="rect">
            <a:avLst/>
          </a:prstGeom>
          <a:noFill/>
          <a:ln w="9525">
            <a:noFill/>
            <a:miter lim="800000"/>
            <a:headEnd/>
            <a:tailEnd/>
          </a:ln>
        </p:spPr>
        <p:txBody>
          <a:bodyPr wrap="none">
            <a:spAutoFit/>
          </a:bodyPr>
          <a:lstStyle/>
          <a:p>
            <a:r>
              <a:rPr lang="it-IT">
                <a:latin typeface="Constantia" pitchFamily="18" charset="0"/>
              </a:rPr>
              <a:t>- Azionista marginale</a:t>
            </a:r>
          </a:p>
        </p:txBody>
      </p:sp>
      <p:sp>
        <p:nvSpPr>
          <p:cNvPr id="38921" name="Rettangolo 10"/>
          <p:cNvSpPr>
            <a:spLocks noChangeArrowheads="1"/>
          </p:cNvSpPr>
          <p:nvPr/>
        </p:nvSpPr>
        <p:spPr bwMode="auto">
          <a:xfrm>
            <a:off x="0" y="2916238"/>
            <a:ext cx="950913" cy="369887"/>
          </a:xfrm>
          <a:prstGeom prst="rect">
            <a:avLst/>
          </a:prstGeom>
          <a:noFill/>
          <a:ln w="9525">
            <a:noFill/>
            <a:miter lim="800000"/>
            <a:headEnd/>
            <a:tailEnd/>
          </a:ln>
        </p:spPr>
        <p:txBody>
          <a:bodyPr wrap="none">
            <a:spAutoFit/>
          </a:bodyPr>
          <a:lstStyle/>
          <a:p>
            <a:r>
              <a:rPr lang="it-IT" b="1" u="sng">
                <a:latin typeface="Constantia" pitchFamily="18" charset="0"/>
              </a:rPr>
              <a:t>Scopo: </a:t>
            </a:r>
          </a:p>
        </p:txBody>
      </p:sp>
      <p:sp>
        <p:nvSpPr>
          <p:cNvPr id="38922" name="Rettangolo 11"/>
          <p:cNvSpPr>
            <a:spLocks noChangeArrowheads="1"/>
          </p:cNvSpPr>
          <p:nvPr/>
        </p:nvSpPr>
        <p:spPr bwMode="auto">
          <a:xfrm>
            <a:off x="1071563" y="2928938"/>
            <a:ext cx="6215062" cy="369887"/>
          </a:xfrm>
          <a:prstGeom prst="rect">
            <a:avLst/>
          </a:prstGeom>
          <a:noFill/>
          <a:ln w="9525">
            <a:noFill/>
            <a:miter lim="800000"/>
            <a:headEnd/>
            <a:tailEnd/>
          </a:ln>
        </p:spPr>
        <p:txBody>
          <a:bodyPr>
            <a:spAutoFit/>
          </a:bodyPr>
          <a:lstStyle/>
          <a:p>
            <a:r>
              <a:rPr lang="it-IT">
                <a:latin typeface="Constantia" pitchFamily="18" charset="0"/>
              </a:rPr>
              <a:t>- Allineare il set informativo tra questi due soggetti</a:t>
            </a:r>
          </a:p>
        </p:txBody>
      </p:sp>
      <p:sp>
        <p:nvSpPr>
          <p:cNvPr id="38923" name="Rettangolo 12"/>
          <p:cNvSpPr>
            <a:spLocks noChangeArrowheads="1"/>
          </p:cNvSpPr>
          <p:nvPr/>
        </p:nvSpPr>
        <p:spPr bwMode="auto">
          <a:xfrm>
            <a:off x="1071563" y="3214688"/>
            <a:ext cx="7858125" cy="369887"/>
          </a:xfrm>
          <a:prstGeom prst="rect">
            <a:avLst/>
          </a:prstGeom>
          <a:noFill/>
          <a:ln w="9525">
            <a:noFill/>
            <a:miter lim="800000"/>
            <a:headEnd/>
            <a:tailEnd/>
          </a:ln>
        </p:spPr>
        <p:txBody>
          <a:bodyPr>
            <a:spAutoFit/>
          </a:bodyPr>
          <a:lstStyle/>
          <a:p>
            <a:pPr>
              <a:buFontTx/>
              <a:buChar char="-"/>
            </a:pPr>
            <a:r>
              <a:rPr lang="it-IT">
                <a:latin typeface="Constantia" pitchFamily="18" charset="0"/>
              </a:rPr>
              <a:t> Consentire agli oblati di giudicare la  convenienza dell’offerta</a:t>
            </a:r>
          </a:p>
        </p:txBody>
      </p:sp>
      <p:sp>
        <p:nvSpPr>
          <p:cNvPr id="38924" name="Rettangolo 13"/>
          <p:cNvSpPr>
            <a:spLocks noChangeArrowheads="1"/>
          </p:cNvSpPr>
          <p:nvPr/>
        </p:nvSpPr>
        <p:spPr bwMode="auto">
          <a:xfrm>
            <a:off x="0" y="4143375"/>
            <a:ext cx="3441700" cy="369888"/>
          </a:xfrm>
          <a:prstGeom prst="rect">
            <a:avLst/>
          </a:prstGeom>
          <a:noFill/>
          <a:ln w="9525">
            <a:noFill/>
            <a:miter lim="800000"/>
            <a:headEnd/>
            <a:tailEnd/>
          </a:ln>
        </p:spPr>
        <p:txBody>
          <a:bodyPr wrap="none">
            <a:spAutoFit/>
          </a:bodyPr>
          <a:lstStyle/>
          <a:p>
            <a:r>
              <a:rPr lang="it-IT" b="1" u="sng">
                <a:latin typeface="Constantia" pitchFamily="18" charset="0"/>
              </a:rPr>
              <a:t>Condizioni per la valutazione:</a:t>
            </a:r>
          </a:p>
        </p:txBody>
      </p:sp>
      <p:sp>
        <p:nvSpPr>
          <p:cNvPr id="38925" name="Rettangolo 14"/>
          <p:cNvSpPr>
            <a:spLocks noChangeArrowheads="1"/>
          </p:cNvSpPr>
          <p:nvPr/>
        </p:nvSpPr>
        <p:spPr bwMode="auto">
          <a:xfrm>
            <a:off x="3500438" y="4143375"/>
            <a:ext cx="5643562" cy="923925"/>
          </a:xfrm>
          <a:prstGeom prst="rect">
            <a:avLst/>
          </a:prstGeom>
          <a:noFill/>
          <a:ln w="9525">
            <a:noFill/>
            <a:miter lim="800000"/>
            <a:headEnd/>
            <a:tailEnd/>
          </a:ln>
        </p:spPr>
        <p:txBody>
          <a:bodyPr>
            <a:spAutoFit/>
          </a:bodyPr>
          <a:lstStyle/>
          <a:p>
            <a:r>
              <a:rPr lang="it-IT">
                <a:latin typeface="Constantia" pitchFamily="18" charset="0"/>
              </a:rPr>
              <a:t>-soggetti in posizione di maggiore indipendenza, rispetto all’evoluzione dell’assetto di controllo della società;</a:t>
            </a:r>
          </a:p>
        </p:txBody>
      </p:sp>
      <p:sp>
        <p:nvSpPr>
          <p:cNvPr id="38926" name="Rettangolo 15"/>
          <p:cNvSpPr>
            <a:spLocks noChangeArrowheads="1"/>
          </p:cNvSpPr>
          <p:nvPr/>
        </p:nvSpPr>
        <p:spPr bwMode="auto">
          <a:xfrm>
            <a:off x="3500438" y="5072063"/>
            <a:ext cx="5643562" cy="923925"/>
          </a:xfrm>
          <a:prstGeom prst="rect">
            <a:avLst/>
          </a:prstGeom>
          <a:noFill/>
          <a:ln w="9525">
            <a:noFill/>
            <a:miter lim="800000"/>
            <a:headEnd/>
            <a:tailEnd/>
          </a:ln>
        </p:spPr>
        <p:txBody>
          <a:bodyPr>
            <a:spAutoFit/>
          </a:bodyPr>
          <a:lstStyle/>
          <a:p>
            <a:r>
              <a:rPr lang="it-IT">
                <a:latin typeface="Constantia" pitchFamily="18" charset="0"/>
              </a:rPr>
              <a:t>-soggetti in possesso di un patrimonio informativo privilegiato rispetto a quello disponibile ad un piccolo investitore.</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tangolo 9"/>
          <p:cNvSpPr/>
          <p:nvPr/>
        </p:nvSpPr>
        <p:spPr>
          <a:xfrm>
            <a:off x="0" y="3929063"/>
            <a:ext cx="1285875" cy="357187"/>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9" name="Rettangolo 8"/>
          <p:cNvSpPr/>
          <p:nvPr/>
        </p:nvSpPr>
        <p:spPr>
          <a:xfrm>
            <a:off x="0" y="1500188"/>
            <a:ext cx="1143000" cy="357187"/>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4" name="Segnaposto numero diapositiva 3"/>
          <p:cNvSpPr>
            <a:spLocks noGrp="1"/>
          </p:cNvSpPr>
          <p:nvPr>
            <p:ph type="sldNum" sz="quarter" idx="12"/>
          </p:nvPr>
        </p:nvSpPr>
        <p:spPr/>
        <p:txBody>
          <a:bodyPr/>
          <a:lstStyle/>
          <a:p>
            <a:pPr>
              <a:defRPr/>
            </a:pPr>
            <a:fld id="{7C726F26-3AC8-4AA6-9A6E-8E4A6919091D}" type="slidenum">
              <a:rPr lang="it-IT"/>
              <a:pPr>
                <a:defRPr/>
              </a:pPr>
              <a:t>26</a:t>
            </a:fld>
            <a:endParaRPr lang="it-IT"/>
          </a:p>
        </p:txBody>
      </p:sp>
      <p:sp>
        <p:nvSpPr>
          <p:cNvPr id="39940" name="Rettangolo 4"/>
          <p:cNvSpPr>
            <a:spLocks noChangeArrowheads="1"/>
          </p:cNvSpPr>
          <p:nvPr/>
        </p:nvSpPr>
        <p:spPr bwMode="auto">
          <a:xfrm>
            <a:off x="0" y="1500188"/>
            <a:ext cx="9144000" cy="1477962"/>
          </a:xfrm>
          <a:prstGeom prst="rect">
            <a:avLst/>
          </a:prstGeom>
          <a:noFill/>
          <a:ln w="9525">
            <a:noFill/>
            <a:miter lim="800000"/>
            <a:headEnd/>
            <a:tailEnd/>
          </a:ln>
        </p:spPr>
        <p:txBody>
          <a:bodyPr>
            <a:spAutoFit/>
          </a:bodyPr>
          <a:lstStyle/>
          <a:p>
            <a:r>
              <a:rPr lang="it-IT" b="1" u="sng">
                <a:latin typeface="Constantia" pitchFamily="18" charset="0"/>
              </a:rPr>
              <a:t>Rischi:</a:t>
            </a:r>
          </a:p>
          <a:p>
            <a:endParaRPr lang="it-IT">
              <a:latin typeface="Constantia" pitchFamily="18" charset="0"/>
            </a:endParaRPr>
          </a:p>
          <a:p>
            <a:r>
              <a:rPr lang="it-IT">
                <a:latin typeface="Constantia" pitchFamily="18" charset="0"/>
              </a:rPr>
              <a:t> Limitazioni che affliggono il livello di informazione dell’azionista marginale </a:t>
            </a:r>
          </a:p>
          <a:p>
            <a:endParaRPr lang="it-IT">
              <a:latin typeface="Constantia" pitchFamily="18" charset="0"/>
            </a:endParaRPr>
          </a:p>
          <a:p>
            <a:r>
              <a:rPr lang="it-IT">
                <a:latin typeface="Constantia" pitchFamily="18" charset="0"/>
              </a:rPr>
              <a:t>                     </a:t>
            </a:r>
            <a:r>
              <a:rPr lang="it-IT" i="1" u="sng">
                <a:latin typeface="Constantia" pitchFamily="18" charset="0"/>
              </a:rPr>
              <a:t>Causa</a:t>
            </a:r>
            <a:r>
              <a:rPr lang="it-IT">
                <a:latin typeface="Constantia" pitchFamily="18" charset="0"/>
              </a:rPr>
              <a:t>: posizione di svantaggio informativo</a:t>
            </a:r>
          </a:p>
        </p:txBody>
      </p:sp>
      <p:sp>
        <p:nvSpPr>
          <p:cNvPr id="39941" name="Rettangolo 5"/>
          <p:cNvSpPr>
            <a:spLocks noChangeArrowheads="1"/>
          </p:cNvSpPr>
          <p:nvPr/>
        </p:nvSpPr>
        <p:spPr bwMode="auto">
          <a:xfrm>
            <a:off x="0" y="3929063"/>
            <a:ext cx="9144000" cy="2032000"/>
          </a:xfrm>
          <a:prstGeom prst="rect">
            <a:avLst/>
          </a:prstGeom>
          <a:noFill/>
          <a:ln w="9525">
            <a:noFill/>
            <a:miter lim="800000"/>
            <a:headEnd/>
            <a:tailEnd/>
          </a:ln>
        </p:spPr>
        <p:txBody>
          <a:bodyPr>
            <a:spAutoFit/>
          </a:bodyPr>
          <a:lstStyle/>
          <a:p>
            <a:r>
              <a:rPr lang="it-IT" b="1" u="sng">
                <a:latin typeface="Constantia" pitchFamily="18" charset="0"/>
              </a:rPr>
              <a:t>Vantaggi: </a:t>
            </a:r>
          </a:p>
          <a:p>
            <a:endParaRPr lang="it-IT">
              <a:latin typeface="Constantia" pitchFamily="18" charset="0"/>
            </a:endParaRPr>
          </a:p>
          <a:p>
            <a:r>
              <a:rPr lang="it-IT">
                <a:latin typeface="Constantia" pitchFamily="18" charset="0"/>
              </a:rPr>
              <a:t>valutazione dell’offerta da parte del board della società target</a:t>
            </a:r>
          </a:p>
          <a:p>
            <a:endParaRPr lang="it-IT">
              <a:latin typeface="Constantia" pitchFamily="18" charset="0"/>
            </a:endParaRPr>
          </a:p>
          <a:p>
            <a:r>
              <a:rPr lang="it-IT">
                <a:latin typeface="Constantia" pitchFamily="18" charset="0"/>
              </a:rPr>
              <a:t>                     </a:t>
            </a:r>
            <a:r>
              <a:rPr lang="it-IT" i="1" u="sng">
                <a:latin typeface="Constantia" pitchFamily="18" charset="0"/>
              </a:rPr>
              <a:t>Conseguenze</a:t>
            </a:r>
            <a:r>
              <a:rPr lang="it-IT">
                <a:latin typeface="Constantia" pitchFamily="18" charset="0"/>
              </a:rPr>
              <a:t>: le inefficienze della valutazione dei singoli investitori sono</a:t>
            </a:r>
          </a:p>
          <a:p>
            <a:r>
              <a:rPr lang="it-IT">
                <a:latin typeface="Constantia" pitchFamily="18" charset="0"/>
              </a:rPr>
              <a:t>                                              superate.</a:t>
            </a:r>
          </a:p>
          <a:p>
            <a:r>
              <a:rPr lang="it-IT">
                <a:latin typeface="Constantia" pitchFamily="18" charset="0"/>
              </a:rPr>
              <a:t>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0" y="4000500"/>
            <a:ext cx="9144000" cy="2143125"/>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11" name="Rettangolo 10"/>
          <p:cNvSpPr/>
          <p:nvPr/>
        </p:nvSpPr>
        <p:spPr>
          <a:xfrm>
            <a:off x="0" y="1071563"/>
            <a:ext cx="9144000" cy="2143125"/>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4" name="Segnaposto numero diapositiva 3"/>
          <p:cNvSpPr>
            <a:spLocks noGrp="1"/>
          </p:cNvSpPr>
          <p:nvPr>
            <p:ph type="sldNum" sz="quarter" idx="12"/>
          </p:nvPr>
        </p:nvSpPr>
        <p:spPr/>
        <p:txBody>
          <a:bodyPr/>
          <a:lstStyle/>
          <a:p>
            <a:pPr>
              <a:defRPr/>
            </a:pPr>
            <a:fld id="{7B82A524-F6ED-49C7-951F-5FB9FECE8456}" type="slidenum">
              <a:rPr lang="it-IT"/>
              <a:pPr>
                <a:defRPr/>
              </a:pPr>
              <a:t>27</a:t>
            </a:fld>
            <a:endParaRPr lang="it-IT"/>
          </a:p>
        </p:txBody>
      </p:sp>
      <p:sp>
        <p:nvSpPr>
          <p:cNvPr id="40964" name="Rettangolo 4"/>
          <p:cNvSpPr>
            <a:spLocks noChangeArrowheads="1"/>
          </p:cNvSpPr>
          <p:nvPr/>
        </p:nvSpPr>
        <p:spPr bwMode="auto">
          <a:xfrm>
            <a:off x="3438525" y="1285875"/>
            <a:ext cx="1990725" cy="461963"/>
          </a:xfrm>
          <a:prstGeom prst="rect">
            <a:avLst/>
          </a:prstGeom>
          <a:noFill/>
          <a:ln w="9525">
            <a:noFill/>
            <a:miter lim="800000"/>
            <a:headEnd/>
            <a:tailEnd/>
          </a:ln>
        </p:spPr>
        <p:txBody>
          <a:bodyPr wrap="none">
            <a:spAutoFit/>
          </a:bodyPr>
          <a:lstStyle/>
          <a:p>
            <a:r>
              <a:rPr lang="it-IT" sz="2400" b="1" u="sng">
                <a:solidFill>
                  <a:srgbClr val="FF0000"/>
                </a:solidFill>
                <a:latin typeface="Constantia" pitchFamily="18" charset="0"/>
              </a:rPr>
              <a:t>PARAMETRI</a:t>
            </a:r>
          </a:p>
        </p:txBody>
      </p:sp>
      <p:sp>
        <p:nvSpPr>
          <p:cNvPr id="40965" name="Rettangolo 5"/>
          <p:cNvSpPr>
            <a:spLocks noChangeArrowheads="1"/>
          </p:cNvSpPr>
          <p:nvPr/>
        </p:nvSpPr>
        <p:spPr bwMode="auto">
          <a:xfrm>
            <a:off x="0" y="1857375"/>
            <a:ext cx="9144000" cy="923925"/>
          </a:xfrm>
          <a:prstGeom prst="rect">
            <a:avLst/>
          </a:prstGeom>
          <a:noFill/>
          <a:ln w="9525">
            <a:noFill/>
            <a:miter lim="800000"/>
            <a:headEnd/>
            <a:tailEnd/>
          </a:ln>
        </p:spPr>
        <p:txBody>
          <a:bodyPr>
            <a:spAutoFit/>
          </a:bodyPr>
          <a:lstStyle/>
          <a:p>
            <a:endParaRPr lang="it-IT">
              <a:latin typeface="Constantia" pitchFamily="18" charset="0"/>
            </a:endParaRPr>
          </a:p>
          <a:p>
            <a:r>
              <a:rPr lang="it-IT">
                <a:latin typeface="Constantia" pitchFamily="18" charset="0"/>
              </a:rPr>
              <a:t>- VALORE TENDENZIALE DELLA SOCIETA'</a:t>
            </a:r>
          </a:p>
          <a:p>
            <a:r>
              <a:rPr lang="it-IT">
                <a:latin typeface="Constantia" pitchFamily="18" charset="0"/>
              </a:rPr>
              <a:t>- PREZZO ATTESO DELL' AZIONE POST-OPA</a:t>
            </a:r>
          </a:p>
        </p:txBody>
      </p:sp>
      <p:sp>
        <p:nvSpPr>
          <p:cNvPr id="40966" name="Rettangolo 6"/>
          <p:cNvSpPr>
            <a:spLocks noChangeArrowheads="1"/>
          </p:cNvSpPr>
          <p:nvPr/>
        </p:nvSpPr>
        <p:spPr bwMode="auto">
          <a:xfrm>
            <a:off x="1785938" y="4143375"/>
            <a:ext cx="5534025" cy="461963"/>
          </a:xfrm>
          <a:prstGeom prst="rect">
            <a:avLst/>
          </a:prstGeom>
          <a:noFill/>
          <a:ln w="9525">
            <a:noFill/>
            <a:miter lim="800000"/>
            <a:headEnd/>
            <a:tailEnd/>
          </a:ln>
        </p:spPr>
        <p:txBody>
          <a:bodyPr wrap="none">
            <a:spAutoFit/>
          </a:bodyPr>
          <a:lstStyle/>
          <a:p>
            <a:r>
              <a:rPr lang="it-IT" sz="2400" b="1" u="sng">
                <a:solidFill>
                  <a:srgbClr val="FF0000"/>
                </a:solidFill>
                <a:latin typeface="Constantia" pitchFamily="18" charset="0"/>
              </a:rPr>
              <a:t>ANALISI DEL DIRITTO COMPARATO</a:t>
            </a:r>
          </a:p>
        </p:txBody>
      </p:sp>
      <p:sp>
        <p:nvSpPr>
          <p:cNvPr id="40967" name="Rettangolo 8"/>
          <p:cNvSpPr>
            <a:spLocks noChangeArrowheads="1"/>
          </p:cNvSpPr>
          <p:nvPr/>
        </p:nvSpPr>
        <p:spPr bwMode="auto">
          <a:xfrm>
            <a:off x="0" y="4929188"/>
            <a:ext cx="9144000" cy="1016000"/>
          </a:xfrm>
          <a:prstGeom prst="rect">
            <a:avLst/>
          </a:prstGeom>
          <a:noFill/>
          <a:ln w="9525">
            <a:noFill/>
            <a:miter lim="800000"/>
            <a:headEnd/>
            <a:tailEnd/>
          </a:ln>
        </p:spPr>
        <p:txBody>
          <a:bodyPr>
            <a:spAutoFit/>
          </a:bodyPr>
          <a:lstStyle/>
          <a:p>
            <a:r>
              <a:rPr lang="it-IT" sz="2000">
                <a:latin typeface="Constantia" pitchFamily="18" charset="0"/>
              </a:rPr>
              <a:t>- ORDINAMENTO INGLESE               RULE 3.1 DEL TAKEOVER CODE</a:t>
            </a:r>
          </a:p>
          <a:p>
            <a:r>
              <a:rPr lang="it-IT" sz="2000">
                <a:latin typeface="Constantia" pitchFamily="18" charset="0"/>
              </a:rPr>
              <a:t>- ORDINAMENTO FRANCESE            ART 261 DEL REGLEMENT GENERAL</a:t>
            </a:r>
          </a:p>
          <a:p>
            <a:r>
              <a:rPr lang="it-IT" sz="2000">
                <a:latin typeface="Constantia" pitchFamily="18" charset="0"/>
              </a:rPr>
              <a:t>- ORDINAMENTO USA</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ttangolo 35"/>
          <p:cNvSpPr/>
          <p:nvPr/>
        </p:nvSpPr>
        <p:spPr>
          <a:xfrm>
            <a:off x="5715000" y="5572125"/>
            <a:ext cx="2786063" cy="1000125"/>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it-IT"/>
          </a:p>
        </p:txBody>
      </p:sp>
      <p:sp>
        <p:nvSpPr>
          <p:cNvPr id="35" name="Rettangolo 34"/>
          <p:cNvSpPr/>
          <p:nvPr/>
        </p:nvSpPr>
        <p:spPr>
          <a:xfrm>
            <a:off x="5715000" y="4429125"/>
            <a:ext cx="2786063" cy="1143000"/>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it-IT"/>
          </a:p>
        </p:txBody>
      </p:sp>
      <p:sp>
        <p:nvSpPr>
          <p:cNvPr id="34" name="Rettangolo 33"/>
          <p:cNvSpPr/>
          <p:nvPr/>
        </p:nvSpPr>
        <p:spPr>
          <a:xfrm>
            <a:off x="3071813" y="5572125"/>
            <a:ext cx="2643187" cy="1000125"/>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it-IT"/>
          </a:p>
        </p:txBody>
      </p:sp>
      <p:sp>
        <p:nvSpPr>
          <p:cNvPr id="32" name="Rettangolo 31"/>
          <p:cNvSpPr/>
          <p:nvPr/>
        </p:nvSpPr>
        <p:spPr>
          <a:xfrm>
            <a:off x="714375" y="5572125"/>
            <a:ext cx="2357438" cy="1000125"/>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it-IT"/>
          </a:p>
        </p:txBody>
      </p:sp>
      <p:sp>
        <p:nvSpPr>
          <p:cNvPr id="30" name="Rettangolo 29"/>
          <p:cNvSpPr/>
          <p:nvPr/>
        </p:nvSpPr>
        <p:spPr>
          <a:xfrm>
            <a:off x="3071813" y="4429125"/>
            <a:ext cx="2643187" cy="1143000"/>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it-IT"/>
          </a:p>
        </p:txBody>
      </p:sp>
      <p:sp>
        <p:nvSpPr>
          <p:cNvPr id="29" name="Rettangolo 28"/>
          <p:cNvSpPr/>
          <p:nvPr/>
        </p:nvSpPr>
        <p:spPr>
          <a:xfrm>
            <a:off x="714375" y="4429125"/>
            <a:ext cx="2357438" cy="1143000"/>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it-IT"/>
          </a:p>
        </p:txBody>
      </p:sp>
      <p:sp>
        <p:nvSpPr>
          <p:cNvPr id="16" name="Rettangolo 15"/>
          <p:cNvSpPr/>
          <p:nvPr/>
        </p:nvSpPr>
        <p:spPr>
          <a:xfrm>
            <a:off x="714375" y="1785938"/>
            <a:ext cx="2357438" cy="2643187"/>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it-IT"/>
          </a:p>
        </p:txBody>
      </p:sp>
      <p:sp>
        <p:nvSpPr>
          <p:cNvPr id="14" name="Rettangolo 13"/>
          <p:cNvSpPr/>
          <p:nvPr/>
        </p:nvSpPr>
        <p:spPr>
          <a:xfrm>
            <a:off x="5715000" y="3214688"/>
            <a:ext cx="2786063" cy="1214437"/>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it-IT"/>
          </a:p>
        </p:txBody>
      </p:sp>
      <p:sp>
        <p:nvSpPr>
          <p:cNvPr id="13" name="Rettangolo 12"/>
          <p:cNvSpPr/>
          <p:nvPr/>
        </p:nvSpPr>
        <p:spPr>
          <a:xfrm>
            <a:off x="3071813" y="3214688"/>
            <a:ext cx="2643187" cy="1214437"/>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it-IT"/>
          </a:p>
        </p:txBody>
      </p:sp>
      <p:sp>
        <p:nvSpPr>
          <p:cNvPr id="10" name="Rettangolo 9"/>
          <p:cNvSpPr/>
          <p:nvPr/>
        </p:nvSpPr>
        <p:spPr>
          <a:xfrm>
            <a:off x="3071813" y="1785938"/>
            <a:ext cx="2643187" cy="1428750"/>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it-IT"/>
          </a:p>
        </p:txBody>
      </p:sp>
      <p:sp>
        <p:nvSpPr>
          <p:cNvPr id="41995" name="Segnaposto contenuto 2"/>
          <p:cNvSpPr>
            <a:spLocks noGrp="1"/>
          </p:cNvSpPr>
          <p:nvPr>
            <p:ph idx="1"/>
          </p:nvPr>
        </p:nvSpPr>
        <p:spPr>
          <a:xfrm>
            <a:off x="500063" y="1714500"/>
            <a:ext cx="8229600" cy="4389438"/>
          </a:xfrm>
        </p:spPr>
        <p:txBody>
          <a:bodyPr/>
          <a:lstStyle/>
          <a:p>
            <a:pPr algn="ctr">
              <a:buFont typeface="Wingdings 2" pitchFamily="18" charset="2"/>
              <a:buNone/>
            </a:pPr>
            <a:endParaRPr lang="it-IT" sz="2800" b="1" smtClean="0"/>
          </a:p>
          <a:p>
            <a:pPr>
              <a:buFont typeface="Wingdings 2" pitchFamily="18" charset="2"/>
              <a:buNone/>
            </a:pPr>
            <a:endParaRPr lang="it-IT" smtClean="0"/>
          </a:p>
        </p:txBody>
      </p:sp>
      <p:sp>
        <p:nvSpPr>
          <p:cNvPr id="4" name="Segnaposto numero diapositiva 3"/>
          <p:cNvSpPr>
            <a:spLocks noGrp="1"/>
          </p:cNvSpPr>
          <p:nvPr>
            <p:ph type="sldNum" sz="quarter" idx="12"/>
          </p:nvPr>
        </p:nvSpPr>
        <p:spPr/>
        <p:txBody>
          <a:bodyPr/>
          <a:lstStyle/>
          <a:p>
            <a:pPr>
              <a:defRPr/>
            </a:pPr>
            <a:fld id="{7887EF10-1C34-478D-A53D-D5F9186B881D}" type="slidenum">
              <a:rPr lang="it-IT"/>
              <a:pPr>
                <a:defRPr/>
              </a:pPr>
              <a:t>28</a:t>
            </a:fld>
            <a:endParaRPr lang="it-IT"/>
          </a:p>
        </p:txBody>
      </p:sp>
      <p:sp>
        <p:nvSpPr>
          <p:cNvPr id="5" name="Rettangolo 4"/>
          <p:cNvSpPr/>
          <p:nvPr/>
        </p:nvSpPr>
        <p:spPr>
          <a:xfrm>
            <a:off x="0" y="571500"/>
            <a:ext cx="9144000" cy="584200"/>
          </a:xfrm>
          <a:prstGeom prst="rect">
            <a:avLst/>
          </a:prstGeom>
          <a:solidFill>
            <a:schemeClr val="tx2">
              <a:lumMod val="20000"/>
              <a:lumOff val="80000"/>
            </a:schemeClr>
          </a:solidFill>
        </p:spPr>
        <p:style>
          <a:lnRef idx="2">
            <a:schemeClr val="accent3"/>
          </a:lnRef>
          <a:fillRef idx="1">
            <a:schemeClr val="lt1"/>
          </a:fillRef>
          <a:effectRef idx="0">
            <a:schemeClr val="accent3"/>
          </a:effectRef>
          <a:fontRef idx="minor">
            <a:schemeClr val="dk1"/>
          </a:fontRef>
        </p:style>
        <p:txBody>
          <a:bodyPr>
            <a:spAutoFit/>
          </a:bodyPr>
          <a:lstStyle/>
          <a:p>
            <a:pPr algn="ctr" fontAlgn="auto">
              <a:spcBef>
                <a:spcPts val="0"/>
              </a:spcBef>
              <a:spcAft>
                <a:spcPts val="0"/>
              </a:spcAft>
              <a:defRPr/>
            </a:pPr>
            <a:r>
              <a:rPr lang="it-IT" sz="1600" b="1" i="1" dirty="0"/>
              <a:t>EFFETTI    ATTESI     DEGLI INTERVENTI    REGOLAMENTARI   CON   </a:t>
            </a:r>
            <a:r>
              <a:rPr lang="it-IT" sz="1600" b="1" dirty="0"/>
              <a:t>RIFERIMENTO    AL RAGGIUNGIMENTO DELLE FINALITÀ DELLA VIGILANZA</a:t>
            </a:r>
          </a:p>
        </p:txBody>
      </p:sp>
      <p:sp>
        <p:nvSpPr>
          <p:cNvPr id="6" name="Rettangolo 5"/>
          <p:cNvSpPr/>
          <p:nvPr/>
        </p:nvSpPr>
        <p:spPr>
          <a:xfrm>
            <a:off x="714375" y="1285875"/>
            <a:ext cx="2357438" cy="500063"/>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it-IT" b="1" dirty="0"/>
              <a:t>OBIETTIVI </a:t>
            </a:r>
            <a:r>
              <a:rPr lang="it-IT" b="1" dirty="0" err="1"/>
              <a:t>DI</a:t>
            </a:r>
            <a:r>
              <a:rPr lang="it-IT" b="1" dirty="0"/>
              <a:t> VIGILANZA</a:t>
            </a:r>
            <a:endParaRPr lang="it-IT" b="1" dirty="0"/>
          </a:p>
        </p:txBody>
      </p:sp>
      <p:sp>
        <p:nvSpPr>
          <p:cNvPr id="7" name="Rettangolo 6"/>
          <p:cNvSpPr/>
          <p:nvPr/>
        </p:nvSpPr>
        <p:spPr>
          <a:xfrm>
            <a:off x="3071813" y="1285875"/>
            <a:ext cx="2643187" cy="500063"/>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it-IT" dirty="0"/>
              <a:t>vantaggi</a:t>
            </a:r>
            <a:endParaRPr lang="it-IT" dirty="0"/>
          </a:p>
        </p:txBody>
      </p:sp>
      <p:sp>
        <p:nvSpPr>
          <p:cNvPr id="8" name="Rettangolo 7"/>
          <p:cNvSpPr/>
          <p:nvPr/>
        </p:nvSpPr>
        <p:spPr>
          <a:xfrm>
            <a:off x="5715000" y="1285875"/>
            <a:ext cx="2786063" cy="500063"/>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it-IT" dirty="0"/>
              <a:t>svantaggi</a:t>
            </a:r>
            <a:endParaRPr lang="it-IT" dirty="0"/>
          </a:p>
        </p:txBody>
      </p:sp>
      <p:sp>
        <p:nvSpPr>
          <p:cNvPr id="42001" name="Rettangolo 8"/>
          <p:cNvSpPr>
            <a:spLocks noChangeArrowheads="1"/>
          </p:cNvSpPr>
          <p:nvPr/>
        </p:nvSpPr>
        <p:spPr bwMode="auto">
          <a:xfrm>
            <a:off x="3071813" y="1785938"/>
            <a:ext cx="2500312" cy="1384300"/>
          </a:xfrm>
          <a:prstGeom prst="rect">
            <a:avLst/>
          </a:prstGeom>
          <a:noFill/>
          <a:ln w="9525">
            <a:noFill/>
            <a:miter lim="800000"/>
            <a:headEnd/>
            <a:tailEnd/>
          </a:ln>
        </p:spPr>
        <p:txBody>
          <a:bodyPr>
            <a:spAutoFit/>
          </a:bodyPr>
          <a:lstStyle/>
          <a:p>
            <a:r>
              <a:rPr lang="it-IT" sz="1400">
                <a:latin typeface="Constantia" pitchFamily="18" charset="0"/>
              </a:rPr>
              <a:t>Riduzione del rischio di</a:t>
            </a:r>
          </a:p>
          <a:p>
            <a:r>
              <a:rPr lang="it-IT" sz="1400">
                <a:latin typeface="Constantia" pitchFamily="18" charset="0"/>
              </a:rPr>
              <a:t>espropriazione nelle OPA interne,</a:t>
            </a:r>
          </a:p>
          <a:p>
            <a:r>
              <a:rPr lang="it-IT" sz="1400">
                <a:latin typeface="Constantia" pitchFamily="18" charset="0"/>
              </a:rPr>
              <a:t>che sollevano maggiori rischi per gli</a:t>
            </a:r>
          </a:p>
          <a:p>
            <a:r>
              <a:rPr lang="it-IT" sz="1400">
                <a:latin typeface="Constantia" pitchFamily="18" charset="0"/>
              </a:rPr>
              <a:t>azionisti di minoranza.</a:t>
            </a:r>
          </a:p>
        </p:txBody>
      </p:sp>
      <p:sp>
        <p:nvSpPr>
          <p:cNvPr id="42002" name="Rettangolo 10"/>
          <p:cNvSpPr>
            <a:spLocks noChangeArrowheads="1"/>
          </p:cNvSpPr>
          <p:nvPr/>
        </p:nvSpPr>
        <p:spPr bwMode="auto">
          <a:xfrm>
            <a:off x="3071813" y="3214688"/>
            <a:ext cx="4572000" cy="1200150"/>
          </a:xfrm>
          <a:prstGeom prst="rect">
            <a:avLst/>
          </a:prstGeom>
          <a:noFill/>
          <a:ln w="9525">
            <a:noFill/>
            <a:miter lim="800000"/>
            <a:headEnd/>
            <a:tailEnd/>
          </a:ln>
        </p:spPr>
        <p:txBody>
          <a:bodyPr>
            <a:spAutoFit/>
          </a:bodyPr>
          <a:lstStyle/>
          <a:p>
            <a:r>
              <a:rPr lang="it-IT" sz="1200">
                <a:latin typeface="Constantia" pitchFamily="18" charset="0"/>
              </a:rPr>
              <a:t>Riduzione delle asimmetrie</a:t>
            </a:r>
          </a:p>
          <a:p>
            <a:r>
              <a:rPr lang="it-IT" sz="1200">
                <a:latin typeface="Constantia" pitchFamily="18" charset="0"/>
              </a:rPr>
              <a:t>informative a danno degli investitori</a:t>
            </a:r>
          </a:p>
          <a:p>
            <a:r>
              <a:rPr lang="it-IT" sz="1200">
                <a:latin typeface="Constantia" pitchFamily="18" charset="0"/>
              </a:rPr>
              <a:t>nelle offerte in cui è maggiore il</a:t>
            </a:r>
          </a:p>
          <a:p>
            <a:r>
              <a:rPr lang="it-IT" sz="1200">
                <a:latin typeface="Constantia" pitchFamily="18" charset="0"/>
              </a:rPr>
              <a:t>rischio che le valutazioni</a:t>
            </a:r>
          </a:p>
          <a:p>
            <a:r>
              <a:rPr lang="it-IT" sz="1200">
                <a:latin typeface="Constantia" pitchFamily="18" charset="0"/>
              </a:rPr>
              <a:t>dell’emittente siano influenzate dai</a:t>
            </a:r>
          </a:p>
          <a:p>
            <a:r>
              <a:rPr lang="it-IT" sz="1200">
                <a:latin typeface="Constantia" pitchFamily="18" charset="0"/>
              </a:rPr>
              <a:t>legami con l’offerente.</a:t>
            </a:r>
          </a:p>
        </p:txBody>
      </p:sp>
      <p:sp>
        <p:nvSpPr>
          <p:cNvPr id="42003" name="Rettangolo 11"/>
          <p:cNvSpPr>
            <a:spLocks noChangeArrowheads="1"/>
          </p:cNvSpPr>
          <p:nvPr/>
        </p:nvSpPr>
        <p:spPr bwMode="auto">
          <a:xfrm>
            <a:off x="5643563" y="3357563"/>
            <a:ext cx="3786187" cy="954087"/>
          </a:xfrm>
          <a:prstGeom prst="rect">
            <a:avLst/>
          </a:prstGeom>
          <a:noFill/>
          <a:ln w="9525">
            <a:noFill/>
            <a:miter lim="800000"/>
            <a:headEnd/>
            <a:tailEnd/>
          </a:ln>
        </p:spPr>
        <p:txBody>
          <a:bodyPr>
            <a:spAutoFit/>
          </a:bodyPr>
          <a:lstStyle/>
          <a:p>
            <a:r>
              <a:rPr lang="it-IT" sz="1400">
                <a:latin typeface="Constantia" pitchFamily="18" charset="0"/>
              </a:rPr>
              <a:t>Una valutazione indipendente</a:t>
            </a:r>
          </a:p>
          <a:p>
            <a:r>
              <a:rPr lang="it-IT" sz="1400">
                <a:latin typeface="Constantia" pitchFamily="18" charset="0"/>
              </a:rPr>
              <a:t>dell’offerta potrebbe essere un</a:t>
            </a:r>
          </a:p>
          <a:p>
            <a:r>
              <a:rPr lang="it-IT" sz="1400">
                <a:latin typeface="Constantia" pitchFamily="18" charset="0"/>
              </a:rPr>
              <a:t>presidio utile anche per gli azionisti</a:t>
            </a:r>
          </a:p>
          <a:p>
            <a:r>
              <a:rPr lang="it-IT" sz="1400">
                <a:latin typeface="Constantia" pitchFamily="18" charset="0"/>
              </a:rPr>
              <a:t>destinatari di un’OPA esterna.</a:t>
            </a:r>
          </a:p>
        </p:txBody>
      </p:sp>
      <p:sp>
        <p:nvSpPr>
          <p:cNvPr id="42004" name="Rettangolo 14"/>
          <p:cNvSpPr>
            <a:spLocks noChangeArrowheads="1"/>
          </p:cNvSpPr>
          <p:nvPr/>
        </p:nvSpPr>
        <p:spPr bwMode="auto">
          <a:xfrm>
            <a:off x="857250" y="2571750"/>
            <a:ext cx="4357688" cy="646113"/>
          </a:xfrm>
          <a:prstGeom prst="rect">
            <a:avLst/>
          </a:prstGeom>
          <a:noFill/>
          <a:ln w="9525">
            <a:noFill/>
            <a:miter lim="800000"/>
            <a:headEnd/>
            <a:tailEnd/>
          </a:ln>
        </p:spPr>
        <p:txBody>
          <a:bodyPr>
            <a:spAutoFit/>
          </a:bodyPr>
          <a:lstStyle/>
          <a:p>
            <a:r>
              <a:rPr lang="it-IT">
                <a:latin typeface="Constantia" pitchFamily="18" charset="0"/>
              </a:rPr>
              <a:t>TUTELA DEGLI</a:t>
            </a:r>
          </a:p>
          <a:p>
            <a:r>
              <a:rPr lang="it-IT">
                <a:latin typeface="Constantia" pitchFamily="18" charset="0"/>
              </a:rPr>
              <a:t>INVESTITORI</a:t>
            </a:r>
          </a:p>
        </p:txBody>
      </p:sp>
      <p:cxnSp>
        <p:nvCxnSpPr>
          <p:cNvPr id="19" name="Connettore 1 18"/>
          <p:cNvCxnSpPr/>
          <p:nvPr/>
        </p:nvCxnSpPr>
        <p:spPr>
          <a:xfrm rot="5400000">
            <a:off x="7786688" y="2500313"/>
            <a:ext cx="142875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42006" name="Rettangolo 20"/>
          <p:cNvSpPr>
            <a:spLocks noChangeArrowheads="1"/>
          </p:cNvSpPr>
          <p:nvPr/>
        </p:nvSpPr>
        <p:spPr bwMode="auto">
          <a:xfrm>
            <a:off x="3071813" y="4371975"/>
            <a:ext cx="4572000" cy="1200150"/>
          </a:xfrm>
          <a:prstGeom prst="rect">
            <a:avLst/>
          </a:prstGeom>
          <a:noFill/>
          <a:ln w="9525">
            <a:noFill/>
            <a:miter lim="800000"/>
            <a:headEnd/>
            <a:tailEnd/>
          </a:ln>
        </p:spPr>
        <p:txBody>
          <a:bodyPr>
            <a:spAutoFit/>
          </a:bodyPr>
          <a:lstStyle/>
          <a:p>
            <a:r>
              <a:rPr lang="it-IT" sz="1200">
                <a:latin typeface="Constantia" pitchFamily="18" charset="0"/>
              </a:rPr>
              <a:t>Maggiore selettività delle operazioni</a:t>
            </a:r>
          </a:p>
          <a:p>
            <a:r>
              <a:rPr lang="it-IT" sz="1200">
                <a:latin typeface="Constantia" pitchFamily="18" charset="0"/>
              </a:rPr>
              <a:t>di rafforzamento del controllo,</a:t>
            </a:r>
          </a:p>
          <a:p>
            <a:r>
              <a:rPr lang="it-IT" sz="1200">
                <a:latin typeface="Constantia" pitchFamily="18" charset="0"/>
              </a:rPr>
              <a:t>grazie alla riduzione del rischio di</a:t>
            </a:r>
          </a:p>
          <a:p>
            <a:r>
              <a:rPr lang="it-IT" sz="1200">
                <a:latin typeface="Constantia" pitchFamily="18" charset="0"/>
              </a:rPr>
              <a:t>successo di offerte ritenute dalla</a:t>
            </a:r>
          </a:p>
          <a:p>
            <a:r>
              <a:rPr lang="it-IT" sz="1200">
                <a:latin typeface="Constantia" pitchFamily="18" charset="0"/>
              </a:rPr>
              <a:t>maggior parte degli oblati non</a:t>
            </a:r>
          </a:p>
          <a:p>
            <a:r>
              <a:rPr lang="it-IT" sz="1200">
                <a:latin typeface="Constantia" pitchFamily="18" charset="0"/>
              </a:rPr>
              <a:t>vantaggiose.</a:t>
            </a:r>
          </a:p>
        </p:txBody>
      </p:sp>
      <p:sp>
        <p:nvSpPr>
          <p:cNvPr id="42007" name="Rettangolo 21"/>
          <p:cNvSpPr>
            <a:spLocks noChangeArrowheads="1"/>
          </p:cNvSpPr>
          <p:nvPr/>
        </p:nvSpPr>
        <p:spPr bwMode="auto">
          <a:xfrm>
            <a:off x="714375" y="4429125"/>
            <a:ext cx="4572000" cy="1200150"/>
          </a:xfrm>
          <a:prstGeom prst="rect">
            <a:avLst/>
          </a:prstGeom>
          <a:noFill/>
          <a:ln w="9525">
            <a:noFill/>
            <a:miter lim="800000"/>
            <a:headEnd/>
            <a:tailEnd/>
          </a:ln>
        </p:spPr>
        <p:txBody>
          <a:bodyPr>
            <a:spAutoFit/>
          </a:bodyPr>
          <a:lstStyle/>
          <a:p>
            <a:r>
              <a:rPr lang="it-IT">
                <a:latin typeface="Constantia" pitchFamily="18" charset="0"/>
              </a:rPr>
              <a:t>EFFICIENZA DEL</a:t>
            </a:r>
          </a:p>
          <a:p>
            <a:r>
              <a:rPr lang="it-IT">
                <a:latin typeface="Constantia" pitchFamily="18" charset="0"/>
              </a:rPr>
              <a:t>MERCATO DEL</a:t>
            </a:r>
          </a:p>
          <a:p>
            <a:r>
              <a:rPr lang="it-IT">
                <a:latin typeface="Constantia" pitchFamily="18" charset="0"/>
              </a:rPr>
              <a:t>CONTROLLO</a:t>
            </a:r>
          </a:p>
          <a:p>
            <a:r>
              <a:rPr lang="it-IT">
                <a:latin typeface="Constantia" pitchFamily="18" charset="0"/>
              </a:rPr>
              <a:t>SOCIETARIO</a:t>
            </a:r>
          </a:p>
        </p:txBody>
      </p:sp>
      <p:sp>
        <p:nvSpPr>
          <p:cNvPr id="42008" name="Rettangolo 30"/>
          <p:cNvSpPr>
            <a:spLocks noChangeArrowheads="1"/>
          </p:cNvSpPr>
          <p:nvPr/>
        </p:nvSpPr>
        <p:spPr bwMode="auto">
          <a:xfrm>
            <a:off x="785813" y="5643563"/>
            <a:ext cx="4572000" cy="923925"/>
          </a:xfrm>
          <a:prstGeom prst="rect">
            <a:avLst/>
          </a:prstGeom>
          <a:noFill/>
          <a:ln w="9525">
            <a:noFill/>
            <a:miter lim="800000"/>
            <a:headEnd/>
            <a:tailEnd/>
          </a:ln>
        </p:spPr>
        <p:txBody>
          <a:bodyPr>
            <a:spAutoFit/>
          </a:bodyPr>
          <a:lstStyle/>
          <a:p>
            <a:r>
              <a:rPr lang="it-IT">
                <a:latin typeface="Constantia" pitchFamily="18" charset="0"/>
              </a:rPr>
              <a:t>EFFICIENZA ED</a:t>
            </a:r>
          </a:p>
          <a:p>
            <a:r>
              <a:rPr lang="it-IT">
                <a:latin typeface="Constantia" pitchFamily="18" charset="0"/>
              </a:rPr>
              <a:t>EFFICACIA DELLA</a:t>
            </a:r>
          </a:p>
          <a:p>
            <a:r>
              <a:rPr lang="it-IT">
                <a:latin typeface="Constantia" pitchFamily="18" charset="0"/>
              </a:rPr>
              <a:t>VIGILANZA</a:t>
            </a:r>
          </a:p>
        </p:txBody>
      </p:sp>
      <p:sp>
        <p:nvSpPr>
          <p:cNvPr id="42009" name="Rettangolo 32"/>
          <p:cNvSpPr>
            <a:spLocks noChangeArrowheads="1"/>
          </p:cNvSpPr>
          <p:nvPr/>
        </p:nvSpPr>
        <p:spPr bwMode="auto">
          <a:xfrm>
            <a:off x="3071813" y="5594350"/>
            <a:ext cx="4572000" cy="1016000"/>
          </a:xfrm>
          <a:prstGeom prst="rect">
            <a:avLst/>
          </a:prstGeom>
          <a:noFill/>
          <a:ln w="9525">
            <a:noFill/>
            <a:miter lim="800000"/>
            <a:headEnd/>
            <a:tailEnd/>
          </a:ln>
        </p:spPr>
        <p:txBody>
          <a:bodyPr>
            <a:spAutoFit/>
          </a:bodyPr>
          <a:lstStyle/>
          <a:p>
            <a:r>
              <a:rPr lang="it-IT" sz="1200">
                <a:latin typeface="Constantia" pitchFamily="18" charset="0"/>
              </a:rPr>
              <a:t>Codificazione di prassi già adottate</a:t>
            </a:r>
          </a:p>
          <a:p>
            <a:r>
              <a:rPr lang="it-IT" sz="1200">
                <a:latin typeface="Constantia" pitchFamily="18" charset="0"/>
              </a:rPr>
              <a:t>dalla Consob in alcuni casi</a:t>
            </a:r>
          </a:p>
          <a:p>
            <a:r>
              <a:rPr lang="it-IT" sz="1200">
                <a:latin typeface="Constantia" pitchFamily="18" charset="0"/>
              </a:rPr>
              <a:t>(evoluzione da intervento di</a:t>
            </a:r>
          </a:p>
          <a:p>
            <a:r>
              <a:rPr lang="it-IT" sz="1200">
                <a:latin typeface="Constantia" pitchFamily="18" charset="0"/>
              </a:rPr>
              <a:t>vigilanza “selettivo” a intervento</a:t>
            </a:r>
          </a:p>
          <a:p>
            <a:r>
              <a:rPr lang="it-IT" sz="1200">
                <a:latin typeface="Constantia" pitchFamily="18" charset="0"/>
              </a:rPr>
              <a:t>“sistematico”).</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338</TotalTime>
  <Words>1861</Words>
  <Application>Microsoft Office PowerPoint</Application>
  <PresentationFormat>Presentazione su schermo (4:3)</PresentationFormat>
  <Paragraphs>272</Paragraphs>
  <Slides>28</Slides>
  <Notes>0</Notes>
  <HiddenSlides>0</HiddenSlides>
  <MMClips>0</MMClips>
  <ScaleCrop>false</ScaleCrop>
  <HeadingPairs>
    <vt:vector size="6" baseType="variant">
      <vt:variant>
        <vt:lpstr>Caratteri utilizzati</vt:lpstr>
      </vt:variant>
      <vt:variant>
        <vt:i4>5</vt:i4>
      </vt:variant>
      <vt:variant>
        <vt:lpstr>Modello struttura</vt:lpstr>
      </vt:variant>
      <vt:variant>
        <vt:i4>4</vt:i4>
      </vt:variant>
      <vt:variant>
        <vt:lpstr>Titoli diapositive</vt:lpstr>
      </vt:variant>
      <vt:variant>
        <vt:i4>28</vt:i4>
      </vt:variant>
    </vt:vector>
  </HeadingPairs>
  <TitlesOfParts>
    <vt:vector size="37" baseType="lpstr">
      <vt:lpstr>Constantia</vt:lpstr>
      <vt:lpstr>Arial</vt:lpstr>
      <vt:lpstr>Calibri</vt:lpstr>
      <vt:lpstr>Wingdings 2</vt:lpstr>
      <vt:lpstr>Wingdings</vt:lpstr>
      <vt:lpstr>Equinozio</vt:lpstr>
      <vt:lpstr>Equinozio</vt:lpstr>
      <vt:lpstr>Equinozio</vt:lpstr>
      <vt:lpstr>Equinozio</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ANALISI DI IMPATTO DELLE PREVISIONI REGOLAMENTARI VOLTE A CORREGGERE GLI EFFETTI DELLA “PRESSURE TO TENDER”</dc:title>
  <dc:creator>fast</dc:creator>
  <cp:lastModifiedBy>Adonnino Ascoli &amp; Cavasola Scamoni</cp:lastModifiedBy>
  <cp:revision>46</cp:revision>
  <dcterms:created xsi:type="dcterms:W3CDTF">2011-03-21T10:38:32Z</dcterms:created>
  <dcterms:modified xsi:type="dcterms:W3CDTF">2011-03-25T15:44:03Z</dcterms:modified>
</cp:coreProperties>
</file>