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78" r:id="rId4"/>
    <p:sldId id="263" r:id="rId5"/>
    <p:sldId id="266" r:id="rId6"/>
    <p:sldId id="279" r:id="rId7"/>
    <p:sldId id="281" r:id="rId8"/>
    <p:sldId id="280" r:id="rId9"/>
    <p:sldId id="267" r:id="rId10"/>
    <p:sldId id="268" r:id="rId11"/>
    <p:sldId id="265" r:id="rId12"/>
    <p:sldId id="264" r:id="rId13"/>
    <p:sldId id="271" r:id="rId14"/>
    <p:sldId id="259" r:id="rId15"/>
    <p:sldId id="261" r:id="rId16"/>
    <p:sldId id="257" r:id="rId17"/>
    <p:sldId id="258" r:id="rId18"/>
    <p:sldId id="275" r:id="rId19"/>
    <p:sldId id="277" r:id="rId20"/>
    <p:sldId id="273" r:id="rId21"/>
    <p:sldId id="272" r:id="rId22"/>
    <p:sldId id="274" r:id="rId23"/>
    <p:sldId id="269" r:id="rId24"/>
    <p:sldId id="276" r:id="rId25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-2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1F5B14-23A4-4C87-BED3-6AE8367BBD9F}" type="datetimeFigureOut">
              <a:rPr lang="it-IT" smtClean="0"/>
              <a:pPr/>
              <a:t>11/01/2012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DF8D0-7F18-4E1B-AECF-B7B421875019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71472" y="357166"/>
            <a:ext cx="7772400" cy="1470025"/>
          </a:xfrm>
        </p:spPr>
        <p:txBody>
          <a:bodyPr/>
          <a:lstStyle/>
          <a:p>
            <a:r>
              <a:rPr lang="it-IT" dirty="0" smtClean="0"/>
              <a:t>Principi di Oncologia Sperimentale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85852" y="2143116"/>
            <a:ext cx="6400800" cy="642942"/>
          </a:xfrm>
        </p:spPr>
        <p:txBody>
          <a:bodyPr/>
          <a:lstStyle/>
          <a:p>
            <a:r>
              <a:rPr lang="it-IT" b="1" i="1" dirty="0" smtClean="0"/>
              <a:t>MODELLO ANIMALE 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6858016" y="6000768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 7</a:t>
            </a:r>
            <a:r>
              <a:rPr lang="it-IT" dirty="0" smtClean="0"/>
              <a:t>°/8° </a:t>
            </a:r>
            <a:r>
              <a:rPr lang="it-IT" dirty="0" smtClean="0"/>
              <a:t>S. </a:t>
            </a:r>
            <a:r>
              <a:rPr lang="it-IT" dirty="0" err="1" smtClean="0"/>
              <a:t>Beninati</a:t>
            </a:r>
            <a:endParaRPr lang="it-IT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28860" y="3214686"/>
            <a:ext cx="3914794" cy="27146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b="1" i="1" dirty="0" smtClean="0"/>
              <a:t>IL CONCETTO </a:t>
            </a:r>
            <a:r>
              <a:rPr lang="it-IT" b="1" i="1" dirty="0" err="1" smtClean="0"/>
              <a:t>DI</a:t>
            </a:r>
            <a:r>
              <a:rPr lang="it-IT" b="1" i="1" dirty="0" smtClean="0"/>
              <a:t> MODELLO ANIMALE</a:t>
            </a:r>
            <a:br>
              <a:rPr lang="it-IT" b="1" i="1" dirty="0" smtClean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it-IT" dirty="0" smtClean="0"/>
              <a:t>La </a:t>
            </a:r>
            <a:r>
              <a:rPr lang="it-IT" dirty="0" smtClean="0"/>
              <a:t>maggior parte delle nostre conoscenze nel campo della </a:t>
            </a:r>
            <a:r>
              <a:rPr lang="it-IT" dirty="0" smtClean="0"/>
              <a:t>biochimica generale</a:t>
            </a:r>
            <a:r>
              <a:rPr lang="it-IT" dirty="0" smtClean="0"/>
              <a:t>, della fisiologia e dell’endocrinologia origina </a:t>
            </a:r>
            <a:r>
              <a:rPr lang="it-IT" dirty="0" smtClean="0"/>
              <a:t>dalla sperimentazione </a:t>
            </a:r>
            <a:r>
              <a:rPr lang="it-IT" dirty="0" smtClean="0"/>
              <a:t>animale, e, idealmente, dovrebbe </a:t>
            </a:r>
            <a:r>
              <a:rPr lang="it-IT" dirty="0" smtClean="0"/>
              <a:t>essere estrapolata all’uomo.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 </a:t>
            </a:r>
            <a:r>
              <a:rPr lang="it-IT" dirty="0" smtClean="0"/>
              <a:t>In molti esperimenti, infatti, l’animale sostituisce l’uomo e </a:t>
            </a:r>
            <a:r>
              <a:rPr lang="it-IT" dirty="0" smtClean="0"/>
              <a:t>viene perciò </a:t>
            </a:r>
            <a:r>
              <a:rPr lang="it-IT" dirty="0" smtClean="0"/>
              <a:t>considerato come modello animale</a:t>
            </a:r>
            <a:r>
              <a:rPr lang="it-IT" dirty="0" smtClean="0"/>
              <a:t>.</a:t>
            </a:r>
          </a:p>
          <a:p>
            <a:pPr algn="just"/>
            <a:endParaRPr lang="it-IT" dirty="0" smtClean="0"/>
          </a:p>
          <a:p>
            <a:pPr algn="just"/>
            <a:r>
              <a:rPr lang="it-IT" dirty="0" smtClean="0"/>
              <a:t>U</a:t>
            </a:r>
            <a:r>
              <a:rPr lang="it-IT" dirty="0" smtClean="0"/>
              <a:t>n </a:t>
            </a:r>
            <a:r>
              <a:rPr lang="it-IT" dirty="0" smtClean="0"/>
              <a:t>modello è quella condizione che permette di studiare </a:t>
            </a:r>
            <a:r>
              <a:rPr lang="it-IT" dirty="0" smtClean="0"/>
              <a:t>i processi </a:t>
            </a:r>
            <a:r>
              <a:rPr lang="it-IT" dirty="0" smtClean="0"/>
              <a:t>biologici e comportamentali di base, o in cui può </a:t>
            </a:r>
            <a:r>
              <a:rPr lang="it-IT" dirty="0" smtClean="0"/>
              <a:t>essere studiato </a:t>
            </a:r>
            <a:r>
              <a:rPr lang="it-IT" dirty="0" smtClean="0"/>
              <a:t>un processo patologico indotto, e nel quale il fenomeno </a:t>
            </a:r>
            <a:r>
              <a:rPr lang="it-IT" dirty="0" smtClean="0"/>
              <a:t>è simile</a:t>
            </a:r>
            <a:r>
              <a:rPr lang="it-IT" dirty="0" smtClean="0"/>
              <a:t>, almeno sotto un certo punto di vista, allo stesso </a:t>
            </a:r>
            <a:r>
              <a:rPr lang="it-IT" dirty="0" smtClean="0"/>
              <a:t>fenomeno nell’uomo </a:t>
            </a:r>
            <a:r>
              <a:rPr lang="it-IT" dirty="0" smtClean="0"/>
              <a:t>o in altre specie animali</a:t>
            </a:r>
            <a:r>
              <a:rPr lang="it-IT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l’animale sostituisce l’uomo</a:t>
            </a:r>
            <a:endParaRPr lang="it-IT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1643050"/>
            <a:ext cx="513693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tangolo 4"/>
          <p:cNvSpPr/>
          <p:nvPr/>
        </p:nvSpPr>
        <p:spPr>
          <a:xfrm>
            <a:off x="5643570" y="6000768"/>
            <a:ext cx="1500198" cy="214314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Modelli animali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/>
            <a:r>
              <a:rPr lang="it-IT" dirty="0" smtClean="0"/>
              <a:t> La maggior parte dei modelli animali di laboratorio sono sviluppati e utilizzati per studiare la causa, la natura e la cura di malattie umane</a:t>
            </a:r>
            <a:r>
              <a:rPr lang="it-IT" dirty="0" smtClean="0"/>
              <a:t>.</a:t>
            </a:r>
          </a:p>
          <a:p>
            <a:pPr algn="just"/>
            <a:r>
              <a:rPr lang="it-IT" dirty="0" smtClean="0"/>
              <a:t>L’importanza </a:t>
            </a:r>
            <a:r>
              <a:rPr lang="it-IT" dirty="0" smtClean="0"/>
              <a:t>dei risultati derivati dalla sperimentazione dipende </a:t>
            </a:r>
            <a:r>
              <a:rPr lang="it-IT" dirty="0" smtClean="0"/>
              <a:t>dalla scelta </a:t>
            </a:r>
            <a:r>
              <a:rPr lang="it-IT" dirty="0" smtClean="0"/>
              <a:t>di un adeguato modello</a:t>
            </a:r>
            <a:r>
              <a:rPr lang="it-IT" dirty="0" smtClean="0"/>
              <a:t>.</a:t>
            </a:r>
          </a:p>
          <a:p>
            <a:pPr algn="just"/>
            <a:r>
              <a:rPr lang="it-IT" dirty="0" smtClean="0"/>
              <a:t> </a:t>
            </a:r>
            <a:r>
              <a:rPr lang="it-IT" dirty="0" smtClean="0"/>
              <a:t>La possibilità di </a:t>
            </a:r>
            <a:r>
              <a:rPr lang="it-IT" dirty="0" smtClean="0"/>
              <a:t>estendere l’estrapolazione </a:t>
            </a:r>
            <a:r>
              <a:rPr lang="it-IT" dirty="0" smtClean="0"/>
              <a:t>dei risultati dipende dal tipo di modello e dalla </a:t>
            </a:r>
            <a:r>
              <a:rPr lang="it-IT" dirty="0" smtClean="0"/>
              <a:t>natura della </a:t>
            </a:r>
            <a:r>
              <a:rPr lang="it-IT" dirty="0" smtClean="0"/>
              <a:t>ricerca.</a:t>
            </a:r>
          </a:p>
          <a:p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scelta di un modello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algn="just"/>
            <a:r>
              <a:rPr lang="it-IT" dirty="0" smtClean="0"/>
              <a:t>La scelta di un modello richiede quindi una pianificazione meticolosa.</a:t>
            </a:r>
          </a:p>
          <a:p>
            <a:pPr algn="just"/>
            <a:r>
              <a:rPr lang="it-IT" dirty="0" smtClean="0"/>
              <a:t>Vanno </a:t>
            </a:r>
            <a:r>
              <a:rPr lang="it-IT" dirty="0" smtClean="0"/>
              <a:t>definiti:</a:t>
            </a:r>
            <a:endParaRPr lang="it-IT" dirty="0" smtClean="0"/>
          </a:p>
          <a:p>
            <a:pPr algn="just"/>
            <a:r>
              <a:rPr lang="it-IT" dirty="0" smtClean="0">
                <a:solidFill>
                  <a:srgbClr val="FF0000"/>
                </a:solidFill>
              </a:rPr>
              <a:t>(1)</a:t>
            </a:r>
            <a:r>
              <a:rPr lang="it-IT" dirty="0" smtClean="0"/>
              <a:t> </a:t>
            </a:r>
            <a:r>
              <a:rPr lang="it-IT" dirty="0" smtClean="0">
                <a:solidFill>
                  <a:srgbClr val="FF0000"/>
                </a:solidFill>
              </a:rPr>
              <a:t>il problema di base</a:t>
            </a:r>
            <a:r>
              <a:rPr lang="it-IT" dirty="0" smtClean="0">
                <a:solidFill>
                  <a:srgbClr val="FF0000"/>
                </a:solidFill>
              </a:rPr>
              <a:t>,</a:t>
            </a:r>
          </a:p>
          <a:p>
            <a:pPr algn="just"/>
            <a:endParaRPr lang="it-IT" dirty="0" smtClean="0">
              <a:solidFill>
                <a:srgbClr val="FF0000"/>
              </a:solidFill>
            </a:endParaRPr>
          </a:p>
          <a:p>
            <a:pPr algn="just"/>
            <a:r>
              <a:rPr lang="it-IT" dirty="0" smtClean="0">
                <a:solidFill>
                  <a:srgbClr val="FF0000"/>
                </a:solidFill>
              </a:rPr>
              <a:t>(2) il substrato, ossia il tipo di cellule, tessuti, organi da studiare</a:t>
            </a:r>
            <a:r>
              <a:rPr lang="it-IT" dirty="0" smtClean="0">
                <a:solidFill>
                  <a:srgbClr val="FF0000"/>
                </a:solidFill>
              </a:rPr>
              <a:t>,</a:t>
            </a:r>
          </a:p>
          <a:p>
            <a:pPr algn="just"/>
            <a:endParaRPr lang="it-IT" dirty="0" smtClean="0">
              <a:solidFill>
                <a:srgbClr val="FF0000"/>
              </a:solidFill>
            </a:endParaRPr>
          </a:p>
          <a:p>
            <a:pPr algn="just"/>
            <a:r>
              <a:rPr lang="it-IT" dirty="0" smtClean="0">
                <a:solidFill>
                  <a:srgbClr val="FF0000"/>
                </a:solidFill>
              </a:rPr>
              <a:t>(3) la specie o il ceppo opportuno</a:t>
            </a:r>
            <a:r>
              <a:rPr lang="it-IT" dirty="0" smtClean="0">
                <a:solidFill>
                  <a:srgbClr val="FF0000"/>
                </a:solidFill>
              </a:rPr>
              <a:t>,</a:t>
            </a:r>
          </a:p>
          <a:p>
            <a:pPr algn="just"/>
            <a:endParaRPr lang="it-IT" dirty="0" smtClean="0">
              <a:solidFill>
                <a:srgbClr val="FF0000"/>
              </a:solidFill>
            </a:endParaRPr>
          </a:p>
          <a:p>
            <a:pPr algn="just"/>
            <a:r>
              <a:rPr lang="it-IT" dirty="0" smtClean="0">
                <a:solidFill>
                  <a:srgbClr val="FF0000"/>
                </a:solidFill>
              </a:rPr>
              <a:t>(4) i fattori decisivi, quali la disponibilità, l’adattamento, l</a:t>
            </a:r>
            <a:r>
              <a:rPr lang="it-IT" dirty="0" smtClean="0">
                <a:solidFill>
                  <a:srgbClr val="FF0000"/>
                </a:solidFill>
              </a:rPr>
              <a:t>’”</a:t>
            </a:r>
            <a:r>
              <a:rPr lang="it-IT" i="1" dirty="0" err="1" smtClean="0">
                <a:solidFill>
                  <a:srgbClr val="FF0000"/>
                </a:solidFill>
              </a:rPr>
              <a:t>animal</a:t>
            </a:r>
            <a:r>
              <a:rPr lang="it-IT" dirty="0" smtClean="0">
                <a:solidFill>
                  <a:srgbClr val="FF0000"/>
                </a:solidFill>
              </a:rPr>
              <a:t> </a:t>
            </a:r>
            <a:r>
              <a:rPr lang="it-IT" i="1" dirty="0" smtClean="0">
                <a:solidFill>
                  <a:srgbClr val="FF0000"/>
                </a:solidFill>
              </a:rPr>
              <a:t>care”</a:t>
            </a:r>
            <a:r>
              <a:rPr lang="it-IT" dirty="0" smtClean="0">
                <a:solidFill>
                  <a:srgbClr val="FF0000"/>
                </a:solidFill>
              </a:rPr>
              <a:t>, la strumentazione</a:t>
            </a:r>
            <a:r>
              <a:rPr lang="it-IT" dirty="0" smtClean="0">
                <a:solidFill>
                  <a:srgbClr val="FF0000"/>
                </a:solidFill>
              </a:rPr>
              <a:t>, la bibliografia, la perizia tecnica, il costo, la valutazione</a:t>
            </a:r>
          </a:p>
          <a:p>
            <a:pPr algn="just"/>
            <a:r>
              <a:rPr lang="it-IT" dirty="0" smtClean="0"/>
              <a:t>dei metodi alternativi; operare quindi considerazioni scientifiche,</a:t>
            </a:r>
          </a:p>
          <a:p>
            <a:pPr algn="just"/>
            <a:r>
              <a:rPr lang="it-IT" dirty="0" smtClean="0"/>
              <a:t>pratiche ed etiche.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Animal</a:t>
            </a:r>
            <a:r>
              <a:rPr lang="it-IT" dirty="0" smtClean="0"/>
              <a:t> Care</a:t>
            </a:r>
            <a:endParaRPr lang="it-IT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500" y="2720181"/>
            <a:ext cx="34290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Protocolli per gli animali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2976" y="1071546"/>
            <a:ext cx="6858048" cy="505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800" dirty="0" smtClean="0">
                <a:latin typeface="Times New Roman" pitchFamily="18" charset="0"/>
                <a:cs typeface="Times New Roman" pitchFamily="18" charset="0"/>
              </a:rPr>
              <a:t>Norme per il trattamento degli animali di laboratorio</a:t>
            </a:r>
            <a:endParaRPr lang="it-IT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229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714488"/>
            <a:ext cx="1967678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6" y="1500174"/>
            <a:ext cx="264320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29322" y="4071942"/>
            <a:ext cx="1928826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4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16" y="1714488"/>
            <a:ext cx="1500198" cy="22145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5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786182" y="4714884"/>
            <a:ext cx="112395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6" name="Picture 8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00100" y="3500438"/>
            <a:ext cx="139065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err="1" smtClean="0">
                <a:latin typeface="Times New Roman" pitchFamily="18" charset="0"/>
                <a:cs typeface="Times New Roman" pitchFamily="18" charset="0"/>
              </a:rPr>
              <a:t>Validita’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 dei modelli animali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Il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cancro è una malattia multifattoriale con eziologia multipla.</a:t>
            </a:r>
          </a:p>
          <a:p>
            <a:pPr algn="just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laboratorio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esistono protocolli sperimentali di cancerogenesi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ben collaudati</a:t>
            </a:r>
            <a:endParaRPr lang="it-IT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l’esposizione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può essere controllata con estrema precisione</a:t>
            </a:r>
          </a:p>
          <a:p>
            <a:pPr algn="just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gli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animali possono essere selezionati per uniformità e quindi</a:t>
            </a:r>
          </a:p>
          <a:p>
            <a:pPr algn="just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la variabilità sperimentale può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essere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minimizzata</a:t>
            </a:r>
          </a:p>
          <a:p>
            <a:pPr algn="just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standardizzando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i protocolli, gli esperimenti possono essere</a:t>
            </a:r>
          </a:p>
          <a:p>
            <a:pPr algn="just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condotti contemporaneamente in più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laboratori.</a:t>
            </a:r>
            <a:endParaRPr lang="it-IT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err="1" smtClean="0">
                <a:latin typeface="Times New Roman" pitchFamily="18" charset="0"/>
                <a:cs typeface="Times New Roman" pitchFamily="18" charset="0"/>
              </a:rPr>
              <a:t>Validita’</a:t>
            </a:r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 dei modelli animali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C’è una buona correlazione (84%) tra agenti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che causano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tumori nell’uomo e quelli che causano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tumori nel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topo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endParaRPr lang="it-IT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La maggioranza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degli agenti chimici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che causano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leucemia nell’uomo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, causano leucemia anche nei roditori</a:t>
            </a:r>
            <a:endParaRPr lang="it-IT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</a:t>
            </a:r>
            <a:r>
              <a:rPr lang="it-IT" dirty="0" smtClean="0"/>
              <a:t>isultati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L’estrapolazione dei risultati può essere </a:t>
            </a:r>
            <a:r>
              <a:rPr lang="it-IT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qualitativa,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vertente sui processi fisio-patologici dell’animale e sulle sue reazioni a stimoli estrapolabili all’uomo o ad altri animali, o </a:t>
            </a:r>
            <a:r>
              <a:rPr lang="it-IT" sz="24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quantitativa,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che consiste nella determinazione del dosaggio di certi composti che potrebbero essere benefici o pericolosi per la specie bersaglio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it-IT" sz="2400" dirty="0" smtClean="0">
                <a:latin typeface="Times New Roman" pitchFamily="18" charset="0"/>
                <a:cs typeface="Times New Roman" pitchFamily="18" charset="0"/>
              </a:rPr>
              <a:t>L’estrapolazione dall’animale all’uomo va sempre effettuata con riserva, e i risultati degli esperimenti dovranno essere, in ultima analisi, verificati con studi sull’uomo.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Tipi di modello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just"/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I piccoli roditori, principalmente topi e ratti, sono le specie più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utilizzate. </a:t>
            </a:r>
          </a:p>
          <a:p>
            <a:pPr algn="just"/>
            <a:endParaRPr lang="it-IT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it-IT" sz="1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Nei </a:t>
            </a:r>
            <a:r>
              <a:rPr lang="it-IT" sz="1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modelli animali indotti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, una malattia o un processo patologico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sono indotti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sperimentalmente, sia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chirurgicamente (</a:t>
            </a:r>
            <a:r>
              <a:rPr lang="it-I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inoculo sottocutaneo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che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somministrando cellule (</a:t>
            </a:r>
            <a:r>
              <a:rPr lang="it-I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modello splenico e della vena caudale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) o  sostanze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biologicamente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attive (</a:t>
            </a:r>
            <a:r>
              <a:rPr lang="it-I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leucemie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per ottenere una condizione che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somiglia a quella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che si verificherebbe nella specie bersaglio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Nell’ambito dei modelli indotti si collocano gli </a:t>
            </a:r>
            <a:r>
              <a:rPr lang="it-I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animali transgenici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nei quali viene inserito un gene della malattia che si vuole riprodurre.</a:t>
            </a:r>
          </a:p>
          <a:p>
            <a:pPr algn="just"/>
            <a:endParaRPr lang="it-IT" sz="18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it-IT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it-IT" sz="1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Per </a:t>
            </a:r>
            <a:r>
              <a:rPr lang="it-IT" sz="18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modelli animali spontanei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si intendono quelli che portano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mutazioni genetiche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spontanee, e sono stati caratterizzati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in centinaia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di ceppi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e colonie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animali che manifestano malattie spontanee simili </a:t>
            </a:r>
            <a:r>
              <a:rPr lang="it-IT" sz="1800" dirty="0" smtClean="0">
                <a:latin typeface="Times New Roman" pitchFamily="18" charset="0"/>
                <a:cs typeface="Times New Roman" pitchFamily="18" charset="0"/>
              </a:rPr>
              <a:t>all’uomo. </a:t>
            </a:r>
            <a:endParaRPr lang="it-IT" sz="1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Inoculo sottocutaneo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Simone\Desktop\Immagine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1866021"/>
            <a:ext cx="8229600" cy="3994321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6786578" y="2786058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 smtClean="0"/>
              <a:t>Solid</a:t>
            </a:r>
            <a:r>
              <a:rPr lang="it-IT" b="1" dirty="0" smtClean="0"/>
              <a:t> </a:t>
            </a:r>
            <a:r>
              <a:rPr lang="it-IT" b="1" dirty="0" err="1" smtClean="0"/>
              <a:t>tumor</a:t>
            </a:r>
            <a:endParaRPr lang="it-IT" b="1" dirty="0"/>
          </a:p>
        </p:txBody>
      </p:sp>
      <p:cxnSp>
        <p:nvCxnSpPr>
          <p:cNvPr id="9" name="Connettore 2 8"/>
          <p:cNvCxnSpPr/>
          <p:nvPr/>
        </p:nvCxnSpPr>
        <p:spPr>
          <a:xfrm rot="5400000">
            <a:off x="7000892" y="3286124"/>
            <a:ext cx="285752" cy="1428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Topo nudo</a:t>
            </a:r>
            <a:endParaRPr lang="it-IT" dirty="0"/>
          </a:p>
        </p:txBody>
      </p:sp>
      <p:pic>
        <p:nvPicPr>
          <p:cNvPr id="4" name="Segnaposto contenuto 3" descr="800px-Nacktmaus_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56689" y="1600200"/>
            <a:ext cx="7030622" cy="452596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Nude Mice o </a:t>
            </a:r>
            <a:r>
              <a:rPr lang="en-US" b="1" dirty="0" err="1" smtClean="0"/>
              <a:t>Topi</a:t>
            </a:r>
            <a:r>
              <a:rPr lang="en-US" b="1" dirty="0" smtClean="0"/>
              <a:t> </a:t>
            </a:r>
            <a:r>
              <a:rPr lang="en-US" b="1" dirty="0" err="1" smtClean="0"/>
              <a:t>Nudi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delle</a:t>
            </a:r>
            <a:r>
              <a:rPr lang="en-US" dirty="0" smtClean="0"/>
              <a:t> </a:t>
            </a:r>
            <a:r>
              <a:rPr lang="en-US" dirty="0" err="1" smtClean="0"/>
              <a:t>più</a:t>
            </a:r>
            <a:r>
              <a:rPr lang="en-US" dirty="0" smtClean="0"/>
              <a:t> </a:t>
            </a:r>
            <a:r>
              <a:rPr lang="en-US" dirty="0" err="1" smtClean="0"/>
              <a:t>importanti</a:t>
            </a:r>
            <a:r>
              <a:rPr lang="en-US" dirty="0" smtClean="0"/>
              <a:t> </a:t>
            </a:r>
            <a:r>
              <a:rPr lang="en-US" dirty="0" err="1" smtClean="0"/>
              <a:t>scoperte</a:t>
            </a:r>
            <a:r>
              <a:rPr lang="en-US" dirty="0" smtClean="0"/>
              <a:t> </a:t>
            </a:r>
            <a:r>
              <a:rPr lang="en-US" dirty="0" err="1" smtClean="0"/>
              <a:t>dell’oncologia</a:t>
            </a:r>
            <a:r>
              <a:rPr lang="en-US" dirty="0" smtClean="0"/>
              <a:t> </a:t>
            </a:r>
            <a:r>
              <a:rPr lang="en-US" dirty="0" err="1" smtClean="0"/>
              <a:t>sperimentale</a:t>
            </a:r>
            <a:r>
              <a:rPr lang="en-US" dirty="0" smtClean="0"/>
              <a:t> è </a:t>
            </a:r>
            <a:r>
              <a:rPr lang="en-US" dirty="0" err="1" smtClean="0"/>
              <a:t>stato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topo</a:t>
            </a:r>
            <a:r>
              <a:rPr lang="en-US" dirty="0" smtClean="0"/>
              <a:t> </a:t>
            </a:r>
            <a:r>
              <a:rPr lang="en-US" dirty="0" err="1" smtClean="0"/>
              <a:t>nudo</a:t>
            </a:r>
            <a:r>
              <a:rPr lang="en-US" dirty="0" smtClean="0"/>
              <a:t> o “nude mouse”. </a:t>
            </a:r>
            <a:r>
              <a:rPr lang="en-US" dirty="0" err="1" smtClean="0"/>
              <a:t>Infatti</a:t>
            </a:r>
            <a:r>
              <a:rPr lang="en-US" dirty="0" smtClean="0"/>
              <a:t> è </a:t>
            </a:r>
            <a:r>
              <a:rPr lang="en-US" dirty="0" err="1" smtClean="0"/>
              <a:t>stato</a:t>
            </a:r>
            <a:r>
              <a:rPr lang="en-US" dirty="0" smtClean="0"/>
              <a:t> </a:t>
            </a:r>
            <a:r>
              <a:rPr lang="en-US" dirty="0" err="1" smtClean="0"/>
              <a:t>possibile</a:t>
            </a:r>
            <a:r>
              <a:rPr lang="en-US" dirty="0" smtClean="0"/>
              <a:t> grazie a </a:t>
            </a:r>
            <a:r>
              <a:rPr lang="en-US" dirty="0" err="1" smtClean="0"/>
              <a:t>loro</a:t>
            </a:r>
            <a:r>
              <a:rPr lang="en-US" dirty="0" smtClean="0"/>
              <a:t> </a:t>
            </a:r>
            <a:r>
              <a:rPr lang="en-US" dirty="0" err="1" smtClean="0"/>
              <a:t>poter</a:t>
            </a:r>
            <a:r>
              <a:rPr lang="en-US" dirty="0" smtClean="0"/>
              <a:t> </a:t>
            </a:r>
            <a:r>
              <a:rPr lang="en-US" dirty="0" err="1" smtClean="0"/>
              <a:t>studiare</a:t>
            </a:r>
            <a:r>
              <a:rPr lang="en-US" dirty="0" smtClean="0"/>
              <a:t> </a:t>
            </a:r>
            <a:r>
              <a:rPr lang="en-US" dirty="0" err="1" smtClean="0"/>
              <a:t>tessuti</a:t>
            </a:r>
            <a:r>
              <a:rPr lang="en-US" dirty="0" smtClean="0"/>
              <a:t> e cellule </a:t>
            </a:r>
            <a:r>
              <a:rPr lang="en-US" dirty="0" err="1" smtClean="0"/>
              <a:t>umane</a:t>
            </a:r>
            <a:r>
              <a:rPr lang="en-US" dirty="0" smtClean="0"/>
              <a:t> in un </a:t>
            </a:r>
            <a:r>
              <a:rPr lang="en-US" dirty="0" err="1" smtClean="0"/>
              <a:t>organismo</a:t>
            </a:r>
            <a:r>
              <a:rPr lang="en-US" dirty="0" smtClean="0"/>
              <a:t> </a:t>
            </a:r>
            <a:r>
              <a:rPr lang="en-US" dirty="0" err="1" smtClean="0"/>
              <a:t>vivente</a:t>
            </a:r>
            <a:r>
              <a:rPr lang="en-US" dirty="0" smtClean="0"/>
              <a:t>.</a:t>
            </a:r>
          </a:p>
          <a:p>
            <a:r>
              <a:rPr lang="en-US" dirty="0" smtClean="0"/>
              <a:t> Il </a:t>
            </a:r>
            <a:r>
              <a:rPr lang="en-US" dirty="0" err="1" smtClean="0"/>
              <a:t>topo</a:t>
            </a:r>
            <a:r>
              <a:rPr lang="en-US" dirty="0" smtClean="0"/>
              <a:t> </a:t>
            </a:r>
            <a:r>
              <a:rPr lang="en-US" dirty="0" err="1" smtClean="0"/>
              <a:t>nudo</a:t>
            </a:r>
            <a:r>
              <a:rPr lang="en-US" dirty="0" smtClean="0"/>
              <a:t> è </a:t>
            </a:r>
            <a:r>
              <a:rPr lang="en-US" dirty="0" err="1" smtClean="0"/>
              <a:t>stato</a:t>
            </a:r>
            <a:r>
              <a:rPr lang="en-US" dirty="0" smtClean="0"/>
              <a:t> </a:t>
            </a:r>
            <a:r>
              <a:rPr lang="en-US" dirty="0" err="1" smtClean="0"/>
              <a:t>scoperto</a:t>
            </a:r>
            <a:r>
              <a:rPr lang="en-US" dirty="0" smtClean="0"/>
              <a:t> </a:t>
            </a:r>
            <a:r>
              <a:rPr lang="en-US" dirty="0" err="1" smtClean="0"/>
              <a:t>nel</a:t>
            </a:r>
            <a:r>
              <a:rPr lang="en-US" dirty="0" smtClean="0"/>
              <a:t> 1962, è </a:t>
            </a:r>
            <a:r>
              <a:rPr lang="en-US" dirty="0" err="1" smtClean="0"/>
              <a:t>immunodeficiente</a:t>
            </a:r>
            <a:r>
              <a:rPr lang="en-US" dirty="0" smtClean="0"/>
              <a:t> e </a:t>
            </a:r>
            <a:r>
              <a:rPr lang="en-US" dirty="0" err="1" smtClean="0"/>
              <a:t>quindi</a:t>
            </a:r>
            <a:r>
              <a:rPr lang="en-US" dirty="0" smtClean="0"/>
              <a:t> non </a:t>
            </a:r>
            <a:r>
              <a:rPr lang="en-US" dirty="0" err="1" smtClean="0"/>
              <a:t>rigetta</a:t>
            </a:r>
            <a:r>
              <a:rPr lang="en-US" dirty="0" smtClean="0"/>
              <a:t> I </a:t>
            </a:r>
            <a:r>
              <a:rPr lang="en-US" dirty="0" err="1" smtClean="0"/>
              <a:t>tumori</a:t>
            </a:r>
            <a:r>
              <a:rPr lang="en-US" dirty="0" smtClean="0"/>
              <a:t> </a:t>
            </a:r>
            <a:r>
              <a:rPr lang="en-US" dirty="0" err="1" smtClean="0"/>
              <a:t>umani</a:t>
            </a:r>
            <a:r>
              <a:rPr lang="en-US" dirty="0" smtClean="0"/>
              <a:t> ma </a:t>
            </a:r>
            <a:r>
              <a:rPr lang="en-US" dirty="0" err="1" smtClean="0"/>
              <a:t>anche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altre</a:t>
            </a:r>
            <a:r>
              <a:rPr lang="en-US" dirty="0" smtClean="0"/>
              <a:t> specie. </a:t>
            </a:r>
          </a:p>
          <a:p>
            <a:r>
              <a:rPr lang="en-US" dirty="0" smtClean="0"/>
              <a:t>Prima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loro</a:t>
            </a:r>
            <a:r>
              <a:rPr lang="en-US" dirty="0" smtClean="0"/>
              <a:t> </a:t>
            </a:r>
            <a:r>
              <a:rPr lang="en-US" dirty="0" err="1" smtClean="0"/>
              <a:t>scoperta</a:t>
            </a:r>
            <a:r>
              <a:rPr lang="en-US" dirty="0" smtClean="0"/>
              <a:t> I </a:t>
            </a:r>
            <a:r>
              <a:rPr lang="en-US" dirty="0" err="1" smtClean="0"/>
              <a:t>tumori</a:t>
            </a:r>
            <a:r>
              <a:rPr lang="en-US" dirty="0" smtClean="0"/>
              <a:t> </a:t>
            </a:r>
            <a:r>
              <a:rPr lang="en-US" dirty="0" err="1" smtClean="0"/>
              <a:t>umani</a:t>
            </a:r>
            <a:r>
              <a:rPr lang="en-US" dirty="0" smtClean="0"/>
              <a:t> </a:t>
            </a:r>
            <a:r>
              <a:rPr lang="en-US" dirty="0" err="1" smtClean="0"/>
              <a:t>venivano</a:t>
            </a:r>
            <a:r>
              <a:rPr lang="en-US" dirty="0" smtClean="0"/>
              <a:t> </a:t>
            </a:r>
            <a:r>
              <a:rPr lang="en-US" dirty="0" err="1" smtClean="0"/>
              <a:t>impiantati</a:t>
            </a:r>
            <a:r>
              <a:rPr lang="en-US" dirty="0" smtClean="0"/>
              <a:t> in </a:t>
            </a:r>
            <a:r>
              <a:rPr lang="en-US" dirty="0" err="1" smtClean="0"/>
              <a:t>sedi</a:t>
            </a:r>
            <a:r>
              <a:rPr lang="en-US" dirty="0" smtClean="0"/>
              <a:t> </a:t>
            </a:r>
            <a:r>
              <a:rPr lang="en-US" dirty="0" err="1" smtClean="0"/>
              <a:t>particolari</a:t>
            </a:r>
            <a:r>
              <a:rPr lang="en-US" dirty="0" smtClean="0"/>
              <a:t> a basso </a:t>
            </a:r>
            <a:r>
              <a:rPr lang="en-US" dirty="0" err="1" smtClean="0"/>
              <a:t>rigetto</a:t>
            </a:r>
            <a:r>
              <a:rPr lang="en-US" dirty="0" smtClean="0"/>
              <a:t> come la camera </a:t>
            </a:r>
            <a:r>
              <a:rPr lang="en-US" dirty="0" err="1" smtClean="0"/>
              <a:t>anteriore</a:t>
            </a:r>
            <a:r>
              <a:rPr lang="en-US" dirty="0" smtClean="0"/>
              <a:t> </a:t>
            </a:r>
            <a:r>
              <a:rPr lang="en-US" dirty="0" err="1" smtClean="0"/>
              <a:t>dell’occhio</a:t>
            </a:r>
            <a:r>
              <a:rPr lang="en-US" dirty="0" smtClean="0"/>
              <a:t>,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cervello</a:t>
            </a:r>
            <a:r>
              <a:rPr lang="en-US" dirty="0" smtClean="0"/>
              <a:t> e le </a:t>
            </a:r>
            <a:r>
              <a:rPr lang="en-US" dirty="0" err="1" smtClean="0"/>
              <a:t>tasche</a:t>
            </a:r>
            <a:r>
              <a:rPr lang="en-US" dirty="0" smtClean="0"/>
              <a:t> </a:t>
            </a:r>
            <a:r>
              <a:rPr lang="en-US" dirty="0" err="1" smtClean="0"/>
              <a:t>della</a:t>
            </a:r>
            <a:r>
              <a:rPr lang="en-US" dirty="0" smtClean="0"/>
              <a:t> </a:t>
            </a:r>
            <a:r>
              <a:rPr lang="en-US" dirty="0" err="1" smtClean="0"/>
              <a:t>guancia</a:t>
            </a:r>
            <a:r>
              <a:rPr lang="en-US" dirty="0" smtClean="0"/>
              <a:t>. 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Topi nudi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Un </a:t>
            </a:r>
            <a:r>
              <a:rPr lang="en-US" dirty="0" err="1" smtClean="0"/>
              <a:t>topo</a:t>
            </a:r>
            <a:r>
              <a:rPr lang="en-US" dirty="0" smtClean="0"/>
              <a:t> </a:t>
            </a:r>
            <a:r>
              <a:rPr lang="en-US" dirty="0" err="1" smtClean="0"/>
              <a:t>nudo</a:t>
            </a:r>
            <a:r>
              <a:rPr lang="en-US" dirty="0" smtClean="0"/>
              <a:t> è un </a:t>
            </a:r>
            <a:r>
              <a:rPr lang="en-US" dirty="0" err="1" smtClean="0"/>
              <a:t>animale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laboratorio</a:t>
            </a:r>
            <a:r>
              <a:rPr lang="en-US" dirty="0" smtClean="0"/>
              <a:t> </a:t>
            </a:r>
            <a:r>
              <a:rPr lang="en-US" dirty="0" err="1" smtClean="0"/>
              <a:t>derivato</a:t>
            </a:r>
            <a:r>
              <a:rPr lang="en-US" dirty="0" smtClean="0"/>
              <a:t> </a:t>
            </a:r>
            <a:r>
              <a:rPr lang="en-US" dirty="0" err="1" smtClean="0"/>
              <a:t>da</a:t>
            </a:r>
            <a:r>
              <a:rPr lang="en-US" dirty="0" smtClean="0"/>
              <a:t> un </a:t>
            </a:r>
            <a:r>
              <a:rPr lang="en-US" dirty="0" err="1" smtClean="0"/>
              <a:t>ceppo</a:t>
            </a:r>
            <a:r>
              <a:rPr lang="en-US" dirty="0" smtClean="0"/>
              <a:t> con </a:t>
            </a:r>
            <a:r>
              <a:rPr lang="en-US" dirty="0" err="1" smtClean="0"/>
              <a:t>mutazioni</a:t>
            </a:r>
            <a:r>
              <a:rPr lang="en-US" dirty="0" smtClean="0"/>
              <a:t> </a:t>
            </a:r>
            <a:r>
              <a:rPr lang="en-US" dirty="0" err="1" smtClean="0"/>
              <a:t>genetiche</a:t>
            </a:r>
            <a:r>
              <a:rPr lang="en-US" dirty="0" smtClean="0"/>
              <a:t> </a:t>
            </a:r>
            <a:r>
              <a:rPr lang="en-US" dirty="0" err="1" smtClean="0"/>
              <a:t>che</a:t>
            </a:r>
            <a:r>
              <a:rPr lang="en-US" dirty="0" smtClean="0"/>
              <a:t> </a:t>
            </a:r>
            <a:r>
              <a:rPr lang="en-US" dirty="0" err="1" smtClean="0"/>
              <a:t>causa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blocco</a:t>
            </a:r>
            <a:r>
              <a:rPr lang="en-US" dirty="0" smtClean="0"/>
              <a:t> </a:t>
            </a:r>
            <a:r>
              <a:rPr lang="en-US" dirty="0" err="1" smtClean="0"/>
              <a:t>funzionale</a:t>
            </a:r>
            <a:r>
              <a:rPr lang="en-US" dirty="0" smtClean="0"/>
              <a:t> o </a:t>
            </a:r>
            <a:r>
              <a:rPr lang="en-US" dirty="0" err="1" smtClean="0"/>
              <a:t>l’assenza</a:t>
            </a:r>
            <a:r>
              <a:rPr lang="en-US" dirty="0" smtClean="0"/>
              <a:t> del </a:t>
            </a:r>
            <a:r>
              <a:rPr lang="en-US" dirty="0" err="1" smtClean="0"/>
              <a:t>timo</a:t>
            </a:r>
            <a:r>
              <a:rPr lang="en-US" dirty="0" smtClean="0"/>
              <a:t>. </a:t>
            </a:r>
            <a:r>
              <a:rPr lang="en-US" dirty="0" err="1" smtClean="0"/>
              <a:t>Questo</a:t>
            </a:r>
            <a:r>
              <a:rPr lang="en-US" dirty="0" smtClean="0"/>
              <a:t> </a:t>
            </a:r>
            <a:r>
              <a:rPr lang="en-US" dirty="0" err="1" smtClean="0"/>
              <a:t>comporta</a:t>
            </a:r>
            <a:r>
              <a:rPr lang="en-US" dirty="0" smtClean="0"/>
              <a:t> </a:t>
            </a:r>
            <a:r>
              <a:rPr lang="en-US" dirty="0" err="1" smtClean="0"/>
              <a:t>l’inibizione</a:t>
            </a:r>
            <a:r>
              <a:rPr lang="en-US" dirty="0" smtClean="0"/>
              <a:t> del </a:t>
            </a:r>
            <a:r>
              <a:rPr lang="en-US" dirty="0" err="1" smtClean="0"/>
              <a:t>sistema</a:t>
            </a:r>
            <a:r>
              <a:rPr lang="en-US" dirty="0" smtClean="0"/>
              <a:t> </a:t>
            </a:r>
            <a:r>
              <a:rPr lang="en-US" dirty="0" err="1" smtClean="0"/>
              <a:t>immunitario</a:t>
            </a:r>
            <a:r>
              <a:rPr lang="en-US" dirty="0" smtClean="0"/>
              <a:t> a </a:t>
            </a:r>
            <a:r>
              <a:rPr lang="en-US" dirty="0" err="1" smtClean="0"/>
              <a:t>causa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una</a:t>
            </a:r>
            <a:r>
              <a:rPr lang="en-US" dirty="0" smtClean="0"/>
              <a:t> </a:t>
            </a:r>
            <a:r>
              <a:rPr lang="en-US" dirty="0" err="1" smtClean="0"/>
              <a:t>riduzione</a:t>
            </a:r>
            <a:r>
              <a:rPr lang="en-US" dirty="0" smtClean="0"/>
              <a:t> </a:t>
            </a:r>
            <a:r>
              <a:rPr lang="en-US" dirty="0" err="1" smtClean="0"/>
              <a:t>drastica</a:t>
            </a:r>
            <a:r>
              <a:rPr lang="en-US" dirty="0" smtClean="0"/>
              <a:t> </a:t>
            </a:r>
            <a:r>
              <a:rPr lang="en-US" dirty="0" err="1" smtClean="0"/>
              <a:t>dei</a:t>
            </a:r>
            <a:r>
              <a:rPr lang="en-US" dirty="0" smtClean="0"/>
              <a:t> </a:t>
            </a:r>
            <a:r>
              <a:rPr lang="en-US" dirty="0" err="1" smtClean="0"/>
              <a:t>linfociti</a:t>
            </a:r>
            <a:r>
              <a:rPr lang="en-US" dirty="0" smtClean="0"/>
              <a:t> T. </a:t>
            </a:r>
          </a:p>
          <a:p>
            <a:r>
              <a:rPr lang="en-US" dirty="0" err="1" smtClean="0"/>
              <a:t>Questi</a:t>
            </a:r>
            <a:r>
              <a:rPr lang="en-US" dirty="0" smtClean="0"/>
              <a:t> </a:t>
            </a:r>
            <a:r>
              <a:rPr lang="en-US" dirty="0" err="1" smtClean="0"/>
              <a:t>topi</a:t>
            </a:r>
            <a:r>
              <a:rPr lang="en-US" dirty="0" smtClean="0"/>
              <a:t> </a:t>
            </a:r>
            <a:r>
              <a:rPr lang="en-US" dirty="0" err="1" smtClean="0"/>
              <a:t>appaiono</a:t>
            </a:r>
            <a:r>
              <a:rPr lang="en-US" dirty="0" smtClean="0"/>
              <a:t> </a:t>
            </a:r>
            <a:r>
              <a:rPr lang="en-US" dirty="0" err="1" smtClean="0"/>
              <a:t>privi</a:t>
            </a:r>
            <a:r>
              <a:rPr lang="en-US" dirty="0" smtClean="0"/>
              <a:t>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pelo</a:t>
            </a:r>
            <a:r>
              <a:rPr lang="en-US" dirty="0" smtClean="0"/>
              <a:t> e </a:t>
            </a:r>
            <a:r>
              <a:rPr lang="en-US" dirty="0" err="1" smtClean="0"/>
              <a:t>da</a:t>
            </a:r>
            <a:r>
              <a:rPr lang="en-US" dirty="0" smtClean="0"/>
              <a:t> </a:t>
            </a:r>
            <a:r>
              <a:rPr lang="en-US" dirty="0" err="1" smtClean="0"/>
              <a:t>questo</a:t>
            </a:r>
            <a:r>
              <a:rPr lang="en-US" dirty="0" smtClean="0"/>
              <a:t> </a:t>
            </a:r>
            <a:r>
              <a:rPr lang="en-US" dirty="0" err="1" smtClean="0"/>
              <a:t>vengono</a:t>
            </a:r>
            <a:r>
              <a:rPr lang="en-US" dirty="0" smtClean="0"/>
              <a:t> </a:t>
            </a:r>
            <a:r>
              <a:rPr lang="en-US" dirty="0" err="1" smtClean="0"/>
              <a:t>definiti</a:t>
            </a:r>
            <a:r>
              <a:rPr lang="en-US" dirty="0" smtClean="0"/>
              <a:t> </a:t>
            </a:r>
            <a:r>
              <a:rPr lang="en-US" dirty="0" err="1" smtClean="0"/>
              <a:t>nudi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Questo</a:t>
            </a:r>
            <a:r>
              <a:rPr lang="en-US" dirty="0" smtClean="0"/>
              <a:t> </a:t>
            </a:r>
            <a:r>
              <a:rPr lang="en-US" dirty="0" err="1" smtClean="0"/>
              <a:t>animale</a:t>
            </a:r>
            <a:r>
              <a:rPr lang="en-US" dirty="0" smtClean="0"/>
              <a:t> è </a:t>
            </a:r>
            <a:r>
              <a:rPr lang="en-US" dirty="0" err="1" smtClean="0"/>
              <a:t>di</a:t>
            </a:r>
            <a:r>
              <a:rPr lang="en-US" dirty="0" smtClean="0"/>
              <a:t> </a:t>
            </a:r>
            <a:r>
              <a:rPr lang="en-US" dirty="0" err="1" smtClean="0"/>
              <a:t>vitale</a:t>
            </a:r>
            <a:r>
              <a:rPr lang="en-US" dirty="0" smtClean="0"/>
              <a:t> </a:t>
            </a:r>
            <a:r>
              <a:rPr lang="en-US" dirty="0" err="1" smtClean="0"/>
              <a:t>importanza</a:t>
            </a:r>
            <a:r>
              <a:rPr lang="en-US" dirty="0" smtClean="0"/>
              <a:t> per la </a:t>
            </a:r>
            <a:r>
              <a:rPr lang="en-US" dirty="0" err="1" smtClean="0"/>
              <a:t>ricerca</a:t>
            </a:r>
            <a:r>
              <a:rPr lang="en-US" dirty="0" smtClean="0"/>
              <a:t> </a:t>
            </a:r>
            <a:r>
              <a:rPr lang="en-US" dirty="0" err="1" smtClean="0"/>
              <a:t>poichè</a:t>
            </a:r>
            <a:r>
              <a:rPr lang="en-US" dirty="0" smtClean="0"/>
              <a:t> è </a:t>
            </a:r>
            <a:r>
              <a:rPr lang="en-US" dirty="0" err="1" smtClean="0"/>
              <a:t>possibile</a:t>
            </a:r>
            <a:r>
              <a:rPr lang="en-US" dirty="0" smtClean="0"/>
              <a:t> far </a:t>
            </a:r>
            <a:r>
              <a:rPr lang="en-US" dirty="0" err="1" smtClean="0"/>
              <a:t>attecchire</a:t>
            </a:r>
            <a:r>
              <a:rPr lang="en-US" dirty="0" smtClean="0"/>
              <a:t> in </a:t>
            </a:r>
            <a:r>
              <a:rPr lang="en-US" dirty="0" err="1" smtClean="0"/>
              <a:t>essi</a:t>
            </a:r>
            <a:r>
              <a:rPr lang="en-US" dirty="0" smtClean="0"/>
              <a:t> </a:t>
            </a:r>
            <a:r>
              <a:rPr lang="en-US" dirty="0" err="1" smtClean="0"/>
              <a:t>diversi</a:t>
            </a:r>
            <a:r>
              <a:rPr lang="en-US" dirty="0" smtClean="0"/>
              <a:t> tipi </a:t>
            </a:r>
            <a:r>
              <a:rPr lang="en-US" dirty="0" err="1" smtClean="0"/>
              <a:t>di</a:t>
            </a:r>
            <a:r>
              <a:rPr lang="en-US" dirty="0" smtClean="0"/>
              <a:t> cellule </a:t>
            </a:r>
            <a:r>
              <a:rPr lang="en-US" dirty="0" err="1" smtClean="0"/>
              <a:t>senza</a:t>
            </a:r>
            <a:r>
              <a:rPr lang="en-US" dirty="0" smtClean="0"/>
              <a:t> </a:t>
            </a:r>
            <a:r>
              <a:rPr lang="en-US" dirty="0" err="1" smtClean="0"/>
              <a:t>generare</a:t>
            </a:r>
            <a:r>
              <a:rPr lang="en-US" dirty="0" smtClean="0"/>
              <a:t> </a:t>
            </a:r>
            <a:r>
              <a:rPr lang="en-US" dirty="0" err="1" smtClean="0"/>
              <a:t>rigetto</a:t>
            </a:r>
            <a:r>
              <a:rPr lang="en-US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Vita media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La vita media </a:t>
            </a:r>
            <a:r>
              <a:rPr lang="en-US" dirty="0" err="1" smtClean="0"/>
              <a:t>di</a:t>
            </a:r>
            <a:r>
              <a:rPr lang="en-US" dirty="0" smtClean="0"/>
              <a:t> un </a:t>
            </a:r>
            <a:r>
              <a:rPr lang="en-US" dirty="0" err="1" smtClean="0"/>
              <a:t>topo</a:t>
            </a:r>
            <a:r>
              <a:rPr lang="en-US" dirty="0" smtClean="0"/>
              <a:t> </a:t>
            </a:r>
            <a:r>
              <a:rPr lang="en-US" dirty="0" err="1" smtClean="0"/>
              <a:t>nudo</a:t>
            </a:r>
            <a:r>
              <a:rPr lang="en-US" dirty="0" smtClean="0"/>
              <a:t> </a:t>
            </a:r>
            <a:r>
              <a:rPr lang="en-US" dirty="0" err="1" smtClean="0"/>
              <a:t>oscilla</a:t>
            </a:r>
            <a:r>
              <a:rPr lang="en-US" dirty="0" smtClean="0"/>
              <a:t> </a:t>
            </a:r>
            <a:r>
              <a:rPr lang="en-US" dirty="0" err="1" smtClean="0"/>
              <a:t>dai</a:t>
            </a:r>
            <a:r>
              <a:rPr lang="en-US" dirty="0" smtClean="0"/>
              <a:t> 6 </a:t>
            </a:r>
            <a:r>
              <a:rPr lang="en-US" dirty="0" err="1" smtClean="0"/>
              <a:t>mesi</a:t>
            </a:r>
            <a:r>
              <a:rPr lang="en-US" dirty="0" smtClean="0"/>
              <a:t> ad un anno. </a:t>
            </a:r>
          </a:p>
          <a:p>
            <a:r>
              <a:rPr lang="en-US" dirty="0" smtClean="0"/>
              <a:t>In </a:t>
            </a:r>
            <a:r>
              <a:rPr lang="en-US" dirty="0" err="1" smtClean="0"/>
              <a:t>ambienti</a:t>
            </a:r>
            <a:r>
              <a:rPr lang="en-US" dirty="0" smtClean="0"/>
              <a:t> </a:t>
            </a:r>
            <a:r>
              <a:rPr lang="en-US" dirty="0" err="1" smtClean="0"/>
              <a:t>sterili</a:t>
            </a:r>
            <a:r>
              <a:rPr lang="en-US" dirty="0" smtClean="0"/>
              <a:t> e sotto </a:t>
            </a:r>
            <a:r>
              <a:rPr lang="en-US" dirty="0" err="1" smtClean="0"/>
              <a:t>trattamento</a:t>
            </a:r>
            <a:r>
              <a:rPr lang="en-US" dirty="0" smtClean="0"/>
              <a:t> </a:t>
            </a:r>
            <a:r>
              <a:rPr lang="en-US" dirty="0" err="1" smtClean="0"/>
              <a:t>antibiotico</a:t>
            </a:r>
            <a:r>
              <a:rPr lang="en-US" dirty="0" smtClean="0"/>
              <a:t> </a:t>
            </a:r>
            <a:r>
              <a:rPr lang="en-US" dirty="0" err="1" smtClean="0"/>
              <a:t>possono</a:t>
            </a:r>
            <a:r>
              <a:rPr lang="en-US" dirty="0" smtClean="0"/>
              <a:t> </a:t>
            </a:r>
            <a:r>
              <a:rPr lang="en-US" dirty="0" err="1" smtClean="0"/>
              <a:t>vivere</a:t>
            </a:r>
            <a:r>
              <a:rPr lang="en-US" dirty="0" smtClean="0"/>
              <a:t> </a:t>
            </a:r>
            <a:r>
              <a:rPr lang="en-US" dirty="0" err="1" smtClean="0"/>
              <a:t>dai</a:t>
            </a:r>
            <a:r>
              <a:rPr lang="en-US" dirty="0" smtClean="0"/>
              <a:t> 18 </a:t>
            </a:r>
            <a:r>
              <a:rPr lang="en-US" dirty="0" err="1" smtClean="0"/>
              <a:t>ai</a:t>
            </a:r>
            <a:r>
              <a:rPr lang="en-US" dirty="0" smtClean="0"/>
              <a:t> due </a:t>
            </a:r>
            <a:r>
              <a:rPr lang="en-US" dirty="0" err="1" smtClean="0"/>
              <a:t>anni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Quindi</a:t>
            </a:r>
            <a:r>
              <a:rPr lang="en-US" dirty="0" smtClean="0"/>
              <a:t> la </a:t>
            </a:r>
            <a:r>
              <a:rPr lang="en-US" dirty="0" err="1" smtClean="0"/>
              <a:t>loro</a:t>
            </a:r>
            <a:r>
              <a:rPr lang="en-US" dirty="0" smtClean="0"/>
              <a:t> </a:t>
            </a:r>
            <a:r>
              <a:rPr lang="en-US" dirty="0" err="1" smtClean="0"/>
              <a:t>stabulazione</a:t>
            </a:r>
            <a:r>
              <a:rPr lang="en-US" dirty="0" smtClean="0"/>
              <a:t> </a:t>
            </a:r>
            <a:r>
              <a:rPr lang="en-US" dirty="0" err="1" smtClean="0"/>
              <a:t>richiede</a:t>
            </a:r>
            <a:r>
              <a:rPr lang="en-US" dirty="0" smtClean="0"/>
              <a:t> </a:t>
            </a:r>
            <a:r>
              <a:rPr lang="en-US" dirty="0" err="1" smtClean="0"/>
              <a:t>controlli</a:t>
            </a:r>
            <a:r>
              <a:rPr lang="en-US" dirty="0" smtClean="0"/>
              <a:t> e </a:t>
            </a:r>
            <a:r>
              <a:rPr lang="en-US" dirty="0" err="1" smtClean="0"/>
              <a:t>strutture</a:t>
            </a:r>
            <a:r>
              <a:rPr lang="en-US" dirty="0" smtClean="0"/>
              <a:t> </a:t>
            </a:r>
            <a:r>
              <a:rPr lang="en-US" dirty="0" err="1" smtClean="0"/>
              <a:t>particolari</a:t>
            </a:r>
            <a:r>
              <a:rPr lang="en-US" dirty="0" smtClean="0"/>
              <a:t> </a:t>
            </a:r>
            <a:r>
              <a:rPr lang="en-US" dirty="0" err="1" smtClean="0"/>
              <a:t>innalzando</a:t>
            </a:r>
            <a:r>
              <a:rPr lang="en-US" dirty="0" smtClean="0"/>
              <a:t> </a:t>
            </a:r>
            <a:r>
              <a:rPr lang="en-US" dirty="0" err="1" smtClean="0"/>
              <a:t>il</a:t>
            </a:r>
            <a:r>
              <a:rPr lang="en-US" dirty="0" smtClean="0"/>
              <a:t> </a:t>
            </a:r>
            <a:r>
              <a:rPr lang="en-US" dirty="0" err="1" smtClean="0"/>
              <a:t>costo</a:t>
            </a:r>
            <a:r>
              <a:rPr lang="en-US" dirty="0" smtClean="0"/>
              <a:t> </a:t>
            </a:r>
            <a:r>
              <a:rPr lang="en-US" dirty="0" err="1" smtClean="0"/>
              <a:t>dell’allevamento</a:t>
            </a:r>
            <a:r>
              <a:rPr lang="en-US" dirty="0" smtClean="0"/>
              <a:t>.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Tumori solidi da cellule umane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28794" y="1958180"/>
            <a:ext cx="4857783" cy="4185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2714612" y="1214422"/>
            <a:ext cx="27146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Inoculo sottocutaneo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dirty="0" smtClean="0">
                <a:latin typeface="Times New Roman" pitchFamily="18" charset="0"/>
                <a:cs typeface="Times New Roman" pitchFamily="18" charset="0"/>
              </a:rPr>
              <a:t>Tumori solidi da cellule umane</a:t>
            </a:r>
            <a:endParaRPr lang="it-IT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0750" y="2282031"/>
            <a:ext cx="4762500" cy="316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6" name="Connettore 2 5"/>
          <p:cNvCxnSpPr/>
          <p:nvPr/>
        </p:nvCxnSpPr>
        <p:spPr>
          <a:xfrm rot="10800000" flipV="1">
            <a:off x="4714876" y="1928802"/>
            <a:ext cx="2357454" cy="150019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sellaDiTesto 6"/>
          <p:cNvSpPr txBox="1"/>
          <p:nvPr/>
        </p:nvSpPr>
        <p:spPr>
          <a:xfrm>
            <a:off x="7143768" y="1714488"/>
            <a:ext cx="1571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Topo nudo</a:t>
            </a:r>
            <a:endParaRPr lang="it-IT" dirty="0"/>
          </a:p>
        </p:txBody>
      </p:sp>
      <p:cxnSp>
        <p:nvCxnSpPr>
          <p:cNvPr id="11" name="Connettore 2 10"/>
          <p:cNvCxnSpPr/>
          <p:nvPr/>
        </p:nvCxnSpPr>
        <p:spPr>
          <a:xfrm flipV="1">
            <a:off x="1643042" y="4071942"/>
            <a:ext cx="1357322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sellaDiTesto 11"/>
          <p:cNvSpPr txBox="1"/>
          <p:nvPr/>
        </p:nvSpPr>
        <p:spPr>
          <a:xfrm>
            <a:off x="285720" y="4786322"/>
            <a:ext cx="17145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Inoculo intramuscolare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600" dirty="0" smtClean="0"/>
              <a:t>Inoculo di antineoplastici in situ</a:t>
            </a:r>
            <a:endParaRPr lang="it-IT" sz="36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2733" y="1600200"/>
            <a:ext cx="4738533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Modello caudale</a:t>
            </a:r>
            <a:endParaRPr lang="it-IT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4546" y="2285992"/>
            <a:ext cx="4286280" cy="26201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4000" dirty="0" smtClean="0"/>
              <a:t>Preparazione del’organo bersaglio</a:t>
            </a:r>
            <a:endParaRPr lang="it-IT" sz="4000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1600200"/>
            <a:ext cx="71438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ttangolo 4"/>
          <p:cNvSpPr/>
          <p:nvPr/>
        </p:nvSpPr>
        <p:spPr>
          <a:xfrm>
            <a:off x="642910" y="4929198"/>
            <a:ext cx="8072494" cy="1428760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9" y="2500306"/>
            <a:ext cx="8501121" cy="39290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Titolo 1"/>
          <p:cNvSpPr>
            <a:spLocks noGrp="1"/>
          </p:cNvSpPr>
          <p:nvPr>
            <p:ph type="title"/>
          </p:nvPr>
        </p:nvSpPr>
        <p:spPr>
          <a:xfrm>
            <a:off x="428596" y="928670"/>
            <a:ext cx="8229600" cy="1143000"/>
          </a:xfrm>
        </p:spPr>
        <p:txBody>
          <a:bodyPr>
            <a:noAutofit/>
          </a:bodyPr>
          <a:lstStyle/>
          <a:p>
            <a:r>
              <a:rPr lang="it-IT" sz="2000" dirty="0" smtClean="0">
                <a:latin typeface="Times New Roman" pitchFamily="18" charset="0"/>
                <a:cs typeface="Times New Roman" pitchFamily="18" charset="0"/>
              </a:rPr>
              <a:t>Topi transgenici</a:t>
            </a:r>
            <a:br>
              <a:rPr lang="it-IT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geni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o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gene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responsabile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una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malattia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viene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estratto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e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iniettato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nell’ovulo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fecondato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topo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Gli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embrioni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sono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quindi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impiantati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nell’utero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di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una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femmina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I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geni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selezionati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verranno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espressi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nei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nuovi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nati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2000" dirty="0" smtClean="0"/>
              <a:t/>
            </a:r>
            <a:br>
              <a:rPr lang="en-US" sz="2000" dirty="0" smtClean="0"/>
            </a:br>
            <a:endParaRPr lang="it-IT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it-IT" sz="3600" dirty="0" smtClean="0">
                <a:latin typeface="Times New Roman" pitchFamily="18" charset="0"/>
                <a:cs typeface="Times New Roman" pitchFamily="18" charset="0"/>
              </a:rPr>
              <a:t>Inoculo di geni nell’uovo fecondato</a:t>
            </a:r>
            <a:endParaRPr lang="it-IT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71787" y="2653506"/>
            <a:ext cx="3400425" cy="29900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8" name="Connettore 2 7"/>
          <p:cNvCxnSpPr/>
          <p:nvPr/>
        </p:nvCxnSpPr>
        <p:spPr>
          <a:xfrm rot="10800000" flipV="1">
            <a:off x="5072066" y="2357430"/>
            <a:ext cx="1785950" cy="1428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ttore 2 9"/>
          <p:cNvCxnSpPr/>
          <p:nvPr/>
        </p:nvCxnSpPr>
        <p:spPr>
          <a:xfrm rot="10800000" flipV="1">
            <a:off x="6500826" y="4357694"/>
            <a:ext cx="1500198" cy="7143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/>
          <p:cNvSpPr txBox="1"/>
          <p:nvPr/>
        </p:nvSpPr>
        <p:spPr>
          <a:xfrm>
            <a:off x="6929454" y="2214554"/>
            <a:ext cx="14287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ovulo</a:t>
            </a:r>
            <a:endParaRPr lang="it-IT" dirty="0"/>
          </a:p>
        </p:txBody>
      </p:sp>
      <p:sp>
        <p:nvSpPr>
          <p:cNvPr id="12" name="CasellaDiTesto 11"/>
          <p:cNvSpPr txBox="1"/>
          <p:nvPr/>
        </p:nvSpPr>
        <p:spPr>
          <a:xfrm>
            <a:off x="6929454" y="4000504"/>
            <a:ext cx="875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dirty="0" smtClean="0"/>
              <a:t>inoculo</a:t>
            </a:r>
            <a:endParaRPr lang="it-IT" dirty="0"/>
          </a:p>
        </p:txBody>
      </p:sp>
      <p:cxnSp>
        <p:nvCxnSpPr>
          <p:cNvPr id="14" name="Connettore 2 13"/>
          <p:cNvCxnSpPr/>
          <p:nvPr/>
        </p:nvCxnSpPr>
        <p:spPr>
          <a:xfrm rot="10800000">
            <a:off x="4786314" y="4286256"/>
            <a:ext cx="2071702" cy="9286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CasellaDiTesto 14"/>
          <p:cNvSpPr txBox="1"/>
          <p:nvPr/>
        </p:nvSpPr>
        <p:spPr>
          <a:xfrm>
            <a:off x="6929454" y="5143512"/>
            <a:ext cx="10001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nucleo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776</Words>
  <Application>Microsoft Office PowerPoint</Application>
  <PresentationFormat>Presentazione su schermo (4:3)</PresentationFormat>
  <Paragraphs>79</Paragraphs>
  <Slides>24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24</vt:i4>
      </vt:variant>
    </vt:vector>
  </HeadingPairs>
  <TitlesOfParts>
    <vt:vector size="25" baseType="lpstr">
      <vt:lpstr>Tema di Office</vt:lpstr>
      <vt:lpstr>Principi di Oncologia Sperimentale</vt:lpstr>
      <vt:lpstr>IL CONCETTO DI MODELLO ANIMALE </vt:lpstr>
      <vt:lpstr>l’animale sostituisce l’uomo</vt:lpstr>
      <vt:lpstr>Modelli animali</vt:lpstr>
      <vt:lpstr>scelta di un modello</vt:lpstr>
      <vt:lpstr>Animal Care</vt:lpstr>
      <vt:lpstr>Protocolli per gli animali</vt:lpstr>
      <vt:lpstr>Norme per il trattamento degli animali di laboratorio</vt:lpstr>
      <vt:lpstr>Validita’ dei modelli animali</vt:lpstr>
      <vt:lpstr>Validita’ dei modelli animali</vt:lpstr>
      <vt:lpstr>Risultati</vt:lpstr>
      <vt:lpstr>Tipi di modello</vt:lpstr>
      <vt:lpstr>Inoculo sottocutaneo</vt:lpstr>
      <vt:lpstr>Topo nudo</vt:lpstr>
      <vt:lpstr>Nude Mice o Topi Nudi</vt:lpstr>
      <vt:lpstr>Topi nudi</vt:lpstr>
      <vt:lpstr>Vita media</vt:lpstr>
      <vt:lpstr>Tumori solidi da cellule umane</vt:lpstr>
      <vt:lpstr>Tumori solidi da cellule umane</vt:lpstr>
      <vt:lpstr>Inoculo di antineoplastici in situ</vt:lpstr>
      <vt:lpstr>Modello caudale</vt:lpstr>
      <vt:lpstr>Preparazione del’organo bersaglio</vt:lpstr>
      <vt:lpstr>Topi transgenici I geni o il gene responsabile di una malattia viene estratto e iniettato nell’ovulo fecondato di topo. Gli embrioni sono quindi impiantati nell’utero di una femmina. I geni selezionati verranno espressi nei nuovi nati. </vt:lpstr>
      <vt:lpstr>Inoculo di geni nell’uovo fecondato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Principi di Oncologia Sperimentale</dc:title>
  <dc:creator>Antonelli Francesco</dc:creator>
  <cp:lastModifiedBy>Antonelli Francesco</cp:lastModifiedBy>
  <cp:revision>35</cp:revision>
  <dcterms:created xsi:type="dcterms:W3CDTF">2011-12-21T12:14:11Z</dcterms:created>
  <dcterms:modified xsi:type="dcterms:W3CDTF">2012-01-11T12:50:05Z</dcterms:modified>
</cp:coreProperties>
</file>