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notesSlides/notesSlide67.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Override PartName="/ppt/notesSlides/notesSlide56.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notesSlides/notesSlide63.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70.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Default Extension="bin" ContentType="application/vnd.openxmlformats-officedocument.oleObject"/>
  <Override PartName="/ppt/notesSlides/notesSlide68.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notesSlides/notesSlide39.xml" ContentType="application/vnd.openxmlformats-officedocument.presentationml.notesSlide+xml"/>
  <Override PartName="/ppt/notesSlides/notesSlide57.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46.xml" ContentType="application/vnd.openxmlformats-officedocument.presentationml.notesSlide+xml"/>
  <Override PartName="/ppt/notesSlides/notesSlide64.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53.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42.xml" ContentType="application/vnd.openxmlformats-officedocument.presentationml.notesSlide+xml"/>
  <Override PartName="/ppt/notesSlides/notesSlide60.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Default Extension="vml" ContentType="application/vnd.openxmlformats-officedocument.vmlDrawing"/>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Default Extension="gif" ContentType="image/gif"/>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notesSlides/notesSlide69.xml" ContentType="application/vnd.openxmlformats-officedocument.presentationml.notesSlid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Default Extension="wmf" ContentType="image/x-wmf"/>
  <Override PartName="/ppt/notesSlides/notesSlide18.xml" ContentType="application/vnd.openxmlformats-officedocument.presentationml.notesSlide+xml"/>
  <Override PartName="/ppt/notesSlides/notesSlide36.xml" ContentType="application/vnd.openxmlformats-officedocument.presentationml.notesSlide+xml"/>
  <Override PartName="/ppt/notesSlides/notesSlide65.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61.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notesSlides/notesSlide66.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Default Extension="jpeg" ContentType="image/jpeg"/>
  <Override PartName="/ppt/notesSlides/notesSlide37.xml" ContentType="application/vnd.openxmlformats-officedocument.presentationml.notesSlide+xml"/>
  <Override PartName="/ppt/notesSlides/notesSlide55.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notesSlides/notesSlide62.xml" ContentType="application/vnd.openxmlformats-officedocument.presentationml.notes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5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3"/>
  </p:notesMasterIdLst>
  <p:handoutMasterIdLst>
    <p:handoutMasterId r:id="rId74"/>
  </p:handoutMasterIdLst>
  <p:sldIdLst>
    <p:sldId id="280" r:id="rId2"/>
    <p:sldId id="343" r:id="rId3"/>
    <p:sldId id="338" r:id="rId4"/>
    <p:sldId id="341" r:id="rId5"/>
    <p:sldId id="340" r:id="rId6"/>
    <p:sldId id="342" r:id="rId7"/>
    <p:sldId id="387" r:id="rId8"/>
    <p:sldId id="414" r:id="rId9"/>
    <p:sldId id="339" r:id="rId10"/>
    <p:sldId id="344" r:id="rId11"/>
    <p:sldId id="355" r:id="rId12"/>
    <p:sldId id="382" r:id="rId13"/>
    <p:sldId id="381" r:id="rId14"/>
    <p:sldId id="357" r:id="rId15"/>
    <p:sldId id="346" r:id="rId16"/>
    <p:sldId id="356" r:id="rId17"/>
    <p:sldId id="347" r:id="rId18"/>
    <p:sldId id="358" r:id="rId19"/>
    <p:sldId id="359" r:id="rId20"/>
    <p:sldId id="360" r:id="rId21"/>
    <p:sldId id="361" r:id="rId22"/>
    <p:sldId id="348" r:id="rId23"/>
    <p:sldId id="349" r:id="rId24"/>
    <p:sldId id="362" r:id="rId25"/>
    <p:sldId id="350" r:id="rId26"/>
    <p:sldId id="366" r:id="rId27"/>
    <p:sldId id="368" r:id="rId28"/>
    <p:sldId id="351" r:id="rId29"/>
    <p:sldId id="388" r:id="rId30"/>
    <p:sldId id="364" r:id="rId31"/>
    <p:sldId id="371" r:id="rId32"/>
    <p:sldId id="369" r:id="rId33"/>
    <p:sldId id="363" r:id="rId34"/>
    <p:sldId id="367" r:id="rId35"/>
    <p:sldId id="370" r:id="rId36"/>
    <p:sldId id="372" r:id="rId37"/>
    <p:sldId id="373" r:id="rId38"/>
    <p:sldId id="374" r:id="rId39"/>
    <p:sldId id="375" r:id="rId40"/>
    <p:sldId id="376" r:id="rId41"/>
    <p:sldId id="377" r:id="rId42"/>
    <p:sldId id="378" r:id="rId43"/>
    <p:sldId id="379" r:id="rId44"/>
    <p:sldId id="389" r:id="rId45"/>
    <p:sldId id="390" r:id="rId46"/>
    <p:sldId id="391" r:id="rId47"/>
    <p:sldId id="392" r:id="rId48"/>
    <p:sldId id="393" r:id="rId49"/>
    <p:sldId id="403" r:id="rId50"/>
    <p:sldId id="394" r:id="rId51"/>
    <p:sldId id="395" r:id="rId52"/>
    <p:sldId id="396" r:id="rId53"/>
    <p:sldId id="397" r:id="rId54"/>
    <p:sldId id="398" r:id="rId55"/>
    <p:sldId id="399" r:id="rId56"/>
    <p:sldId id="400" r:id="rId57"/>
    <p:sldId id="417" r:id="rId58"/>
    <p:sldId id="418" r:id="rId59"/>
    <p:sldId id="402" r:id="rId60"/>
    <p:sldId id="401" r:id="rId61"/>
    <p:sldId id="404" r:id="rId62"/>
    <p:sldId id="406" r:id="rId63"/>
    <p:sldId id="407" r:id="rId64"/>
    <p:sldId id="408" r:id="rId65"/>
    <p:sldId id="409" r:id="rId66"/>
    <p:sldId id="410" r:id="rId67"/>
    <p:sldId id="411" r:id="rId68"/>
    <p:sldId id="305" r:id="rId69"/>
    <p:sldId id="352" r:id="rId70"/>
    <p:sldId id="415" r:id="rId71"/>
    <p:sldId id="416" r:id="rId72"/>
  </p:sldIdLst>
  <p:sldSz cx="9144000" cy="6858000" type="screen4x3"/>
  <p:notesSz cx="6888163" cy="10020300"/>
  <p:defaultTextStyle>
    <a:defPPr>
      <a:defRPr lang="it-IT"/>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webPr encoding="windows-1252"/>
  <p:clrMru>
    <a:srgbClr val="006600"/>
    <a:srgbClr val="FF5050"/>
  </p:clrMru>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autoAdjust="0"/>
    <p:restoredTop sz="94667" autoAdjust="0"/>
  </p:normalViewPr>
  <p:slideViewPr>
    <p:cSldViewPr>
      <p:cViewPr>
        <p:scale>
          <a:sx n="70" d="100"/>
          <a:sy n="70" d="100"/>
        </p:scale>
        <p:origin x="-522" y="-114"/>
      </p:cViewPr>
      <p:guideLst>
        <p:guide orient="horz" pos="2112"/>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3636"/>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notesMaster" Target="notesMasters/notesMaster1.xml"/><Relationship Id="rId78"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4.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image" Target="../media/image18.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0.w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32.wmf"/><Relationship Id="rId1" Type="http://schemas.openxmlformats.org/officeDocument/2006/relationships/image" Target="../media/image31.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38.png"/></Relationships>
</file>

<file path=ppt/drawings/_rels/vmlDrawing6.v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image" Target="../media/image41.png"/></Relationships>
</file>

<file path=ppt/drawings/_rels/vmlDrawing7.vml.rels><?xml version="1.0" encoding="UTF-8" standalone="yes"?>
<Relationships xmlns="http://schemas.openxmlformats.org/package/2006/relationships"><Relationship Id="rId1" Type="http://schemas.openxmlformats.org/officeDocument/2006/relationships/image" Target="../media/image44.png"/></Relationships>
</file>

<file path=ppt/drawings/_rels/vmlDrawing8.vml.rels><?xml version="1.0" encoding="UTF-8" standalone="yes"?>
<Relationships xmlns="http://schemas.openxmlformats.org/package/2006/relationships"><Relationship Id="rId1" Type="http://schemas.openxmlformats.org/officeDocument/2006/relationships/image" Target="../media/image47.png"/></Relationships>
</file>

<file path=ppt/drawings/_rels/vmlDrawing9.vml.rels><?xml version="1.0" encoding="UTF-8" standalone="yes"?>
<Relationships xmlns="http://schemas.openxmlformats.org/package/2006/relationships"><Relationship Id="rId1" Type="http://schemas.openxmlformats.org/officeDocument/2006/relationships/image" Target="../media/image54.png"/></Relationships>
</file>

<file path=ppt/drawings/_rels/vmlDrawing10.v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image" Target="../media/image68.png"/></Relationships>
</file>

<file path=ppt/drawings/_rels/vmlDrawing11.v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image" Target="../media/image72.png"/></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76.png"/></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79.png"/></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102.wmf"/></Relationships>
</file>

<file path=ppt/drawings/_rels/vmlDrawing15.vml.rels><?xml version="1.0" encoding="UTF-8" standalone="yes"?>
<Relationships xmlns="http://schemas.openxmlformats.org/package/2006/relationships"><Relationship Id="rId2" Type="http://schemas.openxmlformats.org/officeDocument/2006/relationships/image" Target="../media/image32.wmf"/><Relationship Id="rId1" Type="http://schemas.openxmlformats.org/officeDocument/2006/relationships/image" Target="../media/image103.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1746" name="Rectangle 2"/>
          <p:cNvSpPr>
            <a:spLocks noGrp="1" noChangeArrowheads="1"/>
          </p:cNvSpPr>
          <p:nvPr>
            <p:ph type="hdr" sz="quarter"/>
          </p:nvPr>
        </p:nvSpPr>
        <p:spPr bwMode="auto">
          <a:xfrm>
            <a:off x="0" y="0"/>
            <a:ext cx="2984500" cy="501650"/>
          </a:xfrm>
          <a:prstGeom prst="rect">
            <a:avLst/>
          </a:prstGeom>
          <a:noFill/>
          <a:ln w="9525">
            <a:noFill/>
            <a:miter lim="800000"/>
            <a:headEnd/>
            <a:tailEnd/>
          </a:ln>
          <a:effectLst/>
        </p:spPr>
        <p:txBody>
          <a:bodyPr vert="horz" wrap="square" lIns="96616" tIns="48308" rIns="96616" bIns="48308" numCol="1" anchor="t" anchorCtr="0" compatLnSpc="1">
            <a:prstTxWarp prst="textNoShape">
              <a:avLst/>
            </a:prstTxWarp>
          </a:bodyPr>
          <a:lstStyle>
            <a:lvl1pPr defTabSz="966788">
              <a:defRPr sz="1300"/>
            </a:lvl1pPr>
          </a:lstStyle>
          <a:p>
            <a:pPr>
              <a:defRPr/>
            </a:pPr>
            <a:endParaRPr lang="it-IT"/>
          </a:p>
        </p:txBody>
      </p:sp>
      <p:sp>
        <p:nvSpPr>
          <p:cNvPr id="31747" name="Rectangle 3"/>
          <p:cNvSpPr>
            <a:spLocks noGrp="1" noChangeArrowheads="1"/>
          </p:cNvSpPr>
          <p:nvPr>
            <p:ph type="dt" sz="quarter" idx="1"/>
          </p:nvPr>
        </p:nvSpPr>
        <p:spPr bwMode="auto">
          <a:xfrm>
            <a:off x="3903663" y="0"/>
            <a:ext cx="2984500" cy="501650"/>
          </a:xfrm>
          <a:prstGeom prst="rect">
            <a:avLst/>
          </a:prstGeom>
          <a:noFill/>
          <a:ln w="9525">
            <a:noFill/>
            <a:miter lim="800000"/>
            <a:headEnd/>
            <a:tailEnd/>
          </a:ln>
          <a:effectLst/>
        </p:spPr>
        <p:txBody>
          <a:bodyPr vert="horz" wrap="square" lIns="96616" tIns="48308" rIns="96616" bIns="48308" numCol="1" anchor="t" anchorCtr="0" compatLnSpc="1">
            <a:prstTxWarp prst="textNoShape">
              <a:avLst/>
            </a:prstTxWarp>
          </a:bodyPr>
          <a:lstStyle>
            <a:lvl1pPr algn="r" defTabSz="966788">
              <a:defRPr sz="1300"/>
            </a:lvl1pPr>
          </a:lstStyle>
          <a:p>
            <a:pPr>
              <a:defRPr/>
            </a:pPr>
            <a:endParaRPr lang="it-IT"/>
          </a:p>
        </p:txBody>
      </p:sp>
      <p:sp>
        <p:nvSpPr>
          <p:cNvPr id="31748" name="Rectangle 4"/>
          <p:cNvSpPr>
            <a:spLocks noGrp="1" noChangeArrowheads="1"/>
          </p:cNvSpPr>
          <p:nvPr>
            <p:ph type="ftr" sz="quarter" idx="2"/>
          </p:nvPr>
        </p:nvSpPr>
        <p:spPr bwMode="auto">
          <a:xfrm>
            <a:off x="0" y="9518650"/>
            <a:ext cx="2984500" cy="501650"/>
          </a:xfrm>
          <a:prstGeom prst="rect">
            <a:avLst/>
          </a:prstGeom>
          <a:noFill/>
          <a:ln w="9525">
            <a:noFill/>
            <a:miter lim="800000"/>
            <a:headEnd/>
            <a:tailEnd/>
          </a:ln>
          <a:effectLst/>
        </p:spPr>
        <p:txBody>
          <a:bodyPr vert="horz" wrap="square" lIns="96616" tIns="48308" rIns="96616" bIns="48308" numCol="1" anchor="b" anchorCtr="0" compatLnSpc="1">
            <a:prstTxWarp prst="textNoShape">
              <a:avLst/>
            </a:prstTxWarp>
          </a:bodyPr>
          <a:lstStyle>
            <a:lvl1pPr defTabSz="966788">
              <a:defRPr sz="1300"/>
            </a:lvl1pPr>
          </a:lstStyle>
          <a:p>
            <a:pPr>
              <a:defRPr/>
            </a:pPr>
            <a:endParaRPr lang="it-IT"/>
          </a:p>
        </p:txBody>
      </p:sp>
      <p:sp>
        <p:nvSpPr>
          <p:cNvPr id="31749" name="Rectangle 5"/>
          <p:cNvSpPr>
            <a:spLocks noGrp="1" noChangeArrowheads="1"/>
          </p:cNvSpPr>
          <p:nvPr>
            <p:ph type="sldNum" sz="quarter" idx="3"/>
          </p:nvPr>
        </p:nvSpPr>
        <p:spPr bwMode="auto">
          <a:xfrm>
            <a:off x="3903663" y="9518650"/>
            <a:ext cx="2984500" cy="501650"/>
          </a:xfrm>
          <a:prstGeom prst="rect">
            <a:avLst/>
          </a:prstGeom>
          <a:noFill/>
          <a:ln w="9525">
            <a:noFill/>
            <a:miter lim="800000"/>
            <a:headEnd/>
            <a:tailEnd/>
          </a:ln>
          <a:effectLst/>
        </p:spPr>
        <p:txBody>
          <a:bodyPr vert="horz" wrap="square" lIns="96616" tIns="48308" rIns="96616" bIns="48308" numCol="1" anchor="b" anchorCtr="0" compatLnSpc="1">
            <a:prstTxWarp prst="textNoShape">
              <a:avLst/>
            </a:prstTxWarp>
          </a:bodyPr>
          <a:lstStyle>
            <a:lvl1pPr algn="r" defTabSz="966788">
              <a:defRPr sz="1300"/>
            </a:lvl1pPr>
          </a:lstStyle>
          <a:p>
            <a:pPr>
              <a:defRPr/>
            </a:pPr>
            <a:fld id="{FA2F3454-7574-4128-8060-B43D145DFDE5}" type="slidenum">
              <a:rPr lang="it-IT"/>
              <a:pPr>
                <a:defRPr/>
              </a:pPr>
              <a:t>‹N›</a:t>
            </a:fld>
            <a:endParaRPr lang="it-IT"/>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84500" cy="501650"/>
          </a:xfrm>
          <a:prstGeom prst="rect">
            <a:avLst/>
          </a:prstGeom>
        </p:spPr>
        <p:txBody>
          <a:bodyPr vert="horz" lIns="91440" tIns="45720" rIns="91440" bIns="45720" rtlCol="0"/>
          <a:lstStyle>
            <a:lvl1pPr algn="l">
              <a:defRPr sz="1200" smtClean="0"/>
            </a:lvl1pPr>
          </a:lstStyle>
          <a:p>
            <a:pPr>
              <a:defRPr/>
            </a:pPr>
            <a:endParaRPr lang="it-IT"/>
          </a:p>
        </p:txBody>
      </p:sp>
      <p:sp>
        <p:nvSpPr>
          <p:cNvPr id="3" name="Segnaposto data 2"/>
          <p:cNvSpPr>
            <a:spLocks noGrp="1"/>
          </p:cNvSpPr>
          <p:nvPr>
            <p:ph type="dt" idx="1"/>
          </p:nvPr>
        </p:nvSpPr>
        <p:spPr>
          <a:xfrm>
            <a:off x="3902075" y="0"/>
            <a:ext cx="2984500" cy="501650"/>
          </a:xfrm>
          <a:prstGeom prst="rect">
            <a:avLst/>
          </a:prstGeom>
        </p:spPr>
        <p:txBody>
          <a:bodyPr vert="horz" lIns="91440" tIns="45720" rIns="91440" bIns="45720" rtlCol="0"/>
          <a:lstStyle>
            <a:lvl1pPr algn="r">
              <a:defRPr sz="1200" smtClean="0"/>
            </a:lvl1pPr>
          </a:lstStyle>
          <a:p>
            <a:pPr>
              <a:defRPr/>
            </a:pPr>
            <a:fld id="{9A68F131-63F0-42CF-828F-E736823CF3DD}" type="datetimeFigureOut">
              <a:rPr lang="it-IT"/>
              <a:pPr>
                <a:defRPr/>
              </a:pPr>
              <a:t>26/05/2010</a:t>
            </a:fld>
            <a:endParaRPr lang="it-IT"/>
          </a:p>
        </p:txBody>
      </p:sp>
      <p:sp>
        <p:nvSpPr>
          <p:cNvPr id="4" name="Segnaposto immagine diapositiva 3"/>
          <p:cNvSpPr>
            <a:spLocks noGrp="1" noRot="1" noChangeAspect="1"/>
          </p:cNvSpPr>
          <p:nvPr>
            <p:ph type="sldImg" idx="2"/>
          </p:nvPr>
        </p:nvSpPr>
        <p:spPr>
          <a:xfrm>
            <a:off x="939800" y="750888"/>
            <a:ext cx="5008563" cy="3757612"/>
          </a:xfrm>
          <a:prstGeom prst="rect">
            <a:avLst/>
          </a:prstGeom>
          <a:noFill/>
          <a:ln w="12700">
            <a:solidFill>
              <a:prstClr val="black"/>
            </a:solidFill>
          </a:ln>
        </p:spPr>
        <p:txBody>
          <a:bodyPr vert="horz" lIns="91440" tIns="45720" rIns="91440" bIns="45720" rtlCol="0" anchor="ctr"/>
          <a:lstStyle/>
          <a:p>
            <a:pPr lvl="0"/>
            <a:endParaRPr lang="it-IT" noProof="0" smtClean="0"/>
          </a:p>
        </p:txBody>
      </p:sp>
      <p:sp>
        <p:nvSpPr>
          <p:cNvPr id="5" name="Segnaposto note 4"/>
          <p:cNvSpPr>
            <a:spLocks noGrp="1"/>
          </p:cNvSpPr>
          <p:nvPr>
            <p:ph type="body" sz="quarter" idx="3"/>
          </p:nvPr>
        </p:nvSpPr>
        <p:spPr>
          <a:xfrm>
            <a:off x="688975" y="4759325"/>
            <a:ext cx="5510213" cy="4510088"/>
          </a:xfrm>
          <a:prstGeom prst="rect">
            <a:avLst/>
          </a:prstGeom>
        </p:spPr>
        <p:txBody>
          <a:bodyPr vert="horz" lIns="91440" tIns="45720" rIns="91440" bIns="45720" rtlCol="0">
            <a:normAutofit/>
          </a:bodyPr>
          <a:lstStyle/>
          <a:p>
            <a:pPr lvl="0"/>
            <a:r>
              <a:rPr lang="it-IT" noProof="0" smtClean="0"/>
              <a:t>Fare clic per modificare stili del testo dello schema</a:t>
            </a:r>
          </a:p>
          <a:p>
            <a:pPr lvl="1"/>
            <a:r>
              <a:rPr lang="it-IT" noProof="0" smtClean="0"/>
              <a:t>Secondo livello</a:t>
            </a:r>
          </a:p>
          <a:p>
            <a:pPr lvl="2"/>
            <a:r>
              <a:rPr lang="it-IT" noProof="0" smtClean="0"/>
              <a:t>Terzo livello</a:t>
            </a:r>
          </a:p>
          <a:p>
            <a:pPr lvl="3"/>
            <a:r>
              <a:rPr lang="it-IT" noProof="0" smtClean="0"/>
              <a:t>Quarto livello</a:t>
            </a:r>
          </a:p>
          <a:p>
            <a:pPr lvl="4"/>
            <a:r>
              <a:rPr lang="it-IT" noProof="0" smtClean="0"/>
              <a:t>Quinto livello</a:t>
            </a:r>
          </a:p>
        </p:txBody>
      </p:sp>
      <p:sp>
        <p:nvSpPr>
          <p:cNvPr id="6" name="Segnaposto piè di pagina 5"/>
          <p:cNvSpPr>
            <a:spLocks noGrp="1"/>
          </p:cNvSpPr>
          <p:nvPr>
            <p:ph type="ftr" sz="quarter" idx="4"/>
          </p:nvPr>
        </p:nvSpPr>
        <p:spPr>
          <a:xfrm>
            <a:off x="0" y="9517063"/>
            <a:ext cx="2984500" cy="501650"/>
          </a:xfrm>
          <a:prstGeom prst="rect">
            <a:avLst/>
          </a:prstGeom>
        </p:spPr>
        <p:txBody>
          <a:bodyPr vert="horz" lIns="91440" tIns="45720" rIns="91440" bIns="45720" rtlCol="0" anchor="b"/>
          <a:lstStyle>
            <a:lvl1pPr algn="l">
              <a:defRPr sz="1200" smtClean="0"/>
            </a:lvl1pPr>
          </a:lstStyle>
          <a:p>
            <a:pPr>
              <a:defRPr/>
            </a:pPr>
            <a:endParaRPr lang="it-IT"/>
          </a:p>
        </p:txBody>
      </p:sp>
      <p:sp>
        <p:nvSpPr>
          <p:cNvPr id="7" name="Segnaposto numero diapositiva 6"/>
          <p:cNvSpPr>
            <a:spLocks noGrp="1"/>
          </p:cNvSpPr>
          <p:nvPr>
            <p:ph type="sldNum" sz="quarter" idx="5"/>
          </p:nvPr>
        </p:nvSpPr>
        <p:spPr>
          <a:xfrm>
            <a:off x="3902075" y="9517063"/>
            <a:ext cx="2984500" cy="501650"/>
          </a:xfrm>
          <a:prstGeom prst="rect">
            <a:avLst/>
          </a:prstGeom>
        </p:spPr>
        <p:txBody>
          <a:bodyPr vert="horz" lIns="91440" tIns="45720" rIns="91440" bIns="45720" rtlCol="0" anchor="b"/>
          <a:lstStyle>
            <a:lvl1pPr algn="r">
              <a:defRPr sz="1200" smtClean="0"/>
            </a:lvl1pPr>
          </a:lstStyle>
          <a:p>
            <a:pPr>
              <a:defRPr/>
            </a:pPr>
            <a:fld id="{F5823A0C-04FF-4C4B-9E6A-50278E5B56B5}" type="slidenum">
              <a:rPr lang="it-IT"/>
              <a:pPr>
                <a:defRPr/>
              </a:pPr>
              <a:t>‹N›</a:t>
            </a:fld>
            <a:endParaRPr lang="it-IT"/>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pPr>
              <a:defRPr/>
            </a:pPr>
            <a:fld id="{F5823A0C-04FF-4C4B-9E6A-50278E5B56B5}" type="slidenum">
              <a:rPr lang="it-IT" smtClean="0"/>
              <a:pPr>
                <a:defRPr/>
              </a:pPr>
              <a:t>1</a:t>
            </a:fld>
            <a:endParaRPr lang="it-IT"/>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pPr>
              <a:defRPr/>
            </a:pPr>
            <a:fld id="{F5823A0C-04FF-4C4B-9E6A-50278E5B56B5}" type="slidenum">
              <a:rPr lang="it-IT" smtClean="0"/>
              <a:pPr>
                <a:defRPr/>
              </a:pPr>
              <a:t>2</a:t>
            </a:fld>
            <a:endParaRPr lang="it-IT"/>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pPr>
              <a:defRPr/>
            </a:pPr>
            <a:fld id="{F5823A0C-04FF-4C4B-9E6A-50278E5B56B5}" type="slidenum">
              <a:rPr lang="it-IT" smtClean="0"/>
              <a:pPr>
                <a:defRPr/>
              </a:pPr>
              <a:t>3</a:t>
            </a:fld>
            <a:endParaRPr lang="it-IT"/>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pPr>
              <a:defRPr/>
            </a:pPr>
            <a:fld id="{F5823A0C-04FF-4C4B-9E6A-50278E5B56B5}" type="slidenum">
              <a:rPr lang="it-IT" smtClean="0"/>
              <a:pPr>
                <a:defRPr/>
              </a:pPr>
              <a:t>4</a:t>
            </a:fld>
            <a:endParaRPr lang="it-IT"/>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pPr>
              <a:defRPr/>
            </a:pPr>
            <a:fld id="{F5823A0C-04FF-4C4B-9E6A-50278E5B56B5}" type="slidenum">
              <a:rPr lang="it-IT" smtClean="0"/>
              <a:pPr>
                <a:defRPr/>
              </a:pPr>
              <a:t>5</a:t>
            </a:fld>
            <a:endParaRPr lang="it-IT"/>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pPr>
              <a:defRPr/>
            </a:pPr>
            <a:fld id="{F5823A0C-04FF-4C4B-9E6A-50278E5B56B5}" type="slidenum">
              <a:rPr lang="it-IT" smtClean="0"/>
              <a:pPr>
                <a:defRPr/>
              </a:pPr>
              <a:t>6</a:t>
            </a:fld>
            <a:endParaRPr lang="it-IT"/>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4" name="Segnaposto numero diapositiva 3"/>
          <p:cNvSpPr>
            <a:spLocks noGrp="1"/>
          </p:cNvSpPr>
          <p:nvPr>
            <p:ph type="sldNum" sz="quarter" idx="10"/>
          </p:nvPr>
        </p:nvSpPr>
        <p:spPr/>
        <p:txBody>
          <a:bodyPr/>
          <a:lstStyle/>
          <a:p>
            <a:pPr>
              <a:defRPr/>
            </a:pPr>
            <a:fld id="{F5823A0C-04FF-4C4B-9E6A-50278E5B56B5}" type="slidenum">
              <a:rPr lang="it-IT" smtClean="0"/>
              <a:pPr>
                <a:defRPr/>
              </a:pPr>
              <a:t>7</a:t>
            </a:fld>
            <a:endParaRPr lang="it-IT"/>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4" name="Segnaposto numero diapositiva 3"/>
          <p:cNvSpPr>
            <a:spLocks noGrp="1"/>
          </p:cNvSpPr>
          <p:nvPr>
            <p:ph type="sldNum" sz="quarter" idx="10"/>
          </p:nvPr>
        </p:nvSpPr>
        <p:spPr/>
        <p:txBody>
          <a:bodyPr/>
          <a:lstStyle/>
          <a:p>
            <a:pPr>
              <a:defRPr/>
            </a:pPr>
            <a:fld id="{F5823A0C-04FF-4C4B-9E6A-50278E5B56B5}" type="slidenum">
              <a:rPr lang="it-IT" smtClean="0"/>
              <a:pPr>
                <a:defRPr/>
              </a:pPr>
              <a:t>8</a:t>
            </a:fld>
            <a:endParaRPr lang="it-IT"/>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pPr>
              <a:defRPr/>
            </a:pPr>
            <a:fld id="{F5823A0C-04FF-4C4B-9E6A-50278E5B56B5}" type="slidenum">
              <a:rPr lang="it-IT" smtClean="0"/>
              <a:pPr>
                <a:defRPr/>
              </a:pPr>
              <a:t>9</a:t>
            </a:fld>
            <a:endParaRPr lang="it-IT"/>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pPr>
              <a:defRPr/>
            </a:pPr>
            <a:fld id="{F5823A0C-04FF-4C4B-9E6A-50278E5B56B5}" type="slidenum">
              <a:rPr lang="it-IT" smtClean="0"/>
              <a:pPr>
                <a:defRPr/>
              </a:pPr>
              <a:t>10</a:t>
            </a:fld>
            <a:endParaRPr lang="it-IT"/>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pPr>
              <a:defRPr/>
            </a:pPr>
            <a:fld id="{F5823A0C-04FF-4C4B-9E6A-50278E5B56B5}" type="slidenum">
              <a:rPr lang="it-IT" smtClean="0"/>
              <a:pPr>
                <a:defRPr/>
              </a:pPr>
              <a:t>11</a:t>
            </a:fld>
            <a:endParaRPr lang="it-IT"/>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4" name="Segnaposto numero diapositiva 3"/>
          <p:cNvSpPr>
            <a:spLocks noGrp="1"/>
          </p:cNvSpPr>
          <p:nvPr>
            <p:ph type="sldNum" sz="quarter" idx="10"/>
          </p:nvPr>
        </p:nvSpPr>
        <p:spPr/>
        <p:txBody>
          <a:bodyPr/>
          <a:lstStyle/>
          <a:p>
            <a:pPr>
              <a:defRPr/>
            </a:pPr>
            <a:fld id="{F5823A0C-04FF-4C4B-9E6A-50278E5B56B5}" type="slidenum">
              <a:rPr lang="it-IT" smtClean="0"/>
              <a:pPr>
                <a:defRPr/>
              </a:pPr>
              <a:t>12</a:t>
            </a:fld>
            <a:endParaRPr lang="it-IT"/>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4" name="Segnaposto numero diapositiva 3"/>
          <p:cNvSpPr>
            <a:spLocks noGrp="1"/>
          </p:cNvSpPr>
          <p:nvPr>
            <p:ph type="sldNum" sz="quarter" idx="10"/>
          </p:nvPr>
        </p:nvSpPr>
        <p:spPr/>
        <p:txBody>
          <a:bodyPr/>
          <a:lstStyle/>
          <a:p>
            <a:pPr>
              <a:defRPr/>
            </a:pPr>
            <a:fld id="{F5823A0C-04FF-4C4B-9E6A-50278E5B56B5}" type="slidenum">
              <a:rPr lang="it-IT" smtClean="0"/>
              <a:pPr>
                <a:defRPr/>
              </a:pPr>
              <a:t>13</a:t>
            </a:fld>
            <a:endParaRPr lang="it-IT"/>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pPr>
              <a:defRPr/>
            </a:pPr>
            <a:fld id="{F5823A0C-04FF-4C4B-9E6A-50278E5B56B5}" type="slidenum">
              <a:rPr lang="it-IT" smtClean="0"/>
              <a:pPr>
                <a:defRPr/>
              </a:pPr>
              <a:t>14</a:t>
            </a:fld>
            <a:endParaRPr lang="it-IT"/>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pPr>
              <a:defRPr/>
            </a:pPr>
            <a:fld id="{F5823A0C-04FF-4C4B-9E6A-50278E5B56B5}" type="slidenum">
              <a:rPr lang="it-IT" smtClean="0"/>
              <a:pPr>
                <a:defRPr/>
              </a:pPr>
              <a:t>15</a:t>
            </a:fld>
            <a:endParaRPr lang="it-IT"/>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pPr>
              <a:defRPr/>
            </a:pPr>
            <a:fld id="{F5823A0C-04FF-4C4B-9E6A-50278E5B56B5}" type="slidenum">
              <a:rPr lang="it-IT" smtClean="0"/>
              <a:pPr>
                <a:defRPr/>
              </a:pPr>
              <a:t>16</a:t>
            </a:fld>
            <a:endParaRPr lang="it-IT"/>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pPr>
              <a:defRPr/>
            </a:pPr>
            <a:fld id="{F5823A0C-04FF-4C4B-9E6A-50278E5B56B5}" type="slidenum">
              <a:rPr lang="it-IT" smtClean="0"/>
              <a:pPr>
                <a:defRPr/>
              </a:pPr>
              <a:t>17</a:t>
            </a:fld>
            <a:endParaRPr lang="it-IT"/>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pPr>
              <a:defRPr/>
            </a:pPr>
            <a:fld id="{F5823A0C-04FF-4C4B-9E6A-50278E5B56B5}" type="slidenum">
              <a:rPr lang="it-IT" smtClean="0"/>
              <a:pPr>
                <a:defRPr/>
              </a:pPr>
              <a:t>18</a:t>
            </a:fld>
            <a:endParaRPr lang="it-IT"/>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pPr>
              <a:defRPr/>
            </a:pPr>
            <a:fld id="{F5823A0C-04FF-4C4B-9E6A-50278E5B56B5}" type="slidenum">
              <a:rPr lang="it-IT" smtClean="0"/>
              <a:pPr>
                <a:defRPr/>
              </a:pPr>
              <a:t>19</a:t>
            </a:fld>
            <a:endParaRPr lang="it-IT"/>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pPr>
              <a:defRPr/>
            </a:pPr>
            <a:fld id="{F5823A0C-04FF-4C4B-9E6A-50278E5B56B5}" type="slidenum">
              <a:rPr lang="it-IT" smtClean="0"/>
              <a:pPr>
                <a:defRPr/>
              </a:pPr>
              <a:t>20</a:t>
            </a:fld>
            <a:endParaRPr lang="it-IT"/>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pPr>
              <a:defRPr/>
            </a:pPr>
            <a:fld id="{F5823A0C-04FF-4C4B-9E6A-50278E5B56B5}" type="slidenum">
              <a:rPr lang="it-IT" smtClean="0"/>
              <a:pPr>
                <a:defRPr/>
              </a:pPr>
              <a:t>21</a:t>
            </a:fld>
            <a:endParaRPr lang="it-IT"/>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pPr>
              <a:defRPr/>
            </a:pPr>
            <a:fld id="{F5823A0C-04FF-4C4B-9E6A-50278E5B56B5}" type="slidenum">
              <a:rPr lang="it-IT" smtClean="0"/>
              <a:pPr>
                <a:defRPr/>
              </a:pPr>
              <a:t>22</a:t>
            </a:fld>
            <a:endParaRPr lang="it-IT"/>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pPr>
              <a:defRPr/>
            </a:pPr>
            <a:fld id="{F5823A0C-04FF-4C4B-9E6A-50278E5B56B5}" type="slidenum">
              <a:rPr lang="it-IT" smtClean="0"/>
              <a:pPr>
                <a:defRPr/>
              </a:pPr>
              <a:t>23</a:t>
            </a:fld>
            <a:endParaRPr lang="it-IT"/>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pPr>
              <a:defRPr/>
            </a:pPr>
            <a:fld id="{F5823A0C-04FF-4C4B-9E6A-50278E5B56B5}" type="slidenum">
              <a:rPr lang="it-IT" smtClean="0"/>
              <a:pPr>
                <a:defRPr/>
              </a:pPr>
              <a:t>24</a:t>
            </a:fld>
            <a:endParaRPr lang="it-IT"/>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4" name="Segnaposto numero diapositiva 3"/>
          <p:cNvSpPr>
            <a:spLocks noGrp="1"/>
          </p:cNvSpPr>
          <p:nvPr>
            <p:ph type="sldNum" sz="quarter" idx="10"/>
          </p:nvPr>
        </p:nvSpPr>
        <p:spPr/>
        <p:txBody>
          <a:bodyPr/>
          <a:lstStyle/>
          <a:p>
            <a:pPr>
              <a:defRPr/>
            </a:pPr>
            <a:fld id="{F5823A0C-04FF-4C4B-9E6A-50278E5B56B5}" type="slidenum">
              <a:rPr lang="it-IT" smtClean="0"/>
              <a:pPr>
                <a:defRPr/>
              </a:pPr>
              <a:t>25</a:t>
            </a:fld>
            <a:endParaRPr lang="it-IT"/>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pPr>
              <a:defRPr/>
            </a:pPr>
            <a:fld id="{F5823A0C-04FF-4C4B-9E6A-50278E5B56B5}" type="slidenum">
              <a:rPr lang="it-IT" smtClean="0"/>
              <a:pPr>
                <a:defRPr/>
              </a:pPr>
              <a:t>26</a:t>
            </a:fld>
            <a:endParaRPr lang="it-IT"/>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pPr>
              <a:defRPr/>
            </a:pPr>
            <a:fld id="{F5823A0C-04FF-4C4B-9E6A-50278E5B56B5}" type="slidenum">
              <a:rPr lang="it-IT" smtClean="0"/>
              <a:pPr>
                <a:defRPr/>
              </a:pPr>
              <a:t>27</a:t>
            </a:fld>
            <a:endParaRPr lang="it-IT"/>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pPr>
              <a:defRPr/>
            </a:pPr>
            <a:fld id="{F5823A0C-04FF-4C4B-9E6A-50278E5B56B5}" type="slidenum">
              <a:rPr lang="it-IT" smtClean="0"/>
              <a:pPr>
                <a:defRPr/>
              </a:pPr>
              <a:t>28</a:t>
            </a:fld>
            <a:endParaRPr lang="it-IT"/>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4" name="Segnaposto numero diapositiva 3"/>
          <p:cNvSpPr>
            <a:spLocks noGrp="1"/>
          </p:cNvSpPr>
          <p:nvPr>
            <p:ph type="sldNum" sz="quarter" idx="10"/>
          </p:nvPr>
        </p:nvSpPr>
        <p:spPr/>
        <p:txBody>
          <a:bodyPr/>
          <a:lstStyle/>
          <a:p>
            <a:pPr>
              <a:defRPr/>
            </a:pPr>
            <a:fld id="{F5823A0C-04FF-4C4B-9E6A-50278E5B56B5}" type="slidenum">
              <a:rPr lang="it-IT" smtClean="0"/>
              <a:pPr>
                <a:defRPr/>
              </a:pPr>
              <a:t>29</a:t>
            </a:fld>
            <a:endParaRPr lang="it-IT"/>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pPr>
              <a:defRPr/>
            </a:pPr>
            <a:fld id="{F5823A0C-04FF-4C4B-9E6A-50278E5B56B5}" type="slidenum">
              <a:rPr lang="it-IT" smtClean="0"/>
              <a:pPr>
                <a:defRPr/>
              </a:pPr>
              <a:t>30</a:t>
            </a:fld>
            <a:endParaRPr lang="it-IT"/>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pPr>
              <a:defRPr/>
            </a:pPr>
            <a:fld id="{F5823A0C-04FF-4C4B-9E6A-50278E5B56B5}" type="slidenum">
              <a:rPr lang="it-IT" smtClean="0"/>
              <a:pPr>
                <a:defRPr/>
              </a:pPr>
              <a:t>31</a:t>
            </a:fld>
            <a:endParaRPr lang="it-IT"/>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pPr>
              <a:defRPr/>
            </a:pPr>
            <a:fld id="{F5823A0C-04FF-4C4B-9E6A-50278E5B56B5}" type="slidenum">
              <a:rPr lang="it-IT" smtClean="0"/>
              <a:pPr>
                <a:defRPr/>
              </a:pPr>
              <a:t>32</a:t>
            </a:fld>
            <a:endParaRPr lang="it-IT"/>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pPr>
              <a:defRPr/>
            </a:pPr>
            <a:fld id="{F5823A0C-04FF-4C4B-9E6A-50278E5B56B5}" type="slidenum">
              <a:rPr lang="it-IT" smtClean="0"/>
              <a:pPr>
                <a:defRPr/>
              </a:pPr>
              <a:t>33</a:t>
            </a:fld>
            <a:endParaRPr lang="it-IT"/>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pPr>
              <a:defRPr/>
            </a:pPr>
            <a:fld id="{F5823A0C-04FF-4C4B-9E6A-50278E5B56B5}" type="slidenum">
              <a:rPr lang="it-IT" smtClean="0"/>
              <a:pPr>
                <a:defRPr/>
              </a:pPr>
              <a:t>34</a:t>
            </a:fld>
            <a:endParaRPr lang="it-IT"/>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pPr>
              <a:defRPr/>
            </a:pPr>
            <a:fld id="{F5823A0C-04FF-4C4B-9E6A-50278E5B56B5}" type="slidenum">
              <a:rPr lang="it-IT" smtClean="0"/>
              <a:pPr>
                <a:defRPr/>
              </a:pPr>
              <a:t>35</a:t>
            </a:fld>
            <a:endParaRPr lang="it-IT"/>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pPr>
              <a:defRPr/>
            </a:pPr>
            <a:fld id="{F5823A0C-04FF-4C4B-9E6A-50278E5B56B5}" type="slidenum">
              <a:rPr lang="it-IT" smtClean="0"/>
              <a:pPr>
                <a:defRPr/>
              </a:pPr>
              <a:t>36</a:t>
            </a:fld>
            <a:endParaRPr lang="it-IT"/>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pPr>
              <a:defRPr/>
            </a:pPr>
            <a:fld id="{F5823A0C-04FF-4C4B-9E6A-50278E5B56B5}" type="slidenum">
              <a:rPr lang="it-IT" smtClean="0"/>
              <a:pPr>
                <a:defRPr/>
              </a:pPr>
              <a:t>37</a:t>
            </a:fld>
            <a:endParaRPr lang="it-IT"/>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pPr>
              <a:defRPr/>
            </a:pPr>
            <a:fld id="{F5823A0C-04FF-4C4B-9E6A-50278E5B56B5}" type="slidenum">
              <a:rPr lang="it-IT" smtClean="0"/>
              <a:pPr>
                <a:defRPr/>
              </a:pPr>
              <a:t>38</a:t>
            </a:fld>
            <a:endParaRPr lang="it-IT"/>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pPr>
              <a:defRPr/>
            </a:pPr>
            <a:fld id="{F5823A0C-04FF-4C4B-9E6A-50278E5B56B5}" type="slidenum">
              <a:rPr lang="it-IT" smtClean="0"/>
              <a:pPr>
                <a:defRPr/>
              </a:pPr>
              <a:t>39</a:t>
            </a:fld>
            <a:endParaRPr lang="it-IT"/>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pPr>
              <a:defRPr/>
            </a:pPr>
            <a:fld id="{F5823A0C-04FF-4C4B-9E6A-50278E5B56B5}" type="slidenum">
              <a:rPr lang="it-IT" smtClean="0"/>
              <a:pPr>
                <a:defRPr/>
              </a:pPr>
              <a:t>40</a:t>
            </a:fld>
            <a:endParaRPr lang="it-IT"/>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pPr>
              <a:defRPr/>
            </a:pPr>
            <a:fld id="{F5823A0C-04FF-4C4B-9E6A-50278E5B56B5}" type="slidenum">
              <a:rPr lang="it-IT" smtClean="0"/>
              <a:pPr>
                <a:defRPr/>
              </a:pPr>
              <a:t>41</a:t>
            </a:fld>
            <a:endParaRPr lang="it-IT"/>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pPr>
              <a:defRPr/>
            </a:pPr>
            <a:fld id="{F5823A0C-04FF-4C4B-9E6A-50278E5B56B5}" type="slidenum">
              <a:rPr lang="it-IT" smtClean="0"/>
              <a:pPr>
                <a:defRPr/>
              </a:pPr>
              <a:t>42</a:t>
            </a:fld>
            <a:endParaRPr lang="it-IT"/>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pPr>
              <a:defRPr/>
            </a:pPr>
            <a:fld id="{F5823A0C-04FF-4C4B-9E6A-50278E5B56B5}" type="slidenum">
              <a:rPr lang="it-IT" smtClean="0"/>
              <a:pPr>
                <a:defRPr/>
              </a:pPr>
              <a:t>43</a:t>
            </a:fld>
            <a:endParaRPr lang="it-IT"/>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pPr>
              <a:defRPr/>
            </a:pPr>
            <a:fld id="{F5823A0C-04FF-4C4B-9E6A-50278E5B56B5}" type="slidenum">
              <a:rPr lang="it-IT" smtClean="0"/>
              <a:pPr>
                <a:defRPr/>
              </a:pPr>
              <a:t>44</a:t>
            </a:fld>
            <a:endParaRPr lang="it-IT"/>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pPr>
              <a:defRPr/>
            </a:pPr>
            <a:fld id="{F5823A0C-04FF-4C4B-9E6A-50278E5B56B5}" type="slidenum">
              <a:rPr lang="it-IT" smtClean="0"/>
              <a:pPr>
                <a:defRPr/>
              </a:pPr>
              <a:t>45</a:t>
            </a:fld>
            <a:endParaRPr lang="it-IT"/>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pPr>
              <a:defRPr/>
            </a:pPr>
            <a:fld id="{F5823A0C-04FF-4C4B-9E6A-50278E5B56B5}" type="slidenum">
              <a:rPr lang="it-IT" smtClean="0"/>
              <a:pPr>
                <a:defRPr/>
              </a:pPr>
              <a:t>46</a:t>
            </a:fld>
            <a:endParaRPr lang="it-IT"/>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pPr>
              <a:defRPr/>
            </a:pPr>
            <a:fld id="{F5823A0C-04FF-4C4B-9E6A-50278E5B56B5}" type="slidenum">
              <a:rPr lang="it-IT" smtClean="0"/>
              <a:pPr>
                <a:defRPr/>
              </a:pPr>
              <a:t>47</a:t>
            </a:fld>
            <a:endParaRPr lang="it-IT"/>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pPr>
              <a:defRPr/>
            </a:pPr>
            <a:fld id="{F5823A0C-04FF-4C4B-9E6A-50278E5B56B5}" type="slidenum">
              <a:rPr lang="it-IT" smtClean="0"/>
              <a:pPr>
                <a:defRPr/>
              </a:pPr>
              <a:t>48</a:t>
            </a:fld>
            <a:endParaRPr lang="it-IT"/>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pPr>
              <a:defRPr/>
            </a:pPr>
            <a:fld id="{F5823A0C-04FF-4C4B-9E6A-50278E5B56B5}" type="slidenum">
              <a:rPr lang="it-IT" smtClean="0"/>
              <a:pPr>
                <a:defRPr/>
              </a:pPr>
              <a:t>49</a:t>
            </a:fld>
            <a:endParaRPr lang="it-IT"/>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pPr>
              <a:defRPr/>
            </a:pPr>
            <a:fld id="{F5823A0C-04FF-4C4B-9E6A-50278E5B56B5}" type="slidenum">
              <a:rPr lang="it-IT" smtClean="0"/>
              <a:pPr>
                <a:defRPr/>
              </a:pPr>
              <a:t>50</a:t>
            </a:fld>
            <a:endParaRPr lang="it-IT"/>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pPr>
              <a:defRPr/>
            </a:pPr>
            <a:fld id="{F5823A0C-04FF-4C4B-9E6A-50278E5B56B5}" type="slidenum">
              <a:rPr lang="it-IT" smtClean="0"/>
              <a:pPr>
                <a:defRPr/>
              </a:pPr>
              <a:t>51</a:t>
            </a:fld>
            <a:endParaRPr lang="it-IT"/>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pPr>
              <a:defRPr/>
            </a:pPr>
            <a:fld id="{F5823A0C-04FF-4C4B-9E6A-50278E5B56B5}" type="slidenum">
              <a:rPr lang="it-IT" smtClean="0"/>
              <a:pPr>
                <a:defRPr/>
              </a:pPr>
              <a:t>52</a:t>
            </a:fld>
            <a:endParaRPr lang="it-IT"/>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pPr>
              <a:defRPr/>
            </a:pPr>
            <a:fld id="{F5823A0C-04FF-4C4B-9E6A-50278E5B56B5}" type="slidenum">
              <a:rPr lang="it-IT" smtClean="0"/>
              <a:pPr>
                <a:defRPr/>
              </a:pPr>
              <a:t>53</a:t>
            </a:fld>
            <a:endParaRPr lang="it-IT"/>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pPr>
              <a:defRPr/>
            </a:pPr>
            <a:fld id="{F5823A0C-04FF-4C4B-9E6A-50278E5B56B5}" type="slidenum">
              <a:rPr lang="it-IT" smtClean="0"/>
              <a:pPr>
                <a:defRPr/>
              </a:pPr>
              <a:t>54</a:t>
            </a:fld>
            <a:endParaRPr lang="it-IT"/>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pPr>
              <a:defRPr/>
            </a:pPr>
            <a:fld id="{F5823A0C-04FF-4C4B-9E6A-50278E5B56B5}" type="slidenum">
              <a:rPr lang="it-IT" smtClean="0"/>
              <a:pPr>
                <a:defRPr/>
              </a:pPr>
              <a:t>55</a:t>
            </a:fld>
            <a:endParaRPr lang="it-IT"/>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pPr>
              <a:defRPr/>
            </a:pPr>
            <a:fld id="{F5823A0C-04FF-4C4B-9E6A-50278E5B56B5}" type="slidenum">
              <a:rPr lang="it-IT" smtClean="0"/>
              <a:pPr>
                <a:defRPr/>
              </a:pPr>
              <a:t>56</a:t>
            </a:fld>
            <a:endParaRPr lang="it-IT"/>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pPr>
              <a:defRPr/>
            </a:pPr>
            <a:fld id="{F5823A0C-04FF-4C4B-9E6A-50278E5B56B5}" type="slidenum">
              <a:rPr lang="it-IT" smtClean="0"/>
              <a:pPr>
                <a:defRPr/>
              </a:pPr>
              <a:t>57</a:t>
            </a:fld>
            <a:endParaRPr lang="it-IT"/>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pPr>
              <a:defRPr/>
            </a:pPr>
            <a:fld id="{F5823A0C-04FF-4C4B-9E6A-50278E5B56B5}" type="slidenum">
              <a:rPr lang="it-IT" smtClean="0"/>
              <a:pPr>
                <a:defRPr/>
              </a:pPr>
              <a:t>58</a:t>
            </a:fld>
            <a:endParaRPr lang="it-IT"/>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pPr>
              <a:defRPr/>
            </a:pPr>
            <a:fld id="{F5823A0C-04FF-4C4B-9E6A-50278E5B56B5}" type="slidenum">
              <a:rPr lang="it-IT" smtClean="0"/>
              <a:pPr>
                <a:defRPr/>
              </a:pPr>
              <a:t>59</a:t>
            </a:fld>
            <a:endParaRPr lang="it-IT"/>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pPr>
              <a:defRPr/>
            </a:pPr>
            <a:fld id="{F5823A0C-04FF-4C4B-9E6A-50278E5B56B5}" type="slidenum">
              <a:rPr lang="it-IT" smtClean="0"/>
              <a:pPr>
                <a:defRPr/>
              </a:pPr>
              <a:t>60</a:t>
            </a:fld>
            <a:endParaRPr lang="it-IT"/>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pPr>
              <a:defRPr/>
            </a:pPr>
            <a:fld id="{F5823A0C-04FF-4C4B-9E6A-50278E5B56B5}" type="slidenum">
              <a:rPr lang="it-IT" smtClean="0"/>
              <a:pPr>
                <a:defRPr/>
              </a:pPr>
              <a:t>61</a:t>
            </a:fld>
            <a:endParaRPr lang="it-IT"/>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pPr>
              <a:defRPr/>
            </a:pPr>
            <a:fld id="{F5823A0C-04FF-4C4B-9E6A-50278E5B56B5}" type="slidenum">
              <a:rPr lang="it-IT" smtClean="0"/>
              <a:pPr>
                <a:defRPr/>
              </a:pPr>
              <a:t>62</a:t>
            </a:fld>
            <a:endParaRPr lang="it-IT"/>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pPr>
              <a:defRPr/>
            </a:pPr>
            <a:fld id="{F5823A0C-04FF-4C4B-9E6A-50278E5B56B5}" type="slidenum">
              <a:rPr lang="it-IT" smtClean="0"/>
              <a:pPr>
                <a:defRPr/>
              </a:pPr>
              <a:t>63</a:t>
            </a:fld>
            <a:endParaRPr lang="it-IT"/>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pPr>
              <a:defRPr/>
            </a:pPr>
            <a:fld id="{F5823A0C-04FF-4C4B-9E6A-50278E5B56B5}" type="slidenum">
              <a:rPr lang="it-IT" smtClean="0"/>
              <a:pPr>
                <a:defRPr/>
              </a:pPr>
              <a:t>64</a:t>
            </a:fld>
            <a:endParaRPr lang="it-IT"/>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pPr>
              <a:defRPr/>
            </a:pPr>
            <a:fld id="{F5823A0C-04FF-4C4B-9E6A-50278E5B56B5}" type="slidenum">
              <a:rPr lang="it-IT" smtClean="0"/>
              <a:pPr>
                <a:defRPr/>
              </a:pPr>
              <a:t>65</a:t>
            </a:fld>
            <a:endParaRPr lang="it-IT"/>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pPr>
              <a:defRPr/>
            </a:pPr>
            <a:fld id="{F5823A0C-04FF-4C4B-9E6A-50278E5B56B5}" type="slidenum">
              <a:rPr lang="it-IT" smtClean="0"/>
              <a:pPr>
                <a:defRPr/>
              </a:pPr>
              <a:t>66</a:t>
            </a:fld>
            <a:endParaRPr lang="it-IT"/>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pPr>
              <a:defRPr/>
            </a:pPr>
            <a:fld id="{F5823A0C-04FF-4C4B-9E6A-50278E5B56B5}" type="slidenum">
              <a:rPr lang="it-IT" smtClean="0"/>
              <a:pPr>
                <a:defRPr/>
              </a:pPr>
              <a:t>67</a:t>
            </a:fld>
            <a:endParaRPr lang="it-IT"/>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pPr>
              <a:defRPr/>
            </a:pPr>
            <a:fld id="{F5823A0C-04FF-4C4B-9E6A-50278E5B56B5}" type="slidenum">
              <a:rPr lang="it-IT" smtClean="0"/>
              <a:pPr>
                <a:defRPr/>
              </a:pPr>
              <a:t>69</a:t>
            </a:fld>
            <a:endParaRPr lang="it-IT"/>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pPr>
              <a:defRPr/>
            </a:pPr>
            <a:fld id="{F5823A0C-04FF-4C4B-9E6A-50278E5B56B5}" type="slidenum">
              <a:rPr lang="it-IT" smtClean="0"/>
              <a:pPr>
                <a:defRPr/>
              </a:pPr>
              <a:t>70</a:t>
            </a:fld>
            <a:endParaRPr lang="it-IT"/>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pPr>
              <a:defRPr/>
            </a:pPr>
            <a:fld id="{F5823A0C-04FF-4C4B-9E6A-50278E5B56B5}" type="slidenum">
              <a:rPr lang="it-IT" smtClean="0"/>
              <a:pPr>
                <a:defRPr/>
              </a:pPr>
              <a:t>71</a:t>
            </a:fld>
            <a:endParaRPr lang="it-IT"/>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it-IT" smtClean="0"/>
              <a:t>Fare clic per modificare lo stile del sottotitolo dello schema</a:t>
            </a:r>
            <a:endParaRPr lang="it-IT"/>
          </a:p>
        </p:txBody>
      </p:sp>
      <p:sp>
        <p:nvSpPr>
          <p:cNvPr id="4" name="Rectangle 4"/>
          <p:cNvSpPr>
            <a:spLocks noGrp="1" noChangeArrowheads="1"/>
          </p:cNvSpPr>
          <p:nvPr>
            <p:ph type="dt" sz="half" idx="10"/>
          </p:nvPr>
        </p:nvSpPr>
        <p:spPr>
          <a:ln/>
        </p:spPr>
        <p:txBody>
          <a:bodyPr/>
          <a:lstStyle>
            <a:lvl1pPr>
              <a:defRPr/>
            </a:lvl1pPr>
          </a:lstStyle>
          <a:p>
            <a:pPr>
              <a:defRPr/>
            </a:pPr>
            <a:endParaRPr lang="it-IT"/>
          </a:p>
        </p:txBody>
      </p:sp>
      <p:sp>
        <p:nvSpPr>
          <p:cNvPr id="5" name="Rectangle 5"/>
          <p:cNvSpPr>
            <a:spLocks noGrp="1" noChangeArrowheads="1"/>
          </p:cNvSpPr>
          <p:nvPr>
            <p:ph type="ftr" sz="quarter" idx="11"/>
          </p:nvPr>
        </p:nvSpPr>
        <p:spPr>
          <a:ln/>
        </p:spPr>
        <p:txBody>
          <a:bodyPr/>
          <a:lstStyle>
            <a:lvl1pPr>
              <a:defRPr/>
            </a:lvl1pPr>
          </a:lstStyle>
          <a:p>
            <a:pPr>
              <a:defRPr/>
            </a:pPr>
            <a:endParaRPr lang="it-IT"/>
          </a:p>
        </p:txBody>
      </p:sp>
      <p:sp>
        <p:nvSpPr>
          <p:cNvPr id="6" name="Rectangle 6"/>
          <p:cNvSpPr>
            <a:spLocks noGrp="1" noChangeArrowheads="1"/>
          </p:cNvSpPr>
          <p:nvPr>
            <p:ph type="sldNum" sz="quarter" idx="12"/>
          </p:nvPr>
        </p:nvSpPr>
        <p:spPr>
          <a:ln/>
        </p:spPr>
        <p:txBody>
          <a:bodyPr/>
          <a:lstStyle>
            <a:lvl1pPr>
              <a:defRPr/>
            </a:lvl1pPr>
          </a:lstStyle>
          <a:p>
            <a:pPr>
              <a:defRPr/>
            </a:pPr>
            <a:fld id="{1AE923EF-22A9-443F-B807-0BC1F6028F53}" type="slidenum">
              <a:rPr lang="it-IT"/>
              <a:pPr>
                <a:defRPr/>
              </a:pPr>
              <a:t>‹N›</a:t>
            </a:fld>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Rectangle 4"/>
          <p:cNvSpPr>
            <a:spLocks noGrp="1" noChangeArrowheads="1"/>
          </p:cNvSpPr>
          <p:nvPr>
            <p:ph type="dt" sz="half" idx="10"/>
          </p:nvPr>
        </p:nvSpPr>
        <p:spPr>
          <a:ln/>
        </p:spPr>
        <p:txBody>
          <a:bodyPr/>
          <a:lstStyle>
            <a:lvl1pPr>
              <a:defRPr/>
            </a:lvl1pPr>
          </a:lstStyle>
          <a:p>
            <a:pPr>
              <a:defRPr/>
            </a:pPr>
            <a:endParaRPr lang="it-IT"/>
          </a:p>
        </p:txBody>
      </p:sp>
      <p:sp>
        <p:nvSpPr>
          <p:cNvPr id="5" name="Rectangle 5"/>
          <p:cNvSpPr>
            <a:spLocks noGrp="1" noChangeArrowheads="1"/>
          </p:cNvSpPr>
          <p:nvPr>
            <p:ph type="ftr" sz="quarter" idx="11"/>
          </p:nvPr>
        </p:nvSpPr>
        <p:spPr>
          <a:ln/>
        </p:spPr>
        <p:txBody>
          <a:bodyPr/>
          <a:lstStyle>
            <a:lvl1pPr>
              <a:defRPr/>
            </a:lvl1pPr>
          </a:lstStyle>
          <a:p>
            <a:pPr>
              <a:defRPr/>
            </a:pPr>
            <a:endParaRPr lang="it-IT"/>
          </a:p>
        </p:txBody>
      </p:sp>
      <p:sp>
        <p:nvSpPr>
          <p:cNvPr id="6" name="Rectangle 6"/>
          <p:cNvSpPr>
            <a:spLocks noGrp="1" noChangeArrowheads="1"/>
          </p:cNvSpPr>
          <p:nvPr>
            <p:ph type="sldNum" sz="quarter" idx="12"/>
          </p:nvPr>
        </p:nvSpPr>
        <p:spPr>
          <a:ln/>
        </p:spPr>
        <p:txBody>
          <a:bodyPr/>
          <a:lstStyle>
            <a:lvl1pPr>
              <a:defRPr/>
            </a:lvl1pPr>
          </a:lstStyle>
          <a:p>
            <a:pPr>
              <a:defRPr/>
            </a:pPr>
            <a:fld id="{2DD105D4-6FDC-4ADD-B12D-C5A4EC02E860}" type="slidenum">
              <a:rPr lang="it-IT"/>
              <a:pPr>
                <a:defRPr/>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it-IT" smtClean="0"/>
              <a:t>Fare clic per modificare stili del testo dello schema</a:t>
            </a:r>
          </a:p>
        </p:txBody>
      </p:sp>
      <p:sp>
        <p:nvSpPr>
          <p:cNvPr id="4" name="Rectangle 4"/>
          <p:cNvSpPr>
            <a:spLocks noGrp="1" noChangeArrowheads="1"/>
          </p:cNvSpPr>
          <p:nvPr>
            <p:ph type="dt" sz="half" idx="10"/>
          </p:nvPr>
        </p:nvSpPr>
        <p:spPr>
          <a:ln/>
        </p:spPr>
        <p:txBody>
          <a:bodyPr/>
          <a:lstStyle>
            <a:lvl1pPr>
              <a:defRPr/>
            </a:lvl1pPr>
          </a:lstStyle>
          <a:p>
            <a:pPr>
              <a:defRPr/>
            </a:pPr>
            <a:endParaRPr lang="it-IT"/>
          </a:p>
        </p:txBody>
      </p:sp>
      <p:sp>
        <p:nvSpPr>
          <p:cNvPr id="5" name="Rectangle 5"/>
          <p:cNvSpPr>
            <a:spLocks noGrp="1" noChangeArrowheads="1"/>
          </p:cNvSpPr>
          <p:nvPr>
            <p:ph type="ftr" sz="quarter" idx="11"/>
          </p:nvPr>
        </p:nvSpPr>
        <p:spPr>
          <a:ln/>
        </p:spPr>
        <p:txBody>
          <a:bodyPr/>
          <a:lstStyle>
            <a:lvl1pPr>
              <a:defRPr/>
            </a:lvl1pPr>
          </a:lstStyle>
          <a:p>
            <a:pPr>
              <a:defRPr/>
            </a:pPr>
            <a:endParaRPr lang="it-IT"/>
          </a:p>
        </p:txBody>
      </p:sp>
      <p:sp>
        <p:nvSpPr>
          <p:cNvPr id="6" name="Rectangle 6"/>
          <p:cNvSpPr>
            <a:spLocks noGrp="1" noChangeArrowheads="1"/>
          </p:cNvSpPr>
          <p:nvPr>
            <p:ph type="sldNum" sz="quarter" idx="12"/>
          </p:nvPr>
        </p:nvSpPr>
        <p:spPr>
          <a:ln/>
        </p:spPr>
        <p:txBody>
          <a:bodyPr/>
          <a:lstStyle>
            <a:lvl1pPr>
              <a:defRPr/>
            </a:lvl1pPr>
          </a:lstStyle>
          <a:p>
            <a:pPr>
              <a:defRPr/>
            </a:pPr>
            <a:fld id="{8703104C-9BE9-48A7-9E12-ACE562497DA7}" type="slidenum">
              <a:rPr lang="it-IT"/>
              <a:pPr>
                <a:defRPr/>
              </a:pPr>
              <a:t>‹N›</a:t>
            </a:fld>
            <a:endParaRPr lang="it-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Rectangle 4"/>
          <p:cNvSpPr>
            <a:spLocks noGrp="1" noChangeArrowheads="1"/>
          </p:cNvSpPr>
          <p:nvPr>
            <p:ph type="dt" sz="half" idx="10"/>
          </p:nvPr>
        </p:nvSpPr>
        <p:spPr>
          <a:ln/>
        </p:spPr>
        <p:txBody>
          <a:bodyPr/>
          <a:lstStyle>
            <a:lvl1pPr>
              <a:defRPr/>
            </a:lvl1pPr>
          </a:lstStyle>
          <a:p>
            <a:pPr>
              <a:defRPr/>
            </a:pPr>
            <a:endParaRPr lang="it-IT"/>
          </a:p>
        </p:txBody>
      </p:sp>
      <p:sp>
        <p:nvSpPr>
          <p:cNvPr id="6" name="Rectangle 5"/>
          <p:cNvSpPr>
            <a:spLocks noGrp="1" noChangeArrowheads="1"/>
          </p:cNvSpPr>
          <p:nvPr>
            <p:ph type="ftr" sz="quarter" idx="11"/>
          </p:nvPr>
        </p:nvSpPr>
        <p:spPr>
          <a:ln/>
        </p:spPr>
        <p:txBody>
          <a:bodyPr/>
          <a:lstStyle>
            <a:lvl1pPr>
              <a:defRPr/>
            </a:lvl1pPr>
          </a:lstStyle>
          <a:p>
            <a:pPr>
              <a:defRPr/>
            </a:pPr>
            <a:endParaRPr lang="it-IT"/>
          </a:p>
        </p:txBody>
      </p:sp>
      <p:sp>
        <p:nvSpPr>
          <p:cNvPr id="7" name="Rectangle 6"/>
          <p:cNvSpPr>
            <a:spLocks noGrp="1" noChangeArrowheads="1"/>
          </p:cNvSpPr>
          <p:nvPr>
            <p:ph type="sldNum" sz="quarter" idx="12"/>
          </p:nvPr>
        </p:nvSpPr>
        <p:spPr>
          <a:ln/>
        </p:spPr>
        <p:txBody>
          <a:bodyPr/>
          <a:lstStyle>
            <a:lvl1pPr>
              <a:defRPr/>
            </a:lvl1pPr>
          </a:lstStyle>
          <a:p>
            <a:pPr>
              <a:defRPr/>
            </a:pPr>
            <a:fld id="{9F29B4ED-08B2-4A53-950C-76C35502AD67}" type="slidenum">
              <a:rPr lang="it-IT"/>
              <a:pPr>
                <a:defRPr/>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1143000"/>
          </a:xfrm>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Rectangle 4"/>
          <p:cNvSpPr>
            <a:spLocks noGrp="1" noChangeArrowheads="1"/>
          </p:cNvSpPr>
          <p:nvPr>
            <p:ph type="dt" sz="half" idx="10"/>
          </p:nvPr>
        </p:nvSpPr>
        <p:spPr>
          <a:ln/>
        </p:spPr>
        <p:txBody>
          <a:bodyPr/>
          <a:lstStyle>
            <a:lvl1pPr>
              <a:defRPr/>
            </a:lvl1pPr>
          </a:lstStyle>
          <a:p>
            <a:pPr>
              <a:defRPr/>
            </a:pPr>
            <a:endParaRPr lang="it-IT"/>
          </a:p>
        </p:txBody>
      </p:sp>
      <p:sp>
        <p:nvSpPr>
          <p:cNvPr id="8" name="Rectangle 5"/>
          <p:cNvSpPr>
            <a:spLocks noGrp="1" noChangeArrowheads="1"/>
          </p:cNvSpPr>
          <p:nvPr>
            <p:ph type="ftr" sz="quarter" idx="11"/>
          </p:nvPr>
        </p:nvSpPr>
        <p:spPr>
          <a:ln/>
        </p:spPr>
        <p:txBody>
          <a:bodyPr/>
          <a:lstStyle>
            <a:lvl1pPr>
              <a:defRPr/>
            </a:lvl1pPr>
          </a:lstStyle>
          <a:p>
            <a:pPr>
              <a:defRPr/>
            </a:pPr>
            <a:endParaRPr lang="it-IT"/>
          </a:p>
        </p:txBody>
      </p:sp>
      <p:sp>
        <p:nvSpPr>
          <p:cNvPr id="9" name="Rectangle 6"/>
          <p:cNvSpPr>
            <a:spLocks noGrp="1" noChangeArrowheads="1"/>
          </p:cNvSpPr>
          <p:nvPr>
            <p:ph type="sldNum" sz="quarter" idx="12"/>
          </p:nvPr>
        </p:nvSpPr>
        <p:spPr>
          <a:ln/>
        </p:spPr>
        <p:txBody>
          <a:bodyPr/>
          <a:lstStyle>
            <a:lvl1pPr>
              <a:defRPr/>
            </a:lvl1pPr>
          </a:lstStyle>
          <a:p>
            <a:pPr>
              <a:defRPr/>
            </a:pPr>
            <a:fld id="{9494A11E-8D16-4575-81B4-E9781CDCC05C}" type="slidenum">
              <a:rPr lang="it-IT"/>
              <a:pPr>
                <a:defRPr/>
              </a:pPr>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Rectangle 4"/>
          <p:cNvSpPr>
            <a:spLocks noGrp="1" noChangeArrowheads="1"/>
          </p:cNvSpPr>
          <p:nvPr>
            <p:ph type="dt" sz="half" idx="10"/>
          </p:nvPr>
        </p:nvSpPr>
        <p:spPr>
          <a:ln/>
        </p:spPr>
        <p:txBody>
          <a:bodyPr/>
          <a:lstStyle>
            <a:lvl1pPr>
              <a:defRPr/>
            </a:lvl1pPr>
          </a:lstStyle>
          <a:p>
            <a:pPr>
              <a:defRPr/>
            </a:pPr>
            <a:endParaRPr lang="it-IT"/>
          </a:p>
        </p:txBody>
      </p:sp>
      <p:sp>
        <p:nvSpPr>
          <p:cNvPr id="4" name="Rectangle 5"/>
          <p:cNvSpPr>
            <a:spLocks noGrp="1" noChangeArrowheads="1"/>
          </p:cNvSpPr>
          <p:nvPr>
            <p:ph type="ftr" sz="quarter" idx="11"/>
          </p:nvPr>
        </p:nvSpPr>
        <p:spPr>
          <a:ln/>
        </p:spPr>
        <p:txBody>
          <a:bodyPr/>
          <a:lstStyle>
            <a:lvl1pPr>
              <a:defRPr/>
            </a:lvl1pPr>
          </a:lstStyle>
          <a:p>
            <a:pPr>
              <a:defRPr/>
            </a:pPr>
            <a:endParaRPr lang="it-IT"/>
          </a:p>
        </p:txBody>
      </p:sp>
      <p:sp>
        <p:nvSpPr>
          <p:cNvPr id="5" name="Rectangle 6"/>
          <p:cNvSpPr>
            <a:spLocks noGrp="1" noChangeArrowheads="1"/>
          </p:cNvSpPr>
          <p:nvPr>
            <p:ph type="sldNum" sz="quarter" idx="12"/>
          </p:nvPr>
        </p:nvSpPr>
        <p:spPr>
          <a:ln/>
        </p:spPr>
        <p:txBody>
          <a:bodyPr/>
          <a:lstStyle>
            <a:lvl1pPr>
              <a:defRPr/>
            </a:lvl1pPr>
          </a:lstStyle>
          <a:p>
            <a:pPr>
              <a:defRPr/>
            </a:pPr>
            <a:fld id="{7AC52E9D-CED1-4822-8006-F80248533C2E}" type="slidenum">
              <a:rPr lang="it-IT"/>
              <a:pPr>
                <a:defRPr/>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uota">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it-IT"/>
          </a:p>
        </p:txBody>
      </p:sp>
      <p:sp>
        <p:nvSpPr>
          <p:cNvPr id="3" name="Rectangle 5"/>
          <p:cNvSpPr>
            <a:spLocks noGrp="1" noChangeArrowheads="1"/>
          </p:cNvSpPr>
          <p:nvPr>
            <p:ph type="ftr" sz="quarter" idx="11"/>
          </p:nvPr>
        </p:nvSpPr>
        <p:spPr>
          <a:ln/>
        </p:spPr>
        <p:txBody>
          <a:bodyPr/>
          <a:lstStyle>
            <a:lvl1pPr>
              <a:defRPr/>
            </a:lvl1pPr>
          </a:lstStyle>
          <a:p>
            <a:pPr>
              <a:defRPr/>
            </a:pPr>
            <a:endParaRPr lang="it-IT"/>
          </a:p>
        </p:txBody>
      </p:sp>
      <p:sp>
        <p:nvSpPr>
          <p:cNvPr id="4" name="Rectangle 6"/>
          <p:cNvSpPr>
            <a:spLocks noGrp="1" noChangeArrowheads="1"/>
          </p:cNvSpPr>
          <p:nvPr>
            <p:ph type="sldNum" sz="quarter" idx="12"/>
          </p:nvPr>
        </p:nvSpPr>
        <p:spPr>
          <a:ln/>
        </p:spPr>
        <p:txBody>
          <a:bodyPr/>
          <a:lstStyle>
            <a:lvl1pPr>
              <a:defRPr/>
            </a:lvl1pPr>
          </a:lstStyle>
          <a:p>
            <a:pPr>
              <a:defRPr/>
            </a:pPr>
            <a:fld id="{0C655A97-BD62-4951-96D9-903125A0F857}" type="slidenum">
              <a:rPr lang="it-IT"/>
              <a:pPr>
                <a:defRPr/>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Rectangle 4"/>
          <p:cNvSpPr>
            <a:spLocks noGrp="1" noChangeArrowheads="1"/>
          </p:cNvSpPr>
          <p:nvPr>
            <p:ph type="dt" sz="half" idx="10"/>
          </p:nvPr>
        </p:nvSpPr>
        <p:spPr>
          <a:ln/>
        </p:spPr>
        <p:txBody>
          <a:bodyPr/>
          <a:lstStyle>
            <a:lvl1pPr>
              <a:defRPr/>
            </a:lvl1pPr>
          </a:lstStyle>
          <a:p>
            <a:pPr>
              <a:defRPr/>
            </a:pPr>
            <a:endParaRPr lang="it-IT"/>
          </a:p>
        </p:txBody>
      </p:sp>
      <p:sp>
        <p:nvSpPr>
          <p:cNvPr id="6" name="Rectangle 5"/>
          <p:cNvSpPr>
            <a:spLocks noGrp="1" noChangeArrowheads="1"/>
          </p:cNvSpPr>
          <p:nvPr>
            <p:ph type="ftr" sz="quarter" idx="11"/>
          </p:nvPr>
        </p:nvSpPr>
        <p:spPr>
          <a:ln/>
        </p:spPr>
        <p:txBody>
          <a:bodyPr/>
          <a:lstStyle>
            <a:lvl1pPr>
              <a:defRPr/>
            </a:lvl1pPr>
          </a:lstStyle>
          <a:p>
            <a:pPr>
              <a:defRPr/>
            </a:pPr>
            <a:endParaRPr lang="it-IT"/>
          </a:p>
        </p:txBody>
      </p:sp>
      <p:sp>
        <p:nvSpPr>
          <p:cNvPr id="7" name="Rectangle 6"/>
          <p:cNvSpPr>
            <a:spLocks noGrp="1" noChangeArrowheads="1"/>
          </p:cNvSpPr>
          <p:nvPr>
            <p:ph type="sldNum" sz="quarter" idx="12"/>
          </p:nvPr>
        </p:nvSpPr>
        <p:spPr>
          <a:ln/>
        </p:spPr>
        <p:txBody>
          <a:bodyPr/>
          <a:lstStyle>
            <a:lvl1pPr>
              <a:defRPr/>
            </a:lvl1pPr>
          </a:lstStyle>
          <a:p>
            <a:pPr>
              <a:defRPr/>
            </a:pPr>
            <a:fld id="{1DEEBCA4-1E72-4927-9233-38248CB28754}" type="slidenum">
              <a:rPr lang="it-IT"/>
              <a:pPr>
                <a:defRPr/>
              </a:pPr>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smtClean="0"/>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Rectangle 4"/>
          <p:cNvSpPr>
            <a:spLocks noGrp="1" noChangeArrowheads="1"/>
          </p:cNvSpPr>
          <p:nvPr>
            <p:ph type="dt" sz="half" idx="10"/>
          </p:nvPr>
        </p:nvSpPr>
        <p:spPr>
          <a:ln/>
        </p:spPr>
        <p:txBody>
          <a:bodyPr/>
          <a:lstStyle>
            <a:lvl1pPr>
              <a:defRPr/>
            </a:lvl1pPr>
          </a:lstStyle>
          <a:p>
            <a:pPr>
              <a:defRPr/>
            </a:pPr>
            <a:endParaRPr lang="it-IT"/>
          </a:p>
        </p:txBody>
      </p:sp>
      <p:sp>
        <p:nvSpPr>
          <p:cNvPr id="6" name="Rectangle 5"/>
          <p:cNvSpPr>
            <a:spLocks noGrp="1" noChangeArrowheads="1"/>
          </p:cNvSpPr>
          <p:nvPr>
            <p:ph type="ftr" sz="quarter" idx="11"/>
          </p:nvPr>
        </p:nvSpPr>
        <p:spPr>
          <a:ln/>
        </p:spPr>
        <p:txBody>
          <a:bodyPr/>
          <a:lstStyle>
            <a:lvl1pPr>
              <a:defRPr/>
            </a:lvl1pPr>
          </a:lstStyle>
          <a:p>
            <a:pPr>
              <a:defRPr/>
            </a:pPr>
            <a:endParaRPr lang="it-IT"/>
          </a:p>
        </p:txBody>
      </p:sp>
      <p:sp>
        <p:nvSpPr>
          <p:cNvPr id="7" name="Rectangle 6"/>
          <p:cNvSpPr>
            <a:spLocks noGrp="1" noChangeArrowheads="1"/>
          </p:cNvSpPr>
          <p:nvPr>
            <p:ph type="sldNum" sz="quarter" idx="12"/>
          </p:nvPr>
        </p:nvSpPr>
        <p:spPr>
          <a:ln/>
        </p:spPr>
        <p:txBody>
          <a:bodyPr/>
          <a:lstStyle>
            <a:lvl1pPr>
              <a:defRPr/>
            </a:lvl1pPr>
          </a:lstStyle>
          <a:p>
            <a:pPr>
              <a:defRPr/>
            </a:pPr>
            <a:fld id="{9272758D-591F-4510-8FB5-0B0A8A06E3E6}" type="slidenum">
              <a:rPr lang="it-IT"/>
              <a:pPr>
                <a:defRPr/>
              </a:pPr>
              <a:t>‹N›</a:t>
            </a:fld>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Rectangle 4"/>
          <p:cNvSpPr>
            <a:spLocks noGrp="1" noChangeArrowheads="1"/>
          </p:cNvSpPr>
          <p:nvPr>
            <p:ph type="dt" sz="half" idx="10"/>
          </p:nvPr>
        </p:nvSpPr>
        <p:spPr>
          <a:ln/>
        </p:spPr>
        <p:txBody>
          <a:bodyPr/>
          <a:lstStyle>
            <a:lvl1pPr>
              <a:defRPr/>
            </a:lvl1pPr>
          </a:lstStyle>
          <a:p>
            <a:pPr>
              <a:defRPr/>
            </a:pPr>
            <a:endParaRPr lang="it-IT"/>
          </a:p>
        </p:txBody>
      </p:sp>
      <p:sp>
        <p:nvSpPr>
          <p:cNvPr id="5" name="Rectangle 5"/>
          <p:cNvSpPr>
            <a:spLocks noGrp="1" noChangeArrowheads="1"/>
          </p:cNvSpPr>
          <p:nvPr>
            <p:ph type="ftr" sz="quarter" idx="11"/>
          </p:nvPr>
        </p:nvSpPr>
        <p:spPr>
          <a:ln/>
        </p:spPr>
        <p:txBody>
          <a:bodyPr/>
          <a:lstStyle>
            <a:lvl1pPr>
              <a:defRPr/>
            </a:lvl1pPr>
          </a:lstStyle>
          <a:p>
            <a:pPr>
              <a:defRPr/>
            </a:pPr>
            <a:endParaRPr lang="it-IT"/>
          </a:p>
        </p:txBody>
      </p:sp>
      <p:sp>
        <p:nvSpPr>
          <p:cNvPr id="6" name="Rectangle 6"/>
          <p:cNvSpPr>
            <a:spLocks noGrp="1" noChangeArrowheads="1"/>
          </p:cNvSpPr>
          <p:nvPr>
            <p:ph type="sldNum" sz="quarter" idx="12"/>
          </p:nvPr>
        </p:nvSpPr>
        <p:spPr>
          <a:ln/>
        </p:spPr>
        <p:txBody>
          <a:bodyPr/>
          <a:lstStyle>
            <a:lvl1pPr>
              <a:defRPr/>
            </a:lvl1pPr>
          </a:lstStyle>
          <a:p>
            <a:pPr>
              <a:defRPr/>
            </a:pPr>
            <a:fld id="{A963B013-F695-4495-BF26-138E0FCAA0ED}" type="slidenum">
              <a:rPr lang="it-IT"/>
              <a:pPr>
                <a:defRPr/>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515100" y="609600"/>
            <a:ext cx="1943100" cy="5486400"/>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685800" y="609600"/>
            <a:ext cx="5676900" cy="5486400"/>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Rectangle 4"/>
          <p:cNvSpPr>
            <a:spLocks noGrp="1" noChangeArrowheads="1"/>
          </p:cNvSpPr>
          <p:nvPr>
            <p:ph type="dt" sz="half" idx="10"/>
          </p:nvPr>
        </p:nvSpPr>
        <p:spPr>
          <a:ln/>
        </p:spPr>
        <p:txBody>
          <a:bodyPr/>
          <a:lstStyle>
            <a:lvl1pPr>
              <a:defRPr/>
            </a:lvl1pPr>
          </a:lstStyle>
          <a:p>
            <a:pPr>
              <a:defRPr/>
            </a:pPr>
            <a:endParaRPr lang="it-IT"/>
          </a:p>
        </p:txBody>
      </p:sp>
      <p:sp>
        <p:nvSpPr>
          <p:cNvPr id="5" name="Rectangle 5"/>
          <p:cNvSpPr>
            <a:spLocks noGrp="1" noChangeArrowheads="1"/>
          </p:cNvSpPr>
          <p:nvPr>
            <p:ph type="ftr" sz="quarter" idx="11"/>
          </p:nvPr>
        </p:nvSpPr>
        <p:spPr>
          <a:ln/>
        </p:spPr>
        <p:txBody>
          <a:bodyPr/>
          <a:lstStyle>
            <a:lvl1pPr>
              <a:defRPr/>
            </a:lvl1pPr>
          </a:lstStyle>
          <a:p>
            <a:pPr>
              <a:defRPr/>
            </a:pPr>
            <a:endParaRPr lang="it-IT"/>
          </a:p>
        </p:txBody>
      </p:sp>
      <p:sp>
        <p:nvSpPr>
          <p:cNvPr id="6" name="Rectangle 6"/>
          <p:cNvSpPr>
            <a:spLocks noGrp="1" noChangeArrowheads="1"/>
          </p:cNvSpPr>
          <p:nvPr>
            <p:ph type="sldNum" sz="quarter" idx="12"/>
          </p:nvPr>
        </p:nvSpPr>
        <p:spPr>
          <a:ln/>
        </p:spPr>
        <p:txBody>
          <a:bodyPr/>
          <a:lstStyle>
            <a:lvl1pPr>
              <a:defRPr/>
            </a:lvl1pPr>
          </a:lstStyle>
          <a:p>
            <a:pPr>
              <a:defRPr/>
            </a:pPr>
            <a:fld id="{61E563DA-7DA3-4E58-924E-597D04CCDE2F}" type="slidenum">
              <a:rPr lang="it-IT"/>
              <a:pPr>
                <a:defRPr/>
              </a:pPr>
              <a:t>‹N›</a:t>
            </a:fld>
            <a:endParaRPr lang="it-IT"/>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AndTwoObj" preserve="1">
  <p:cSld name="Titolo, testo e contenuto 2">
    <p:spTree>
      <p:nvGrpSpPr>
        <p:cNvPr id="1" name=""/>
        <p:cNvGrpSpPr/>
        <p:nvPr/>
      </p:nvGrpSpPr>
      <p:grpSpPr>
        <a:xfrm>
          <a:off x="0" y="0"/>
          <a:ext cx="0" cy="0"/>
          <a:chOff x="0" y="0"/>
          <a:chExt cx="0" cy="0"/>
        </a:xfrm>
      </p:grpSpPr>
      <p:sp>
        <p:nvSpPr>
          <p:cNvPr id="2" name="Titolo 1"/>
          <p:cNvSpPr>
            <a:spLocks noGrp="1"/>
          </p:cNvSpPr>
          <p:nvPr>
            <p:ph type="title"/>
          </p:nvPr>
        </p:nvSpPr>
        <p:spPr>
          <a:xfrm>
            <a:off x="685800" y="609600"/>
            <a:ext cx="7772400" cy="1143000"/>
          </a:xfrm>
        </p:spPr>
        <p:txBody>
          <a:bodyPr/>
          <a:lstStyle/>
          <a:p>
            <a:r>
              <a:rPr lang="it-IT" smtClean="0"/>
              <a:t>Fare clic per modificare lo stile del titolo</a:t>
            </a:r>
            <a:endParaRPr lang="it-IT"/>
          </a:p>
        </p:txBody>
      </p:sp>
      <p:sp>
        <p:nvSpPr>
          <p:cNvPr id="3" name="Segnaposto testo 2"/>
          <p:cNvSpPr>
            <a:spLocks noGrp="1"/>
          </p:cNvSpPr>
          <p:nvPr>
            <p:ph type="body" sz="half" idx="1"/>
          </p:nvPr>
        </p:nvSpPr>
        <p:spPr>
          <a:xfrm>
            <a:off x="685800" y="1981200"/>
            <a:ext cx="3810000" cy="4114800"/>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quarter" idx="2"/>
          </p:nvPr>
        </p:nvSpPr>
        <p:spPr>
          <a:xfrm>
            <a:off x="4648200" y="1981200"/>
            <a:ext cx="3810000" cy="1981200"/>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contenuto 4"/>
          <p:cNvSpPr>
            <a:spLocks noGrp="1"/>
          </p:cNvSpPr>
          <p:nvPr>
            <p:ph sz="quarter" idx="3"/>
          </p:nvPr>
        </p:nvSpPr>
        <p:spPr>
          <a:xfrm>
            <a:off x="4648200" y="4114800"/>
            <a:ext cx="3810000" cy="1981200"/>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pic>
        <p:nvPicPr>
          <p:cNvPr id="56321" name="Immagine 1" descr="C:\Users\User\Desktop\francesca\burocrazie TV\logo gruppo.TIF"/>
          <p:cNvPicPr>
            <a:picLocks noChangeAspect="1" noChangeArrowheads="1"/>
          </p:cNvPicPr>
          <p:nvPr userDrawn="1"/>
        </p:nvPicPr>
        <p:blipFill>
          <a:blip r:embed="rId2" cstate="print"/>
          <a:srcRect/>
          <a:stretch>
            <a:fillRect/>
          </a:stretch>
        </p:blipFill>
        <p:spPr bwMode="auto">
          <a:xfrm>
            <a:off x="8358214" y="142852"/>
            <a:ext cx="571504" cy="601716"/>
          </a:xfrm>
          <a:prstGeom prst="rect">
            <a:avLst/>
          </a:prstGeom>
          <a:noFill/>
          <a:ln w="9525">
            <a:noFill/>
            <a:miter lim="800000"/>
            <a:headEnd/>
            <a:tailEnd/>
          </a:ln>
        </p:spPr>
      </p:pic>
    </p:spTree>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xAndObj" preserve="1">
  <p:cSld name="Titolo, testo e contenuto">
    <p:spTree>
      <p:nvGrpSpPr>
        <p:cNvPr id="1" name=""/>
        <p:cNvGrpSpPr/>
        <p:nvPr/>
      </p:nvGrpSpPr>
      <p:grpSpPr>
        <a:xfrm>
          <a:off x="0" y="0"/>
          <a:ext cx="0" cy="0"/>
          <a:chOff x="0" y="0"/>
          <a:chExt cx="0" cy="0"/>
        </a:xfrm>
      </p:grpSpPr>
      <p:sp>
        <p:nvSpPr>
          <p:cNvPr id="2" name="Titolo 1"/>
          <p:cNvSpPr>
            <a:spLocks noGrp="1"/>
          </p:cNvSpPr>
          <p:nvPr>
            <p:ph type="title"/>
          </p:nvPr>
        </p:nvSpPr>
        <p:spPr>
          <a:xfrm>
            <a:off x="685800" y="609600"/>
            <a:ext cx="7772400" cy="1143000"/>
          </a:xfrm>
        </p:spPr>
        <p:txBody>
          <a:bodyPr/>
          <a:lstStyle/>
          <a:p>
            <a:r>
              <a:rPr lang="it-IT" smtClean="0"/>
              <a:t>Fare clic per modificare lo stile del titolo</a:t>
            </a:r>
            <a:endParaRPr lang="it-IT"/>
          </a:p>
        </p:txBody>
      </p:sp>
      <p:sp>
        <p:nvSpPr>
          <p:cNvPr id="3" name="Segnaposto testo 2"/>
          <p:cNvSpPr>
            <a:spLocks noGrp="1"/>
          </p:cNvSpPr>
          <p:nvPr>
            <p:ph type="body" sz="half" idx="1"/>
          </p:nvPr>
        </p:nvSpPr>
        <p:spPr>
          <a:xfrm>
            <a:off x="685800" y="1981200"/>
            <a:ext cx="3810000" cy="4114800"/>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981200"/>
            <a:ext cx="3810000" cy="4114800"/>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Rectangle 4"/>
          <p:cNvSpPr>
            <a:spLocks noGrp="1" noChangeArrowheads="1"/>
          </p:cNvSpPr>
          <p:nvPr>
            <p:ph type="dt" sz="half" idx="10"/>
          </p:nvPr>
        </p:nvSpPr>
        <p:spPr>
          <a:ln/>
        </p:spPr>
        <p:txBody>
          <a:bodyPr/>
          <a:lstStyle>
            <a:lvl1pPr>
              <a:defRPr/>
            </a:lvl1pPr>
          </a:lstStyle>
          <a:p>
            <a:pPr>
              <a:defRPr/>
            </a:pPr>
            <a:endParaRPr lang="it-IT"/>
          </a:p>
        </p:txBody>
      </p:sp>
      <p:sp>
        <p:nvSpPr>
          <p:cNvPr id="6" name="Rectangle 5"/>
          <p:cNvSpPr>
            <a:spLocks noGrp="1" noChangeArrowheads="1"/>
          </p:cNvSpPr>
          <p:nvPr>
            <p:ph type="ftr" sz="quarter" idx="11"/>
          </p:nvPr>
        </p:nvSpPr>
        <p:spPr>
          <a:ln/>
        </p:spPr>
        <p:txBody>
          <a:bodyPr/>
          <a:lstStyle>
            <a:lvl1pPr>
              <a:defRPr/>
            </a:lvl1pPr>
          </a:lstStyle>
          <a:p>
            <a:pPr>
              <a:defRPr/>
            </a:pPr>
            <a:endParaRPr lang="it-IT"/>
          </a:p>
        </p:txBody>
      </p:sp>
      <p:sp>
        <p:nvSpPr>
          <p:cNvPr id="7" name="Rectangle 6"/>
          <p:cNvSpPr>
            <a:spLocks noGrp="1" noChangeArrowheads="1"/>
          </p:cNvSpPr>
          <p:nvPr>
            <p:ph type="sldNum" sz="quarter" idx="12"/>
          </p:nvPr>
        </p:nvSpPr>
        <p:spPr>
          <a:ln/>
        </p:spPr>
        <p:txBody>
          <a:bodyPr/>
          <a:lstStyle>
            <a:lvl1pPr>
              <a:defRPr/>
            </a:lvl1pPr>
          </a:lstStyle>
          <a:p>
            <a:pPr>
              <a:defRPr/>
            </a:pPr>
            <a:fld id="{91DD87C2-9E3B-492E-AE21-9FB3EEE612E6}" type="slidenum">
              <a:rPr lang="it-IT"/>
              <a:pPr>
                <a:defRPr/>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it-IT" smtClean="0"/>
              <a:t>Fare clic per modificare lo stile del titolo dello schema</a:t>
            </a:r>
          </a:p>
        </p:txBody>
      </p:sp>
      <p:sp>
        <p:nvSpPr>
          <p:cNvPr id="14339"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it-IT"/>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it-IT"/>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139EEBE7-34D1-4506-89D5-61D84D08E2BF}" type="slidenum">
              <a:rPr lang="it-IT"/>
              <a:pPr>
                <a:defRPr/>
              </a:pPr>
              <a:t>‹N›</a:t>
            </a:fld>
            <a:endParaRPr lang="it-IT"/>
          </a:p>
        </p:txBody>
      </p:sp>
      <p:pic>
        <p:nvPicPr>
          <p:cNvPr id="14343" name="Picture 7" descr="tv"/>
          <p:cNvPicPr>
            <a:picLocks noChangeAspect="1" noChangeArrowheads="1"/>
          </p:cNvPicPr>
          <p:nvPr userDrawn="1"/>
        </p:nvPicPr>
        <p:blipFill>
          <a:blip r:embed="rId15"/>
          <a:srcRect/>
          <a:stretch>
            <a:fillRect/>
          </a:stretch>
        </p:blipFill>
        <p:spPr bwMode="auto">
          <a:xfrm>
            <a:off x="8305800" y="228600"/>
            <a:ext cx="484188" cy="533400"/>
          </a:xfrm>
          <a:prstGeom prst="rect">
            <a:avLst/>
          </a:prstGeom>
          <a:solidFill>
            <a:srgbClr val="FFFFFF"/>
          </a:solidFill>
          <a:ln w="57150">
            <a:solidFill>
              <a:srgbClr val="339966"/>
            </a:solidFill>
            <a:miter lim="800000"/>
            <a:headEnd/>
            <a:tailEnd/>
          </a:ln>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8" Type="http://schemas.openxmlformats.org/officeDocument/2006/relationships/hyperlink" Target="http://www.google.it/imgres?imgurl=http://img.alibaba.com/photo/201854738_2/Ceramic_Luster_Powder.jpg&amp;imgrefurl=http://italian.alibaba.com/product-cgs/ceramic-luster-powder-201854738.html&amp;usg=__ySS8Kog6fBqyMl-v3S9Az76UUnA=&amp;h=806&amp;w=1075&amp;sz=367&amp;hl=it&amp;start=2&amp;sig2=TJkPn1dWXY3GOrZWPi9f3w&amp;um=1&amp;itbs=1&amp;tbnid=aio7sPSg2NR87M:&amp;tbnh=112&amp;tbnw=150&amp;prev=/images%3Fq%3Dceramic%2Bpowder%26um%3D1%26hl%3Dit%26rlz%3D1R2GGLL_it%26tbs%3Disch:1&amp;ei=jV_9S_rNHcWgsAbK0rSfCA" TargetMode="External"/><Relationship Id="rId3" Type="http://schemas.openxmlformats.org/officeDocument/2006/relationships/image" Target="../media/image3.png"/><Relationship Id="rId7"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12.xml"/><Relationship Id="rId6" Type="http://schemas.openxmlformats.org/officeDocument/2006/relationships/hyperlink" Target="http://www.google.it/imgres?imgurl=http://www.scielo.cl/fbpe/img/jcchems/v51n2/img15-10.jpg&amp;imgrefurl=http://vilhelmiina-enereida.host4blogs.in/10051518/ceramic-powder/&amp;usg=__dAYsxWe8XEGOluy0D27Ua3et410=&amp;h=319&amp;w=320&amp;sz=9&amp;hl=it&amp;start=10&amp;sig2=DyC64yNUYAUyNazSjckrgw&amp;um=1&amp;itbs=1&amp;tbnid=eSjH-pgp5tbBLM:&amp;tbnh=118&amp;tbnw=118&amp;prev=/images%3Fq%3Dceramic%2Bpowder%26um%3D1%26hl%3Dit%26rlz%3D1R2GGLL_it%26tbs%3Disch:1&amp;ei=jV_9S_rNHcWgsAbK0rSfCA" TargetMode="External"/><Relationship Id="rId5" Type="http://schemas.openxmlformats.org/officeDocument/2006/relationships/image" Target="../media/image7.png"/><Relationship Id="rId4" Type="http://schemas.openxmlformats.org/officeDocument/2006/relationships/image" Target="../media/image6.png"/><Relationship Id="rId9" Type="http://schemas.openxmlformats.org/officeDocument/2006/relationships/image" Target="../media/image9.jpe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1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7" Type="http://schemas.openxmlformats.org/officeDocument/2006/relationships/image" Target="../media/image16.png"/><Relationship Id="rId2" Type="http://schemas.openxmlformats.org/officeDocument/2006/relationships/slideLayout" Target="../slideLayouts/slideLayout12.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image" Target="../media/image15.png"/><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12.xml"/><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7" Type="http://schemas.openxmlformats.org/officeDocument/2006/relationships/oleObject" Target="../embeddings/oleObject4.bin"/><Relationship Id="rId2" Type="http://schemas.openxmlformats.org/officeDocument/2006/relationships/slideLayout" Target="../slideLayouts/slideLayout12.xml"/><Relationship Id="rId1" Type="http://schemas.openxmlformats.org/officeDocument/2006/relationships/vmlDrawing" Target="../drawings/vmlDrawing2.vml"/><Relationship Id="rId6" Type="http://schemas.openxmlformats.org/officeDocument/2006/relationships/oleObject" Target="../embeddings/oleObject3.bin"/><Relationship Id="rId5" Type="http://schemas.openxmlformats.org/officeDocument/2006/relationships/oleObject" Target="../embeddings/oleObject2.bin"/><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12.xml"/><Relationship Id="rId5" Type="http://schemas.openxmlformats.org/officeDocument/2006/relationships/image" Target="../media/image22.png"/><Relationship Id="rId4" Type="http://schemas.openxmlformats.org/officeDocument/2006/relationships/image" Target="../media/image21.png"/></Relationships>
</file>

<file path=ppt/slides/_rels/slide17.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3.png"/><Relationship Id="rId7" Type="http://schemas.openxmlformats.org/officeDocument/2006/relationships/image" Target="../media/image26.jpeg"/><Relationship Id="rId2" Type="http://schemas.openxmlformats.org/officeDocument/2006/relationships/notesSlide" Target="../notesSlides/notesSlide17.xml"/><Relationship Id="rId1" Type="http://schemas.openxmlformats.org/officeDocument/2006/relationships/slideLayout" Target="../slideLayouts/slideLayout12.xml"/><Relationship Id="rId6" Type="http://schemas.openxmlformats.org/officeDocument/2006/relationships/image" Target="../media/image25.png"/><Relationship Id="rId5" Type="http://schemas.openxmlformats.org/officeDocument/2006/relationships/image" Target="../media/image24.jpeg"/><Relationship Id="rId10" Type="http://schemas.openxmlformats.org/officeDocument/2006/relationships/image" Target="../media/image29.jpeg"/><Relationship Id="rId4" Type="http://schemas.openxmlformats.org/officeDocument/2006/relationships/image" Target="../media/image23.png"/><Relationship Id="rId9" Type="http://schemas.openxmlformats.org/officeDocument/2006/relationships/image" Target="../media/image28.jpe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2.xml"/><Relationship Id="rId1" Type="http://schemas.openxmlformats.org/officeDocument/2006/relationships/vmlDrawing" Target="../drawings/vmlDrawing3.vml"/><Relationship Id="rId5" Type="http://schemas.openxmlformats.org/officeDocument/2006/relationships/oleObject" Target="../embeddings/oleObject5.bin"/><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2.xml"/><Relationship Id="rId1" Type="http://schemas.openxmlformats.org/officeDocument/2006/relationships/vmlDrawing" Target="../drawings/vmlDrawing4.vml"/><Relationship Id="rId6" Type="http://schemas.openxmlformats.org/officeDocument/2006/relationships/oleObject" Target="../embeddings/oleObject7.bin"/><Relationship Id="rId5" Type="http://schemas.openxmlformats.org/officeDocument/2006/relationships/oleObject" Target="../embeddings/oleObject6.bin"/><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8" Type="http://schemas.openxmlformats.org/officeDocument/2006/relationships/image" Target="../media/image37.jpeg"/><Relationship Id="rId3" Type="http://schemas.openxmlformats.org/officeDocument/2006/relationships/image" Target="../media/image3.png"/><Relationship Id="rId7" Type="http://schemas.openxmlformats.org/officeDocument/2006/relationships/image" Target="../media/image36.jpeg"/><Relationship Id="rId2" Type="http://schemas.openxmlformats.org/officeDocument/2006/relationships/notesSlide" Target="../notesSlides/notesSlide23.xml"/><Relationship Id="rId1" Type="http://schemas.openxmlformats.org/officeDocument/2006/relationships/slideLayout" Target="../slideLayouts/slideLayout12.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7" Type="http://schemas.openxmlformats.org/officeDocument/2006/relationships/oleObject" Target="../embeddings/oleObject8.bin"/><Relationship Id="rId2" Type="http://schemas.openxmlformats.org/officeDocument/2006/relationships/slideLayout" Target="../slideLayouts/slideLayout12.xml"/><Relationship Id="rId1" Type="http://schemas.openxmlformats.org/officeDocument/2006/relationships/vmlDrawing" Target="../drawings/vmlDrawing5.v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7" Type="http://schemas.openxmlformats.org/officeDocument/2006/relationships/image" Target="../media/image43.png"/><Relationship Id="rId2" Type="http://schemas.openxmlformats.org/officeDocument/2006/relationships/slideLayout" Target="../slideLayouts/slideLayout12.xml"/><Relationship Id="rId1" Type="http://schemas.openxmlformats.org/officeDocument/2006/relationships/vmlDrawing" Target="../drawings/vmlDrawing6.vml"/><Relationship Id="rId6" Type="http://schemas.openxmlformats.org/officeDocument/2006/relationships/oleObject" Target="../embeddings/oleObject10.bin"/><Relationship Id="rId5" Type="http://schemas.openxmlformats.org/officeDocument/2006/relationships/oleObject" Target="../embeddings/oleObject9.bin"/><Relationship Id="rId4" Type="http://schemas.openxmlformats.org/officeDocument/2006/relationships/image" Target="../media/image3.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12.xml"/><Relationship Id="rId1" Type="http://schemas.openxmlformats.org/officeDocument/2006/relationships/vmlDrawing" Target="../drawings/vmlDrawing7.vml"/><Relationship Id="rId6" Type="http://schemas.openxmlformats.org/officeDocument/2006/relationships/image" Target="../media/image45.png"/><Relationship Id="rId5" Type="http://schemas.openxmlformats.org/officeDocument/2006/relationships/oleObject" Target="../embeddings/oleObject11.bin"/><Relationship Id="rId4" Type="http://schemas.openxmlformats.org/officeDocument/2006/relationships/image" Target="../media/image3.png"/></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7.xml"/><Relationship Id="rId1" Type="http://schemas.openxmlformats.org/officeDocument/2006/relationships/slideLayout" Target="../slideLayouts/slideLayout12.xml"/><Relationship Id="rId4" Type="http://schemas.openxmlformats.org/officeDocument/2006/relationships/image" Target="../media/image46.pn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12.xml"/><Relationship Id="rId1" Type="http://schemas.openxmlformats.org/officeDocument/2006/relationships/vmlDrawing" Target="../drawings/vmlDrawing8.vml"/><Relationship Id="rId6" Type="http://schemas.openxmlformats.org/officeDocument/2006/relationships/image" Target="../media/image48.png"/><Relationship Id="rId5" Type="http://schemas.openxmlformats.org/officeDocument/2006/relationships/oleObject" Target="../embeddings/oleObject12.bin"/><Relationship Id="rId4" Type="http://schemas.openxmlformats.org/officeDocument/2006/relationships/image" Target="../media/image3.png"/></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3.png"/><Relationship Id="rId7" Type="http://schemas.openxmlformats.org/officeDocument/2006/relationships/image" Target="../media/image52.png"/><Relationship Id="rId2" Type="http://schemas.openxmlformats.org/officeDocument/2006/relationships/notesSlide" Target="../notesSlides/notesSlide30.xml"/><Relationship Id="rId1" Type="http://schemas.openxmlformats.org/officeDocument/2006/relationships/slideLayout" Target="../slideLayouts/slideLayout12.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9.pn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12.xml"/><Relationship Id="rId1" Type="http://schemas.openxmlformats.org/officeDocument/2006/relationships/vmlDrawing" Target="../drawings/vmlDrawing9.vml"/><Relationship Id="rId6" Type="http://schemas.openxmlformats.org/officeDocument/2006/relationships/image" Target="../media/image55.jpeg"/><Relationship Id="rId5" Type="http://schemas.openxmlformats.org/officeDocument/2006/relationships/oleObject" Target="../embeddings/oleObject13.bin"/><Relationship Id="rId4" Type="http://schemas.openxmlformats.org/officeDocument/2006/relationships/image" Target="../media/image3.png"/></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2.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3.xml"/><Relationship Id="rId1" Type="http://schemas.openxmlformats.org/officeDocument/2006/relationships/slideLayout" Target="../slideLayouts/slideLayout12.xml"/><Relationship Id="rId5" Type="http://schemas.openxmlformats.org/officeDocument/2006/relationships/image" Target="../media/image57.png"/><Relationship Id="rId4" Type="http://schemas.openxmlformats.org/officeDocument/2006/relationships/image" Target="../media/image56.png"/></Relationships>
</file>

<file path=ppt/slides/_rels/slide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4.xml"/><Relationship Id="rId1" Type="http://schemas.openxmlformats.org/officeDocument/2006/relationships/slideLayout" Target="../slideLayouts/slideLayout12.xml"/><Relationship Id="rId4" Type="http://schemas.openxmlformats.org/officeDocument/2006/relationships/image" Target="../media/image58.jpeg"/></Relationships>
</file>

<file path=ppt/slides/_rels/slide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5.xml"/><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6.xml"/><Relationship Id="rId1" Type="http://schemas.openxmlformats.org/officeDocument/2006/relationships/slideLayout" Target="../slideLayouts/slideLayout12.xml"/><Relationship Id="rId4" Type="http://schemas.openxmlformats.org/officeDocument/2006/relationships/image" Target="../media/image59.png"/></Relationships>
</file>

<file path=ppt/slides/_rels/slide37.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37.xml"/><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8.xml"/><Relationship Id="rId1" Type="http://schemas.openxmlformats.org/officeDocument/2006/relationships/slideLayout" Target="../slideLayouts/slideLayout12.xml"/><Relationship Id="rId4" Type="http://schemas.openxmlformats.org/officeDocument/2006/relationships/image" Target="../media/image61.jpeg"/></Relationships>
</file>

<file path=ppt/slides/_rels/slide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9.xml"/><Relationship Id="rId1" Type="http://schemas.openxmlformats.org/officeDocument/2006/relationships/slideLayout" Target="../slideLayouts/slideLayout12.xml"/><Relationship Id="rId4" Type="http://schemas.openxmlformats.org/officeDocument/2006/relationships/image" Target="../media/image62.png"/></Relationships>
</file>

<file path=ppt/slides/_rels/slide4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0.xml"/><Relationship Id="rId1" Type="http://schemas.openxmlformats.org/officeDocument/2006/relationships/slideLayout" Target="../slideLayouts/slideLayout12.xml"/><Relationship Id="rId4" Type="http://schemas.openxmlformats.org/officeDocument/2006/relationships/image" Target="../media/image63.jpeg"/></Relationships>
</file>

<file path=ppt/slides/_rels/slide4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1.xml"/><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2.xml"/><Relationship Id="rId1" Type="http://schemas.openxmlformats.org/officeDocument/2006/relationships/slideLayout" Target="../slideLayouts/slideLayout12.xml"/><Relationship Id="rId5" Type="http://schemas.openxmlformats.org/officeDocument/2006/relationships/image" Target="../media/image65.png"/><Relationship Id="rId4" Type="http://schemas.openxmlformats.org/officeDocument/2006/relationships/image" Target="../media/image64.png"/></Relationships>
</file>

<file path=ppt/slides/_rels/slide4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3.xml"/><Relationship Id="rId1" Type="http://schemas.openxmlformats.org/officeDocument/2006/relationships/slideLayout" Target="../slideLayouts/slideLayout12.xml"/><Relationship Id="rId4" Type="http://schemas.openxmlformats.org/officeDocument/2006/relationships/image" Target="../media/image66.jpeg"/></Relationships>
</file>

<file path=ppt/slides/_rels/slide4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4.xml"/><Relationship Id="rId1" Type="http://schemas.openxmlformats.org/officeDocument/2006/relationships/slideLayout" Target="../slideLayouts/slideLayout12.xml"/><Relationship Id="rId4" Type="http://schemas.openxmlformats.org/officeDocument/2006/relationships/image" Target="../media/image67.png"/></Relationships>
</file>

<file path=ppt/slides/_rels/slide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5.xml"/><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8" Type="http://schemas.openxmlformats.org/officeDocument/2006/relationships/oleObject" Target="../embeddings/oleObject15.bin"/><Relationship Id="rId3" Type="http://schemas.openxmlformats.org/officeDocument/2006/relationships/notesSlide" Target="../notesSlides/notesSlide46.xml"/><Relationship Id="rId7" Type="http://schemas.openxmlformats.org/officeDocument/2006/relationships/image" Target="../media/image71.png"/><Relationship Id="rId2" Type="http://schemas.openxmlformats.org/officeDocument/2006/relationships/slideLayout" Target="../slideLayouts/slideLayout12.xml"/><Relationship Id="rId1" Type="http://schemas.openxmlformats.org/officeDocument/2006/relationships/vmlDrawing" Target="../drawings/vmlDrawing10.vml"/><Relationship Id="rId6" Type="http://schemas.openxmlformats.org/officeDocument/2006/relationships/oleObject" Target="../embeddings/oleObject14.bin"/><Relationship Id="rId5" Type="http://schemas.openxmlformats.org/officeDocument/2006/relationships/image" Target="../media/image70.png"/><Relationship Id="rId4" Type="http://schemas.openxmlformats.org/officeDocument/2006/relationships/image" Target="../media/image3.png"/></Relationships>
</file>

<file path=ppt/slides/_rels/slide47.xml.rels><?xml version="1.0" encoding="UTF-8" standalone="yes"?>
<Relationships xmlns="http://schemas.openxmlformats.org/package/2006/relationships"><Relationship Id="rId8" Type="http://schemas.openxmlformats.org/officeDocument/2006/relationships/image" Target="../media/image75.png"/><Relationship Id="rId3" Type="http://schemas.openxmlformats.org/officeDocument/2006/relationships/notesSlide" Target="../notesSlides/notesSlide47.xml"/><Relationship Id="rId7" Type="http://schemas.openxmlformats.org/officeDocument/2006/relationships/image" Target="../media/image74.png"/><Relationship Id="rId2" Type="http://schemas.openxmlformats.org/officeDocument/2006/relationships/slideLayout" Target="../slideLayouts/slideLayout12.xml"/><Relationship Id="rId1" Type="http://schemas.openxmlformats.org/officeDocument/2006/relationships/vmlDrawing" Target="../drawings/vmlDrawing11.vml"/><Relationship Id="rId6" Type="http://schemas.openxmlformats.org/officeDocument/2006/relationships/oleObject" Target="../embeddings/oleObject17.bin"/><Relationship Id="rId5" Type="http://schemas.openxmlformats.org/officeDocument/2006/relationships/oleObject" Target="../embeddings/oleObject16.bin"/><Relationship Id="rId4" Type="http://schemas.openxmlformats.org/officeDocument/2006/relationships/image" Target="../media/image3.png"/></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12.xml"/><Relationship Id="rId1" Type="http://schemas.openxmlformats.org/officeDocument/2006/relationships/vmlDrawing" Target="../drawings/vmlDrawing12.vml"/><Relationship Id="rId6" Type="http://schemas.openxmlformats.org/officeDocument/2006/relationships/oleObject" Target="../embeddings/oleObject18.bin"/><Relationship Id="rId5" Type="http://schemas.openxmlformats.org/officeDocument/2006/relationships/image" Target="../media/image77.png"/><Relationship Id="rId4" Type="http://schemas.openxmlformats.org/officeDocument/2006/relationships/image" Target="../media/image3.png"/></Relationships>
</file>

<file path=ppt/slides/_rels/slide4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9.xml"/><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0.xml"/><Relationship Id="rId1" Type="http://schemas.openxmlformats.org/officeDocument/2006/relationships/slideLayout" Target="../slideLayouts/slideLayout12.xml"/><Relationship Id="rId4" Type="http://schemas.openxmlformats.org/officeDocument/2006/relationships/image" Target="../media/image78.png"/></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51.xml"/><Relationship Id="rId2" Type="http://schemas.openxmlformats.org/officeDocument/2006/relationships/slideLayout" Target="../slideLayouts/slideLayout12.xml"/><Relationship Id="rId1" Type="http://schemas.openxmlformats.org/officeDocument/2006/relationships/vmlDrawing" Target="../drawings/vmlDrawing13.vml"/><Relationship Id="rId6" Type="http://schemas.openxmlformats.org/officeDocument/2006/relationships/image" Target="../media/image80.png"/><Relationship Id="rId5" Type="http://schemas.openxmlformats.org/officeDocument/2006/relationships/oleObject" Target="../embeddings/oleObject19.bin"/><Relationship Id="rId4" Type="http://schemas.openxmlformats.org/officeDocument/2006/relationships/image" Target="../media/image3.png"/></Relationships>
</file>

<file path=ppt/slides/_rels/slide5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2.xml"/><Relationship Id="rId1" Type="http://schemas.openxmlformats.org/officeDocument/2006/relationships/slideLayout" Target="../slideLayouts/slideLayout12.xml"/><Relationship Id="rId4" Type="http://schemas.openxmlformats.org/officeDocument/2006/relationships/image" Target="../media/image81.wmf"/></Relationships>
</file>

<file path=ppt/slides/_rels/slide5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3.xml"/><Relationship Id="rId1"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4.xml"/><Relationship Id="rId1" Type="http://schemas.openxmlformats.org/officeDocument/2006/relationships/slideLayout" Target="../slideLayouts/slideLayout12.xml"/><Relationship Id="rId4" Type="http://schemas.openxmlformats.org/officeDocument/2006/relationships/image" Target="../media/image82.png"/></Relationships>
</file>

<file path=ppt/slides/_rels/slide5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5.xml"/><Relationship Id="rId1" Type="http://schemas.openxmlformats.org/officeDocument/2006/relationships/slideLayout" Target="../slideLayouts/slideLayout12.xml"/><Relationship Id="rId4" Type="http://schemas.openxmlformats.org/officeDocument/2006/relationships/image" Target="../media/image83.png"/></Relationships>
</file>

<file path=ppt/slides/_rels/slide5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6.xml"/><Relationship Id="rId1" Type="http://schemas.openxmlformats.org/officeDocument/2006/relationships/slideLayout" Target="../slideLayouts/slideLayout12.xml"/><Relationship Id="rId4" Type="http://schemas.openxmlformats.org/officeDocument/2006/relationships/image" Target="../media/image84.png"/></Relationships>
</file>

<file path=ppt/slides/_rels/slide5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7.xml"/><Relationship Id="rId1" Type="http://schemas.openxmlformats.org/officeDocument/2006/relationships/slideLayout" Target="../slideLayouts/slideLayout12.xml"/><Relationship Id="rId5" Type="http://schemas.openxmlformats.org/officeDocument/2006/relationships/image" Target="../media/image86.gif"/><Relationship Id="rId4" Type="http://schemas.openxmlformats.org/officeDocument/2006/relationships/image" Target="../media/image85.jpeg"/></Relationships>
</file>

<file path=ppt/slides/_rels/slide58.xml.rels><?xml version="1.0" encoding="UTF-8" standalone="yes"?>
<Relationships xmlns="http://schemas.openxmlformats.org/package/2006/relationships"><Relationship Id="rId8" Type="http://schemas.openxmlformats.org/officeDocument/2006/relationships/image" Target="../media/image89.gif"/><Relationship Id="rId3" Type="http://schemas.openxmlformats.org/officeDocument/2006/relationships/image" Target="../media/image3.png"/><Relationship Id="rId7" Type="http://schemas.openxmlformats.org/officeDocument/2006/relationships/image" Target="../media/image88.gif"/><Relationship Id="rId12" Type="http://schemas.openxmlformats.org/officeDocument/2006/relationships/image" Target="../media/image93.gif"/><Relationship Id="rId2" Type="http://schemas.openxmlformats.org/officeDocument/2006/relationships/notesSlide" Target="../notesSlides/notesSlide58.xml"/><Relationship Id="rId1" Type="http://schemas.openxmlformats.org/officeDocument/2006/relationships/slideLayout" Target="../slideLayouts/slideLayout12.xml"/><Relationship Id="rId6" Type="http://schemas.openxmlformats.org/officeDocument/2006/relationships/hyperlink" Target="http://www.wwnorton.com/college/chemistry/chemconnections/Rain/moviepages/montmorillonite_layers.htm" TargetMode="External"/><Relationship Id="rId11" Type="http://schemas.openxmlformats.org/officeDocument/2006/relationships/image" Target="../media/image92.gif"/><Relationship Id="rId5" Type="http://schemas.openxmlformats.org/officeDocument/2006/relationships/image" Target="../media/image87.gif"/><Relationship Id="rId10" Type="http://schemas.openxmlformats.org/officeDocument/2006/relationships/image" Target="../media/image91.gif"/><Relationship Id="rId4" Type="http://schemas.openxmlformats.org/officeDocument/2006/relationships/hyperlink" Target="http://www.wwnorton.com/college/chemistry/chemconnections/Rain/moviepages/montmorillonite_zoom.htm" TargetMode="External"/><Relationship Id="rId9" Type="http://schemas.openxmlformats.org/officeDocument/2006/relationships/image" Target="../media/image90.gif"/></Relationships>
</file>

<file path=ppt/slides/_rels/slide5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9.xml"/><Relationship Id="rId1" Type="http://schemas.openxmlformats.org/officeDocument/2006/relationships/slideLayout" Target="../slideLayouts/slideLayout12.xml"/><Relationship Id="rId4" Type="http://schemas.openxmlformats.org/officeDocument/2006/relationships/image" Target="../media/image83.png"/></Relationships>
</file>

<file path=ppt/slides/_rels/slide6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0.xml"/><Relationship Id="rId1" Type="http://schemas.openxmlformats.org/officeDocument/2006/relationships/slideLayout" Target="../slideLayouts/slideLayout12.xml"/><Relationship Id="rId5" Type="http://schemas.openxmlformats.org/officeDocument/2006/relationships/image" Target="../media/image95.png"/><Relationship Id="rId4" Type="http://schemas.openxmlformats.org/officeDocument/2006/relationships/image" Target="../media/image94.png"/></Relationships>
</file>

<file path=ppt/slides/_rels/slide6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1.xml"/><Relationship Id="rId1" Type="http://schemas.openxmlformats.org/officeDocument/2006/relationships/slideLayout" Target="../slideLayouts/slideLayout12.xml"/><Relationship Id="rId5" Type="http://schemas.openxmlformats.org/officeDocument/2006/relationships/image" Target="../media/image97.jpeg"/><Relationship Id="rId4" Type="http://schemas.openxmlformats.org/officeDocument/2006/relationships/image" Target="../media/image96.jpeg"/></Relationships>
</file>

<file path=ppt/slides/_rels/slide6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2.xml"/><Relationship Id="rId1" Type="http://schemas.openxmlformats.org/officeDocument/2006/relationships/slideLayout" Target="../slideLayouts/slideLayout12.xml"/><Relationship Id="rId4" Type="http://schemas.openxmlformats.org/officeDocument/2006/relationships/image" Target="../media/image98.png"/></Relationships>
</file>

<file path=ppt/slides/_rels/slide6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3.xml"/><Relationship Id="rId1" Type="http://schemas.openxmlformats.org/officeDocument/2006/relationships/slideLayout" Target="../slideLayouts/slideLayout12.xml"/></Relationships>
</file>

<file path=ppt/slides/_rels/slide6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4.xml"/><Relationship Id="rId1" Type="http://schemas.openxmlformats.org/officeDocument/2006/relationships/slideLayout" Target="../slideLayouts/slideLayout12.xml"/><Relationship Id="rId4" Type="http://schemas.openxmlformats.org/officeDocument/2006/relationships/image" Target="../media/image99.png"/></Relationships>
</file>

<file path=ppt/slides/_rels/slide6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5.xml"/><Relationship Id="rId1" Type="http://schemas.openxmlformats.org/officeDocument/2006/relationships/slideLayout" Target="../slideLayouts/slideLayout12.xml"/></Relationships>
</file>

<file path=ppt/slides/_rels/slide6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6.xml"/><Relationship Id="rId1" Type="http://schemas.openxmlformats.org/officeDocument/2006/relationships/slideLayout" Target="../slideLayouts/slideLayout12.xml"/><Relationship Id="rId4" Type="http://schemas.openxmlformats.org/officeDocument/2006/relationships/image" Target="../media/image100.png"/></Relationships>
</file>

<file path=ppt/slides/_rels/slide6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7.xml"/><Relationship Id="rId1" Type="http://schemas.openxmlformats.org/officeDocument/2006/relationships/slideLayout" Target="../slideLayouts/slideLayout12.xml"/><Relationship Id="rId4" Type="http://schemas.openxmlformats.org/officeDocument/2006/relationships/image" Target="../media/image101.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8.xml"/><Relationship Id="rId1" Type="http://schemas.openxmlformats.org/officeDocument/2006/relationships/slideLayout" Target="../slideLayouts/slideLayout12.xml"/></Relationships>
</file>

<file path=ppt/slides/_rels/slide70.xml.rels><?xml version="1.0" encoding="UTF-8" standalone="yes"?>
<Relationships xmlns="http://schemas.openxmlformats.org/package/2006/relationships"><Relationship Id="rId3" Type="http://schemas.openxmlformats.org/officeDocument/2006/relationships/notesSlide" Target="../notesSlides/notesSlide69.xml"/><Relationship Id="rId2" Type="http://schemas.openxmlformats.org/officeDocument/2006/relationships/slideLayout" Target="../slideLayouts/slideLayout12.xml"/><Relationship Id="rId1" Type="http://schemas.openxmlformats.org/officeDocument/2006/relationships/vmlDrawing" Target="../drawings/vmlDrawing14.vml"/><Relationship Id="rId5" Type="http://schemas.openxmlformats.org/officeDocument/2006/relationships/oleObject" Target="../embeddings/oleObject20.bin"/><Relationship Id="rId4" Type="http://schemas.openxmlformats.org/officeDocument/2006/relationships/image" Target="../media/image3.png"/></Relationships>
</file>

<file path=ppt/slides/_rels/slide71.xml.rels><?xml version="1.0" encoding="UTF-8" standalone="yes"?>
<Relationships xmlns="http://schemas.openxmlformats.org/package/2006/relationships"><Relationship Id="rId3" Type="http://schemas.openxmlformats.org/officeDocument/2006/relationships/notesSlide" Target="../notesSlides/notesSlide70.xml"/><Relationship Id="rId7" Type="http://schemas.openxmlformats.org/officeDocument/2006/relationships/image" Target="../media/image104.png"/><Relationship Id="rId2" Type="http://schemas.openxmlformats.org/officeDocument/2006/relationships/slideLayout" Target="../slideLayouts/slideLayout12.xml"/><Relationship Id="rId1" Type="http://schemas.openxmlformats.org/officeDocument/2006/relationships/vmlDrawing" Target="../drawings/vmlDrawing15.vml"/><Relationship Id="rId6" Type="http://schemas.openxmlformats.org/officeDocument/2006/relationships/oleObject" Target="../embeddings/oleObject22.bin"/><Relationship Id="rId5" Type="http://schemas.openxmlformats.org/officeDocument/2006/relationships/oleObject" Target="../embeddings/oleObject21.bin"/><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395288" y="-71462"/>
            <a:ext cx="7772400" cy="908050"/>
          </a:xfrm>
        </p:spPr>
        <p:txBody>
          <a:bodyPr/>
          <a:lstStyle/>
          <a:p>
            <a:pPr eaLnBrk="1" hangingPunct="1"/>
            <a:r>
              <a:rPr lang="it-IT" sz="3200" b="1" i="1" dirty="0" smtClean="0">
                <a:solidFill>
                  <a:srgbClr val="006600"/>
                </a:solidFill>
                <a:latin typeface="Bookman Old Style" pitchFamily="18" charset="0"/>
              </a:rPr>
              <a:t>Materiali ceramici</a:t>
            </a:r>
          </a:p>
        </p:txBody>
      </p:sp>
      <p:sp>
        <p:nvSpPr>
          <p:cNvPr id="15363" name="Rectangle 3"/>
          <p:cNvSpPr>
            <a:spLocks noGrp="1" noChangeArrowheads="1"/>
          </p:cNvSpPr>
          <p:nvPr>
            <p:ph type="body" sz="half" idx="1"/>
          </p:nvPr>
        </p:nvSpPr>
        <p:spPr>
          <a:xfrm>
            <a:off x="179388" y="785794"/>
            <a:ext cx="8640762" cy="3286148"/>
          </a:xfrm>
        </p:spPr>
        <p:txBody>
          <a:bodyPr/>
          <a:lstStyle/>
          <a:p>
            <a:pPr>
              <a:defRPr/>
            </a:pPr>
            <a:r>
              <a:rPr lang="it-IT" sz="2400" i="1" dirty="0" smtClean="0"/>
              <a:t> </a:t>
            </a:r>
            <a:r>
              <a:rPr lang="it-IT" sz="2400" dirty="0" smtClean="0">
                <a:latin typeface="Cambria" pitchFamily="18" charset="0"/>
              </a:rPr>
              <a:t>Il nome deriva dalla parola greca  </a:t>
            </a:r>
          </a:p>
          <a:p>
            <a:pPr>
              <a:buNone/>
              <a:defRPr/>
            </a:pPr>
            <a:endParaRPr lang="it-IT" sz="2400" dirty="0" smtClean="0">
              <a:latin typeface="Cambria" pitchFamily="18" charset="0"/>
            </a:endParaRPr>
          </a:p>
          <a:p>
            <a:pPr algn="ctr">
              <a:buNone/>
              <a:defRPr/>
            </a:pPr>
            <a:r>
              <a:rPr lang="it-IT" sz="2400" i="1" dirty="0" err="1" smtClean="0">
                <a:latin typeface="Cambria" pitchFamily="18" charset="0"/>
              </a:rPr>
              <a:t>Keramos</a:t>
            </a:r>
            <a:r>
              <a:rPr lang="it-IT" sz="2400" i="1" dirty="0" smtClean="0">
                <a:latin typeface="Cambria" pitchFamily="18" charset="0"/>
              </a:rPr>
              <a:t>: terra da cuocere (</a:t>
            </a:r>
            <a:r>
              <a:rPr lang="it-IT" sz="2400" i="1" dirty="0" err="1" smtClean="0">
                <a:latin typeface="Cambria" pitchFamily="18" charset="0"/>
              </a:rPr>
              <a:t>terracotte</a:t>
            </a:r>
            <a:r>
              <a:rPr lang="it-IT" sz="2400" i="1" dirty="0" smtClean="0">
                <a:latin typeface="Cambria" pitchFamily="18" charset="0"/>
              </a:rPr>
              <a:t>)</a:t>
            </a:r>
          </a:p>
          <a:p>
            <a:pPr algn="ctr">
              <a:buNone/>
              <a:defRPr/>
            </a:pPr>
            <a:endParaRPr lang="it-IT" sz="2400" i="1" dirty="0" smtClean="0">
              <a:latin typeface="Cambria" pitchFamily="18" charset="0"/>
            </a:endParaRPr>
          </a:p>
          <a:p>
            <a:pPr marL="0" indent="0" algn="just">
              <a:buNone/>
              <a:defRPr/>
            </a:pPr>
            <a:r>
              <a:rPr lang="it-IT" sz="2400" dirty="0" smtClean="0">
                <a:latin typeface="Cambria" pitchFamily="18" charset="0"/>
              </a:rPr>
              <a:t>che si usava per indicare vasi e stoviglie. Preparati da polveri di argilla e minerali silicei i quali, se miscelati con acqua, formano una pasta modellabile che mantiene la propria forma durante l’essiccazione e la cottura .</a:t>
            </a:r>
          </a:p>
        </p:txBody>
      </p:sp>
      <p:cxnSp>
        <p:nvCxnSpPr>
          <p:cNvPr id="5" name="Connettore 1 4"/>
          <p:cNvCxnSpPr/>
          <p:nvPr/>
        </p:nvCxnSpPr>
        <p:spPr>
          <a:xfrm>
            <a:off x="5857884" y="2927346"/>
            <a:ext cx="2571768" cy="1588"/>
          </a:xfrm>
          <a:prstGeom prst="line">
            <a:avLst/>
          </a:prstGeom>
          <a:ln w="25400">
            <a:solidFill>
              <a:srgbClr val="006600"/>
            </a:solidFill>
          </a:ln>
        </p:spPr>
        <p:style>
          <a:lnRef idx="1">
            <a:schemeClr val="accent1"/>
          </a:lnRef>
          <a:fillRef idx="0">
            <a:schemeClr val="accent1"/>
          </a:fillRef>
          <a:effectRef idx="0">
            <a:schemeClr val="accent1"/>
          </a:effectRef>
          <a:fontRef idx="minor">
            <a:schemeClr val="tx1"/>
          </a:fontRef>
        </p:style>
      </p:cxnSp>
      <p:cxnSp>
        <p:nvCxnSpPr>
          <p:cNvPr id="6" name="Connettore 1 5"/>
          <p:cNvCxnSpPr/>
          <p:nvPr/>
        </p:nvCxnSpPr>
        <p:spPr>
          <a:xfrm>
            <a:off x="857224" y="3643314"/>
            <a:ext cx="2571768" cy="1588"/>
          </a:xfrm>
          <a:prstGeom prst="line">
            <a:avLst/>
          </a:prstGeom>
          <a:ln w="25400">
            <a:solidFill>
              <a:srgbClr val="006600"/>
            </a:solidFill>
          </a:ln>
        </p:spPr>
        <p:style>
          <a:lnRef idx="1">
            <a:schemeClr val="accent1"/>
          </a:lnRef>
          <a:fillRef idx="0">
            <a:schemeClr val="accent1"/>
          </a:fillRef>
          <a:effectRef idx="0">
            <a:schemeClr val="accent1"/>
          </a:effectRef>
          <a:fontRef idx="minor">
            <a:schemeClr val="tx1"/>
          </a:fontRef>
        </p:style>
      </p:cxnSp>
      <p:cxnSp>
        <p:nvCxnSpPr>
          <p:cNvPr id="7" name="Connettore 1 6"/>
          <p:cNvCxnSpPr/>
          <p:nvPr/>
        </p:nvCxnSpPr>
        <p:spPr>
          <a:xfrm>
            <a:off x="357158" y="4043058"/>
            <a:ext cx="1714512" cy="1588"/>
          </a:xfrm>
          <a:prstGeom prst="line">
            <a:avLst/>
          </a:prstGeom>
          <a:ln w="25400">
            <a:solidFill>
              <a:srgbClr val="006600"/>
            </a:solidFill>
          </a:ln>
        </p:spPr>
        <p:style>
          <a:lnRef idx="1">
            <a:schemeClr val="accent1"/>
          </a:lnRef>
          <a:fillRef idx="0">
            <a:schemeClr val="accent1"/>
          </a:fillRef>
          <a:effectRef idx="0">
            <a:schemeClr val="accent1"/>
          </a:effectRef>
          <a:fontRef idx="minor">
            <a:schemeClr val="tx1"/>
          </a:fontRef>
        </p:style>
      </p:cxnSp>
      <p:cxnSp>
        <p:nvCxnSpPr>
          <p:cNvPr id="10" name="Connettore 1 9"/>
          <p:cNvCxnSpPr/>
          <p:nvPr/>
        </p:nvCxnSpPr>
        <p:spPr>
          <a:xfrm>
            <a:off x="2500298" y="4043058"/>
            <a:ext cx="1071570" cy="1588"/>
          </a:xfrm>
          <a:prstGeom prst="line">
            <a:avLst/>
          </a:prstGeom>
          <a:ln w="25400">
            <a:solidFill>
              <a:srgbClr val="006600"/>
            </a:solidFill>
          </a:ln>
        </p:spPr>
        <p:style>
          <a:lnRef idx="1">
            <a:schemeClr val="accent1"/>
          </a:lnRef>
          <a:fillRef idx="0">
            <a:schemeClr val="accent1"/>
          </a:fillRef>
          <a:effectRef idx="0">
            <a:schemeClr val="accent1"/>
          </a:effectRef>
          <a:fontRef idx="minor">
            <a:schemeClr val="tx1"/>
          </a:fontRef>
        </p:style>
      </p:cxnSp>
      <p:sp>
        <p:nvSpPr>
          <p:cNvPr id="13" name="Rettangolo 12"/>
          <p:cNvSpPr/>
          <p:nvPr/>
        </p:nvSpPr>
        <p:spPr>
          <a:xfrm>
            <a:off x="285720" y="4000504"/>
            <a:ext cx="8501122" cy="2677656"/>
          </a:xfrm>
          <a:prstGeom prst="rect">
            <a:avLst/>
          </a:prstGeom>
        </p:spPr>
        <p:txBody>
          <a:bodyPr wrap="square">
            <a:spAutoFit/>
          </a:bodyPr>
          <a:lstStyle/>
          <a:p>
            <a:pPr marL="0" indent="0" algn="just">
              <a:buNone/>
              <a:defRPr/>
            </a:pPr>
            <a:endParaRPr lang="it-IT" dirty="0" smtClean="0">
              <a:latin typeface="Cambria" pitchFamily="18" charset="0"/>
            </a:endParaRPr>
          </a:p>
          <a:p>
            <a:pPr marL="0" indent="0" algn="just">
              <a:buFont typeface="Arial" pitchFamily="34" charset="0"/>
              <a:buChar char="•"/>
              <a:defRPr/>
            </a:pPr>
            <a:r>
              <a:rPr lang="it-IT" dirty="0" smtClean="0">
                <a:latin typeface="Cambria" pitchFamily="18" charset="0"/>
              </a:rPr>
              <a:t>  Successivamente l’evoluzione e l’allargamento dell’impiego dei materiali ceramici dal vasellame ai ceramici </a:t>
            </a:r>
            <a:r>
              <a:rPr lang="it-IT" i="1" dirty="0" smtClean="0">
                <a:latin typeface="Cambria" pitchFamily="18" charset="0"/>
              </a:rPr>
              <a:t>funzionali </a:t>
            </a:r>
            <a:r>
              <a:rPr lang="it-IT" dirty="0" smtClean="0">
                <a:latin typeface="Cambria" pitchFamily="18" charset="0"/>
              </a:rPr>
              <a:t>ha comportato che con il termine “ceramici” si intendessero i </a:t>
            </a:r>
          </a:p>
          <a:p>
            <a:pPr marL="0" indent="0" algn="just">
              <a:buFont typeface="Arial" pitchFamily="34" charset="0"/>
              <a:buChar char="•"/>
              <a:defRPr/>
            </a:pPr>
            <a:endParaRPr lang="it-IT" dirty="0" smtClean="0">
              <a:latin typeface="Cambria" pitchFamily="18" charset="0"/>
            </a:endParaRPr>
          </a:p>
          <a:p>
            <a:pPr marL="0" indent="0" algn="ctr">
              <a:buNone/>
              <a:defRPr/>
            </a:pPr>
            <a:r>
              <a:rPr lang="it-IT" i="1" u="sng" dirty="0" smtClean="0">
                <a:solidFill>
                  <a:srgbClr val="006600"/>
                </a:solidFill>
                <a:latin typeface="Cambria" pitchFamily="18" charset="0"/>
              </a:rPr>
              <a:t>Materiali inorganici non-metallici ottenuti mediante formatura e successiva cottura</a:t>
            </a:r>
          </a:p>
        </p:txBody>
      </p:sp>
      <p:pic>
        <p:nvPicPr>
          <p:cNvPr id="52225" name="Immagine 1" descr="C:\Users\User\Desktop\francesca\burocrazie TV\logo gruppo.TIF"/>
          <p:cNvPicPr>
            <a:picLocks noChangeAspect="1" noChangeArrowheads="1"/>
          </p:cNvPicPr>
          <p:nvPr/>
        </p:nvPicPr>
        <p:blipFill>
          <a:blip r:embed="rId3"/>
          <a:srcRect/>
          <a:stretch>
            <a:fillRect/>
          </a:stretch>
        </p:blipFill>
        <p:spPr bwMode="auto">
          <a:xfrm>
            <a:off x="8358214" y="71414"/>
            <a:ext cx="642942" cy="676930"/>
          </a:xfrm>
          <a:prstGeom prst="rect">
            <a:avLst/>
          </a:prstGeom>
          <a:noFill/>
          <a:ln w="9525">
            <a:noFill/>
            <a:miter lim="800000"/>
            <a:headEnd/>
            <a:tailEnd/>
          </a:ln>
        </p:spPr>
      </p:pic>
      <p:cxnSp>
        <p:nvCxnSpPr>
          <p:cNvPr id="20" name="Connettore 1 19"/>
          <p:cNvCxnSpPr/>
          <p:nvPr/>
        </p:nvCxnSpPr>
        <p:spPr>
          <a:xfrm flipV="1">
            <a:off x="285720" y="687060"/>
            <a:ext cx="8001056" cy="71438"/>
          </a:xfrm>
          <a:prstGeom prst="line">
            <a:avLst/>
          </a:prstGeom>
          <a:ln>
            <a:solidFill>
              <a:srgbClr val="0066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500" fill="hold"/>
                                        <p:tgtEl>
                                          <p:spTgt spid="10"/>
                                        </p:tgtEl>
                                        <p:attrNameLst>
                                          <p:attrName>ppt_x</p:attrName>
                                        </p:attrNameLst>
                                      </p:cBhvr>
                                      <p:tavLst>
                                        <p:tav tm="0">
                                          <p:val>
                                            <p:strVal val="#ppt_x"/>
                                          </p:val>
                                        </p:tav>
                                        <p:tav tm="100000">
                                          <p:val>
                                            <p:strVal val="#ppt_x"/>
                                          </p:val>
                                        </p:tav>
                                      </p:tavLst>
                                    </p:anim>
                                    <p:anim calcmode="lin" valueType="num">
                                      <p:cBhvr additive="base">
                                        <p:cTn id="26"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395288" y="-71462"/>
            <a:ext cx="7772400" cy="908050"/>
          </a:xfrm>
        </p:spPr>
        <p:txBody>
          <a:bodyPr/>
          <a:lstStyle/>
          <a:p>
            <a:pPr eaLnBrk="1" hangingPunct="1"/>
            <a:r>
              <a:rPr lang="it-IT" sz="3200" b="1" i="1" dirty="0" smtClean="0">
                <a:solidFill>
                  <a:srgbClr val="006600"/>
                </a:solidFill>
                <a:latin typeface="Bookman Old Style" pitchFamily="18" charset="0"/>
              </a:rPr>
              <a:t>Materiali ceramici</a:t>
            </a:r>
          </a:p>
        </p:txBody>
      </p:sp>
      <p:pic>
        <p:nvPicPr>
          <p:cNvPr id="52225" name="Immagine 1" descr="C:\Users\User\Desktop\francesca\burocrazie TV\logo gruppo.TIF"/>
          <p:cNvPicPr>
            <a:picLocks noChangeAspect="1" noChangeArrowheads="1"/>
          </p:cNvPicPr>
          <p:nvPr/>
        </p:nvPicPr>
        <p:blipFill>
          <a:blip r:embed="rId3"/>
          <a:srcRect/>
          <a:stretch>
            <a:fillRect/>
          </a:stretch>
        </p:blipFill>
        <p:spPr bwMode="auto">
          <a:xfrm>
            <a:off x="8358214" y="71414"/>
            <a:ext cx="642942" cy="676930"/>
          </a:xfrm>
          <a:prstGeom prst="rect">
            <a:avLst/>
          </a:prstGeom>
          <a:noFill/>
          <a:ln w="9525">
            <a:noFill/>
            <a:miter lim="800000"/>
            <a:headEnd/>
            <a:tailEnd/>
          </a:ln>
        </p:spPr>
      </p:pic>
      <p:cxnSp>
        <p:nvCxnSpPr>
          <p:cNvPr id="20" name="Connettore 1 19"/>
          <p:cNvCxnSpPr/>
          <p:nvPr/>
        </p:nvCxnSpPr>
        <p:spPr>
          <a:xfrm flipV="1">
            <a:off x="285720" y="687060"/>
            <a:ext cx="8001056" cy="71438"/>
          </a:xfrm>
          <a:prstGeom prst="line">
            <a:avLst/>
          </a:prstGeom>
          <a:ln>
            <a:solidFill>
              <a:srgbClr val="006600"/>
            </a:solidFill>
          </a:ln>
        </p:spPr>
        <p:style>
          <a:lnRef idx="1">
            <a:schemeClr val="accent1"/>
          </a:lnRef>
          <a:fillRef idx="0">
            <a:schemeClr val="accent1"/>
          </a:fillRef>
          <a:effectRef idx="0">
            <a:schemeClr val="accent1"/>
          </a:effectRef>
          <a:fontRef idx="minor">
            <a:schemeClr val="tx1"/>
          </a:fontRef>
        </p:style>
      </p:cxnSp>
      <p:sp>
        <p:nvSpPr>
          <p:cNvPr id="11" name="Rectangle 3"/>
          <p:cNvSpPr txBox="1">
            <a:spLocks noChangeArrowheads="1"/>
          </p:cNvSpPr>
          <p:nvPr/>
        </p:nvSpPr>
        <p:spPr bwMode="auto">
          <a:xfrm>
            <a:off x="285720" y="1000108"/>
            <a:ext cx="8640762" cy="547211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just" defTabSz="914400" rtl="0" eaLnBrk="1" fontAlgn="base" latinLnBrk="0" hangingPunct="1">
              <a:lnSpc>
                <a:spcPts val="2700"/>
              </a:lnSpc>
              <a:spcBef>
                <a:spcPct val="20000"/>
              </a:spcBef>
              <a:spcAft>
                <a:spcPct val="0"/>
              </a:spcAft>
              <a:buClrTx/>
              <a:buSzTx/>
              <a:buFontTx/>
              <a:buNone/>
              <a:tabLst/>
              <a:defRPr/>
            </a:pPr>
            <a:r>
              <a:rPr kumimoji="0" lang="it-IT" b="0" i="0" u="none" strike="noStrike" kern="0" cap="none" spc="0" normalizeH="0" baseline="0" noProof="0" dirty="0" smtClean="0">
                <a:ln>
                  <a:noFill/>
                </a:ln>
                <a:solidFill>
                  <a:schemeClr val="tx1"/>
                </a:solidFill>
                <a:effectLst/>
                <a:uLnTx/>
                <a:uFillTx/>
                <a:latin typeface="Cambria" pitchFamily="18" charset="0"/>
              </a:rPr>
              <a:t>Tipicamente si tratta di materiali molto </a:t>
            </a:r>
            <a:r>
              <a:rPr kumimoji="0" lang="it-IT" b="1" i="0" u="none" strike="noStrike" kern="0" cap="none" spc="0" normalizeH="0" baseline="0" noProof="0" dirty="0" smtClean="0">
                <a:ln>
                  <a:noFill/>
                </a:ln>
                <a:solidFill>
                  <a:schemeClr val="tx1"/>
                </a:solidFill>
                <a:effectLst/>
                <a:uLnTx/>
                <a:uFillTx/>
                <a:latin typeface="Cambria" pitchFamily="18" charset="0"/>
              </a:rPr>
              <a:t>duri</a:t>
            </a:r>
            <a:r>
              <a:rPr kumimoji="0" lang="it-IT" b="0" i="0" u="none" strike="noStrike" kern="0" cap="none" spc="0" normalizeH="0" baseline="0" noProof="0" dirty="0" smtClean="0">
                <a:ln>
                  <a:noFill/>
                </a:ln>
                <a:solidFill>
                  <a:schemeClr val="tx1"/>
                </a:solidFill>
                <a:effectLst/>
                <a:uLnTx/>
                <a:uFillTx/>
                <a:latin typeface="Cambria" pitchFamily="18" charset="0"/>
              </a:rPr>
              <a:t> e </a:t>
            </a:r>
            <a:r>
              <a:rPr kumimoji="0" lang="it-IT" b="1" i="0" u="none" strike="noStrike" kern="0" cap="none" spc="0" normalizeH="0" baseline="0" noProof="0" dirty="0" smtClean="0">
                <a:ln>
                  <a:noFill/>
                </a:ln>
                <a:solidFill>
                  <a:schemeClr val="tx1"/>
                </a:solidFill>
                <a:effectLst/>
                <a:uLnTx/>
                <a:uFillTx/>
                <a:latin typeface="Cambria" pitchFamily="18" charset="0"/>
              </a:rPr>
              <a:t>fragili</a:t>
            </a:r>
            <a:r>
              <a:rPr kumimoji="0" lang="it-IT" b="0" i="0" u="none" strike="noStrike" kern="0" cap="none" spc="0" normalizeH="0" baseline="0" noProof="0" dirty="0" smtClean="0">
                <a:ln>
                  <a:noFill/>
                </a:ln>
                <a:solidFill>
                  <a:schemeClr val="tx1"/>
                </a:solidFill>
                <a:effectLst/>
                <a:uLnTx/>
                <a:uFillTx/>
                <a:latin typeface="Cambria" pitchFamily="18" charset="0"/>
              </a:rPr>
              <a:t>, dotati di </a:t>
            </a:r>
            <a:r>
              <a:rPr kumimoji="0" lang="it-IT" b="1" i="0" u="none" strike="noStrike" kern="0" cap="none" spc="0" normalizeH="0" baseline="0" noProof="0" dirty="0" smtClean="0">
                <a:ln>
                  <a:noFill/>
                </a:ln>
                <a:solidFill>
                  <a:schemeClr val="tx1"/>
                </a:solidFill>
                <a:effectLst/>
                <a:uLnTx/>
                <a:uFillTx/>
                <a:latin typeface="Cambria" pitchFamily="18" charset="0"/>
              </a:rPr>
              <a:t>bassa tenacità e duttilità</a:t>
            </a:r>
            <a:r>
              <a:rPr kumimoji="0" lang="it-IT" b="0" i="0" u="none" strike="noStrike" kern="0" cap="none" spc="0" normalizeH="0" baseline="0" noProof="0" dirty="0" smtClean="0">
                <a:ln>
                  <a:noFill/>
                </a:ln>
                <a:solidFill>
                  <a:schemeClr val="tx1"/>
                </a:solidFill>
                <a:effectLst/>
                <a:uLnTx/>
                <a:uFillTx/>
                <a:latin typeface="Cambria" pitchFamily="18" charset="0"/>
              </a:rPr>
              <a:t>, </a:t>
            </a:r>
            <a:r>
              <a:rPr kumimoji="0" lang="it-IT" b="1" i="0" u="none" strike="noStrike" kern="0" cap="none" spc="0" normalizeH="0" baseline="0" noProof="0" dirty="0" smtClean="0">
                <a:ln>
                  <a:noFill/>
                </a:ln>
                <a:solidFill>
                  <a:schemeClr val="tx1"/>
                </a:solidFill>
                <a:effectLst/>
                <a:uLnTx/>
                <a:uFillTx/>
                <a:latin typeface="Cambria" pitchFamily="18" charset="0"/>
              </a:rPr>
              <a:t>isolanti</a:t>
            </a:r>
            <a:r>
              <a:rPr kumimoji="0" lang="it-IT" b="0" i="0" u="none" strike="noStrike" kern="0" cap="none" spc="0" normalizeH="0" baseline="0" noProof="0" dirty="0" smtClean="0">
                <a:ln>
                  <a:noFill/>
                </a:ln>
                <a:solidFill>
                  <a:schemeClr val="tx1"/>
                </a:solidFill>
                <a:effectLst/>
                <a:uLnTx/>
                <a:uFillTx/>
                <a:latin typeface="Cambria" pitchFamily="18" charset="0"/>
              </a:rPr>
              <a:t> termici ed elettrici, ad </a:t>
            </a:r>
            <a:r>
              <a:rPr kumimoji="0" lang="it-IT" b="1" i="0" u="none" strike="noStrike" kern="0" cap="none" spc="0" normalizeH="0" baseline="0" noProof="0" dirty="0" smtClean="0">
                <a:ln>
                  <a:noFill/>
                </a:ln>
                <a:solidFill>
                  <a:schemeClr val="tx1"/>
                </a:solidFill>
                <a:effectLst/>
                <a:uLnTx/>
                <a:uFillTx/>
                <a:latin typeface="Cambria" pitchFamily="18" charset="0"/>
              </a:rPr>
              <a:t>alto punto di fusione</a:t>
            </a:r>
            <a:r>
              <a:rPr kumimoji="0" lang="it-IT" b="0" i="0" u="none" strike="noStrike" kern="0" cap="none" spc="0" normalizeH="0" baseline="0" noProof="0" dirty="0" smtClean="0">
                <a:ln>
                  <a:noFill/>
                </a:ln>
                <a:solidFill>
                  <a:schemeClr val="tx1"/>
                </a:solidFill>
                <a:effectLst/>
                <a:uLnTx/>
                <a:uFillTx/>
                <a:latin typeface="Cambria" pitchFamily="18" charset="0"/>
              </a:rPr>
              <a:t> ed </a:t>
            </a:r>
            <a:r>
              <a:rPr kumimoji="0" lang="it-IT" b="1" i="0" u="none" strike="noStrike" kern="0" cap="none" spc="0" normalizeH="0" baseline="0" noProof="0" dirty="0" smtClean="0">
                <a:ln>
                  <a:noFill/>
                </a:ln>
                <a:solidFill>
                  <a:schemeClr val="tx1"/>
                </a:solidFill>
                <a:effectLst/>
                <a:uLnTx/>
                <a:uFillTx/>
                <a:latin typeface="Cambria" pitchFamily="18" charset="0"/>
              </a:rPr>
              <a:t>elevata stabilità chimica</a:t>
            </a:r>
            <a:r>
              <a:rPr kumimoji="0" lang="it-IT" b="0" i="0" u="none" strike="noStrike" kern="0" cap="none" spc="0" normalizeH="0" baseline="0" noProof="0" dirty="0" smtClean="0">
                <a:ln>
                  <a:noFill/>
                </a:ln>
                <a:solidFill>
                  <a:schemeClr val="tx1"/>
                </a:solidFill>
                <a:effectLst/>
                <a:uLnTx/>
                <a:uFillTx/>
                <a:latin typeface="Cambria" pitchFamily="18" charset="0"/>
              </a:rPr>
              <a:t>. </a:t>
            </a:r>
          </a:p>
          <a:p>
            <a:pPr marL="0" marR="0" lvl="0" indent="0" algn="just" defTabSz="914400" rtl="0" eaLnBrk="1" fontAlgn="base" latinLnBrk="0" hangingPunct="1">
              <a:lnSpc>
                <a:spcPts val="2700"/>
              </a:lnSpc>
              <a:spcBef>
                <a:spcPct val="20000"/>
              </a:spcBef>
              <a:spcAft>
                <a:spcPct val="0"/>
              </a:spcAft>
              <a:buClrTx/>
              <a:buSzTx/>
              <a:buFontTx/>
              <a:buNone/>
              <a:tabLst/>
              <a:defRPr/>
            </a:pPr>
            <a:endParaRPr kumimoji="0" lang="it-IT" sz="2000" b="0" i="0" u="none" strike="noStrike" kern="0" cap="none" spc="0" normalizeH="0" baseline="0" noProof="0" dirty="0" smtClean="0">
              <a:ln>
                <a:noFill/>
              </a:ln>
              <a:solidFill>
                <a:schemeClr val="tx1"/>
              </a:solidFill>
              <a:effectLst/>
              <a:uLnTx/>
              <a:uFillTx/>
              <a:latin typeface="Cambria" pitchFamily="18" charset="0"/>
            </a:endParaRPr>
          </a:p>
          <a:p>
            <a:pPr marL="0" marR="0" lvl="0" indent="0" algn="just" defTabSz="914400" rtl="0" eaLnBrk="1" fontAlgn="base" latinLnBrk="0" hangingPunct="1">
              <a:lnSpc>
                <a:spcPct val="90000"/>
              </a:lnSpc>
              <a:spcBef>
                <a:spcPct val="20000"/>
              </a:spcBef>
              <a:spcAft>
                <a:spcPct val="0"/>
              </a:spcAft>
              <a:buClrTx/>
              <a:buSzTx/>
              <a:buFontTx/>
              <a:buNone/>
              <a:tabLst/>
              <a:defRPr/>
            </a:pPr>
            <a:endParaRPr kumimoji="0" lang="it-IT" sz="2800" b="0" i="0" u="none" strike="noStrike" kern="0" cap="none" spc="0" normalizeH="0" baseline="0" noProof="0" dirty="0" smtClean="0">
              <a:ln>
                <a:noFill/>
              </a:ln>
              <a:solidFill>
                <a:schemeClr val="tx1"/>
              </a:solidFill>
              <a:effectLst/>
              <a:uLnTx/>
              <a:uFillTx/>
              <a:latin typeface="+mn-lt"/>
              <a:ea typeface="+mn-ea"/>
              <a:cs typeface="+mn-cs"/>
            </a:endParaRPr>
          </a:p>
        </p:txBody>
      </p:sp>
      <p:sp>
        <p:nvSpPr>
          <p:cNvPr id="14" name="Rettangolo 5"/>
          <p:cNvSpPr>
            <a:spLocks noChangeArrowheads="1"/>
          </p:cNvSpPr>
          <p:nvPr/>
        </p:nvSpPr>
        <p:spPr bwMode="auto">
          <a:xfrm>
            <a:off x="1000100" y="2571744"/>
            <a:ext cx="7429552" cy="3724096"/>
          </a:xfrm>
          <a:prstGeom prst="rect">
            <a:avLst/>
          </a:prstGeom>
          <a:noFill/>
          <a:ln w="9525">
            <a:noFill/>
            <a:miter lim="800000"/>
            <a:headEnd/>
            <a:tailEnd/>
          </a:ln>
        </p:spPr>
        <p:txBody>
          <a:bodyPr wrap="square">
            <a:spAutoFit/>
          </a:bodyPr>
          <a:lstStyle/>
          <a:p>
            <a:pPr>
              <a:buFont typeface="Arial" charset="0"/>
              <a:buChar char="•"/>
            </a:pPr>
            <a:r>
              <a:rPr lang="it-IT" dirty="0">
                <a:latin typeface="Cambria" pitchFamily="18" charset="0"/>
              </a:rPr>
              <a:t> Elevata temperatura di fusione </a:t>
            </a:r>
            <a:r>
              <a:rPr lang="it-IT" sz="3600" b="1" dirty="0" smtClean="0">
                <a:solidFill>
                  <a:srgbClr val="006600"/>
                </a:solidFill>
                <a:latin typeface="Cambria" pitchFamily="18" charset="0"/>
              </a:rPr>
              <a:t>☺</a:t>
            </a:r>
            <a:endParaRPr lang="it-IT" sz="3600" b="1" dirty="0">
              <a:solidFill>
                <a:srgbClr val="006600"/>
              </a:solidFill>
              <a:latin typeface="Cambria" pitchFamily="18" charset="0"/>
            </a:endParaRPr>
          </a:p>
          <a:p>
            <a:r>
              <a:rPr lang="it-IT" dirty="0">
                <a:latin typeface="Cambria" pitchFamily="18" charset="0"/>
              </a:rPr>
              <a:t>• Inerzia </a:t>
            </a:r>
            <a:r>
              <a:rPr lang="it-IT" dirty="0" smtClean="0">
                <a:latin typeface="Cambria" pitchFamily="18" charset="0"/>
              </a:rPr>
              <a:t>chimica </a:t>
            </a:r>
            <a:r>
              <a:rPr lang="it-IT" sz="3600" b="1" dirty="0">
                <a:solidFill>
                  <a:srgbClr val="006600"/>
                </a:solidFill>
                <a:latin typeface="Cambria" pitchFamily="18" charset="0"/>
              </a:rPr>
              <a:t>☺</a:t>
            </a:r>
          </a:p>
          <a:p>
            <a:r>
              <a:rPr lang="it-IT" dirty="0">
                <a:latin typeface="Cambria" pitchFamily="18" charset="0"/>
              </a:rPr>
              <a:t>• Elevata durezza </a:t>
            </a:r>
            <a:r>
              <a:rPr lang="it-IT" sz="3600" b="1" dirty="0">
                <a:solidFill>
                  <a:srgbClr val="006600"/>
                </a:solidFill>
                <a:latin typeface="Cambria" pitchFamily="18" charset="0"/>
              </a:rPr>
              <a:t>☺</a:t>
            </a:r>
          </a:p>
          <a:p>
            <a:r>
              <a:rPr lang="it-IT" dirty="0">
                <a:latin typeface="Cambria" pitchFamily="18" charset="0"/>
              </a:rPr>
              <a:t>• Elevato modulo elastico </a:t>
            </a:r>
            <a:r>
              <a:rPr lang="it-IT" sz="3600" b="1" dirty="0" smtClean="0">
                <a:solidFill>
                  <a:srgbClr val="006600"/>
                </a:solidFill>
                <a:latin typeface="Cambria" pitchFamily="18" charset="0"/>
              </a:rPr>
              <a:t>☺</a:t>
            </a:r>
            <a:endParaRPr lang="it-IT" sz="3600" dirty="0">
              <a:solidFill>
                <a:srgbClr val="006600"/>
              </a:solidFill>
              <a:latin typeface="Cambria" pitchFamily="18" charset="0"/>
            </a:endParaRPr>
          </a:p>
          <a:p>
            <a:r>
              <a:rPr lang="it-IT" dirty="0">
                <a:latin typeface="Cambria" pitchFamily="18" charset="0"/>
              </a:rPr>
              <a:t>• Bassa densità (N.B. E/</a:t>
            </a:r>
            <a:r>
              <a:rPr lang="el-GR" dirty="0">
                <a:latin typeface="Cambria" pitchFamily="18" charset="0"/>
              </a:rPr>
              <a:t>ρ) </a:t>
            </a:r>
            <a:r>
              <a:rPr lang="it-IT" sz="3600" b="1" dirty="0" smtClean="0">
                <a:solidFill>
                  <a:srgbClr val="006600"/>
                </a:solidFill>
                <a:latin typeface="Cambria" pitchFamily="18" charset="0"/>
              </a:rPr>
              <a:t>☺</a:t>
            </a:r>
            <a:endParaRPr lang="it-IT" sz="3600" dirty="0" smtClean="0">
              <a:solidFill>
                <a:srgbClr val="006600"/>
              </a:solidFill>
              <a:latin typeface="Cambria" pitchFamily="18" charset="0"/>
            </a:endParaRPr>
          </a:p>
          <a:p>
            <a:endParaRPr lang="el-GR" sz="3200" dirty="0">
              <a:solidFill>
                <a:srgbClr val="006600"/>
              </a:solidFill>
              <a:latin typeface="Cambria" pitchFamily="18" charset="0"/>
            </a:endParaRPr>
          </a:p>
          <a:p>
            <a:r>
              <a:rPr lang="it-IT" dirty="0">
                <a:latin typeface="Cambria" pitchFamily="18" charset="0"/>
              </a:rPr>
              <a:t>• Bassa </a:t>
            </a:r>
            <a:r>
              <a:rPr lang="it-IT" dirty="0" smtClean="0">
                <a:latin typeface="Cambria" pitchFamily="18" charset="0"/>
              </a:rPr>
              <a:t>tenacità</a:t>
            </a:r>
            <a:endParaRPr lang="it-IT" dirty="0">
              <a:latin typeface="Cambria" pitchFamily="18" charset="0"/>
            </a:endParaRPr>
          </a:p>
        </p:txBody>
      </p:sp>
      <p:sp>
        <p:nvSpPr>
          <p:cNvPr id="12" name="Rettangolo 11"/>
          <p:cNvSpPr/>
          <p:nvPr/>
        </p:nvSpPr>
        <p:spPr>
          <a:xfrm>
            <a:off x="3214678" y="5786454"/>
            <a:ext cx="530915" cy="584775"/>
          </a:xfrm>
          <a:prstGeom prst="rect">
            <a:avLst/>
          </a:prstGeom>
        </p:spPr>
        <p:txBody>
          <a:bodyPr wrap="none">
            <a:spAutoFit/>
          </a:bodyPr>
          <a:lstStyle/>
          <a:p>
            <a:r>
              <a:rPr lang="it-IT" sz="3200" b="1" kern="0" dirty="0" smtClean="0">
                <a:solidFill>
                  <a:srgbClr val="006600"/>
                </a:solidFill>
                <a:latin typeface="Cambria" pitchFamily="18" charset="0"/>
                <a:sym typeface="Wingdings" pitchFamily="2" charset="2"/>
              </a:rPr>
              <a:t></a:t>
            </a:r>
            <a:endParaRPr lang="it-IT" sz="32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395288" y="-71462"/>
            <a:ext cx="7772400" cy="908050"/>
          </a:xfrm>
        </p:spPr>
        <p:txBody>
          <a:bodyPr/>
          <a:lstStyle/>
          <a:p>
            <a:pPr eaLnBrk="1" hangingPunct="1"/>
            <a:r>
              <a:rPr lang="it-IT" sz="3200" b="1" i="1" dirty="0" smtClean="0">
                <a:solidFill>
                  <a:srgbClr val="006600"/>
                </a:solidFill>
                <a:latin typeface="Bookman Old Style" pitchFamily="18" charset="0"/>
              </a:rPr>
              <a:t>Materiali ceramici</a:t>
            </a:r>
          </a:p>
        </p:txBody>
      </p:sp>
      <p:sp>
        <p:nvSpPr>
          <p:cNvPr id="15363" name="Rectangle 3"/>
          <p:cNvSpPr>
            <a:spLocks noGrp="1" noChangeArrowheads="1"/>
          </p:cNvSpPr>
          <p:nvPr>
            <p:ph type="body" sz="half" idx="1"/>
          </p:nvPr>
        </p:nvSpPr>
        <p:spPr>
          <a:xfrm>
            <a:off x="179388" y="785794"/>
            <a:ext cx="8640762" cy="5786478"/>
          </a:xfrm>
        </p:spPr>
        <p:txBody>
          <a:bodyPr/>
          <a:lstStyle/>
          <a:p>
            <a:pPr algn="just">
              <a:defRPr/>
            </a:pPr>
            <a:r>
              <a:rPr lang="it-IT" sz="2400" i="1" dirty="0" smtClean="0"/>
              <a:t> </a:t>
            </a:r>
            <a:r>
              <a:rPr lang="it-IT" sz="2400" dirty="0" smtClean="0">
                <a:latin typeface="Cambria" pitchFamily="18" charset="0"/>
              </a:rPr>
              <a:t>Sono costituiti da </a:t>
            </a:r>
            <a:r>
              <a:rPr lang="it-IT" sz="2400" i="1" dirty="0" smtClean="0">
                <a:latin typeface="Cambria" pitchFamily="18" charset="0"/>
              </a:rPr>
              <a:t>elementi metallici e non metallici </a:t>
            </a:r>
            <a:r>
              <a:rPr lang="it-IT" sz="2400" dirty="0" smtClean="0">
                <a:latin typeface="Cambria" pitchFamily="18" charset="0"/>
              </a:rPr>
              <a:t>tenuti insieme da </a:t>
            </a:r>
            <a:r>
              <a:rPr lang="it-IT" sz="2400" i="1" dirty="0" smtClean="0">
                <a:latin typeface="Cambria" pitchFamily="18" charset="0"/>
              </a:rPr>
              <a:t>legami ionici e/o covalenti</a:t>
            </a:r>
            <a:r>
              <a:rPr lang="it-IT" sz="2400" dirty="0" smtClean="0">
                <a:latin typeface="Cambria" pitchFamily="18" charset="0"/>
              </a:rPr>
              <a:t>. </a:t>
            </a:r>
          </a:p>
          <a:p>
            <a:pPr algn="just">
              <a:defRPr/>
            </a:pPr>
            <a:endParaRPr lang="it-IT" sz="2400" dirty="0" smtClean="0">
              <a:latin typeface="Cambria" pitchFamily="18" charset="0"/>
            </a:endParaRPr>
          </a:p>
          <a:p>
            <a:pPr algn="just">
              <a:defRPr/>
            </a:pPr>
            <a:r>
              <a:rPr lang="it-IT" sz="2400" dirty="0" smtClean="0">
                <a:latin typeface="Cambria" pitchFamily="18" charset="0"/>
              </a:rPr>
              <a:t>La loro composizione chimica può variare notevolmente spaziando da </a:t>
            </a:r>
            <a:r>
              <a:rPr lang="it-IT" sz="2400" i="1" dirty="0" smtClean="0">
                <a:latin typeface="Cambria" pitchFamily="18" charset="0"/>
              </a:rPr>
              <a:t>composti semplici</a:t>
            </a:r>
            <a:r>
              <a:rPr lang="it-IT" sz="2400" dirty="0" smtClean="0">
                <a:latin typeface="Cambria" pitchFamily="18" charset="0"/>
              </a:rPr>
              <a:t> a materiali </a:t>
            </a:r>
            <a:r>
              <a:rPr lang="it-IT" sz="2400" i="1" dirty="0" smtClean="0">
                <a:latin typeface="Cambria" pitchFamily="18" charset="0"/>
              </a:rPr>
              <a:t>costituiti da più fasi</a:t>
            </a:r>
            <a:r>
              <a:rPr lang="it-IT" sz="2400" dirty="0" smtClean="0">
                <a:latin typeface="Cambria" pitchFamily="18" charset="0"/>
              </a:rPr>
              <a:t>.</a:t>
            </a:r>
          </a:p>
          <a:p>
            <a:pPr algn="just">
              <a:defRPr/>
            </a:pPr>
            <a:endParaRPr lang="it-IT" sz="2400" dirty="0" smtClean="0">
              <a:latin typeface="Cambria" pitchFamily="18" charset="0"/>
            </a:endParaRPr>
          </a:p>
          <a:p>
            <a:pPr algn="just">
              <a:defRPr/>
            </a:pPr>
            <a:r>
              <a:rPr lang="it-IT" sz="2400" dirty="0" smtClean="0">
                <a:latin typeface="Cambria" pitchFamily="18" charset="0"/>
              </a:rPr>
              <a:t>Possono essere </a:t>
            </a:r>
            <a:r>
              <a:rPr lang="it-IT" sz="2400" i="1" dirty="0" smtClean="0">
                <a:latin typeface="Cambria" pitchFamily="18" charset="0"/>
              </a:rPr>
              <a:t>cristallini </a:t>
            </a:r>
            <a:r>
              <a:rPr lang="it-IT" sz="2400" dirty="0" smtClean="0">
                <a:latin typeface="Cambria" pitchFamily="18" charset="0"/>
              </a:rPr>
              <a:t>o </a:t>
            </a:r>
            <a:r>
              <a:rPr lang="it-IT" sz="2400" i="1" dirty="0" smtClean="0">
                <a:latin typeface="Cambria" pitchFamily="18" charset="0"/>
              </a:rPr>
              <a:t>amorfi</a:t>
            </a:r>
          </a:p>
          <a:p>
            <a:pPr>
              <a:defRPr/>
            </a:pPr>
            <a:endParaRPr lang="it-IT" sz="2400" i="1" dirty="0" smtClean="0">
              <a:latin typeface="Cambria" pitchFamily="18" charset="0"/>
            </a:endParaRPr>
          </a:p>
          <a:p>
            <a:pPr>
              <a:defRPr/>
            </a:pPr>
            <a:r>
              <a:rPr lang="it-IT" sz="2400" dirty="0" smtClean="0">
                <a:latin typeface="Cambria" pitchFamily="18" charset="0"/>
              </a:rPr>
              <a:t>Si suddividono in:</a:t>
            </a:r>
          </a:p>
          <a:p>
            <a:pPr>
              <a:defRPr/>
            </a:pPr>
            <a:endParaRPr lang="it-IT" sz="500" dirty="0" smtClean="0">
              <a:latin typeface="Cambria" pitchFamily="18" charset="0"/>
            </a:endParaRPr>
          </a:p>
          <a:p>
            <a:pPr algn="ctr">
              <a:buNone/>
              <a:defRPr/>
            </a:pPr>
            <a:r>
              <a:rPr lang="it-IT" sz="2400" i="1" dirty="0" smtClean="0">
                <a:solidFill>
                  <a:srgbClr val="006600"/>
                </a:solidFill>
                <a:latin typeface="Cambria" pitchFamily="18" charset="0"/>
              </a:rPr>
              <a:t>Materiali ceramici tradizionali</a:t>
            </a:r>
          </a:p>
          <a:p>
            <a:pPr algn="ctr">
              <a:buNone/>
              <a:defRPr/>
            </a:pPr>
            <a:endParaRPr lang="it-IT" sz="2400" i="1" dirty="0" smtClean="0">
              <a:solidFill>
                <a:srgbClr val="006600"/>
              </a:solidFill>
              <a:latin typeface="Cambria" pitchFamily="18" charset="0"/>
            </a:endParaRPr>
          </a:p>
          <a:p>
            <a:pPr algn="ctr">
              <a:buNone/>
              <a:defRPr/>
            </a:pPr>
            <a:r>
              <a:rPr lang="it-IT" sz="2400" i="1" dirty="0" smtClean="0">
                <a:solidFill>
                  <a:srgbClr val="006600"/>
                </a:solidFill>
                <a:latin typeface="Cambria" pitchFamily="18" charset="0"/>
              </a:rPr>
              <a:t>Materiali ceramici avanzati</a:t>
            </a:r>
          </a:p>
          <a:p>
            <a:pPr>
              <a:defRPr/>
            </a:pPr>
            <a:endParaRPr lang="it-IT" sz="2400" dirty="0" smtClean="0">
              <a:latin typeface="Cambria" pitchFamily="18" charset="0"/>
            </a:endParaRPr>
          </a:p>
        </p:txBody>
      </p:sp>
      <p:pic>
        <p:nvPicPr>
          <p:cNvPr id="52225" name="Immagine 1" descr="C:\Users\User\Desktop\francesca\burocrazie TV\logo gruppo.TIF"/>
          <p:cNvPicPr>
            <a:picLocks noChangeAspect="1" noChangeArrowheads="1"/>
          </p:cNvPicPr>
          <p:nvPr/>
        </p:nvPicPr>
        <p:blipFill>
          <a:blip r:embed="rId3"/>
          <a:srcRect/>
          <a:stretch>
            <a:fillRect/>
          </a:stretch>
        </p:blipFill>
        <p:spPr bwMode="auto">
          <a:xfrm>
            <a:off x="8358214" y="71414"/>
            <a:ext cx="642942" cy="676930"/>
          </a:xfrm>
          <a:prstGeom prst="rect">
            <a:avLst/>
          </a:prstGeom>
          <a:noFill/>
          <a:ln w="9525">
            <a:noFill/>
            <a:miter lim="800000"/>
            <a:headEnd/>
            <a:tailEnd/>
          </a:ln>
        </p:spPr>
      </p:pic>
      <p:cxnSp>
        <p:nvCxnSpPr>
          <p:cNvPr id="20" name="Connettore 1 19"/>
          <p:cNvCxnSpPr/>
          <p:nvPr/>
        </p:nvCxnSpPr>
        <p:spPr>
          <a:xfrm flipV="1">
            <a:off x="285720" y="687060"/>
            <a:ext cx="8001056" cy="71438"/>
          </a:xfrm>
          <a:prstGeom prst="line">
            <a:avLst/>
          </a:prstGeom>
          <a:ln>
            <a:solidFill>
              <a:srgbClr val="0066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395288" y="-71462"/>
            <a:ext cx="7772400" cy="908050"/>
          </a:xfrm>
        </p:spPr>
        <p:txBody>
          <a:bodyPr/>
          <a:lstStyle/>
          <a:p>
            <a:pPr eaLnBrk="1" hangingPunct="1"/>
            <a:r>
              <a:rPr lang="it-IT" sz="3200" b="1" i="1" dirty="0" smtClean="0">
                <a:solidFill>
                  <a:srgbClr val="006600"/>
                </a:solidFill>
                <a:latin typeface="Bookman Old Style" pitchFamily="18" charset="0"/>
              </a:rPr>
              <a:t>Materiali ceramici</a:t>
            </a:r>
          </a:p>
        </p:txBody>
      </p:sp>
      <p:sp>
        <p:nvSpPr>
          <p:cNvPr id="15363" name="Rectangle 3"/>
          <p:cNvSpPr>
            <a:spLocks noGrp="1" noChangeArrowheads="1"/>
          </p:cNvSpPr>
          <p:nvPr>
            <p:ph type="body" sz="half" idx="1"/>
          </p:nvPr>
        </p:nvSpPr>
        <p:spPr>
          <a:xfrm>
            <a:off x="179388" y="785794"/>
            <a:ext cx="8640762" cy="5786478"/>
          </a:xfrm>
        </p:spPr>
        <p:txBody>
          <a:bodyPr/>
          <a:lstStyle/>
          <a:p>
            <a:pPr algn="ctr">
              <a:buNone/>
              <a:defRPr/>
            </a:pPr>
            <a:r>
              <a:rPr lang="it-IT" sz="2400" i="1" dirty="0" smtClean="0"/>
              <a:t> </a:t>
            </a:r>
            <a:r>
              <a:rPr lang="it-IT" sz="2400" b="1" i="1" dirty="0" smtClean="0">
                <a:solidFill>
                  <a:srgbClr val="006600"/>
                </a:solidFill>
                <a:latin typeface="Cambria" pitchFamily="18" charset="0"/>
              </a:rPr>
              <a:t>Materiali ceramici tradizionali</a:t>
            </a:r>
          </a:p>
          <a:p>
            <a:pPr algn="ctr">
              <a:buNone/>
              <a:defRPr/>
            </a:pPr>
            <a:endParaRPr lang="it-IT" sz="2400" i="1" dirty="0" smtClean="0">
              <a:solidFill>
                <a:srgbClr val="006600"/>
              </a:solidFill>
              <a:latin typeface="Cambria" pitchFamily="18" charset="0"/>
            </a:endParaRPr>
          </a:p>
        </p:txBody>
      </p:sp>
      <p:pic>
        <p:nvPicPr>
          <p:cNvPr id="52225" name="Immagine 1" descr="C:\Users\User\Desktop\francesca\burocrazie TV\logo gruppo.TIF"/>
          <p:cNvPicPr>
            <a:picLocks noChangeAspect="1" noChangeArrowheads="1"/>
          </p:cNvPicPr>
          <p:nvPr/>
        </p:nvPicPr>
        <p:blipFill>
          <a:blip r:embed="rId3"/>
          <a:srcRect/>
          <a:stretch>
            <a:fillRect/>
          </a:stretch>
        </p:blipFill>
        <p:spPr bwMode="auto">
          <a:xfrm>
            <a:off x="8358214" y="71414"/>
            <a:ext cx="642942" cy="676930"/>
          </a:xfrm>
          <a:prstGeom prst="rect">
            <a:avLst/>
          </a:prstGeom>
          <a:noFill/>
          <a:ln w="9525">
            <a:noFill/>
            <a:miter lim="800000"/>
            <a:headEnd/>
            <a:tailEnd/>
          </a:ln>
        </p:spPr>
      </p:pic>
      <p:cxnSp>
        <p:nvCxnSpPr>
          <p:cNvPr id="20" name="Connettore 1 19"/>
          <p:cNvCxnSpPr/>
          <p:nvPr/>
        </p:nvCxnSpPr>
        <p:spPr>
          <a:xfrm flipV="1">
            <a:off x="285720" y="687060"/>
            <a:ext cx="8001056" cy="71438"/>
          </a:xfrm>
          <a:prstGeom prst="line">
            <a:avLst/>
          </a:prstGeom>
          <a:ln>
            <a:solidFill>
              <a:srgbClr val="006600"/>
            </a:solidFill>
          </a:ln>
        </p:spPr>
        <p:style>
          <a:lnRef idx="1">
            <a:schemeClr val="accent1"/>
          </a:lnRef>
          <a:fillRef idx="0">
            <a:schemeClr val="accent1"/>
          </a:fillRef>
          <a:effectRef idx="0">
            <a:schemeClr val="accent1"/>
          </a:effectRef>
          <a:fontRef idx="minor">
            <a:schemeClr val="tx1"/>
          </a:fontRef>
        </p:style>
      </p:cxnSp>
      <p:grpSp>
        <p:nvGrpSpPr>
          <p:cNvPr id="29" name="Gruppo 28"/>
          <p:cNvGrpSpPr/>
          <p:nvPr/>
        </p:nvGrpSpPr>
        <p:grpSpPr>
          <a:xfrm>
            <a:off x="285720" y="1142984"/>
            <a:ext cx="8358246" cy="1428760"/>
            <a:chOff x="285720" y="1643050"/>
            <a:chExt cx="8358246" cy="1428760"/>
          </a:xfrm>
        </p:grpSpPr>
        <p:cxnSp>
          <p:nvCxnSpPr>
            <p:cNvPr id="7" name="Connettore 2 6"/>
            <p:cNvCxnSpPr/>
            <p:nvPr/>
          </p:nvCxnSpPr>
          <p:spPr>
            <a:xfrm rot="10800000" flipV="1">
              <a:off x="928662" y="1643050"/>
              <a:ext cx="1428760" cy="885774"/>
            </a:xfrm>
            <a:prstGeom prst="straightConnector1">
              <a:avLst/>
            </a:prstGeom>
            <a:ln w="22225">
              <a:solidFill>
                <a:srgbClr val="006600"/>
              </a:solidFill>
              <a:tailEnd type="stealth" w="lg" len="lg"/>
            </a:ln>
          </p:spPr>
          <p:style>
            <a:lnRef idx="1">
              <a:schemeClr val="accent1"/>
            </a:lnRef>
            <a:fillRef idx="0">
              <a:schemeClr val="accent1"/>
            </a:fillRef>
            <a:effectRef idx="0">
              <a:schemeClr val="accent1"/>
            </a:effectRef>
            <a:fontRef idx="minor">
              <a:schemeClr val="tx1"/>
            </a:fontRef>
          </p:style>
        </p:cxnSp>
        <p:sp>
          <p:nvSpPr>
            <p:cNvPr id="9" name="CasellaDiTesto 8"/>
            <p:cNvSpPr txBox="1"/>
            <p:nvPr/>
          </p:nvSpPr>
          <p:spPr>
            <a:xfrm>
              <a:off x="285720" y="2671700"/>
              <a:ext cx="1500198" cy="400110"/>
            </a:xfrm>
            <a:prstGeom prst="rect">
              <a:avLst/>
            </a:prstGeom>
            <a:noFill/>
            <a:ln w="6350">
              <a:solidFill>
                <a:srgbClr val="006600"/>
              </a:solidFill>
            </a:ln>
          </p:spPr>
          <p:txBody>
            <a:bodyPr wrap="square" rtlCol="0">
              <a:spAutoFit/>
            </a:bodyPr>
            <a:lstStyle/>
            <a:p>
              <a:pPr algn="ctr"/>
              <a:r>
                <a:rPr lang="it-IT" sz="2000" dirty="0" smtClean="0">
                  <a:latin typeface="Cambria" pitchFamily="18" charset="0"/>
                </a:rPr>
                <a:t>porcellane</a:t>
              </a:r>
              <a:endParaRPr lang="it-IT" sz="2000" dirty="0">
                <a:latin typeface="Cambria" pitchFamily="18" charset="0"/>
              </a:endParaRPr>
            </a:p>
          </p:txBody>
        </p:sp>
        <p:cxnSp>
          <p:nvCxnSpPr>
            <p:cNvPr id="10" name="Connettore 2 9"/>
            <p:cNvCxnSpPr/>
            <p:nvPr/>
          </p:nvCxnSpPr>
          <p:spPr>
            <a:xfrm rot="5400000">
              <a:off x="2642777" y="2028361"/>
              <a:ext cx="572298" cy="428628"/>
            </a:xfrm>
            <a:prstGeom prst="straightConnector1">
              <a:avLst/>
            </a:prstGeom>
            <a:ln w="22225">
              <a:solidFill>
                <a:srgbClr val="006600"/>
              </a:solidFill>
              <a:tailEnd type="stealth" w="lg" len="lg"/>
            </a:ln>
          </p:spPr>
          <p:style>
            <a:lnRef idx="1">
              <a:schemeClr val="accent1"/>
            </a:lnRef>
            <a:fillRef idx="0">
              <a:schemeClr val="accent1"/>
            </a:fillRef>
            <a:effectRef idx="0">
              <a:schemeClr val="accent1"/>
            </a:effectRef>
            <a:fontRef idx="minor">
              <a:schemeClr val="tx1"/>
            </a:fontRef>
          </p:style>
        </p:cxnSp>
        <p:sp>
          <p:nvSpPr>
            <p:cNvPr id="11" name="CasellaDiTesto 10"/>
            <p:cNvSpPr txBox="1"/>
            <p:nvPr/>
          </p:nvSpPr>
          <p:spPr>
            <a:xfrm>
              <a:off x="2000232" y="2671700"/>
              <a:ext cx="1500198" cy="400110"/>
            </a:xfrm>
            <a:prstGeom prst="rect">
              <a:avLst/>
            </a:prstGeom>
            <a:noFill/>
            <a:ln w="6350">
              <a:solidFill>
                <a:srgbClr val="006600"/>
              </a:solidFill>
            </a:ln>
          </p:spPr>
          <p:txBody>
            <a:bodyPr wrap="square" rtlCol="0">
              <a:spAutoFit/>
            </a:bodyPr>
            <a:lstStyle/>
            <a:p>
              <a:pPr algn="ctr"/>
              <a:r>
                <a:rPr lang="it-IT" sz="2000" dirty="0" smtClean="0">
                  <a:latin typeface="Cambria" pitchFamily="18" charset="0"/>
                </a:rPr>
                <a:t> argille</a:t>
              </a:r>
              <a:endParaRPr lang="it-IT" sz="2000" dirty="0">
                <a:latin typeface="Cambria" pitchFamily="18" charset="0"/>
              </a:endParaRPr>
            </a:p>
          </p:txBody>
        </p:sp>
        <p:cxnSp>
          <p:nvCxnSpPr>
            <p:cNvPr id="12" name="Connettore 2 11"/>
            <p:cNvCxnSpPr/>
            <p:nvPr/>
          </p:nvCxnSpPr>
          <p:spPr>
            <a:xfrm rot="5400000">
              <a:off x="4142181" y="2241881"/>
              <a:ext cx="715174" cy="1588"/>
            </a:xfrm>
            <a:prstGeom prst="straightConnector1">
              <a:avLst/>
            </a:prstGeom>
            <a:ln w="22225">
              <a:solidFill>
                <a:srgbClr val="006600"/>
              </a:solidFill>
              <a:tailEnd type="stealth" w="lg" len="lg"/>
            </a:ln>
          </p:spPr>
          <p:style>
            <a:lnRef idx="1">
              <a:schemeClr val="accent1"/>
            </a:lnRef>
            <a:fillRef idx="0">
              <a:schemeClr val="accent1"/>
            </a:fillRef>
            <a:effectRef idx="0">
              <a:schemeClr val="accent1"/>
            </a:effectRef>
            <a:fontRef idx="minor">
              <a:schemeClr val="tx1"/>
            </a:fontRef>
          </p:style>
        </p:cxnSp>
        <p:sp>
          <p:nvSpPr>
            <p:cNvPr id="13" name="CasellaDiTesto 12"/>
            <p:cNvSpPr txBox="1"/>
            <p:nvPr/>
          </p:nvSpPr>
          <p:spPr>
            <a:xfrm>
              <a:off x="3714744" y="2671700"/>
              <a:ext cx="1500198" cy="400110"/>
            </a:xfrm>
            <a:prstGeom prst="rect">
              <a:avLst/>
            </a:prstGeom>
            <a:noFill/>
            <a:ln w="6350">
              <a:solidFill>
                <a:srgbClr val="006600"/>
              </a:solidFill>
            </a:ln>
          </p:spPr>
          <p:txBody>
            <a:bodyPr wrap="square" rtlCol="0">
              <a:spAutoFit/>
            </a:bodyPr>
            <a:lstStyle/>
            <a:p>
              <a:pPr algn="ctr"/>
              <a:r>
                <a:rPr lang="it-IT" sz="2000" dirty="0" smtClean="0">
                  <a:latin typeface="Cambria" pitchFamily="18" charset="0"/>
                </a:rPr>
                <a:t>abrasivi</a:t>
              </a:r>
              <a:endParaRPr lang="it-IT" sz="2000" dirty="0">
                <a:latin typeface="Cambria" pitchFamily="18" charset="0"/>
              </a:endParaRPr>
            </a:p>
          </p:txBody>
        </p:sp>
        <p:cxnSp>
          <p:nvCxnSpPr>
            <p:cNvPr id="14" name="Connettore 2 13"/>
            <p:cNvCxnSpPr/>
            <p:nvPr/>
          </p:nvCxnSpPr>
          <p:spPr>
            <a:xfrm>
              <a:off x="6786578" y="1643050"/>
              <a:ext cx="1214446" cy="886568"/>
            </a:xfrm>
            <a:prstGeom prst="straightConnector1">
              <a:avLst/>
            </a:prstGeom>
            <a:ln w="22225">
              <a:solidFill>
                <a:srgbClr val="006600"/>
              </a:solidFill>
              <a:tailEnd type="stealth" w="lg" len="lg"/>
            </a:ln>
          </p:spPr>
          <p:style>
            <a:lnRef idx="1">
              <a:schemeClr val="accent1"/>
            </a:lnRef>
            <a:fillRef idx="0">
              <a:schemeClr val="accent1"/>
            </a:fillRef>
            <a:effectRef idx="0">
              <a:schemeClr val="accent1"/>
            </a:effectRef>
            <a:fontRef idx="minor">
              <a:schemeClr val="tx1"/>
            </a:fontRef>
          </p:style>
        </p:cxnSp>
        <p:sp>
          <p:nvSpPr>
            <p:cNvPr id="15" name="CasellaDiTesto 14"/>
            <p:cNvSpPr txBox="1"/>
            <p:nvPr/>
          </p:nvSpPr>
          <p:spPr>
            <a:xfrm>
              <a:off x="5429256" y="2671700"/>
              <a:ext cx="1500198" cy="400110"/>
            </a:xfrm>
            <a:prstGeom prst="rect">
              <a:avLst/>
            </a:prstGeom>
            <a:noFill/>
            <a:ln w="6350">
              <a:solidFill>
                <a:srgbClr val="006600"/>
              </a:solidFill>
            </a:ln>
          </p:spPr>
          <p:txBody>
            <a:bodyPr wrap="square" rtlCol="0">
              <a:spAutoFit/>
            </a:bodyPr>
            <a:lstStyle/>
            <a:p>
              <a:pPr algn="ctr"/>
              <a:r>
                <a:rPr lang="it-IT" sz="2000" dirty="0" smtClean="0">
                  <a:latin typeface="Cambria" pitchFamily="18" charset="0"/>
                </a:rPr>
                <a:t>refrattari</a:t>
              </a:r>
              <a:endParaRPr lang="it-IT" sz="2000" dirty="0">
                <a:latin typeface="Cambria" pitchFamily="18" charset="0"/>
              </a:endParaRPr>
            </a:p>
          </p:txBody>
        </p:sp>
        <p:cxnSp>
          <p:nvCxnSpPr>
            <p:cNvPr id="16" name="Connettore 2 15"/>
            <p:cNvCxnSpPr/>
            <p:nvPr/>
          </p:nvCxnSpPr>
          <p:spPr>
            <a:xfrm>
              <a:off x="5786446" y="1956526"/>
              <a:ext cx="571504" cy="500860"/>
            </a:xfrm>
            <a:prstGeom prst="straightConnector1">
              <a:avLst/>
            </a:prstGeom>
            <a:ln w="22225">
              <a:solidFill>
                <a:srgbClr val="006600"/>
              </a:solidFill>
              <a:tailEnd type="stealth" w="lg" len="lg"/>
            </a:ln>
          </p:spPr>
          <p:style>
            <a:lnRef idx="1">
              <a:schemeClr val="accent1"/>
            </a:lnRef>
            <a:fillRef idx="0">
              <a:schemeClr val="accent1"/>
            </a:fillRef>
            <a:effectRef idx="0">
              <a:schemeClr val="accent1"/>
            </a:effectRef>
            <a:fontRef idx="minor">
              <a:schemeClr val="tx1"/>
            </a:fontRef>
          </p:style>
        </p:cxnSp>
        <p:sp>
          <p:nvSpPr>
            <p:cNvPr id="17" name="CasellaDiTesto 16"/>
            <p:cNvSpPr txBox="1"/>
            <p:nvPr/>
          </p:nvSpPr>
          <p:spPr>
            <a:xfrm>
              <a:off x="7143768" y="2671700"/>
              <a:ext cx="1500198" cy="400110"/>
            </a:xfrm>
            <a:prstGeom prst="rect">
              <a:avLst/>
            </a:prstGeom>
            <a:noFill/>
            <a:ln w="6350">
              <a:solidFill>
                <a:srgbClr val="006600"/>
              </a:solidFill>
            </a:ln>
          </p:spPr>
          <p:txBody>
            <a:bodyPr wrap="square" rtlCol="0">
              <a:spAutoFit/>
            </a:bodyPr>
            <a:lstStyle/>
            <a:p>
              <a:pPr algn="ctr"/>
              <a:r>
                <a:rPr lang="it-IT" sz="2000" dirty="0" smtClean="0">
                  <a:latin typeface="Cambria" pitchFamily="18" charset="0"/>
                </a:rPr>
                <a:t>cementi</a:t>
              </a:r>
              <a:endParaRPr lang="it-IT" sz="2000" dirty="0">
                <a:latin typeface="Cambria" pitchFamily="18" charset="0"/>
              </a:endParaRPr>
            </a:p>
          </p:txBody>
        </p:sp>
      </p:grpSp>
      <p:sp>
        <p:nvSpPr>
          <p:cNvPr id="30" name="Rettangolo 29"/>
          <p:cNvSpPr/>
          <p:nvPr/>
        </p:nvSpPr>
        <p:spPr>
          <a:xfrm>
            <a:off x="285720" y="3067008"/>
            <a:ext cx="8572560" cy="2862322"/>
          </a:xfrm>
          <a:prstGeom prst="rect">
            <a:avLst/>
          </a:prstGeom>
        </p:spPr>
        <p:txBody>
          <a:bodyPr wrap="square">
            <a:spAutoFit/>
          </a:bodyPr>
          <a:lstStyle/>
          <a:p>
            <a:pPr algn="just">
              <a:buFont typeface="Arial" pitchFamily="34" charset="0"/>
              <a:buChar char="•"/>
            </a:pPr>
            <a:r>
              <a:rPr lang="it-IT" sz="2000" dirty="0" smtClean="0">
                <a:latin typeface="Cambria" pitchFamily="18" charset="0"/>
              </a:rPr>
              <a:t> Questi sono impiegati per alcune applicazioni ormai da lungo tempo consolidate, e per questo motivo considerate “tradizionali”: </a:t>
            </a:r>
          </a:p>
          <a:p>
            <a:pPr algn="just"/>
            <a:endParaRPr lang="it-IT" sz="2000" dirty="0" smtClean="0">
              <a:latin typeface="Cambria" pitchFamily="18" charset="0"/>
            </a:endParaRPr>
          </a:p>
          <a:p>
            <a:pPr algn="ctr"/>
            <a:r>
              <a:rPr lang="it-IT" sz="2000" i="1" dirty="0" smtClean="0">
                <a:latin typeface="Cambria" pitchFamily="18" charset="0"/>
              </a:rPr>
              <a:t>piastrelle, </a:t>
            </a:r>
          </a:p>
          <a:p>
            <a:pPr algn="ctr"/>
            <a:r>
              <a:rPr lang="it-IT" sz="2000" i="1" dirty="0" smtClean="0">
                <a:latin typeface="Cambria" pitchFamily="18" charset="0"/>
              </a:rPr>
              <a:t>porcellane, </a:t>
            </a:r>
          </a:p>
          <a:p>
            <a:pPr algn="ctr"/>
            <a:r>
              <a:rPr lang="it-IT" sz="2000" i="1" dirty="0" smtClean="0">
                <a:latin typeface="Cambria" pitchFamily="18" charset="0"/>
              </a:rPr>
              <a:t>mattoni, </a:t>
            </a:r>
          </a:p>
          <a:p>
            <a:pPr algn="ctr"/>
            <a:r>
              <a:rPr lang="it-IT" sz="2000" i="1" dirty="0" smtClean="0">
                <a:latin typeface="Cambria" pitchFamily="18" charset="0"/>
              </a:rPr>
              <a:t>laterizi, </a:t>
            </a:r>
          </a:p>
          <a:p>
            <a:pPr algn="ctr"/>
            <a:r>
              <a:rPr lang="it-IT" sz="2000" i="1" dirty="0" smtClean="0">
                <a:latin typeface="Cambria" pitchFamily="18" charset="0"/>
              </a:rPr>
              <a:t>tegole, </a:t>
            </a:r>
          </a:p>
          <a:p>
            <a:pPr algn="ctr"/>
            <a:r>
              <a:rPr lang="it-IT" sz="2000" i="1" dirty="0" smtClean="0">
                <a:latin typeface="Cambria" pitchFamily="18" charset="0"/>
              </a:rPr>
              <a:t>sanitari</a:t>
            </a:r>
          </a:p>
        </p:txBody>
      </p:sp>
      <p:sp>
        <p:nvSpPr>
          <p:cNvPr id="31" name="Rettangolo 30"/>
          <p:cNvSpPr/>
          <p:nvPr/>
        </p:nvSpPr>
        <p:spPr>
          <a:xfrm>
            <a:off x="285720" y="6172162"/>
            <a:ext cx="8858312" cy="400110"/>
          </a:xfrm>
          <a:prstGeom prst="rect">
            <a:avLst/>
          </a:prstGeom>
        </p:spPr>
        <p:txBody>
          <a:bodyPr wrap="square">
            <a:spAutoFit/>
          </a:bodyPr>
          <a:lstStyle/>
          <a:p>
            <a:pPr>
              <a:buFont typeface="Arial" pitchFamily="34" charset="0"/>
              <a:buChar char="•"/>
            </a:pPr>
            <a:r>
              <a:rPr lang="it-IT" sz="2000" dirty="0" smtClean="0">
                <a:latin typeface="Cambria" pitchFamily="18" charset="0"/>
              </a:rPr>
              <a:t> Sono prodotti in genere ad alto volume produzione, basso valore aggiunto</a:t>
            </a:r>
            <a:endParaRPr lang="it-IT" sz="20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395288" y="-71462"/>
            <a:ext cx="7772400" cy="908050"/>
          </a:xfrm>
        </p:spPr>
        <p:txBody>
          <a:bodyPr/>
          <a:lstStyle/>
          <a:p>
            <a:pPr eaLnBrk="1" hangingPunct="1"/>
            <a:r>
              <a:rPr lang="it-IT" sz="3200" b="1" i="1" dirty="0" smtClean="0">
                <a:solidFill>
                  <a:srgbClr val="006600"/>
                </a:solidFill>
                <a:latin typeface="Bookman Old Style" pitchFamily="18" charset="0"/>
              </a:rPr>
              <a:t>Materiali ceramici</a:t>
            </a:r>
          </a:p>
        </p:txBody>
      </p:sp>
      <p:sp>
        <p:nvSpPr>
          <p:cNvPr id="15363" name="Rectangle 3"/>
          <p:cNvSpPr>
            <a:spLocks noGrp="1" noChangeArrowheads="1"/>
          </p:cNvSpPr>
          <p:nvPr>
            <p:ph type="body" sz="half" idx="1"/>
          </p:nvPr>
        </p:nvSpPr>
        <p:spPr>
          <a:xfrm>
            <a:off x="214282" y="857232"/>
            <a:ext cx="8640762" cy="500066"/>
          </a:xfrm>
        </p:spPr>
        <p:txBody>
          <a:bodyPr/>
          <a:lstStyle/>
          <a:p>
            <a:pPr algn="ctr">
              <a:buNone/>
              <a:defRPr/>
            </a:pPr>
            <a:r>
              <a:rPr lang="it-IT" sz="2400" i="1" dirty="0" smtClean="0"/>
              <a:t> </a:t>
            </a:r>
            <a:r>
              <a:rPr lang="it-IT" sz="2400" i="1" dirty="0" smtClean="0">
                <a:latin typeface="Cambria" pitchFamily="18" charset="0"/>
              </a:rPr>
              <a:t>Applicazioni strutturali e funzionali dei </a:t>
            </a:r>
            <a:r>
              <a:rPr lang="it-IT" sz="2400" b="1" i="1" dirty="0" smtClean="0">
                <a:solidFill>
                  <a:srgbClr val="006600"/>
                </a:solidFill>
                <a:latin typeface="Cambria" pitchFamily="18" charset="0"/>
              </a:rPr>
              <a:t>ceramici avanzati</a:t>
            </a:r>
            <a:endParaRPr lang="it-IT" sz="2400" b="1" dirty="0" smtClean="0">
              <a:solidFill>
                <a:srgbClr val="006600"/>
              </a:solidFill>
              <a:latin typeface="Cambria" pitchFamily="18" charset="0"/>
            </a:endParaRPr>
          </a:p>
        </p:txBody>
      </p:sp>
      <p:pic>
        <p:nvPicPr>
          <p:cNvPr id="52225" name="Immagine 1" descr="C:\Users\User\Desktop\francesca\burocrazie TV\logo gruppo.TIF"/>
          <p:cNvPicPr>
            <a:picLocks noChangeAspect="1" noChangeArrowheads="1"/>
          </p:cNvPicPr>
          <p:nvPr/>
        </p:nvPicPr>
        <p:blipFill>
          <a:blip r:embed="rId3"/>
          <a:srcRect/>
          <a:stretch>
            <a:fillRect/>
          </a:stretch>
        </p:blipFill>
        <p:spPr bwMode="auto">
          <a:xfrm>
            <a:off x="8358214" y="71414"/>
            <a:ext cx="642942" cy="676930"/>
          </a:xfrm>
          <a:prstGeom prst="rect">
            <a:avLst/>
          </a:prstGeom>
          <a:noFill/>
          <a:ln w="9525">
            <a:noFill/>
            <a:miter lim="800000"/>
            <a:headEnd/>
            <a:tailEnd/>
          </a:ln>
        </p:spPr>
      </p:pic>
      <p:cxnSp>
        <p:nvCxnSpPr>
          <p:cNvPr id="20" name="Connettore 1 19"/>
          <p:cNvCxnSpPr/>
          <p:nvPr/>
        </p:nvCxnSpPr>
        <p:spPr>
          <a:xfrm flipV="1">
            <a:off x="285720" y="687060"/>
            <a:ext cx="8001056" cy="71438"/>
          </a:xfrm>
          <a:prstGeom prst="line">
            <a:avLst/>
          </a:prstGeom>
          <a:ln>
            <a:solidFill>
              <a:srgbClr val="006600"/>
            </a:solidFill>
          </a:ln>
        </p:spPr>
        <p:style>
          <a:lnRef idx="1">
            <a:schemeClr val="accent1"/>
          </a:lnRef>
          <a:fillRef idx="0">
            <a:schemeClr val="accent1"/>
          </a:fillRef>
          <a:effectRef idx="0">
            <a:schemeClr val="accent1"/>
          </a:effectRef>
          <a:fontRef idx="minor">
            <a:schemeClr val="tx1"/>
          </a:fontRef>
        </p:style>
      </p:cxnSp>
      <p:pic>
        <p:nvPicPr>
          <p:cNvPr id="57346" name="Picture 2"/>
          <p:cNvPicPr>
            <a:picLocks noChangeAspect="1" noChangeArrowheads="1"/>
          </p:cNvPicPr>
          <p:nvPr/>
        </p:nvPicPr>
        <p:blipFill>
          <a:blip r:embed="rId4"/>
          <a:srcRect/>
          <a:stretch>
            <a:fillRect/>
          </a:stretch>
        </p:blipFill>
        <p:spPr bwMode="auto">
          <a:xfrm>
            <a:off x="105304" y="1484387"/>
            <a:ext cx="7324216" cy="5159323"/>
          </a:xfrm>
          <a:prstGeom prst="rect">
            <a:avLst/>
          </a:prstGeom>
          <a:noFill/>
          <a:ln w="9525">
            <a:noFill/>
            <a:miter lim="800000"/>
            <a:headEnd/>
            <a:tailEnd/>
          </a:ln>
          <a:effectLst/>
        </p:spPr>
      </p:pic>
      <p:sp>
        <p:nvSpPr>
          <p:cNvPr id="7" name="Ovale 6"/>
          <p:cNvSpPr/>
          <p:nvPr/>
        </p:nvSpPr>
        <p:spPr>
          <a:xfrm>
            <a:off x="928662" y="3357562"/>
            <a:ext cx="857256" cy="71438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8" name="Ovale 7"/>
          <p:cNvSpPr/>
          <p:nvPr/>
        </p:nvSpPr>
        <p:spPr>
          <a:xfrm>
            <a:off x="1857356" y="4643446"/>
            <a:ext cx="857256" cy="71438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9" name="Ovale 8"/>
          <p:cNvSpPr/>
          <p:nvPr/>
        </p:nvSpPr>
        <p:spPr>
          <a:xfrm>
            <a:off x="2214546" y="2143116"/>
            <a:ext cx="857256" cy="71438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0" name="Ovale 9"/>
          <p:cNvSpPr/>
          <p:nvPr/>
        </p:nvSpPr>
        <p:spPr>
          <a:xfrm>
            <a:off x="4286248" y="2071678"/>
            <a:ext cx="857256" cy="71438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1" name="Ovale 10"/>
          <p:cNvSpPr/>
          <p:nvPr/>
        </p:nvSpPr>
        <p:spPr>
          <a:xfrm>
            <a:off x="5500694" y="3286124"/>
            <a:ext cx="857256" cy="71438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2" name="Ovale 11"/>
          <p:cNvSpPr/>
          <p:nvPr/>
        </p:nvSpPr>
        <p:spPr>
          <a:xfrm>
            <a:off x="4429124" y="4714884"/>
            <a:ext cx="857256" cy="71438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3" name="Ovale 12"/>
          <p:cNvSpPr/>
          <p:nvPr/>
        </p:nvSpPr>
        <p:spPr>
          <a:xfrm>
            <a:off x="3143240" y="3286124"/>
            <a:ext cx="1143008" cy="71438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4" name="Rectangle 3"/>
          <p:cNvSpPr txBox="1">
            <a:spLocks noChangeArrowheads="1"/>
          </p:cNvSpPr>
          <p:nvPr/>
        </p:nvSpPr>
        <p:spPr bwMode="auto">
          <a:xfrm>
            <a:off x="7500958" y="1428736"/>
            <a:ext cx="1500198" cy="528641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90000"/>
              </a:lnSpc>
              <a:spcBef>
                <a:spcPct val="20000"/>
              </a:spcBef>
              <a:spcAft>
                <a:spcPct val="0"/>
              </a:spcAft>
              <a:buClrTx/>
              <a:buSzTx/>
              <a:tabLst/>
              <a:defRPr/>
            </a:pPr>
            <a:endParaRPr kumimoji="0" lang="it-IT" b="0" i="1" u="none" strike="noStrike" kern="0" cap="none" spc="0" normalizeH="0" baseline="0" noProof="0" dirty="0" smtClean="0">
              <a:ln>
                <a:noFill/>
              </a:ln>
              <a:solidFill>
                <a:schemeClr val="tx1"/>
              </a:solidFill>
              <a:effectLst/>
              <a:uLnTx/>
              <a:uFillTx/>
              <a:latin typeface="Cambria" pitchFamily="18" charset="0"/>
            </a:endParaRPr>
          </a:p>
          <a:p>
            <a:pPr marL="0" marR="0" lvl="0" indent="0" algn="ctr" defTabSz="914400" rtl="0" eaLnBrk="1" fontAlgn="base" latinLnBrk="0" hangingPunct="1">
              <a:lnSpc>
                <a:spcPct val="90000"/>
              </a:lnSpc>
              <a:spcBef>
                <a:spcPct val="20000"/>
              </a:spcBef>
              <a:spcAft>
                <a:spcPct val="0"/>
              </a:spcAft>
              <a:buClrTx/>
              <a:buSzTx/>
              <a:tabLst/>
              <a:defRPr/>
            </a:pPr>
            <a:r>
              <a:rPr kumimoji="0" lang="it-IT" b="0" i="1" u="none" strike="noStrike" kern="0" cap="none" spc="0" normalizeH="0" baseline="0" noProof="0" dirty="0" smtClean="0">
                <a:ln>
                  <a:noFill/>
                </a:ln>
                <a:solidFill>
                  <a:schemeClr val="tx1"/>
                </a:solidFill>
                <a:effectLst/>
                <a:uLnTx/>
                <a:uFillTx/>
                <a:latin typeface="Cambria" pitchFamily="18" charset="0"/>
              </a:rPr>
              <a:t>Ossidi</a:t>
            </a:r>
            <a:r>
              <a:rPr kumimoji="0" lang="it-IT" b="0" i="0" u="none" strike="noStrike" kern="0" cap="none" spc="0" normalizeH="0" baseline="0" noProof="0" dirty="0" smtClean="0">
                <a:ln>
                  <a:noFill/>
                </a:ln>
                <a:solidFill>
                  <a:schemeClr val="tx1"/>
                </a:solidFill>
                <a:effectLst/>
                <a:uLnTx/>
                <a:uFillTx/>
                <a:latin typeface="Cambria" pitchFamily="18" charset="0"/>
              </a:rPr>
              <a:t> </a:t>
            </a:r>
          </a:p>
          <a:p>
            <a:pPr marL="0" marR="0" lvl="0" indent="0" algn="ctr" defTabSz="914400" rtl="0" eaLnBrk="1" fontAlgn="base" latinLnBrk="0" hangingPunct="1">
              <a:lnSpc>
                <a:spcPct val="90000"/>
              </a:lnSpc>
              <a:spcBef>
                <a:spcPct val="20000"/>
              </a:spcBef>
              <a:spcAft>
                <a:spcPct val="0"/>
              </a:spcAft>
              <a:buClrTx/>
              <a:buSzTx/>
              <a:tabLst/>
              <a:defRPr/>
            </a:pPr>
            <a:r>
              <a:rPr kumimoji="0" lang="it-IT" sz="1400" b="0" i="0" u="none" strike="noStrike" kern="0" cap="none" spc="0" normalizeH="0" baseline="0" noProof="0" dirty="0" smtClean="0">
                <a:ln>
                  <a:noFill/>
                </a:ln>
                <a:solidFill>
                  <a:schemeClr val="tx1"/>
                </a:solidFill>
                <a:effectLst/>
                <a:uLnTx/>
                <a:uFillTx/>
                <a:latin typeface="Cambria" pitchFamily="18" charset="0"/>
              </a:rPr>
              <a:t>SiO</a:t>
            </a:r>
            <a:r>
              <a:rPr kumimoji="0" lang="it-IT" sz="1400" b="0" i="0" u="none" strike="noStrike" kern="0" cap="none" spc="0" normalizeH="0" baseline="-25000" noProof="0" dirty="0" smtClean="0">
                <a:ln>
                  <a:noFill/>
                </a:ln>
                <a:solidFill>
                  <a:schemeClr val="tx1"/>
                </a:solidFill>
                <a:effectLst/>
                <a:uLnTx/>
                <a:uFillTx/>
                <a:latin typeface="Cambria" pitchFamily="18" charset="0"/>
              </a:rPr>
              <a:t>2</a:t>
            </a:r>
            <a:r>
              <a:rPr kumimoji="0" lang="it-IT" sz="1400" b="0" i="0" u="none" strike="noStrike" kern="0" cap="none" spc="0" normalizeH="0" baseline="0" noProof="0" dirty="0" smtClean="0">
                <a:ln>
                  <a:noFill/>
                </a:ln>
                <a:solidFill>
                  <a:schemeClr val="tx1"/>
                </a:solidFill>
                <a:effectLst/>
                <a:uLnTx/>
                <a:uFillTx/>
                <a:latin typeface="Cambria" pitchFamily="18" charset="0"/>
              </a:rPr>
              <a:t>,Al</a:t>
            </a:r>
            <a:r>
              <a:rPr kumimoji="0" lang="it-IT" sz="1400" b="0" i="0" u="none" strike="noStrike" kern="0" cap="none" spc="0" normalizeH="0" baseline="-25000" noProof="0" dirty="0" smtClean="0">
                <a:ln>
                  <a:noFill/>
                </a:ln>
                <a:solidFill>
                  <a:schemeClr val="tx1"/>
                </a:solidFill>
                <a:effectLst/>
                <a:uLnTx/>
                <a:uFillTx/>
                <a:latin typeface="Cambria" pitchFamily="18" charset="0"/>
              </a:rPr>
              <a:t>2</a:t>
            </a:r>
            <a:r>
              <a:rPr kumimoji="0" lang="it-IT" sz="1400" b="0" i="0" u="none" strike="noStrike" kern="0" cap="none" spc="0" normalizeH="0" baseline="0" noProof="0" dirty="0" smtClean="0">
                <a:ln>
                  <a:noFill/>
                </a:ln>
                <a:solidFill>
                  <a:schemeClr val="tx1"/>
                </a:solidFill>
                <a:effectLst/>
                <a:uLnTx/>
                <a:uFillTx/>
                <a:latin typeface="Cambria" pitchFamily="18" charset="0"/>
              </a:rPr>
              <a:t>O</a:t>
            </a:r>
            <a:r>
              <a:rPr kumimoji="0" lang="it-IT" sz="1400" b="0" i="0" u="none" strike="noStrike" kern="0" cap="none" spc="0" normalizeH="0" baseline="-25000" noProof="0" dirty="0" smtClean="0">
                <a:ln>
                  <a:noFill/>
                </a:ln>
                <a:solidFill>
                  <a:schemeClr val="tx1"/>
                </a:solidFill>
                <a:effectLst/>
                <a:uLnTx/>
                <a:uFillTx/>
                <a:latin typeface="Cambria" pitchFamily="18" charset="0"/>
              </a:rPr>
              <a:t>3</a:t>
            </a:r>
            <a:r>
              <a:rPr kumimoji="0" lang="it-IT" sz="1400" b="0" i="0" u="none" strike="noStrike" kern="0" cap="none" spc="0" normalizeH="0" baseline="0" noProof="0" dirty="0" smtClean="0">
                <a:ln>
                  <a:noFill/>
                </a:ln>
                <a:solidFill>
                  <a:schemeClr val="tx1"/>
                </a:solidFill>
                <a:effectLst/>
                <a:uLnTx/>
                <a:uFillTx/>
                <a:latin typeface="Cambria" pitchFamily="18" charset="0"/>
              </a:rPr>
              <a:t>,ZrO</a:t>
            </a:r>
            <a:r>
              <a:rPr kumimoji="0" lang="it-IT" sz="1400" b="0" i="0" u="none" strike="noStrike" kern="0" cap="none" spc="0" normalizeH="0" baseline="-25000" noProof="0" dirty="0" smtClean="0">
                <a:ln>
                  <a:noFill/>
                </a:ln>
                <a:solidFill>
                  <a:schemeClr val="tx1"/>
                </a:solidFill>
                <a:effectLst/>
                <a:uLnTx/>
                <a:uFillTx/>
                <a:latin typeface="Cambria" pitchFamily="18" charset="0"/>
              </a:rPr>
              <a:t>2</a:t>
            </a:r>
            <a:r>
              <a:rPr kumimoji="0" lang="it-IT" sz="1400" b="0" i="0" u="none" strike="noStrike" kern="0" cap="none" spc="0" normalizeH="0" baseline="0" noProof="0" dirty="0" smtClean="0">
                <a:ln>
                  <a:noFill/>
                </a:ln>
                <a:solidFill>
                  <a:schemeClr val="tx1"/>
                </a:solidFill>
                <a:effectLst/>
                <a:uLnTx/>
                <a:uFillTx/>
                <a:latin typeface="Cambria" pitchFamily="18" charset="0"/>
              </a:rPr>
              <a:t>,</a:t>
            </a:r>
            <a:r>
              <a:rPr kumimoji="0" lang="it-IT" sz="1400" b="0" i="0" u="none" strike="noStrike" kern="0" cap="none" spc="0" normalizeH="0" baseline="0" noProof="0" dirty="0" err="1" smtClean="0">
                <a:ln>
                  <a:noFill/>
                </a:ln>
                <a:solidFill>
                  <a:schemeClr val="tx1"/>
                </a:solidFill>
                <a:effectLst/>
                <a:uLnTx/>
                <a:uFillTx/>
                <a:latin typeface="Cambria" pitchFamily="18" charset="0"/>
              </a:rPr>
              <a:t>MgO</a:t>
            </a:r>
            <a:r>
              <a:rPr kumimoji="0" lang="it-IT" sz="1400" b="0" i="0" u="none" strike="noStrike" kern="0" cap="none" spc="0" normalizeH="0" baseline="0" noProof="0" dirty="0" smtClean="0">
                <a:ln>
                  <a:noFill/>
                </a:ln>
                <a:solidFill>
                  <a:schemeClr val="tx1"/>
                </a:solidFill>
                <a:effectLst/>
                <a:uLnTx/>
                <a:uFillTx/>
                <a:latin typeface="Cambria" pitchFamily="18" charset="0"/>
              </a:rPr>
              <a:t>, BaTiO</a:t>
            </a:r>
            <a:r>
              <a:rPr kumimoji="0" lang="it-IT" sz="1400" b="0" i="0" u="none" strike="noStrike" kern="0" cap="none" spc="0" normalizeH="0" baseline="-25000" noProof="0" dirty="0" smtClean="0">
                <a:ln>
                  <a:noFill/>
                </a:ln>
                <a:solidFill>
                  <a:schemeClr val="tx1"/>
                </a:solidFill>
                <a:effectLst/>
                <a:uLnTx/>
                <a:uFillTx/>
                <a:latin typeface="Cambria" pitchFamily="18" charset="0"/>
              </a:rPr>
              <a:t>3</a:t>
            </a:r>
          </a:p>
          <a:p>
            <a:pPr marL="0" marR="0" lvl="0" indent="0" algn="ctr" defTabSz="914400" rtl="0" eaLnBrk="1" fontAlgn="base" latinLnBrk="0" hangingPunct="1">
              <a:lnSpc>
                <a:spcPct val="90000"/>
              </a:lnSpc>
              <a:spcBef>
                <a:spcPct val="20000"/>
              </a:spcBef>
              <a:spcAft>
                <a:spcPct val="0"/>
              </a:spcAft>
              <a:buClrTx/>
              <a:buSzTx/>
              <a:tabLst/>
              <a:defRPr/>
            </a:pPr>
            <a:endParaRPr kumimoji="0" lang="it-IT" sz="1400" b="0" i="0" u="none" strike="noStrike" kern="0" cap="none" spc="0" normalizeH="0" baseline="0" noProof="0" dirty="0" smtClean="0">
              <a:ln>
                <a:noFill/>
              </a:ln>
              <a:solidFill>
                <a:schemeClr val="tx1"/>
              </a:solidFill>
              <a:effectLst/>
              <a:uLnTx/>
              <a:uFillTx/>
              <a:latin typeface="Cambria" pitchFamily="18" charset="0"/>
            </a:endParaRPr>
          </a:p>
          <a:p>
            <a:pPr marL="0" marR="0" lvl="0" indent="0" algn="ctr" defTabSz="914400" rtl="0" eaLnBrk="1" fontAlgn="base" latinLnBrk="0" hangingPunct="1">
              <a:lnSpc>
                <a:spcPct val="90000"/>
              </a:lnSpc>
              <a:spcBef>
                <a:spcPct val="20000"/>
              </a:spcBef>
              <a:spcAft>
                <a:spcPct val="0"/>
              </a:spcAft>
              <a:buClrTx/>
              <a:buSzTx/>
              <a:tabLst/>
              <a:defRPr/>
            </a:pPr>
            <a:endParaRPr kumimoji="0" lang="it-IT" sz="1400" b="0" i="0" u="none" strike="noStrike" kern="0" cap="none" spc="0" normalizeH="0" baseline="0" noProof="0" dirty="0" smtClean="0">
              <a:ln>
                <a:noFill/>
              </a:ln>
              <a:solidFill>
                <a:schemeClr val="tx1"/>
              </a:solidFill>
              <a:effectLst/>
              <a:uLnTx/>
              <a:uFillTx/>
              <a:latin typeface="Cambria" pitchFamily="18" charset="0"/>
            </a:endParaRPr>
          </a:p>
          <a:p>
            <a:pPr marL="342900" marR="0" lvl="0" indent="-342900" algn="ctr" defTabSz="914400" rtl="0" eaLnBrk="0" fontAlgn="base" latinLnBrk="0" hangingPunct="0">
              <a:lnSpc>
                <a:spcPct val="100000"/>
              </a:lnSpc>
              <a:spcBef>
                <a:spcPct val="20000"/>
              </a:spcBef>
              <a:spcAft>
                <a:spcPct val="0"/>
              </a:spcAft>
              <a:buClrTx/>
              <a:buSzTx/>
              <a:tabLst/>
              <a:defRPr/>
            </a:pPr>
            <a:r>
              <a:rPr kumimoji="0" lang="it-IT" b="0" i="1" u="none" strike="noStrike" kern="0" cap="none" spc="0" normalizeH="0" baseline="0" noProof="0" dirty="0" smtClean="0">
                <a:ln>
                  <a:noFill/>
                </a:ln>
                <a:solidFill>
                  <a:schemeClr val="tx1"/>
                </a:solidFill>
                <a:effectLst/>
                <a:uLnTx/>
                <a:uFillTx/>
                <a:latin typeface="Cambria" pitchFamily="18" charset="0"/>
              </a:rPr>
              <a:t>Nitruri</a:t>
            </a:r>
            <a:r>
              <a:rPr kumimoji="0" lang="it-IT" sz="2000" b="0" i="0" u="none" strike="noStrike" kern="0" cap="none" spc="0" normalizeH="0" baseline="0" noProof="0" dirty="0" smtClean="0">
                <a:ln>
                  <a:noFill/>
                </a:ln>
                <a:solidFill>
                  <a:schemeClr val="tx1"/>
                </a:solidFill>
                <a:effectLst/>
                <a:uLnTx/>
                <a:uFillTx/>
                <a:latin typeface="Cambria" pitchFamily="18" charset="0"/>
              </a:rPr>
              <a:t> </a:t>
            </a:r>
            <a:r>
              <a:rPr kumimoji="0" lang="it-IT" sz="2000" b="0" i="0" u="none" strike="noStrike" kern="0" cap="none" spc="0" normalizeH="0" noProof="0" dirty="0" smtClean="0">
                <a:ln>
                  <a:noFill/>
                </a:ln>
                <a:solidFill>
                  <a:schemeClr val="tx1"/>
                </a:solidFill>
                <a:effectLst/>
                <a:uLnTx/>
                <a:uFillTx/>
                <a:latin typeface="Cambria" pitchFamily="18" charset="0"/>
              </a:rPr>
              <a:t> </a:t>
            </a:r>
            <a:r>
              <a:rPr kumimoji="0" lang="it-IT" sz="1400" b="0" i="0" u="none" strike="noStrike" kern="0" cap="none" spc="0" normalizeH="0" baseline="0" noProof="0" dirty="0" smtClean="0">
                <a:ln>
                  <a:noFill/>
                </a:ln>
                <a:solidFill>
                  <a:schemeClr val="tx1"/>
                </a:solidFill>
                <a:effectLst/>
                <a:uLnTx/>
                <a:uFillTx/>
                <a:latin typeface="Cambria" pitchFamily="18" charset="0"/>
              </a:rPr>
              <a:t>Si</a:t>
            </a:r>
            <a:r>
              <a:rPr kumimoji="0" lang="it-IT" sz="1400" b="0" i="0" u="none" strike="noStrike" kern="0" cap="none" spc="0" normalizeH="0" baseline="-25000" noProof="0" dirty="0" smtClean="0">
                <a:ln>
                  <a:noFill/>
                </a:ln>
                <a:solidFill>
                  <a:schemeClr val="tx1"/>
                </a:solidFill>
                <a:effectLst/>
                <a:uLnTx/>
                <a:uFillTx/>
                <a:latin typeface="Cambria" pitchFamily="18" charset="0"/>
              </a:rPr>
              <a:t>3</a:t>
            </a:r>
            <a:r>
              <a:rPr kumimoji="0" lang="it-IT" sz="1400" b="0" i="0" u="none" strike="noStrike" kern="0" cap="none" spc="0" normalizeH="0" baseline="0" noProof="0" dirty="0" smtClean="0">
                <a:ln>
                  <a:noFill/>
                </a:ln>
                <a:solidFill>
                  <a:schemeClr val="tx1"/>
                </a:solidFill>
                <a:effectLst/>
                <a:uLnTx/>
                <a:uFillTx/>
                <a:latin typeface="Cambria" pitchFamily="18" charset="0"/>
              </a:rPr>
              <a:t>N</a:t>
            </a:r>
            <a:r>
              <a:rPr kumimoji="0" lang="it-IT" sz="1400" b="0" i="0" u="none" strike="noStrike" kern="0" cap="none" spc="0" normalizeH="0" baseline="-25000" noProof="0" dirty="0" smtClean="0">
                <a:ln>
                  <a:noFill/>
                </a:ln>
                <a:solidFill>
                  <a:schemeClr val="tx1"/>
                </a:solidFill>
                <a:effectLst/>
                <a:uLnTx/>
                <a:uFillTx/>
                <a:latin typeface="Cambria" pitchFamily="18" charset="0"/>
              </a:rPr>
              <a:t>4</a:t>
            </a:r>
          </a:p>
          <a:p>
            <a:pPr marL="342900" marR="0" lvl="0" indent="-342900" algn="ctr" defTabSz="914400" rtl="0" eaLnBrk="0" fontAlgn="base" latinLnBrk="0" hangingPunct="0">
              <a:lnSpc>
                <a:spcPct val="100000"/>
              </a:lnSpc>
              <a:spcBef>
                <a:spcPct val="20000"/>
              </a:spcBef>
              <a:spcAft>
                <a:spcPct val="0"/>
              </a:spcAft>
              <a:buClrTx/>
              <a:buSzTx/>
              <a:tabLst/>
              <a:defRPr/>
            </a:pPr>
            <a:endParaRPr kumimoji="0" lang="it-IT" sz="1400" b="0" i="0" u="none" strike="noStrike" kern="0" cap="none" spc="0" normalizeH="0" baseline="0" noProof="0" dirty="0" smtClean="0">
              <a:ln>
                <a:noFill/>
              </a:ln>
              <a:solidFill>
                <a:schemeClr val="tx1"/>
              </a:solidFill>
              <a:effectLst/>
              <a:uLnTx/>
              <a:uFillTx/>
              <a:latin typeface="Cambria" pitchFamily="18" charset="0"/>
            </a:endParaRPr>
          </a:p>
          <a:p>
            <a:pPr marL="342900" marR="0" lvl="0" indent="-342900" algn="ctr" defTabSz="914400" rtl="0" eaLnBrk="0" fontAlgn="base" latinLnBrk="0" hangingPunct="0">
              <a:lnSpc>
                <a:spcPct val="100000"/>
              </a:lnSpc>
              <a:spcBef>
                <a:spcPct val="20000"/>
              </a:spcBef>
              <a:spcAft>
                <a:spcPct val="0"/>
              </a:spcAft>
              <a:buClrTx/>
              <a:buSzTx/>
              <a:tabLst/>
              <a:defRPr/>
            </a:pPr>
            <a:endParaRPr kumimoji="0" lang="en-US" b="0" i="1" u="none" strike="noStrike" kern="0" cap="none" spc="0" normalizeH="0" baseline="0" noProof="0" dirty="0" smtClean="0">
              <a:ln>
                <a:noFill/>
              </a:ln>
              <a:solidFill>
                <a:schemeClr val="tx1"/>
              </a:solidFill>
              <a:effectLst/>
              <a:uLnTx/>
              <a:uFillTx/>
              <a:latin typeface="Cambria" pitchFamily="18" charset="0"/>
            </a:endParaRPr>
          </a:p>
          <a:p>
            <a:pPr marL="342900" marR="0" lvl="0" indent="-342900" algn="ctr" defTabSz="914400" rtl="0" eaLnBrk="0" fontAlgn="base" latinLnBrk="0" hangingPunct="0">
              <a:lnSpc>
                <a:spcPct val="100000"/>
              </a:lnSpc>
              <a:spcBef>
                <a:spcPct val="20000"/>
              </a:spcBef>
              <a:spcAft>
                <a:spcPct val="0"/>
              </a:spcAft>
              <a:buClrTx/>
              <a:buSzTx/>
              <a:tabLst/>
              <a:defRPr/>
            </a:pPr>
            <a:r>
              <a:rPr kumimoji="0" lang="en-US" b="0" i="1" u="none" strike="noStrike" kern="0" cap="none" spc="0" normalizeH="0" baseline="0" noProof="0" dirty="0" err="1" smtClean="0">
                <a:ln>
                  <a:noFill/>
                </a:ln>
                <a:solidFill>
                  <a:schemeClr val="tx1"/>
                </a:solidFill>
                <a:effectLst/>
                <a:uLnTx/>
                <a:uFillTx/>
                <a:latin typeface="Cambria" pitchFamily="18" charset="0"/>
              </a:rPr>
              <a:t>Carburi</a:t>
            </a:r>
            <a:r>
              <a:rPr kumimoji="0" lang="en-US" sz="2000" b="0" i="0" u="none" strike="noStrike" kern="0" cap="none" spc="0" normalizeH="0" baseline="0" noProof="0" dirty="0" smtClean="0">
                <a:ln>
                  <a:noFill/>
                </a:ln>
                <a:solidFill>
                  <a:schemeClr val="tx1"/>
                </a:solidFill>
                <a:effectLst/>
                <a:uLnTx/>
                <a:uFillTx/>
                <a:latin typeface="Cambria" pitchFamily="18" charset="0"/>
              </a:rPr>
              <a:t> </a:t>
            </a:r>
          </a:p>
          <a:p>
            <a:pPr marL="342900" marR="0" lvl="0" indent="-342900" algn="ctr" defTabSz="914400" rtl="0" eaLnBrk="0" fontAlgn="base" latinLnBrk="0" hangingPunct="0">
              <a:lnSpc>
                <a:spcPct val="100000"/>
              </a:lnSpc>
              <a:spcBef>
                <a:spcPct val="20000"/>
              </a:spcBef>
              <a:spcAft>
                <a:spcPct val="0"/>
              </a:spcAft>
              <a:buClrTx/>
              <a:buSzTx/>
              <a:tabLst/>
              <a:defRPr/>
            </a:pPr>
            <a:r>
              <a:rPr kumimoji="0" lang="en-US" sz="1400" b="0" i="0" u="none" strike="noStrike" kern="0" cap="none" spc="0" normalizeH="0" baseline="0" noProof="0" dirty="0" smtClean="0">
                <a:ln>
                  <a:noFill/>
                </a:ln>
                <a:solidFill>
                  <a:schemeClr val="tx1"/>
                </a:solidFill>
                <a:effectLst/>
                <a:uLnTx/>
                <a:uFillTx/>
                <a:latin typeface="Cambria" pitchFamily="18" charset="0"/>
              </a:rPr>
              <a:t>B</a:t>
            </a:r>
            <a:r>
              <a:rPr kumimoji="0" lang="en-US" sz="1400" b="0" i="0" u="none" strike="noStrike" kern="0" cap="none" spc="0" normalizeH="0" baseline="-25000" noProof="0" dirty="0" smtClean="0">
                <a:ln>
                  <a:noFill/>
                </a:ln>
                <a:solidFill>
                  <a:schemeClr val="tx1"/>
                </a:solidFill>
                <a:effectLst/>
                <a:uLnTx/>
                <a:uFillTx/>
                <a:latin typeface="Cambria" pitchFamily="18" charset="0"/>
              </a:rPr>
              <a:t>4</a:t>
            </a:r>
            <a:r>
              <a:rPr kumimoji="0" lang="en-US" sz="1400" b="0" i="0" u="none" strike="noStrike" kern="0" cap="none" spc="0" normalizeH="0" baseline="0" noProof="0" dirty="0" smtClean="0">
                <a:ln>
                  <a:noFill/>
                </a:ln>
                <a:solidFill>
                  <a:schemeClr val="tx1"/>
                </a:solidFill>
                <a:effectLst/>
                <a:uLnTx/>
                <a:uFillTx/>
                <a:latin typeface="Cambria" pitchFamily="18" charset="0"/>
              </a:rPr>
              <a:t>C, WC, </a:t>
            </a:r>
            <a:r>
              <a:rPr kumimoji="0" lang="en-US" sz="1400" b="0" i="0" u="none" strike="noStrike" kern="0" cap="none" spc="0" normalizeH="0" baseline="0" noProof="0" dirty="0" err="1" smtClean="0">
                <a:ln>
                  <a:noFill/>
                </a:ln>
                <a:solidFill>
                  <a:schemeClr val="tx1"/>
                </a:solidFill>
                <a:effectLst/>
                <a:uLnTx/>
                <a:uFillTx/>
                <a:latin typeface="Cambria" pitchFamily="18" charset="0"/>
              </a:rPr>
              <a:t>TiC</a:t>
            </a:r>
            <a:r>
              <a:rPr kumimoji="0" lang="en-US" sz="1400" b="0" i="0" u="none" strike="noStrike" kern="0" cap="none" spc="0" normalizeH="0" baseline="0" noProof="0" dirty="0" smtClean="0">
                <a:ln>
                  <a:noFill/>
                </a:ln>
                <a:solidFill>
                  <a:schemeClr val="tx1"/>
                </a:solidFill>
                <a:effectLst/>
                <a:uLnTx/>
                <a:uFillTx/>
                <a:latin typeface="Cambria" pitchFamily="18" charset="0"/>
              </a:rPr>
              <a:t>, </a:t>
            </a:r>
            <a:r>
              <a:rPr kumimoji="0" lang="en-US" sz="1400" b="0" i="0" u="none" strike="noStrike" kern="0" cap="none" spc="0" normalizeH="0" baseline="0" noProof="0" dirty="0" err="1" smtClean="0">
                <a:ln>
                  <a:noFill/>
                </a:ln>
                <a:solidFill>
                  <a:schemeClr val="tx1"/>
                </a:solidFill>
                <a:effectLst/>
                <a:uLnTx/>
                <a:uFillTx/>
                <a:latin typeface="Cambria" pitchFamily="18" charset="0"/>
              </a:rPr>
              <a:t>SiC</a:t>
            </a:r>
            <a:endParaRPr kumimoji="0" lang="en-US" sz="1400" b="0" i="0" u="none" strike="noStrike" kern="0" cap="none" spc="0" normalizeH="0" baseline="0" noProof="0" dirty="0" smtClean="0">
              <a:ln>
                <a:noFill/>
              </a:ln>
              <a:solidFill>
                <a:schemeClr val="tx1"/>
              </a:solidFill>
              <a:effectLst/>
              <a:uLnTx/>
              <a:uFillTx/>
              <a:latin typeface="Cambria" pitchFamily="18" charset="0"/>
            </a:endParaRPr>
          </a:p>
          <a:p>
            <a:pPr marL="342900" marR="0" lvl="0" indent="-342900" algn="ctr" defTabSz="914400" rtl="0" eaLnBrk="0" fontAlgn="base" latinLnBrk="0" hangingPunct="0">
              <a:lnSpc>
                <a:spcPct val="100000"/>
              </a:lnSpc>
              <a:spcBef>
                <a:spcPct val="20000"/>
              </a:spcBef>
              <a:spcAft>
                <a:spcPct val="0"/>
              </a:spcAft>
              <a:buClrTx/>
              <a:buSzTx/>
              <a:tabLst/>
              <a:defRPr/>
            </a:pPr>
            <a:endParaRPr kumimoji="0" lang="en-US" sz="1400" b="0" i="0" u="none" strike="noStrike" kern="0" cap="none" spc="0" normalizeH="0" baseline="0" noProof="0" dirty="0" smtClean="0">
              <a:ln>
                <a:noFill/>
              </a:ln>
              <a:solidFill>
                <a:schemeClr val="tx1"/>
              </a:solidFill>
              <a:effectLst/>
              <a:uLnTx/>
              <a:uFillTx/>
              <a:latin typeface="Cambria" pitchFamily="18" charset="0"/>
            </a:endParaRPr>
          </a:p>
          <a:p>
            <a:pPr marL="342900" marR="0" lvl="0" indent="-342900" algn="ctr" defTabSz="914400" rtl="0" eaLnBrk="0" fontAlgn="base" latinLnBrk="0" hangingPunct="0">
              <a:lnSpc>
                <a:spcPct val="100000"/>
              </a:lnSpc>
              <a:spcBef>
                <a:spcPct val="20000"/>
              </a:spcBef>
              <a:spcAft>
                <a:spcPct val="0"/>
              </a:spcAft>
              <a:buClrTx/>
              <a:buSzTx/>
              <a:tabLst/>
              <a:defRPr/>
            </a:pPr>
            <a:endParaRPr kumimoji="0" lang="it-IT" sz="1800" b="0" i="1" u="none" strike="noStrike" kern="0" cap="none" spc="0" normalizeH="0" baseline="0" noProof="0" dirty="0" smtClean="0">
              <a:ln>
                <a:noFill/>
              </a:ln>
              <a:solidFill>
                <a:schemeClr val="tx1"/>
              </a:solidFill>
              <a:effectLst/>
              <a:uLnTx/>
              <a:uFillTx/>
              <a:latin typeface="Cambria" pitchFamily="18" charset="0"/>
            </a:endParaRPr>
          </a:p>
          <a:p>
            <a:pPr marL="342900" marR="0" lvl="0" indent="-342900" algn="ctr" defTabSz="914400" rtl="0" eaLnBrk="0" fontAlgn="base" latinLnBrk="0" hangingPunct="0">
              <a:lnSpc>
                <a:spcPct val="100000"/>
              </a:lnSpc>
              <a:spcBef>
                <a:spcPct val="20000"/>
              </a:spcBef>
              <a:spcAft>
                <a:spcPct val="0"/>
              </a:spcAft>
              <a:buClrTx/>
              <a:buSzTx/>
              <a:tabLst/>
              <a:defRPr/>
            </a:pPr>
            <a:r>
              <a:rPr kumimoji="0" lang="it-IT" b="0" i="1" u="none" strike="noStrike" kern="0" cap="none" spc="0" normalizeH="0" baseline="0" noProof="0" dirty="0" smtClean="0">
                <a:ln>
                  <a:noFill/>
                </a:ln>
                <a:solidFill>
                  <a:schemeClr val="tx1"/>
                </a:solidFill>
                <a:effectLst/>
                <a:uLnTx/>
                <a:uFillTx/>
                <a:latin typeface="Cambria" pitchFamily="18" charset="0"/>
              </a:rPr>
              <a:t>Fluoruri</a:t>
            </a:r>
            <a:r>
              <a:rPr kumimoji="0" lang="it-IT" sz="2000" b="0" i="1" u="none" strike="noStrike" kern="0" cap="none" spc="0" normalizeH="0" baseline="0" noProof="0" dirty="0" smtClean="0">
                <a:ln>
                  <a:noFill/>
                </a:ln>
                <a:solidFill>
                  <a:schemeClr val="tx1"/>
                </a:solidFill>
                <a:effectLst/>
                <a:uLnTx/>
                <a:uFillTx/>
                <a:latin typeface="Cambria" pitchFamily="18" charset="0"/>
              </a:rPr>
              <a:t> </a:t>
            </a:r>
            <a:r>
              <a:rPr kumimoji="0" lang="it-IT" sz="1400" b="0" i="0" u="none" strike="noStrike" kern="0" cap="none" spc="0" normalizeH="0" baseline="0" noProof="0" dirty="0" smtClean="0">
                <a:ln>
                  <a:noFill/>
                </a:ln>
                <a:solidFill>
                  <a:schemeClr val="tx1"/>
                </a:solidFill>
                <a:effectLst/>
                <a:uLnTx/>
                <a:uFillTx/>
                <a:latin typeface="Cambria" pitchFamily="18" charset="0"/>
              </a:rPr>
              <a:t>CaF</a:t>
            </a:r>
            <a:r>
              <a:rPr kumimoji="0" lang="it-IT" sz="1400" b="0" i="0" u="none" strike="noStrike" kern="0" cap="none" spc="0" normalizeH="0" baseline="-25000" noProof="0" dirty="0" smtClean="0">
                <a:ln>
                  <a:noFill/>
                </a:ln>
                <a:solidFill>
                  <a:schemeClr val="tx1"/>
                </a:solidFill>
                <a:effectLst/>
                <a:uLnTx/>
                <a:uFillTx/>
                <a:latin typeface="Cambria" pitchFamily="18" charset="0"/>
              </a:rPr>
              <a:t>2</a:t>
            </a:r>
          </a:p>
          <a:p>
            <a:pPr marL="342900" marR="0" lvl="0" indent="-342900" algn="l" defTabSz="914400" rtl="0" eaLnBrk="0" fontAlgn="base" latinLnBrk="0" hangingPunct="0">
              <a:lnSpc>
                <a:spcPct val="100000"/>
              </a:lnSpc>
              <a:spcBef>
                <a:spcPct val="20000"/>
              </a:spcBef>
              <a:spcAft>
                <a:spcPct val="0"/>
              </a:spcAft>
              <a:buClrTx/>
              <a:buSzTx/>
              <a:tabLst/>
              <a:defRPr/>
            </a:pPr>
            <a:endParaRPr kumimoji="0" lang="it-IT" sz="1400" b="0" i="0" u="none" strike="noStrike" kern="0" cap="none" spc="0" normalizeH="0" baseline="0" noProof="0" dirty="0" smtClean="0">
              <a:ln>
                <a:noFill/>
              </a:ln>
              <a:solidFill>
                <a:schemeClr val="tx1"/>
              </a:solidFill>
              <a:effectLst/>
              <a:uLnTx/>
              <a:uFillTx/>
              <a:latin typeface="Cambria" pitchFamily="18" charset="0"/>
            </a:endParaRPr>
          </a:p>
        </p:txBody>
      </p:sp>
      <p:grpSp>
        <p:nvGrpSpPr>
          <p:cNvPr id="30" name="Gruppo 29"/>
          <p:cNvGrpSpPr/>
          <p:nvPr/>
        </p:nvGrpSpPr>
        <p:grpSpPr>
          <a:xfrm>
            <a:off x="2071670" y="1785926"/>
            <a:ext cx="6643734" cy="3000396"/>
            <a:chOff x="2071670" y="1785926"/>
            <a:chExt cx="6643734" cy="3000396"/>
          </a:xfrm>
        </p:grpSpPr>
        <p:sp>
          <p:nvSpPr>
            <p:cNvPr id="15" name="Ovale 14"/>
            <p:cNvSpPr/>
            <p:nvPr/>
          </p:nvSpPr>
          <p:spPr>
            <a:xfrm>
              <a:off x="7858148" y="1785926"/>
              <a:ext cx="857256" cy="500066"/>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6" name="Ovale 15"/>
            <p:cNvSpPr/>
            <p:nvPr/>
          </p:nvSpPr>
          <p:spPr>
            <a:xfrm>
              <a:off x="3071802" y="2643182"/>
              <a:ext cx="500066" cy="357190"/>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7" name="Ovale 16"/>
            <p:cNvSpPr/>
            <p:nvPr/>
          </p:nvSpPr>
          <p:spPr>
            <a:xfrm>
              <a:off x="2500298" y="2857496"/>
              <a:ext cx="500066" cy="357190"/>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8" name="Ovale 17"/>
            <p:cNvSpPr/>
            <p:nvPr/>
          </p:nvSpPr>
          <p:spPr>
            <a:xfrm>
              <a:off x="2428860" y="4214818"/>
              <a:ext cx="500066" cy="357190"/>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9" name="Ovale 18"/>
            <p:cNvSpPr/>
            <p:nvPr/>
          </p:nvSpPr>
          <p:spPr>
            <a:xfrm>
              <a:off x="3428992" y="4429132"/>
              <a:ext cx="571504" cy="357190"/>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1" name="Ovale 20"/>
            <p:cNvSpPr/>
            <p:nvPr/>
          </p:nvSpPr>
          <p:spPr>
            <a:xfrm>
              <a:off x="4286248" y="4214818"/>
              <a:ext cx="500066" cy="357190"/>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2" name="Ovale 21"/>
            <p:cNvSpPr/>
            <p:nvPr/>
          </p:nvSpPr>
          <p:spPr>
            <a:xfrm>
              <a:off x="2071670" y="3214686"/>
              <a:ext cx="500066" cy="357190"/>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grpSp>
        <p:nvGrpSpPr>
          <p:cNvPr id="31" name="Gruppo 30"/>
          <p:cNvGrpSpPr/>
          <p:nvPr/>
        </p:nvGrpSpPr>
        <p:grpSpPr>
          <a:xfrm>
            <a:off x="2071670" y="3071810"/>
            <a:ext cx="6715172" cy="1000132"/>
            <a:chOff x="2071670" y="3071810"/>
            <a:chExt cx="6715172" cy="1000132"/>
          </a:xfrm>
        </p:grpSpPr>
        <p:sp>
          <p:nvSpPr>
            <p:cNvPr id="23" name="Ovale 22"/>
            <p:cNvSpPr/>
            <p:nvPr/>
          </p:nvSpPr>
          <p:spPr>
            <a:xfrm>
              <a:off x="4714876" y="3214686"/>
              <a:ext cx="500066" cy="357190"/>
            </a:xfrm>
            <a:prstGeom prst="ellipse">
              <a:avLst/>
            </a:prstGeom>
            <a:noFill/>
            <a:ln w="254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4" name="Ovale 23"/>
            <p:cNvSpPr/>
            <p:nvPr/>
          </p:nvSpPr>
          <p:spPr>
            <a:xfrm>
              <a:off x="4714876" y="3714752"/>
              <a:ext cx="500066" cy="357190"/>
            </a:xfrm>
            <a:prstGeom prst="ellipse">
              <a:avLst/>
            </a:prstGeom>
            <a:noFill/>
            <a:ln w="254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5" name="Ovale 24"/>
            <p:cNvSpPr/>
            <p:nvPr/>
          </p:nvSpPr>
          <p:spPr>
            <a:xfrm>
              <a:off x="2071670" y="3714752"/>
              <a:ext cx="500066" cy="357190"/>
            </a:xfrm>
            <a:prstGeom prst="ellipse">
              <a:avLst/>
            </a:prstGeom>
            <a:noFill/>
            <a:ln w="254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6" name="Ovale 25"/>
            <p:cNvSpPr/>
            <p:nvPr/>
          </p:nvSpPr>
          <p:spPr>
            <a:xfrm>
              <a:off x="7715272" y="3071810"/>
              <a:ext cx="1071570" cy="500066"/>
            </a:xfrm>
            <a:prstGeom prst="ellipse">
              <a:avLst/>
            </a:prstGeom>
            <a:noFill/>
            <a:ln w="254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grpSp>
        <p:nvGrpSpPr>
          <p:cNvPr id="32" name="Gruppo 31"/>
          <p:cNvGrpSpPr/>
          <p:nvPr/>
        </p:nvGrpSpPr>
        <p:grpSpPr>
          <a:xfrm>
            <a:off x="3786182" y="2643182"/>
            <a:ext cx="5000660" cy="2357454"/>
            <a:chOff x="3786182" y="2643182"/>
            <a:chExt cx="5000660" cy="2357454"/>
          </a:xfrm>
        </p:grpSpPr>
        <p:sp>
          <p:nvSpPr>
            <p:cNvPr id="27" name="Ovale 26"/>
            <p:cNvSpPr/>
            <p:nvPr/>
          </p:nvSpPr>
          <p:spPr>
            <a:xfrm>
              <a:off x="7715272" y="4429132"/>
              <a:ext cx="1071570" cy="571504"/>
            </a:xfrm>
            <a:prstGeom prst="ellipse">
              <a:avLst/>
            </a:prstGeom>
            <a:noFill/>
            <a:ln w="254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8" name="Ovale 27"/>
            <p:cNvSpPr/>
            <p:nvPr/>
          </p:nvSpPr>
          <p:spPr>
            <a:xfrm>
              <a:off x="4286248" y="2857496"/>
              <a:ext cx="500066" cy="357190"/>
            </a:xfrm>
            <a:prstGeom prst="ellipse">
              <a:avLst/>
            </a:prstGeom>
            <a:noFill/>
            <a:ln w="254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9" name="Ovale 28"/>
            <p:cNvSpPr/>
            <p:nvPr/>
          </p:nvSpPr>
          <p:spPr>
            <a:xfrm>
              <a:off x="3786182" y="2643182"/>
              <a:ext cx="500066" cy="357190"/>
            </a:xfrm>
            <a:prstGeom prst="ellipse">
              <a:avLst/>
            </a:prstGeom>
            <a:noFill/>
            <a:ln w="254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dissolv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dissolv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dissolve">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dissolve">
                                      <p:cBhvr>
                                        <p:cTn id="27" dur="500"/>
                                        <p:tgtEl>
                                          <p:spTgt spid="12"/>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dissolve">
                                      <p:cBhvr>
                                        <p:cTn id="32" dur="500"/>
                                        <p:tgtEl>
                                          <p:spTgt spid="8"/>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dissolve">
                                      <p:cBhvr>
                                        <p:cTn id="37" dur="500"/>
                                        <p:tgtEl>
                                          <p:spTgt spid="14"/>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nodeType="clickEffect">
                                  <p:stCondLst>
                                    <p:cond delay="0"/>
                                  </p:stCondLst>
                                  <p:childTnLst>
                                    <p:set>
                                      <p:cBhvr>
                                        <p:cTn id="41" dur="1" fill="hold">
                                          <p:stCondLst>
                                            <p:cond delay="0"/>
                                          </p:stCondLst>
                                        </p:cTn>
                                        <p:tgtEl>
                                          <p:spTgt spid="30"/>
                                        </p:tgtEl>
                                        <p:attrNameLst>
                                          <p:attrName>style.visibility</p:attrName>
                                        </p:attrNameLst>
                                      </p:cBhvr>
                                      <p:to>
                                        <p:strVal val="visible"/>
                                      </p:to>
                                    </p:set>
                                    <p:animEffect transition="in" filter="dissolve">
                                      <p:cBhvr>
                                        <p:cTn id="42" dur="500"/>
                                        <p:tgtEl>
                                          <p:spTgt spid="30"/>
                                        </p:tgtEl>
                                      </p:cBhvr>
                                    </p:animEffect>
                                  </p:childTnLst>
                                </p:cTn>
                              </p:par>
                            </p:childTnLst>
                          </p:cTn>
                        </p:par>
                      </p:childTnLst>
                    </p:cTn>
                  </p:par>
                  <p:par>
                    <p:cTn id="43" fill="hold">
                      <p:stCondLst>
                        <p:cond delay="indefinite"/>
                      </p:stCondLst>
                      <p:childTnLst>
                        <p:par>
                          <p:cTn id="44" fill="hold">
                            <p:stCondLst>
                              <p:cond delay="0"/>
                            </p:stCondLst>
                            <p:childTnLst>
                              <p:par>
                                <p:cTn id="45" presetID="9" presetClass="entr" presetSubtype="0" fill="hold" nodeType="clickEffect">
                                  <p:stCondLst>
                                    <p:cond delay="0"/>
                                  </p:stCondLst>
                                  <p:childTnLst>
                                    <p:set>
                                      <p:cBhvr>
                                        <p:cTn id="46" dur="1" fill="hold">
                                          <p:stCondLst>
                                            <p:cond delay="0"/>
                                          </p:stCondLst>
                                        </p:cTn>
                                        <p:tgtEl>
                                          <p:spTgt spid="31"/>
                                        </p:tgtEl>
                                        <p:attrNameLst>
                                          <p:attrName>style.visibility</p:attrName>
                                        </p:attrNameLst>
                                      </p:cBhvr>
                                      <p:to>
                                        <p:strVal val="visible"/>
                                      </p:to>
                                    </p:set>
                                    <p:animEffect transition="in" filter="dissolve">
                                      <p:cBhvr>
                                        <p:cTn id="47" dur="500"/>
                                        <p:tgtEl>
                                          <p:spTgt spid="31"/>
                                        </p:tgtEl>
                                      </p:cBhvr>
                                    </p:animEffect>
                                  </p:childTnLst>
                                </p:cTn>
                              </p:par>
                            </p:childTnLst>
                          </p:cTn>
                        </p:par>
                      </p:childTnLst>
                    </p:cTn>
                  </p:par>
                  <p:par>
                    <p:cTn id="48" fill="hold">
                      <p:stCondLst>
                        <p:cond delay="indefinite"/>
                      </p:stCondLst>
                      <p:childTnLst>
                        <p:par>
                          <p:cTn id="49" fill="hold">
                            <p:stCondLst>
                              <p:cond delay="0"/>
                            </p:stCondLst>
                            <p:childTnLst>
                              <p:par>
                                <p:cTn id="50" presetID="9" presetClass="entr" presetSubtype="0" fill="hold" nodeType="clickEffect">
                                  <p:stCondLst>
                                    <p:cond delay="0"/>
                                  </p:stCondLst>
                                  <p:childTnLst>
                                    <p:set>
                                      <p:cBhvr>
                                        <p:cTn id="51" dur="1" fill="hold">
                                          <p:stCondLst>
                                            <p:cond delay="0"/>
                                          </p:stCondLst>
                                        </p:cTn>
                                        <p:tgtEl>
                                          <p:spTgt spid="32"/>
                                        </p:tgtEl>
                                        <p:attrNameLst>
                                          <p:attrName>style.visibility</p:attrName>
                                        </p:attrNameLst>
                                      </p:cBhvr>
                                      <p:to>
                                        <p:strVal val="visible"/>
                                      </p:to>
                                    </p:set>
                                    <p:animEffect transition="in" filter="dissolve">
                                      <p:cBhvr>
                                        <p:cTn id="52"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P spid="14" grpId="0"/>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395288" y="-71462"/>
            <a:ext cx="7772400" cy="908050"/>
          </a:xfrm>
        </p:spPr>
        <p:txBody>
          <a:bodyPr/>
          <a:lstStyle/>
          <a:p>
            <a:pPr eaLnBrk="1" hangingPunct="1"/>
            <a:r>
              <a:rPr lang="it-IT" sz="3200" b="1" i="1" dirty="0" smtClean="0">
                <a:solidFill>
                  <a:srgbClr val="006600"/>
                </a:solidFill>
                <a:latin typeface="Bookman Old Style" pitchFamily="18" charset="0"/>
              </a:rPr>
              <a:t>Materiali ceramici</a:t>
            </a:r>
          </a:p>
        </p:txBody>
      </p:sp>
      <p:sp>
        <p:nvSpPr>
          <p:cNvPr id="15363" name="Rectangle 3"/>
          <p:cNvSpPr>
            <a:spLocks noGrp="1" noChangeArrowheads="1"/>
          </p:cNvSpPr>
          <p:nvPr>
            <p:ph type="body" sz="half" idx="1"/>
          </p:nvPr>
        </p:nvSpPr>
        <p:spPr>
          <a:xfrm>
            <a:off x="285720" y="4143380"/>
            <a:ext cx="8640762" cy="1071570"/>
          </a:xfrm>
        </p:spPr>
        <p:txBody>
          <a:bodyPr/>
          <a:lstStyle/>
          <a:p>
            <a:pPr algn="ctr">
              <a:buNone/>
              <a:defRPr/>
            </a:pPr>
            <a:r>
              <a:rPr lang="it-IT" sz="2000" i="1" dirty="0" smtClean="0"/>
              <a:t> </a:t>
            </a:r>
            <a:r>
              <a:rPr lang="it-IT" sz="2000" i="1" dirty="0" smtClean="0">
                <a:latin typeface="Cambria" pitchFamily="18" charset="0"/>
              </a:rPr>
              <a:t>Andamento del mercato nel decennio 1990-2000 </a:t>
            </a:r>
          </a:p>
          <a:p>
            <a:pPr algn="ctr">
              <a:buNone/>
              <a:defRPr/>
            </a:pPr>
            <a:r>
              <a:rPr lang="it-IT" sz="2000" i="1" dirty="0" smtClean="0">
                <a:latin typeface="Cambria" pitchFamily="18" charset="0"/>
              </a:rPr>
              <a:t>dei </a:t>
            </a:r>
            <a:r>
              <a:rPr lang="it-IT" sz="2000" b="1" i="1" dirty="0" smtClean="0">
                <a:solidFill>
                  <a:srgbClr val="006600"/>
                </a:solidFill>
                <a:latin typeface="Cambria" pitchFamily="18" charset="0"/>
              </a:rPr>
              <a:t>ceramici avanzati</a:t>
            </a:r>
            <a:endParaRPr lang="it-IT" sz="2000" b="1" dirty="0" smtClean="0">
              <a:solidFill>
                <a:srgbClr val="006600"/>
              </a:solidFill>
              <a:latin typeface="Cambria" pitchFamily="18" charset="0"/>
            </a:endParaRPr>
          </a:p>
        </p:txBody>
      </p:sp>
      <p:pic>
        <p:nvPicPr>
          <p:cNvPr id="52225" name="Immagine 1" descr="C:\Users\User\Desktop\francesca\burocrazie TV\logo gruppo.TIF"/>
          <p:cNvPicPr>
            <a:picLocks noChangeAspect="1" noChangeArrowheads="1"/>
          </p:cNvPicPr>
          <p:nvPr/>
        </p:nvPicPr>
        <p:blipFill>
          <a:blip r:embed="rId3"/>
          <a:srcRect/>
          <a:stretch>
            <a:fillRect/>
          </a:stretch>
        </p:blipFill>
        <p:spPr bwMode="auto">
          <a:xfrm>
            <a:off x="8358214" y="71414"/>
            <a:ext cx="642942" cy="676930"/>
          </a:xfrm>
          <a:prstGeom prst="rect">
            <a:avLst/>
          </a:prstGeom>
          <a:noFill/>
          <a:ln w="9525">
            <a:noFill/>
            <a:miter lim="800000"/>
            <a:headEnd/>
            <a:tailEnd/>
          </a:ln>
        </p:spPr>
      </p:pic>
      <p:cxnSp>
        <p:nvCxnSpPr>
          <p:cNvPr id="20" name="Connettore 1 19"/>
          <p:cNvCxnSpPr/>
          <p:nvPr/>
        </p:nvCxnSpPr>
        <p:spPr>
          <a:xfrm flipV="1">
            <a:off x="285720" y="687060"/>
            <a:ext cx="8001056" cy="71438"/>
          </a:xfrm>
          <a:prstGeom prst="line">
            <a:avLst/>
          </a:prstGeom>
          <a:ln>
            <a:solidFill>
              <a:srgbClr val="006600"/>
            </a:solidFill>
          </a:ln>
        </p:spPr>
        <p:style>
          <a:lnRef idx="1">
            <a:schemeClr val="accent1"/>
          </a:lnRef>
          <a:fillRef idx="0">
            <a:schemeClr val="accent1"/>
          </a:fillRef>
          <a:effectRef idx="0">
            <a:schemeClr val="accent1"/>
          </a:effectRef>
          <a:fontRef idx="minor">
            <a:schemeClr val="tx1"/>
          </a:fontRef>
        </p:style>
      </p:cxnSp>
      <p:pic>
        <p:nvPicPr>
          <p:cNvPr id="58370" name="Picture 2"/>
          <p:cNvPicPr>
            <a:picLocks noChangeAspect="1" noChangeArrowheads="1"/>
          </p:cNvPicPr>
          <p:nvPr/>
        </p:nvPicPr>
        <p:blipFill>
          <a:blip r:embed="rId4"/>
          <a:srcRect/>
          <a:stretch>
            <a:fillRect/>
          </a:stretch>
        </p:blipFill>
        <p:spPr bwMode="auto">
          <a:xfrm>
            <a:off x="857224" y="1142984"/>
            <a:ext cx="7698773" cy="2857520"/>
          </a:xfrm>
          <a:prstGeom prst="rect">
            <a:avLst/>
          </a:prstGeom>
          <a:noFill/>
          <a:ln w="9525">
            <a:noFill/>
            <a:miter lim="800000"/>
            <a:headEnd/>
            <a:tailEnd/>
          </a:ln>
          <a:effectLst/>
        </p:spPr>
      </p:pic>
      <p:sp>
        <p:nvSpPr>
          <p:cNvPr id="8" name="Ovale 7"/>
          <p:cNvSpPr/>
          <p:nvPr/>
        </p:nvSpPr>
        <p:spPr>
          <a:xfrm>
            <a:off x="6817072" y="1156632"/>
            <a:ext cx="1071570" cy="57150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9" name="Rettangolo 8"/>
          <p:cNvSpPr/>
          <p:nvPr/>
        </p:nvSpPr>
        <p:spPr>
          <a:xfrm>
            <a:off x="285720" y="5507196"/>
            <a:ext cx="8572592" cy="707886"/>
          </a:xfrm>
          <a:prstGeom prst="rect">
            <a:avLst/>
          </a:prstGeom>
        </p:spPr>
        <p:txBody>
          <a:bodyPr wrap="square">
            <a:spAutoFit/>
          </a:bodyPr>
          <a:lstStyle/>
          <a:p>
            <a:pPr algn="just">
              <a:buFont typeface="Arial" pitchFamily="34" charset="0"/>
              <a:buChar char="•"/>
            </a:pPr>
            <a:r>
              <a:rPr lang="it-IT" sz="2000" dirty="0" smtClean="0">
                <a:latin typeface="Cambria" pitchFamily="18" charset="0"/>
              </a:rPr>
              <a:t> I ceramici avanzati sono prodotti in genere a </a:t>
            </a:r>
            <a:r>
              <a:rPr lang="it-IT" sz="2000" i="1" dirty="0" smtClean="0">
                <a:latin typeface="Cambria" pitchFamily="18" charset="0"/>
              </a:rPr>
              <a:t>basso</a:t>
            </a:r>
            <a:r>
              <a:rPr lang="it-IT" sz="2000" dirty="0" smtClean="0">
                <a:latin typeface="Cambria" pitchFamily="18" charset="0"/>
              </a:rPr>
              <a:t> volume produzione, </a:t>
            </a:r>
            <a:r>
              <a:rPr lang="it-IT" sz="2000" i="1" dirty="0" smtClean="0">
                <a:latin typeface="Cambria" pitchFamily="18" charset="0"/>
              </a:rPr>
              <a:t>elevato </a:t>
            </a:r>
            <a:r>
              <a:rPr lang="it-IT" sz="2000" dirty="0" smtClean="0">
                <a:latin typeface="Cambria" pitchFamily="18" charset="0"/>
              </a:rPr>
              <a:t>valore aggiunto</a:t>
            </a:r>
            <a:endParaRPr lang="it-IT" sz="20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395288" y="-71462"/>
            <a:ext cx="7772400" cy="908050"/>
          </a:xfrm>
        </p:spPr>
        <p:txBody>
          <a:bodyPr/>
          <a:lstStyle/>
          <a:p>
            <a:pPr eaLnBrk="1" hangingPunct="1"/>
            <a:r>
              <a:rPr lang="it-IT" sz="3200" b="1" i="1" dirty="0" smtClean="0">
                <a:solidFill>
                  <a:srgbClr val="006600"/>
                </a:solidFill>
                <a:latin typeface="Bookman Old Style" pitchFamily="18" charset="0"/>
              </a:rPr>
              <a:t>Materiali ceramici</a:t>
            </a:r>
          </a:p>
        </p:txBody>
      </p:sp>
      <p:pic>
        <p:nvPicPr>
          <p:cNvPr id="52225" name="Immagine 1" descr="C:\Users\User\Desktop\francesca\burocrazie TV\logo gruppo.TIF"/>
          <p:cNvPicPr>
            <a:picLocks noChangeAspect="1" noChangeArrowheads="1"/>
          </p:cNvPicPr>
          <p:nvPr/>
        </p:nvPicPr>
        <p:blipFill>
          <a:blip r:embed="rId3"/>
          <a:srcRect/>
          <a:stretch>
            <a:fillRect/>
          </a:stretch>
        </p:blipFill>
        <p:spPr bwMode="auto">
          <a:xfrm>
            <a:off x="8358214" y="71414"/>
            <a:ext cx="642942" cy="676930"/>
          </a:xfrm>
          <a:prstGeom prst="rect">
            <a:avLst/>
          </a:prstGeom>
          <a:noFill/>
          <a:ln w="9525">
            <a:noFill/>
            <a:miter lim="800000"/>
            <a:headEnd/>
            <a:tailEnd/>
          </a:ln>
        </p:spPr>
      </p:pic>
      <p:cxnSp>
        <p:nvCxnSpPr>
          <p:cNvPr id="20" name="Connettore 1 19"/>
          <p:cNvCxnSpPr/>
          <p:nvPr/>
        </p:nvCxnSpPr>
        <p:spPr>
          <a:xfrm flipV="1">
            <a:off x="285720" y="687060"/>
            <a:ext cx="8001056" cy="71438"/>
          </a:xfrm>
          <a:prstGeom prst="line">
            <a:avLst/>
          </a:prstGeom>
          <a:ln>
            <a:solidFill>
              <a:srgbClr val="006600"/>
            </a:solidFill>
          </a:ln>
        </p:spPr>
        <p:style>
          <a:lnRef idx="1">
            <a:schemeClr val="accent1"/>
          </a:lnRef>
          <a:fillRef idx="0">
            <a:schemeClr val="accent1"/>
          </a:fillRef>
          <a:effectRef idx="0">
            <a:schemeClr val="accent1"/>
          </a:effectRef>
          <a:fontRef idx="minor">
            <a:schemeClr val="tx1"/>
          </a:fontRef>
        </p:style>
      </p:cxnSp>
      <p:graphicFrame>
        <p:nvGraphicFramePr>
          <p:cNvPr id="9" name="Tabella 8"/>
          <p:cNvGraphicFramePr>
            <a:graphicFrameLocks noGrp="1"/>
          </p:cNvGraphicFramePr>
          <p:nvPr/>
        </p:nvGraphicFramePr>
        <p:xfrm>
          <a:off x="357158" y="1071546"/>
          <a:ext cx="3429024" cy="4159892"/>
        </p:xfrm>
        <a:graphic>
          <a:graphicData uri="http://schemas.openxmlformats.org/drawingml/2006/table">
            <a:tbl>
              <a:tblPr firstRow="1" bandRow="1">
                <a:tableStyleId>{5C22544A-7EE6-4342-B048-85BDC9FD1C3A}</a:tableStyleId>
              </a:tblPr>
              <a:tblGrid>
                <a:gridCol w="1621718"/>
                <a:gridCol w="1807306"/>
              </a:tblGrid>
              <a:tr h="642942">
                <a:tc>
                  <a:txBody>
                    <a:bodyPr/>
                    <a:lstStyle/>
                    <a:p>
                      <a:pPr algn="ctr"/>
                      <a:r>
                        <a:rPr lang="it-IT" sz="1600" dirty="0" smtClean="0"/>
                        <a:t>Composto ceramico</a:t>
                      </a:r>
                      <a:endParaRPr lang="it-IT" sz="1600" dirty="0"/>
                    </a:p>
                  </a:txBody>
                  <a:tcPr>
                    <a:solidFill>
                      <a:srgbClr val="006600"/>
                    </a:solidFill>
                  </a:tcPr>
                </a:tc>
                <a:tc>
                  <a:txBody>
                    <a:bodyPr/>
                    <a:lstStyle/>
                    <a:p>
                      <a:pPr algn="ctr"/>
                      <a:r>
                        <a:rPr lang="it-IT" sz="1600" b="1" kern="0" dirty="0" smtClean="0">
                          <a:latin typeface="Cambria" pitchFamily="18" charset="0"/>
                        </a:rPr>
                        <a:t>T fusione (°C)</a:t>
                      </a:r>
                      <a:endParaRPr lang="it-IT" sz="1600" dirty="0"/>
                    </a:p>
                  </a:txBody>
                  <a:tcPr>
                    <a:solidFill>
                      <a:srgbClr val="006600"/>
                    </a:solidFill>
                  </a:tcPr>
                </a:tc>
              </a:tr>
              <a:tr h="351695">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it-IT" sz="1600" dirty="0" err="1" smtClean="0">
                          <a:latin typeface="Cambria" pitchFamily="18" charset="0"/>
                        </a:rPr>
                        <a:t>HfC</a:t>
                      </a:r>
                      <a:endParaRPr lang="it-IT" sz="1600" dirty="0" smtClean="0">
                        <a:latin typeface="Cambria" pitchFamily="18"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600" b="0" u="none" strike="noStrike" kern="0" cap="none" spc="0" normalizeH="0" baseline="0" noProof="0" dirty="0" smtClean="0">
                          <a:ln>
                            <a:noFill/>
                          </a:ln>
                          <a:effectLst/>
                          <a:uLnTx/>
                          <a:uFillTx/>
                          <a:latin typeface="Cambria" pitchFamily="18" charset="0"/>
                        </a:rPr>
                        <a:t>4150</a:t>
                      </a:r>
                    </a:p>
                  </a:txBody>
                  <a:tcPr/>
                </a:tc>
              </a:tr>
              <a:tr h="351695">
                <a:tc>
                  <a:txBody>
                    <a:bodyPr/>
                    <a:lstStyle/>
                    <a:p>
                      <a:pPr algn="ctr"/>
                      <a:r>
                        <a:rPr lang="it-IT" sz="1600" dirty="0" err="1" smtClean="0">
                          <a:latin typeface="Cambria" pitchFamily="18" charset="0"/>
                        </a:rPr>
                        <a:t>TiC</a:t>
                      </a:r>
                      <a:endParaRPr lang="it-IT" sz="1600" dirty="0">
                        <a:latin typeface="Cambria" pitchFamily="18" charset="0"/>
                      </a:endParaRPr>
                    </a:p>
                  </a:txBody>
                  <a:tcPr/>
                </a:tc>
                <a:tc>
                  <a:txBody>
                    <a:bodyPr/>
                    <a:lstStyle/>
                    <a:p>
                      <a:pPr algn="ctr"/>
                      <a:r>
                        <a:rPr lang="it-IT" sz="1600" dirty="0" smtClean="0">
                          <a:latin typeface="Cambria" pitchFamily="18" charset="0"/>
                        </a:rPr>
                        <a:t>3120</a:t>
                      </a:r>
                      <a:endParaRPr lang="it-IT" sz="1600" dirty="0">
                        <a:latin typeface="Cambria" pitchFamily="18" charset="0"/>
                      </a:endParaRPr>
                    </a:p>
                  </a:txBody>
                  <a:tcPr/>
                </a:tc>
              </a:tr>
              <a:tr h="351695">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it-IT" sz="1600" dirty="0" smtClean="0">
                          <a:latin typeface="Cambria" pitchFamily="18" charset="0"/>
                        </a:rPr>
                        <a:t>WC</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600" b="0" u="none" strike="noStrike" kern="0" cap="none" spc="0" normalizeH="0" baseline="0" noProof="0" dirty="0" smtClean="0">
                          <a:ln>
                            <a:noFill/>
                          </a:ln>
                          <a:effectLst/>
                          <a:uLnTx/>
                          <a:uFillTx/>
                          <a:latin typeface="Cambria" pitchFamily="18" charset="0"/>
                        </a:rPr>
                        <a:t>2850</a:t>
                      </a:r>
                    </a:p>
                  </a:txBody>
                  <a:tcPr/>
                </a:tc>
              </a:tr>
              <a:tr h="351695">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it-IT" sz="1600" dirty="0" err="1" smtClean="0">
                          <a:latin typeface="Cambria" pitchFamily="18" charset="0"/>
                        </a:rPr>
                        <a:t>MgO</a:t>
                      </a:r>
                      <a:endParaRPr lang="it-IT" sz="1600" dirty="0" smtClean="0">
                        <a:latin typeface="Cambria" pitchFamily="18"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it-IT" sz="1600" kern="0" dirty="0" smtClean="0">
                          <a:latin typeface="Cambria" pitchFamily="18" charset="0"/>
                        </a:rPr>
                        <a:t>2798</a:t>
                      </a:r>
                      <a:endParaRPr kumimoji="0" lang="it-IT" sz="1600" b="0" u="none" strike="noStrike" kern="0" cap="none" spc="0" normalizeH="0" baseline="0" noProof="0" dirty="0" smtClean="0">
                        <a:ln>
                          <a:noFill/>
                        </a:ln>
                        <a:effectLst/>
                        <a:uLnTx/>
                        <a:uFillTx/>
                        <a:latin typeface="Cambria" pitchFamily="18" charset="0"/>
                      </a:endParaRPr>
                    </a:p>
                  </a:txBody>
                  <a:tcPr/>
                </a:tc>
              </a:tr>
              <a:tr h="351695">
                <a:tc>
                  <a:txBody>
                    <a:bodyPr/>
                    <a:lstStyle/>
                    <a:p>
                      <a:pPr algn="ctr"/>
                      <a:r>
                        <a:rPr lang="it-IT" sz="1600" kern="0" dirty="0" err="1" smtClean="0">
                          <a:latin typeface="Cambria" pitchFamily="18" charset="0"/>
                        </a:rPr>
                        <a:t>SiC</a:t>
                      </a:r>
                      <a:endParaRPr lang="it-IT" sz="1600" kern="0" dirty="0" smtClean="0">
                        <a:latin typeface="Cambria" pitchFamily="18" charset="0"/>
                      </a:endParaRPr>
                    </a:p>
                  </a:txBody>
                  <a:tcPr/>
                </a:tc>
                <a:tc>
                  <a:txBody>
                    <a:bodyPr/>
                    <a:lstStyle/>
                    <a:p>
                      <a:pPr algn="ctr"/>
                      <a:r>
                        <a:rPr lang="it-IT" sz="1600" dirty="0" smtClean="0">
                          <a:latin typeface="Cambria" pitchFamily="18" charset="0"/>
                        </a:rPr>
                        <a:t>2500</a:t>
                      </a:r>
                      <a:endParaRPr lang="it-IT" sz="1600" dirty="0">
                        <a:latin typeface="Cambria" pitchFamily="18" charset="0"/>
                      </a:endParaRPr>
                    </a:p>
                  </a:txBody>
                  <a:tcPr/>
                </a:tc>
              </a:tr>
              <a:tr h="351695">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it-IT" sz="1600" i="0" kern="0" dirty="0" smtClean="0">
                          <a:solidFill>
                            <a:schemeClr val="tx1"/>
                          </a:solidFill>
                          <a:latin typeface="Cambria" pitchFamily="18" charset="0"/>
                          <a:cs typeface="Times New Roman" pitchFamily="18" charset="0"/>
                        </a:rPr>
                        <a:t>B</a:t>
                      </a:r>
                      <a:r>
                        <a:rPr lang="it-IT" sz="1600" i="0" kern="0" baseline="-25000" dirty="0" smtClean="0">
                          <a:solidFill>
                            <a:schemeClr val="tx1"/>
                          </a:solidFill>
                          <a:latin typeface="Cambria" pitchFamily="18" charset="0"/>
                          <a:cs typeface="Times New Roman" pitchFamily="18" charset="0"/>
                        </a:rPr>
                        <a:t>4</a:t>
                      </a:r>
                      <a:r>
                        <a:rPr lang="it-IT" sz="1600" i="0" dirty="0" smtClean="0">
                          <a:solidFill>
                            <a:schemeClr val="tx1"/>
                          </a:solidFill>
                          <a:latin typeface="Cambria" pitchFamily="18" charset="0"/>
                          <a:cs typeface="Times New Roman" pitchFamily="18" charset="0"/>
                        </a:rPr>
                        <a:t>C</a:t>
                      </a:r>
                      <a:endParaRPr lang="it-IT" sz="1600" i="0" dirty="0" smtClean="0">
                        <a:solidFill>
                          <a:schemeClr val="tx1"/>
                        </a:solidFill>
                        <a:latin typeface="Cambria" pitchFamily="18" charset="0"/>
                      </a:endParaRPr>
                    </a:p>
                  </a:txBody>
                  <a:tcPr/>
                </a:tc>
                <a:tc>
                  <a:txBody>
                    <a:bodyPr/>
                    <a:lstStyle/>
                    <a:p>
                      <a:pPr algn="ctr"/>
                      <a:r>
                        <a:rPr lang="it-IT" sz="1600" dirty="0" smtClean="0">
                          <a:latin typeface="Cambria" pitchFamily="18" charset="0"/>
                        </a:rPr>
                        <a:t>2450</a:t>
                      </a:r>
                      <a:endParaRPr lang="it-IT" sz="1600" dirty="0">
                        <a:latin typeface="Cambria" pitchFamily="18" charset="0"/>
                      </a:endParaRPr>
                    </a:p>
                  </a:txBody>
                  <a:tcPr/>
                </a:tc>
              </a:tr>
              <a:tr h="351695">
                <a:tc>
                  <a:txBody>
                    <a:bodyPr/>
                    <a:lstStyle/>
                    <a:p>
                      <a:pPr algn="ctr"/>
                      <a:r>
                        <a:rPr lang="it-IT" sz="1600" i="0" kern="0" dirty="0" smtClean="0">
                          <a:solidFill>
                            <a:schemeClr val="tx1"/>
                          </a:solidFill>
                          <a:latin typeface="Cambria" pitchFamily="18" charset="0"/>
                          <a:cs typeface="Times New Roman" pitchFamily="18" charset="0"/>
                        </a:rPr>
                        <a:t>Al</a:t>
                      </a:r>
                      <a:r>
                        <a:rPr lang="it-IT" sz="1600" i="0" baseline="-25000" dirty="0" smtClean="0">
                          <a:solidFill>
                            <a:schemeClr val="tx1"/>
                          </a:solidFill>
                          <a:latin typeface="Cambria" pitchFamily="18" charset="0"/>
                          <a:cs typeface="Times New Roman" pitchFamily="18" charset="0"/>
                        </a:rPr>
                        <a:t>2</a:t>
                      </a:r>
                      <a:r>
                        <a:rPr lang="it-IT" sz="1600" i="0" dirty="0" smtClean="0">
                          <a:solidFill>
                            <a:schemeClr val="tx1"/>
                          </a:solidFill>
                          <a:latin typeface="Cambria" pitchFamily="18" charset="0"/>
                          <a:cs typeface="Times New Roman" pitchFamily="18" charset="0"/>
                        </a:rPr>
                        <a:t>O</a:t>
                      </a:r>
                      <a:r>
                        <a:rPr lang="it-IT" sz="1600" i="0" baseline="-25000" dirty="0" smtClean="0">
                          <a:solidFill>
                            <a:schemeClr val="tx1"/>
                          </a:solidFill>
                          <a:latin typeface="Cambria" pitchFamily="18" charset="0"/>
                          <a:cs typeface="Times New Roman" pitchFamily="18" charset="0"/>
                        </a:rPr>
                        <a:t>3</a:t>
                      </a:r>
                      <a:endParaRPr lang="it-IT" sz="1600" i="0" dirty="0" smtClean="0">
                        <a:solidFill>
                          <a:schemeClr val="tx1"/>
                        </a:solidFill>
                        <a:latin typeface="Cambria" pitchFamily="18"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600" b="0" u="none" strike="noStrike" kern="0" cap="none" spc="0" normalizeH="0" baseline="0" noProof="0" dirty="0" smtClean="0">
                          <a:ln>
                            <a:noFill/>
                          </a:ln>
                          <a:effectLst/>
                          <a:uLnTx/>
                          <a:uFillTx/>
                          <a:latin typeface="Cambria" pitchFamily="18" charset="0"/>
                        </a:rPr>
                        <a:t>2050</a:t>
                      </a:r>
                    </a:p>
                  </a:txBody>
                  <a:tcPr/>
                </a:tc>
              </a:tr>
              <a:tr h="351695">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it-IT" sz="1600" i="0" kern="0" dirty="0" smtClean="0">
                          <a:solidFill>
                            <a:schemeClr val="tx1"/>
                          </a:solidFill>
                          <a:latin typeface="Cambria" pitchFamily="18" charset="0"/>
                          <a:cs typeface="Times New Roman" pitchFamily="18" charset="0"/>
                        </a:rPr>
                        <a:t>Si</a:t>
                      </a:r>
                      <a:r>
                        <a:rPr lang="it-IT" sz="1600" i="0" dirty="0" smtClean="0">
                          <a:solidFill>
                            <a:schemeClr val="tx1"/>
                          </a:solidFill>
                          <a:latin typeface="Cambria" pitchFamily="18" charset="0"/>
                          <a:cs typeface="Times New Roman" pitchFamily="18" charset="0"/>
                        </a:rPr>
                        <a:t>O</a:t>
                      </a:r>
                      <a:r>
                        <a:rPr lang="it-IT" sz="1600" i="0" baseline="-25000" dirty="0" smtClean="0">
                          <a:solidFill>
                            <a:schemeClr val="tx1"/>
                          </a:solidFill>
                          <a:latin typeface="Cambria" pitchFamily="18" charset="0"/>
                          <a:cs typeface="Times New Roman" pitchFamily="18" charset="0"/>
                        </a:rPr>
                        <a:t>2</a:t>
                      </a:r>
                      <a:endParaRPr lang="it-IT" sz="1600" i="0" dirty="0" smtClean="0">
                        <a:solidFill>
                          <a:schemeClr val="tx1"/>
                        </a:solidFill>
                        <a:latin typeface="Cambria" pitchFamily="18" charset="0"/>
                      </a:endParaRPr>
                    </a:p>
                  </a:txBody>
                  <a:tcPr/>
                </a:tc>
                <a:tc>
                  <a:txBody>
                    <a:bodyPr/>
                    <a:lstStyle/>
                    <a:p>
                      <a:pPr algn="ctr"/>
                      <a:r>
                        <a:rPr lang="it-IT" sz="1600" dirty="0" smtClean="0">
                          <a:latin typeface="Cambria" pitchFamily="18" charset="0"/>
                        </a:rPr>
                        <a:t>1715</a:t>
                      </a:r>
                      <a:endParaRPr lang="it-IT" sz="1600" dirty="0">
                        <a:latin typeface="Cambria" pitchFamily="18" charset="0"/>
                      </a:endParaRPr>
                    </a:p>
                  </a:txBody>
                  <a:tcPr/>
                </a:tc>
              </a:tr>
              <a:tr h="351695">
                <a:tc>
                  <a:txBody>
                    <a:bodyPr/>
                    <a:lstStyle/>
                    <a:p>
                      <a:pPr algn="ctr"/>
                      <a:r>
                        <a:rPr lang="it-IT" sz="1600" i="0" kern="0" dirty="0" smtClean="0">
                          <a:solidFill>
                            <a:schemeClr val="tx1"/>
                          </a:solidFill>
                          <a:latin typeface="Cambria" pitchFamily="18" charset="0"/>
                          <a:cs typeface="Times New Roman" pitchFamily="18" charset="0"/>
                        </a:rPr>
                        <a:t>Si</a:t>
                      </a:r>
                      <a:r>
                        <a:rPr lang="it-IT" sz="1600" i="0" kern="0" baseline="-25000" dirty="0" smtClean="0">
                          <a:solidFill>
                            <a:schemeClr val="tx1"/>
                          </a:solidFill>
                          <a:latin typeface="Cambria" pitchFamily="18" charset="0"/>
                          <a:cs typeface="Times New Roman" pitchFamily="18" charset="0"/>
                        </a:rPr>
                        <a:t>3</a:t>
                      </a:r>
                      <a:r>
                        <a:rPr lang="it-IT" sz="1600" i="0" dirty="0" smtClean="0">
                          <a:solidFill>
                            <a:schemeClr val="tx1"/>
                          </a:solidFill>
                          <a:latin typeface="Cambria" pitchFamily="18" charset="0"/>
                          <a:cs typeface="Times New Roman" pitchFamily="18" charset="0"/>
                        </a:rPr>
                        <a:t>N</a:t>
                      </a:r>
                      <a:r>
                        <a:rPr lang="it-IT" sz="1600" i="0" baseline="-25000" dirty="0" smtClean="0">
                          <a:solidFill>
                            <a:schemeClr val="tx1"/>
                          </a:solidFill>
                          <a:latin typeface="Cambria" pitchFamily="18" charset="0"/>
                          <a:cs typeface="Times New Roman" pitchFamily="18" charset="0"/>
                        </a:rPr>
                        <a:t>4</a:t>
                      </a:r>
                      <a:endParaRPr lang="it-IT" sz="1600" i="0" dirty="0" smtClean="0">
                        <a:solidFill>
                          <a:schemeClr val="tx1"/>
                        </a:solidFill>
                        <a:latin typeface="Cambria" pitchFamily="18" charset="0"/>
                      </a:endParaRPr>
                    </a:p>
                  </a:txBody>
                  <a:tcPr/>
                </a:tc>
                <a:tc>
                  <a:txBody>
                    <a:bodyPr/>
                    <a:lstStyle/>
                    <a:p>
                      <a:pPr algn="ctr"/>
                      <a:r>
                        <a:rPr lang="it-IT" sz="1600" dirty="0" smtClean="0">
                          <a:latin typeface="Cambria" pitchFamily="18" charset="0"/>
                        </a:rPr>
                        <a:t>1900</a:t>
                      </a:r>
                      <a:endParaRPr lang="it-IT" sz="1600" dirty="0">
                        <a:latin typeface="Cambria" pitchFamily="18" charset="0"/>
                      </a:endParaRPr>
                    </a:p>
                  </a:txBody>
                  <a:tcPr/>
                </a:tc>
              </a:tr>
              <a:tr h="351695">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it-IT" sz="1600" i="0" kern="0" dirty="0" smtClean="0">
                          <a:solidFill>
                            <a:schemeClr val="tx1"/>
                          </a:solidFill>
                          <a:latin typeface="Cambria" pitchFamily="18" charset="0"/>
                          <a:cs typeface="Times New Roman" pitchFamily="18" charset="0"/>
                        </a:rPr>
                        <a:t>Ti</a:t>
                      </a:r>
                      <a:r>
                        <a:rPr lang="it-IT" sz="1600" i="0" dirty="0" smtClean="0">
                          <a:solidFill>
                            <a:schemeClr val="tx1"/>
                          </a:solidFill>
                          <a:latin typeface="Cambria" pitchFamily="18" charset="0"/>
                          <a:cs typeface="Times New Roman" pitchFamily="18" charset="0"/>
                        </a:rPr>
                        <a:t>O</a:t>
                      </a:r>
                      <a:r>
                        <a:rPr lang="it-IT" sz="1600" i="0" baseline="-25000" dirty="0" smtClean="0">
                          <a:solidFill>
                            <a:schemeClr val="tx1"/>
                          </a:solidFill>
                          <a:latin typeface="Cambria" pitchFamily="18" charset="0"/>
                          <a:cs typeface="Times New Roman" pitchFamily="18" charset="0"/>
                        </a:rPr>
                        <a:t>2</a:t>
                      </a:r>
                      <a:endParaRPr lang="it-IT" sz="1600" i="0" dirty="0" smtClean="0">
                        <a:solidFill>
                          <a:schemeClr val="tx1"/>
                        </a:solidFill>
                        <a:latin typeface="Cambria" pitchFamily="18" charset="0"/>
                      </a:endParaRPr>
                    </a:p>
                  </a:txBody>
                  <a:tcPr/>
                </a:tc>
                <a:tc>
                  <a:txBody>
                    <a:bodyPr/>
                    <a:lstStyle/>
                    <a:p>
                      <a:pPr algn="ctr"/>
                      <a:r>
                        <a:rPr lang="it-IT" sz="1600" dirty="0" smtClean="0">
                          <a:latin typeface="Cambria" pitchFamily="18" charset="0"/>
                        </a:rPr>
                        <a:t>1600</a:t>
                      </a:r>
                      <a:endParaRPr lang="it-IT" sz="1600" dirty="0">
                        <a:latin typeface="Cambria" pitchFamily="18" charset="0"/>
                      </a:endParaRPr>
                    </a:p>
                  </a:txBody>
                  <a:tcPr/>
                </a:tc>
              </a:tr>
            </a:tbl>
          </a:graphicData>
        </a:graphic>
      </p:graphicFrame>
      <p:graphicFrame>
        <p:nvGraphicFramePr>
          <p:cNvPr id="10" name="Tabella 9"/>
          <p:cNvGraphicFramePr>
            <a:graphicFrameLocks noGrp="1"/>
          </p:cNvGraphicFramePr>
          <p:nvPr/>
        </p:nvGraphicFramePr>
        <p:xfrm>
          <a:off x="4500562" y="1071546"/>
          <a:ext cx="3786214" cy="3104807"/>
        </p:xfrm>
        <a:graphic>
          <a:graphicData uri="http://schemas.openxmlformats.org/drawingml/2006/table">
            <a:tbl>
              <a:tblPr firstRow="1" bandRow="1">
                <a:tableStyleId>{5C22544A-7EE6-4342-B048-85BDC9FD1C3A}</a:tableStyleId>
              </a:tblPr>
              <a:tblGrid>
                <a:gridCol w="2214578"/>
                <a:gridCol w="1571636"/>
              </a:tblGrid>
              <a:tr h="642942">
                <a:tc>
                  <a:txBody>
                    <a:bodyPr/>
                    <a:lstStyle/>
                    <a:p>
                      <a:pPr algn="ctr"/>
                      <a:r>
                        <a:rPr lang="it-IT" sz="1600" dirty="0" smtClean="0"/>
                        <a:t>Composto ceramico</a:t>
                      </a:r>
                      <a:endParaRPr lang="it-IT" sz="1600" dirty="0"/>
                    </a:p>
                  </a:txBody>
                  <a:tcPr>
                    <a:solidFill>
                      <a:srgbClr val="006600"/>
                    </a:solidFill>
                  </a:tcPr>
                </a:tc>
                <a:tc>
                  <a:txBody>
                    <a:bodyPr/>
                    <a:lstStyle/>
                    <a:p>
                      <a:pPr algn="ctr"/>
                      <a:r>
                        <a:rPr lang="it-IT" sz="1600" b="1" kern="0" dirty="0" smtClean="0">
                          <a:latin typeface="Cambria" pitchFamily="18" charset="0"/>
                        </a:rPr>
                        <a:t>Densità (g/cm</a:t>
                      </a:r>
                      <a:r>
                        <a:rPr lang="it-IT" sz="1600" b="1" kern="0" baseline="30000" dirty="0" smtClean="0">
                          <a:latin typeface="Cambria" pitchFamily="18" charset="0"/>
                        </a:rPr>
                        <a:t>3</a:t>
                      </a:r>
                      <a:r>
                        <a:rPr lang="it-IT" sz="1600" b="1" kern="0" dirty="0" smtClean="0">
                          <a:latin typeface="Cambria" pitchFamily="18" charset="0"/>
                        </a:rPr>
                        <a:t>)</a:t>
                      </a:r>
                      <a:endParaRPr lang="it-IT" sz="1600" dirty="0"/>
                    </a:p>
                  </a:txBody>
                  <a:tcPr>
                    <a:solidFill>
                      <a:srgbClr val="006600"/>
                    </a:solidFill>
                  </a:tcPr>
                </a:tc>
              </a:tr>
              <a:tr h="351695">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it-IT" sz="1600" dirty="0" smtClean="0">
                          <a:latin typeface="Cambria" pitchFamily="18" charset="0"/>
                        </a:rPr>
                        <a:t> </a:t>
                      </a:r>
                      <a:r>
                        <a:rPr lang="it-IT" sz="1600" i="0" kern="0" dirty="0" smtClean="0">
                          <a:solidFill>
                            <a:schemeClr val="tx1"/>
                          </a:solidFill>
                          <a:latin typeface="Cambria" pitchFamily="18" charset="0"/>
                          <a:cs typeface="Times New Roman" pitchFamily="18" charset="0"/>
                        </a:rPr>
                        <a:t>Si</a:t>
                      </a:r>
                      <a:r>
                        <a:rPr lang="it-IT" sz="1600" i="0" kern="0" baseline="-25000" dirty="0" smtClean="0">
                          <a:solidFill>
                            <a:schemeClr val="tx1"/>
                          </a:solidFill>
                          <a:latin typeface="Cambria" pitchFamily="18" charset="0"/>
                          <a:cs typeface="Times New Roman" pitchFamily="18" charset="0"/>
                        </a:rPr>
                        <a:t>3</a:t>
                      </a:r>
                      <a:r>
                        <a:rPr lang="it-IT" sz="1600" i="0" dirty="0" smtClean="0">
                          <a:solidFill>
                            <a:schemeClr val="tx1"/>
                          </a:solidFill>
                          <a:latin typeface="Cambria" pitchFamily="18" charset="0"/>
                          <a:cs typeface="Times New Roman" pitchFamily="18" charset="0"/>
                        </a:rPr>
                        <a:t>N</a:t>
                      </a:r>
                      <a:r>
                        <a:rPr lang="it-IT" sz="1600" i="0" baseline="-25000" dirty="0" smtClean="0">
                          <a:solidFill>
                            <a:schemeClr val="tx1"/>
                          </a:solidFill>
                          <a:latin typeface="Cambria" pitchFamily="18" charset="0"/>
                          <a:cs typeface="Times New Roman" pitchFamily="18" charset="0"/>
                        </a:rPr>
                        <a:t>4</a:t>
                      </a:r>
                      <a:endParaRPr lang="it-IT" sz="1600" i="0" dirty="0" smtClean="0">
                        <a:solidFill>
                          <a:schemeClr val="tx1"/>
                        </a:solidFill>
                        <a:latin typeface="Cambria" pitchFamily="18"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600" b="0" u="none" strike="noStrike" kern="0" cap="none" spc="0" normalizeH="0" baseline="0" noProof="0" dirty="0" smtClean="0">
                          <a:ln>
                            <a:noFill/>
                          </a:ln>
                          <a:effectLst/>
                          <a:uLnTx/>
                          <a:uFillTx/>
                          <a:latin typeface="Cambria" pitchFamily="18" charset="0"/>
                        </a:rPr>
                        <a:t>2.7-3.3</a:t>
                      </a:r>
                    </a:p>
                  </a:txBody>
                  <a:tcPr/>
                </a:tc>
              </a:tr>
              <a:tr h="351695">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it-IT" sz="1600" i="0" kern="0" dirty="0" smtClean="0">
                          <a:solidFill>
                            <a:schemeClr val="tx1"/>
                          </a:solidFill>
                          <a:latin typeface="Cambria" pitchFamily="18" charset="0"/>
                          <a:cs typeface="Times New Roman" pitchFamily="18" charset="0"/>
                        </a:rPr>
                        <a:t>Zr</a:t>
                      </a:r>
                      <a:r>
                        <a:rPr lang="it-IT" sz="1600" i="0" dirty="0" smtClean="0">
                          <a:solidFill>
                            <a:schemeClr val="tx1"/>
                          </a:solidFill>
                          <a:latin typeface="Cambria" pitchFamily="18" charset="0"/>
                          <a:cs typeface="Times New Roman" pitchFamily="18" charset="0"/>
                        </a:rPr>
                        <a:t>O</a:t>
                      </a:r>
                      <a:r>
                        <a:rPr lang="it-IT" sz="1600" i="0" baseline="-25000" dirty="0" smtClean="0">
                          <a:solidFill>
                            <a:schemeClr val="tx1"/>
                          </a:solidFill>
                          <a:latin typeface="Cambria" pitchFamily="18" charset="0"/>
                          <a:cs typeface="Times New Roman" pitchFamily="18" charset="0"/>
                        </a:rPr>
                        <a:t>2</a:t>
                      </a:r>
                      <a:endParaRPr lang="it-IT" sz="1600" i="0" dirty="0" smtClean="0">
                        <a:solidFill>
                          <a:schemeClr val="tx1"/>
                        </a:solidFill>
                        <a:latin typeface="Cambria" pitchFamily="18" charset="0"/>
                      </a:endParaRPr>
                    </a:p>
                  </a:txBody>
                  <a:tcPr/>
                </a:tc>
                <a:tc>
                  <a:txBody>
                    <a:bodyPr/>
                    <a:lstStyle/>
                    <a:p>
                      <a:pPr algn="ctr"/>
                      <a:r>
                        <a:rPr lang="it-IT" sz="1600" dirty="0" smtClean="0">
                          <a:latin typeface="Cambria" pitchFamily="18" charset="0"/>
                        </a:rPr>
                        <a:t>5.75</a:t>
                      </a:r>
                      <a:endParaRPr lang="it-IT" sz="1600" dirty="0">
                        <a:latin typeface="Cambria" pitchFamily="18" charset="0"/>
                      </a:endParaRPr>
                    </a:p>
                  </a:txBody>
                  <a:tcPr/>
                </a:tc>
              </a:tr>
              <a:tr h="351695">
                <a:tc>
                  <a:txBody>
                    <a:bodyPr/>
                    <a:lstStyle/>
                    <a:p>
                      <a:pPr algn="ctr"/>
                      <a:r>
                        <a:rPr lang="it-IT" sz="1600" kern="0" dirty="0" err="1" smtClean="0">
                          <a:latin typeface="Cambria" pitchFamily="18" charset="0"/>
                        </a:rPr>
                        <a:t>SiC</a:t>
                      </a:r>
                      <a:endParaRPr lang="it-IT" sz="1600" kern="0" dirty="0" smtClean="0">
                        <a:latin typeface="Cambria" pitchFamily="18" charset="0"/>
                      </a:endParaRPr>
                    </a:p>
                  </a:txBody>
                  <a:tcPr/>
                </a:tc>
                <a:tc>
                  <a:txBody>
                    <a:bodyPr/>
                    <a:lstStyle/>
                    <a:p>
                      <a:pPr algn="ctr"/>
                      <a:r>
                        <a:rPr lang="it-IT" sz="1600" dirty="0" smtClean="0">
                          <a:latin typeface="Cambria" pitchFamily="18" charset="0"/>
                        </a:rPr>
                        <a:t>3.1-3.3</a:t>
                      </a:r>
                      <a:endParaRPr lang="it-IT" sz="1600" dirty="0">
                        <a:latin typeface="Cambria" pitchFamily="18" charset="0"/>
                      </a:endParaRPr>
                    </a:p>
                  </a:txBody>
                  <a:tcPr/>
                </a:tc>
              </a:tr>
              <a:tr h="351695">
                <a:tc>
                  <a:txBody>
                    <a:bodyPr/>
                    <a:lstStyle/>
                    <a:p>
                      <a:pPr algn="ctr"/>
                      <a:r>
                        <a:rPr lang="it-IT" sz="1600" i="0" kern="0" dirty="0" smtClean="0">
                          <a:solidFill>
                            <a:schemeClr val="tx1"/>
                          </a:solidFill>
                          <a:latin typeface="Cambria" pitchFamily="18" charset="0"/>
                          <a:cs typeface="Times New Roman" pitchFamily="18" charset="0"/>
                        </a:rPr>
                        <a:t>Al</a:t>
                      </a:r>
                      <a:r>
                        <a:rPr lang="it-IT" sz="1600" i="0" baseline="-25000" dirty="0" smtClean="0">
                          <a:solidFill>
                            <a:schemeClr val="tx1"/>
                          </a:solidFill>
                          <a:latin typeface="Cambria" pitchFamily="18" charset="0"/>
                          <a:cs typeface="Times New Roman" pitchFamily="18" charset="0"/>
                        </a:rPr>
                        <a:t>2</a:t>
                      </a:r>
                      <a:r>
                        <a:rPr lang="it-IT" sz="1600" i="0" dirty="0" smtClean="0">
                          <a:solidFill>
                            <a:schemeClr val="tx1"/>
                          </a:solidFill>
                          <a:latin typeface="Cambria" pitchFamily="18" charset="0"/>
                          <a:cs typeface="Times New Roman" pitchFamily="18" charset="0"/>
                        </a:rPr>
                        <a:t>O</a:t>
                      </a:r>
                      <a:r>
                        <a:rPr lang="it-IT" sz="1600" i="0" baseline="-25000" dirty="0" smtClean="0">
                          <a:solidFill>
                            <a:schemeClr val="tx1"/>
                          </a:solidFill>
                          <a:latin typeface="Cambria" pitchFamily="18" charset="0"/>
                          <a:cs typeface="Times New Roman" pitchFamily="18" charset="0"/>
                        </a:rPr>
                        <a:t>3</a:t>
                      </a:r>
                      <a:endParaRPr lang="it-IT" sz="1600" i="0" dirty="0" smtClean="0">
                        <a:solidFill>
                          <a:schemeClr val="tx1"/>
                        </a:solidFill>
                        <a:latin typeface="Cambria" pitchFamily="18"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600" b="0" u="none" strike="noStrike" kern="0" cap="none" spc="0" normalizeH="0" baseline="0" noProof="0" dirty="0" smtClean="0">
                          <a:ln>
                            <a:noFill/>
                          </a:ln>
                          <a:effectLst/>
                          <a:uLnTx/>
                          <a:uFillTx/>
                          <a:latin typeface="Cambria" pitchFamily="18" charset="0"/>
                        </a:rPr>
                        <a:t>3.97</a:t>
                      </a:r>
                    </a:p>
                  </a:txBody>
                  <a:tcPr/>
                </a:tc>
              </a:tr>
              <a:tr h="351695">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it-IT" sz="1600" i="0" kern="0" dirty="0" smtClean="0">
                          <a:solidFill>
                            <a:schemeClr val="tx1"/>
                          </a:solidFill>
                          <a:latin typeface="Cambria" pitchFamily="18" charset="0"/>
                          <a:cs typeface="Times New Roman" pitchFamily="18" charset="0"/>
                        </a:rPr>
                        <a:t>Si</a:t>
                      </a:r>
                      <a:r>
                        <a:rPr lang="it-IT" sz="1600" i="0" dirty="0" smtClean="0">
                          <a:solidFill>
                            <a:schemeClr val="tx1"/>
                          </a:solidFill>
                          <a:latin typeface="Cambria" pitchFamily="18" charset="0"/>
                          <a:cs typeface="Times New Roman" pitchFamily="18" charset="0"/>
                        </a:rPr>
                        <a:t>O</a:t>
                      </a:r>
                      <a:r>
                        <a:rPr lang="it-IT" sz="1600" i="0" baseline="-25000" dirty="0" smtClean="0">
                          <a:solidFill>
                            <a:schemeClr val="tx1"/>
                          </a:solidFill>
                          <a:latin typeface="Cambria" pitchFamily="18" charset="0"/>
                          <a:cs typeface="Times New Roman" pitchFamily="18" charset="0"/>
                        </a:rPr>
                        <a:t>2</a:t>
                      </a:r>
                      <a:endParaRPr lang="it-IT" sz="1600" i="0" dirty="0" smtClean="0">
                        <a:solidFill>
                          <a:schemeClr val="tx1"/>
                        </a:solidFill>
                        <a:latin typeface="Cambria" pitchFamily="18" charset="0"/>
                      </a:endParaRPr>
                    </a:p>
                  </a:txBody>
                  <a:tcPr/>
                </a:tc>
                <a:tc>
                  <a:txBody>
                    <a:bodyPr/>
                    <a:lstStyle/>
                    <a:p>
                      <a:pPr algn="ctr"/>
                      <a:r>
                        <a:rPr lang="it-IT" sz="1600" dirty="0" smtClean="0">
                          <a:latin typeface="Cambria" pitchFamily="18" charset="0"/>
                        </a:rPr>
                        <a:t>2.2</a:t>
                      </a:r>
                      <a:endParaRPr lang="it-IT" sz="1600" dirty="0">
                        <a:latin typeface="Cambria" pitchFamily="18" charset="0"/>
                      </a:endParaRPr>
                    </a:p>
                  </a:txBody>
                  <a:tcPr/>
                </a:tc>
              </a:tr>
              <a:tr h="351695">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it-IT" sz="1600" i="0" kern="0" dirty="0" smtClean="0">
                          <a:solidFill>
                            <a:schemeClr val="tx1"/>
                          </a:solidFill>
                          <a:latin typeface="Cambria" pitchFamily="18" charset="0"/>
                          <a:cs typeface="Times New Roman" pitchFamily="18" charset="0"/>
                        </a:rPr>
                        <a:t>Mullite </a:t>
                      </a:r>
                      <a:r>
                        <a:rPr lang="it-IT" sz="1600" i="0" kern="0" baseline="0" dirty="0" smtClean="0">
                          <a:solidFill>
                            <a:schemeClr val="tx1"/>
                          </a:solidFill>
                          <a:latin typeface="Cambria" pitchFamily="18" charset="0"/>
                          <a:cs typeface="Times New Roman" pitchFamily="18" charset="0"/>
                        </a:rPr>
                        <a:t> </a:t>
                      </a:r>
                      <a:r>
                        <a:rPr lang="it-IT" sz="1600" i="0" kern="0" dirty="0" smtClean="0">
                          <a:solidFill>
                            <a:schemeClr val="tx1"/>
                          </a:solidFill>
                          <a:latin typeface="Cambria" pitchFamily="18" charset="0"/>
                          <a:cs typeface="Times New Roman" pitchFamily="18" charset="0"/>
                        </a:rPr>
                        <a:t>(3Al</a:t>
                      </a:r>
                      <a:r>
                        <a:rPr lang="it-IT" sz="1600" i="0" baseline="-25000" dirty="0" smtClean="0">
                          <a:solidFill>
                            <a:schemeClr val="tx1"/>
                          </a:solidFill>
                          <a:latin typeface="Cambria" pitchFamily="18" charset="0"/>
                          <a:cs typeface="Times New Roman" pitchFamily="18" charset="0"/>
                        </a:rPr>
                        <a:t>2</a:t>
                      </a:r>
                      <a:r>
                        <a:rPr lang="it-IT" sz="1600" i="0" dirty="0" smtClean="0">
                          <a:solidFill>
                            <a:schemeClr val="tx1"/>
                          </a:solidFill>
                          <a:latin typeface="Cambria" pitchFamily="18" charset="0"/>
                          <a:cs typeface="Times New Roman" pitchFamily="18" charset="0"/>
                        </a:rPr>
                        <a:t>O</a:t>
                      </a:r>
                      <a:r>
                        <a:rPr lang="it-IT" sz="1600" i="0" baseline="-25000" dirty="0" smtClean="0">
                          <a:solidFill>
                            <a:schemeClr val="tx1"/>
                          </a:solidFill>
                          <a:latin typeface="Cambria" pitchFamily="18" charset="0"/>
                          <a:cs typeface="Times New Roman" pitchFamily="18" charset="0"/>
                        </a:rPr>
                        <a:t>3</a:t>
                      </a:r>
                      <a:r>
                        <a:rPr lang="it-IT" sz="1600" i="0" dirty="0" smtClean="0">
                          <a:solidFill>
                            <a:schemeClr val="tx1"/>
                          </a:solidFill>
                          <a:latin typeface="Cambria" pitchFamily="18" charset="0"/>
                        </a:rPr>
                        <a:t>-2</a:t>
                      </a:r>
                      <a:r>
                        <a:rPr lang="it-IT" sz="1600" i="0" kern="0" dirty="0" smtClean="0">
                          <a:solidFill>
                            <a:schemeClr val="tx1"/>
                          </a:solidFill>
                          <a:latin typeface="Cambria" pitchFamily="18" charset="0"/>
                          <a:cs typeface="Times New Roman" pitchFamily="18" charset="0"/>
                        </a:rPr>
                        <a:t>Si</a:t>
                      </a:r>
                      <a:r>
                        <a:rPr lang="it-IT" sz="1600" i="0" dirty="0" smtClean="0">
                          <a:solidFill>
                            <a:schemeClr val="tx1"/>
                          </a:solidFill>
                          <a:latin typeface="Cambria" pitchFamily="18" charset="0"/>
                          <a:cs typeface="Times New Roman" pitchFamily="18" charset="0"/>
                        </a:rPr>
                        <a:t>O</a:t>
                      </a:r>
                      <a:r>
                        <a:rPr lang="it-IT" sz="1600" i="0" baseline="-25000" dirty="0" smtClean="0">
                          <a:solidFill>
                            <a:schemeClr val="tx1"/>
                          </a:solidFill>
                          <a:latin typeface="Cambria" pitchFamily="18" charset="0"/>
                          <a:cs typeface="Times New Roman" pitchFamily="18" charset="0"/>
                        </a:rPr>
                        <a:t>2</a:t>
                      </a:r>
                      <a:r>
                        <a:rPr lang="it-IT" sz="1600" i="0" baseline="0" dirty="0" smtClean="0">
                          <a:solidFill>
                            <a:schemeClr val="tx1"/>
                          </a:solidFill>
                          <a:latin typeface="Cambria" pitchFamily="18" charset="0"/>
                          <a:cs typeface="Times New Roman" pitchFamily="18" charset="0"/>
                        </a:rPr>
                        <a:t>)</a:t>
                      </a:r>
                      <a:r>
                        <a:rPr lang="it-IT" sz="1600" i="0" baseline="-25000" dirty="0" smtClean="0">
                          <a:solidFill>
                            <a:schemeClr val="tx1"/>
                          </a:solidFill>
                          <a:latin typeface="Cambria" pitchFamily="18" charset="0"/>
                          <a:cs typeface="Times New Roman" pitchFamily="18" charset="0"/>
                        </a:rPr>
                        <a:t>  </a:t>
                      </a:r>
                      <a:endParaRPr lang="it-IT" sz="1600" i="0" dirty="0" smtClean="0">
                        <a:solidFill>
                          <a:schemeClr val="tx1"/>
                        </a:solidFill>
                        <a:latin typeface="Cambria" pitchFamily="18" charset="0"/>
                      </a:endParaRPr>
                    </a:p>
                  </a:txBody>
                  <a:tcPr/>
                </a:tc>
                <a:tc>
                  <a:txBody>
                    <a:bodyPr/>
                    <a:lstStyle/>
                    <a:p>
                      <a:pPr algn="ctr"/>
                      <a:r>
                        <a:rPr lang="it-IT" sz="1600" dirty="0" smtClean="0">
                          <a:latin typeface="Cambria" pitchFamily="18" charset="0"/>
                        </a:rPr>
                        <a:t>2.8</a:t>
                      </a:r>
                      <a:endParaRPr lang="it-IT" sz="1600" dirty="0">
                        <a:latin typeface="Cambria" pitchFamily="18" charset="0"/>
                      </a:endParaRPr>
                    </a:p>
                  </a:txBody>
                  <a:tcPr/>
                </a:tc>
              </a:tr>
              <a:tr h="351695">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it-IT" sz="1600" dirty="0" err="1" smtClean="0">
                          <a:latin typeface="Cambria" pitchFamily="18" charset="0"/>
                        </a:rPr>
                        <a:t>MgO</a:t>
                      </a:r>
                      <a:endParaRPr lang="it-IT" sz="1600" dirty="0" smtClean="0">
                        <a:latin typeface="Cambria" pitchFamily="18" charset="0"/>
                      </a:endParaRPr>
                    </a:p>
                  </a:txBody>
                  <a:tcPr/>
                </a:tc>
                <a:tc>
                  <a:txBody>
                    <a:bodyPr/>
                    <a:lstStyle/>
                    <a:p>
                      <a:pPr algn="ctr"/>
                      <a:r>
                        <a:rPr lang="it-IT" sz="1600" dirty="0" smtClean="0">
                          <a:latin typeface="Cambria" pitchFamily="18" charset="0"/>
                        </a:rPr>
                        <a:t>3.58</a:t>
                      </a:r>
                      <a:endParaRPr lang="it-IT" sz="1600" dirty="0">
                        <a:latin typeface="Cambria" pitchFamily="18" charset="0"/>
                      </a:endParaRPr>
                    </a:p>
                  </a:txBody>
                  <a:tcPr/>
                </a:tc>
              </a:tr>
            </a:tbl>
          </a:graphicData>
        </a:graphic>
      </p:graphicFrame>
      <p:sp>
        <p:nvSpPr>
          <p:cNvPr id="7" name="Rettangolo 6"/>
          <p:cNvSpPr/>
          <p:nvPr/>
        </p:nvSpPr>
        <p:spPr>
          <a:xfrm>
            <a:off x="4572000" y="4500570"/>
            <a:ext cx="3643338" cy="400110"/>
          </a:xfrm>
          <a:prstGeom prst="rect">
            <a:avLst/>
          </a:prstGeom>
        </p:spPr>
        <p:txBody>
          <a:bodyPr wrap="square">
            <a:spAutoFit/>
          </a:bodyPr>
          <a:lstStyle/>
          <a:p>
            <a:pPr algn="just">
              <a:buFont typeface="Arial" pitchFamily="34" charset="0"/>
              <a:buChar char="•"/>
            </a:pPr>
            <a:r>
              <a:rPr lang="it-IT" sz="2000" dirty="0" smtClean="0">
                <a:latin typeface="Cambria" pitchFamily="18" charset="0"/>
              </a:rPr>
              <a:t> Da cosa dipende la densità?</a:t>
            </a:r>
          </a:p>
        </p:txBody>
      </p:sp>
      <p:sp>
        <p:nvSpPr>
          <p:cNvPr id="11" name="Rettangolo 10"/>
          <p:cNvSpPr/>
          <p:nvPr/>
        </p:nvSpPr>
        <p:spPr>
          <a:xfrm>
            <a:off x="4214810" y="5000636"/>
            <a:ext cx="4572000" cy="1015663"/>
          </a:xfrm>
          <a:prstGeom prst="rect">
            <a:avLst/>
          </a:prstGeom>
        </p:spPr>
        <p:txBody>
          <a:bodyPr>
            <a:spAutoFit/>
          </a:bodyPr>
          <a:lstStyle/>
          <a:p>
            <a:pPr algn="just"/>
            <a:r>
              <a:rPr lang="it-IT" sz="2000" dirty="0" smtClean="0">
                <a:latin typeface="Cambria" pitchFamily="18" charset="0"/>
              </a:rPr>
              <a:t>Peso atomico (o ionico), dalla dimensione atomica e </a:t>
            </a:r>
          </a:p>
          <a:p>
            <a:pPr algn="just"/>
            <a:r>
              <a:rPr lang="it-IT" sz="2000" dirty="0" smtClean="0">
                <a:latin typeface="Cambria" pitchFamily="18" charset="0"/>
              </a:rPr>
              <a:t>dalla compattezza delle strutture </a:t>
            </a:r>
            <a:endParaRPr lang="it-IT" sz="2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dissolve">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395288" y="-71462"/>
            <a:ext cx="7772400" cy="908050"/>
          </a:xfrm>
        </p:spPr>
        <p:txBody>
          <a:bodyPr/>
          <a:lstStyle/>
          <a:p>
            <a:pPr eaLnBrk="1" hangingPunct="1"/>
            <a:r>
              <a:rPr lang="it-IT" sz="3200" b="1" i="1" dirty="0" smtClean="0">
                <a:solidFill>
                  <a:srgbClr val="006600"/>
                </a:solidFill>
                <a:latin typeface="Bookman Old Style" pitchFamily="18" charset="0"/>
              </a:rPr>
              <a:t>Materiali ceramici</a:t>
            </a:r>
          </a:p>
        </p:txBody>
      </p:sp>
      <p:pic>
        <p:nvPicPr>
          <p:cNvPr id="52225" name="Immagine 1" descr="C:\Users\User\Desktop\francesca\burocrazie TV\logo gruppo.TIF"/>
          <p:cNvPicPr>
            <a:picLocks noChangeAspect="1" noChangeArrowheads="1"/>
          </p:cNvPicPr>
          <p:nvPr/>
        </p:nvPicPr>
        <p:blipFill>
          <a:blip r:embed="rId3"/>
          <a:srcRect/>
          <a:stretch>
            <a:fillRect/>
          </a:stretch>
        </p:blipFill>
        <p:spPr bwMode="auto">
          <a:xfrm>
            <a:off x="8358214" y="71414"/>
            <a:ext cx="642942" cy="676930"/>
          </a:xfrm>
          <a:prstGeom prst="rect">
            <a:avLst/>
          </a:prstGeom>
          <a:noFill/>
          <a:ln w="9525">
            <a:noFill/>
            <a:miter lim="800000"/>
            <a:headEnd/>
            <a:tailEnd/>
          </a:ln>
        </p:spPr>
      </p:pic>
      <p:cxnSp>
        <p:nvCxnSpPr>
          <p:cNvPr id="20" name="Connettore 1 19"/>
          <p:cNvCxnSpPr/>
          <p:nvPr/>
        </p:nvCxnSpPr>
        <p:spPr>
          <a:xfrm flipV="1">
            <a:off x="285720" y="687060"/>
            <a:ext cx="8001056" cy="71438"/>
          </a:xfrm>
          <a:prstGeom prst="line">
            <a:avLst/>
          </a:prstGeom>
          <a:ln>
            <a:solidFill>
              <a:srgbClr val="006600"/>
            </a:solidFill>
          </a:ln>
        </p:spPr>
        <p:style>
          <a:lnRef idx="1">
            <a:schemeClr val="accent1"/>
          </a:lnRef>
          <a:fillRef idx="0">
            <a:schemeClr val="accent1"/>
          </a:fillRef>
          <a:effectRef idx="0">
            <a:schemeClr val="accent1"/>
          </a:effectRef>
          <a:fontRef idx="minor">
            <a:schemeClr val="tx1"/>
          </a:fontRef>
        </p:style>
      </p:cxnSp>
      <p:graphicFrame>
        <p:nvGraphicFramePr>
          <p:cNvPr id="9" name="Tabella 8"/>
          <p:cNvGraphicFramePr>
            <a:graphicFrameLocks noGrp="1"/>
          </p:cNvGraphicFramePr>
          <p:nvPr/>
        </p:nvGraphicFramePr>
        <p:xfrm>
          <a:off x="357158" y="1214422"/>
          <a:ext cx="4071966" cy="4935445"/>
        </p:xfrm>
        <a:graphic>
          <a:graphicData uri="http://schemas.openxmlformats.org/drawingml/2006/table">
            <a:tbl>
              <a:tblPr firstRow="1" bandRow="1">
                <a:tableStyleId>{5C22544A-7EE6-4342-B048-85BDC9FD1C3A}</a:tableStyleId>
              </a:tblPr>
              <a:tblGrid>
                <a:gridCol w="2369144"/>
                <a:gridCol w="1702822"/>
              </a:tblGrid>
              <a:tr h="642942">
                <a:tc>
                  <a:txBody>
                    <a:bodyPr/>
                    <a:lstStyle/>
                    <a:p>
                      <a:pPr algn="ctr"/>
                      <a:r>
                        <a:rPr lang="it-IT" sz="1600" dirty="0" smtClean="0"/>
                        <a:t>Materiale</a:t>
                      </a:r>
                      <a:endParaRPr lang="it-IT" sz="1600" dirty="0"/>
                    </a:p>
                  </a:txBody>
                  <a:tcPr>
                    <a:solidFill>
                      <a:srgbClr val="006600"/>
                    </a:solidFill>
                  </a:tcPr>
                </a:tc>
                <a:tc>
                  <a:txBody>
                    <a:bodyPr/>
                    <a:lstStyle/>
                    <a:p>
                      <a:pPr algn="ctr"/>
                      <a:r>
                        <a:rPr lang="it-IT" sz="1600" b="1" kern="0" dirty="0" smtClean="0">
                          <a:latin typeface="Cambria" pitchFamily="18" charset="0"/>
                        </a:rPr>
                        <a:t>Coeff. Dilatazione termica lineare</a:t>
                      </a:r>
                      <a:r>
                        <a:rPr lang="it-IT" sz="1600" b="1" kern="0" baseline="0" dirty="0" smtClean="0">
                          <a:latin typeface="Cambria" pitchFamily="18" charset="0"/>
                        </a:rPr>
                        <a:t>  </a:t>
                      </a:r>
                      <a:r>
                        <a:rPr lang="it-IT" sz="1600" b="1" kern="0" baseline="0" dirty="0" err="1" smtClean="0">
                          <a:latin typeface="Symbol" pitchFamily="18" charset="2"/>
                        </a:rPr>
                        <a:t>a</a:t>
                      </a:r>
                      <a:r>
                        <a:rPr lang="it-IT" sz="1600" b="1" kern="0" baseline="0" dirty="0" err="1" smtClean="0">
                          <a:latin typeface="Cambria" pitchFamily="18" charset="0"/>
                        </a:rPr>
                        <a:t>*</a:t>
                      </a:r>
                      <a:r>
                        <a:rPr lang="it-IT" sz="1600" b="1" kern="0" baseline="0" dirty="0" smtClean="0">
                          <a:latin typeface="Cambria" pitchFamily="18" charset="0"/>
                        </a:rPr>
                        <a:t> (10 </a:t>
                      </a:r>
                      <a:r>
                        <a:rPr lang="it-IT" sz="1600" b="1" kern="0" baseline="30000" dirty="0" smtClean="0">
                          <a:latin typeface="Cambria" pitchFamily="18" charset="0"/>
                        </a:rPr>
                        <a:t>-6</a:t>
                      </a:r>
                      <a:r>
                        <a:rPr lang="it-IT" sz="1600" b="1" kern="0" baseline="0" dirty="0" smtClean="0">
                          <a:latin typeface="Cambria" pitchFamily="18" charset="0"/>
                        </a:rPr>
                        <a:t> </a:t>
                      </a:r>
                      <a:r>
                        <a:rPr lang="it-IT" sz="1600" b="1" kern="0" dirty="0" smtClean="0">
                          <a:latin typeface="Cambria" pitchFamily="18" charset="0"/>
                        </a:rPr>
                        <a:t>°C</a:t>
                      </a:r>
                      <a:r>
                        <a:rPr lang="it-IT" sz="1600" b="1" kern="0" baseline="0" dirty="0" smtClean="0">
                          <a:latin typeface="Cambria" pitchFamily="18" charset="0"/>
                        </a:rPr>
                        <a:t> </a:t>
                      </a:r>
                      <a:r>
                        <a:rPr lang="it-IT" sz="1600" b="1" kern="0" baseline="30000" dirty="0" smtClean="0">
                          <a:latin typeface="Cambria" pitchFamily="18" charset="0"/>
                        </a:rPr>
                        <a:t>-1</a:t>
                      </a:r>
                      <a:r>
                        <a:rPr lang="it-IT" sz="1600" b="1" kern="0" dirty="0" smtClean="0">
                          <a:latin typeface="Cambria" pitchFamily="18" charset="0"/>
                        </a:rPr>
                        <a:t>)</a:t>
                      </a:r>
                      <a:endParaRPr lang="it-IT" sz="1600" dirty="0"/>
                    </a:p>
                  </a:txBody>
                  <a:tcPr>
                    <a:solidFill>
                      <a:srgbClr val="006600"/>
                    </a:solidFill>
                  </a:tcPr>
                </a:tc>
              </a:tr>
              <a:tr h="351695">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it-IT" sz="1600" dirty="0" smtClean="0">
                          <a:latin typeface="Cambria" pitchFamily="18" charset="0"/>
                        </a:rPr>
                        <a:t>Al</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600" b="0" u="none" strike="noStrike" kern="0" cap="none" spc="0" normalizeH="0" baseline="0" noProof="0" dirty="0" smtClean="0">
                          <a:ln>
                            <a:noFill/>
                          </a:ln>
                          <a:effectLst/>
                          <a:uLnTx/>
                          <a:uFillTx/>
                          <a:latin typeface="Cambria" pitchFamily="18" charset="0"/>
                        </a:rPr>
                        <a:t>23.6</a:t>
                      </a:r>
                    </a:p>
                  </a:txBody>
                  <a:tcPr/>
                </a:tc>
              </a:tr>
              <a:tr h="351695">
                <a:tc>
                  <a:txBody>
                    <a:bodyPr/>
                    <a:lstStyle/>
                    <a:p>
                      <a:pPr algn="ctr"/>
                      <a:r>
                        <a:rPr lang="it-IT" sz="1600" dirty="0" smtClean="0">
                          <a:latin typeface="Cambria" pitchFamily="18" charset="0"/>
                        </a:rPr>
                        <a:t>Acciaio</a:t>
                      </a:r>
                      <a:endParaRPr lang="it-IT" sz="1600" dirty="0">
                        <a:latin typeface="Cambria" pitchFamily="18" charset="0"/>
                      </a:endParaRPr>
                    </a:p>
                  </a:txBody>
                  <a:tcPr/>
                </a:tc>
                <a:tc>
                  <a:txBody>
                    <a:bodyPr/>
                    <a:lstStyle/>
                    <a:p>
                      <a:pPr algn="ctr"/>
                      <a:r>
                        <a:rPr lang="it-IT" sz="1600" dirty="0" smtClean="0">
                          <a:latin typeface="Cambria" pitchFamily="18" charset="0"/>
                        </a:rPr>
                        <a:t>12-16</a:t>
                      </a:r>
                      <a:endParaRPr lang="it-IT" sz="1600" dirty="0">
                        <a:latin typeface="Cambria" pitchFamily="18" charset="0"/>
                      </a:endParaRPr>
                    </a:p>
                  </a:txBody>
                  <a:tcPr/>
                </a:tc>
              </a:tr>
              <a:tr h="351695">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it-IT" sz="1600" dirty="0" smtClean="0">
                          <a:latin typeface="Cambria" pitchFamily="18" charset="0"/>
                        </a:rPr>
                        <a:t>W</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600" b="0" u="none" strike="noStrike" kern="0" cap="none" spc="0" normalizeH="0" baseline="0" noProof="0" dirty="0" smtClean="0">
                          <a:ln>
                            <a:noFill/>
                          </a:ln>
                          <a:effectLst/>
                          <a:uLnTx/>
                          <a:uFillTx/>
                          <a:latin typeface="Cambria" pitchFamily="18" charset="0"/>
                        </a:rPr>
                        <a:t>4.5</a:t>
                      </a:r>
                    </a:p>
                  </a:txBody>
                  <a:tcPr/>
                </a:tc>
              </a:tr>
              <a:tr h="351695">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it-IT" sz="1600" dirty="0" err="1" smtClean="0">
                          <a:latin typeface="Cambria" pitchFamily="18" charset="0"/>
                        </a:rPr>
                        <a:t>MgO</a:t>
                      </a:r>
                      <a:endParaRPr lang="it-IT" sz="1600" dirty="0" smtClean="0">
                        <a:latin typeface="Cambria" pitchFamily="18"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it-IT" sz="1600" kern="0" dirty="0" smtClean="0">
                          <a:latin typeface="Cambria" pitchFamily="18" charset="0"/>
                        </a:rPr>
                        <a:t>13.5</a:t>
                      </a:r>
                      <a:endParaRPr kumimoji="0" lang="it-IT" sz="1600" b="0" u="none" strike="noStrike" kern="0" cap="none" spc="0" normalizeH="0" baseline="0" noProof="0" dirty="0" smtClean="0">
                        <a:ln>
                          <a:noFill/>
                        </a:ln>
                        <a:effectLst/>
                        <a:uLnTx/>
                        <a:uFillTx/>
                        <a:latin typeface="Cambria" pitchFamily="18" charset="0"/>
                      </a:endParaRPr>
                    </a:p>
                  </a:txBody>
                  <a:tcPr/>
                </a:tc>
              </a:tr>
              <a:tr h="351695">
                <a:tc>
                  <a:txBody>
                    <a:bodyPr/>
                    <a:lstStyle/>
                    <a:p>
                      <a:pPr algn="ctr"/>
                      <a:r>
                        <a:rPr lang="it-IT" sz="1600" kern="0" dirty="0" err="1" smtClean="0">
                          <a:latin typeface="Cambria" pitchFamily="18" charset="0"/>
                        </a:rPr>
                        <a:t>SiC</a:t>
                      </a:r>
                      <a:endParaRPr lang="it-IT" sz="1600" kern="0" dirty="0" smtClean="0">
                        <a:latin typeface="Cambria" pitchFamily="18" charset="0"/>
                      </a:endParaRPr>
                    </a:p>
                  </a:txBody>
                  <a:tcPr/>
                </a:tc>
                <a:tc>
                  <a:txBody>
                    <a:bodyPr/>
                    <a:lstStyle/>
                    <a:p>
                      <a:pPr algn="ctr"/>
                      <a:r>
                        <a:rPr lang="it-IT" sz="1600" dirty="0" smtClean="0">
                          <a:latin typeface="Cambria" pitchFamily="18" charset="0"/>
                        </a:rPr>
                        <a:t>4.7</a:t>
                      </a:r>
                      <a:endParaRPr lang="it-IT" sz="1600" dirty="0">
                        <a:latin typeface="Cambria" pitchFamily="18" charset="0"/>
                      </a:endParaRPr>
                    </a:p>
                  </a:txBody>
                  <a:tcPr/>
                </a:tc>
              </a:tr>
              <a:tr h="351695">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it-IT" sz="1600" i="0" kern="0" dirty="0" smtClean="0">
                          <a:solidFill>
                            <a:schemeClr val="tx1"/>
                          </a:solidFill>
                          <a:latin typeface="Cambria" pitchFamily="18" charset="0"/>
                          <a:cs typeface="Times New Roman" pitchFamily="18" charset="0"/>
                        </a:rPr>
                        <a:t>Al</a:t>
                      </a:r>
                      <a:r>
                        <a:rPr lang="it-IT" sz="1600" i="0" baseline="-25000" dirty="0" smtClean="0">
                          <a:solidFill>
                            <a:schemeClr val="tx1"/>
                          </a:solidFill>
                          <a:latin typeface="Cambria" pitchFamily="18" charset="0"/>
                          <a:cs typeface="Times New Roman" pitchFamily="18" charset="0"/>
                        </a:rPr>
                        <a:t>2</a:t>
                      </a:r>
                      <a:r>
                        <a:rPr lang="it-IT" sz="1600" i="0" dirty="0" smtClean="0">
                          <a:solidFill>
                            <a:schemeClr val="tx1"/>
                          </a:solidFill>
                          <a:latin typeface="Cambria" pitchFamily="18" charset="0"/>
                          <a:cs typeface="Times New Roman" pitchFamily="18" charset="0"/>
                        </a:rPr>
                        <a:t>O</a:t>
                      </a:r>
                      <a:r>
                        <a:rPr lang="it-IT" sz="1600" i="0" baseline="-25000" dirty="0" smtClean="0">
                          <a:solidFill>
                            <a:schemeClr val="tx1"/>
                          </a:solidFill>
                          <a:latin typeface="Cambria" pitchFamily="18" charset="0"/>
                          <a:cs typeface="Times New Roman" pitchFamily="18" charset="0"/>
                        </a:rPr>
                        <a:t>3</a:t>
                      </a:r>
                      <a:endParaRPr lang="it-IT" sz="1600" i="0" dirty="0" smtClean="0">
                        <a:solidFill>
                          <a:schemeClr val="tx1"/>
                        </a:solidFill>
                        <a:latin typeface="Cambria" pitchFamily="18" charset="0"/>
                      </a:endParaRPr>
                    </a:p>
                  </a:txBody>
                  <a:tcPr/>
                </a:tc>
                <a:tc>
                  <a:txBody>
                    <a:bodyPr/>
                    <a:lstStyle/>
                    <a:p>
                      <a:pPr algn="ctr"/>
                      <a:r>
                        <a:rPr lang="it-IT" sz="1600" dirty="0" smtClean="0">
                          <a:latin typeface="Cambria" pitchFamily="18" charset="0"/>
                        </a:rPr>
                        <a:t>8.8</a:t>
                      </a:r>
                      <a:endParaRPr lang="it-IT" sz="1600" dirty="0">
                        <a:latin typeface="Cambria" pitchFamily="18" charset="0"/>
                      </a:endParaRPr>
                    </a:p>
                  </a:txBody>
                  <a:tcPr/>
                </a:tc>
              </a:tr>
              <a:tr h="351695">
                <a:tc>
                  <a:txBody>
                    <a:bodyPr/>
                    <a:lstStyle/>
                    <a:p>
                      <a:pPr algn="ctr"/>
                      <a:r>
                        <a:rPr lang="it-IT" sz="1600" i="0" kern="0" dirty="0" smtClean="0">
                          <a:solidFill>
                            <a:schemeClr val="tx1"/>
                          </a:solidFill>
                          <a:latin typeface="Cambria" pitchFamily="18" charset="0"/>
                          <a:cs typeface="Times New Roman" pitchFamily="18" charset="0"/>
                        </a:rPr>
                        <a:t>Mullite (3Al</a:t>
                      </a:r>
                      <a:r>
                        <a:rPr lang="it-IT" sz="1600" i="0" baseline="-25000" dirty="0" smtClean="0">
                          <a:solidFill>
                            <a:schemeClr val="tx1"/>
                          </a:solidFill>
                          <a:latin typeface="Cambria" pitchFamily="18" charset="0"/>
                          <a:cs typeface="Times New Roman" pitchFamily="18" charset="0"/>
                        </a:rPr>
                        <a:t>2</a:t>
                      </a:r>
                      <a:r>
                        <a:rPr lang="it-IT" sz="1600" i="0" dirty="0" smtClean="0">
                          <a:solidFill>
                            <a:schemeClr val="tx1"/>
                          </a:solidFill>
                          <a:latin typeface="Cambria" pitchFamily="18" charset="0"/>
                          <a:cs typeface="Times New Roman" pitchFamily="18" charset="0"/>
                        </a:rPr>
                        <a:t>O</a:t>
                      </a:r>
                      <a:r>
                        <a:rPr lang="it-IT" sz="1600" i="0" baseline="-25000" dirty="0" smtClean="0">
                          <a:solidFill>
                            <a:schemeClr val="tx1"/>
                          </a:solidFill>
                          <a:latin typeface="Cambria" pitchFamily="18" charset="0"/>
                          <a:cs typeface="Times New Roman" pitchFamily="18" charset="0"/>
                        </a:rPr>
                        <a:t>3 </a:t>
                      </a:r>
                      <a:r>
                        <a:rPr lang="it-IT" sz="1600" i="0" baseline="0" dirty="0" smtClean="0">
                          <a:solidFill>
                            <a:schemeClr val="tx1"/>
                          </a:solidFill>
                          <a:latin typeface="Cambria" pitchFamily="18" charset="0"/>
                          <a:cs typeface="Times New Roman" pitchFamily="18" charset="0"/>
                        </a:rPr>
                        <a:t>-2</a:t>
                      </a:r>
                      <a:r>
                        <a:rPr lang="it-IT" sz="1600" i="0" kern="0" dirty="0" smtClean="0">
                          <a:solidFill>
                            <a:schemeClr val="tx1"/>
                          </a:solidFill>
                          <a:latin typeface="Cambria" pitchFamily="18" charset="0"/>
                          <a:cs typeface="Times New Roman" pitchFamily="18" charset="0"/>
                        </a:rPr>
                        <a:t>Si</a:t>
                      </a:r>
                      <a:r>
                        <a:rPr lang="it-IT" sz="1600" i="0" dirty="0" smtClean="0">
                          <a:solidFill>
                            <a:schemeClr val="tx1"/>
                          </a:solidFill>
                          <a:latin typeface="Cambria" pitchFamily="18" charset="0"/>
                          <a:cs typeface="Times New Roman" pitchFamily="18" charset="0"/>
                        </a:rPr>
                        <a:t>O</a:t>
                      </a:r>
                      <a:r>
                        <a:rPr lang="it-IT" sz="1600" i="0" baseline="-25000" dirty="0" smtClean="0">
                          <a:solidFill>
                            <a:schemeClr val="tx1"/>
                          </a:solidFill>
                          <a:latin typeface="Cambria" pitchFamily="18" charset="0"/>
                          <a:cs typeface="Times New Roman" pitchFamily="18" charset="0"/>
                        </a:rPr>
                        <a:t>2</a:t>
                      </a:r>
                      <a:r>
                        <a:rPr lang="it-IT" sz="1600" i="0" baseline="0" dirty="0" smtClean="0">
                          <a:solidFill>
                            <a:schemeClr val="tx1"/>
                          </a:solidFill>
                          <a:latin typeface="Cambria" pitchFamily="18" charset="0"/>
                          <a:cs typeface="Times New Roman" pitchFamily="18" charset="0"/>
                        </a:rPr>
                        <a:t>)</a:t>
                      </a:r>
                      <a:endParaRPr lang="it-IT" sz="1600" i="0" dirty="0" smtClean="0">
                        <a:solidFill>
                          <a:schemeClr val="tx1"/>
                        </a:solidFill>
                        <a:latin typeface="Cambria" pitchFamily="18"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600" b="0" u="none" strike="noStrike" kern="0" cap="none" spc="0" normalizeH="0" baseline="0" noProof="0" dirty="0" smtClean="0">
                          <a:ln>
                            <a:noFill/>
                          </a:ln>
                          <a:effectLst/>
                          <a:uLnTx/>
                          <a:uFillTx/>
                          <a:latin typeface="Cambria" pitchFamily="18" charset="0"/>
                        </a:rPr>
                        <a:t>5.3</a:t>
                      </a:r>
                    </a:p>
                  </a:txBody>
                  <a:tcPr/>
                </a:tc>
              </a:tr>
              <a:tr h="351695">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it-IT" sz="1600" i="0" kern="0" dirty="0" smtClean="0">
                          <a:solidFill>
                            <a:schemeClr val="tx1"/>
                          </a:solidFill>
                          <a:latin typeface="Cambria" pitchFamily="18" charset="0"/>
                          <a:cs typeface="Times New Roman" pitchFamily="18" charset="0"/>
                        </a:rPr>
                        <a:t>Vetro di Si</a:t>
                      </a:r>
                      <a:r>
                        <a:rPr lang="it-IT" sz="1600" i="0" dirty="0" smtClean="0">
                          <a:solidFill>
                            <a:schemeClr val="tx1"/>
                          </a:solidFill>
                          <a:latin typeface="Cambria" pitchFamily="18" charset="0"/>
                          <a:cs typeface="Times New Roman" pitchFamily="18" charset="0"/>
                        </a:rPr>
                        <a:t>O</a:t>
                      </a:r>
                      <a:r>
                        <a:rPr lang="it-IT" sz="1600" i="0" baseline="-25000" dirty="0" smtClean="0">
                          <a:solidFill>
                            <a:schemeClr val="tx1"/>
                          </a:solidFill>
                          <a:latin typeface="Cambria" pitchFamily="18" charset="0"/>
                          <a:cs typeface="Times New Roman" pitchFamily="18" charset="0"/>
                        </a:rPr>
                        <a:t>2</a:t>
                      </a:r>
                      <a:endParaRPr lang="it-IT" sz="1600" i="0" dirty="0" smtClean="0">
                        <a:solidFill>
                          <a:schemeClr val="tx1"/>
                        </a:solidFill>
                        <a:latin typeface="Cambria" pitchFamily="18" charset="0"/>
                      </a:endParaRPr>
                    </a:p>
                  </a:txBody>
                  <a:tcPr/>
                </a:tc>
                <a:tc>
                  <a:txBody>
                    <a:bodyPr/>
                    <a:lstStyle/>
                    <a:p>
                      <a:pPr algn="ctr"/>
                      <a:r>
                        <a:rPr lang="it-IT" sz="1600" dirty="0" smtClean="0">
                          <a:latin typeface="Cambria" pitchFamily="18" charset="0"/>
                        </a:rPr>
                        <a:t>0.6</a:t>
                      </a:r>
                      <a:endParaRPr lang="it-IT" sz="1600" dirty="0">
                        <a:latin typeface="Cambria" pitchFamily="18" charset="0"/>
                      </a:endParaRPr>
                    </a:p>
                  </a:txBody>
                  <a:tcPr/>
                </a:tc>
              </a:tr>
              <a:tr h="351695">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it-IT" sz="1600" i="0" kern="0" dirty="0" smtClean="0">
                          <a:solidFill>
                            <a:schemeClr val="tx1"/>
                          </a:solidFill>
                          <a:latin typeface="Cambria" pitchFamily="18" charset="0"/>
                          <a:cs typeface="Times New Roman" pitchFamily="18" charset="0"/>
                        </a:rPr>
                        <a:t>Zr</a:t>
                      </a:r>
                      <a:r>
                        <a:rPr lang="it-IT" sz="1600" i="0" dirty="0" smtClean="0">
                          <a:solidFill>
                            <a:schemeClr val="tx1"/>
                          </a:solidFill>
                          <a:latin typeface="Cambria" pitchFamily="18" charset="0"/>
                          <a:cs typeface="Times New Roman" pitchFamily="18" charset="0"/>
                        </a:rPr>
                        <a:t>O</a:t>
                      </a:r>
                      <a:r>
                        <a:rPr lang="it-IT" sz="1600" i="0" baseline="-25000" dirty="0" smtClean="0">
                          <a:solidFill>
                            <a:schemeClr val="tx1"/>
                          </a:solidFill>
                          <a:latin typeface="Cambria" pitchFamily="18" charset="0"/>
                          <a:cs typeface="Times New Roman" pitchFamily="18" charset="0"/>
                        </a:rPr>
                        <a:t>2</a:t>
                      </a:r>
                      <a:endParaRPr lang="it-IT" sz="1600" i="0" dirty="0" smtClean="0">
                        <a:solidFill>
                          <a:schemeClr val="tx1"/>
                        </a:solidFill>
                        <a:latin typeface="Cambria" pitchFamily="18" charset="0"/>
                      </a:endParaRPr>
                    </a:p>
                  </a:txBody>
                  <a:tcPr/>
                </a:tc>
                <a:tc>
                  <a:txBody>
                    <a:bodyPr/>
                    <a:lstStyle/>
                    <a:p>
                      <a:pPr algn="ctr"/>
                      <a:r>
                        <a:rPr lang="it-IT" sz="1600" dirty="0" smtClean="0">
                          <a:latin typeface="Cambria" pitchFamily="18" charset="0"/>
                        </a:rPr>
                        <a:t>10</a:t>
                      </a:r>
                      <a:endParaRPr lang="it-IT" sz="1600" dirty="0">
                        <a:latin typeface="Cambria" pitchFamily="18" charset="0"/>
                      </a:endParaRPr>
                    </a:p>
                  </a:txBody>
                  <a:tcPr/>
                </a:tc>
              </a:tr>
              <a:tr h="351695">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it-IT" sz="1600" i="0" kern="0" dirty="0" smtClean="0">
                          <a:solidFill>
                            <a:schemeClr val="tx1"/>
                          </a:solidFill>
                          <a:latin typeface="Cambria" pitchFamily="18" charset="0"/>
                          <a:cs typeface="Times New Roman" pitchFamily="18" charset="0"/>
                        </a:rPr>
                        <a:t>PE</a:t>
                      </a:r>
                      <a:endParaRPr lang="it-IT" sz="1600" i="0" dirty="0" smtClean="0">
                        <a:solidFill>
                          <a:schemeClr val="tx1"/>
                        </a:solidFill>
                        <a:latin typeface="Cambria" pitchFamily="18" charset="0"/>
                      </a:endParaRPr>
                    </a:p>
                  </a:txBody>
                  <a:tcPr/>
                </a:tc>
                <a:tc>
                  <a:txBody>
                    <a:bodyPr/>
                    <a:lstStyle/>
                    <a:p>
                      <a:pPr algn="ctr"/>
                      <a:r>
                        <a:rPr lang="it-IT" sz="1600" dirty="0" smtClean="0">
                          <a:latin typeface="Cambria" pitchFamily="18" charset="0"/>
                        </a:rPr>
                        <a:t>60-220</a:t>
                      </a:r>
                      <a:endParaRPr lang="it-IT" sz="1600" dirty="0">
                        <a:latin typeface="Cambria" pitchFamily="18" charset="0"/>
                      </a:endParaRPr>
                    </a:p>
                  </a:txBody>
                  <a:tcPr/>
                </a:tc>
              </a:tr>
              <a:tr h="351695">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it-IT" sz="1600" i="0" dirty="0" smtClean="0">
                          <a:solidFill>
                            <a:schemeClr val="tx1"/>
                          </a:solidFill>
                          <a:latin typeface="Cambria" pitchFamily="18" charset="0"/>
                        </a:rPr>
                        <a:t>Teflon</a:t>
                      </a:r>
                    </a:p>
                  </a:txBody>
                  <a:tcPr/>
                </a:tc>
                <a:tc>
                  <a:txBody>
                    <a:bodyPr/>
                    <a:lstStyle/>
                    <a:p>
                      <a:pPr algn="ctr"/>
                      <a:r>
                        <a:rPr lang="it-IT" sz="1600" dirty="0" smtClean="0">
                          <a:latin typeface="Cambria" pitchFamily="18" charset="0"/>
                        </a:rPr>
                        <a:t>50-135</a:t>
                      </a:r>
                      <a:endParaRPr lang="it-IT" sz="1600" dirty="0">
                        <a:latin typeface="Cambria" pitchFamily="18" charset="0"/>
                      </a:endParaRPr>
                    </a:p>
                  </a:txBody>
                  <a:tcPr/>
                </a:tc>
              </a:tr>
            </a:tbl>
          </a:graphicData>
        </a:graphic>
      </p:graphicFrame>
      <p:sp>
        <p:nvSpPr>
          <p:cNvPr id="8" name="Rettangolo 7"/>
          <p:cNvSpPr/>
          <p:nvPr/>
        </p:nvSpPr>
        <p:spPr>
          <a:xfrm>
            <a:off x="500034" y="3339860"/>
            <a:ext cx="3714776" cy="2089404"/>
          </a:xfrm>
          <a:prstGeom prst="rect">
            <a:avLst/>
          </a:prstGeom>
          <a:no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aphicFrame>
        <p:nvGraphicFramePr>
          <p:cNvPr id="11" name="Tabella 10"/>
          <p:cNvGraphicFramePr>
            <a:graphicFrameLocks noGrp="1"/>
          </p:cNvGraphicFramePr>
          <p:nvPr/>
        </p:nvGraphicFramePr>
        <p:xfrm>
          <a:off x="4643438" y="1214422"/>
          <a:ext cx="4071966" cy="5394995"/>
        </p:xfrm>
        <a:graphic>
          <a:graphicData uri="http://schemas.openxmlformats.org/drawingml/2006/table">
            <a:tbl>
              <a:tblPr firstRow="1" bandRow="1">
                <a:tableStyleId>{5C22544A-7EE6-4342-B048-85BDC9FD1C3A}</a:tableStyleId>
              </a:tblPr>
              <a:tblGrid>
                <a:gridCol w="2369144"/>
                <a:gridCol w="1702822"/>
              </a:tblGrid>
              <a:tr h="642942">
                <a:tc>
                  <a:txBody>
                    <a:bodyPr/>
                    <a:lstStyle/>
                    <a:p>
                      <a:pPr algn="ctr"/>
                      <a:r>
                        <a:rPr lang="it-IT" sz="1600" dirty="0" smtClean="0"/>
                        <a:t>Materiale</a:t>
                      </a:r>
                      <a:r>
                        <a:rPr lang="it-IT" sz="1600" baseline="0" dirty="0" smtClean="0"/>
                        <a:t> </a:t>
                      </a:r>
                      <a:endParaRPr lang="it-IT" sz="1600" dirty="0"/>
                    </a:p>
                  </a:txBody>
                  <a:tcPr>
                    <a:solidFill>
                      <a:srgbClr val="006600"/>
                    </a:solidFill>
                  </a:tcPr>
                </a:tc>
                <a:tc>
                  <a:txBody>
                    <a:bodyPr/>
                    <a:lstStyle/>
                    <a:p>
                      <a:pPr algn="ctr"/>
                      <a:r>
                        <a:rPr lang="it-IT" sz="1600" b="1" kern="0" dirty="0" smtClean="0">
                          <a:latin typeface="Cambria" pitchFamily="18" charset="0"/>
                        </a:rPr>
                        <a:t>Conducibilità termica </a:t>
                      </a:r>
                      <a:r>
                        <a:rPr lang="it-IT" sz="1600" b="1" kern="0" baseline="0" dirty="0" smtClean="0">
                          <a:latin typeface="Cambria" pitchFamily="18" charset="0"/>
                        </a:rPr>
                        <a:t> (W/</a:t>
                      </a:r>
                      <a:r>
                        <a:rPr lang="it-IT" sz="1600" b="1" kern="0" baseline="0" dirty="0" err="1" smtClean="0">
                          <a:latin typeface="Cambria" pitchFamily="18" charset="0"/>
                        </a:rPr>
                        <a:t>mK</a:t>
                      </a:r>
                      <a:r>
                        <a:rPr lang="it-IT" sz="1600" b="1" kern="0" dirty="0" smtClean="0">
                          <a:latin typeface="Cambria" pitchFamily="18" charset="0"/>
                        </a:rPr>
                        <a:t>)</a:t>
                      </a:r>
                      <a:endParaRPr lang="it-IT" sz="1600" dirty="0"/>
                    </a:p>
                  </a:txBody>
                  <a:tcPr>
                    <a:solidFill>
                      <a:srgbClr val="006600"/>
                    </a:solidFill>
                  </a:tcPr>
                </a:tc>
              </a:tr>
              <a:tr h="351695">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it-IT" sz="1600" dirty="0" smtClean="0">
                          <a:latin typeface="Cambria" pitchFamily="18" charset="0"/>
                        </a:rPr>
                        <a:t>Al</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600" b="0" u="none" strike="noStrike" kern="0" cap="none" spc="0" normalizeH="0" baseline="0" noProof="0" dirty="0" smtClean="0">
                          <a:ln>
                            <a:noFill/>
                          </a:ln>
                          <a:effectLst/>
                          <a:uLnTx/>
                          <a:uFillTx/>
                          <a:latin typeface="Cambria" pitchFamily="18" charset="0"/>
                        </a:rPr>
                        <a:t>240</a:t>
                      </a:r>
                    </a:p>
                  </a:txBody>
                  <a:tcPr/>
                </a:tc>
              </a:tr>
              <a:tr h="351695">
                <a:tc>
                  <a:txBody>
                    <a:bodyPr/>
                    <a:lstStyle/>
                    <a:p>
                      <a:pPr algn="ctr"/>
                      <a:r>
                        <a:rPr lang="it-IT" sz="1600" dirty="0" smtClean="0">
                          <a:latin typeface="Cambria" pitchFamily="18" charset="0"/>
                        </a:rPr>
                        <a:t>Acciaio</a:t>
                      </a:r>
                      <a:endParaRPr lang="it-IT" sz="1600" dirty="0">
                        <a:latin typeface="Cambria" pitchFamily="18" charset="0"/>
                      </a:endParaRPr>
                    </a:p>
                  </a:txBody>
                  <a:tcPr/>
                </a:tc>
                <a:tc>
                  <a:txBody>
                    <a:bodyPr/>
                    <a:lstStyle/>
                    <a:p>
                      <a:pPr algn="ctr"/>
                      <a:r>
                        <a:rPr lang="it-IT" sz="1600" dirty="0" smtClean="0">
                          <a:latin typeface="Cambria" pitchFamily="18" charset="0"/>
                        </a:rPr>
                        <a:t>14-65</a:t>
                      </a:r>
                      <a:endParaRPr lang="it-IT" sz="1600" dirty="0">
                        <a:latin typeface="Cambria" pitchFamily="18" charset="0"/>
                      </a:endParaRPr>
                    </a:p>
                  </a:txBody>
                  <a:tcPr/>
                </a:tc>
              </a:tr>
              <a:tr h="351695">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it-IT" sz="1600" dirty="0" smtClean="0">
                          <a:latin typeface="Cambria" pitchFamily="18" charset="0"/>
                        </a:rPr>
                        <a:t>W</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600" b="0" u="none" strike="noStrike" kern="0" cap="none" spc="0" normalizeH="0" baseline="0" noProof="0" dirty="0" smtClean="0">
                          <a:ln>
                            <a:noFill/>
                          </a:ln>
                          <a:effectLst/>
                          <a:uLnTx/>
                          <a:uFillTx/>
                          <a:latin typeface="Cambria" pitchFamily="18" charset="0"/>
                        </a:rPr>
                        <a:t>178</a:t>
                      </a:r>
                    </a:p>
                  </a:txBody>
                  <a:tcPr/>
                </a:tc>
              </a:tr>
              <a:tr h="351695">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it-IT" sz="1600" dirty="0" err="1" smtClean="0">
                          <a:latin typeface="Cambria" pitchFamily="18" charset="0"/>
                        </a:rPr>
                        <a:t>MgO</a:t>
                      </a:r>
                      <a:endParaRPr lang="it-IT" sz="1600" dirty="0" smtClean="0">
                        <a:latin typeface="Cambria" pitchFamily="18"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600" b="0" u="none" strike="noStrike" kern="0" cap="none" spc="0" normalizeH="0" baseline="0" noProof="0" dirty="0" smtClean="0">
                          <a:ln>
                            <a:noFill/>
                          </a:ln>
                          <a:effectLst/>
                          <a:uLnTx/>
                          <a:uFillTx/>
                          <a:latin typeface="Cambria" pitchFamily="18" charset="0"/>
                        </a:rPr>
                        <a:t>37.7</a:t>
                      </a:r>
                    </a:p>
                  </a:txBody>
                  <a:tcPr/>
                </a:tc>
              </a:tr>
              <a:tr h="351695">
                <a:tc>
                  <a:txBody>
                    <a:bodyPr/>
                    <a:lstStyle/>
                    <a:p>
                      <a:pPr algn="ctr"/>
                      <a:r>
                        <a:rPr lang="it-IT" sz="1600" kern="0" dirty="0" err="1" smtClean="0">
                          <a:latin typeface="Cambria" pitchFamily="18" charset="0"/>
                        </a:rPr>
                        <a:t>SiC</a:t>
                      </a:r>
                      <a:endParaRPr lang="it-IT" sz="1600" kern="0" dirty="0" smtClean="0">
                        <a:latin typeface="Cambria" pitchFamily="18" charset="0"/>
                      </a:endParaRPr>
                    </a:p>
                  </a:txBody>
                  <a:tcPr/>
                </a:tc>
                <a:tc>
                  <a:txBody>
                    <a:bodyPr/>
                    <a:lstStyle/>
                    <a:p>
                      <a:pPr algn="ctr"/>
                      <a:r>
                        <a:rPr lang="it-IT" sz="1600" dirty="0" smtClean="0">
                          <a:latin typeface="Cambria" pitchFamily="18" charset="0"/>
                        </a:rPr>
                        <a:t>71-490</a:t>
                      </a:r>
                      <a:endParaRPr lang="it-IT" sz="1600" dirty="0">
                        <a:latin typeface="Cambria" pitchFamily="18" charset="0"/>
                      </a:endParaRPr>
                    </a:p>
                  </a:txBody>
                  <a:tcPr/>
                </a:tc>
              </a:tr>
              <a:tr h="351695">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it-IT" sz="1600" i="0" kern="0" dirty="0" smtClean="0">
                          <a:solidFill>
                            <a:schemeClr val="tx1"/>
                          </a:solidFill>
                          <a:latin typeface="Cambria" pitchFamily="18" charset="0"/>
                          <a:cs typeface="Times New Roman" pitchFamily="18" charset="0"/>
                        </a:rPr>
                        <a:t>Al</a:t>
                      </a:r>
                      <a:r>
                        <a:rPr lang="it-IT" sz="1600" i="0" baseline="-25000" dirty="0" smtClean="0">
                          <a:solidFill>
                            <a:schemeClr val="tx1"/>
                          </a:solidFill>
                          <a:latin typeface="Cambria" pitchFamily="18" charset="0"/>
                          <a:cs typeface="Times New Roman" pitchFamily="18" charset="0"/>
                        </a:rPr>
                        <a:t>2</a:t>
                      </a:r>
                      <a:r>
                        <a:rPr lang="it-IT" sz="1600" i="0" dirty="0" smtClean="0">
                          <a:solidFill>
                            <a:schemeClr val="tx1"/>
                          </a:solidFill>
                          <a:latin typeface="Cambria" pitchFamily="18" charset="0"/>
                          <a:cs typeface="Times New Roman" pitchFamily="18" charset="0"/>
                        </a:rPr>
                        <a:t>O</a:t>
                      </a:r>
                      <a:r>
                        <a:rPr lang="it-IT" sz="1600" i="0" baseline="-25000" dirty="0" smtClean="0">
                          <a:solidFill>
                            <a:schemeClr val="tx1"/>
                          </a:solidFill>
                          <a:latin typeface="Cambria" pitchFamily="18" charset="0"/>
                          <a:cs typeface="Times New Roman" pitchFamily="18" charset="0"/>
                        </a:rPr>
                        <a:t>3</a:t>
                      </a:r>
                      <a:endParaRPr lang="it-IT" sz="1600" i="0" dirty="0" smtClean="0">
                        <a:solidFill>
                          <a:schemeClr val="tx1"/>
                        </a:solidFill>
                        <a:latin typeface="Cambria" pitchFamily="18" charset="0"/>
                      </a:endParaRPr>
                    </a:p>
                  </a:txBody>
                  <a:tcPr/>
                </a:tc>
                <a:tc>
                  <a:txBody>
                    <a:bodyPr/>
                    <a:lstStyle/>
                    <a:p>
                      <a:pPr algn="ctr"/>
                      <a:r>
                        <a:rPr lang="it-IT" sz="1600" dirty="0" smtClean="0">
                          <a:latin typeface="Cambria" pitchFamily="18" charset="0"/>
                        </a:rPr>
                        <a:t>35-39</a:t>
                      </a:r>
                      <a:endParaRPr lang="it-IT" sz="1600" dirty="0">
                        <a:latin typeface="Cambria" pitchFamily="18" charset="0"/>
                      </a:endParaRPr>
                    </a:p>
                  </a:txBody>
                  <a:tcPr/>
                </a:tc>
              </a:tr>
              <a:tr h="351695">
                <a:tc>
                  <a:txBody>
                    <a:bodyPr/>
                    <a:lstStyle/>
                    <a:p>
                      <a:pPr algn="ctr"/>
                      <a:r>
                        <a:rPr lang="it-IT" sz="1600" i="0" kern="0" dirty="0" smtClean="0">
                          <a:solidFill>
                            <a:schemeClr val="tx1"/>
                          </a:solidFill>
                          <a:latin typeface="Cambria" pitchFamily="18" charset="0"/>
                          <a:cs typeface="Times New Roman" pitchFamily="18" charset="0"/>
                        </a:rPr>
                        <a:t>Mullite (3Al</a:t>
                      </a:r>
                      <a:r>
                        <a:rPr lang="it-IT" sz="1600" i="0" baseline="-25000" dirty="0" smtClean="0">
                          <a:solidFill>
                            <a:schemeClr val="tx1"/>
                          </a:solidFill>
                          <a:latin typeface="Cambria" pitchFamily="18" charset="0"/>
                          <a:cs typeface="Times New Roman" pitchFamily="18" charset="0"/>
                        </a:rPr>
                        <a:t>2</a:t>
                      </a:r>
                      <a:r>
                        <a:rPr lang="it-IT" sz="1600" i="0" dirty="0" smtClean="0">
                          <a:solidFill>
                            <a:schemeClr val="tx1"/>
                          </a:solidFill>
                          <a:latin typeface="Cambria" pitchFamily="18" charset="0"/>
                          <a:cs typeface="Times New Roman" pitchFamily="18" charset="0"/>
                        </a:rPr>
                        <a:t>O</a:t>
                      </a:r>
                      <a:r>
                        <a:rPr lang="it-IT" sz="1600" i="0" baseline="-25000" dirty="0" smtClean="0">
                          <a:solidFill>
                            <a:schemeClr val="tx1"/>
                          </a:solidFill>
                          <a:latin typeface="Cambria" pitchFamily="18" charset="0"/>
                          <a:cs typeface="Times New Roman" pitchFamily="18" charset="0"/>
                        </a:rPr>
                        <a:t>3 </a:t>
                      </a:r>
                      <a:r>
                        <a:rPr lang="it-IT" sz="1600" i="0" baseline="0" dirty="0" smtClean="0">
                          <a:solidFill>
                            <a:schemeClr val="tx1"/>
                          </a:solidFill>
                          <a:latin typeface="Cambria" pitchFamily="18" charset="0"/>
                          <a:cs typeface="Times New Roman" pitchFamily="18" charset="0"/>
                        </a:rPr>
                        <a:t>-2</a:t>
                      </a:r>
                      <a:r>
                        <a:rPr lang="it-IT" sz="1600" i="0" kern="0" dirty="0" smtClean="0">
                          <a:solidFill>
                            <a:schemeClr val="tx1"/>
                          </a:solidFill>
                          <a:latin typeface="Cambria" pitchFamily="18" charset="0"/>
                          <a:cs typeface="Times New Roman" pitchFamily="18" charset="0"/>
                        </a:rPr>
                        <a:t>Si</a:t>
                      </a:r>
                      <a:r>
                        <a:rPr lang="it-IT" sz="1600" i="0" dirty="0" smtClean="0">
                          <a:solidFill>
                            <a:schemeClr val="tx1"/>
                          </a:solidFill>
                          <a:latin typeface="Cambria" pitchFamily="18" charset="0"/>
                          <a:cs typeface="Times New Roman" pitchFamily="18" charset="0"/>
                        </a:rPr>
                        <a:t>O</a:t>
                      </a:r>
                      <a:r>
                        <a:rPr lang="it-IT" sz="1600" i="0" baseline="-25000" dirty="0" smtClean="0">
                          <a:solidFill>
                            <a:schemeClr val="tx1"/>
                          </a:solidFill>
                          <a:latin typeface="Cambria" pitchFamily="18" charset="0"/>
                          <a:cs typeface="Times New Roman" pitchFamily="18" charset="0"/>
                        </a:rPr>
                        <a:t>2</a:t>
                      </a:r>
                      <a:r>
                        <a:rPr lang="it-IT" sz="1600" i="0" baseline="0" dirty="0" smtClean="0">
                          <a:solidFill>
                            <a:schemeClr val="tx1"/>
                          </a:solidFill>
                          <a:latin typeface="Cambria" pitchFamily="18" charset="0"/>
                          <a:cs typeface="Times New Roman" pitchFamily="18" charset="0"/>
                        </a:rPr>
                        <a:t>)</a:t>
                      </a:r>
                      <a:endParaRPr lang="it-IT" sz="1600" i="0" dirty="0" smtClean="0">
                        <a:solidFill>
                          <a:schemeClr val="tx1"/>
                        </a:solidFill>
                        <a:latin typeface="Cambria" pitchFamily="18"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600" b="0" u="none" strike="noStrike" kern="0" cap="none" spc="0" normalizeH="0" baseline="0" noProof="0" dirty="0" smtClean="0">
                          <a:ln>
                            <a:noFill/>
                          </a:ln>
                          <a:effectLst/>
                          <a:uLnTx/>
                          <a:uFillTx/>
                          <a:latin typeface="Cambria" pitchFamily="18" charset="0"/>
                        </a:rPr>
                        <a:t>6.1</a:t>
                      </a:r>
                    </a:p>
                  </a:txBody>
                  <a:tcPr/>
                </a:tc>
              </a:tr>
              <a:tr h="351695">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it-IT" sz="1600" i="0" kern="0" dirty="0" smtClean="0">
                          <a:solidFill>
                            <a:schemeClr val="tx1"/>
                          </a:solidFill>
                          <a:latin typeface="Cambria" pitchFamily="18" charset="0"/>
                          <a:cs typeface="Times New Roman" pitchFamily="18" charset="0"/>
                        </a:rPr>
                        <a:t>Vetro di Si</a:t>
                      </a:r>
                      <a:r>
                        <a:rPr lang="it-IT" sz="1600" i="0" dirty="0" smtClean="0">
                          <a:solidFill>
                            <a:schemeClr val="tx1"/>
                          </a:solidFill>
                          <a:latin typeface="Cambria" pitchFamily="18" charset="0"/>
                          <a:cs typeface="Times New Roman" pitchFamily="18" charset="0"/>
                        </a:rPr>
                        <a:t>O</a:t>
                      </a:r>
                      <a:r>
                        <a:rPr lang="it-IT" sz="1600" i="0" baseline="-25000" dirty="0" smtClean="0">
                          <a:solidFill>
                            <a:schemeClr val="tx1"/>
                          </a:solidFill>
                          <a:latin typeface="Cambria" pitchFamily="18" charset="0"/>
                          <a:cs typeface="Times New Roman" pitchFamily="18" charset="0"/>
                        </a:rPr>
                        <a:t>2</a:t>
                      </a:r>
                      <a:endParaRPr lang="it-IT" sz="1600" i="0" dirty="0" smtClean="0">
                        <a:solidFill>
                          <a:schemeClr val="tx1"/>
                        </a:solidFill>
                        <a:latin typeface="Cambria" pitchFamily="18" charset="0"/>
                      </a:endParaRPr>
                    </a:p>
                  </a:txBody>
                  <a:tcPr/>
                </a:tc>
                <a:tc>
                  <a:txBody>
                    <a:bodyPr/>
                    <a:lstStyle/>
                    <a:p>
                      <a:pPr algn="ctr"/>
                      <a:r>
                        <a:rPr lang="it-IT" sz="1600" dirty="0" smtClean="0">
                          <a:latin typeface="Cambria" pitchFamily="18" charset="0"/>
                        </a:rPr>
                        <a:t>1.4</a:t>
                      </a:r>
                      <a:endParaRPr lang="it-IT" sz="1600" dirty="0">
                        <a:latin typeface="Cambria" pitchFamily="18" charset="0"/>
                      </a:endParaRPr>
                    </a:p>
                  </a:txBody>
                  <a:tcPr/>
                </a:tc>
              </a:tr>
              <a:tr h="351695">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it-IT" sz="1600" i="0" kern="0" dirty="0" smtClean="0">
                          <a:solidFill>
                            <a:schemeClr val="tx1"/>
                          </a:solidFill>
                          <a:latin typeface="Cambria" pitchFamily="18" charset="0"/>
                          <a:cs typeface="Times New Roman" pitchFamily="18" charset="0"/>
                        </a:rPr>
                        <a:t>Zr</a:t>
                      </a:r>
                      <a:r>
                        <a:rPr lang="it-IT" sz="1600" i="0" dirty="0" smtClean="0">
                          <a:solidFill>
                            <a:schemeClr val="tx1"/>
                          </a:solidFill>
                          <a:latin typeface="Cambria" pitchFamily="18" charset="0"/>
                          <a:cs typeface="Times New Roman" pitchFamily="18" charset="0"/>
                        </a:rPr>
                        <a:t>O</a:t>
                      </a:r>
                      <a:r>
                        <a:rPr lang="it-IT" sz="1600" i="0" baseline="-25000" dirty="0" smtClean="0">
                          <a:solidFill>
                            <a:schemeClr val="tx1"/>
                          </a:solidFill>
                          <a:latin typeface="Cambria" pitchFamily="18" charset="0"/>
                          <a:cs typeface="Times New Roman" pitchFamily="18" charset="0"/>
                        </a:rPr>
                        <a:t>2</a:t>
                      </a:r>
                      <a:endParaRPr lang="it-IT" sz="1600" i="0" dirty="0" smtClean="0">
                        <a:solidFill>
                          <a:schemeClr val="tx1"/>
                        </a:solidFill>
                        <a:latin typeface="Cambria" pitchFamily="18" charset="0"/>
                      </a:endParaRPr>
                    </a:p>
                  </a:txBody>
                  <a:tcPr/>
                </a:tc>
                <a:tc>
                  <a:txBody>
                    <a:bodyPr/>
                    <a:lstStyle/>
                    <a:p>
                      <a:pPr algn="ctr"/>
                      <a:r>
                        <a:rPr lang="it-IT" sz="1600" dirty="0" smtClean="0">
                          <a:latin typeface="Cambria" pitchFamily="18" charset="0"/>
                        </a:rPr>
                        <a:t>2.9</a:t>
                      </a:r>
                      <a:endParaRPr lang="it-IT" sz="1600" dirty="0">
                        <a:latin typeface="Cambria" pitchFamily="18" charset="0"/>
                      </a:endParaRPr>
                    </a:p>
                  </a:txBody>
                  <a:tcPr/>
                </a:tc>
              </a:tr>
              <a:tr h="351695">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it-IT" sz="1600" i="0" kern="0" dirty="0" smtClean="0">
                          <a:solidFill>
                            <a:schemeClr val="tx1"/>
                          </a:solidFill>
                          <a:latin typeface="Cambria" pitchFamily="18" charset="0"/>
                          <a:cs typeface="Times New Roman" pitchFamily="18" charset="0"/>
                        </a:rPr>
                        <a:t>Si</a:t>
                      </a:r>
                      <a:r>
                        <a:rPr lang="it-IT" sz="1600" i="0" kern="0" baseline="-25000" dirty="0" smtClean="0">
                          <a:solidFill>
                            <a:schemeClr val="tx1"/>
                          </a:solidFill>
                          <a:latin typeface="Cambria" pitchFamily="18" charset="0"/>
                          <a:cs typeface="Times New Roman" pitchFamily="18" charset="0"/>
                        </a:rPr>
                        <a:t>3</a:t>
                      </a:r>
                      <a:r>
                        <a:rPr lang="it-IT" sz="1600" i="0" dirty="0" smtClean="0">
                          <a:solidFill>
                            <a:schemeClr val="tx1"/>
                          </a:solidFill>
                          <a:latin typeface="Cambria" pitchFamily="18" charset="0"/>
                          <a:cs typeface="Times New Roman" pitchFamily="18" charset="0"/>
                        </a:rPr>
                        <a:t>N</a:t>
                      </a:r>
                      <a:r>
                        <a:rPr lang="it-IT" sz="1600" i="0" baseline="-25000" dirty="0" smtClean="0">
                          <a:solidFill>
                            <a:schemeClr val="tx1"/>
                          </a:solidFill>
                          <a:latin typeface="Cambria" pitchFamily="18" charset="0"/>
                          <a:cs typeface="Times New Roman" pitchFamily="18" charset="0"/>
                        </a:rPr>
                        <a:t>4</a:t>
                      </a:r>
                      <a:endParaRPr lang="it-IT" sz="1600" i="0" dirty="0" smtClean="0">
                        <a:solidFill>
                          <a:schemeClr val="tx1"/>
                        </a:solidFill>
                        <a:latin typeface="Cambria" pitchFamily="18" charset="0"/>
                      </a:endParaRPr>
                    </a:p>
                  </a:txBody>
                  <a:tcPr/>
                </a:tc>
                <a:tc>
                  <a:txBody>
                    <a:bodyPr/>
                    <a:lstStyle/>
                    <a:p>
                      <a:pPr algn="ctr"/>
                      <a:r>
                        <a:rPr lang="it-IT" sz="1600" dirty="0" smtClean="0">
                          <a:latin typeface="Cambria" pitchFamily="18" charset="0"/>
                        </a:rPr>
                        <a:t>10-33</a:t>
                      </a:r>
                      <a:endParaRPr lang="it-IT" sz="1600" dirty="0">
                        <a:latin typeface="Cambria" pitchFamily="18" charset="0"/>
                      </a:endParaRPr>
                    </a:p>
                  </a:txBody>
                  <a:tcPr/>
                </a:tc>
              </a:tr>
              <a:tr h="351695">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it-IT" sz="1600" i="0" kern="0" dirty="0" smtClean="0">
                          <a:solidFill>
                            <a:schemeClr val="tx1"/>
                          </a:solidFill>
                          <a:latin typeface="Cambria" pitchFamily="18" charset="0"/>
                          <a:cs typeface="Times New Roman" pitchFamily="18" charset="0"/>
                        </a:rPr>
                        <a:t>PE</a:t>
                      </a:r>
                      <a:endParaRPr lang="it-IT" sz="1600" i="0" dirty="0" smtClean="0">
                        <a:solidFill>
                          <a:schemeClr val="tx1"/>
                        </a:solidFill>
                        <a:latin typeface="Cambria" pitchFamily="18" charset="0"/>
                      </a:endParaRPr>
                    </a:p>
                  </a:txBody>
                  <a:tcPr/>
                </a:tc>
                <a:tc>
                  <a:txBody>
                    <a:bodyPr/>
                    <a:lstStyle/>
                    <a:p>
                      <a:pPr algn="ctr"/>
                      <a:r>
                        <a:rPr lang="it-IT" sz="1600" dirty="0" smtClean="0">
                          <a:latin typeface="Cambria" pitchFamily="18" charset="0"/>
                        </a:rPr>
                        <a:t>0.33-0.5</a:t>
                      </a:r>
                      <a:endParaRPr lang="it-IT" sz="1600" dirty="0">
                        <a:latin typeface="Cambria" pitchFamily="18" charset="0"/>
                      </a:endParaRPr>
                    </a:p>
                  </a:txBody>
                  <a:tcPr/>
                </a:tc>
              </a:tr>
              <a:tr h="351695">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it-IT" sz="1600" i="0" dirty="0" smtClean="0">
                          <a:solidFill>
                            <a:schemeClr val="tx1"/>
                          </a:solidFill>
                          <a:latin typeface="Cambria" pitchFamily="18" charset="0"/>
                        </a:rPr>
                        <a:t>Teflon</a:t>
                      </a:r>
                    </a:p>
                  </a:txBody>
                  <a:tcPr/>
                </a:tc>
                <a:tc>
                  <a:txBody>
                    <a:bodyPr/>
                    <a:lstStyle/>
                    <a:p>
                      <a:pPr algn="ctr"/>
                      <a:r>
                        <a:rPr lang="it-IT" sz="1600" dirty="0" smtClean="0">
                          <a:latin typeface="Cambria" pitchFamily="18" charset="0"/>
                        </a:rPr>
                        <a:t>0.25</a:t>
                      </a:r>
                      <a:endParaRPr lang="it-IT" sz="1600" dirty="0">
                        <a:latin typeface="Cambria" pitchFamily="18" charset="0"/>
                      </a:endParaRPr>
                    </a:p>
                  </a:txBody>
                  <a:tcPr/>
                </a:tc>
              </a:tr>
              <a:tr h="351695">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it-IT" sz="1600" i="0" dirty="0" smtClean="0">
                          <a:solidFill>
                            <a:schemeClr val="tx1"/>
                          </a:solidFill>
                          <a:latin typeface="Cambria" pitchFamily="18" charset="0"/>
                        </a:rPr>
                        <a:t>Legno</a:t>
                      </a:r>
                    </a:p>
                  </a:txBody>
                  <a:tcPr/>
                </a:tc>
                <a:tc>
                  <a:txBody>
                    <a:bodyPr/>
                    <a:lstStyle/>
                    <a:p>
                      <a:pPr algn="ctr"/>
                      <a:r>
                        <a:rPr lang="it-IT" sz="1600" dirty="0" smtClean="0">
                          <a:latin typeface="Cambria" pitchFamily="18" charset="0"/>
                        </a:rPr>
                        <a:t>0.14-0.16</a:t>
                      </a:r>
                      <a:endParaRPr lang="it-IT" sz="1600" dirty="0">
                        <a:latin typeface="Cambria" pitchFamily="18" charset="0"/>
                      </a:endParaRPr>
                    </a:p>
                  </a:txBody>
                  <a:tcPr/>
                </a:tc>
              </a:tr>
            </a:tbl>
          </a:graphicData>
        </a:graphic>
      </p:graphicFrame>
      <p:sp>
        <p:nvSpPr>
          <p:cNvPr id="13" name="Rettangolo 12"/>
          <p:cNvSpPr/>
          <p:nvPr/>
        </p:nvSpPr>
        <p:spPr>
          <a:xfrm>
            <a:off x="4786314" y="3071810"/>
            <a:ext cx="3714776" cy="2428892"/>
          </a:xfrm>
          <a:prstGeom prst="rect">
            <a:avLst/>
          </a:prstGeom>
          <a:no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395288" y="-71462"/>
            <a:ext cx="7772400" cy="908050"/>
          </a:xfrm>
        </p:spPr>
        <p:txBody>
          <a:bodyPr/>
          <a:lstStyle/>
          <a:p>
            <a:pPr eaLnBrk="1" hangingPunct="1"/>
            <a:r>
              <a:rPr lang="it-IT" sz="3200" b="1" i="1" dirty="0" smtClean="0">
                <a:solidFill>
                  <a:srgbClr val="006600"/>
                </a:solidFill>
                <a:latin typeface="Bookman Old Style" pitchFamily="18" charset="0"/>
              </a:rPr>
              <a:t>Materiali ceramici</a:t>
            </a:r>
          </a:p>
        </p:txBody>
      </p:sp>
      <p:sp>
        <p:nvSpPr>
          <p:cNvPr id="15363" name="Rectangle 3"/>
          <p:cNvSpPr>
            <a:spLocks noGrp="1" noChangeArrowheads="1"/>
          </p:cNvSpPr>
          <p:nvPr>
            <p:ph type="body" sz="half" idx="1"/>
          </p:nvPr>
        </p:nvSpPr>
        <p:spPr>
          <a:xfrm>
            <a:off x="179388" y="857232"/>
            <a:ext cx="8821768" cy="3286148"/>
          </a:xfrm>
        </p:spPr>
        <p:txBody>
          <a:bodyPr/>
          <a:lstStyle/>
          <a:p>
            <a:pPr marL="0" indent="0" algn="just">
              <a:lnSpc>
                <a:spcPts val="2600"/>
              </a:lnSpc>
              <a:buNone/>
              <a:defRPr/>
            </a:pPr>
            <a:r>
              <a:rPr lang="it-IT" sz="2000" dirty="0" smtClean="0">
                <a:latin typeface="Cambria" pitchFamily="18" charset="0"/>
              </a:rPr>
              <a:t>I manufatti in materiale ceramici non sono prodotti a partire da fuso o da materiale rammollito e poi formati (come nel caso dei metalli o polimeri termoplastici) ma si ottengono mediante il </a:t>
            </a:r>
            <a:r>
              <a:rPr lang="it-IT" sz="2000" b="1" i="1" dirty="0" smtClean="0">
                <a:solidFill>
                  <a:srgbClr val="006600"/>
                </a:solidFill>
                <a:latin typeface="Cambria" pitchFamily="18" charset="0"/>
              </a:rPr>
              <a:t>processo ceramico</a:t>
            </a:r>
            <a:r>
              <a:rPr lang="it-IT" sz="2000" i="1" dirty="0" smtClean="0">
                <a:latin typeface="Cambria" pitchFamily="18" charset="0"/>
              </a:rPr>
              <a:t>, ovvero</a:t>
            </a:r>
          </a:p>
        </p:txBody>
      </p:sp>
      <p:pic>
        <p:nvPicPr>
          <p:cNvPr id="52225" name="Immagine 1" descr="C:\Users\User\Desktop\francesca\burocrazie TV\logo gruppo.TIF"/>
          <p:cNvPicPr>
            <a:picLocks noChangeAspect="1" noChangeArrowheads="1"/>
          </p:cNvPicPr>
          <p:nvPr/>
        </p:nvPicPr>
        <p:blipFill>
          <a:blip r:embed="rId3"/>
          <a:srcRect/>
          <a:stretch>
            <a:fillRect/>
          </a:stretch>
        </p:blipFill>
        <p:spPr bwMode="auto">
          <a:xfrm>
            <a:off x="8358214" y="71414"/>
            <a:ext cx="642942" cy="676930"/>
          </a:xfrm>
          <a:prstGeom prst="rect">
            <a:avLst/>
          </a:prstGeom>
          <a:noFill/>
          <a:ln w="9525">
            <a:noFill/>
            <a:miter lim="800000"/>
            <a:headEnd/>
            <a:tailEnd/>
          </a:ln>
        </p:spPr>
      </p:pic>
      <p:cxnSp>
        <p:nvCxnSpPr>
          <p:cNvPr id="20" name="Connettore 1 19"/>
          <p:cNvCxnSpPr/>
          <p:nvPr/>
        </p:nvCxnSpPr>
        <p:spPr>
          <a:xfrm flipV="1">
            <a:off x="285720" y="687060"/>
            <a:ext cx="8001056" cy="71438"/>
          </a:xfrm>
          <a:prstGeom prst="line">
            <a:avLst/>
          </a:prstGeom>
          <a:ln>
            <a:solidFill>
              <a:srgbClr val="006600"/>
            </a:solidFill>
          </a:ln>
        </p:spPr>
        <p:style>
          <a:lnRef idx="1">
            <a:schemeClr val="accent1"/>
          </a:lnRef>
          <a:fillRef idx="0">
            <a:schemeClr val="accent1"/>
          </a:fillRef>
          <a:effectRef idx="0">
            <a:schemeClr val="accent1"/>
          </a:effectRef>
          <a:fontRef idx="minor">
            <a:schemeClr val="tx1"/>
          </a:fontRef>
        </p:style>
      </p:cxnSp>
      <p:grpSp>
        <p:nvGrpSpPr>
          <p:cNvPr id="32" name="Gruppo 31"/>
          <p:cNvGrpSpPr/>
          <p:nvPr/>
        </p:nvGrpSpPr>
        <p:grpSpPr>
          <a:xfrm>
            <a:off x="2214546" y="2285992"/>
            <a:ext cx="1285884" cy="857256"/>
            <a:chOff x="785786" y="2143116"/>
            <a:chExt cx="1285884" cy="857256"/>
          </a:xfrm>
        </p:grpSpPr>
        <p:sp>
          <p:nvSpPr>
            <p:cNvPr id="8" name="Ovale 7"/>
            <p:cNvSpPr/>
            <p:nvPr/>
          </p:nvSpPr>
          <p:spPr>
            <a:xfrm>
              <a:off x="785786" y="2143116"/>
              <a:ext cx="1285884" cy="857256"/>
            </a:xfrm>
            <a:prstGeom prst="ellipse">
              <a:avLst/>
            </a:prstGeom>
            <a:solidFill>
              <a:srgbClr val="92D05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9" name="CasellaDiTesto 8"/>
            <p:cNvSpPr txBox="1"/>
            <p:nvPr/>
          </p:nvSpPr>
          <p:spPr>
            <a:xfrm>
              <a:off x="857224" y="2357430"/>
              <a:ext cx="1143008" cy="400110"/>
            </a:xfrm>
            <a:prstGeom prst="rect">
              <a:avLst/>
            </a:prstGeom>
            <a:noFill/>
          </p:spPr>
          <p:txBody>
            <a:bodyPr wrap="square" rtlCol="0">
              <a:spAutoFit/>
            </a:bodyPr>
            <a:lstStyle/>
            <a:p>
              <a:r>
                <a:rPr lang="it-IT" sz="2000" dirty="0" smtClean="0">
                  <a:latin typeface="Cambria" pitchFamily="18" charset="0"/>
                </a:rPr>
                <a:t>minerali</a:t>
              </a:r>
              <a:endParaRPr lang="it-IT" sz="2000" dirty="0">
                <a:latin typeface="Cambria" pitchFamily="18" charset="0"/>
              </a:endParaRPr>
            </a:p>
          </p:txBody>
        </p:sp>
      </p:grpSp>
      <p:grpSp>
        <p:nvGrpSpPr>
          <p:cNvPr id="42" name="Gruppo 41"/>
          <p:cNvGrpSpPr/>
          <p:nvPr/>
        </p:nvGrpSpPr>
        <p:grpSpPr>
          <a:xfrm>
            <a:off x="2214546" y="3071810"/>
            <a:ext cx="3714776" cy="1500198"/>
            <a:chOff x="1571604" y="3143248"/>
            <a:chExt cx="3714776" cy="1500198"/>
          </a:xfrm>
        </p:grpSpPr>
        <p:grpSp>
          <p:nvGrpSpPr>
            <p:cNvPr id="39" name="Gruppo 38"/>
            <p:cNvGrpSpPr/>
            <p:nvPr/>
          </p:nvGrpSpPr>
          <p:grpSpPr>
            <a:xfrm>
              <a:off x="1571604" y="3357562"/>
              <a:ext cx="3714776" cy="1285884"/>
              <a:chOff x="785786" y="3143248"/>
              <a:chExt cx="3714776" cy="1285884"/>
            </a:xfrm>
          </p:grpSpPr>
          <p:grpSp>
            <p:nvGrpSpPr>
              <p:cNvPr id="37" name="Gruppo 36"/>
              <p:cNvGrpSpPr/>
              <p:nvPr/>
            </p:nvGrpSpPr>
            <p:grpSpPr>
              <a:xfrm>
                <a:off x="785786" y="3143248"/>
                <a:ext cx="1428760" cy="1279390"/>
                <a:chOff x="785786" y="3143248"/>
                <a:chExt cx="1428760" cy="1279390"/>
              </a:xfrm>
            </p:grpSpPr>
            <p:sp>
              <p:nvSpPr>
                <p:cNvPr id="10" name="Freccia in giù 9"/>
                <p:cNvSpPr/>
                <p:nvPr/>
              </p:nvSpPr>
              <p:spPr>
                <a:xfrm>
                  <a:off x="1285852" y="3143248"/>
                  <a:ext cx="357190" cy="500066"/>
                </a:xfrm>
                <a:prstGeom prst="downArrow">
                  <a:avLst/>
                </a:prstGeom>
                <a:no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2" name="CasellaDiTesto 11"/>
                <p:cNvSpPr txBox="1"/>
                <p:nvPr/>
              </p:nvSpPr>
              <p:spPr>
                <a:xfrm>
                  <a:off x="785786" y="3714752"/>
                  <a:ext cx="1428760" cy="707886"/>
                </a:xfrm>
                <a:prstGeom prst="rect">
                  <a:avLst/>
                </a:prstGeom>
                <a:noFill/>
                <a:ln w="12700">
                  <a:solidFill>
                    <a:srgbClr val="006600"/>
                  </a:solidFill>
                </a:ln>
                <a:effectLst/>
              </p:spPr>
              <p:txBody>
                <a:bodyPr wrap="square" rtlCol="0">
                  <a:spAutoFit/>
                </a:bodyPr>
                <a:lstStyle/>
                <a:p>
                  <a:pPr algn="ctr"/>
                  <a:r>
                    <a:rPr lang="it-IT" sz="2000" dirty="0" err="1" smtClean="0">
                      <a:latin typeface="Cambria" pitchFamily="18" charset="0"/>
                    </a:rPr>
                    <a:t>Chemical</a:t>
                  </a:r>
                  <a:r>
                    <a:rPr lang="it-IT" sz="2000" dirty="0" smtClean="0">
                      <a:latin typeface="Cambria" pitchFamily="18" charset="0"/>
                    </a:rPr>
                    <a:t> processing</a:t>
                  </a:r>
                  <a:endParaRPr lang="it-IT" sz="2000" dirty="0">
                    <a:latin typeface="Cambria" pitchFamily="18" charset="0"/>
                  </a:endParaRPr>
                </a:p>
              </p:txBody>
            </p:sp>
          </p:grpSp>
          <p:grpSp>
            <p:nvGrpSpPr>
              <p:cNvPr id="38" name="Gruppo 37"/>
              <p:cNvGrpSpPr/>
              <p:nvPr/>
            </p:nvGrpSpPr>
            <p:grpSpPr>
              <a:xfrm>
                <a:off x="2357421" y="3571876"/>
                <a:ext cx="2143141" cy="857256"/>
                <a:chOff x="2357421" y="3571876"/>
                <a:chExt cx="2143141" cy="857256"/>
              </a:xfrm>
            </p:grpSpPr>
            <p:sp>
              <p:nvSpPr>
                <p:cNvPr id="13" name="Freccia in giù 12"/>
                <p:cNvSpPr/>
                <p:nvPr/>
              </p:nvSpPr>
              <p:spPr>
                <a:xfrm rot="16200000">
                  <a:off x="2428859" y="3786189"/>
                  <a:ext cx="357190" cy="500066"/>
                </a:xfrm>
                <a:prstGeom prst="downArrow">
                  <a:avLst/>
                </a:prstGeom>
                <a:no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nvGrpSpPr>
                <p:cNvPr id="33" name="Gruppo 32"/>
                <p:cNvGrpSpPr/>
                <p:nvPr/>
              </p:nvGrpSpPr>
              <p:grpSpPr>
                <a:xfrm>
                  <a:off x="3000364" y="3571876"/>
                  <a:ext cx="1500198" cy="857256"/>
                  <a:chOff x="3000364" y="3571876"/>
                  <a:chExt cx="1500198" cy="857256"/>
                </a:xfrm>
              </p:grpSpPr>
              <p:sp>
                <p:nvSpPr>
                  <p:cNvPr id="14" name="Ovale 13"/>
                  <p:cNvSpPr/>
                  <p:nvPr/>
                </p:nvSpPr>
                <p:spPr>
                  <a:xfrm>
                    <a:off x="3000364" y="3571876"/>
                    <a:ext cx="1500198" cy="857256"/>
                  </a:xfrm>
                  <a:prstGeom prst="ellipse">
                    <a:avLst/>
                  </a:prstGeom>
                  <a:solidFill>
                    <a:srgbClr val="92D05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5" name="CasellaDiTesto 14"/>
                  <p:cNvSpPr txBox="1"/>
                  <p:nvPr/>
                </p:nvSpPr>
                <p:spPr>
                  <a:xfrm>
                    <a:off x="3214678" y="3786190"/>
                    <a:ext cx="1143008" cy="400110"/>
                  </a:xfrm>
                  <a:prstGeom prst="rect">
                    <a:avLst/>
                  </a:prstGeom>
                  <a:noFill/>
                </p:spPr>
                <p:txBody>
                  <a:bodyPr wrap="square" rtlCol="0">
                    <a:spAutoFit/>
                  </a:bodyPr>
                  <a:lstStyle/>
                  <a:p>
                    <a:r>
                      <a:rPr lang="it-IT" sz="2000" dirty="0" smtClean="0">
                        <a:latin typeface="Cambria" pitchFamily="18" charset="0"/>
                      </a:rPr>
                      <a:t>polvere</a:t>
                    </a:r>
                    <a:endParaRPr lang="it-IT" sz="2000" dirty="0">
                      <a:latin typeface="Cambria" pitchFamily="18" charset="0"/>
                    </a:endParaRPr>
                  </a:p>
                </p:txBody>
              </p:sp>
            </p:grpSp>
          </p:grpSp>
        </p:grpSp>
        <p:sp>
          <p:nvSpPr>
            <p:cNvPr id="16" name="Freccia in giù 15"/>
            <p:cNvSpPr/>
            <p:nvPr/>
          </p:nvSpPr>
          <p:spPr>
            <a:xfrm rot="10800000">
              <a:off x="4357686" y="3143248"/>
              <a:ext cx="357190" cy="500066"/>
            </a:xfrm>
            <a:prstGeom prst="downArrow">
              <a:avLst/>
            </a:prstGeom>
            <a:no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grpSp>
        <p:nvGrpSpPr>
          <p:cNvPr id="40" name="Gruppo 39"/>
          <p:cNvGrpSpPr/>
          <p:nvPr/>
        </p:nvGrpSpPr>
        <p:grpSpPr>
          <a:xfrm>
            <a:off x="4500562" y="2214554"/>
            <a:ext cx="3929090" cy="1643074"/>
            <a:chOff x="3071802" y="2071678"/>
            <a:chExt cx="3929090" cy="1643074"/>
          </a:xfrm>
        </p:grpSpPr>
        <p:sp>
          <p:nvSpPr>
            <p:cNvPr id="17" name="CasellaDiTesto 16"/>
            <p:cNvSpPr txBox="1"/>
            <p:nvPr/>
          </p:nvSpPr>
          <p:spPr>
            <a:xfrm>
              <a:off x="3071802" y="2385948"/>
              <a:ext cx="1428760" cy="400110"/>
            </a:xfrm>
            <a:prstGeom prst="rect">
              <a:avLst/>
            </a:prstGeom>
            <a:noFill/>
            <a:ln w="12700">
              <a:solidFill>
                <a:srgbClr val="006600"/>
              </a:solidFill>
            </a:ln>
            <a:effectLst/>
          </p:spPr>
          <p:txBody>
            <a:bodyPr wrap="square" rtlCol="0">
              <a:spAutoFit/>
            </a:bodyPr>
            <a:lstStyle/>
            <a:p>
              <a:pPr algn="ctr"/>
              <a:r>
                <a:rPr lang="it-IT" sz="2000" dirty="0" smtClean="0">
                  <a:latin typeface="Cambria" pitchFamily="18" charset="0"/>
                </a:rPr>
                <a:t>formatura</a:t>
              </a:r>
              <a:endParaRPr lang="it-IT" sz="2000" dirty="0">
                <a:latin typeface="Cambria" pitchFamily="18" charset="0"/>
              </a:endParaRPr>
            </a:p>
          </p:txBody>
        </p:sp>
        <p:sp>
          <p:nvSpPr>
            <p:cNvPr id="18" name="Freccia in giù 17"/>
            <p:cNvSpPr/>
            <p:nvPr/>
          </p:nvSpPr>
          <p:spPr>
            <a:xfrm>
              <a:off x="6000760" y="3214686"/>
              <a:ext cx="357190" cy="500066"/>
            </a:xfrm>
            <a:prstGeom prst="downArrow">
              <a:avLst/>
            </a:prstGeom>
            <a:no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1" name="Freccia in giù 20"/>
            <p:cNvSpPr/>
            <p:nvPr/>
          </p:nvSpPr>
          <p:spPr>
            <a:xfrm rot="16200000">
              <a:off x="4786314" y="2285992"/>
              <a:ext cx="357190" cy="500066"/>
            </a:xfrm>
            <a:prstGeom prst="downArrow">
              <a:avLst/>
            </a:prstGeom>
            <a:no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nvGrpSpPr>
            <p:cNvPr id="34" name="Gruppo 33"/>
            <p:cNvGrpSpPr/>
            <p:nvPr/>
          </p:nvGrpSpPr>
          <p:grpSpPr>
            <a:xfrm>
              <a:off x="5429256" y="2071678"/>
              <a:ext cx="1571636" cy="928694"/>
              <a:chOff x="5429256" y="2071678"/>
              <a:chExt cx="1571636" cy="928694"/>
            </a:xfrm>
          </p:grpSpPr>
          <p:sp>
            <p:nvSpPr>
              <p:cNvPr id="22" name="Ovale 21"/>
              <p:cNvSpPr/>
              <p:nvPr/>
            </p:nvSpPr>
            <p:spPr>
              <a:xfrm>
                <a:off x="5429256" y="2071678"/>
                <a:ext cx="1571636" cy="928694"/>
              </a:xfrm>
              <a:prstGeom prst="ellipse">
                <a:avLst/>
              </a:prstGeom>
              <a:solidFill>
                <a:srgbClr val="92D05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3" name="CasellaDiTesto 22"/>
              <p:cNvSpPr txBox="1"/>
              <p:nvPr/>
            </p:nvSpPr>
            <p:spPr>
              <a:xfrm>
                <a:off x="5572132" y="2214554"/>
                <a:ext cx="1285884" cy="707886"/>
              </a:xfrm>
              <a:prstGeom prst="rect">
                <a:avLst/>
              </a:prstGeom>
              <a:noFill/>
            </p:spPr>
            <p:txBody>
              <a:bodyPr wrap="square" rtlCol="0">
                <a:spAutoFit/>
              </a:bodyPr>
              <a:lstStyle/>
              <a:p>
                <a:pPr algn="ctr"/>
                <a:r>
                  <a:rPr lang="it-IT" sz="2000" dirty="0" smtClean="0">
                    <a:latin typeface="Cambria" pitchFamily="18" charset="0"/>
                  </a:rPr>
                  <a:t>Verde poroso</a:t>
                </a:r>
                <a:endParaRPr lang="it-IT" sz="2000" dirty="0">
                  <a:latin typeface="Cambria" pitchFamily="18" charset="0"/>
                </a:endParaRPr>
              </a:p>
            </p:txBody>
          </p:sp>
        </p:grpSp>
      </p:grpSp>
      <p:grpSp>
        <p:nvGrpSpPr>
          <p:cNvPr id="41" name="Gruppo 40"/>
          <p:cNvGrpSpPr/>
          <p:nvPr/>
        </p:nvGrpSpPr>
        <p:grpSpPr>
          <a:xfrm>
            <a:off x="6643702" y="3957584"/>
            <a:ext cx="2143140" cy="2400374"/>
            <a:chOff x="5214942" y="3814708"/>
            <a:chExt cx="2143140" cy="2400374"/>
          </a:xfrm>
        </p:grpSpPr>
        <p:sp>
          <p:nvSpPr>
            <p:cNvPr id="19" name="CasellaDiTesto 18"/>
            <p:cNvSpPr txBox="1"/>
            <p:nvPr/>
          </p:nvSpPr>
          <p:spPr>
            <a:xfrm>
              <a:off x="5214942" y="3814708"/>
              <a:ext cx="2143140" cy="400110"/>
            </a:xfrm>
            <a:prstGeom prst="rect">
              <a:avLst/>
            </a:prstGeom>
            <a:noFill/>
            <a:ln w="12700">
              <a:solidFill>
                <a:srgbClr val="006600"/>
              </a:solidFill>
            </a:ln>
            <a:effectLst/>
          </p:spPr>
          <p:txBody>
            <a:bodyPr wrap="square" rtlCol="0">
              <a:spAutoFit/>
            </a:bodyPr>
            <a:lstStyle/>
            <a:p>
              <a:pPr algn="ctr"/>
              <a:r>
                <a:rPr lang="it-IT" sz="2000" dirty="0" smtClean="0">
                  <a:latin typeface="Cambria" pitchFamily="18" charset="0"/>
                </a:rPr>
                <a:t>sinterizzazione</a:t>
              </a:r>
              <a:endParaRPr lang="it-IT" sz="2000" dirty="0">
                <a:latin typeface="Cambria" pitchFamily="18" charset="0"/>
              </a:endParaRPr>
            </a:p>
          </p:txBody>
        </p:sp>
        <p:grpSp>
          <p:nvGrpSpPr>
            <p:cNvPr id="35" name="Gruppo 34"/>
            <p:cNvGrpSpPr/>
            <p:nvPr/>
          </p:nvGrpSpPr>
          <p:grpSpPr>
            <a:xfrm>
              <a:off x="5500694" y="5072074"/>
              <a:ext cx="1571636" cy="1143008"/>
              <a:chOff x="5500694" y="5072074"/>
              <a:chExt cx="1571636" cy="1143008"/>
            </a:xfrm>
          </p:grpSpPr>
          <p:sp>
            <p:nvSpPr>
              <p:cNvPr id="24" name="Ovale 23"/>
              <p:cNvSpPr/>
              <p:nvPr/>
            </p:nvSpPr>
            <p:spPr>
              <a:xfrm>
                <a:off x="5500694" y="5072074"/>
                <a:ext cx="1571636" cy="1143008"/>
              </a:xfrm>
              <a:prstGeom prst="ellipse">
                <a:avLst/>
              </a:prstGeom>
              <a:solidFill>
                <a:srgbClr val="92D05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5" name="CasellaDiTesto 24"/>
              <p:cNvSpPr txBox="1"/>
              <p:nvPr/>
            </p:nvSpPr>
            <p:spPr>
              <a:xfrm>
                <a:off x="5643570" y="5143512"/>
                <a:ext cx="1285884" cy="1015663"/>
              </a:xfrm>
              <a:prstGeom prst="rect">
                <a:avLst/>
              </a:prstGeom>
              <a:noFill/>
            </p:spPr>
            <p:txBody>
              <a:bodyPr wrap="square" rtlCol="0">
                <a:spAutoFit/>
              </a:bodyPr>
              <a:lstStyle/>
              <a:p>
                <a:pPr algn="ctr"/>
                <a:r>
                  <a:rPr lang="it-IT" sz="2000" dirty="0" smtClean="0">
                    <a:latin typeface="Cambria" pitchFamily="18" charset="0"/>
                  </a:rPr>
                  <a:t>Prodotto denso e compatto</a:t>
                </a:r>
                <a:endParaRPr lang="it-IT" sz="2000" dirty="0">
                  <a:latin typeface="Cambria" pitchFamily="18" charset="0"/>
                </a:endParaRPr>
              </a:p>
            </p:txBody>
          </p:sp>
        </p:grpSp>
        <p:sp>
          <p:nvSpPr>
            <p:cNvPr id="26" name="Freccia in giù 25"/>
            <p:cNvSpPr/>
            <p:nvPr/>
          </p:nvSpPr>
          <p:spPr>
            <a:xfrm>
              <a:off x="6072198" y="4429132"/>
              <a:ext cx="357190" cy="500066"/>
            </a:xfrm>
            <a:prstGeom prst="downArrow">
              <a:avLst/>
            </a:prstGeom>
            <a:no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sp>
        <p:nvSpPr>
          <p:cNvPr id="27" name="Freccia in giù 26"/>
          <p:cNvSpPr/>
          <p:nvPr/>
        </p:nvSpPr>
        <p:spPr>
          <a:xfrm>
            <a:off x="500034" y="3643314"/>
            <a:ext cx="357190" cy="500066"/>
          </a:xfrm>
          <a:prstGeom prst="downArrow">
            <a:avLst/>
          </a:prstGeom>
          <a:no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nvGrpSpPr>
          <p:cNvPr id="36" name="Gruppo 35"/>
          <p:cNvGrpSpPr/>
          <p:nvPr/>
        </p:nvGrpSpPr>
        <p:grpSpPr>
          <a:xfrm>
            <a:off x="1714480" y="5357826"/>
            <a:ext cx="1571636" cy="1143008"/>
            <a:chOff x="285720" y="5214950"/>
            <a:chExt cx="1571636" cy="1143008"/>
          </a:xfrm>
        </p:grpSpPr>
        <p:sp>
          <p:nvSpPr>
            <p:cNvPr id="28" name="Ovale 27"/>
            <p:cNvSpPr/>
            <p:nvPr/>
          </p:nvSpPr>
          <p:spPr>
            <a:xfrm>
              <a:off x="285720" y="5214950"/>
              <a:ext cx="1571636" cy="1143008"/>
            </a:xfrm>
            <a:prstGeom prst="ellipse">
              <a:avLst/>
            </a:prstGeom>
            <a:solidFill>
              <a:srgbClr val="92D05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9" name="CasellaDiTesto 28"/>
            <p:cNvSpPr txBox="1"/>
            <p:nvPr/>
          </p:nvSpPr>
          <p:spPr>
            <a:xfrm>
              <a:off x="428596" y="5435758"/>
              <a:ext cx="1285884" cy="707886"/>
            </a:xfrm>
            <a:prstGeom prst="rect">
              <a:avLst/>
            </a:prstGeom>
            <a:noFill/>
          </p:spPr>
          <p:txBody>
            <a:bodyPr wrap="square" rtlCol="0">
              <a:spAutoFit/>
            </a:bodyPr>
            <a:lstStyle/>
            <a:p>
              <a:pPr algn="ctr"/>
              <a:r>
                <a:rPr lang="it-IT" sz="2000" b="1" i="1" dirty="0" smtClean="0">
                  <a:latin typeface="Cambria" pitchFamily="18" charset="0"/>
                </a:rPr>
                <a:t>Prodotto finito</a:t>
              </a:r>
              <a:endParaRPr lang="it-IT" sz="2000" b="1" i="1" dirty="0">
                <a:latin typeface="Cambria" pitchFamily="18" charset="0"/>
              </a:endParaRPr>
            </a:p>
          </p:txBody>
        </p:sp>
      </p:grpSp>
      <p:sp>
        <p:nvSpPr>
          <p:cNvPr id="30" name="CasellaDiTesto 29"/>
          <p:cNvSpPr txBox="1"/>
          <p:nvPr/>
        </p:nvSpPr>
        <p:spPr>
          <a:xfrm>
            <a:off x="4071934" y="5500702"/>
            <a:ext cx="2143140" cy="923330"/>
          </a:xfrm>
          <a:prstGeom prst="rect">
            <a:avLst/>
          </a:prstGeom>
          <a:noFill/>
          <a:ln w="12700">
            <a:solidFill>
              <a:srgbClr val="006600"/>
            </a:solidFill>
          </a:ln>
          <a:effectLst/>
        </p:spPr>
        <p:txBody>
          <a:bodyPr wrap="square" rtlCol="0">
            <a:spAutoFit/>
          </a:bodyPr>
          <a:lstStyle/>
          <a:p>
            <a:pPr algn="ctr"/>
            <a:r>
              <a:rPr lang="it-IT" sz="2000" dirty="0" smtClean="0">
                <a:latin typeface="Cambria" pitchFamily="18" charset="0"/>
              </a:rPr>
              <a:t>Lavorazione meccanica </a:t>
            </a:r>
          </a:p>
          <a:p>
            <a:pPr algn="ctr"/>
            <a:r>
              <a:rPr lang="it-IT" sz="1400" dirty="0" smtClean="0">
                <a:latin typeface="Cambria" pitchFamily="18" charset="0"/>
              </a:rPr>
              <a:t>(se necessario)</a:t>
            </a:r>
            <a:endParaRPr lang="it-IT" sz="1400" dirty="0">
              <a:latin typeface="Cambria" pitchFamily="18" charset="0"/>
            </a:endParaRPr>
          </a:p>
        </p:txBody>
      </p:sp>
      <p:sp>
        <p:nvSpPr>
          <p:cNvPr id="31" name="Freccia in giù 30"/>
          <p:cNvSpPr/>
          <p:nvPr/>
        </p:nvSpPr>
        <p:spPr>
          <a:xfrm rot="5400000">
            <a:off x="6357950" y="5572140"/>
            <a:ext cx="357190" cy="500066"/>
          </a:xfrm>
          <a:prstGeom prst="downArrow">
            <a:avLst/>
          </a:prstGeom>
          <a:no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99011" name="Picture 3"/>
          <p:cNvPicPr>
            <a:picLocks noChangeAspect="1" noChangeArrowheads="1"/>
          </p:cNvPicPr>
          <p:nvPr/>
        </p:nvPicPr>
        <p:blipFill>
          <a:blip r:embed="rId4"/>
          <a:srcRect/>
          <a:stretch>
            <a:fillRect/>
          </a:stretch>
        </p:blipFill>
        <p:spPr bwMode="auto">
          <a:xfrm>
            <a:off x="285720" y="4286256"/>
            <a:ext cx="785818" cy="766652"/>
          </a:xfrm>
          <a:prstGeom prst="rect">
            <a:avLst/>
          </a:prstGeom>
          <a:noFill/>
          <a:ln w="9525">
            <a:noFill/>
            <a:miter lim="800000"/>
            <a:headEnd/>
            <a:tailEnd/>
          </a:ln>
          <a:effectLst/>
        </p:spPr>
      </p:pic>
      <p:pic>
        <p:nvPicPr>
          <p:cNvPr id="299012" name="Picture 4"/>
          <p:cNvPicPr>
            <a:picLocks noChangeAspect="1" noChangeArrowheads="1"/>
          </p:cNvPicPr>
          <p:nvPr/>
        </p:nvPicPr>
        <p:blipFill>
          <a:blip r:embed="rId5"/>
          <a:srcRect/>
          <a:stretch>
            <a:fillRect/>
          </a:stretch>
        </p:blipFill>
        <p:spPr bwMode="auto">
          <a:xfrm>
            <a:off x="357158" y="5868149"/>
            <a:ext cx="691550" cy="704123"/>
          </a:xfrm>
          <a:prstGeom prst="rect">
            <a:avLst/>
          </a:prstGeom>
          <a:noFill/>
          <a:ln w="9525">
            <a:noFill/>
            <a:miter lim="800000"/>
            <a:headEnd/>
            <a:tailEnd/>
          </a:ln>
          <a:effectLst/>
        </p:spPr>
      </p:pic>
      <p:pic>
        <p:nvPicPr>
          <p:cNvPr id="299014" name="Picture 6" descr="http://t3.gstatic.com/images?q=tbn:eSjH-pgp5tbBLM:http://www.scielo.cl/fbpe/img/jcchems/v51n2/img15-10.jpg">
            <a:hlinkClick r:id="rId6"/>
          </p:cNvPr>
          <p:cNvPicPr>
            <a:picLocks noChangeAspect="1" noChangeArrowheads="1"/>
          </p:cNvPicPr>
          <p:nvPr/>
        </p:nvPicPr>
        <p:blipFill>
          <a:blip r:embed="rId7"/>
          <a:srcRect/>
          <a:stretch>
            <a:fillRect/>
          </a:stretch>
        </p:blipFill>
        <p:spPr bwMode="auto">
          <a:xfrm>
            <a:off x="428596" y="2928934"/>
            <a:ext cx="571504" cy="571504"/>
          </a:xfrm>
          <a:prstGeom prst="rect">
            <a:avLst/>
          </a:prstGeom>
          <a:noFill/>
        </p:spPr>
      </p:pic>
      <p:pic>
        <p:nvPicPr>
          <p:cNvPr id="299016" name="Picture 8" descr="http://t3.gstatic.com/images?q=tbn:aio7sPSg2NR87M:http://img.alibaba.com/photo/201854738_2/Ceramic_Luster_Powder.jpg">
            <a:hlinkClick r:id="rId8"/>
          </p:cNvPr>
          <p:cNvPicPr>
            <a:picLocks noChangeAspect="1" noChangeArrowheads="1"/>
          </p:cNvPicPr>
          <p:nvPr/>
        </p:nvPicPr>
        <p:blipFill>
          <a:blip r:embed="rId9"/>
          <a:srcRect/>
          <a:stretch>
            <a:fillRect/>
          </a:stretch>
        </p:blipFill>
        <p:spPr bwMode="auto">
          <a:xfrm>
            <a:off x="285720" y="2214554"/>
            <a:ext cx="861082" cy="642942"/>
          </a:xfrm>
          <a:prstGeom prst="rect">
            <a:avLst/>
          </a:prstGeom>
          <a:noFill/>
        </p:spPr>
      </p:pic>
      <p:sp>
        <p:nvSpPr>
          <p:cNvPr id="44" name="Freccia in giù 43"/>
          <p:cNvSpPr/>
          <p:nvPr/>
        </p:nvSpPr>
        <p:spPr>
          <a:xfrm rot="5400000">
            <a:off x="3652830" y="5795978"/>
            <a:ext cx="357190" cy="500066"/>
          </a:xfrm>
          <a:prstGeom prst="downArrow">
            <a:avLst/>
          </a:prstGeom>
          <a:no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5" name="Freccia in giù 44"/>
          <p:cNvSpPr/>
          <p:nvPr/>
        </p:nvSpPr>
        <p:spPr>
          <a:xfrm>
            <a:off x="500034" y="5214950"/>
            <a:ext cx="357190" cy="500066"/>
          </a:xfrm>
          <a:prstGeom prst="downArrow">
            <a:avLst/>
          </a:prstGeom>
          <a:no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dissolve">
                                      <p:cBhvr>
                                        <p:cTn id="7" dur="500"/>
                                        <p:tgtEl>
                                          <p:spTgt spid="4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40"/>
                                        </p:tgtEl>
                                        <p:attrNameLst>
                                          <p:attrName>style.visibility</p:attrName>
                                        </p:attrNameLst>
                                      </p:cBhvr>
                                      <p:to>
                                        <p:strVal val="visible"/>
                                      </p:to>
                                    </p:set>
                                    <p:animEffect transition="in" filter="dissolve">
                                      <p:cBhvr>
                                        <p:cTn id="12" dur="500"/>
                                        <p:tgtEl>
                                          <p:spTgt spid="40"/>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41"/>
                                        </p:tgtEl>
                                        <p:attrNameLst>
                                          <p:attrName>style.visibility</p:attrName>
                                        </p:attrNameLst>
                                      </p:cBhvr>
                                      <p:to>
                                        <p:strVal val="visible"/>
                                      </p:to>
                                    </p:set>
                                    <p:animEffect transition="in" filter="dissolve">
                                      <p:cBhvr>
                                        <p:cTn id="17" dur="500"/>
                                        <p:tgtEl>
                                          <p:spTgt spid="41"/>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1"/>
                                        </p:tgtEl>
                                        <p:attrNameLst>
                                          <p:attrName>style.visibility</p:attrName>
                                        </p:attrNameLst>
                                      </p:cBhvr>
                                      <p:to>
                                        <p:strVal val="visible"/>
                                      </p:to>
                                    </p:set>
                                    <p:animEffect transition="in" filter="dissolve">
                                      <p:cBhvr>
                                        <p:cTn id="22" dur="500"/>
                                        <p:tgtEl>
                                          <p:spTgt spid="31"/>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30"/>
                                        </p:tgtEl>
                                        <p:attrNameLst>
                                          <p:attrName>style.visibility</p:attrName>
                                        </p:attrNameLst>
                                      </p:cBhvr>
                                      <p:to>
                                        <p:strVal val="visible"/>
                                      </p:to>
                                    </p:set>
                                    <p:animEffect transition="in" filter="dissolve">
                                      <p:cBhvr>
                                        <p:cTn id="25" dur="500"/>
                                        <p:tgtEl>
                                          <p:spTgt spid="30"/>
                                        </p:tgtEl>
                                      </p:cBhvr>
                                    </p:animEffect>
                                  </p:childTnLst>
                                </p:cTn>
                              </p:par>
                            </p:childTnLst>
                          </p:cTn>
                        </p:par>
                      </p:childTnLst>
                    </p:cTn>
                  </p:par>
                  <p:par>
                    <p:cTn id="26" fill="hold">
                      <p:stCondLst>
                        <p:cond delay="indefinite"/>
                      </p:stCondLst>
                      <p:childTnLst>
                        <p:par>
                          <p:cTn id="27" fill="hold">
                            <p:stCondLst>
                              <p:cond delay="0"/>
                            </p:stCondLst>
                            <p:childTnLst>
                              <p:par>
                                <p:cTn id="28" presetID="9" presetClass="entr" presetSubtype="0" fill="hold" nodeType="clickEffect">
                                  <p:stCondLst>
                                    <p:cond delay="0"/>
                                  </p:stCondLst>
                                  <p:childTnLst>
                                    <p:set>
                                      <p:cBhvr>
                                        <p:cTn id="29" dur="1" fill="hold">
                                          <p:stCondLst>
                                            <p:cond delay="0"/>
                                          </p:stCondLst>
                                        </p:cTn>
                                        <p:tgtEl>
                                          <p:spTgt spid="36"/>
                                        </p:tgtEl>
                                        <p:attrNameLst>
                                          <p:attrName>style.visibility</p:attrName>
                                        </p:attrNameLst>
                                      </p:cBhvr>
                                      <p:to>
                                        <p:strVal val="visible"/>
                                      </p:to>
                                    </p:set>
                                    <p:animEffect transition="in" filter="dissolve">
                                      <p:cBhvr>
                                        <p:cTn id="30" dur="500"/>
                                        <p:tgtEl>
                                          <p:spTgt spid="36"/>
                                        </p:tgtEl>
                                      </p:cBhvr>
                                    </p:animEffect>
                                  </p:childTnLst>
                                </p:cTn>
                              </p:par>
                              <p:par>
                                <p:cTn id="31" presetID="9" presetClass="entr" presetSubtype="0" fill="hold" grpId="0" nodeType="withEffect">
                                  <p:stCondLst>
                                    <p:cond delay="0"/>
                                  </p:stCondLst>
                                  <p:childTnLst>
                                    <p:set>
                                      <p:cBhvr>
                                        <p:cTn id="32" dur="1" fill="hold">
                                          <p:stCondLst>
                                            <p:cond delay="0"/>
                                          </p:stCondLst>
                                        </p:cTn>
                                        <p:tgtEl>
                                          <p:spTgt spid="44"/>
                                        </p:tgtEl>
                                        <p:attrNameLst>
                                          <p:attrName>style.visibility</p:attrName>
                                        </p:attrNameLst>
                                      </p:cBhvr>
                                      <p:to>
                                        <p:strVal val="visible"/>
                                      </p:to>
                                    </p:set>
                                    <p:animEffect transition="in" filter="dissolve">
                                      <p:cBhvr>
                                        <p:cTn id="33" dur="500"/>
                                        <p:tgtEl>
                                          <p:spTgt spid="44"/>
                                        </p:tgtEl>
                                      </p:cBhvr>
                                    </p:animEffect>
                                  </p:childTnLst>
                                </p:cTn>
                              </p:par>
                            </p:childTnLst>
                          </p:cTn>
                        </p:par>
                      </p:childTnLst>
                    </p:cTn>
                  </p:par>
                  <p:par>
                    <p:cTn id="34" fill="hold">
                      <p:stCondLst>
                        <p:cond delay="indefinite"/>
                      </p:stCondLst>
                      <p:childTnLst>
                        <p:par>
                          <p:cTn id="35" fill="hold">
                            <p:stCondLst>
                              <p:cond delay="0"/>
                            </p:stCondLst>
                            <p:childTnLst>
                              <p:par>
                                <p:cTn id="36" presetID="9" presetClass="entr" presetSubtype="0" fill="hold" nodeType="clickEffect">
                                  <p:stCondLst>
                                    <p:cond delay="0"/>
                                  </p:stCondLst>
                                  <p:childTnLst>
                                    <p:set>
                                      <p:cBhvr>
                                        <p:cTn id="37" dur="1" fill="hold">
                                          <p:stCondLst>
                                            <p:cond delay="0"/>
                                          </p:stCondLst>
                                        </p:cTn>
                                        <p:tgtEl>
                                          <p:spTgt spid="299016"/>
                                        </p:tgtEl>
                                        <p:attrNameLst>
                                          <p:attrName>style.visibility</p:attrName>
                                        </p:attrNameLst>
                                      </p:cBhvr>
                                      <p:to>
                                        <p:strVal val="visible"/>
                                      </p:to>
                                    </p:set>
                                    <p:animEffect transition="in" filter="dissolve">
                                      <p:cBhvr>
                                        <p:cTn id="38" dur="500"/>
                                        <p:tgtEl>
                                          <p:spTgt spid="299016"/>
                                        </p:tgtEl>
                                      </p:cBhvr>
                                    </p:animEffect>
                                  </p:childTnLst>
                                </p:cTn>
                              </p:par>
                              <p:par>
                                <p:cTn id="39" presetID="9" presetClass="entr" presetSubtype="0" fill="hold" nodeType="withEffect">
                                  <p:stCondLst>
                                    <p:cond delay="0"/>
                                  </p:stCondLst>
                                  <p:childTnLst>
                                    <p:set>
                                      <p:cBhvr>
                                        <p:cTn id="40" dur="1" fill="hold">
                                          <p:stCondLst>
                                            <p:cond delay="0"/>
                                          </p:stCondLst>
                                        </p:cTn>
                                        <p:tgtEl>
                                          <p:spTgt spid="299014"/>
                                        </p:tgtEl>
                                        <p:attrNameLst>
                                          <p:attrName>style.visibility</p:attrName>
                                        </p:attrNameLst>
                                      </p:cBhvr>
                                      <p:to>
                                        <p:strVal val="visible"/>
                                      </p:to>
                                    </p:set>
                                    <p:animEffect transition="in" filter="dissolve">
                                      <p:cBhvr>
                                        <p:cTn id="41" dur="500"/>
                                        <p:tgtEl>
                                          <p:spTgt spid="299014"/>
                                        </p:tgtEl>
                                      </p:cBhvr>
                                    </p:animEffect>
                                  </p:childTnLst>
                                </p:cTn>
                              </p:par>
                              <p:par>
                                <p:cTn id="42" presetID="9" presetClass="entr" presetSubtype="0" fill="hold" grpId="1" nodeType="withEffect">
                                  <p:stCondLst>
                                    <p:cond delay="0"/>
                                  </p:stCondLst>
                                  <p:childTnLst>
                                    <p:set>
                                      <p:cBhvr>
                                        <p:cTn id="43" dur="1" fill="hold">
                                          <p:stCondLst>
                                            <p:cond delay="0"/>
                                          </p:stCondLst>
                                        </p:cTn>
                                        <p:tgtEl>
                                          <p:spTgt spid="27"/>
                                        </p:tgtEl>
                                        <p:attrNameLst>
                                          <p:attrName>style.visibility</p:attrName>
                                        </p:attrNameLst>
                                      </p:cBhvr>
                                      <p:to>
                                        <p:strVal val="visible"/>
                                      </p:to>
                                    </p:set>
                                    <p:animEffect transition="in" filter="dissolve">
                                      <p:cBhvr>
                                        <p:cTn id="44" dur="500"/>
                                        <p:tgtEl>
                                          <p:spTgt spid="27"/>
                                        </p:tgtEl>
                                      </p:cBhvr>
                                    </p:animEffect>
                                  </p:childTnLst>
                                </p:cTn>
                              </p:par>
                              <p:par>
                                <p:cTn id="45" presetID="9" presetClass="entr" presetSubtype="0" fill="hold" nodeType="withEffect">
                                  <p:stCondLst>
                                    <p:cond delay="0"/>
                                  </p:stCondLst>
                                  <p:childTnLst>
                                    <p:set>
                                      <p:cBhvr>
                                        <p:cTn id="46" dur="1" fill="hold">
                                          <p:stCondLst>
                                            <p:cond delay="0"/>
                                          </p:stCondLst>
                                        </p:cTn>
                                        <p:tgtEl>
                                          <p:spTgt spid="299011"/>
                                        </p:tgtEl>
                                        <p:attrNameLst>
                                          <p:attrName>style.visibility</p:attrName>
                                        </p:attrNameLst>
                                      </p:cBhvr>
                                      <p:to>
                                        <p:strVal val="visible"/>
                                      </p:to>
                                    </p:set>
                                    <p:animEffect transition="in" filter="dissolve">
                                      <p:cBhvr>
                                        <p:cTn id="47" dur="500"/>
                                        <p:tgtEl>
                                          <p:spTgt spid="299011"/>
                                        </p:tgtEl>
                                      </p:cBhvr>
                                    </p:animEffect>
                                  </p:childTnLst>
                                </p:cTn>
                              </p:par>
                              <p:par>
                                <p:cTn id="48" presetID="9" presetClass="entr" presetSubtype="0" fill="hold" grpId="1" nodeType="withEffect">
                                  <p:stCondLst>
                                    <p:cond delay="0"/>
                                  </p:stCondLst>
                                  <p:childTnLst>
                                    <p:set>
                                      <p:cBhvr>
                                        <p:cTn id="49" dur="1" fill="hold">
                                          <p:stCondLst>
                                            <p:cond delay="0"/>
                                          </p:stCondLst>
                                        </p:cTn>
                                        <p:tgtEl>
                                          <p:spTgt spid="45"/>
                                        </p:tgtEl>
                                        <p:attrNameLst>
                                          <p:attrName>style.visibility</p:attrName>
                                        </p:attrNameLst>
                                      </p:cBhvr>
                                      <p:to>
                                        <p:strVal val="visible"/>
                                      </p:to>
                                    </p:set>
                                    <p:animEffect transition="in" filter="dissolve">
                                      <p:cBhvr>
                                        <p:cTn id="50" dur="500"/>
                                        <p:tgtEl>
                                          <p:spTgt spid="45"/>
                                        </p:tgtEl>
                                      </p:cBhvr>
                                    </p:animEffect>
                                  </p:childTnLst>
                                </p:cTn>
                              </p:par>
                              <p:par>
                                <p:cTn id="51" presetID="9" presetClass="entr" presetSubtype="0" fill="hold" nodeType="withEffect">
                                  <p:stCondLst>
                                    <p:cond delay="0"/>
                                  </p:stCondLst>
                                  <p:childTnLst>
                                    <p:set>
                                      <p:cBhvr>
                                        <p:cTn id="52" dur="1" fill="hold">
                                          <p:stCondLst>
                                            <p:cond delay="0"/>
                                          </p:stCondLst>
                                        </p:cTn>
                                        <p:tgtEl>
                                          <p:spTgt spid="299012"/>
                                        </p:tgtEl>
                                        <p:attrNameLst>
                                          <p:attrName>style.visibility</p:attrName>
                                        </p:attrNameLst>
                                      </p:cBhvr>
                                      <p:to>
                                        <p:strVal val="visible"/>
                                      </p:to>
                                    </p:set>
                                    <p:animEffect transition="in" filter="dissolve">
                                      <p:cBhvr>
                                        <p:cTn id="53" dur="500"/>
                                        <p:tgtEl>
                                          <p:spTgt spid="2990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1" animBg="1"/>
      <p:bldP spid="30" grpId="0" animBg="1"/>
      <p:bldP spid="31" grpId="0" animBg="1"/>
      <p:bldP spid="44" grpId="0" animBg="1"/>
      <p:bldP spid="45" grpId="1"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395288" y="-71462"/>
            <a:ext cx="7772400" cy="908050"/>
          </a:xfrm>
        </p:spPr>
        <p:txBody>
          <a:bodyPr/>
          <a:lstStyle/>
          <a:p>
            <a:pPr eaLnBrk="1" hangingPunct="1"/>
            <a:r>
              <a:rPr lang="it-IT" sz="3200" b="1" i="1" dirty="0" smtClean="0">
                <a:solidFill>
                  <a:srgbClr val="006600"/>
                </a:solidFill>
                <a:latin typeface="Bookman Old Style" pitchFamily="18" charset="0"/>
              </a:rPr>
              <a:t>Materiali ceramici</a:t>
            </a:r>
          </a:p>
        </p:txBody>
      </p:sp>
      <p:sp>
        <p:nvSpPr>
          <p:cNvPr id="15363" name="Rectangle 3"/>
          <p:cNvSpPr>
            <a:spLocks noGrp="1" noChangeArrowheads="1"/>
          </p:cNvSpPr>
          <p:nvPr>
            <p:ph type="body" sz="half" idx="1"/>
          </p:nvPr>
        </p:nvSpPr>
        <p:spPr>
          <a:xfrm>
            <a:off x="214282" y="785794"/>
            <a:ext cx="8534430" cy="6072206"/>
          </a:xfrm>
        </p:spPr>
        <p:txBody>
          <a:bodyPr/>
          <a:lstStyle/>
          <a:p>
            <a:pPr marL="177800" indent="-177800" algn="just">
              <a:defRPr/>
            </a:pPr>
            <a:r>
              <a:rPr lang="it-IT" sz="2400" i="1" dirty="0" smtClean="0"/>
              <a:t> </a:t>
            </a:r>
            <a:r>
              <a:rPr lang="it-IT" sz="2000" dirty="0" smtClean="0"/>
              <a:t>Come detto i materiali ceramici </a:t>
            </a:r>
            <a:r>
              <a:rPr lang="it-IT" sz="2000" dirty="0" smtClean="0">
                <a:latin typeface="Cambria" pitchFamily="18" charset="0"/>
              </a:rPr>
              <a:t> sono costituiti da elementi tenuti insieme da </a:t>
            </a:r>
            <a:endParaRPr lang="it-IT" sz="2000" i="1" dirty="0" smtClean="0">
              <a:solidFill>
                <a:srgbClr val="006600"/>
              </a:solidFill>
              <a:latin typeface="Cambria" pitchFamily="18" charset="0"/>
            </a:endParaRPr>
          </a:p>
          <a:p>
            <a:pPr algn="just">
              <a:buNone/>
              <a:defRPr/>
            </a:pPr>
            <a:endParaRPr lang="it-IT" sz="2000" i="1" dirty="0" smtClean="0">
              <a:latin typeface="Cambria" pitchFamily="18" charset="0"/>
            </a:endParaRPr>
          </a:p>
          <a:p>
            <a:pPr algn="just">
              <a:buNone/>
              <a:defRPr/>
            </a:pPr>
            <a:r>
              <a:rPr lang="it-IT" sz="2000" i="1" dirty="0" smtClean="0">
                <a:solidFill>
                  <a:srgbClr val="006600"/>
                </a:solidFill>
                <a:latin typeface="Cambria" pitchFamily="18" charset="0"/>
              </a:rPr>
              <a:t>     legami ionici</a:t>
            </a:r>
            <a:endParaRPr lang="it-IT" sz="2000" i="1" dirty="0" smtClean="0">
              <a:latin typeface="Cambria" pitchFamily="18" charset="0"/>
            </a:endParaRPr>
          </a:p>
          <a:p>
            <a:pPr algn="just">
              <a:defRPr/>
            </a:pPr>
            <a:endParaRPr lang="it-IT" sz="2000" i="1" dirty="0" smtClean="0">
              <a:latin typeface="Cambria" pitchFamily="18" charset="0"/>
            </a:endParaRPr>
          </a:p>
          <a:p>
            <a:pPr algn="just">
              <a:defRPr/>
            </a:pPr>
            <a:endParaRPr lang="it-IT" sz="2000" i="1" dirty="0" smtClean="0">
              <a:latin typeface="Cambria" pitchFamily="18" charset="0"/>
            </a:endParaRPr>
          </a:p>
          <a:p>
            <a:pPr algn="just">
              <a:defRPr/>
            </a:pPr>
            <a:endParaRPr lang="it-IT" sz="2000" i="1" dirty="0" smtClean="0">
              <a:latin typeface="Cambria" pitchFamily="18" charset="0"/>
            </a:endParaRPr>
          </a:p>
          <a:p>
            <a:pPr algn="just">
              <a:defRPr/>
            </a:pPr>
            <a:endParaRPr lang="it-IT" sz="2000" i="1" dirty="0" smtClean="0">
              <a:latin typeface="Cambria" pitchFamily="18" charset="0"/>
            </a:endParaRPr>
          </a:p>
          <a:p>
            <a:pPr algn="just">
              <a:defRPr/>
            </a:pPr>
            <a:endParaRPr lang="it-IT" sz="2000" i="1" dirty="0" smtClean="0">
              <a:latin typeface="Cambria" pitchFamily="18" charset="0"/>
            </a:endParaRPr>
          </a:p>
          <a:p>
            <a:pPr algn="just">
              <a:buNone/>
              <a:defRPr/>
            </a:pPr>
            <a:r>
              <a:rPr lang="it-IT" sz="2000" i="1" dirty="0" smtClean="0">
                <a:solidFill>
                  <a:srgbClr val="006600"/>
                </a:solidFill>
                <a:latin typeface="Cambria" pitchFamily="18" charset="0"/>
              </a:rPr>
              <a:t>     e/o covalenti</a:t>
            </a:r>
            <a:endParaRPr lang="it-IT" sz="2000" i="1" dirty="0" smtClean="0">
              <a:latin typeface="Cambria" pitchFamily="18" charset="0"/>
            </a:endParaRPr>
          </a:p>
          <a:p>
            <a:pPr algn="just">
              <a:defRPr/>
            </a:pPr>
            <a:endParaRPr lang="it-IT" sz="2000" i="1" dirty="0" smtClean="0">
              <a:latin typeface="Cambria" pitchFamily="18" charset="0"/>
            </a:endParaRPr>
          </a:p>
          <a:p>
            <a:pPr algn="just">
              <a:defRPr/>
            </a:pPr>
            <a:endParaRPr lang="it-IT" sz="2000" i="1" dirty="0" smtClean="0">
              <a:latin typeface="Cambria" pitchFamily="18" charset="0"/>
            </a:endParaRPr>
          </a:p>
          <a:p>
            <a:pPr marL="177800" indent="-177800" algn="just">
              <a:buNone/>
            </a:pPr>
            <a:endParaRPr lang="it-IT" sz="2000" dirty="0" smtClean="0">
              <a:latin typeface="Cambria" pitchFamily="18" charset="0"/>
            </a:endParaRPr>
          </a:p>
          <a:p>
            <a:pPr algn="just">
              <a:defRPr/>
            </a:pPr>
            <a:endParaRPr lang="it-IT" sz="800" i="1" dirty="0" smtClean="0">
              <a:latin typeface="Cambria" pitchFamily="18" charset="0"/>
            </a:endParaRPr>
          </a:p>
          <a:p>
            <a:pPr algn="just">
              <a:defRPr/>
            </a:pPr>
            <a:endParaRPr lang="it-IT" sz="2400" dirty="0" smtClean="0">
              <a:latin typeface="Cambria" pitchFamily="18" charset="0"/>
            </a:endParaRPr>
          </a:p>
        </p:txBody>
      </p:sp>
      <p:pic>
        <p:nvPicPr>
          <p:cNvPr id="52225" name="Immagine 1" descr="C:\Users\User\Desktop\francesca\burocrazie TV\logo gruppo.TIF"/>
          <p:cNvPicPr>
            <a:picLocks noChangeAspect="1" noChangeArrowheads="1"/>
          </p:cNvPicPr>
          <p:nvPr/>
        </p:nvPicPr>
        <p:blipFill>
          <a:blip r:embed="rId3"/>
          <a:srcRect/>
          <a:stretch>
            <a:fillRect/>
          </a:stretch>
        </p:blipFill>
        <p:spPr bwMode="auto">
          <a:xfrm>
            <a:off x="8358214" y="71414"/>
            <a:ext cx="642942" cy="676930"/>
          </a:xfrm>
          <a:prstGeom prst="rect">
            <a:avLst/>
          </a:prstGeom>
          <a:noFill/>
          <a:ln w="9525">
            <a:noFill/>
            <a:miter lim="800000"/>
            <a:headEnd/>
            <a:tailEnd/>
          </a:ln>
        </p:spPr>
      </p:pic>
      <p:cxnSp>
        <p:nvCxnSpPr>
          <p:cNvPr id="20" name="Connettore 1 19"/>
          <p:cNvCxnSpPr/>
          <p:nvPr/>
        </p:nvCxnSpPr>
        <p:spPr>
          <a:xfrm flipV="1">
            <a:off x="285720" y="687060"/>
            <a:ext cx="8001056" cy="71438"/>
          </a:xfrm>
          <a:prstGeom prst="line">
            <a:avLst/>
          </a:prstGeom>
          <a:ln>
            <a:solidFill>
              <a:srgbClr val="006600"/>
            </a:solidFill>
          </a:ln>
        </p:spPr>
        <p:style>
          <a:lnRef idx="1">
            <a:schemeClr val="accent1"/>
          </a:lnRef>
          <a:fillRef idx="0">
            <a:schemeClr val="accent1"/>
          </a:fillRef>
          <a:effectRef idx="0">
            <a:schemeClr val="accent1"/>
          </a:effectRef>
          <a:fontRef idx="minor">
            <a:schemeClr val="tx1"/>
          </a:fontRef>
        </p:style>
      </p:cxnSp>
      <p:pic>
        <p:nvPicPr>
          <p:cNvPr id="12" name="Picture 1"/>
          <p:cNvPicPr>
            <a:picLocks noChangeAspect="1" noChangeArrowheads="1"/>
          </p:cNvPicPr>
          <p:nvPr/>
        </p:nvPicPr>
        <p:blipFill>
          <a:blip r:embed="rId4"/>
          <a:srcRect/>
          <a:stretch>
            <a:fillRect/>
          </a:stretch>
        </p:blipFill>
        <p:spPr bwMode="auto">
          <a:xfrm>
            <a:off x="5429256" y="2285992"/>
            <a:ext cx="2000264" cy="1452747"/>
          </a:xfrm>
          <a:prstGeom prst="rect">
            <a:avLst/>
          </a:prstGeom>
          <a:noFill/>
          <a:ln w="9525">
            <a:noFill/>
            <a:miter lim="800000"/>
            <a:headEnd/>
            <a:tailEnd/>
          </a:ln>
          <a:effectLst/>
        </p:spPr>
      </p:pic>
      <p:pic>
        <p:nvPicPr>
          <p:cNvPr id="14" name="Picture 2"/>
          <p:cNvPicPr>
            <a:picLocks noChangeAspect="1" noChangeArrowheads="1"/>
          </p:cNvPicPr>
          <p:nvPr/>
        </p:nvPicPr>
        <p:blipFill>
          <a:blip r:embed="rId5"/>
          <a:srcRect/>
          <a:stretch>
            <a:fillRect/>
          </a:stretch>
        </p:blipFill>
        <p:spPr bwMode="auto">
          <a:xfrm>
            <a:off x="1857356" y="2357430"/>
            <a:ext cx="2286016" cy="1441186"/>
          </a:xfrm>
          <a:prstGeom prst="rect">
            <a:avLst/>
          </a:prstGeom>
          <a:noFill/>
          <a:ln w="9525">
            <a:noFill/>
            <a:miter lim="800000"/>
            <a:headEnd/>
            <a:tailEnd/>
          </a:ln>
          <a:effectLst/>
        </p:spPr>
      </p:pic>
      <p:sp>
        <p:nvSpPr>
          <p:cNvPr id="15" name="Freccia a destra 14"/>
          <p:cNvSpPr/>
          <p:nvPr/>
        </p:nvSpPr>
        <p:spPr>
          <a:xfrm>
            <a:off x="4429124" y="2714620"/>
            <a:ext cx="714380" cy="500066"/>
          </a:xfrm>
          <a:prstGeom prst="rightArrow">
            <a:avLst/>
          </a:prstGeom>
          <a:no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 name="Picture 6"/>
          <p:cNvPicPr>
            <a:picLocks noChangeAspect="1" noChangeArrowheads="1"/>
          </p:cNvPicPr>
          <p:nvPr/>
        </p:nvPicPr>
        <p:blipFill>
          <a:blip r:embed="rId6"/>
          <a:srcRect/>
          <a:stretch>
            <a:fillRect/>
          </a:stretch>
        </p:blipFill>
        <p:spPr bwMode="auto">
          <a:xfrm>
            <a:off x="2500298" y="4923971"/>
            <a:ext cx="981075" cy="1190625"/>
          </a:xfrm>
          <a:prstGeom prst="rect">
            <a:avLst/>
          </a:prstGeom>
          <a:noFill/>
          <a:ln w="9525">
            <a:noFill/>
            <a:miter lim="800000"/>
            <a:headEnd/>
            <a:tailEnd/>
          </a:ln>
          <a:effectLst/>
        </p:spPr>
      </p:pic>
      <p:pic>
        <p:nvPicPr>
          <p:cNvPr id="60423" name="Picture 7"/>
          <p:cNvPicPr>
            <a:picLocks noChangeAspect="1" noChangeArrowheads="1"/>
          </p:cNvPicPr>
          <p:nvPr/>
        </p:nvPicPr>
        <p:blipFill>
          <a:blip r:embed="rId7"/>
          <a:srcRect/>
          <a:stretch>
            <a:fillRect/>
          </a:stretch>
        </p:blipFill>
        <p:spPr bwMode="auto">
          <a:xfrm>
            <a:off x="4786314" y="4643446"/>
            <a:ext cx="1785949" cy="1576863"/>
          </a:xfrm>
          <a:prstGeom prst="rect">
            <a:avLst/>
          </a:prstGeom>
          <a:noFill/>
          <a:ln w="9525">
            <a:noFill/>
            <a:miter lim="800000"/>
            <a:headEnd/>
            <a:tailEnd/>
          </a:ln>
          <a:effectLst/>
        </p:spPr>
      </p:pic>
      <p:sp>
        <p:nvSpPr>
          <p:cNvPr id="17" name="Freccia a destra 16"/>
          <p:cNvSpPr/>
          <p:nvPr/>
        </p:nvSpPr>
        <p:spPr>
          <a:xfrm>
            <a:off x="3714744" y="5138285"/>
            <a:ext cx="714380" cy="500066"/>
          </a:xfrm>
          <a:prstGeom prst="rightArrow">
            <a:avLst/>
          </a:prstGeom>
          <a:no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395288" y="-71462"/>
            <a:ext cx="7772400" cy="908050"/>
          </a:xfrm>
        </p:spPr>
        <p:txBody>
          <a:bodyPr/>
          <a:lstStyle/>
          <a:p>
            <a:pPr eaLnBrk="1" hangingPunct="1"/>
            <a:r>
              <a:rPr lang="it-IT" sz="3200" b="1" i="1" dirty="0" smtClean="0">
                <a:solidFill>
                  <a:srgbClr val="006600"/>
                </a:solidFill>
                <a:latin typeface="Bookman Old Style" pitchFamily="18" charset="0"/>
              </a:rPr>
              <a:t>Materiali ceramici</a:t>
            </a:r>
          </a:p>
        </p:txBody>
      </p:sp>
      <p:sp>
        <p:nvSpPr>
          <p:cNvPr id="15363" name="Rectangle 3"/>
          <p:cNvSpPr>
            <a:spLocks noGrp="1" noChangeArrowheads="1"/>
          </p:cNvSpPr>
          <p:nvPr>
            <p:ph type="body" sz="half" idx="1"/>
          </p:nvPr>
        </p:nvSpPr>
        <p:spPr>
          <a:xfrm>
            <a:off x="214282" y="857232"/>
            <a:ext cx="8534430" cy="1714512"/>
          </a:xfrm>
        </p:spPr>
        <p:txBody>
          <a:bodyPr/>
          <a:lstStyle/>
          <a:p>
            <a:pPr marL="177800" indent="-177800" algn="just">
              <a:defRPr/>
            </a:pPr>
            <a:r>
              <a:rPr lang="it-IT" sz="2400" i="1" dirty="0" smtClean="0"/>
              <a:t> </a:t>
            </a:r>
            <a:r>
              <a:rPr lang="it-IT" sz="2000" dirty="0" smtClean="0">
                <a:latin typeface="Cambria" pitchFamily="18" charset="0"/>
              </a:rPr>
              <a:t>Il carattere ionico/covalente del legame dipende dall’elettronegatività degli elementi in gioco</a:t>
            </a:r>
          </a:p>
          <a:p>
            <a:pPr algn="just">
              <a:defRPr/>
            </a:pPr>
            <a:endParaRPr lang="it-IT" sz="2400" dirty="0" smtClean="0">
              <a:latin typeface="Cambria" pitchFamily="18" charset="0"/>
            </a:endParaRPr>
          </a:p>
        </p:txBody>
      </p:sp>
      <p:pic>
        <p:nvPicPr>
          <p:cNvPr id="52225" name="Immagine 1" descr="C:\Users\User\Desktop\francesca\burocrazie TV\logo gruppo.TIF"/>
          <p:cNvPicPr>
            <a:picLocks noChangeAspect="1" noChangeArrowheads="1"/>
          </p:cNvPicPr>
          <p:nvPr/>
        </p:nvPicPr>
        <p:blipFill>
          <a:blip r:embed="rId4"/>
          <a:srcRect/>
          <a:stretch>
            <a:fillRect/>
          </a:stretch>
        </p:blipFill>
        <p:spPr bwMode="auto">
          <a:xfrm>
            <a:off x="8358214" y="71414"/>
            <a:ext cx="642942" cy="676930"/>
          </a:xfrm>
          <a:prstGeom prst="rect">
            <a:avLst/>
          </a:prstGeom>
          <a:noFill/>
          <a:ln w="9525">
            <a:noFill/>
            <a:miter lim="800000"/>
            <a:headEnd/>
            <a:tailEnd/>
          </a:ln>
        </p:spPr>
      </p:pic>
      <p:cxnSp>
        <p:nvCxnSpPr>
          <p:cNvPr id="20" name="Connettore 1 19"/>
          <p:cNvCxnSpPr/>
          <p:nvPr/>
        </p:nvCxnSpPr>
        <p:spPr>
          <a:xfrm flipV="1">
            <a:off x="285720" y="687060"/>
            <a:ext cx="8001056" cy="71438"/>
          </a:xfrm>
          <a:prstGeom prst="line">
            <a:avLst/>
          </a:prstGeom>
          <a:ln>
            <a:solidFill>
              <a:srgbClr val="006600"/>
            </a:solidFill>
          </a:ln>
        </p:spPr>
        <p:style>
          <a:lnRef idx="1">
            <a:schemeClr val="accent1"/>
          </a:lnRef>
          <a:fillRef idx="0">
            <a:schemeClr val="accent1"/>
          </a:fillRef>
          <a:effectRef idx="0">
            <a:schemeClr val="accent1"/>
          </a:effectRef>
          <a:fontRef idx="minor">
            <a:schemeClr val="tx1"/>
          </a:fontRef>
        </p:style>
      </p:cxnSp>
      <p:pic>
        <p:nvPicPr>
          <p:cNvPr id="60420" name="Picture 4"/>
          <p:cNvPicPr>
            <a:picLocks noChangeAspect="1" noChangeArrowheads="1"/>
          </p:cNvPicPr>
          <p:nvPr/>
        </p:nvPicPr>
        <p:blipFill>
          <a:blip r:embed="rId5"/>
          <a:srcRect/>
          <a:stretch>
            <a:fillRect/>
          </a:stretch>
        </p:blipFill>
        <p:spPr bwMode="auto">
          <a:xfrm>
            <a:off x="3933856" y="2628913"/>
            <a:ext cx="5067300" cy="2657475"/>
          </a:xfrm>
          <a:prstGeom prst="rect">
            <a:avLst/>
          </a:prstGeom>
          <a:noFill/>
          <a:ln w="9525">
            <a:noFill/>
            <a:miter lim="800000"/>
            <a:headEnd/>
            <a:tailEnd/>
          </a:ln>
          <a:effectLst/>
        </p:spPr>
      </p:pic>
      <p:sp>
        <p:nvSpPr>
          <p:cNvPr id="10" name="Rectangle 3"/>
          <p:cNvSpPr txBox="1">
            <a:spLocks noChangeArrowheads="1"/>
          </p:cNvSpPr>
          <p:nvPr/>
        </p:nvSpPr>
        <p:spPr bwMode="auto">
          <a:xfrm>
            <a:off x="142844" y="1785926"/>
            <a:ext cx="5072098" cy="42862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ctr" defTabSz="914400" rtl="0" eaLnBrk="0" fontAlgn="base" latinLnBrk="0" hangingPunct="0">
              <a:lnSpc>
                <a:spcPct val="100000"/>
              </a:lnSpc>
              <a:spcBef>
                <a:spcPct val="20000"/>
              </a:spcBef>
              <a:spcAft>
                <a:spcPct val="0"/>
              </a:spcAft>
              <a:buClrTx/>
              <a:buSzTx/>
              <a:tabLst/>
              <a:defRPr/>
            </a:pPr>
            <a:r>
              <a:rPr lang="it-IT" sz="1800" i="1" kern="0" dirty="0" smtClean="0">
                <a:solidFill>
                  <a:srgbClr val="006600"/>
                </a:solidFill>
                <a:latin typeface="Cambria" pitchFamily="18" charset="0"/>
              </a:rPr>
              <a:t>&gt; Differenza elettronegatività &gt; carattere ionico</a:t>
            </a:r>
            <a:endParaRPr kumimoji="0" lang="it-IT" sz="1800" b="0" i="0" u="none" strike="noStrike" kern="0" cap="none" spc="0" normalizeH="0" baseline="0" noProof="0" dirty="0" smtClean="0">
              <a:ln>
                <a:noFill/>
              </a:ln>
              <a:solidFill>
                <a:srgbClr val="006600"/>
              </a:solidFill>
              <a:effectLst/>
              <a:uLnTx/>
              <a:uFillTx/>
              <a:latin typeface="Cambria" pitchFamily="18" charset="0"/>
            </a:endParaRPr>
          </a:p>
        </p:txBody>
      </p:sp>
      <p:sp>
        <p:nvSpPr>
          <p:cNvPr id="11" name="Rettangolo 4"/>
          <p:cNvSpPr>
            <a:spLocks noChangeArrowheads="1"/>
          </p:cNvSpPr>
          <p:nvPr/>
        </p:nvSpPr>
        <p:spPr bwMode="auto">
          <a:xfrm>
            <a:off x="142876" y="6286519"/>
            <a:ext cx="8715404" cy="338554"/>
          </a:xfrm>
          <a:prstGeom prst="rect">
            <a:avLst/>
          </a:prstGeom>
          <a:noFill/>
          <a:ln w="9525">
            <a:noFill/>
            <a:miter lim="800000"/>
            <a:headEnd/>
            <a:tailEnd/>
          </a:ln>
        </p:spPr>
        <p:txBody>
          <a:bodyPr wrap="square">
            <a:spAutoFit/>
          </a:bodyPr>
          <a:lstStyle/>
          <a:p>
            <a:pPr algn="ctr"/>
            <a:r>
              <a:rPr lang="it-IT" sz="1600" dirty="0" smtClean="0">
                <a:latin typeface="Cambria" pitchFamily="18" charset="0"/>
              </a:rPr>
              <a:t>XA</a:t>
            </a:r>
            <a:r>
              <a:rPr lang="it-IT" sz="1600" dirty="0">
                <a:latin typeface="Cambria" pitchFamily="18" charset="0"/>
              </a:rPr>
              <a:t>: elettronegatività dell’elemento </a:t>
            </a:r>
            <a:r>
              <a:rPr lang="it-IT" sz="1600" dirty="0" smtClean="0">
                <a:latin typeface="Cambria" pitchFamily="18" charset="0"/>
              </a:rPr>
              <a:t>A   -     XB</a:t>
            </a:r>
            <a:r>
              <a:rPr lang="it-IT" sz="1600" dirty="0">
                <a:latin typeface="Cambria" pitchFamily="18" charset="0"/>
              </a:rPr>
              <a:t>: elettronegatività dell’elemento B</a:t>
            </a:r>
          </a:p>
        </p:txBody>
      </p:sp>
      <p:graphicFrame>
        <p:nvGraphicFramePr>
          <p:cNvPr id="60421" name="Object 5"/>
          <p:cNvGraphicFramePr>
            <a:graphicFrameLocks noChangeAspect="1"/>
          </p:cNvGraphicFramePr>
          <p:nvPr/>
        </p:nvGraphicFramePr>
        <p:xfrm>
          <a:off x="2571736" y="5710257"/>
          <a:ext cx="4084637" cy="504825"/>
        </p:xfrm>
        <a:graphic>
          <a:graphicData uri="http://schemas.openxmlformats.org/presentationml/2006/ole">
            <p:oleObj spid="_x0000_s158722" name="Equazione" r:id="rId6" imgW="2019240" imgH="253800" progId="Equation.3">
              <p:embed/>
            </p:oleObj>
          </a:graphicData>
        </a:graphic>
      </p:graphicFrame>
      <p:pic>
        <p:nvPicPr>
          <p:cNvPr id="60422" name="Picture 6"/>
          <p:cNvPicPr>
            <a:picLocks noChangeAspect="1" noChangeArrowheads="1"/>
          </p:cNvPicPr>
          <p:nvPr/>
        </p:nvPicPr>
        <p:blipFill>
          <a:blip r:embed="rId7" cstate="print"/>
          <a:srcRect/>
          <a:stretch>
            <a:fillRect/>
          </a:stretch>
        </p:blipFill>
        <p:spPr bwMode="auto">
          <a:xfrm>
            <a:off x="5465797" y="1643050"/>
            <a:ext cx="3463921" cy="589697"/>
          </a:xfrm>
          <a:prstGeom prst="rect">
            <a:avLst/>
          </a:prstGeom>
          <a:noFill/>
          <a:ln w="9525">
            <a:noFill/>
            <a:miter lim="800000"/>
            <a:headEnd/>
            <a:tailEnd/>
          </a:ln>
          <a:effectLst/>
        </p:spPr>
      </p:pic>
      <p:graphicFrame>
        <p:nvGraphicFramePr>
          <p:cNvPr id="13" name="Tabella 12"/>
          <p:cNvGraphicFramePr>
            <a:graphicFrameLocks noGrp="1"/>
          </p:cNvGraphicFramePr>
          <p:nvPr/>
        </p:nvGraphicFramePr>
        <p:xfrm>
          <a:off x="285720" y="2843227"/>
          <a:ext cx="3571900" cy="2286019"/>
        </p:xfrm>
        <a:graphic>
          <a:graphicData uri="http://schemas.openxmlformats.org/drawingml/2006/table">
            <a:tbl>
              <a:tblPr firstRow="1" bandRow="1">
                <a:tableStyleId>{5C22544A-7EE6-4342-B048-85BDC9FD1C3A}</a:tableStyleId>
              </a:tblPr>
              <a:tblGrid>
                <a:gridCol w="923766"/>
                <a:gridCol w="1488425"/>
                <a:gridCol w="1159709"/>
              </a:tblGrid>
              <a:tr h="385951">
                <a:tc>
                  <a:txBody>
                    <a:bodyPr/>
                    <a:lstStyle/>
                    <a:p>
                      <a:pPr algn="ctr"/>
                      <a:r>
                        <a:rPr lang="it-IT" sz="1400" dirty="0" smtClean="0"/>
                        <a:t>materiale</a:t>
                      </a:r>
                      <a:endParaRPr lang="it-IT" sz="1400" dirty="0"/>
                    </a:p>
                  </a:txBody>
                  <a:tcPr>
                    <a:solidFill>
                      <a:srgbClr val="006600"/>
                    </a:solidFill>
                  </a:tcPr>
                </a:tc>
                <a:tc>
                  <a:txBody>
                    <a:bodyPr/>
                    <a:lstStyle/>
                    <a:p>
                      <a:pPr algn="ctr"/>
                      <a:r>
                        <a:rPr lang="it-IT" sz="1400" dirty="0" err="1" smtClean="0"/>
                        <a:t>Diff</a:t>
                      </a:r>
                      <a:r>
                        <a:rPr lang="it-IT" sz="1400" dirty="0" smtClean="0"/>
                        <a:t>.</a:t>
                      </a:r>
                      <a:r>
                        <a:rPr lang="it-IT" sz="1400" baseline="0" dirty="0" smtClean="0"/>
                        <a:t> </a:t>
                      </a:r>
                      <a:r>
                        <a:rPr lang="it-IT" sz="1400" baseline="0" dirty="0" err="1" smtClean="0"/>
                        <a:t>Elettroneg</a:t>
                      </a:r>
                      <a:r>
                        <a:rPr lang="it-IT" sz="1400" baseline="0" dirty="0" smtClean="0"/>
                        <a:t>.</a:t>
                      </a:r>
                      <a:endParaRPr lang="it-IT" sz="1400" dirty="0"/>
                    </a:p>
                  </a:txBody>
                  <a:tcPr>
                    <a:solidFill>
                      <a:srgbClr val="006600"/>
                    </a:solidFill>
                  </a:tcPr>
                </a:tc>
                <a:tc>
                  <a:txBody>
                    <a:bodyPr/>
                    <a:lstStyle/>
                    <a:p>
                      <a:pPr algn="ctr"/>
                      <a:r>
                        <a:rPr lang="it-IT" sz="1400" b="1" kern="0" dirty="0" err="1" smtClean="0">
                          <a:latin typeface="Cambria" pitchFamily="18" charset="0"/>
                        </a:rPr>
                        <a:t>%ionico</a:t>
                      </a:r>
                      <a:endParaRPr lang="it-IT" sz="1400" dirty="0"/>
                    </a:p>
                  </a:txBody>
                  <a:tcPr>
                    <a:solidFill>
                      <a:srgbClr val="006600"/>
                    </a:solidFill>
                  </a:tcPr>
                </a:tc>
              </a:tr>
              <a:tr h="316678">
                <a:tc>
                  <a:txBody>
                    <a:bodyPr/>
                    <a:lstStyle/>
                    <a:p>
                      <a:pPr algn="ctr"/>
                      <a:r>
                        <a:rPr lang="it-IT" sz="1200" dirty="0" smtClean="0">
                          <a:latin typeface="Cambria" pitchFamily="18" charset="0"/>
                        </a:rPr>
                        <a:t>CaF</a:t>
                      </a:r>
                      <a:r>
                        <a:rPr lang="it-IT" sz="1200" baseline="-25000" dirty="0" smtClean="0">
                          <a:latin typeface="Cambria" pitchFamily="18" charset="0"/>
                        </a:rPr>
                        <a:t>2</a:t>
                      </a:r>
                      <a:endParaRPr lang="it-IT" sz="1200" dirty="0"/>
                    </a:p>
                  </a:txBody>
                  <a:tcPr/>
                </a:tc>
                <a:tc>
                  <a:txBody>
                    <a:bodyPr/>
                    <a:lstStyle/>
                    <a:p>
                      <a:pPr algn="ctr"/>
                      <a:r>
                        <a:rPr lang="it-IT" sz="1200" kern="0" dirty="0" smtClean="0">
                          <a:latin typeface="Cambria" pitchFamily="18" charset="0"/>
                        </a:rPr>
                        <a:t>?</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it-IT" sz="1200" kern="0" dirty="0" smtClean="0">
                          <a:latin typeface="Cambria" pitchFamily="18" charset="0"/>
                        </a:rPr>
                        <a:t>? 89</a:t>
                      </a:r>
                      <a:endParaRPr lang="it-IT" sz="1200" dirty="0" smtClean="0"/>
                    </a:p>
                  </a:txBody>
                  <a:tcPr/>
                </a:tc>
              </a:tr>
              <a:tr h="316678">
                <a:tc>
                  <a:txBody>
                    <a:bodyPr/>
                    <a:lstStyle/>
                    <a:p>
                      <a:pPr algn="ctr"/>
                      <a:r>
                        <a:rPr lang="it-IT" sz="1200" dirty="0" err="1" smtClean="0">
                          <a:latin typeface="Cambria" pitchFamily="18" charset="0"/>
                        </a:rPr>
                        <a:t>MgO</a:t>
                      </a:r>
                      <a:endParaRPr lang="it-IT" sz="1200" dirty="0"/>
                    </a:p>
                  </a:txBody>
                  <a:tcPr/>
                </a:tc>
                <a:tc>
                  <a:txBody>
                    <a:bodyPr/>
                    <a:lstStyle/>
                    <a:p>
                      <a:pPr algn="ctr"/>
                      <a:r>
                        <a:rPr lang="it-IT" sz="1200" dirty="0" smtClean="0"/>
                        <a:t>2.3</a:t>
                      </a:r>
                      <a:endParaRPr lang="it-IT" sz="1200" dirty="0"/>
                    </a:p>
                  </a:txBody>
                  <a:tcPr/>
                </a:tc>
                <a:tc>
                  <a:txBody>
                    <a:bodyPr/>
                    <a:lstStyle/>
                    <a:p>
                      <a:pPr algn="ctr"/>
                      <a:r>
                        <a:rPr lang="it-IT" sz="1200" kern="0" dirty="0" smtClean="0">
                          <a:latin typeface="Cambria" pitchFamily="18" charset="0"/>
                        </a:rPr>
                        <a:t>73</a:t>
                      </a:r>
                      <a:endParaRPr lang="it-IT" sz="1200" dirty="0"/>
                    </a:p>
                  </a:txBody>
                  <a:tcPr/>
                </a:tc>
              </a:tr>
              <a:tr h="316678">
                <a:tc>
                  <a:txBody>
                    <a:bodyPr/>
                    <a:lstStyle/>
                    <a:p>
                      <a:pPr algn="ctr"/>
                      <a:r>
                        <a:rPr lang="it-IT" sz="1200" dirty="0" smtClean="0">
                          <a:latin typeface="Cambria" pitchFamily="18" charset="0"/>
                        </a:rPr>
                        <a:t>Al</a:t>
                      </a:r>
                      <a:r>
                        <a:rPr lang="it-IT" sz="1200" baseline="-25000" dirty="0" smtClean="0">
                          <a:latin typeface="Cambria" pitchFamily="18" charset="0"/>
                        </a:rPr>
                        <a:t>2</a:t>
                      </a:r>
                      <a:r>
                        <a:rPr lang="it-IT" sz="1200" dirty="0" smtClean="0">
                          <a:latin typeface="Cambria" pitchFamily="18" charset="0"/>
                        </a:rPr>
                        <a:t>O</a:t>
                      </a:r>
                      <a:r>
                        <a:rPr lang="it-IT" sz="1200" baseline="-25000" dirty="0" smtClean="0">
                          <a:latin typeface="Cambria" pitchFamily="18" charset="0"/>
                        </a:rPr>
                        <a:t>3</a:t>
                      </a:r>
                      <a:endParaRPr lang="it-IT" sz="1200" dirty="0"/>
                    </a:p>
                  </a:txBody>
                  <a:tcPr/>
                </a:tc>
                <a:tc>
                  <a:txBody>
                    <a:bodyPr/>
                    <a:lstStyle/>
                    <a:p>
                      <a:pPr algn="ctr"/>
                      <a:r>
                        <a:rPr lang="it-IT" sz="1200" dirty="0" smtClean="0"/>
                        <a:t>2.0</a:t>
                      </a:r>
                      <a:endParaRPr lang="it-IT" sz="1200" dirty="0"/>
                    </a:p>
                  </a:txBody>
                  <a:tcPr/>
                </a:tc>
                <a:tc>
                  <a:txBody>
                    <a:bodyPr/>
                    <a:lstStyle/>
                    <a:p>
                      <a:pPr algn="ctr"/>
                      <a:r>
                        <a:rPr lang="it-IT" sz="1200" kern="0" dirty="0" smtClean="0">
                          <a:latin typeface="Cambria" pitchFamily="18" charset="0"/>
                        </a:rPr>
                        <a:t>63</a:t>
                      </a:r>
                      <a:endParaRPr lang="it-IT" sz="1200" dirty="0"/>
                    </a:p>
                  </a:txBody>
                  <a:tcPr/>
                </a:tc>
              </a:tr>
              <a:tr h="316678">
                <a:tc>
                  <a:txBody>
                    <a:bodyPr/>
                    <a:lstStyle/>
                    <a:p>
                      <a:pPr algn="ctr"/>
                      <a:r>
                        <a:rPr lang="it-IT" sz="1200" dirty="0" smtClean="0">
                          <a:latin typeface="Cambria" pitchFamily="18" charset="0"/>
                        </a:rPr>
                        <a:t>SiO</a:t>
                      </a:r>
                      <a:r>
                        <a:rPr lang="it-IT" sz="1200" baseline="-25000" dirty="0" smtClean="0">
                          <a:latin typeface="Cambria" pitchFamily="18" charset="0"/>
                        </a:rPr>
                        <a:t>2</a:t>
                      </a:r>
                      <a:endParaRPr lang="it-IT" sz="1200" dirty="0"/>
                    </a:p>
                  </a:txBody>
                  <a:tcPr/>
                </a:tc>
                <a:tc>
                  <a:txBody>
                    <a:bodyPr/>
                    <a:lstStyle/>
                    <a:p>
                      <a:pPr algn="ctr"/>
                      <a:r>
                        <a:rPr lang="it-IT" sz="1200" dirty="0" smtClean="0"/>
                        <a:t>1.7</a:t>
                      </a:r>
                      <a:endParaRPr lang="it-IT" sz="1200" dirty="0"/>
                    </a:p>
                  </a:txBody>
                  <a:tcPr/>
                </a:tc>
                <a:tc>
                  <a:txBody>
                    <a:bodyPr/>
                    <a:lstStyle/>
                    <a:p>
                      <a:pPr algn="ctr"/>
                      <a:r>
                        <a:rPr lang="it-IT" sz="1200" kern="0" dirty="0" smtClean="0">
                          <a:latin typeface="Cambria" pitchFamily="18" charset="0"/>
                        </a:rPr>
                        <a:t>51</a:t>
                      </a:r>
                      <a:endParaRPr lang="it-IT" sz="1200" dirty="0"/>
                    </a:p>
                  </a:txBody>
                  <a:tcPr/>
                </a:tc>
              </a:tr>
              <a:tr h="316678">
                <a:tc>
                  <a:txBody>
                    <a:bodyPr/>
                    <a:lstStyle/>
                    <a:p>
                      <a:pPr algn="ctr"/>
                      <a:r>
                        <a:rPr lang="it-IT" sz="1200" dirty="0" smtClean="0">
                          <a:latin typeface="Cambria" pitchFamily="18" charset="0"/>
                        </a:rPr>
                        <a:t>Si</a:t>
                      </a:r>
                      <a:r>
                        <a:rPr lang="it-IT" sz="1200" baseline="-25000" dirty="0" smtClean="0">
                          <a:latin typeface="Cambria" pitchFamily="18" charset="0"/>
                        </a:rPr>
                        <a:t>3</a:t>
                      </a:r>
                      <a:r>
                        <a:rPr lang="it-IT" sz="1200" dirty="0" smtClean="0">
                          <a:latin typeface="Cambria" pitchFamily="18" charset="0"/>
                        </a:rPr>
                        <a:t>N</a:t>
                      </a:r>
                      <a:r>
                        <a:rPr lang="it-IT" sz="1200" baseline="-25000" dirty="0" smtClean="0">
                          <a:latin typeface="Cambria" pitchFamily="18" charset="0"/>
                        </a:rPr>
                        <a:t>4</a:t>
                      </a:r>
                      <a:endParaRPr lang="it-IT" sz="1200" dirty="0"/>
                    </a:p>
                  </a:txBody>
                  <a:tcPr/>
                </a:tc>
                <a:tc>
                  <a:txBody>
                    <a:bodyPr/>
                    <a:lstStyle/>
                    <a:p>
                      <a:pPr algn="ctr"/>
                      <a:r>
                        <a:rPr lang="it-IT" sz="1200" dirty="0" smtClean="0"/>
                        <a:t>1.2</a:t>
                      </a:r>
                      <a:endParaRPr lang="it-IT" sz="1200" dirty="0"/>
                    </a:p>
                  </a:txBody>
                  <a:tcPr/>
                </a:tc>
                <a:tc>
                  <a:txBody>
                    <a:bodyPr/>
                    <a:lstStyle/>
                    <a:p>
                      <a:pPr algn="ctr"/>
                      <a:r>
                        <a:rPr lang="it-IT" sz="1200" dirty="0" smtClean="0"/>
                        <a:t>30</a:t>
                      </a:r>
                      <a:endParaRPr lang="it-IT" sz="1200" dirty="0"/>
                    </a:p>
                  </a:txBody>
                  <a:tcPr/>
                </a:tc>
              </a:tr>
              <a:tr h="316678">
                <a:tc>
                  <a:txBody>
                    <a:bodyPr/>
                    <a:lstStyle/>
                    <a:p>
                      <a:pPr algn="ctr"/>
                      <a:r>
                        <a:rPr lang="it-IT" sz="1200" dirty="0" err="1" smtClean="0">
                          <a:latin typeface="Cambria" pitchFamily="18" charset="0"/>
                        </a:rPr>
                        <a:t>SiC</a:t>
                      </a:r>
                      <a:endParaRPr lang="it-IT" sz="1200" dirty="0"/>
                    </a:p>
                  </a:txBody>
                  <a:tcPr/>
                </a:tc>
                <a:tc>
                  <a:txBody>
                    <a:bodyPr/>
                    <a:lstStyle/>
                    <a:p>
                      <a:pPr algn="ctr"/>
                      <a:r>
                        <a:rPr lang="it-IT" sz="1200" dirty="0" smtClean="0"/>
                        <a:t>0.7</a:t>
                      </a:r>
                      <a:endParaRPr lang="it-IT" sz="1200" dirty="0"/>
                    </a:p>
                  </a:txBody>
                  <a:tcPr/>
                </a:tc>
                <a:tc>
                  <a:txBody>
                    <a:bodyPr/>
                    <a:lstStyle/>
                    <a:p>
                      <a:pPr algn="ctr"/>
                      <a:r>
                        <a:rPr lang="it-IT" sz="1200" dirty="0" smtClean="0"/>
                        <a:t>12</a:t>
                      </a:r>
                      <a:endParaRPr lang="it-IT" sz="1200" dirty="0"/>
                    </a:p>
                  </a:txBody>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60422"/>
                                        </p:tgtEl>
                                        <p:attrNameLst>
                                          <p:attrName>style.visibility</p:attrName>
                                        </p:attrNameLst>
                                      </p:cBhvr>
                                      <p:to>
                                        <p:strVal val="visible"/>
                                      </p:to>
                                    </p:set>
                                    <p:animEffect transition="in" filter="dissolve">
                                      <p:cBhvr>
                                        <p:cTn id="7" dur="500"/>
                                        <p:tgtEl>
                                          <p:spTgt spid="604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395288" y="-71462"/>
            <a:ext cx="7772400" cy="908050"/>
          </a:xfrm>
        </p:spPr>
        <p:txBody>
          <a:bodyPr/>
          <a:lstStyle/>
          <a:p>
            <a:pPr eaLnBrk="1" hangingPunct="1"/>
            <a:r>
              <a:rPr lang="it-IT" sz="3200" b="1" i="1" dirty="0" smtClean="0">
                <a:solidFill>
                  <a:srgbClr val="006600"/>
                </a:solidFill>
                <a:latin typeface="Bookman Old Style" pitchFamily="18" charset="0"/>
              </a:rPr>
              <a:t>Solidi Covalenti</a:t>
            </a:r>
          </a:p>
        </p:txBody>
      </p:sp>
      <p:sp>
        <p:nvSpPr>
          <p:cNvPr id="15363" name="Rectangle 3"/>
          <p:cNvSpPr>
            <a:spLocks noGrp="1" noChangeArrowheads="1"/>
          </p:cNvSpPr>
          <p:nvPr>
            <p:ph type="body" sz="half" idx="1"/>
          </p:nvPr>
        </p:nvSpPr>
        <p:spPr>
          <a:xfrm>
            <a:off x="214282" y="928670"/>
            <a:ext cx="8534430" cy="3214710"/>
          </a:xfrm>
        </p:spPr>
        <p:txBody>
          <a:bodyPr/>
          <a:lstStyle/>
          <a:p>
            <a:pPr marL="0" indent="0"/>
            <a:r>
              <a:rPr lang="it-IT" sz="2400" i="1" dirty="0" smtClean="0">
                <a:latin typeface="Cambria" pitchFamily="18" charset="0"/>
              </a:rPr>
              <a:t> </a:t>
            </a:r>
            <a:r>
              <a:rPr lang="it-IT" sz="2000" dirty="0" smtClean="0">
                <a:latin typeface="Cambria" pitchFamily="18" charset="0"/>
              </a:rPr>
              <a:t>Nei cristalli covalenti le strutture sono determinate </a:t>
            </a:r>
            <a:r>
              <a:rPr lang="it-IT" sz="2000" i="1" dirty="0" smtClean="0">
                <a:solidFill>
                  <a:srgbClr val="006600"/>
                </a:solidFill>
                <a:latin typeface="Cambria" pitchFamily="18" charset="0"/>
              </a:rPr>
              <a:t>dalla forte direzionalità del legame e dalla valenza. </a:t>
            </a:r>
          </a:p>
          <a:p>
            <a:pPr marL="0" indent="0"/>
            <a:endParaRPr lang="it-IT" sz="2000" dirty="0" smtClean="0">
              <a:latin typeface="Cambria" pitchFamily="18" charset="0"/>
            </a:endParaRPr>
          </a:p>
          <a:p>
            <a:pPr marL="0" indent="0"/>
            <a:r>
              <a:rPr lang="it-IT" sz="2000" dirty="0" smtClean="0">
                <a:latin typeface="Cambria" pitchFamily="18" charset="0"/>
              </a:rPr>
              <a:t> La direzionalità del legame covalente </a:t>
            </a:r>
            <a:r>
              <a:rPr lang="it-IT" sz="2000" u="sng" dirty="0" smtClean="0">
                <a:latin typeface="Cambria" pitchFamily="18" charset="0"/>
              </a:rPr>
              <a:t>impedisce</a:t>
            </a:r>
            <a:r>
              <a:rPr lang="it-IT" sz="2000" dirty="0" smtClean="0">
                <a:latin typeface="Cambria" pitchFamily="18" charset="0"/>
              </a:rPr>
              <a:t> la formazione di strutture molto compatte, quali quelle dei solidi ionici o metallici . Le strutture covalenti sono, in generale, </a:t>
            </a:r>
            <a:r>
              <a:rPr lang="it-IT" sz="2000" i="1" dirty="0" smtClean="0">
                <a:solidFill>
                  <a:srgbClr val="006600"/>
                </a:solidFill>
                <a:latin typeface="Cambria" pitchFamily="18" charset="0"/>
              </a:rPr>
              <a:t>meno dense delle strutture ioniche</a:t>
            </a:r>
            <a:r>
              <a:rPr lang="it-IT" sz="2000" dirty="0" smtClean="0">
                <a:latin typeface="Cambria" pitchFamily="18" charset="0"/>
              </a:rPr>
              <a:t>. </a:t>
            </a:r>
          </a:p>
          <a:p>
            <a:pPr marL="0" indent="0"/>
            <a:endParaRPr lang="it-IT" sz="2000" dirty="0" smtClean="0">
              <a:latin typeface="Cambria" pitchFamily="18" charset="0"/>
            </a:endParaRPr>
          </a:p>
          <a:p>
            <a:pPr marL="0" indent="0"/>
            <a:r>
              <a:rPr lang="it-IT" sz="2000" dirty="0" smtClean="0">
                <a:latin typeface="Cambria" pitchFamily="18" charset="0"/>
              </a:rPr>
              <a:t> La struttura è determinata dalla geometria degli orbitali e, in misura minore, dalla dimensione degli atomi.</a:t>
            </a:r>
          </a:p>
        </p:txBody>
      </p:sp>
      <p:pic>
        <p:nvPicPr>
          <p:cNvPr id="52225" name="Immagine 1" descr="C:\Users\User\Desktop\francesca\burocrazie TV\logo gruppo.TIF"/>
          <p:cNvPicPr>
            <a:picLocks noChangeAspect="1" noChangeArrowheads="1"/>
          </p:cNvPicPr>
          <p:nvPr/>
        </p:nvPicPr>
        <p:blipFill>
          <a:blip r:embed="rId3"/>
          <a:srcRect/>
          <a:stretch>
            <a:fillRect/>
          </a:stretch>
        </p:blipFill>
        <p:spPr bwMode="auto">
          <a:xfrm>
            <a:off x="8358214" y="71414"/>
            <a:ext cx="642942" cy="676930"/>
          </a:xfrm>
          <a:prstGeom prst="rect">
            <a:avLst/>
          </a:prstGeom>
          <a:noFill/>
          <a:ln w="9525">
            <a:noFill/>
            <a:miter lim="800000"/>
            <a:headEnd/>
            <a:tailEnd/>
          </a:ln>
        </p:spPr>
      </p:pic>
      <p:cxnSp>
        <p:nvCxnSpPr>
          <p:cNvPr id="20" name="Connettore 1 19"/>
          <p:cNvCxnSpPr/>
          <p:nvPr/>
        </p:nvCxnSpPr>
        <p:spPr>
          <a:xfrm flipV="1">
            <a:off x="285720" y="687060"/>
            <a:ext cx="8001056" cy="71438"/>
          </a:xfrm>
          <a:prstGeom prst="line">
            <a:avLst/>
          </a:prstGeom>
          <a:ln>
            <a:solidFill>
              <a:srgbClr val="006600"/>
            </a:solidFill>
          </a:ln>
        </p:spPr>
        <p:style>
          <a:lnRef idx="1">
            <a:schemeClr val="accent1"/>
          </a:lnRef>
          <a:fillRef idx="0">
            <a:schemeClr val="accent1"/>
          </a:fillRef>
          <a:effectRef idx="0">
            <a:schemeClr val="accent1"/>
          </a:effectRef>
          <a:fontRef idx="minor">
            <a:schemeClr val="tx1"/>
          </a:fontRef>
        </p:style>
      </p:cxnSp>
      <p:sp>
        <p:nvSpPr>
          <p:cNvPr id="9" name="Rettangolo 8"/>
          <p:cNvSpPr/>
          <p:nvPr/>
        </p:nvSpPr>
        <p:spPr>
          <a:xfrm>
            <a:off x="285720" y="4463015"/>
            <a:ext cx="4572000" cy="1323439"/>
          </a:xfrm>
          <a:prstGeom prst="rect">
            <a:avLst/>
          </a:prstGeom>
        </p:spPr>
        <p:txBody>
          <a:bodyPr>
            <a:spAutoFit/>
          </a:bodyPr>
          <a:lstStyle/>
          <a:p>
            <a:pPr marL="0" indent="0" algn="just">
              <a:buFont typeface="Arial" pitchFamily="34" charset="0"/>
              <a:buChar char="•"/>
            </a:pPr>
            <a:r>
              <a:rPr lang="it-IT" sz="2000" dirty="0" smtClean="0">
                <a:latin typeface="Cambria" pitchFamily="18" charset="0"/>
              </a:rPr>
              <a:t> Esempi significativi sono forniti dal diamante in cui ogni atomo di carbonio si lega a quattro altri atomi di carbonio, e dal carburo di silicio, </a:t>
            </a:r>
            <a:r>
              <a:rPr lang="it-IT" sz="2000" dirty="0" err="1" smtClean="0">
                <a:latin typeface="Cambria" pitchFamily="18" charset="0"/>
              </a:rPr>
              <a:t>SiC</a:t>
            </a:r>
            <a:r>
              <a:rPr lang="it-IT" sz="2000" dirty="0" smtClean="0">
                <a:latin typeface="Cambria" pitchFamily="18" charset="0"/>
              </a:rPr>
              <a:t>.</a:t>
            </a:r>
          </a:p>
        </p:txBody>
      </p:sp>
      <p:pic>
        <p:nvPicPr>
          <p:cNvPr id="10" name="Picture 3"/>
          <p:cNvPicPr>
            <a:picLocks noChangeAspect="1" noChangeArrowheads="1"/>
          </p:cNvPicPr>
          <p:nvPr/>
        </p:nvPicPr>
        <p:blipFill>
          <a:blip r:embed="rId4"/>
          <a:srcRect/>
          <a:stretch>
            <a:fillRect/>
          </a:stretch>
        </p:blipFill>
        <p:spPr bwMode="auto">
          <a:xfrm>
            <a:off x="5715008" y="3954367"/>
            <a:ext cx="2428892" cy="2403591"/>
          </a:xfrm>
          <a:prstGeom prst="rect">
            <a:avLst/>
          </a:prstGeom>
          <a:noFill/>
          <a:ln w="9525">
            <a:noFill/>
            <a:miter lim="800000"/>
            <a:headEnd/>
            <a:tailEnd/>
          </a:ln>
          <a:effectLst/>
        </p:spPr>
      </p:pic>
      <p:sp>
        <p:nvSpPr>
          <p:cNvPr id="11" name="Rettangolo 4"/>
          <p:cNvSpPr>
            <a:spLocks noChangeArrowheads="1"/>
          </p:cNvSpPr>
          <p:nvPr/>
        </p:nvSpPr>
        <p:spPr bwMode="auto">
          <a:xfrm>
            <a:off x="5143504" y="6286519"/>
            <a:ext cx="3500462" cy="338554"/>
          </a:xfrm>
          <a:prstGeom prst="rect">
            <a:avLst/>
          </a:prstGeom>
          <a:noFill/>
          <a:ln w="9525">
            <a:noFill/>
            <a:miter lim="800000"/>
            <a:headEnd/>
            <a:tailEnd/>
          </a:ln>
        </p:spPr>
        <p:txBody>
          <a:bodyPr wrap="square">
            <a:spAutoFit/>
          </a:bodyPr>
          <a:lstStyle/>
          <a:p>
            <a:pPr algn="ctr"/>
            <a:r>
              <a:rPr lang="it-IT" sz="1600" dirty="0" smtClean="0">
                <a:latin typeface="Cambria" pitchFamily="18" charset="0"/>
              </a:rPr>
              <a:t>Struttura del diamante (FCA=0.34)</a:t>
            </a:r>
            <a:endParaRPr lang="it-IT" sz="1600" dirty="0">
              <a:latin typeface="Cambria" pitchFamily="18"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395288" y="-71462"/>
            <a:ext cx="7772400" cy="908050"/>
          </a:xfrm>
        </p:spPr>
        <p:txBody>
          <a:bodyPr/>
          <a:lstStyle/>
          <a:p>
            <a:pPr eaLnBrk="1" hangingPunct="1"/>
            <a:r>
              <a:rPr lang="it-IT" sz="3200" b="1" i="1" dirty="0" smtClean="0">
                <a:solidFill>
                  <a:srgbClr val="006600"/>
                </a:solidFill>
                <a:latin typeface="Bookman Old Style" pitchFamily="18" charset="0"/>
              </a:rPr>
              <a:t>Solidi Covalenti</a:t>
            </a:r>
          </a:p>
        </p:txBody>
      </p:sp>
      <p:pic>
        <p:nvPicPr>
          <p:cNvPr id="52225" name="Immagine 1" descr="C:\Users\User\Desktop\francesca\burocrazie TV\logo gruppo.TIF"/>
          <p:cNvPicPr>
            <a:picLocks noChangeAspect="1" noChangeArrowheads="1"/>
          </p:cNvPicPr>
          <p:nvPr/>
        </p:nvPicPr>
        <p:blipFill>
          <a:blip r:embed="rId4"/>
          <a:srcRect/>
          <a:stretch>
            <a:fillRect/>
          </a:stretch>
        </p:blipFill>
        <p:spPr bwMode="auto">
          <a:xfrm>
            <a:off x="8358214" y="71414"/>
            <a:ext cx="642942" cy="676930"/>
          </a:xfrm>
          <a:prstGeom prst="rect">
            <a:avLst/>
          </a:prstGeom>
          <a:noFill/>
          <a:ln w="9525">
            <a:noFill/>
            <a:miter lim="800000"/>
            <a:headEnd/>
            <a:tailEnd/>
          </a:ln>
        </p:spPr>
      </p:pic>
      <p:cxnSp>
        <p:nvCxnSpPr>
          <p:cNvPr id="20" name="Connettore 1 19"/>
          <p:cNvCxnSpPr/>
          <p:nvPr/>
        </p:nvCxnSpPr>
        <p:spPr>
          <a:xfrm flipV="1">
            <a:off x="285720" y="687060"/>
            <a:ext cx="8001056" cy="71438"/>
          </a:xfrm>
          <a:prstGeom prst="line">
            <a:avLst/>
          </a:prstGeom>
          <a:ln>
            <a:solidFill>
              <a:srgbClr val="006600"/>
            </a:solidFill>
          </a:ln>
        </p:spPr>
        <p:style>
          <a:lnRef idx="1">
            <a:schemeClr val="accent1"/>
          </a:lnRef>
          <a:fillRef idx="0">
            <a:schemeClr val="accent1"/>
          </a:fillRef>
          <a:effectRef idx="0">
            <a:schemeClr val="accent1"/>
          </a:effectRef>
          <a:fontRef idx="minor">
            <a:schemeClr val="tx1"/>
          </a:fontRef>
        </p:style>
      </p:cxnSp>
      <p:sp>
        <p:nvSpPr>
          <p:cNvPr id="10" name="Rectangle 7"/>
          <p:cNvSpPr>
            <a:spLocks noChangeArrowheads="1"/>
          </p:cNvSpPr>
          <p:nvPr/>
        </p:nvSpPr>
        <p:spPr bwMode="auto">
          <a:xfrm>
            <a:off x="334752" y="6305156"/>
            <a:ext cx="8166338" cy="338554"/>
          </a:xfrm>
          <a:prstGeom prst="rect">
            <a:avLst/>
          </a:prstGeom>
          <a:noFill/>
          <a:ln w="9525">
            <a:noFill/>
            <a:miter lim="800000"/>
            <a:headEnd/>
            <a:tailEnd/>
          </a:ln>
        </p:spPr>
        <p:txBody>
          <a:bodyPr wrap="none" anchor="ctr">
            <a:spAutoFit/>
          </a:bodyPr>
          <a:lstStyle/>
          <a:p>
            <a:pPr algn="just"/>
            <a:r>
              <a:rPr lang="it-IT" sz="1600" dirty="0">
                <a:latin typeface="Cambria" pitchFamily="18" charset="0"/>
              </a:rPr>
              <a:t>Ceramici a struttura covalente: (a) diamante, (b) carburo di silicio </a:t>
            </a:r>
            <a:r>
              <a:rPr lang="it-IT" sz="1600" dirty="0" err="1">
                <a:latin typeface="Cambria" pitchFamily="18" charset="0"/>
              </a:rPr>
              <a:t>SiC</a:t>
            </a:r>
            <a:r>
              <a:rPr lang="it-IT" sz="1600" dirty="0">
                <a:latin typeface="Cambria" pitchFamily="18" charset="0"/>
              </a:rPr>
              <a:t>, (c) silice cubica SiO</a:t>
            </a:r>
            <a:r>
              <a:rPr lang="it-IT" sz="1600" baseline="-25000" dirty="0">
                <a:latin typeface="Cambria" pitchFamily="18" charset="0"/>
              </a:rPr>
              <a:t>2</a:t>
            </a:r>
            <a:r>
              <a:rPr lang="it-IT" sz="1600" dirty="0">
                <a:latin typeface="Cambria" pitchFamily="18" charset="0"/>
              </a:rPr>
              <a:t>.</a:t>
            </a:r>
          </a:p>
        </p:txBody>
      </p:sp>
      <p:grpSp>
        <p:nvGrpSpPr>
          <p:cNvPr id="11" name="Group 13"/>
          <p:cNvGrpSpPr>
            <a:grpSpLocks/>
          </p:cNvGrpSpPr>
          <p:nvPr/>
        </p:nvGrpSpPr>
        <p:grpSpPr bwMode="auto">
          <a:xfrm>
            <a:off x="357158" y="3841770"/>
            <a:ext cx="8424862" cy="2516188"/>
            <a:chOff x="249" y="2024"/>
            <a:chExt cx="5307" cy="1585"/>
          </a:xfrm>
        </p:grpSpPr>
        <p:graphicFrame>
          <p:nvGraphicFramePr>
            <p:cNvPr id="12" name="Object 8"/>
            <p:cNvGraphicFramePr>
              <a:graphicFrameLocks noChangeAspect="1"/>
            </p:cNvGraphicFramePr>
            <p:nvPr/>
          </p:nvGraphicFramePr>
          <p:xfrm>
            <a:off x="249" y="2115"/>
            <a:ext cx="1633" cy="1494"/>
          </p:xfrm>
          <a:graphic>
            <a:graphicData uri="http://schemas.openxmlformats.org/presentationml/2006/ole">
              <p:oleObj spid="_x0000_s273410" name="Image" r:id="rId5" imgW="3873016" imgH="3542857" progId="Photoshop.Image.9">
                <p:embed/>
              </p:oleObj>
            </a:graphicData>
          </a:graphic>
        </p:graphicFrame>
        <p:graphicFrame>
          <p:nvGraphicFramePr>
            <p:cNvPr id="13" name="Object 10"/>
            <p:cNvGraphicFramePr>
              <a:graphicFrameLocks noChangeAspect="1"/>
            </p:cNvGraphicFramePr>
            <p:nvPr/>
          </p:nvGraphicFramePr>
          <p:xfrm>
            <a:off x="1973" y="2069"/>
            <a:ext cx="1769" cy="1521"/>
          </p:xfrm>
          <a:graphic>
            <a:graphicData uri="http://schemas.openxmlformats.org/presentationml/2006/ole">
              <p:oleObj spid="_x0000_s273411" name="Image" r:id="rId6" imgW="4152381" imgH="3568254" progId="Photoshop.Image.9">
                <p:embed/>
              </p:oleObj>
            </a:graphicData>
          </a:graphic>
        </p:graphicFrame>
        <p:graphicFrame>
          <p:nvGraphicFramePr>
            <p:cNvPr id="16" name="Object 12"/>
            <p:cNvGraphicFramePr>
              <a:graphicFrameLocks noChangeAspect="1"/>
            </p:cNvGraphicFramePr>
            <p:nvPr/>
          </p:nvGraphicFramePr>
          <p:xfrm>
            <a:off x="3878" y="2024"/>
            <a:ext cx="1678" cy="1516"/>
          </p:xfrm>
          <a:graphic>
            <a:graphicData uri="http://schemas.openxmlformats.org/presentationml/2006/ole">
              <p:oleObj spid="_x0000_s273412" name="Image" r:id="rId7" imgW="4609524" imgH="4165079" progId="Photoshop.Image.9">
                <p:embed/>
              </p:oleObj>
            </a:graphicData>
          </a:graphic>
        </p:graphicFrame>
      </p:grpSp>
      <p:sp>
        <p:nvSpPr>
          <p:cNvPr id="17" name="Rettangolo 16"/>
          <p:cNvSpPr/>
          <p:nvPr/>
        </p:nvSpPr>
        <p:spPr>
          <a:xfrm>
            <a:off x="214282" y="785794"/>
            <a:ext cx="8358246" cy="3139321"/>
          </a:xfrm>
          <a:prstGeom prst="rect">
            <a:avLst/>
          </a:prstGeom>
        </p:spPr>
        <p:txBody>
          <a:bodyPr wrap="square">
            <a:spAutoFit/>
          </a:bodyPr>
          <a:lstStyle/>
          <a:p>
            <a:pPr marL="0" indent="0" algn="just" eaLnBrk="1" hangingPunct="1">
              <a:buFontTx/>
              <a:buNone/>
            </a:pPr>
            <a:r>
              <a:rPr lang="it-IT" sz="1800" b="1" dirty="0" smtClean="0">
                <a:latin typeface="Cambria" pitchFamily="18" charset="0"/>
              </a:rPr>
              <a:t>Diamante </a:t>
            </a:r>
            <a:r>
              <a:rPr lang="it-IT" sz="1800" dirty="0" smtClean="0">
                <a:latin typeface="Cambria" pitchFamily="18" charset="0"/>
              </a:rPr>
              <a:t>- ha una struttura CFC nella quale gli atomi di C occupano le posizioni reticolari e quattro posizioni tetraedriche </a:t>
            </a:r>
          </a:p>
          <a:p>
            <a:pPr marL="0" indent="0" algn="just" eaLnBrk="1" hangingPunct="1">
              <a:buFontTx/>
              <a:buNone/>
            </a:pPr>
            <a:endParaRPr lang="it-IT" sz="1800" dirty="0" smtClean="0">
              <a:latin typeface="Cambria" pitchFamily="18" charset="0"/>
            </a:endParaRPr>
          </a:p>
          <a:p>
            <a:pPr marL="0" indent="0" algn="just" eaLnBrk="1" hangingPunct="1">
              <a:buFontTx/>
              <a:buNone/>
            </a:pPr>
            <a:r>
              <a:rPr lang="it-IT" sz="1800" b="1" dirty="0" err="1" smtClean="0">
                <a:latin typeface="Cambria" pitchFamily="18" charset="0"/>
              </a:rPr>
              <a:t>SiC</a:t>
            </a:r>
            <a:r>
              <a:rPr lang="it-IT" sz="1800" b="1" dirty="0" smtClean="0">
                <a:latin typeface="Cambria" pitchFamily="18" charset="0"/>
              </a:rPr>
              <a:t> -</a:t>
            </a:r>
            <a:r>
              <a:rPr lang="it-IT" sz="1800" dirty="0" smtClean="0">
                <a:latin typeface="Cambria" pitchFamily="18" charset="0"/>
              </a:rPr>
              <a:t> ha la stessa struttura del diamante, con gli atomi di Si che sostituiscono quelli di C nelle posizioni tetraedriche Nel </a:t>
            </a:r>
            <a:r>
              <a:rPr lang="it-IT" sz="1800" dirty="0" err="1" smtClean="0">
                <a:latin typeface="Cambria" pitchFamily="18" charset="0"/>
              </a:rPr>
              <a:t>SiC</a:t>
            </a:r>
            <a:r>
              <a:rPr lang="it-IT" sz="1800" dirty="0" smtClean="0">
                <a:latin typeface="Cambria" pitchFamily="18" charset="0"/>
              </a:rPr>
              <a:t> ogni atomo di carbonio (o di silicio) si lega a quattro atomi di silicio (o di carbonio). Determinante, ai fini della struttura, risulta essere l’</a:t>
            </a:r>
            <a:r>
              <a:rPr lang="it-IT" sz="1800" dirty="0" err="1" smtClean="0">
                <a:latin typeface="Cambria" pitchFamily="18" charset="0"/>
              </a:rPr>
              <a:t>ibridizzazione</a:t>
            </a:r>
            <a:r>
              <a:rPr lang="it-IT" sz="1800" dirty="0" smtClean="0">
                <a:latin typeface="Cambria" pitchFamily="18" charset="0"/>
              </a:rPr>
              <a:t> sp</a:t>
            </a:r>
            <a:r>
              <a:rPr lang="it-IT" sz="1800" baseline="30000" dirty="0" smtClean="0">
                <a:latin typeface="Cambria" pitchFamily="18" charset="0"/>
              </a:rPr>
              <a:t>3</a:t>
            </a:r>
            <a:r>
              <a:rPr lang="it-IT" sz="1800" dirty="0" smtClean="0">
                <a:latin typeface="Cambria" pitchFamily="18" charset="0"/>
              </a:rPr>
              <a:t> degli orbitali s e p del carbonio e del silicio. Il carburo di silicio assume, a bassa temperatura, la struttura della blenda.</a:t>
            </a:r>
          </a:p>
          <a:p>
            <a:pPr marL="0" indent="0" algn="just" eaLnBrk="1" hangingPunct="1">
              <a:buFontTx/>
              <a:buNone/>
            </a:pPr>
            <a:endParaRPr lang="it-IT" sz="1800" dirty="0" smtClean="0">
              <a:latin typeface="Cambria" pitchFamily="18" charset="0"/>
            </a:endParaRPr>
          </a:p>
          <a:p>
            <a:pPr marL="0" indent="0" algn="just" eaLnBrk="1" hangingPunct="1">
              <a:buFontTx/>
              <a:buNone/>
            </a:pPr>
            <a:r>
              <a:rPr lang="it-IT" sz="1800" b="1" dirty="0" smtClean="0">
                <a:latin typeface="Cambria" pitchFamily="18" charset="0"/>
              </a:rPr>
              <a:t>SiO</a:t>
            </a:r>
            <a:r>
              <a:rPr lang="it-IT" sz="1800" b="1" baseline="-25000" dirty="0" smtClean="0">
                <a:latin typeface="Cambria" pitchFamily="18" charset="0"/>
              </a:rPr>
              <a:t>2</a:t>
            </a:r>
            <a:r>
              <a:rPr lang="it-IT" sz="1800" b="1" dirty="0" smtClean="0">
                <a:latin typeface="Cambria" pitchFamily="18" charset="0"/>
              </a:rPr>
              <a:t> cubica</a:t>
            </a:r>
            <a:r>
              <a:rPr lang="it-IT" sz="1800" dirty="0" smtClean="0">
                <a:latin typeface="Cambria" pitchFamily="18" charset="0"/>
              </a:rPr>
              <a:t> - i tetraedri di SiO</a:t>
            </a:r>
            <a:r>
              <a:rPr lang="it-IT" sz="1800" baseline="-25000" dirty="0" smtClean="0">
                <a:latin typeface="Cambria" pitchFamily="18" charset="0"/>
              </a:rPr>
              <a:t>2</a:t>
            </a:r>
            <a:r>
              <a:rPr lang="it-IT" sz="1800" dirty="0" smtClean="0">
                <a:latin typeface="Cambria" pitchFamily="18" charset="0"/>
              </a:rPr>
              <a:t> occupano le posizioni occupate dal C nella struttura del diamante.</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395288" y="-71462"/>
            <a:ext cx="7772400" cy="908050"/>
          </a:xfrm>
        </p:spPr>
        <p:txBody>
          <a:bodyPr/>
          <a:lstStyle/>
          <a:p>
            <a:pPr eaLnBrk="1" hangingPunct="1"/>
            <a:r>
              <a:rPr lang="it-IT" sz="3200" b="1" i="1" dirty="0" smtClean="0">
                <a:solidFill>
                  <a:srgbClr val="006600"/>
                </a:solidFill>
                <a:latin typeface="Bookman Old Style" pitchFamily="18" charset="0"/>
              </a:rPr>
              <a:t>Solidi ionici</a:t>
            </a:r>
          </a:p>
        </p:txBody>
      </p:sp>
      <p:sp>
        <p:nvSpPr>
          <p:cNvPr id="15363" name="Rectangle 3"/>
          <p:cNvSpPr>
            <a:spLocks noGrp="1" noChangeArrowheads="1"/>
          </p:cNvSpPr>
          <p:nvPr>
            <p:ph type="body" sz="half" idx="1"/>
          </p:nvPr>
        </p:nvSpPr>
        <p:spPr>
          <a:xfrm>
            <a:off x="214282" y="1142984"/>
            <a:ext cx="8534430" cy="5072098"/>
          </a:xfrm>
        </p:spPr>
        <p:txBody>
          <a:bodyPr/>
          <a:lstStyle/>
          <a:p>
            <a:pPr marL="177800" indent="-177800" algn="just">
              <a:defRPr/>
            </a:pPr>
            <a:r>
              <a:rPr lang="it-IT" sz="2000" dirty="0" smtClean="0">
                <a:latin typeface="Cambria" pitchFamily="18" charset="0"/>
              </a:rPr>
              <a:t>I solidi ionici sono caratterizzati dalla presenza di due o più elementi diversi, alcuni dei quali hanno perso degli elettroni e sono perciò caricati positivamente (</a:t>
            </a:r>
            <a:r>
              <a:rPr lang="it-IT" sz="2000" i="1" dirty="0" smtClean="0">
                <a:solidFill>
                  <a:srgbClr val="006600"/>
                </a:solidFill>
                <a:latin typeface="Cambria" pitchFamily="18" charset="0"/>
              </a:rPr>
              <a:t>cationi</a:t>
            </a:r>
            <a:r>
              <a:rPr lang="it-IT" sz="2000" dirty="0" smtClean="0">
                <a:latin typeface="Cambria" pitchFamily="18" charset="0"/>
              </a:rPr>
              <a:t>) ed altri ne hanno acquistati caricandosi negativamente (</a:t>
            </a:r>
            <a:r>
              <a:rPr lang="it-IT" sz="2000" i="1" dirty="0" smtClean="0">
                <a:solidFill>
                  <a:srgbClr val="006600"/>
                </a:solidFill>
                <a:latin typeface="Cambria" pitchFamily="18" charset="0"/>
              </a:rPr>
              <a:t>anioni</a:t>
            </a:r>
            <a:r>
              <a:rPr lang="it-IT" sz="2000" dirty="0" smtClean="0">
                <a:latin typeface="Cambria" pitchFamily="18" charset="0"/>
              </a:rPr>
              <a:t>). </a:t>
            </a:r>
          </a:p>
          <a:p>
            <a:pPr marL="177800" indent="-177800" algn="just"/>
            <a:endParaRPr lang="it-IT" sz="2000" dirty="0" smtClean="0">
              <a:latin typeface="Cambria" pitchFamily="18" charset="0"/>
            </a:endParaRPr>
          </a:p>
          <a:p>
            <a:pPr marL="177800" indent="-177800" algn="just"/>
            <a:r>
              <a:rPr lang="it-IT" sz="2000" dirty="0" smtClean="0">
                <a:latin typeface="Cambria" pitchFamily="18" charset="0"/>
              </a:rPr>
              <a:t>La disposizione ordinata dei cationi e degli anioni dipende dai seguenti fattori:</a:t>
            </a:r>
          </a:p>
          <a:p>
            <a:pPr marL="177800" indent="-177800" algn="ctr">
              <a:buNone/>
            </a:pPr>
            <a:r>
              <a:rPr lang="it-IT" sz="2000" b="1" i="1" dirty="0" smtClean="0">
                <a:solidFill>
                  <a:srgbClr val="006600"/>
                </a:solidFill>
                <a:latin typeface="Cambria" pitchFamily="18" charset="0"/>
              </a:rPr>
              <a:t>la dimensione relativa degli ioni;</a:t>
            </a:r>
          </a:p>
          <a:p>
            <a:pPr marL="177800" indent="-177800" algn="ctr">
              <a:buNone/>
            </a:pPr>
            <a:endParaRPr lang="it-IT" sz="2000" b="1" i="1" dirty="0" smtClean="0">
              <a:solidFill>
                <a:srgbClr val="006600"/>
              </a:solidFill>
              <a:latin typeface="Cambria" pitchFamily="18" charset="0"/>
            </a:endParaRPr>
          </a:p>
          <a:p>
            <a:pPr marL="177800" indent="-177800" algn="ctr">
              <a:buNone/>
            </a:pPr>
            <a:r>
              <a:rPr lang="it-IT" sz="2000" b="1" i="1" dirty="0" smtClean="0">
                <a:solidFill>
                  <a:srgbClr val="006600"/>
                </a:solidFill>
                <a:latin typeface="Cambria" pitchFamily="18" charset="0"/>
              </a:rPr>
              <a:t>il bilanciamento delle cariche per garantire l’elettroneutralità del cristallo;</a:t>
            </a:r>
          </a:p>
          <a:p>
            <a:pPr marL="177800" indent="-177800" algn="ctr">
              <a:buNone/>
            </a:pPr>
            <a:endParaRPr lang="it-IT" sz="2000" b="1" i="1" dirty="0" smtClean="0">
              <a:solidFill>
                <a:srgbClr val="006600"/>
              </a:solidFill>
              <a:latin typeface="Cambria" pitchFamily="18" charset="0"/>
            </a:endParaRPr>
          </a:p>
          <a:p>
            <a:pPr marL="177800" indent="-177800" algn="ctr">
              <a:buNone/>
            </a:pPr>
            <a:r>
              <a:rPr lang="it-IT" sz="2000" b="1" i="1" dirty="0" smtClean="0">
                <a:solidFill>
                  <a:srgbClr val="006600"/>
                </a:solidFill>
                <a:latin typeface="Cambria" pitchFamily="18" charset="0"/>
              </a:rPr>
              <a:t>il grado di covalenza dei legami</a:t>
            </a:r>
          </a:p>
          <a:p>
            <a:pPr marL="177800" indent="-177800" algn="ctr">
              <a:buNone/>
            </a:pPr>
            <a:endParaRPr lang="it-IT" sz="2000" b="1" i="1" dirty="0" smtClean="0">
              <a:solidFill>
                <a:srgbClr val="006600"/>
              </a:solidFill>
              <a:latin typeface="Cambria" pitchFamily="18" charset="0"/>
            </a:endParaRPr>
          </a:p>
          <a:p>
            <a:pPr marL="177800" indent="-177800" algn="ctr">
              <a:buNone/>
            </a:pPr>
            <a:r>
              <a:rPr lang="it-IT" sz="2000" b="1" i="1" dirty="0" smtClean="0">
                <a:solidFill>
                  <a:srgbClr val="006600"/>
                </a:solidFill>
                <a:latin typeface="Cambria" pitchFamily="18" charset="0"/>
              </a:rPr>
              <a:t>la forza di repulsione tra cationi di carica elevata</a:t>
            </a:r>
          </a:p>
        </p:txBody>
      </p:sp>
      <p:pic>
        <p:nvPicPr>
          <p:cNvPr id="52225" name="Immagine 1" descr="C:\Users\User\Desktop\francesca\burocrazie TV\logo gruppo.TIF"/>
          <p:cNvPicPr>
            <a:picLocks noChangeAspect="1" noChangeArrowheads="1"/>
          </p:cNvPicPr>
          <p:nvPr/>
        </p:nvPicPr>
        <p:blipFill>
          <a:blip r:embed="rId3"/>
          <a:srcRect/>
          <a:stretch>
            <a:fillRect/>
          </a:stretch>
        </p:blipFill>
        <p:spPr bwMode="auto">
          <a:xfrm>
            <a:off x="8358214" y="71414"/>
            <a:ext cx="642942" cy="676930"/>
          </a:xfrm>
          <a:prstGeom prst="rect">
            <a:avLst/>
          </a:prstGeom>
          <a:noFill/>
          <a:ln w="9525">
            <a:noFill/>
            <a:miter lim="800000"/>
            <a:headEnd/>
            <a:tailEnd/>
          </a:ln>
        </p:spPr>
      </p:pic>
      <p:cxnSp>
        <p:nvCxnSpPr>
          <p:cNvPr id="20" name="Connettore 1 19"/>
          <p:cNvCxnSpPr/>
          <p:nvPr/>
        </p:nvCxnSpPr>
        <p:spPr>
          <a:xfrm flipV="1">
            <a:off x="285720" y="687060"/>
            <a:ext cx="8001056" cy="71438"/>
          </a:xfrm>
          <a:prstGeom prst="line">
            <a:avLst/>
          </a:prstGeom>
          <a:ln>
            <a:solidFill>
              <a:srgbClr val="0066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395288" y="-71462"/>
            <a:ext cx="7772400" cy="908050"/>
          </a:xfrm>
        </p:spPr>
        <p:txBody>
          <a:bodyPr/>
          <a:lstStyle/>
          <a:p>
            <a:pPr eaLnBrk="1" hangingPunct="1"/>
            <a:r>
              <a:rPr lang="it-IT" sz="2800" b="1" i="1" dirty="0" smtClean="0">
                <a:solidFill>
                  <a:srgbClr val="006600"/>
                </a:solidFill>
                <a:latin typeface="Bookman Old Style" pitchFamily="18" charset="0"/>
              </a:rPr>
              <a:t>Solidi ionici: dim. relativa degli ioni</a:t>
            </a:r>
          </a:p>
        </p:txBody>
      </p:sp>
      <p:pic>
        <p:nvPicPr>
          <p:cNvPr id="52225" name="Immagine 1" descr="C:\Users\User\Desktop\francesca\burocrazie TV\logo gruppo.TIF"/>
          <p:cNvPicPr>
            <a:picLocks noChangeAspect="1" noChangeArrowheads="1"/>
          </p:cNvPicPr>
          <p:nvPr/>
        </p:nvPicPr>
        <p:blipFill>
          <a:blip r:embed="rId3"/>
          <a:srcRect/>
          <a:stretch>
            <a:fillRect/>
          </a:stretch>
        </p:blipFill>
        <p:spPr bwMode="auto">
          <a:xfrm>
            <a:off x="8358214" y="71414"/>
            <a:ext cx="642942" cy="676930"/>
          </a:xfrm>
          <a:prstGeom prst="rect">
            <a:avLst/>
          </a:prstGeom>
          <a:noFill/>
          <a:ln w="9525">
            <a:noFill/>
            <a:miter lim="800000"/>
            <a:headEnd/>
            <a:tailEnd/>
          </a:ln>
        </p:spPr>
      </p:pic>
      <p:cxnSp>
        <p:nvCxnSpPr>
          <p:cNvPr id="20" name="Connettore 1 19"/>
          <p:cNvCxnSpPr/>
          <p:nvPr/>
        </p:nvCxnSpPr>
        <p:spPr>
          <a:xfrm flipV="1">
            <a:off x="285720" y="687060"/>
            <a:ext cx="8001056" cy="71438"/>
          </a:xfrm>
          <a:prstGeom prst="line">
            <a:avLst/>
          </a:prstGeom>
          <a:ln>
            <a:solidFill>
              <a:srgbClr val="006600"/>
            </a:solidFill>
          </a:ln>
        </p:spPr>
        <p:style>
          <a:lnRef idx="1">
            <a:schemeClr val="accent1"/>
          </a:lnRef>
          <a:fillRef idx="0">
            <a:schemeClr val="accent1"/>
          </a:fillRef>
          <a:effectRef idx="0">
            <a:schemeClr val="accent1"/>
          </a:effectRef>
          <a:fontRef idx="minor">
            <a:schemeClr val="tx1"/>
          </a:fontRef>
        </p:style>
      </p:cxnSp>
      <p:sp>
        <p:nvSpPr>
          <p:cNvPr id="6" name="Rectangle 3"/>
          <p:cNvSpPr txBox="1">
            <a:spLocks noChangeArrowheads="1"/>
          </p:cNvSpPr>
          <p:nvPr/>
        </p:nvSpPr>
        <p:spPr bwMode="auto">
          <a:xfrm>
            <a:off x="142844" y="785794"/>
            <a:ext cx="8786874" cy="585791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buFont typeface="Arial" pitchFamily="34" charset="0"/>
              <a:buChar char="•"/>
            </a:pPr>
            <a:r>
              <a:rPr kumimoji="0" lang="it-IT" sz="2000" b="0" i="0" u="none" strike="noStrike" kern="0" cap="none" spc="0" normalizeH="0" baseline="0" noProof="0" dirty="0" smtClean="0">
                <a:ln>
                  <a:noFill/>
                </a:ln>
                <a:solidFill>
                  <a:schemeClr val="tx1"/>
                </a:solidFill>
                <a:effectLst/>
                <a:uLnTx/>
                <a:uFillTx/>
                <a:latin typeface="Cambria" pitchFamily="18" charset="0"/>
              </a:rPr>
              <a:t>  </a:t>
            </a:r>
            <a:r>
              <a:rPr lang="it-IT" sz="2000" dirty="0" smtClean="0">
                <a:latin typeface="Cambria" pitchFamily="18" charset="0"/>
              </a:rPr>
              <a:t>Quando anioni e cationi cercano di disporsi ordinatamente, tendono ad assumere configurazioni che riducano al massimo l’energia del sistema </a:t>
            </a:r>
          </a:p>
          <a:p>
            <a:pPr>
              <a:buFont typeface="Arial" pitchFamily="34" charset="0"/>
              <a:buChar char="•"/>
            </a:pPr>
            <a:endParaRPr lang="it-IT" sz="2000" dirty="0" smtClean="0">
              <a:latin typeface="Cambria" pitchFamily="18" charset="0"/>
            </a:endParaRPr>
          </a:p>
          <a:p>
            <a:pPr>
              <a:buFont typeface="Arial" pitchFamily="34" charset="0"/>
              <a:buChar char="•"/>
            </a:pPr>
            <a:endParaRPr lang="it-IT" sz="2000" dirty="0" smtClean="0">
              <a:latin typeface="Cambria" pitchFamily="18" charset="0"/>
            </a:endParaRPr>
          </a:p>
          <a:p>
            <a:pPr>
              <a:buFont typeface="Arial" pitchFamily="34" charset="0"/>
              <a:buChar char="•"/>
            </a:pPr>
            <a:r>
              <a:rPr lang="it-IT" sz="2000" dirty="0" smtClean="0">
                <a:latin typeface="Cambria" pitchFamily="18" charset="0"/>
              </a:rPr>
              <a:t> Per ridurre al massimo l’energia del sistema è richiesto che:</a:t>
            </a:r>
          </a:p>
          <a:p>
            <a:pPr lvl="0" algn="just">
              <a:spcBef>
                <a:spcPct val="20000"/>
              </a:spcBef>
              <a:buFont typeface="Arial" pitchFamily="34" charset="0"/>
              <a:buChar char="•"/>
              <a:defRPr/>
            </a:pPr>
            <a:endParaRPr lang="it-IT" sz="2000" dirty="0" smtClean="0"/>
          </a:p>
          <a:p>
            <a:pPr algn="ctr"/>
            <a:r>
              <a:rPr lang="it-IT" sz="2000" dirty="0" smtClean="0"/>
              <a:t>-  </a:t>
            </a:r>
            <a:r>
              <a:rPr lang="it-IT" sz="2000" dirty="0" smtClean="0">
                <a:solidFill>
                  <a:srgbClr val="006600"/>
                </a:solidFill>
              </a:rPr>
              <a:t>la struttura sia la più compatta possibile;</a:t>
            </a:r>
          </a:p>
          <a:p>
            <a:pPr algn="ctr"/>
            <a:endParaRPr lang="it-IT" sz="2000" dirty="0" smtClean="0">
              <a:solidFill>
                <a:srgbClr val="006600"/>
              </a:solidFill>
            </a:endParaRPr>
          </a:p>
          <a:p>
            <a:pPr algn="ctr"/>
            <a:r>
              <a:rPr lang="it-IT" sz="2000" dirty="0" smtClean="0">
                <a:solidFill>
                  <a:srgbClr val="006600"/>
                </a:solidFill>
              </a:rPr>
              <a:t>-  ogni catione si circondi del maggior numero possibile di anioni, per massimizzare le forze attrattive;</a:t>
            </a:r>
          </a:p>
          <a:p>
            <a:pPr algn="ctr"/>
            <a:endParaRPr lang="it-IT" sz="2000" dirty="0" smtClean="0">
              <a:solidFill>
                <a:srgbClr val="006600"/>
              </a:solidFill>
            </a:endParaRPr>
          </a:p>
          <a:p>
            <a:pPr algn="ctr"/>
            <a:r>
              <a:rPr lang="it-IT" sz="2000" dirty="0" smtClean="0">
                <a:solidFill>
                  <a:srgbClr val="006600"/>
                </a:solidFill>
              </a:rPr>
              <a:t>-  gli ioni della stessa carica non vengano a contatto, per minimizzare le forze repulsive.</a:t>
            </a:r>
            <a:endParaRPr lang="it-IT" sz="2000" dirty="0" smtClean="0">
              <a:solidFill>
                <a:srgbClr val="006600"/>
              </a:solidFill>
              <a:latin typeface="Cambria" pitchFamily="18" charset="0"/>
            </a:endParaRPr>
          </a:p>
          <a:p>
            <a:pPr lvl="0" algn="just">
              <a:spcBef>
                <a:spcPct val="20000"/>
              </a:spcBef>
              <a:defRPr/>
            </a:pPr>
            <a:endParaRPr lang="it-IT" sz="2000" kern="0" dirty="0" smtClean="0">
              <a:latin typeface="Cambria" pitchFamily="18" charset="0"/>
            </a:endParaRPr>
          </a:p>
          <a:p>
            <a:pPr lvl="0" algn="just">
              <a:spcBef>
                <a:spcPct val="20000"/>
              </a:spcBef>
              <a:defRPr/>
            </a:pPr>
            <a:endParaRPr kumimoji="0" lang="it-IT" sz="2000" b="0" i="0" u="none" strike="noStrike" kern="0" cap="none" spc="0" normalizeH="0" baseline="0" noProof="0" dirty="0" smtClean="0">
              <a:ln>
                <a:noFill/>
              </a:ln>
              <a:solidFill>
                <a:schemeClr val="tx1"/>
              </a:solidFill>
              <a:effectLst/>
              <a:uLnTx/>
              <a:uFillTx/>
              <a:latin typeface="Cambria" pitchFamily="18" charset="0"/>
            </a:endParaRPr>
          </a:p>
          <a:p>
            <a:pPr lvl="0" algn="just">
              <a:spcBef>
                <a:spcPct val="20000"/>
              </a:spcBef>
              <a:buFont typeface="Arial" pitchFamily="34" charset="0"/>
              <a:buChar char="•"/>
              <a:defRPr/>
            </a:pPr>
            <a:r>
              <a:rPr lang="it-IT" sz="2000" dirty="0" smtClean="0">
                <a:latin typeface="Cambria" pitchFamily="18" charset="0"/>
              </a:rPr>
              <a:t> La tendenza da parte degli ioni a disporsi nel modo più compatto possibile, così da raggiungere la condizione di minima energia, trova un limite nella dimensione relativa del catione e dell'anione.</a:t>
            </a:r>
            <a:endParaRPr kumimoji="0" lang="it-IT" sz="2000" b="0" i="0" u="none" strike="noStrike" kern="0" cap="none" spc="0" normalizeH="0" baseline="0" noProof="0" dirty="0" smtClean="0">
              <a:ln>
                <a:noFill/>
              </a:ln>
              <a:solidFill>
                <a:schemeClr val="tx1"/>
              </a:solidFill>
              <a:effectLst/>
              <a:uLnTx/>
              <a:uFillTx/>
              <a:latin typeface="Cambria" pitchFamily="18" charset="0"/>
            </a:endParaRPr>
          </a:p>
          <a:p>
            <a:pPr lvl="0" algn="just">
              <a:spcBef>
                <a:spcPct val="20000"/>
              </a:spcBef>
              <a:buFont typeface="Arial" pitchFamily="34" charset="0"/>
              <a:buChar char="•"/>
              <a:defRPr/>
            </a:pPr>
            <a:endParaRPr kumimoji="0" lang="it-IT" sz="2000" b="0" i="0" u="none" strike="noStrike" kern="0" cap="none" spc="0" normalizeH="0" baseline="0" noProof="0" dirty="0" smtClean="0">
              <a:ln>
                <a:noFill/>
              </a:ln>
              <a:solidFill>
                <a:schemeClr val="tx1"/>
              </a:solidFill>
              <a:effectLst/>
              <a:uLnTx/>
              <a:uFillTx/>
              <a:latin typeface="Cambria" pitchFamily="18" charset="0"/>
            </a:endParaRPr>
          </a:p>
          <a:p>
            <a:pPr marL="0" marR="0" lvl="0" indent="0" algn="just" defTabSz="914400" rtl="0" eaLnBrk="1" fontAlgn="base" latinLnBrk="0" hangingPunct="1">
              <a:lnSpc>
                <a:spcPct val="100000"/>
              </a:lnSpc>
              <a:spcBef>
                <a:spcPct val="20000"/>
              </a:spcBef>
              <a:spcAft>
                <a:spcPct val="0"/>
              </a:spcAft>
              <a:buClrTx/>
              <a:buSzTx/>
              <a:buFontTx/>
              <a:buNone/>
              <a:tabLst/>
              <a:defRPr/>
            </a:pPr>
            <a:endParaRPr kumimoji="0" lang="it-IT" sz="2000" b="0" i="0" u="none" strike="noStrike" kern="0" cap="none" spc="0" normalizeH="0" baseline="0" noProof="0" dirty="0" smtClean="0">
              <a:ln>
                <a:noFill/>
              </a:ln>
              <a:solidFill>
                <a:schemeClr val="tx1"/>
              </a:solidFill>
              <a:effectLst/>
              <a:uLnTx/>
              <a:uFillTx/>
              <a:latin typeface="Cambria" pitchFamily="18" charset="0"/>
            </a:endParaRPr>
          </a:p>
          <a:p>
            <a:pPr marL="0" marR="0" lvl="0" indent="0" algn="just" defTabSz="914400" rtl="0" eaLnBrk="1" fontAlgn="base" latinLnBrk="0" hangingPunct="1">
              <a:lnSpc>
                <a:spcPct val="100000"/>
              </a:lnSpc>
              <a:spcBef>
                <a:spcPct val="20000"/>
              </a:spcBef>
              <a:spcAft>
                <a:spcPct val="0"/>
              </a:spcAft>
              <a:buClrTx/>
              <a:buSzTx/>
              <a:buFontTx/>
              <a:buNone/>
              <a:tabLst/>
              <a:defRPr/>
            </a:pPr>
            <a:endParaRPr kumimoji="0" lang="it-IT" sz="2000" b="0" i="0" u="none" strike="noStrike" kern="0" cap="none" spc="0" normalizeH="0" baseline="0" noProof="0" dirty="0" smtClean="0">
              <a:ln>
                <a:noFill/>
              </a:ln>
              <a:solidFill>
                <a:schemeClr val="tx1"/>
              </a:solidFill>
              <a:effectLst/>
              <a:uLnTx/>
              <a:uFillTx/>
              <a:latin typeface="Cambria" pitchFamily="18" charset="0"/>
            </a:endParaRPr>
          </a:p>
          <a:p>
            <a:pPr marL="0" marR="0" lvl="0" indent="0" algn="just" defTabSz="914400" rtl="0" eaLnBrk="1" fontAlgn="base" latinLnBrk="0" hangingPunct="1">
              <a:lnSpc>
                <a:spcPct val="100000"/>
              </a:lnSpc>
              <a:spcBef>
                <a:spcPct val="20000"/>
              </a:spcBef>
              <a:spcAft>
                <a:spcPct val="0"/>
              </a:spcAft>
              <a:buClrTx/>
              <a:buSzTx/>
              <a:buFontTx/>
              <a:buNone/>
              <a:tabLst/>
              <a:defRPr/>
            </a:pPr>
            <a:endParaRPr kumimoji="0" lang="it-IT" sz="2000" b="0" i="0" u="none" strike="noStrike" kern="0" cap="none" spc="0" normalizeH="0" baseline="0" noProof="0" dirty="0" smtClean="0">
              <a:ln>
                <a:noFill/>
              </a:ln>
              <a:solidFill>
                <a:schemeClr val="tx1"/>
              </a:solidFill>
              <a:effectLst/>
              <a:uLnTx/>
              <a:uFillTx/>
              <a:latin typeface="Cambria" pitchFamily="18" charset="0"/>
            </a:endParaRPr>
          </a:p>
          <a:p>
            <a:pPr marL="0" marR="0" lvl="0" indent="0" algn="just" defTabSz="914400" rtl="0" eaLnBrk="1" fontAlgn="base" latinLnBrk="0" hangingPunct="1">
              <a:lnSpc>
                <a:spcPct val="100000"/>
              </a:lnSpc>
              <a:spcBef>
                <a:spcPct val="20000"/>
              </a:spcBef>
              <a:spcAft>
                <a:spcPct val="0"/>
              </a:spcAft>
              <a:buClrTx/>
              <a:buSzTx/>
              <a:buFontTx/>
              <a:buNone/>
              <a:tabLst/>
              <a:defRPr/>
            </a:pPr>
            <a:endParaRPr kumimoji="0" lang="it-IT" sz="2000" b="0" i="0" u="none" strike="noStrike" kern="0" cap="none" spc="0" normalizeH="0" baseline="0" noProof="0" dirty="0" smtClean="0">
              <a:ln>
                <a:noFill/>
              </a:ln>
              <a:solidFill>
                <a:schemeClr val="tx1"/>
              </a:solidFill>
              <a:effectLst/>
              <a:uLnTx/>
              <a:uFillTx/>
              <a:latin typeface="Cambria" pitchFamily="18"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5" name="Immagine 1" descr="C:\Users\User\Desktop\francesca\burocrazie TV\logo gruppo.TIF"/>
          <p:cNvPicPr>
            <a:picLocks noChangeAspect="1" noChangeArrowheads="1"/>
          </p:cNvPicPr>
          <p:nvPr/>
        </p:nvPicPr>
        <p:blipFill>
          <a:blip r:embed="rId3"/>
          <a:srcRect/>
          <a:stretch>
            <a:fillRect/>
          </a:stretch>
        </p:blipFill>
        <p:spPr bwMode="auto">
          <a:xfrm>
            <a:off x="8358214" y="71414"/>
            <a:ext cx="642942" cy="676930"/>
          </a:xfrm>
          <a:prstGeom prst="rect">
            <a:avLst/>
          </a:prstGeom>
          <a:noFill/>
          <a:ln w="9525">
            <a:noFill/>
            <a:miter lim="800000"/>
            <a:headEnd/>
            <a:tailEnd/>
          </a:ln>
        </p:spPr>
      </p:pic>
      <p:cxnSp>
        <p:nvCxnSpPr>
          <p:cNvPr id="20" name="Connettore 1 19"/>
          <p:cNvCxnSpPr/>
          <p:nvPr/>
        </p:nvCxnSpPr>
        <p:spPr>
          <a:xfrm flipV="1">
            <a:off x="285720" y="687060"/>
            <a:ext cx="8001056" cy="71438"/>
          </a:xfrm>
          <a:prstGeom prst="line">
            <a:avLst/>
          </a:prstGeom>
          <a:ln>
            <a:solidFill>
              <a:srgbClr val="006600"/>
            </a:solidFill>
          </a:ln>
        </p:spPr>
        <p:style>
          <a:lnRef idx="1">
            <a:schemeClr val="accent1"/>
          </a:lnRef>
          <a:fillRef idx="0">
            <a:schemeClr val="accent1"/>
          </a:fillRef>
          <a:effectRef idx="0">
            <a:schemeClr val="accent1"/>
          </a:effectRef>
          <a:fontRef idx="minor">
            <a:schemeClr val="tx1"/>
          </a:fontRef>
        </p:style>
      </p:cxnSp>
      <p:sp>
        <p:nvSpPr>
          <p:cNvPr id="6" name="Rectangle 3"/>
          <p:cNvSpPr txBox="1">
            <a:spLocks noChangeArrowheads="1"/>
          </p:cNvSpPr>
          <p:nvPr/>
        </p:nvSpPr>
        <p:spPr bwMode="auto">
          <a:xfrm>
            <a:off x="285720" y="928670"/>
            <a:ext cx="8536017" cy="564360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just" defTabSz="914400" rtl="0" eaLnBrk="1" fontAlgn="base" latinLnBrk="0" hangingPunct="1">
              <a:lnSpc>
                <a:spcPct val="100000"/>
              </a:lnSpc>
              <a:spcBef>
                <a:spcPct val="20000"/>
              </a:spcBef>
              <a:spcAft>
                <a:spcPct val="0"/>
              </a:spcAft>
              <a:buClrTx/>
              <a:buSzTx/>
              <a:buFont typeface="Arial" pitchFamily="34" charset="0"/>
              <a:buChar char="•"/>
              <a:tabLst/>
              <a:defRPr/>
            </a:pPr>
            <a:r>
              <a:rPr kumimoji="0" lang="it-IT" sz="2000" b="0" i="0" u="none" strike="noStrike" kern="0" cap="none" spc="0" normalizeH="0" baseline="0" noProof="0" dirty="0" smtClean="0">
                <a:ln>
                  <a:noFill/>
                </a:ln>
                <a:solidFill>
                  <a:schemeClr val="tx1"/>
                </a:solidFill>
                <a:effectLst/>
                <a:uLnTx/>
                <a:uFillTx/>
                <a:latin typeface="Cambria" pitchFamily="18" charset="0"/>
              </a:rPr>
              <a:t> Assumendo il modello delle sfere rigide, le configurazioni stabili sono quelle che permettono ad anioni e cationi di essere in contatto tra loro. </a:t>
            </a:r>
          </a:p>
          <a:p>
            <a:pPr marL="0" marR="0" lvl="0" indent="0" algn="just" defTabSz="914400" rtl="0" eaLnBrk="1" fontAlgn="base" latinLnBrk="0" hangingPunct="1">
              <a:lnSpc>
                <a:spcPct val="100000"/>
              </a:lnSpc>
              <a:spcBef>
                <a:spcPct val="20000"/>
              </a:spcBef>
              <a:spcAft>
                <a:spcPct val="0"/>
              </a:spcAft>
              <a:buClrTx/>
              <a:buSzTx/>
              <a:buFontTx/>
              <a:buNone/>
              <a:tabLst/>
              <a:defRPr/>
            </a:pPr>
            <a:endParaRPr kumimoji="0" lang="it-IT" sz="2000" b="0" i="0" u="none" strike="noStrike" kern="0" cap="none" spc="0" normalizeH="0" baseline="0" noProof="0" dirty="0" smtClean="0">
              <a:ln>
                <a:noFill/>
              </a:ln>
              <a:solidFill>
                <a:schemeClr val="tx1"/>
              </a:solidFill>
              <a:effectLst/>
              <a:uLnTx/>
              <a:uFillTx/>
              <a:latin typeface="Cambria" pitchFamily="18" charset="0"/>
            </a:endParaRPr>
          </a:p>
          <a:p>
            <a:pPr marL="0" marR="0" lvl="0" indent="0" algn="just" defTabSz="914400" rtl="0" eaLnBrk="1" fontAlgn="base" latinLnBrk="0" hangingPunct="1">
              <a:lnSpc>
                <a:spcPct val="100000"/>
              </a:lnSpc>
              <a:spcBef>
                <a:spcPct val="20000"/>
              </a:spcBef>
              <a:spcAft>
                <a:spcPct val="0"/>
              </a:spcAft>
              <a:buClrTx/>
              <a:buSzTx/>
              <a:buFontTx/>
              <a:buNone/>
              <a:tabLst/>
              <a:defRPr/>
            </a:pPr>
            <a:endParaRPr kumimoji="0" lang="it-IT" sz="2000" b="0" i="0" u="none" strike="noStrike" kern="0" cap="none" spc="0" normalizeH="0" baseline="0" noProof="0" dirty="0" smtClean="0">
              <a:ln>
                <a:noFill/>
              </a:ln>
              <a:solidFill>
                <a:schemeClr val="tx1"/>
              </a:solidFill>
              <a:effectLst/>
              <a:uLnTx/>
              <a:uFillTx/>
              <a:latin typeface="Cambria" pitchFamily="18" charset="0"/>
            </a:endParaRPr>
          </a:p>
          <a:p>
            <a:pPr marL="0" marR="0" lvl="0" indent="0" algn="just" defTabSz="914400" rtl="0" eaLnBrk="1" fontAlgn="base" latinLnBrk="0" hangingPunct="1">
              <a:lnSpc>
                <a:spcPct val="100000"/>
              </a:lnSpc>
              <a:spcBef>
                <a:spcPct val="20000"/>
              </a:spcBef>
              <a:spcAft>
                <a:spcPct val="0"/>
              </a:spcAft>
              <a:buClrTx/>
              <a:buSzTx/>
              <a:buFontTx/>
              <a:buNone/>
              <a:tabLst/>
              <a:defRPr/>
            </a:pPr>
            <a:endParaRPr kumimoji="0" lang="it-IT" sz="2000" b="0" i="0" u="none" strike="noStrike" kern="0" cap="none" spc="0" normalizeH="0" baseline="0" noProof="0" dirty="0" smtClean="0">
              <a:ln>
                <a:noFill/>
              </a:ln>
              <a:solidFill>
                <a:schemeClr val="tx1"/>
              </a:solidFill>
              <a:effectLst/>
              <a:uLnTx/>
              <a:uFillTx/>
              <a:latin typeface="Cambria" pitchFamily="18" charset="0"/>
            </a:endParaRPr>
          </a:p>
          <a:p>
            <a:pPr marL="0" marR="0" lvl="0" indent="0" algn="just" defTabSz="914400" rtl="0" eaLnBrk="1" fontAlgn="base" latinLnBrk="0" hangingPunct="1">
              <a:lnSpc>
                <a:spcPct val="100000"/>
              </a:lnSpc>
              <a:spcBef>
                <a:spcPct val="20000"/>
              </a:spcBef>
              <a:spcAft>
                <a:spcPct val="0"/>
              </a:spcAft>
              <a:buClrTx/>
              <a:buSzTx/>
              <a:buFontTx/>
              <a:buNone/>
              <a:tabLst/>
              <a:defRPr/>
            </a:pPr>
            <a:endParaRPr kumimoji="0" lang="it-IT" sz="2000" b="0" i="0" u="none" strike="noStrike" kern="0" cap="none" spc="0" normalizeH="0" baseline="0" noProof="0" dirty="0" smtClean="0">
              <a:ln>
                <a:noFill/>
              </a:ln>
              <a:solidFill>
                <a:schemeClr val="tx1"/>
              </a:solidFill>
              <a:effectLst/>
              <a:uLnTx/>
              <a:uFillTx/>
              <a:latin typeface="Cambria" pitchFamily="18" charset="0"/>
            </a:endParaRPr>
          </a:p>
          <a:p>
            <a:pPr marL="0" marR="0" lvl="0" indent="0" algn="just" defTabSz="914400" rtl="0" eaLnBrk="1" fontAlgn="base" latinLnBrk="0" hangingPunct="1">
              <a:lnSpc>
                <a:spcPct val="100000"/>
              </a:lnSpc>
              <a:spcBef>
                <a:spcPct val="20000"/>
              </a:spcBef>
              <a:spcAft>
                <a:spcPct val="0"/>
              </a:spcAft>
              <a:buClrTx/>
              <a:buSzTx/>
              <a:buFontTx/>
              <a:buNone/>
              <a:tabLst/>
              <a:defRPr/>
            </a:pPr>
            <a:endParaRPr kumimoji="0" lang="it-IT" sz="2000" b="0" i="0" u="none" strike="noStrike" kern="0" cap="none" spc="0" normalizeH="0" baseline="0" noProof="0" dirty="0" smtClean="0">
              <a:ln>
                <a:noFill/>
              </a:ln>
              <a:solidFill>
                <a:schemeClr val="tx1"/>
              </a:solidFill>
              <a:effectLst/>
              <a:uLnTx/>
              <a:uFillTx/>
              <a:latin typeface="Cambria" pitchFamily="18" charset="0"/>
            </a:endParaRPr>
          </a:p>
          <a:p>
            <a:pPr marL="0" marR="0" lvl="0" indent="0" algn="just" defTabSz="914400" rtl="0" eaLnBrk="1" fontAlgn="base" latinLnBrk="0" hangingPunct="1">
              <a:lnSpc>
                <a:spcPct val="100000"/>
              </a:lnSpc>
              <a:spcBef>
                <a:spcPct val="20000"/>
              </a:spcBef>
              <a:spcAft>
                <a:spcPct val="0"/>
              </a:spcAft>
              <a:buClrTx/>
              <a:buSzTx/>
              <a:buFontTx/>
              <a:buNone/>
              <a:tabLst/>
              <a:defRPr/>
            </a:pPr>
            <a:endParaRPr kumimoji="0" lang="it-IT" sz="2000" b="0" i="0" u="none" strike="noStrike" kern="0" cap="none" spc="0" normalizeH="0" baseline="0" noProof="0" dirty="0" smtClean="0">
              <a:ln>
                <a:noFill/>
              </a:ln>
              <a:solidFill>
                <a:schemeClr val="tx1"/>
              </a:solidFill>
              <a:effectLst/>
              <a:uLnTx/>
              <a:uFillTx/>
              <a:latin typeface="Cambria" pitchFamily="18" charset="0"/>
            </a:endParaRPr>
          </a:p>
          <a:p>
            <a:pPr marL="0" marR="0" lvl="0" indent="0" algn="just" defTabSz="914400" rtl="0" eaLnBrk="1" fontAlgn="base" latinLnBrk="0" hangingPunct="1">
              <a:lnSpc>
                <a:spcPct val="100000"/>
              </a:lnSpc>
              <a:spcBef>
                <a:spcPct val="20000"/>
              </a:spcBef>
              <a:spcAft>
                <a:spcPct val="0"/>
              </a:spcAft>
              <a:buClrTx/>
              <a:buSzTx/>
              <a:buFont typeface="Arial" pitchFamily="34" charset="0"/>
              <a:buChar char="•"/>
              <a:tabLst/>
              <a:defRPr/>
            </a:pPr>
            <a:r>
              <a:rPr kumimoji="0" lang="it-IT" sz="2000" b="0" i="0" u="none" strike="noStrike" kern="0" cap="none" spc="0" normalizeH="0" baseline="0" noProof="0" dirty="0" smtClean="0">
                <a:ln>
                  <a:noFill/>
                </a:ln>
                <a:solidFill>
                  <a:schemeClr val="tx1"/>
                </a:solidFill>
                <a:effectLst/>
                <a:uLnTx/>
                <a:uFillTx/>
                <a:latin typeface="Cambria" pitchFamily="18" charset="0"/>
              </a:rPr>
              <a:t> Formula generale</a:t>
            </a:r>
          </a:p>
          <a:p>
            <a:pPr marL="0" marR="0" lvl="0" indent="0" algn="just" defTabSz="914400" rtl="0" eaLnBrk="1" fontAlgn="base" latinLnBrk="0" hangingPunct="1">
              <a:lnSpc>
                <a:spcPct val="100000"/>
              </a:lnSpc>
              <a:spcBef>
                <a:spcPct val="20000"/>
              </a:spcBef>
              <a:spcAft>
                <a:spcPct val="0"/>
              </a:spcAft>
              <a:buClrTx/>
              <a:buSzTx/>
              <a:buFont typeface="Arial" pitchFamily="34" charset="0"/>
              <a:buChar char="•"/>
              <a:tabLst/>
              <a:defRPr/>
            </a:pPr>
            <a:endParaRPr lang="it-IT" sz="2000" kern="0" dirty="0" smtClean="0">
              <a:latin typeface="Cambria" pitchFamily="18" charset="0"/>
            </a:endParaRPr>
          </a:p>
          <a:p>
            <a:pPr marL="0" marR="0" lvl="0" indent="0" algn="just" defTabSz="914400" rtl="0" eaLnBrk="1" fontAlgn="base" latinLnBrk="0" hangingPunct="1">
              <a:lnSpc>
                <a:spcPct val="100000"/>
              </a:lnSpc>
              <a:spcBef>
                <a:spcPct val="20000"/>
              </a:spcBef>
              <a:spcAft>
                <a:spcPct val="0"/>
              </a:spcAft>
              <a:buClrTx/>
              <a:buSzTx/>
              <a:buFont typeface="Arial" pitchFamily="34" charset="0"/>
              <a:buChar char="•"/>
              <a:tabLst/>
              <a:defRPr/>
            </a:pPr>
            <a:endParaRPr lang="it-IT" sz="2000" kern="0" dirty="0" smtClean="0">
              <a:latin typeface="Cambria" pitchFamily="18" charset="0"/>
            </a:endParaRPr>
          </a:p>
          <a:p>
            <a:pPr marL="0" marR="0" lvl="0" indent="0" algn="just" defTabSz="914400" rtl="0" eaLnBrk="1" fontAlgn="base" latinLnBrk="0" hangingPunct="1">
              <a:lnSpc>
                <a:spcPct val="100000"/>
              </a:lnSpc>
              <a:spcBef>
                <a:spcPct val="20000"/>
              </a:spcBef>
              <a:spcAft>
                <a:spcPct val="0"/>
              </a:spcAft>
              <a:buClrTx/>
              <a:buSzTx/>
              <a:buFont typeface="Arial" pitchFamily="34" charset="0"/>
              <a:buChar char="•"/>
              <a:tabLst/>
              <a:defRPr/>
            </a:pPr>
            <a:endParaRPr lang="it-IT" sz="2000" kern="0" dirty="0" smtClean="0">
              <a:latin typeface="Cambria" pitchFamily="18" charset="0"/>
            </a:endParaRPr>
          </a:p>
          <a:p>
            <a:pPr marL="0" marR="0" lvl="0" indent="0" algn="just" defTabSz="914400" rtl="0" eaLnBrk="1" fontAlgn="base" latinLnBrk="0" hangingPunct="1">
              <a:lnSpc>
                <a:spcPct val="100000"/>
              </a:lnSpc>
              <a:spcBef>
                <a:spcPct val="20000"/>
              </a:spcBef>
              <a:spcAft>
                <a:spcPct val="0"/>
              </a:spcAft>
              <a:buClrTx/>
              <a:buSzTx/>
              <a:buFont typeface="Arial" pitchFamily="34" charset="0"/>
              <a:buChar char="•"/>
              <a:tabLst/>
              <a:defRPr/>
            </a:pPr>
            <a:r>
              <a:rPr kumimoji="0" lang="it-IT" sz="2000" b="0" i="0" u="none" strike="noStrike" kern="0" cap="none" spc="0" normalizeH="0" baseline="0" noProof="0" dirty="0" smtClean="0">
                <a:ln>
                  <a:noFill/>
                </a:ln>
                <a:solidFill>
                  <a:schemeClr val="tx1"/>
                </a:solidFill>
                <a:effectLst/>
                <a:uLnTx/>
                <a:uFillTx/>
                <a:latin typeface="Cambria" pitchFamily="18" charset="0"/>
              </a:rPr>
              <a:t> Pertanto motivi sterici fanno sì che esista un valore minimo del rapporto tra i raggi del catione e dell'anione </a:t>
            </a:r>
            <a:r>
              <a:rPr kumimoji="0" lang="it-IT" sz="2000" b="1" i="0" u="none" strike="noStrike" kern="0" cap="none" spc="0" normalizeH="0" baseline="0" noProof="0" dirty="0" err="1" smtClean="0">
                <a:ln>
                  <a:noFill/>
                </a:ln>
                <a:solidFill>
                  <a:srgbClr val="006600"/>
                </a:solidFill>
                <a:effectLst/>
                <a:uLnTx/>
                <a:uFillTx/>
                <a:latin typeface="Cambria" pitchFamily="18" charset="0"/>
              </a:rPr>
              <a:t>Rc</a:t>
            </a:r>
            <a:r>
              <a:rPr kumimoji="0" lang="it-IT" sz="2000" b="1" i="0" u="none" strike="noStrike" kern="0" cap="none" spc="0" normalizeH="0" baseline="0" noProof="0" dirty="0" smtClean="0">
                <a:ln>
                  <a:noFill/>
                </a:ln>
                <a:solidFill>
                  <a:srgbClr val="006600"/>
                </a:solidFill>
                <a:effectLst/>
                <a:uLnTx/>
                <a:uFillTx/>
                <a:latin typeface="Cambria" pitchFamily="18" charset="0"/>
              </a:rPr>
              <a:t>/Ra</a:t>
            </a:r>
            <a:r>
              <a:rPr kumimoji="0" lang="it-IT" sz="2000" b="0" i="0" u="none" strike="noStrike" kern="0" cap="none" spc="0" normalizeH="0" baseline="0" noProof="0" dirty="0" smtClean="0">
                <a:ln>
                  <a:noFill/>
                </a:ln>
                <a:solidFill>
                  <a:schemeClr val="tx1"/>
                </a:solidFill>
                <a:effectLst/>
                <a:uLnTx/>
                <a:uFillTx/>
                <a:latin typeface="Cambria" pitchFamily="18" charset="0"/>
              </a:rPr>
              <a:t>, detto </a:t>
            </a:r>
            <a:r>
              <a:rPr kumimoji="0" lang="it-IT" sz="2000" i="1" u="none" strike="noStrike" kern="0" cap="none" spc="0" normalizeH="0" baseline="0" noProof="0" dirty="0" smtClean="0">
                <a:ln>
                  <a:noFill/>
                </a:ln>
                <a:solidFill>
                  <a:srgbClr val="006600"/>
                </a:solidFill>
                <a:effectLst/>
                <a:uLnTx/>
                <a:uFillTx/>
                <a:latin typeface="Cambria" pitchFamily="18" charset="0"/>
              </a:rPr>
              <a:t>rapporto critico</a:t>
            </a:r>
            <a:r>
              <a:rPr kumimoji="0" lang="it-IT" sz="2000" b="0" i="0" u="none" strike="noStrike" kern="0" cap="none" spc="0" normalizeH="0" baseline="0" noProof="0" dirty="0" smtClean="0">
                <a:ln>
                  <a:noFill/>
                </a:ln>
                <a:solidFill>
                  <a:schemeClr val="tx1"/>
                </a:solidFill>
                <a:effectLst/>
                <a:uLnTx/>
                <a:uFillTx/>
                <a:latin typeface="Cambria" pitchFamily="18" charset="0"/>
              </a:rPr>
              <a:t>, che permette l'accomodamento di un certo numero di anioni intorno ad un catione (detto </a:t>
            </a:r>
            <a:r>
              <a:rPr kumimoji="0" lang="it-IT" sz="2000" b="0" i="1" u="none" strike="noStrike" kern="0" cap="none" spc="0" normalizeH="0" baseline="0" noProof="0" dirty="0" smtClean="0">
                <a:ln>
                  <a:noFill/>
                </a:ln>
                <a:solidFill>
                  <a:srgbClr val="006600"/>
                </a:solidFill>
                <a:effectLst/>
                <a:uLnTx/>
                <a:uFillTx/>
                <a:latin typeface="Cambria" pitchFamily="18" charset="0"/>
              </a:rPr>
              <a:t>numero di coordinazione</a:t>
            </a:r>
            <a:r>
              <a:rPr kumimoji="0" lang="it-IT" sz="2000" b="0" i="0" u="none" strike="noStrike" kern="0" cap="none" spc="0" normalizeH="0" baseline="0" noProof="0" dirty="0" smtClean="0">
                <a:ln>
                  <a:noFill/>
                </a:ln>
                <a:solidFill>
                  <a:schemeClr val="tx1"/>
                </a:solidFill>
                <a:effectLst/>
                <a:uLnTx/>
                <a:uFillTx/>
                <a:latin typeface="Cambria" pitchFamily="18" charset="0"/>
              </a:rPr>
              <a:t>), in contatto reciproco.</a:t>
            </a:r>
          </a:p>
        </p:txBody>
      </p:sp>
      <p:pic>
        <p:nvPicPr>
          <p:cNvPr id="62466" name="Picture 2"/>
          <p:cNvPicPr>
            <a:picLocks noChangeAspect="1" noChangeArrowheads="1"/>
          </p:cNvPicPr>
          <p:nvPr/>
        </p:nvPicPr>
        <p:blipFill>
          <a:blip r:embed="rId4"/>
          <a:srcRect/>
          <a:stretch>
            <a:fillRect/>
          </a:stretch>
        </p:blipFill>
        <p:spPr bwMode="auto">
          <a:xfrm>
            <a:off x="1714480" y="2106792"/>
            <a:ext cx="5500726" cy="1465084"/>
          </a:xfrm>
          <a:prstGeom prst="rect">
            <a:avLst/>
          </a:prstGeom>
          <a:noFill/>
          <a:ln w="9525">
            <a:noFill/>
            <a:miter lim="800000"/>
            <a:headEnd/>
            <a:tailEnd/>
          </a:ln>
          <a:effectLst/>
        </p:spPr>
      </p:pic>
      <p:pic>
        <p:nvPicPr>
          <p:cNvPr id="62467" name="Picture 3"/>
          <p:cNvPicPr>
            <a:picLocks noChangeAspect="1" noChangeArrowheads="1"/>
          </p:cNvPicPr>
          <p:nvPr/>
        </p:nvPicPr>
        <p:blipFill>
          <a:blip r:embed="rId5"/>
          <a:srcRect/>
          <a:stretch>
            <a:fillRect/>
          </a:stretch>
        </p:blipFill>
        <p:spPr bwMode="auto">
          <a:xfrm>
            <a:off x="2786050" y="3929066"/>
            <a:ext cx="928694" cy="928694"/>
          </a:xfrm>
          <a:prstGeom prst="rect">
            <a:avLst/>
          </a:prstGeom>
          <a:noFill/>
          <a:ln w="9525">
            <a:noFill/>
            <a:miter lim="800000"/>
            <a:headEnd/>
            <a:tailEnd/>
          </a:ln>
          <a:effectLst/>
        </p:spPr>
      </p:pic>
      <p:sp>
        <p:nvSpPr>
          <p:cNvPr id="10" name="CasellaDiTesto 9"/>
          <p:cNvSpPr txBox="1"/>
          <p:nvPr/>
        </p:nvSpPr>
        <p:spPr>
          <a:xfrm>
            <a:off x="3714744" y="4519206"/>
            <a:ext cx="4572032" cy="338554"/>
          </a:xfrm>
          <a:prstGeom prst="rect">
            <a:avLst/>
          </a:prstGeom>
          <a:noFill/>
        </p:spPr>
        <p:txBody>
          <a:bodyPr wrap="square" rtlCol="0">
            <a:spAutoFit/>
          </a:bodyPr>
          <a:lstStyle/>
          <a:p>
            <a:r>
              <a:rPr lang="it-IT" sz="1600" b="1" dirty="0" smtClean="0">
                <a:latin typeface="Cambria" pitchFamily="18" charset="0"/>
              </a:rPr>
              <a:t>con </a:t>
            </a:r>
            <a:r>
              <a:rPr lang="it-IT" sz="1600" b="1" i="1" dirty="0" smtClean="0">
                <a:latin typeface="Cambria" pitchFamily="18" charset="0"/>
              </a:rPr>
              <a:t>m, p </a:t>
            </a:r>
            <a:r>
              <a:rPr lang="it-IT" sz="1600" b="1" dirty="0" smtClean="0">
                <a:latin typeface="Cambria" pitchFamily="18" charset="0"/>
              </a:rPr>
              <a:t>determinati dall’elettroneutralità</a:t>
            </a:r>
          </a:p>
        </p:txBody>
      </p:sp>
      <p:sp>
        <p:nvSpPr>
          <p:cNvPr id="11" name="Rectangle 2"/>
          <p:cNvSpPr>
            <a:spLocks noGrp="1" noChangeArrowheads="1"/>
          </p:cNvSpPr>
          <p:nvPr>
            <p:ph type="title"/>
          </p:nvPr>
        </p:nvSpPr>
        <p:spPr>
          <a:xfrm>
            <a:off x="395288" y="-71462"/>
            <a:ext cx="7772400" cy="908050"/>
          </a:xfrm>
        </p:spPr>
        <p:txBody>
          <a:bodyPr/>
          <a:lstStyle/>
          <a:p>
            <a:pPr eaLnBrk="1" hangingPunct="1"/>
            <a:r>
              <a:rPr lang="it-IT" sz="2800" b="1" i="1" dirty="0" smtClean="0">
                <a:solidFill>
                  <a:srgbClr val="006600"/>
                </a:solidFill>
                <a:latin typeface="Bookman Old Style" pitchFamily="18" charset="0"/>
              </a:rPr>
              <a:t>Solidi ionici: dim. relativa degli ioni</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5" name="Immagine 1" descr="C:\Users\User\Desktop\francesca\burocrazie TV\logo gruppo.TIF"/>
          <p:cNvPicPr>
            <a:picLocks noChangeAspect="1" noChangeArrowheads="1"/>
          </p:cNvPicPr>
          <p:nvPr/>
        </p:nvPicPr>
        <p:blipFill>
          <a:blip r:embed="rId3"/>
          <a:srcRect/>
          <a:stretch>
            <a:fillRect/>
          </a:stretch>
        </p:blipFill>
        <p:spPr bwMode="auto">
          <a:xfrm>
            <a:off x="8358214" y="71414"/>
            <a:ext cx="642942" cy="676930"/>
          </a:xfrm>
          <a:prstGeom prst="rect">
            <a:avLst/>
          </a:prstGeom>
          <a:noFill/>
          <a:ln w="9525">
            <a:noFill/>
            <a:miter lim="800000"/>
            <a:headEnd/>
            <a:tailEnd/>
          </a:ln>
        </p:spPr>
      </p:pic>
      <p:cxnSp>
        <p:nvCxnSpPr>
          <p:cNvPr id="20" name="Connettore 1 19"/>
          <p:cNvCxnSpPr/>
          <p:nvPr/>
        </p:nvCxnSpPr>
        <p:spPr>
          <a:xfrm flipV="1">
            <a:off x="285720" y="687060"/>
            <a:ext cx="8001056" cy="71438"/>
          </a:xfrm>
          <a:prstGeom prst="line">
            <a:avLst/>
          </a:prstGeom>
          <a:ln>
            <a:solidFill>
              <a:srgbClr val="006600"/>
            </a:solidFill>
          </a:ln>
        </p:spPr>
        <p:style>
          <a:lnRef idx="1">
            <a:schemeClr val="accent1"/>
          </a:lnRef>
          <a:fillRef idx="0">
            <a:schemeClr val="accent1"/>
          </a:fillRef>
          <a:effectRef idx="0">
            <a:schemeClr val="accent1"/>
          </a:effectRef>
          <a:fontRef idx="minor">
            <a:schemeClr val="tx1"/>
          </a:fontRef>
        </p:style>
      </p:cxnSp>
      <p:sp>
        <p:nvSpPr>
          <p:cNvPr id="6" name="Rectangle 3"/>
          <p:cNvSpPr txBox="1">
            <a:spLocks noChangeArrowheads="1"/>
          </p:cNvSpPr>
          <p:nvPr/>
        </p:nvSpPr>
        <p:spPr bwMode="auto">
          <a:xfrm>
            <a:off x="4357686" y="1142984"/>
            <a:ext cx="4464051" cy="85725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20000"/>
              </a:spcBef>
              <a:spcAft>
                <a:spcPct val="0"/>
              </a:spcAft>
              <a:buClrTx/>
              <a:buSzTx/>
              <a:buFont typeface="Arial" pitchFamily="34" charset="0"/>
              <a:buChar char="•"/>
              <a:tabLst/>
              <a:defRPr/>
            </a:pPr>
            <a:r>
              <a:rPr kumimoji="0" lang="it-IT" sz="2000" b="0" i="0" u="none" strike="noStrike" kern="0" cap="none" spc="0" normalizeH="0" baseline="0" noProof="0" dirty="0" smtClean="0">
                <a:ln>
                  <a:noFill/>
                </a:ln>
                <a:solidFill>
                  <a:schemeClr val="tx1"/>
                </a:solidFill>
                <a:effectLst/>
                <a:uLnTx/>
                <a:uFillTx/>
                <a:latin typeface="Cambria" pitchFamily="18" charset="0"/>
              </a:rPr>
              <a:t> </a:t>
            </a:r>
            <a:r>
              <a:rPr kumimoji="0" lang="it-IT" sz="2000" b="0" i="0" u="none" strike="noStrike" kern="0" cap="none" spc="0" normalizeH="0" noProof="0" dirty="0" smtClean="0">
                <a:ln>
                  <a:noFill/>
                </a:ln>
                <a:solidFill>
                  <a:schemeClr val="tx1"/>
                </a:solidFill>
                <a:effectLst/>
                <a:uLnTx/>
                <a:uFillTx/>
                <a:latin typeface="Cambria" pitchFamily="18" charset="0"/>
              </a:rPr>
              <a:t> </a:t>
            </a:r>
            <a:r>
              <a:rPr kumimoji="0" lang="it-IT" sz="2000" b="0" i="0" u="none" strike="noStrike" kern="0" cap="none" spc="0" normalizeH="0" baseline="0" noProof="0" dirty="0" smtClean="0">
                <a:ln>
                  <a:noFill/>
                </a:ln>
                <a:solidFill>
                  <a:schemeClr val="tx1"/>
                </a:solidFill>
                <a:effectLst/>
                <a:uLnTx/>
                <a:uFillTx/>
                <a:latin typeface="Cambria" pitchFamily="18" charset="0"/>
              </a:rPr>
              <a:t>Il rapporto </a:t>
            </a:r>
            <a:r>
              <a:rPr kumimoji="0" lang="it-IT" sz="2000" b="1" i="0" u="none" strike="noStrike" kern="0" cap="none" spc="0" normalizeH="0" baseline="0" noProof="0" dirty="0" err="1" smtClean="0">
                <a:ln>
                  <a:noFill/>
                </a:ln>
                <a:solidFill>
                  <a:schemeClr val="tx1"/>
                </a:solidFill>
                <a:effectLst/>
                <a:uLnTx/>
                <a:uFillTx/>
                <a:latin typeface="Cambria" pitchFamily="18" charset="0"/>
              </a:rPr>
              <a:t>Rc</a:t>
            </a:r>
            <a:r>
              <a:rPr kumimoji="0" lang="it-IT" sz="2000" b="1" i="0" u="none" strike="noStrike" kern="0" cap="none" spc="0" normalizeH="0" baseline="0" noProof="0" dirty="0" smtClean="0">
                <a:ln>
                  <a:noFill/>
                </a:ln>
                <a:solidFill>
                  <a:schemeClr val="tx1"/>
                </a:solidFill>
                <a:effectLst/>
                <a:uLnTx/>
                <a:uFillTx/>
                <a:latin typeface="Cambria" pitchFamily="18" charset="0"/>
              </a:rPr>
              <a:t>/Ra</a:t>
            </a:r>
            <a:r>
              <a:rPr kumimoji="0" lang="it-IT" sz="2000" b="0" i="0" u="none" strike="noStrike" kern="0" cap="none" spc="0" normalizeH="0" baseline="0" noProof="0" dirty="0" smtClean="0">
                <a:ln>
                  <a:noFill/>
                </a:ln>
                <a:solidFill>
                  <a:schemeClr val="tx1"/>
                </a:solidFill>
                <a:effectLst/>
                <a:uLnTx/>
                <a:uFillTx/>
                <a:latin typeface="Cambria" pitchFamily="18" charset="0"/>
              </a:rPr>
              <a:t>, determina il numero di coordinazione</a:t>
            </a:r>
          </a:p>
        </p:txBody>
      </p:sp>
      <p:sp>
        <p:nvSpPr>
          <p:cNvPr id="18" name="Rectangle 3"/>
          <p:cNvSpPr txBox="1">
            <a:spLocks noChangeArrowheads="1"/>
          </p:cNvSpPr>
          <p:nvPr/>
        </p:nvSpPr>
        <p:spPr bwMode="auto">
          <a:xfrm>
            <a:off x="357158" y="2500306"/>
            <a:ext cx="4143404" cy="42862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R="0" lvl="0" algn="ctr" defTabSz="914400" rtl="0" eaLnBrk="0" fontAlgn="base" latinLnBrk="0" hangingPunct="0">
              <a:lnSpc>
                <a:spcPct val="100000"/>
              </a:lnSpc>
              <a:spcBef>
                <a:spcPct val="20000"/>
              </a:spcBef>
              <a:spcAft>
                <a:spcPct val="0"/>
              </a:spcAft>
              <a:buClrTx/>
              <a:buSzTx/>
              <a:tabLst/>
              <a:defRPr/>
            </a:pPr>
            <a:r>
              <a:rPr lang="it-IT" sz="1800" kern="0" dirty="0" smtClean="0">
                <a:latin typeface="Cambria" pitchFamily="18" charset="0"/>
              </a:rPr>
              <a:t>	  	</a:t>
            </a:r>
            <a:endParaRPr kumimoji="0" lang="it-IT" sz="1800" b="0" u="none" strike="noStrike" kern="0" cap="none" spc="0" normalizeH="0" baseline="0" noProof="0" dirty="0" smtClean="0">
              <a:ln>
                <a:noFill/>
              </a:ln>
              <a:effectLst/>
              <a:uLnTx/>
              <a:uFillTx/>
              <a:latin typeface="Cambria" pitchFamily="18" charset="0"/>
            </a:endParaRPr>
          </a:p>
        </p:txBody>
      </p:sp>
      <p:graphicFrame>
        <p:nvGraphicFramePr>
          <p:cNvPr id="24" name="Tabella 23"/>
          <p:cNvGraphicFramePr>
            <a:graphicFrameLocks noGrp="1"/>
          </p:cNvGraphicFramePr>
          <p:nvPr/>
        </p:nvGraphicFramePr>
        <p:xfrm>
          <a:off x="115579" y="857232"/>
          <a:ext cx="3857621" cy="5725557"/>
        </p:xfrm>
        <a:graphic>
          <a:graphicData uri="http://schemas.openxmlformats.org/drawingml/2006/table">
            <a:tbl>
              <a:tblPr firstRow="1" bandRow="1">
                <a:tableStyleId>{5C22544A-7EE6-4342-B048-85BDC9FD1C3A}</a:tableStyleId>
              </a:tblPr>
              <a:tblGrid>
                <a:gridCol w="1335329"/>
                <a:gridCol w="1409515"/>
                <a:gridCol w="1112777"/>
              </a:tblGrid>
              <a:tr h="879237">
                <a:tc>
                  <a:txBody>
                    <a:bodyPr/>
                    <a:lstStyle/>
                    <a:p>
                      <a:pPr algn="ctr"/>
                      <a:r>
                        <a:rPr lang="it-IT" sz="1600" dirty="0" smtClean="0"/>
                        <a:t>Disposizioni ioni vs </a:t>
                      </a:r>
                      <a:r>
                        <a:rPr lang="it-IT" sz="1600" baseline="0" dirty="0" smtClean="0"/>
                        <a:t> ione centrale</a:t>
                      </a:r>
                      <a:endParaRPr lang="it-IT" sz="1600" dirty="0"/>
                    </a:p>
                  </a:txBody>
                  <a:tcPr>
                    <a:solidFill>
                      <a:srgbClr val="006600"/>
                    </a:solidFill>
                  </a:tcPr>
                </a:tc>
                <a:tc>
                  <a:txBody>
                    <a:bodyPr/>
                    <a:lstStyle/>
                    <a:p>
                      <a:pPr algn="ctr"/>
                      <a:r>
                        <a:rPr lang="it-IT" sz="1600" dirty="0" smtClean="0"/>
                        <a:t>Numero</a:t>
                      </a:r>
                      <a:r>
                        <a:rPr lang="it-IT" sz="1600" baseline="0" dirty="0" smtClean="0"/>
                        <a:t> coordinazione</a:t>
                      </a:r>
                    </a:p>
                    <a:p>
                      <a:pPr algn="ctr"/>
                      <a:r>
                        <a:rPr lang="it-IT" sz="1600" baseline="0" dirty="0" smtClean="0"/>
                        <a:t>catione</a:t>
                      </a:r>
                      <a:endParaRPr lang="it-IT" sz="1600" dirty="0"/>
                    </a:p>
                  </a:txBody>
                  <a:tcPr>
                    <a:solidFill>
                      <a:srgbClr val="006600"/>
                    </a:solidFill>
                  </a:tcPr>
                </a:tc>
                <a:tc>
                  <a:txBody>
                    <a:bodyPr/>
                    <a:lstStyle/>
                    <a:p>
                      <a:pPr algn="ctr"/>
                      <a:r>
                        <a:rPr lang="it-IT" sz="1600" b="1" kern="0" dirty="0" err="1" smtClean="0">
                          <a:latin typeface="Cambria" pitchFamily="18" charset="0"/>
                        </a:rPr>
                        <a:t>Rc</a:t>
                      </a:r>
                      <a:r>
                        <a:rPr lang="it-IT" sz="1600" b="1" kern="0" dirty="0" smtClean="0">
                          <a:latin typeface="Cambria" pitchFamily="18" charset="0"/>
                        </a:rPr>
                        <a:t>/Ra</a:t>
                      </a:r>
                      <a:endParaRPr lang="it-IT" sz="1600" dirty="0"/>
                    </a:p>
                  </a:txBody>
                  <a:tcPr>
                    <a:solidFill>
                      <a:srgbClr val="006600"/>
                    </a:solidFill>
                  </a:tcPr>
                </a:tc>
              </a:tr>
              <a:tr h="351695">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it-IT" sz="1600" kern="0" dirty="0" smtClean="0">
                          <a:latin typeface="Cambria" pitchFamily="18" charset="0"/>
                        </a:rPr>
                        <a:t>Spigoli del Cubo (CFC)</a:t>
                      </a:r>
                      <a:r>
                        <a:rPr lang="it-IT" sz="1600" kern="0" baseline="0" dirty="0" smtClean="0">
                          <a:latin typeface="Cambria" pitchFamily="18" charset="0"/>
                        </a:rPr>
                        <a:t> o EC</a:t>
                      </a:r>
                      <a:endParaRPr lang="it-IT" sz="1600" dirty="0" smtClean="0"/>
                    </a:p>
                  </a:txBody>
                  <a:tcPr/>
                </a:tc>
                <a:tc>
                  <a:txBody>
                    <a:bodyPr/>
                    <a:lstStyle/>
                    <a:p>
                      <a:pPr algn="ctr"/>
                      <a:endParaRPr lang="it-IT" sz="1600" dirty="0" smtClean="0"/>
                    </a:p>
                    <a:p>
                      <a:pPr algn="ctr"/>
                      <a:r>
                        <a:rPr lang="it-IT" sz="1600" dirty="0" smtClean="0"/>
                        <a:t>12</a:t>
                      </a:r>
                      <a:endParaRPr lang="it-IT" sz="1600"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it-IT" sz="1600" kern="0" dirty="0" smtClean="0">
                        <a:latin typeface="Cambria"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it-IT" sz="1600" kern="0" dirty="0" smtClean="0">
                          <a:latin typeface="Cambria" pitchFamily="18" charset="0"/>
                        </a:rPr>
                        <a:t>≥</a:t>
                      </a:r>
                      <a:r>
                        <a:rPr lang="it-IT" sz="1600" kern="0" baseline="0" dirty="0" smtClean="0">
                          <a:latin typeface="Cambria" pitchFamily="18" charset="0"/>
                        </a:rPr>
                        <a:t> </a:t>
                      </a:r>
                      <a:r>
                        <a:rPr lang="it-IT" sz="1600" kern="0" baseline="0" dirty="0" err="1" smtClean="0">
                          <a:latin typeface="Cambria" pitchFamily="18" charset="0"/>
                        </a:rPr>
                        <a:t>1</a:t>
                      </a:r>
                      <a:endParaRPr kumimoji="0" lang="it-IT" sz="1600" b="0" u="none" strike="noStrike" kern="0" cap="none" spc="0" normalizeH="0" baseline="0" noProof="0" dirty="0" smtClean="0">
                        <a:ln>
                          <a:noFill/>
                        </a:ln>
                        <a:effectLst/>
                        <a:uLnTx/>
                        <a:uFillTx/>
                        <a:latin typeface="Cambria" pitchFamily="18" charset="0"/>
                      </a:endParaRPr>
                    </a:p>
                    <a:p>
                      <a:pPr algn="ctr"/>
                      <a:endParaRPr lang="it-IT" sz="1600" dirty="0"/>
                    </a:p>
                  </a:txBody>
                  <a:tcPr/>
                </a:tc>
              </a:tr>
              <a:tr h="351695">
                <a:tc>
                  <a:txBody>
                    <a:bodyPr/>
                    <a:lstStyle/>
                    <a:p>
                      <a:pPr algn="ctr"/>
                      <a:endParaRPr lang="it-IT" sz="1600" kern="0" dirty="0" smtClean="0">
                        <a:latin typeface="Cambria" pitchFamily="18" charset="0"/>
                      </a:endParaRPr>
                    </a:p>
                    <a:p>
                      <a:pPr algn="ctr"/>
                      <a:r>
                        <a:rPr lang="it-IT" sz="1600" kern="0" dirty="0" smtClean="0">
                          <a:latin typeface="Cambria" pitchFamily="18" charset="0"/>
                        </a:rPr>
                        <a:t>Spigoli del Cubo  (CS)</a:t>
                      </a:r>
                    </a:p>
                    <a:p>
                      <a:pPr algn="ctr"/>
                      <a:endParaRPr lang="it-IT" sz="1600" dirty="0" smtClean="0"/>
                    </a:p>
                  </a:txBody>
                  <a:tcPr/>
                </a:tc>
                <a:tc>
                  <a:txBody>
                    <a:bodyPr/>
                    <a:lstStyle/>
                    <a:p>
                      <a:pPr algn="ctr"/>
                      <a:endParaRPr lang="it-IT" sz="1600" kern="0" dirty="0" smtClean="0">
                        <a:latin typeface="Cambria" pitchFamily="18" charset="0"/>
                      </a:endParaRPr>
                    </a:p>
                    <a:p>
                      <a:pPr algn="ctr"/>
                      <a:r>
                        <a:rPr lang="it-IT" sz="1600" kern="0" dirty="0" smtClean="0">
                          <a:latin typeface="Cambria" pitchFamily="18" charset="0"/>
                        </a:rPr>
                        <a:t>8</a:t>
                      </a:r>
                      <a:endParaRPr lang="it-IT" sz="1600"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it-IT" sz="1600" kern="0" dirty="0" smtClean="0">
                        <a:latin typeface="Cambria"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it-IT" sz="1600" kern="0" dirty="0" smtClean="0">
                          <a:latin typeface="Cambria" pitchFamily="18" charset="0"/>
                        </a:rPr>
                        <a:t>≥0.732</a:t>
                      </a:r>
                      <a:endParaRPr kumimoji="0" lang="it-IT" sz="1600" b="0" u="none" strike="noStrike" kern="0" cap="none" spc="0" normalizeH="0" baseline="0" noProof="0" dirty="0" smtClean="0">
                        <a:ln>
                          <a:noFill/>
                        </a:ln>
                        <a:effectLst/>
                        <a:uLnTx/>
                        <a:uFillTx/>
                        <a:latin typeface="Cambria" pitchFamily="18" charset="0"/>
                      </a:endParaRPr>
                    </a:p>
                  </a:txBody>
                  <a:tcPr/>
                </a:tc>
              </a:tr>
              <a:tr h="351695">
                <a:tc>
                  <a:txBody>
                    <a:bodyPr/>
                    <a:lstStyle/>
                    <a:p>
                      <a:pPr algn="ctr"/>
                      <a:endParaRPr lang="it-IT" sz="1600" kern="0" dirty="0" smtClean="0">
                        <a:latin typeface="Cambria" pitchFamily="18" charset="0"/>
                      </a:endParaRPr>
                    </a:p>
                    <a:p>
                      <a:pPr algn="ctr"/>
                      <a:r>
                        <a:rPr lang="it-IT" sz="1600" kern="0" dirty="0" smtClean="0">
                          <a:latin typeface="Cambria" pitchFamily="18" charset="0"/>
                        </a:rPr>
                        <a:t>Spigoli dell’ottaedro</a:t>
                      </a:r>
                    </a:p>
                    <a:p>
                      <a:pPr algn="ctr"/>
                      <a:endParaRPr lang="it-IT" sz="1600" kern="0" dirty="0" smtClean="0">
                        <a:latin typeface="Cambria" pitchFamily="18" charset="0"/>
                      </a:endParaRPr>
                    </a:p>
                  </a:txBody>
                  <a:tcPr/>
                </a:tc>
                <a:tc>
                  <a:txBody>
                    <a:bodyPr/>
                    <a:lstStyle/>
                    <a:p>
                      <a:pPr algn="ctr"/>
                      <a:endParaRPr lang="it-IT" sz="1600" dirty="0" smtClean="0"/>
                    </a:p>
                    <a:p>
                      <a:pPr algn="ctr"/>
                      <a:r>
                        <a:rPr lang="it-IT" sz="1600" dirty="0" smtClean="0"/>
                        <a:t>6</a:t>
                      </a:r>
                      <a:endParaRPr lang="it-IT" sz="1600" dirty="0"/>
                    </a:p>
                  </a:txBody>
                  <a:tcPr/>
                </a:tc>
                <a:tc>
                  <a:txBody>
                    <a:bodyPr/>
                    <a:lstStyle/>
                    <a:p>
                      <a:pPr algn="ctr"/>
                      <a:endParaRPr lang="it-IT" sz="1600" kern="0" dirty="0" smtClean="0">
                        <a:latin typeface="Cambria" pitchFamily="18" charset="0"/>
                      </a:endParaRPr>
                    </a:p>
                    <a:p>
                      <a:pPr algn="ctr"/>
                      <a:r>
                        <a:rPr lang="it-IT" sz="1600" kern="0" dirty="0" smtClean="0">
                          <a:latin typeface="Cambria" pitchFamily="18" charset="0"/>
                        </a:rPr>
                        <a:t>≥0.414</a:t>
                      </a:r>
                      <a:endParaRPr lang="it-IT" sz="1600" dirty="0"/>
                    </a:p>
                  </a:txBody>
                  <a:tcPr/>
                </a:tc>
              </a:tr>
              <a:tr h="351695">
                <a:tc>
                  <a:txBody>
                    <a:bodyPr/>
                    <a:lstStyle/>
                    <a:p>
                      <a:pPr algn="ctr"/>
                      <a:endParaRPr lang="it-IT" sz="1600" kern="0" dirty="0" smtClean="0">
                        <a:latin typeface="Cambria" pitchFamily="18" charset="0"/>
                      </a:endParaRPr>
                    </a:p>
                    <a:p>
                      <a:pPr algn="ctr"/>
                      <a:r>
                        <a:rPr lang="it-IT" sz="1600" kern="0" dirty="0" smtClean="0">
                          <a:latin typeface="Cambria" pitchFamily="18" charset="0"/>
                        </a:rPr>
                        <a:t>Spigoli del tetraedro</a:t>
                      </a:r>
                    </a:p>
                    <a:p>
                      <a:pPr algn="ctr"/>
                      <a:endParaRPr lang="it-IT" sz="1600" kern="0" dirty="0" smtClean="0">
                        <a:latin typeface="Cambria" pitchFamily="18" charset="0"/>
                      </a:endParaRPr>
                    </a:p>
                  </a:txBody>
                  <a:tcPr/>
                </a:tc>
                <a:tc>
                  <a:txBody>
                    <a:bodyPr/>
                    <a:lstStyle/>
                    <a:p>
                      <a:pPr algn="ctr"/>
                      <a:endParaRPr lang="it-IT" sz="1600" dirty="0" smtClean="0"/>
                    </a:p>
                    <a:p>
                      <a:pPr algn="ctr"/>
                      <a:r>
                        <a:rPr lang="it-IT" sz="1600" dirty="0" smtClean="0"/>
                        <a:t>4</a:t>
                      </a:r>
                      <a:endParaRPr lang="it-IT" sz="1600" dirty="0"/>
                    </a:p>
                  </a:txBody>
                  <a:tcPr/>
                </a:tc>
                <a:tc>
                  <a:txBody>
                    <a:bodyPr/>
                    <a:lstStyle/>
                    <a:p>
                      <a:pPr algn="ctr"/>
                      <a:endParaRPr lang="it-IT" sz="1600" kern="0" dirty="0" smtClean="0">
                        <a:latin typeface="Cambria" pitchFamily="18" charset="0"/>
                      </a:endParaRPr>
                    </a:p>
                    <a:p>
                      <a:pPr algn="ctr"/>
                      <a:r>
                        <a:rPr lang="it-IT" sz="1600" kern="0" dirty="0" smtClean="0">
                          <a:latin typeface="Cambria" pitchFamily="18" charset="0"/>
                        </a:rPr>
                        <a:t>≥0.225</a:t>
                      </a:r>
                      <a:endParaRPr lang="it-IT" sz="1600" dirty="0"/>
                    </a:p>
                  </a:txBody>
                  <a:tcPr/>
                </a:tc>
              </a:tr>
              <a:tr h="351695">
                <a:tc>
                  <a:txBody>
                    <a:bodyPr/>
                    <a:lstStyle/>
                    <a:p>
                      <a:pPr algn="ctr"/>
                      <a:endParaRPr lang="it-IT" sz="1600" kern="0" dirty="0" smtClean="0">
                        <a:latin typeface="Cambria" pitchFamily="18" charset="0"/>
                      </a:endParaRPr>
                    </a:p>
                    <a:p>
                      <a:pPr algn="ctr"/>
                      <a:r>
                        <a:rPr lang="it-IT" sz="1600" kern="0" dirty="0" smtClean="0">
                          <a:latin typeface="Cambria" pitchFamily="18" charset="0"/>
                        </a:rPr>
                        <a:t>Spigoli del triangolo</a:t>
                      </a:r>
                      <a:endParaRPr lang="it-IT" sz="1600" dirty="0" smtClean="0"/>
                    </a:p>
                  </a:txBody>
                  <a:tcPr/>
                </a:tc>
                <a:tc>
                  <a:txBody>
                    <a:bodyPr/>
                    <a:lstStyle/>
                    <a:p>
                      <a:pPr algn="ctr"/>
                      <a:endParaRPr lang="it-IT" sz="1600" dirty="0" smtClean="0"/>
                    </a:p>
                    <a:p>
                      <a:pPr algn="ctr"/>
                      <a:r>
                        <a:rPr lang="it-IT" sz="1600" dirty="0" smtClean="0"/>
                        <a:t>3</a:t>
                      </a:r>
                      <a:endParaRPr lang="it-IT" sz="1600" dirty="0"/>
                    </a:p>
                  </a:txBody>
                  <a:tcPr/>
                </a:tc>
                <a:tc>
                  <a:txBody>
                    <a:bodyPr/>
                    <a:lstStyle/>
                    <a:p>
                      <a:pPr algn="ctr"/>
                      <a:endParaRPr lang="it-IT" sz="1600" kern="0" dirty="0" smtClean="0">
                        <a:latin typeface="Cambria" pitchFamily="18" charset="0"/>
                      </a:endParaRPr>
                    </a:p>
                    <a:p>
                      <a:pPr algn="ctr"/>
                      <a:r>
                        <a:rPr lang="it-IT" sz="1600" kern="0" dirty="0" smtClean="0">
                          <a:latin typeface="Cambria" pitchFamily="18" charset="0"/>
                        </a:rPr>
                        <a:t>≥0.155</a:t>
                      </a:r>
                      <a:endParaRPr lang="it-IT" sz="1600" dirty="0"/>
                    </a:p>
                  </a:txBody>
                  <a:tcPr/>
                </a:tc>
              </a:tr>
            </a:tbl>
          </a:graphicData>
        </a:graphic>
      </p:graphicFrame>
      <p:grpSp>
        <p:nvGrpSpPr>
          <p:cNvPr id="31" name="Gruppo 30"/>
          <p:cNvGrpSpPr/>
          <p:nvPr/>
        </p:nvGrpSpPr>
        <p:grpSpPr>
          <a:xfrm>
            <a:off x="4071935" y="2311710"/>
            <a:ext cx="5072097" cy="1117290"/>
            <a:chOff x="4071935" y="1883082"/>
            <a:chExt cx="5072097" cy="1117290"/>
          </a:xfrm>
        </p:grpSpPr>
        <p:pic>
          <p:nvPicPr>
            <p:cNvPr id="63494" name="Picture 6"/>
            <p:cNvPicPr>
              <a:picLocks noChangeAspect="1" noChangeArrowheads="1"/>
            </p:cNvPicPr>
            <p:nvPr/>
          </p:nvPicPr>
          <p:blipFill>
            <a:blip r:embed="rId4"/>
            <a:srcRect/>
            <a:stretch>
              <a:fillRect/>
            </a:stretch>
          </p:blipFill>
          <p:spPr bwMode="auto">
            <a:xfrm>
              <a:off x="6000760" y="1883082"/>
              <a:ext cx="1214446" cy="1117290"/>
            </a:xfrm>
            <a:prstGeom prst="rect">
              <a:avLst/>
            </a:prstGeom>
            <a:noFill/>
            <a:ln w="9525">
              <a:noFill/>
              <a:miter lim="800000"/>
              <a:headEnd/>
              <a:tailEnd/>
            </a:ln>
            <a:effectLst/>
          </p:spPr>
        </p:pic>
        <p:sp>
          <p:nvSpPr>
            <p:cNvPr id="15" name="Rectangle 3"/>
            <p:cNvSpPr txBox="1">
              <a:spLocks noChangeArrowheads="1"/>
            </p:cNvSpPr>
            <p:nvPr/>
          </p:nvSpPr>
          <p:spPr bwMode="auto">
            <a:xfrm>
              <a:off x="7072298" y="2454586"/>
              <a:ext cx="2071734" cy="42862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ctr" defTabSz="914400" rtl="0" eaLnBrk="0" fontAlgn="base" latinLnBrk="0" hangingPunct="0">
                <a:lnSpc>
                  <a:spcPct val="100000"/>
                </a:lnSpc>
                <a:spcBef>
                  <a:spcPct val="20000"/>
                </a:spcBef>
                <a:spcAft>
                  <a:spcPct val="0"/>
                </a:spcAft>
                <a:buClrTx/>
                <a:buSzTx/>
                <a:tabLst/>
                <a:defRPr/>
              </a:pPr>
              <a:r>
                <a:rPr lang="it-IT" sz="1400" i="1" kern="0" dirty="0" smtClean="0">
                  <a:solidFill>
                    <a:srgbClr val="006600"/>
                  </a:solidFill>
                  <a:latin typeface="Cambria" pitchFamily="18" charset="0"/>
                </a:rPr>
                <a:t>Cloruro di cesio (</a:t>
              </a:r>
              <a:r>
                <a:rPr lang="it-IT" sz="1400" i="1" kern="0" dirty="0" err="1" smtClean="0">
                  <a:solidFill>
                    <a:srgbClr val="006600"/>
                  </a:solidFill>
                  <a:latin typeface="Cambria" pitchFamily="18" charset="0"/>
                </a:rPr>
                <a:t>CsCl</a:t>
              </a:r>
              <a:r>
                <a:rPr lang="it-IT" sz="1400" i="1" kern="0" dirty="0" smtClean="0">
                  <a:solidFill>
                    <a:srgbClr val="006600"/>
                  </a:solidFill>
                  <a:latin typeface="Cambria" pitchFamily="18" charset="0"/>
                </a:rPr>
                <a:t>) </a:t>
              </a:r>
              <a:endParaRPr kumimoji="0" lang="it-IT" sz="1400" b="0" i="0" u="none" strike="noStrike" kern="0" cap="none" spc="0" normalizeH="0" baseline="0" noProof="0" dirty="0" smtClean="0">
                <a:ln>
                  <a:noFill/>
                </a:ln>
                <a:solidFill>
                  <a:srgbClr val="006600"/>
                </a:solidFill>
                <a:effectLst/>
                <a:uLnTx/>
                <a:uFillTx/>
                <a:latin typeface="Cambria" pitchFamily="18" charset="0"/>
              </a:endParaRPr>
            </a:p>
          </p:txBody>
        </p:sp>
        <p:pic>
          <p:nvPicPr>
            <p:cNvPr id="94210" name="Picture 2"/>
            <p:cNvPicPr>
              <a:picLocks noChangeAspect="1" noChangeArrowheads="1"/>
            </p:cNvPicPr>
            <p:nvPr/>
          </p:nvPicPr>
          <p:blipFill>
            <a:blip r:embed="rId5"/>
            <a:srcRect/>
            <a:stretch>
              <a:fillRect/>
            </a:stretch>
          </p:blipFill>
          <p:spPr bwMode="auto">
            <a:xfrm>
              <a:off x="4714876" y="1883082"/>
              <a:ext cx="1214446" cy="1068965"/>
            </a:xfrm>
            <a:prstGeom prst="rect">
              <a:avLst/>
            </a:prstGeom>
            <a:noFill/>
            <a:ln w="9525">
              <a:noFill/>
              <a:miter lim="800000"/>
              <a:headEnd/>
              <a:tailEnd/>
            </a:ln>
            <a:effectLst/>
          </p:spPr>
        </p:pic>
        <p:sp>
          <p:nvSpPr>
            <p:cNvPr id="26" name="Freccia in giù 25"/>
            <p:cNvSpPr/>
            <p:nvPr/>
          </p:nvSpPr>
          <p:spPr>
            <a:xfrm rot="16200000">
              <a:off x="4143373" y="2214554"/>
              <a:ext cx="357189" cy="500066"/>
            </a:xfrm>
            <a:prstGeom prst="downArrow">
              <a:avLst/>
            </a:prstGeom>
            <a:no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grpSp>
        <p:nvGrpSpPr>
          <p:cNvPr id="32" name="Gruppo 31"/>
          <p:cNvGrpSpPr/>
          <p:nvPr/>
        </p:nvGrpSpPr>
        <p:grpSpPr>
          <a:xfrm>
            <a:off x="4071935" y="3357562"/>
            <a:ext cx="5000659" cy="1285884"/>
            <a:chOff x="4071935" y="3143248"/>
            <a:chExt cx="5000659" cy="1285884"/>
          </a:xfrm>
        </p:grpSpPr>
        <p:pic>
          <p:nvPicPr>
            <p:cNvPr id="63492" name="Picture 4"/>
            <p:cNvPicPr>
              <a:picLocks noChangeAspect="1" noChangeArrowheads="1"/>
            </p:cNvPicPr>
            <p:nvPr/>
          </p:nvPicPr>
          <p:blipFill>
            <a:blip r:embed="rId6"/>
            <a:srcRect/>
            <a:stretch>
              <a:fillRect/>
            </a:stretch>
          </p:blipFill>
          <p:spPr bwMode="auto">
            <a:xfrm>
              <a:off x="5925397" y="3143248"/>
              <a:ext cx="1361247" cy="1214446"/>
            </a:xfrm>
            <a:prstGeom prst="rect">
              <a:avLst/>
            </a:prstGeom>
            <a:noFill/>
            <a:ln w="9525">
              <a:noFill/>
              <a:miter lim="800000"/>
              <a:headEnd/>
              <a:tailEnd/>
            </a:ln>
            <a:effectLst/>
          </p:spPr>
        </p:pic>
        <p:sp>
          <p:nvSpPr>
            <p:cNvPr id="16" name="Rectangle 3"/>
            <p:cNvSpPr txBox="1">
              <a:spLocks noChangeArrowheads="1"/>
            </p:cNvSpPr>
            <p:nvPr/>
          </p:nvSpPr>
          <p:spPr bwMode="auto">
            <a:xfrm>
              <a:off x="7143768" y="3929066"/>
              <a:ext cx="1928826" cy="50006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ctr" defTabSz="914400" rtl="0" eaLnBrk="0" fontAlgn="base" latinLnBrk="0" hangingPunct="0">
                <a:lnSpc>
                  <a:spcPct val="100000"/>
                </a:lnSpc>
                <a:spcBef>
                  <a:spcPct val="20000"/>
                </a:spcBef>
                <a:spcAft>
                  <a:spcPct val="0"/>
                </a:spcAft>
                <a:buClrTx/>
                <a:buSzTx/>
                <a:tabLst/>
                <a:defRPr/>
              </a:pPr>
              <a:r>
                <a:rPr lang="it-IT" sz="1400" i="1" kern="0" dirty="0" smtClean="0">
                  <a:solidFill>
                    <a:srgbClr val="006600"/>
                  </a:solidFill>
                  <a:latin typeface="Cambria" pitchFamily="18" charset="0"/>
                </a:rPr>
                <a:t>Cloruro di  sodio(</a:t>
              </a:r>
              <a:r>
                <a:rPr lang="it-IT" sz="1400" i="1" kern="0" dirty="0" err="1" smtClean="0">
                  <a:solidFill>
                    <a:srgbClr val="006600"/>
                  </a:solidFill>
                  <a:latin typeface="Cambria" pitchFamily="18" charset="0"/>
                </a:rPr>
                <a:t>NaCl</a:t>
              </a:r>
              <a:r>
                <a:rPr lang="it-IT" sz="1400" i="1" kern="0" dirty="0" smtClean="0">
                  <a:solidFill>
                    <a:srgbClr val="006600"/>
                  </a:solidFill>
                  <a:latin typeface="Cambria" pitchFamily="18" charset="0"/>
                </a:rPr>
                <a:t>) </a:t>
              </a:r>
              <a:endParaRPr kumimoji="0" lang="it-IT" sz="1400" b="0" i="0" u="none" strike="noStrike" kern="0" cap="none" spc="0" normalizeH="0" baseline="0" noProof="0" dirty="0" smtClean="0">
                <a:ln>
                  <a:noFill/>
                </a:ln>
                <a:solidFill>
                  <a:srgbClr val="006600"/>
                </a:solidFill>
                <a:effectLst/>
                <a:uLnTx/>
                <a:uFillTx/>
                <a:latin typeface="Cambria" pitchFamily="18" charset="0"/>
              </a:endParaRPr>
            </a:p>
          </p:txBody>
        </p:sp>
        <p:pic>
          <p:nvPicPr>
            <p:cNvPr id="94211" name="Picture 3"/>
            <p:cNvPicPr>
              <a:picLocks noChangeAspect="1" noChangeArrowheads="1"/>
            </p:cNvPicPr>
            <p:nvPr/>
          </p:nvPicPr>
          <p:blipFill>
            <a:blip r:embed="rId7"/>
            <a:srcRect/>
            <a:stretch>
              <a:fillRect/>
            </a:stretch>
          </p:blipFill>
          <p:spPr bwMode="auto">
            <a:xfrm>
              <a:off x="4710958" y="3214686"/>
              <a:ext cx="1218364" cy="1185845"/>
            </a:xfrm>
            <a:prstGeom prst="rect">
              <a:avLst/>
            </a:prstGeom>
            <a:noFill/>
            <a:ln w="9525">
              <a:noFill/>
              <a:miter lim="800000"/>
              <a:headEnd/>
              <a:tailEnd/>
            </a:ln>
            <a:effectLst/>
          </p:spPr>
        </p:pic>
        <p:sp>
          <p:nvSpPr>
            <p:cNvPr id="28" name="Freccia in giù 27"/>
            <p:cNvSpPr/>
            <p:nvPr/>
          </p:nvSpPr>
          <p:spPr>
            <a:xfrm rot="16200000">
              <a:off x="4143373" y="3571876"/>
              <a:ext cx="357189" cy="500066"/>
            </a:xfrm>
            <a:prstGeom prst="downArrow">
              <a:avLst/>
            </a:prstGeom>
            <a:no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grpSp>
        <p:nvGrpSpPr>
          <p:cNvPr id="33" name="Gruppo 32"/>
          <p:cNvGrpSpPr/>
          <p:nvPr/>
        </p:nvGrpSpPr>
        <p:grpSpPr>
          <a:xfrm>
            <a:off x="4071935" y="4714884"/>
            <a:ext cx="4929221" cy="1214446"/>
            <a:chOff x="4071935" y="4500570"/>
            <a:chExt cx="4929221" cy="1214446"/>
          </a:xfrm>
        </p:grpSpPr>
        <p:pic>
          <p:nvPicPr>
            <p:cNvPr id="63493" name="Picture 5"/>
            <p:cNvPicPr>
              <a:picLocks noChangeAspect="1" noChangeArrowheads="1"/>
            </p:cNvPicPr>
            <p:nvPr/>
          </p:nvPicPr>
          <p:blipFill>
            <a:blip r:embed="rId8"/>
            <a:srcRect/>
            <a:stretch>
              <a:fillRect/>
            </a:stretch>
          </p:blipFill>
          <p:spPr bwMode="auto">
            <a:xfrm>
              <a:off x="5994680" y="4500570"/>
              <a:ext cx="1291964" cy="1214446"/>
            </a:xfrm>
            <a:prstGeom prst="rect">
              <a:avLst/>
            </a:prstGeom>
            <a:noFill/>
            <a:ln w="9525">
              <a:noFill/>
              <a:miter lim="800000"/>
              <a:headEnd/>
              <a:tailEnd/>
            </a:ln>
            <a:effectLst/>
          </p:spPr>
        </p:pic>
        <p:sp>
          <p:nvSpPr>
            <p:cNvPr id="17" name="Rectangle 3"/>
            <p:cNvSpPr txBox="1">
              <a:spLocks noChangeArrowheads="1"/>
            </p:cNvSpPr>
            <p:nvPr/>
          </p:nvSpPr>
          <p:spPr bwMode="auto">
            <a:xfrm>
              <a:off x="7143768" y="5143512"/>
              <a:ext cx="1857388" cy="42862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ctr" defTabSz="914400" rtl="0" eaLnBrk="0" fontAlgn="base" latinLnBrk="0" hangingPunct="0">
                <a:lnSpc>
                  <a:spcPct val="100000"/>
                </a:lnSpc>
                <a:spcBef>
                  <a:spcPct val="20000"/>
                </a:spcBef>
                <a:spcAft>
                  <a:spcPct val="0"/>
                </a:spcAft>
                <a:buClrTx/>
                <a:buSzTx/>
                <a:tabLst/>
                <a:defRPr/>
              </a:pPr>
              <a:r>
                <a:rPr lang="it-IT" sz="1400" i="1" kern="0" dirty="0" smtClean="0">
                  <a:solidFill>
                    <a:srgbClr val="006600"/>
                  </a:solidFill>
                  <a:latin typeface="Cambria" pitchFamily="18" charset="0"/>
                </a:rPr>
                <a:t>Blenda(</a:t>
              </a:r>
              <a:r>
                <a:rPr lang="it-IT" sz="1400" i="1" kern="0" dirty="0" err="1" smtClean="0">
                  <a:solidFill>
                    <a:srgbClr val="006600"/>
                  </a:solidFill>
                  <a:latin typeface="Cambria" pitchFamily="18" charset="0"/>
                </a:rPr>
                <a:t>ZnS</a:t>
              </a:r>
              <a:r>
                <a:rPr lang="it-IT" sz="1400" i="1" kern="0" dirty="0" smtClean="0">
                  <a:solidFill>
                    <a:srgbClr val="006600"/>
                  </a:solidFill>
                  <a:latin typeface="Cambria" pitchFamily="18" charset="0"/>
                </a:rPr>
                <a:t>) </a:t>
              </a:r>
              <a:endParaRPr kumimoji="0" lang="it-IT" sz="1400" b="0" i="0" u="none" strike="noStrike" kern="0" cap="none" spc="0" normalizeH="0" baseline="0" noProof="0" dirty="0" smtClean="0">
                <a:ln>
                  <a:noFill/>
                </a:ln>
                <a:solidFill>
                  <a:srgbClr val="006600"/>
                </a:solidFill>
                <a:effectLst/>
                <a:uLnTx/>
                <a:uFillTx/>
                <a:latin typeface="Cambria" pitchFamily="18" charset="0"/>
              </a:endParaRPr>
            </a:p>
          </p:txBody>
        </p:sp>
        <p:pic>
          <p:nvPicPr>
            <p:cNvPr id="94212" name="Picture 4"/>
            <p:cNvPicPr>
              <a:picLocks noChangeAspect="1" noChangeArrowheads="1"/>
            </p:cNvPicPr>
            <p:nvPr/>
          </p:nvPicPr>
          <p:blipFill>
            <a:blip r:embed="rId9"/>
            <a:srcRect/>
            <a:stretch>
              <a:fillRect/>
            </a:stretch>
          </p:blipFill>
          <p:spPr bwMode="auto">
            <a:xfrm>
              <a:off x="4776450" y="4643447"/>
              <a:ext cx="1152872" cy="1012984"/>
            </a:xfrm>
            <a:prstGeom prst="rect">
              <a:avLst/>
            </a:prstGeom>
            <a:noFill/>
            <a:ln w="9525">
              <a:noFill/>
              <a:miter lim="800000"/>
              <a:headEnd/>
              <a:tailEnd/>
            </a:ln>
            <a:effectLst/>
          </p:spPr>
        </p:pic>
        <p:sp>
          <p:nvSpPr>
            <p:cNvPr id="29" name="Freccia in giù 28"/>
            <p:cNvSpPr/>
            <p:nvPr/>
          </p:nvSpPr>
          <p:spPr>
            <a:xfrm rot="16200000">
              <a:off x="4143373" y="4714884"/>
              <a:ext cx="357189" cy="500066"/>
            </a:xfrm>
            <a:prstGeom prst="downArrow">
              <a:avLst/>
            </a:prstGeom>
            <a:no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grpSp>
        <p:nvGrpSpPr>
          <p:cNvPr id="34" name="Gruppo 33"/>
          <p:cNvGrpSpPr/>
          <p:nvPr/>
        </p:nvGrpSpPr>
        <p:grpSpPr>
          <a:xfrm>
            <a:off x="4071935" y="5857892"/>
            <a:ext cx="1857387" cy="959136"/>
            <a:chOff x="4071935" y="5857892"/>
            <a:chExt cx="1857387" cy="959136"/>
          </a:xfrm>
        </p:grpSpPr>
        <p:pic>
          <p:nvPicPr>
            <p:cNvPr id="94213" name="Picture 5"/>
            <p:cNvPicPr>
              <a:picLocks noChangeAspect="1" noChangeArrowheads="1"/>
            </p:cNvPicPr>
            <p:nvPr/>
          </p:nvPicPr>
          <p:blipFill>
            <a:blip r:embed="rId10"/>
            <a:srcRect/>
            <a:stretch>
              <a:fillRect/>
            </a:stretch>
          </p:blipFill>
          <p:spPr bwMode="auto">
            <a:xfrm>
              <a:off x="4857752" y="5857892"/>
              <a:ext cx="1071570" cy="959136"/>
            </a:xfrm>
            <a:prstGeom prst="rect">
              <a:avLst/>
            </a:prstGeom>
            <a:noFill/>
            <a:ln w="9525">
              <a:noFill/>
              <a:miter lim="800000"/>
              <a:headEnd/>
              <a:tailEnd/>
            </a:ln>
            <a:effectLst/>
          </p:spPr>
        </p:pic>
        <p:sp>
          <p:nvSpPr>
            <p:cNvPr id="30" name="Freccia in giù 29"/>
            <p:cNvSpPr/>
            <p:nvPr/>
          </p:nvSpPr>
          <p:spPr>
            <a:xfrm rot="16200000">
              <a:off x="4143373" y="6072206"/>
              <a:ext cx="357189" cy="500066"/>
            </a:xfrm>
            <a:prstGeom prst="downArrow">
              <a:avLst/>
            </a:prstGeom>
            <a:no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sp>
        <p:nvSpPr>
          <p:cNvPr id="35" name="Rectangle 2"/>
          <p:cNvSpPr>
            <a:spLocks noGrp="1" noChangeArrowheads="1"/>
          </p:cNvSpPr>
          <p:nvPr>
            <p:ph type="title"/>
          </p:nvPr>
        </p:nvSpPr>
        <p:spPr>
          <a:xfrm>
            <a:off x="395288" y="-71462"/>
            <a:ext cx="7772400" cy="908050"/>
          </a:xfrm>
        </p:spPr>
        <p:txBody>
          <a:bodyPr/>
          <a:lstStyle/>
          <a:p>
            <a:pPr eaLnBrk="1" hangingPunct="1"/>
            <a:r>
              <a:rPr lang="it-IT" sz="2800" b="1" i="1" dirty="0" smtClean="0">
                <a:solidFill>
                  <a:srgbClr val="006600"/>
                </a:solidFill>
                <a:latin typeface="Bookman Old Style" pitchFamily="18" charset="0"/>
              </a:rPr>
              <a:t>Solidi ionici: dim. relativa degli ioni</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dissolve">
                                      <p:cBhvr>
                                        <p:cTn id="7" dur="500"/>
                                        <p:tgtEl>
                                          <p:spTgt spid="31"/>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dissolve">
                                      <p:cBhvr>
                                        <p:cTn id="12" dur="500"/>
                                        <p:tgtEl>
                                          <p:spTgt spid="32"/>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3"/>
                                        </p:tgtEl>
                                        <p:attrNameLst>
                                          <p:attrName>style.visibility</p:attrName>
                                        </p:attrNameLst>
                                      </p:cBhvr>
                                      <p:to>
                                        <p:strVal val="visible"/>
                                      </p:to>
                                    </p:set>
                                    <p:animEffect transition="in" filter="dissolve">
                                      <p:cBhvr>
                                        <p:cTn id="17" dur="500"/>
                                        <p:tgtEl>
                                          <p:spTgt spid="33"/>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34"/>
                                        </p:tgtEl>
                                        <p:attrNameLst>
                                          <p:attrName>style.visibility</p:attrName>
                                        </p:attrNameLst>
                                      </p:cBhvr>
                                      <p:to>
                                        <p:strVal val="visible"/>
                                      </p:to>
                                    </p:set>
                                    <p:animEffect transition="in" filter="dissolve">
                                      <p:cBhvr>
                                        <p:cTn id="22"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3"/>
          <p:cNvSpPr>
            <a:spLocks noGrp="1" noChangeArrowheads="1"/>
          </p:cNvSpPr>
          <p:nvPr>
            <p:ph type="body" sz="half" idx="1"/>
          </p:nvPr>
        </p:nvSpPr>
        <p:spPr>
          <a:xfrm>
            <a:off x="214282" y="785794"/>
            <a:ext cx="8715436" cy="5715040"/>
          </a:xfrm>
        </p:spPr>
        <p:txBody>
          <a:bodyPr/>
          <a:lstStyle/>
          <a:p>
            <a:pPr marL="0" indent="0" algn="just" eaLnBrk="1" hangingPunct="1">
              <a:lnSpc>
                <a:spcPts val="2700"/>
              </a:lnSpc>
            </a:pPr>
            <a:r>
              <a:rPr lang="it-IT" sz="2400" i="1" dirty="0" smtClean="0"/>
              <a:t>  </a:t>
            </a:r>
            <a:r>
              <a:rPr lang="it-IT" sz="2000" dirty="0" smtClean="0">
                <a:latin typeface="Cambria" pitchFamily="18" charset="0"/>
              </a:rPr>
              <a:t>La disposizione relativa tra anioni e cationi richiede che sia globalmente soddisfatta la condizione di </a:t>
            </a:r>
            <a:r>
              <a:rPr lang="it-IT" sz="2000" b="1" i="1" u="sng" dirty="0" smtClean="0">
                <a:solidFill>
                  <a:srgbClr val="006600"/>
                </a:solidFill>
                <a:latin typeface="Cambria" pitchFamily="18" charset="0"/>
              </a:rPr>
              <a:t>elettroneutralità</a:t>
            </a:r>
            <a:r>
              <a:rPr lang="it-IT" sz="2000" dirty="0" smtClean="0">
                <a:latin typeface="Cambria" pitchFamily="18" charset="0"/>
              </a:rPr>
              <a:t> e comporta che ogni catione sia circondato da anioni e viceversa.</a:t>
            </a:r>
          </a:p>
          <a:p>
            <a:pPr marL="0" indent="0" algn="just" eaLnBrk="1" hangingPunct="1">
              <a:lnSpc>
                <a:spcPts val="2700"/>
              </a:lnSpc>
              <a:buNone/>
            </a:pPr>
            <a:endParaRPr lang="it-IT" sz="2000" dirty="0" smtClean="0">
              <a:latin typeface="Cambria" pitchFamily="18" charset="0"/>
            </a:endParaRPr>
          </a:p>
          <a:p>
            <a:pPr marL="0" indent="273050" algn="just"/>
            <a:r>
              <a:rPr lang="it-IT" sz="2000" dirty="0" smtClean="0">
                <a:latin typeface="Cambria" pitchFamily="18" charset="0"/>
              </a:rPr>
              <a:t> A </a:t>
            </a:r>
            <a:r>
              <a:rPr lang="it-IT" sz="2000" dirty="0" smtClean="0">
                <a:solidFill>
                  <a:srgbClr val="006600"/>
                </a:solidFill>
                <a:latin typeface="Cambria" pitchFamily="18" charset="0"/>
              </a:rPr>
              <a:t>livello macroscopico </a:t>
            </a:r>
            <a:r>
              <a:rPr lang="it-IT" sz="2000" dirty="0" smtClean="0">
                <a:latin typeface="Cambria" pitchFamily="18" charset="0"/>
              </a:rPr>
              <a:t>ciò comporta il rispetto del rapporto stechiometrico. Nell’allumina, Al</a:t>
            </a:r>
            <a:r>
              <a:rPr lang="it-IT" sz="2000" baseline="-25000" dirty="0" smtClean="0">
                <a:latin typeface="Cambria" pitchFamily="18" charset="0"/>
              </a:rPr>
              <a:t>2</a:t>
            </a:r>
            <a:r>
              <a:rPr lang="it-IT" sz="2000" dirty="0" smtClean="0">
                <a:latin typeface="Cambria" pitchFamily="18" charset="0"/>
              </a:rPr>
              <a:t>O</a:t>
            </a:r>
            <a:r>
              <a:rPr lang="it-IT" sz="2000" baseline="-25000" dirty="0" smtClean="0">
                <a:latin typeface="Cambria" pitchFamily="18" charset="0"/>
              </a:rPr>
              <a:t>3</a:t>
            </a:r>
            <a:r>
              <a:rPr lang="it-IT" sz="2000" dirty="0" smtClean="0">
                <a:latin typeface="Cambria" pitchFamily="18" charset="0"/>
              </a:rPr>
              <a:t>, le sei cariche positive introdotte dai due ioni alluminio trivalenti bilanciano le sei cariche negative portate dai tre ioni ossigeno bivalenti. </a:t>
            </a:r>
          </a:p>
          <a:p>
            <a:pPr marL="0" indent="273050" algn="just"/>
            <a:endParaRPr lang="it-IT" sz="2000" dirty="0" smtClean="0">
              <a:latin typeface="Cambria" pitchFamily="18" charset="0"/>
            </a:endParaRPr>
          </a:p>
          <a:p>
            <a:pPr marL="0" indent="273050" algn="just"/>
            <a:r>
              <a:rPr lang="it-IT" sz="2000" dirty="0" smtClean="0">
                <a:latin typeface="Cambria" pitchFamily="18" charset="0"/>
              </a:rPr>
              <a:t>A </a:t>
            </a:r>
            <a:r>
              <a:rPr lang="it-IT" sz="2000" dirty="0" smtClean="0">
                <a:solidFill>
                  <a:srgbClr val="006600"/>
                </a:solidFill>
                <a:latin typeface="Cambria" pitchFamily="18" charset="0"/>
              </a:rPr>
              <a:t>livello locale </a:t>
            </a:r>
            <a:r>
              <a:rPr lang="it-IT" sz="2000" dirty="0" smtClean="0">
                <a:latin typeface="Cambria" pitchFamily="18" charset="0"/>
              </a:rPr>
              <a:t>la neutralità elettrica si ottiene quando il rapporto tra la valenza del catione (V</a:t>
            </a:r>
            <a:r>
              <a:rPr lang="it-IT" sz="2000" baseline="-25000" dirty="0" smtClean="0">
                <a:latin typeface="Cambria" pitchFamily="18" charset="0"/>
              </a:rPr>
              <a:t>C</a:t>
            </a:r>
            <a:r>
              <a:rPr lang="it-IT" sz="2000" dirty="0" smtClean="0">
                <a:latin typeface="Cambria" pitchFamily="18" charset="0"/>
              </a:rPr>
              <a:t>) ed il numero di coordinazione del catione (NC</a:t>
            </a:r>
            <a:r>
              <a:rPr lang="it-IT" sz="2000" baseline="-25000" dirty="0" smtClean="0">
                <a:latin typeface="Cambria" pitchFamily="18" charset="0"/>
              </a:rPr>
              <a:t>C</a:t>
            </a:r>
            <a:r>
              <a:rPr lang="it-IT" sz="2000" dirty="0" smtClean="0">
                <a:latin typeface="Cambria" pitchFamily="18" charset="0"/>
              </a:rPr>
              <a:t>) è uguale al rapporto tra la valenza dell’anione (V</a:t>
            </a:r>
            <a:r>
              <a:rPr lang="it-IT" sz="2000" baseline="-25000" dirty="0" smtClean="0">
                <a:latin typeface="Cambria" pitchFamily="18" charset="0"/>
              </a:rPr>
              <a:t>A</a:t>
            </a:r>
            <a:r>
              <a:rPr lang="it-IT" sz="2000" dirty="0" smtClean="0">
                <a:latin typeface="Cambria" pitchFamily="18" charset="0"/>
              </a:rPr>
              <a:t>) ed il numero di coordinazione dell’anione (NC</a:t>
            </a:r>
            <a:r>
              <a:rPr lang="it-IT" sz="2000" baseline="-25000" dirty="0" smtClean="0">
                <a:latin typeface="Cambria" pitchFamily="18" charset="0"/>
              </a:rPr>
              <a:t>A</a:t>
            </a:r>
            <a:r>
              <a:rPr lang="it-IT" sz="2000" dirty="0" smtClean="0">
                <a:latin typeface="Cambria" pitchFamily="18" charset="0"/>
              </a:rPr>
              <a:t>):</a:t>
            </a:r>
          </a:p>
          <a:p>
            <a:pPr marL="0" indent="0" algn="just" eaLnBrk="1" hangingPunct="1">
              <a:lnSpc>
                <a:spcPts val="2700"/>
              </a:lnSpc>
              <a:buNone/>
            </a:pPr>
            <a:endParaRPr lang="it-IT" sz="2000" dirty="0" smtClean="0">
              <a:latin typeface="Cambria" pitchFamily="18" charset="0"/>
            </a:endParaRPr>
          </a:p>
          <a:p>
            <a:pPr marL="0" indent="0" algn="just" eaLnBrk="1" hangingPunct="1">
              <a:lnSpc>
                <a:spcPts val="2700"/>
              </a:lnSpc>
              <a:buFontTx/>
              <a:buNone/>
            </a:pPr>
            <a:endParaRPr lang="it-IT" sz="2000" dirty="0" smtClean="0">
              <a:latin typeface="Cambria" pitchFamily="18" charset="0"/>
            </a:endParaRPr>
          </a:p>
          <a:p>
            <a:pPr marL="0" indent="0" algn="just" eaLnBrk="1" hangingPunct="1">
              <a:lnSpc>
                <a:spcPts val="2700"/>
              </a:lnSpc>
            </a:pPr>
            <a:endParaRPr lang="it-IT" sz="2000" dirty="0" smtClean="0">
              <a:latin typeface="Cambria" pitchFamily="18" charset="0"/>
            </a:endParaRPr>
          </a:p>
        </p:txBody>
      </p:sp>
      <p:pic>
        <p:nvPicPr>
          <p:cNvPr id="52225" name="Immagine 1" descr="C:\Users\User\Desktop\francesca\burocrazie TV\logo gruppo.TIF"/>
          <p:cNvPicPr>
            <a:picLocks noChangeAspect="1" noChangeArrowheads="1"/>
          </p:cNvPicPr>
          <p:nvPr/>
        </p:nvPicPr>
        <p:blipFill>
          <a:blip r:embed="rId4"/>
          <a:srcRect/>
          <a:stretch>
            <a:fillRect/>
          </a:stretch>
        </p:blipFill>
        <p:spPr bwMode="auto">
          <a:xfrm>
            <a:off x="8358214" y="71414"/>
            <a:ext cx="642942" cy="676930"/>
          </a:xfrm>
          <a:prstGeom prst="rect">
            <a:avLst/>
          </a:prstGeom>
          <a:noFill/>
          <a:ln w="9525">
            <a:noFill/>
            <a:miter lim="800000"/>
            <a:headEnd/>
            <a:tailEnd/>
          </a:ln>
        </p:spPr>
      </p:pic>
      <p:cxnSp>
        <p:nvCxnSpPr>
          <p:cNvPr id="20" name="Connettore 1 19"/>
          <p:cNvCxnSpPr/>
          <p:nvPr/>
        </p:nvCxnSpPr>
        <p:spPr>
          <a:xfrm flipV="1">
            <a:off x="285720" y="687060"/>
            <a:ext cx="8001056" cy="71438"/>
          </a:xfrm>
          <a:prstGeom prst="line">
            <a:avLst/>
          </a:prstGeom>
          <a:ln>
            <a:solidFill>
              <a:srgbClr val="006600"/>
            </a:solidFill>
          </a:ln>
        </p:spPr>
        <p:style>
          <a:lnRef idx="1">
            <a:schemeClr val="accent1"/>
          </a:lnRef>
          <a:fillRef idx="0">
            <a:schemeClr val="accent1"/>
          </a:fillRef>
          <a:effectRef idx="0">
            <a:schemeClr val="accent1"/>
          </a:effectRef>
          <a:fontRef idx="minor">
            <a:schemeClr val="tx1"/>
          </a:fontRef>
        </p:style>
      </p:cxnSp>
      <p:graphicFrame>
        <p:nvGraphicFramePr>
          <p:cNvPr id="159746" name="Object 5"/>
          <p:cNvGraphicFramePr>
            <a:graphicFrameLocks noChangeAspect="1"/>
          </p:cNvGraphicFramePr>
          <p:nvPr/>
        </p:nvGraphicFramePr>
        <p:xfrm>
          <a:off x="3765550" y="5508625"/>
          <a:ext cx="1695450" cy="908050"/>
        </p:xfrm>
        <a:graphic>
          <a:graphicData uri="http://schemas.openxmlformats.org/presentationml/2006/ole">
            <p:oleObj spid="_x0000_s159746" name="Equazione" r:id="rId5" imgW="838080" imgH="457200" progId="Equation.3">
              <p:embed/>
            </p:oleObj>
          </a:graphicData>
        </a:graphic>
      </p:graphicFrame>
      <p:sp>
        <p:nvSpPr>
          <p:cNvPr id="8" name="Rectangle 2"/>
          <p:cNvSpPr>
            <a:spLocks noGrp="1" noChangeArrowheads="1"/>
          </p:cNvSpPr>
          <p:nvPr>
            <p:ph type="title"/>
          </p:nvPr>
        </p:nvSpPr>
        <p:spPr>
          <a:xfrm>
            <a:off x="395288" y="-71462"/>
            <a:ext cx="7772400" cy="908050"/>
          </a:xfrm>
        </p:spPr>
        <p:txBody>
          <a:bodyPr/>
          <a:lstStyle/>
          <a:p>
            <a:pPr eaLnBrk="1" hangingPunct="1"/>
            <a:r>
              <a:rPr lang="it-IT" sz="2800" b="1" i="1" dirty="0" smtClean="0">
                <a:solidFill>
                  <a:srgbClr val="006600"/>
                </a:solidFill>
                <a:latin typeface="Bookman Old Style" pitchFamily="18" charset="0"/>
              </a:rPr>
              <a:t>Solidi ionici: elettroneutralità</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3"/>
          <p:cNvSpPr>
            <a:spLocks noGrp="1" noChangeArrowheads="1"/>
          </p:cNvSpPr>
          <p:nvPr>
            <p:ph type="body" sz="half" idx="1"/>
          </p:nvPr>
        </p:nvSpPr>
        <p:spPr>
          <a:xfrm>
            <a:off x="214282" y="785794"/>
            <a:ext cx="8715436" cy="5715040"/>
          </a:xfrm>
        </p:spPr>
        <p:txBody>
          <a:bodyPr/>
          <a:lstStyle/>
          <a:p>
            <a:pPr marL="0" indent="0"/>
            <a:r>
              <a:rPr lang="it-IT" sz="2400" i="1" dirty="0" smtClean="0"/>
              <a:t>  </a:t>
            </a:r>
            <a:r>
              <a:rPr lang="it-IT" sz="2400" b="1" i="1" u="sng" dirty="0" err="1" smtClean="0">
                <a:solidFill>
                  <a:srgbClr val="006600"/>
                </a:solidFill>
                <a:latin typeface="Cambria" pitchFamily="18" charset="0"/>
              </a:rPr>
              <a:t>Es</a:t>
            </a:r>
            <a:r>
              <a:rPr lang="it-IT" sz="2400" b="1" i="1" u="sng" dirty="0" smtClean="0">
                <a:solidFill>
                  <a:srgbClr val="006600"/>
                </a:solidFill>
                <a:latin typeface="Cambria" pitchFamily="18" charset="0"/>
              </a:rPr>
              <a:t> 1:</a:t>
            </a:r>
            <a:r>
              <a:rPr lang="it-IT" sz="2400" dirty="0" smtClean="0">
                <a:solidFill>
                  <a:srgbClr val="006600"/>
                </a:solidFill>
                <a:latin typeface="Cambria" pitchFamily="18" charset="0"/>
              </a:rPr>
              <a:t>  </a:t>
            </a:r>
            <a:r>
              <a:rPr lang="it-IT" sz="2000" dirty="0" smtClean="0">
                <a:latin typeface="Cambria" pitchFamily="18" charset="0"/>
              </a:rPr>
              <a:t>Nel cloruro di sodio, </a:t>
            </a:r>
            <a:r>
              <a:rPr lang="it-IT" sz="2000" dirty="0" err="1" smtClean="0">
                <a:latin typeface="Cambria" pitchFamily="18" charset="0"/>
              </a:rPr>
              <a:t>NaCl</a:t>
            </a:r>
            <a:r>
              <a:rPr lang="it-IT" sz="2000" dirty="0" smtClean="0">
                <a:latin typeface="Cambria" pitchFamily="18" charset="0"/>
              </a:rPr>
              <a:t>, il rapporto </a:t>
            </a:r>
            <a:r>
              <a:rPr lang="it-IT" sz="2000" dirty="0" err="1" smtClean="0">
                <a:latin typeface="Cambria" pitchFamily="18" charset="0"/>
              </a:rPr>
              <a:t>Rc</a:t>
            </a:r>
            <a:r>
              <a:rPr lang="it-IT" sz="2000" dirty="0" smtClean="0">
                <a:latin typeface="Cambria" pitchFamily="18" charset="0"/>
              </a:rPr>
              <a:t>/Ra = 0,7. La struttura dovrebbe perciò prevedere un NC</a:t>
            </a:r>
            <a:r>
              <a:rPr lang="it-IT" sz="2000" baseline="-25000" dirty="0" smtClean="0">
                <a:latin typeface="Cambria" pitchFamily="18" charset="0"/>
              </a:rPr>
              <a:t>C</a:t>
            </a:r>
            <a:r>
              <a:rPr lang="it-IT" sz="2000" dirty="0" smtClean="0">
                <a:latin typeface="Cambria" pitchFamily="18" charset="0"/>
              </a:rPr>
              <a:t> uguale a 6. Poiché</a:t>
            </a:r>
          </a:p>
          <a:p>
            <a:pPr>
              <a:buNone/>
            </a:pPr>
            <a:r>
              <a:rPr lang="it-IT" sz="2000" dirty="0" smtClean="0">
                <a:latin typeface="Cambria" pitchFamily="18" charset="0"/>
              </a:rPr>
              <a:t> </a:t>
            </a:r>
          </a:p>
          <a:p>
            <a:pPr marL="0" indent="0">
              <a:buNone/>
            </a:pPr>
            <a:r>
              <a:rPr lang="it-IT" sz="2000" dirty="0" smtClean="0">
                <a:latin typeface="Cambria" pitchFamily="18" charset="0"/>
              </a:rPr>
              <a:t>la valenza del sodio = valenza del cloro = 1</a:t>
            </a:r>
          </a:p>
          <a:p>
            <a:pPr marL="0" indent="0" algn="just">
              <a:buNone/>
            </a:pPr>
            <a:endParaRPr lang="it-IT" sz="2000" dirty="0" smtClean="0">
              <a:latin typeface="Cambria" pitchFamily="18" charset="0"/>
            </a:endParaRPr>
          </a:p>
          <a:p>
            <a:pPr marL="0" indent="0" algn="just">
              <a:buNone/>
            </a:pPr>
            <a:r>
              <a:rPr lang="it-IT" sz="2000" dirty="0" smtClean="0">
                <a:latin typeface="Cambria" pitchFamily="18" charset="0"/>
              </a:rPr>
              <a:t>anche  ione Cl</a:t>
            </a:r>
            <a:r>
              <a:rPr lang="it-IT" sz="2000" baseline="30000" dirty="0" smtClean="0">
                <a:latin typeface="Cambria" pitchFamily="18" charset="0"/>
              </a:rPr>
              <a:t>-</a:t>
            </a:r>
            <a:r>
              <a:rPr lang="it-IT" sz="2000" dirty="0" smtClean="0">
                <a:latin typeface="Cambria" pitchFamily="18" charset="0"/>
              </a:rPr>
              <a:t> dovrà circondarsi di sei </a:t>
            </a:r>
            <a:r>
              <a:rPr lang="it-IT" sz="2000" dirty="0" err="1" smtClean="0">
                <a:latin typeface="Cambria" pitchFamily="18" charset="0"/>
              </a:rPr>
              <a:t>Na</a:t>
            </a:r>
            <a:r>
              <a:rPr lang="it-IT" sz="2000" baseline="30000" dirty="0" err="1" smtClean="0">
                <a:latin typeface="Cambria" pitchFamily="18" charset="0"/>
              </a:rPr>
              <a:t>+</a:t>
            </a:r>
            <a:r>
              <a:rPr lang="it-IT" sz="2000" baseline="30000" dirty="0" smtClean="0">
                <a:latin typeface="Cambria" pitchFamily="18" charset="0"/>
              </a:rPr>
              <a:t> </a:t>
            </a:r>
            <a:r>
              <a:rPr lang="it-IT" sz="2000" dirty="0" smtClean="0">
                <a:latin typeface="Cambria" pitchFamily="18" charset="0"/>
              </a:rPr>
              <a:t> . </a:t>
            </a:r>
          </a:p>
          <a:p>
            <a:pPr marL="0" indent="0" algn="just">
              <a:buNone/>
            </a:pPr>
            <a:endParaRPr lang="it-IT" sz="2000" baseline="30000" dirty="0" smtClean="0">
              <a:latin typeface="Cambria" pitchFamily="18" charset="0"/>
            </a:endParaRPr>
          </a:p>
          <a:p>
            <a:pPr marL="0" indent="0" algn="just">
              <a:buNone/>
            </a:pPr>
            <a:endParaRPr lang="it-IT" sz="2000" baseline="30000" dirty="0" smtClean="0">
              <a:latin typeface="Cambria" pitchFamily="18" charset="0"/>
            </a:endParaRPr>
          </a:p>
          <a:p>
            <a:pPr marL="0" indent="0" algn="just">
              <a:buNone/>
            </a:pPr>
            <a:endParaRPr lang="it-IT" sz="2000" baseline="30000" dirty="0" smtClean="0">
              <a:latin typeface="Cambria" pitchFamily="18" charset="0"/>
            </a:endParaRPr>
          </a:p>
          <a:p>
            <a:pPr marL="0" indent="0"/>
            <a:r>
              <a:rPr lang="it-IT" sz="2400" b="1" i="1" u="sng" dirty="0" err="1" smtClean="0">
                <a:solidFill>
                  <a:srgbClr val="006600"/>
                </a:solidFill>
                <a:latin typeface="Cambria" pitchFamily="18" charset="0"/>
              </a:rPr>
              <a:t>Es</a:t>
            </a:r>
            <a:r>
              <a:rPr lang="it-IT" sz="2400" b="1" i="1" u="sng" dirty="0" smtClean="0">
                <a:solidFill>
                  <a:srgbClr val="006600"/>
                </a:solidFill>
                <a:latin typeface="Cambria" pitchFamily="18" charset="0"/>
              </a:rPr>
              <a:t> 2:</a:t>
            </a:r>
            <a:r>
              <a:rPr lang="it-IT" sz="2400" dirty="0" smtClean="0">
                <a:solidFill>
                  <a:srgbClr val="006600"/>
                </a:solidFill>
                <a:latin typeface="Cambria" pitchFamily="18" charset="0"/>
              </a:rPr>
              <a:t> </a:t>
            </a:r>
            <a:r>
              <a:rPr lang="it-IT" sz="2000" dirty="0" smtClean="0">
                <a:latin typeface="Cambria" pitchFamily="18" charset="0"/>
              </a:rPr>
              <a:t>Nel caso della fluorite, CaF</a:t>
            </a:r>
            <a:r>
              <a:rPr lang="it-IT" sz="2000" baseline="-25000" dirty="0" smtClean="0">
                <a:latin typeface="Cambria" pitchFamily="18" charset="0"/>
              </a:rPr>
              <a:t>2</a:t>
            </a:r>
            <a:r>
              <a:rPr lang="it-IT" sz="2000" dirty="0" smtClean="0">
                <a:latin typeface="Cambria" pitchFamily="18" charset="0"/>
              </a:rPr>
              <a:t>, il rapporto tra i raggi porta a prevedere un NC</a:t>
            </a:r>
            <a:r>
              <a:rPr lang="it-IT" sz="2000" baseline="-25000" dirty="0" smtClean="0">
                <a:latin typeface="Cambria" pitchFamily="18" charset="0"/>
              </a:rPr>
              <a:t>C</a:t>
            </a:r>
            <a:r>
              <a:rPr lang="it-IT" sz="2000" dirty="0" smtClean="0">
                <a:latin typeface="Cambria" pitchFamily="18" charset="0"/>
              </a:rPr>
              <a:t> di 8. Essendo </a:t>
            </a:r>
          </a:p>
          <a:p>
            <a:pPr marL="0" indent="0">
              <a:buNone/>
            </a:pPr>
            <a:endParaRPr lang="it-IT" sz="2000" dirty="0" smtClean="0">
              <a:latin typeface="Cambria" pitchFamily="18" charset="0"/>
            </a:endParaRPr>
          </a:p>
          <a:p>
            <a:pPr marL="0" indent="0">
              <a:buNone/>
            </a:pPr>
            <a:r>
              <a:rPr lang="it-IT" sz="2000" dirty="0" smtClean="0">
                <a:latin typeface="Cambria" pitchFamily="18" charset="0"/>
              </a:rPr>
              <a:t>la valenza del calcio = 2</a:t>
            </a:r>
          </a:p>
          <a:p>
            <a:pPr marL="0" indent="0">
              <a:buNone/>
            </a:pPr>
            <a:r>
              <a:rPr lang="it-IT" sz="2000" dirty="0" smtClean="0">
                <a:latin typeface="Cambria" pitchFamily="18" charset="0"/>
              </a:rPr>
              <a:t>valenza del fluoro = 1</a:t>
            </a:r>
          </a:p>
          <a:p>
            <a:pPr marL="0" indent="0">
              <a:buNone/>
            </a:pPr>
            <a:endParaRPr lang="it-IT" sz="2000" dirty="0" smtClean="0">
              <a:latin typeface="Cambria" pitchFamily="18" charset="0"/>
            </a:endParaRPr>
          </a:p>
          <a:p>
            <a:pPr marL="0" indent="0" algn="just">
              <a:buNone/>
            </a:pPr>
            <a:r>
              <a:rPr lang="it-IT" sz="2000" dirty="0" smtClean="0">
                <a:latin typeface="Cambria" pitchFamily="18" charset="0"/>
              </a:rPr>
              <a:t>Ovvero l’anione fluoro dovrà circondarsi di 4 Ca</a:t>
            </a:r>
            <a:r>
              <a:rPr lang="it-IT" sz="2000" baseline="30000" dirty="0" smtClean="0">
                <a:latin typeface="Cambria" pitchFamily="18" charset="0"/>
              </a:rPr>
              <a:t>++ </a:t>
            </a:r>
            <a:r>
              <a:rPr lang="it-IT" sz="2000" dirty="0" smtClean="0">
                <a:latin typeface="Cambria" pitchFamily="18" charset="0"/>
              </a:rPr>
              <a:t> .</a:t>
            </a:r>
            <a:endParaRPr lang="it-IT" sz="2000" baseline="30000" dirty="0" smtClean="0">
              <a:latin typeface="Cambria" pitchFamily="18" charset="0"/>
            </a:endParaRPr>
          </a:p>
        </p:txBody>
      </p:sp>
      <p:pic>
        <p:nvPicPr>
          <p:cNvPr id="52225" name="Immagine 1" descr="C:\Users\User\Desktop\francesca\burocrazie TV\logo gruppo.TIF"/>
          <p:cNvPicPr>
            <a:picLocks noChangeAspect="1" noChangeArrowheads="1"/>
          </p:cNvPicPr>
          <p:nvPr/>
        </p:nvPicPr>
        <p:blipFill>
          <a:blip r:embed="rId4"/>
          <a:srcRect/>
          <a:stretch>
            <a:fillRect/>
          </a:stretch>
        </p:blipFill>
        <p:spPr bwMode="auto">
          <a:xfrm>
            <a:off x="8358214" y="71414"/>
            <a:ext cx="642942" cy="676930"/>
          </a:xfrm>
          <a:prstGeom prst="rect">
            <a:avLst/>
          </a:prstGeom>
          <a:noFill/>
          <a:ln w="9525">
            <a:noFill/>
            <a:miter lim="800000"/>
            <a:headEnd/>
            <a:tailEnd/>
          </a:ln>
        </p:spPr>
      </p:pic>
      <p:cxnSp>
        <p:nvCxnSpPr>
          <p:cNvPr id="20" name="Connettore 1 19"/>
          <p:cNvCxnSpPr/>
          <p:nvPr/>
        </p:nvCxnSpPr>
        <p:spPr>
          <a:xfrm flipV="1">
            <a:off x="285720" y="687060"/>
            <a:ext cx="8001056" cy="71438"/>
          </a:xfrm>
          <a:prstGeom prst="line">
            <a:avLst/>
          </a:prstGeom>
          <a:ln>
            <a:solidFill>
              <a:srgbClr val="006600"/>
            </a:solidFill>
          </a:ln>
        </p:spPr>
        <p:style>
          <a:lnRef idx="1">
            <a:schemeClr val="accent1"/>
          </a:lnRef>
          <a:fillRef idx="0">
            <a:schemeClr val="accent1"/>
          </a:fillRef>
          <a:effectRef idx="0">
            <a:schemeClr val="accent1"/>
          </a:effectRef>
          <a:fontRef idx="minor">
            <a:schemeClr val="tx1"/>
          </a:fontRef>
        </p:style>
      </p:cxnSp>
      <p:graphicFrame>
        <p:nvGraphicFramePr>
          <p:cNvPr id="159746" name="Object 5"/>
          <p:cNvGraphicFramePr>
            <a:graphicFrameLocks noChangeAspect="1"/>
          </p:cNvGraphicFramePr>
          <p:nvPr/>
        </p:nvGraphicFramePr>
        <p:xfrm>
          <a:off x="5429256" y="1714488"/>
          <a:ext cx="2670175" cy="933450"/>
        </p:xfrm>
        <a:graphic>
          <a:graphicData uri="http://schemas.openxmlformats.org/presentationml/2006/ole">
            <p:oleObj spid="_x0000_s160770" name="Equazione" r:id="rId5" imgW="1320480" imgH="469800" progId="Equation.3">
              <p:embed/>
            </p:oleObj>
          </a:graphicData>
        </a:graphic>
      </p:graphicFrame>
      <p:graphicFrame>
        <p:nvGraphicFramePr>
          <p:cNvPr id="160771" name="Object 5"/>
          <p:cNvGraphicFramePr>
            <a:graphicFrameLocks noChangeAspect="1"/>
          </p:cNvGraphicFramePr>
          <p:nvPr/>
        </p:nvGraphicFramePr>
        <p:xfrm>
          <a:off x="4181475" y="4714884"/>
          <a:ext cx="3594100" cy="933450"/>
        </p:xfrm>
        <a:graphic>
          <a:graphicData uri="http://schemas.openxmlformats.org/presentationml/2006/ole">
            <p:oleObj spid="_x0000_s160771" name="Equazione" r:id="rId6" imgW="1777680" imgH="469800" progId="Equation.3">
              <p:embed/>
            </p:oleObj>
          </a:graphicData>
        </a:graphic>
      </p:graphicFrame>
      <p:sp>
        <p:nvSpPr>
          <p:cNvPr id="9" name="Rectangle 2"/>
          <p:cNvSpPr>
            <a:spLocks noGrp="1" noChangeArrowheads="1"/>
          </p:cNvSpPr>
          <p:nvPr>
            <p:ph type="title"/>
          </p:nvPr>
        </p:nvSpPr>
        <p:spPr>
          <a:xfrm>
            <a:off x="395288" y="-71462"/>
            <a:ext cx="7772400" cy="908050"/>
          </a:xfrm>
        </p:spPr>
        <p:txBody>
          <a:bodyPr/>
          <a:lstStyle/>
          <a:p>
            <a:pPr eaLnBrk="1" hangingPunct="1"/>
            <a:r>
              <a:rPr lang="it-IT" sz="2800" b="1" i="1" dirty="0" smtClean="0">
                <a:solidFill>
                  <a:srgbClr val="006600"/>
                </a:solidFill>
                <a:latin typeface="Bookman Old Style" pitchFamily="18" charset="0"/>
              </a:rPr>
              <a:t>Solidi ionici: elettroneutralità</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3"/>
          <p:cNvSpPr>
            <a:spLocks noGrp="1" noChangeArrowheads="1"/>
          </p:cNvSpPr>
          <p:nvPr>
            <p:ph type="body" sz="half" idx="1"/>
          </p:nvPr>
        </p:nvSpPr>
        <p:spPr>
          <a:xfrm>
            <a:off x="142844" y="928670"/>
            <a:ext cx="9001156" cy="5715040"/>
          </a:xfrm>
        </p:spPr>
        <p:txBody>
          <a:bodyPr/>
          <a:lstStyle/>
          <a:p>
            <a:pPr marL="0" indent="0"/>
            <a:r>
              <a:rPr lang="it-IT" sz="2400" i="1" dirty="0" smtClean="0"/>
              <a:t>   </a:t>
            </a:r>
            <a:r>
              <a:rPr lang="it-IT" sz="2000" dirty="0" smtClean="0">
                <a:latin typeface="Cambria" pitchFamily="18" charset="0"/>
              </a:rPr>
              <a:t>Raramente i legami possono essere definiti ionici puri. Più in generale si ha un </a:t>
            </a:r>
            <a:r>
              <a:rPr lang="it-IT" sz="2000" i="1" u="sng" dirty="0" smtClean="0">
                <a:solidFill>
                  <a:srgbClr val="006600"/>
                </a:solidFill>
                <a:latin typeface="Cambria" pitchFamily="18" charset="0"/>
              </a:rPr>
              <a:t>grado di carattere covalente</a:t>
            </a:r>
            <a:r>
              <a:rPr lang="it-IT" sz="2000" dirty="0" smtClean="0">
                <a:latin typeface="Cambria" pitchFamily="18" charset="0"/>
              </a:rPr>
              <a:t>, che tende ad aumentare </a:t>
            </a:r>
          </a:p>
          <a:p>
            <a:pPr marL="0" indent="0"/>
            <a:endParaRPr lang="it-IT" sz="2000" dirty="0" smtClean="0">
              <a:latin typeface="Cambria" pitchFamily="18" charset="0"/>
            </a:endParaRPr>
          </a:p>
          <a:p>
            <a:pPr marL="0" indent="0">
              <a:buNone/>
            </a:pPr>
            <a:r>
              <a:rPr lang="it-IT" sz="2000" dirty="0" smtClean="0">
                <a:latin typeface="Cambria" pitchFamily="18" charset="0"/>
              </a:rPr>
              <a:t>	- </a:t>
            </a:r>
            <a:r>
              <a:rPr lang="it-IT" sz="2000" dirty="0" smtClean="0">
                <a:solidFill>
                  <a:srgbClr val="006600"/>
                </a:solidFill>
                <a:latin typeface="Cambria" pitchFamily="18" charset="0"/>
              </a:rPr>
              <a:t>all’aumentare del  potere polarizzante del catione </a:t>
            </a:r>
            <a:r>
              <a:rPr lang="it-IT" sz="2000" dirty="0" smtClean="0">
                <a:latin typeface="Cambria" pitchFamily="18" charset="0"/>
              </a:rPr>
              <a:t>(ovvero della forza 	con la quale la nuvola elettronica dell’anione viene attratta verso il 	catione) . Il potere polarizzante aumenta all’aumentare della carica ed al 	diminuire del raggio ionico del catione</a:t>
            </a:r>
          </a:p>
          <a:p>
            <a:pPr marL="0" indent="0">
              <a:buNone/>
            </a:pPr>
            <a:r>
              <a:rPr lang="it-IT" sz="2000" dirty="0" smtClean="0">
                <a:latin typeface="Cambria" pitchFamily="18" charset="0"/>
              </a:rPr>
              <a:t>	- </a:t>
            </a:r>
            <a:r>
              <a:rPr lang="it-IT" sz="2000" dirty="0" smtClean="0">
                <a:solidFill>
                  <a:srgbClr val="006600"/>
                </a:solidFill>
                <a:latin typeface="Cambria" pitchFamily="18" charset="0"/>
              </a:rPr>
              <a:t>all’aumentare della polarizzabilità dell’anione</a:t>
            </a:r>
            <a:r>
              <a:rPr lang="it-IT" sz="2000" dirty="0" smtClean="0">
                <a:latin typeface="Cambria" pitchFamily="18" charset="0"/>
              </a:rPr>
              <a:t>, cioè della facilità con 	cui la nuvola elettronica dell’anione si deforma e si avvicina al 	catione. </a:t>
            </a:r>
          </a:p>
          <a:p>
            <a:pPr marL="0" indent="0"/>
            <a:endParaRPr lang="it-IT" sz="2000" dirty="0" smtClean="0">
              <a:latin typeface="Cambria" pitchFamily="18" charset="0"/>
            </a:endParaRPr>
          </a:p>
          <a:p>
            <a:pPr marL="0" indent="0"/>
            <a:r>
              <a:rPr lang="it-IT" sz="2000" dirty="0" smtClean="0">
                <a:latin typeface="Cambria" pitchFamily="18" charset="0"/>
              </a:rPr>
              <a:t> </a:t>
            </a:r>
            <a:r>
              <a:rPr lang="it-IT" sz="2000" dirty="0" smtClean="0">
                <a:solidFill>
                  <a:srgbClr val="006600"/>
                </a:solidFill>
                <a:latin typeface="Cambria" pitchFamily="18" charset="0"/>
              </a:rPr>
              <a:t>&gt; grado di covalenza    &gt; direzionalità del legame</a:t>
            </a:r>
            <a:r>
              <a:rPr lang="it-IT" sz="2000" dirty="0" smtClean="0">
                <a:latin typeface="Cambria" pitchFamily="18" charset="0"/>
              </a:rPr>
              <a:t>, che impone vincoli forti allo sviluppo della struttura. </a:t>
            </a:r>
          </a:p>
          <a:p>
            <a:pPr marL="0" indent="0"/>
            <a:endParaRPr lang="it-IT" sz="2000" dirty="0" smtClean="0">
              <a:latin typeface="Cambria" pitchFamily="18" charset="0"/>
            </a:endParaRPr>
          </a:p>
          <a:p>
            <a:pPr marL="0" indent="0"/>
            <a:r>
              <a:rPr lang="it-IT" sz="2000" dirty="0" smtClean="0">
                <a:latin typeface="Cambria" pitchFamily="18" charset="0"/>
              </a:rPr>
              <a:t> Non è raro osservare strutture tetraedriche anche quando il rapporto tra i raggi ionici farebbe prevedere strutture ottaedriche. </a:t>
            </a:r>
          </a:p>
          <a:p>
            <a:pPr marL="0" indent="0"/>
            <a:endParaRPr lang="it-IT" sz="2000" baseline="30000" dirty="0" smtClean="0">
              <a:latin typeface="Cambria" pitchFamily="18" charset="0"/>
            </a:endParaRPr>
          </a:p>
          <a:p>
            <a:pPr marL="0" indent="0"/>
            <a:endParaRPr lang="it-IT" sz="2000" baseline="30000" dirty="0" smtClean="0">
              <a:latin typeface="Cambria" pitchFamily="18" charset="0"/>
            </a:endParaRPr>
          </a:p>
        </p:txBody>
      </p:sp>
      <p:pic>
        <p:nvPicPr>
          <p:cNvPr id="52225" name="Immagine 1" descr="C:\Users\User\Desktop\francesca\burocrazie TV\logo gruppo.TIF"/>
          <p:cNvPicPr>
            <a:picLocks noChangeAspect="1" noChangeArrowheads="1"/>
          </p:cNvPicPr>
          <p:nvPr/>
        </p:nvPicPr>
        <p:blipFill>
          <a:blip r:embed="rId3"/>
          <a:srcRect/>
          <a:stretch>
            <a:fillRect/>
          </a:stretch>
        </p:blipFill>
        <p:spPr bwMode="auto">
          <a:xfrm>
            <a:off x="8358214" y="71414"/>
            <a:ext cx="642942" cy="676930"/>
          </a:xfrm>
          <a:prstGeom prst="rect">
            <a:avLst/>
          </a:prstGeom>
          <a:noFill/>
          <a:ln w="9525">
            <a:noFill/>
            <a:miter lim="800000"/>
            <a:headEnd/>
            <a:tailEnd/>
          </a:ln>
        </p:spPr>
      </p:pic>
      <p:cxnSp>
        <p:nvCxnSpPr>
          <p:cNvPr id="20" name="Connettore 1 19"/>
          <p:cNvCxnSpPr/>
          <p:nvPr/>
        </p:nvCxnSpPr>
        <p:spPr>
          <a:xfrm flipV="1">
            <a:off x="285720" y="687060"/>
            <a:ext cx="8001056" cy="71438"/>
          </a:xfrm>
          <a:prstGeom prst="line">
            <a:avLst/>
          </a:prstGeom>
          <a:ln>
            <a:solidFill>
              <a:srgbClr val="006600"/>
            </a:solidFill>
          </a:ln>
        </p:spPr>
        <p:style>
          <a:lnRef idx="1">
            <a:schemeClr val="accent1"/>
          </a:lnRef>
          <a:fillRef idx="0">
            <a:schemeClr val="accent1"/>
          </a:fillRef>
          <a:effectRef idx="0">
            <a:schemeClr val="accent1"/>
          </a:effectRef>
          <a:fontRef idx="minor">
            <a:schemeClr val="tx1"/>
          </a:fontRef>
        </p:style>
      </p:cxnSp>
      <p:sp>
        <p:nvSpPr>
          <p:cNvPr id="9" name="Rectangle 2"/>
          <p:cNvSpPr>
            <a:spLocks noGrp="1" noChangeArrowheads="1"/>
          </p:cNvSpPr>
          <p:nvPr>
            <p:ph type="title"/>
          </p:nvPr>
        </p:nvSpPr>
        <p:spPr>
          <a:xfrm>
            <a:off x="395288" y="-71462"/>
            <a:ext cx="7772400" cy="908050"/>
          </a:xfrm>
        </p:spPr>
        <p:txBody>
          <a:bodyPr/>
          <a:lstStyle/>
          <a:p>
            <a:pPr eaLnBrk="1" hangingPunct="1"/>
            <a:r>
              <a:rPr lang="it-IT" sz="2800" b="1" i="1" dirty="0" smtClean="0">
                <a:solidFill>
                  <a:srgbClr val="006600"/>
                </a:solidFill>
                <a:latin typeface="Bookman Old Style" pitchFamily="18" charset="0"/>
              </a:rPr>
              <a:t>Solidi ionici: grado di covalenza dei </a:t>
            </a:r>
            <a:r>
              <a:rPr lang="it-IT" sz="2800" b="1" i="1" dirty="0" err="1" smtClean="0">
                <a:solidFill>
                  <a:srgbClr val="006600"/>
                </a:solidFill>
                <a:latin typeface="Bookman Old Style" pitchFamily="18" charset="0"/>
              </a:rPr>
              <a:t>leg</a:t>
            </a:r>
            <a:r>
              <a:rPr lang="it-IT" sz="2800" b="1" i="1" dirty="0" smtClean="0">
                <a:solidFill>
                  <a:srgbClr val="006600"/>
                </a:solidFill>
                <a:latin typeface="Bookman Old Style" pitchFamily="18" charset="0"/>
              </a:rPr>
              <a:t>.</a:t>
            </a:r>
          </a:p>
        </p:txBody>
      </p:sp>
      <p:sp>
        <p:nvSpPr>
          <p:cNvPr id="8" name="Rettangolo 7"/>
          <p:cNvSpPr/>
          <p:nvPr/>
        </p:nvSpPr>
        <p:spPr>
          <a:xfrm>
            <a:off x="285720" y="3214686"/>
            <a:ext cx="8501122" cy="1200329"/>
          </a:xfrm>
          <a:prstGeom prst="rect">
            <a:avLst/>
          </a:prstGeom>
          <a:solidFill>
            <a:schemeClr val="bg1"/>
          </a:solidFill>
          <a:ln>
            <a:solidFill>
              <a:srgbClr val="006600"/>
            </a:solidFill>
          </a:ln>
        </p:spPr>
        <p:txBody>
          <a:bodyPr wrap="square">
            <a:spAutoFit/>
          </a:bodyPr>
          <a:lstStyle/>
          <a:p>
            <a:pPr marL="0" indent="0" algn="ctr"/>
            <a:r>
              <a:rPr lang="it-IT" sz="1800" i="1" dirty="0" smtClean="0">
                <a:solidFill>
                  <a:srgbClr val="006600"/>
                </a:solidFill>
                <a:latin typeface="Cambria" pitchFamily="18" charset="0"/>
              </a:rPr>
              <a:t>Esempio: </a:t>
            </a:r>
            <a:r>
              <a:rPr lang="it-IT" sz="1800" dirty="0" smtClean="0">
                <a:latin typeface="Cambria" pitchFamily="18" charset="0"/>
              </a:rPr>
              <a:t> il solfuro di zinco, </a:t>
            </a:r>
            <a:r>
              <a:rPr lang="it-IT" sz="1800" dirty="0" err="1" smtClean="0">
                <a:latin typeface="Cambria" pitchFamily="18" charset="0"/>
              </a:rPr>
              <a:t>ZnS</a:t>
            </a:r>
            <a:r>
              <a:rPr lang="it-IT" sz="1800" dirty="0" smtClean="0">
                <a:latin typeface="Cambria" pitchFamily="18" charset="0"/>
              </a:rPr>
              <a:t>, che in entrambe le sue forme cristalline, la </a:t>
            </a:r>
            <a:r>
              <a:rPr lang="it-IT" sz="1800" dirty="0" err="1" smtClean="0">
                <a:latin typeface="Cambria" pitchFamily="18" charset="0"/>
              </a:rPr>
              <a:t>zincoblenda</a:t>
            </a:r>
            <a:r>
              <a:rPr lang="it-IT" sz="1800" dirty="0" smtClean="0">
                <a:latin typeface="Cambria" pitchFamily="18" charset="0"/>
              </a:rPr>
              <a:t> e la </a:t>
            </a:r>
            <a:r>
              <a:rPr lang="it-IT" sz="1800" dirty="0" err="1" smtClean="0">
                <a:latin typeface="Cambria" pitchFamily="18" charset="0"/>
              </a:rPr>
              <a:t>wurtzite</a:t>
            </a:r>
            <a:r>
              <a:rPr lang="it-IT" sz="1800" dirty="0" smtClean="0">
                <a:latin typeface="Cambria" pitchFamily="18" charset="0"/>
              </a:rPr>
              <a:t>, presenta coordinazione tetraedrica anche se il rapporto tra i raggi cationico ed anionico è maggiore di 0.414 e porterebbe perciò ad una coordinazione ottaedrica. </a:t>
            </a:r>
            <a:endParaRPr lang="it-IT" sz="1800" baseline="30000" dirty="0" smtClean="0">
              <a:latin typeface="Cambria"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dissolv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3"/>
          <p:cNvSpPr>
            <a:spLocks noGrp="1" noChangeArrowheads="1"/>
          </p:cNvSpPr>
          <p:nvPr>
            <p:ph type="body" sz="half" idx="1"/>
          </p:nvPr>
        </p:nvSpPr>
        <p:spPr>
          <a:xfrm>
            <a:off x="142876" y="928670"/>
            <a:ext cx="8929718" cy="5715040"/>
          </a:xfrm>
        </p:spPr>
        <p:txBody>
          <a:bodyPr/>
          <a:lstStyle/>
          <a:p>
            <a:pPr marL="0" indent="0" algn="just"/>
            <a:r>
              <a:rPr lang="it-IT" sz="2000" dirty="0" smtClean="0">
                <a:latin typeface="Cambria" pitchFamily="18" charset="0"/>
              </a:rPr>
              <a:t> I poliedri a basso numero di coordinazione tendono a legarsi </a:t>
            </a:r>
            <a:r>
              <a:rPr lang="it-IT" sz="2000" dirty="0" smtClean="0">
                <a:solidFill>
                  <a:srgbClr val="006600"/>
                </a:solidFill>
                <a:latin typeface="Cambria" pitchFamily="18" charset="0"/>
              </a:rPr>
              <a:t>preferenzialmente attraverso i vertici </a:t>
            </a:r>
            <a:r>
              <a:rPr lang="it-IT" sz="2000" dirty="0" smtClean="0">
                <a:latin typeface="Cambria" pitchFamily="18" charset="0"/>
              </a:rPr>
              <a:t>piuttosto che mediante gli spigoli o le facce. </a:t>
            </a:r>
          </a:p>
          <a:p>
            <a:pPr marL="0" indent="0" algn="just"/>
            <a:endParaRPr lang="it-IT" sz="2000" dirty="0" smtClean="0">
              <a:latin typeface="Cambria" pitchFamily="18" charset="0"/>
            </a:endParaRPr>
          </a:p>
          <a:p>
            <a:pPr marL="0" indent="0" algn="just"/>
            <a:r>
              <a:rPr lang="it-IT" sz="2000" dirty="0" smtClean="0">
                <a:latin typeface="Cambria" pitchFamily="18" charset="0"/>
              </a:rPr>
              <a:t> Ciò perché la distanza tra i cationi aumenta passando da una condivisione di facce a quella di spigoli e a quella di vertici. </a:t>
            </a:r>
          </a:p>
          <a:p>
            <a:pPr marL="0" indent="0" algn="just"/>
            <a:endParaRPr lang="it-IT" sz="2000" dirty="0" smtClean="0">
              <a:latin typeface="Cambria" pitchFamily="18" charset="0"/>
            </a:endParaRPr>
          </a:p>
          <a:p>
            <a:pPr marL="0" indent="0" algn="just"/>
            <a:r>
              <a:rPr lang="it-IT" sz="2000" dirty="0" smtClean="0">
                <a:latin typeface="Cambria" pitchFamily="18" charset="0"/>
              </a:rPr>
              <a:t> Inoltre, la distanza tra i centri di due poliedri uniti entrambi per le facce, o per gli spigoli, o per i vertici, diminuisce al diminuire del numero di coordinazione. </a:t>
            </a:r>
          </a:p>
          <a:p>
            <a:pPr marL="0" indent="0" algn="just"/>
            <a:endParaRPr lang="it-IT" sz="2000" dirty="0" smtClean="0">
              <a:latin typeface="Cambria" pitchFamily="18" charset="0"/>
            </a:endParaRPr>
          </a:p>
          <a:p>
            <a:pPr marL="0" indent="0" algn="just"/>
            <a:r>
              <a:rPr lang="it-IT" sz="2000" dirty="0" smtClean="0">
                <a:latin typeface="Cambria" pitchFamily="18" charset="0"/>
              </a:rPr>
              <a:t> Poiché al diminuire della distanza di separazione aumenta la forza elettrostatica di repulsione, le strutture nelle quali tale forza diventa troppo elevata tendono ad assumere configurazioni che evitino il collegamento attraverso gli spigoli e, ancor più, attraverso le facce. </a:t>
            </a:r>
          </a:p>
          <a:p>
            <a:pPr marL="0" indent="0" algn="just"/>
            <a:endParaRPr lang="it-IT" sz="2000" dirty="0" smtClean="0">
              <a:latin typeface="Cambria" pitchFamily="18" charset="0"/>
            </a:endParaRPr>
          </a:p>
          <a:p>
            <a:pPr marL="0" indent="0" algn="just"/>
            <a:r>
              <a:rPr lang="it-IT" sz="2000" dirty="0" smtClean="0">
                <a:latin typeface="Cambria" pitchFamily="18" charset="0"/>
              </a:rPr>
              <a:t>Ciò è particolarmente vero nel caso di poliedri che si formano  intorno a cationi di carica elevata. </a:t>
            </a:r>
            <a:endParaRPr lang="it-IT" sz="2000" baseline="30000" dirty="0" smtClean="0">
              <a:latin typeface="Cambria" pitchFamily="18" charset="0"/>
            </a:endParaRPr>
          </a:p>
        </p:txBody>
      </p:sp>
      <p:pic>
        <p:nvPicPr>
          <p:cNvPr id="52225" name="Immagine 1" descr="C:\Users\User\Desktop\francesca\burocrazie TV\logo gruppo.TIF"/>
          <p:cNvPicPr>
            <a:picLocks noChangeAspect="1" noChangeArrowheads="1"/>
          </p:cNvPicPr>
          <p:nvPr/>
        </p:nvPicPr>
        <p:blipFill>
          <a:blip r:embed="rId3"/>
          <a:srcRect/>
          <a:stretch>
            <a:fillRect/>
          </a:stretch>
        </p:blipFill>
        <p:spPr bwMode="auto">
          <a:xfrm>
            <a:off x="8358214" y="71414"/>
            <a:ext cx="642942" cy="676930"/>
          </a:xfrm>
          <a:prstGeom prst="rect">
            <a:avLst/>
          </a:prstGeom>
          <a:noFill/>
          <a:ln w="9525">
            <a:noFill/>
            <a:miter lim="800000"/>
            <a:headEnd/>
            <a:tailEnd/>
          </a:ln>
        </p:spPr>
      </p:pic>
      <p:cxnSp>
        <p:nvCxnSpPr>
          <p:cNvPr id="20" name="Connettore 1 19"/>
          <p:cNvCxnSpPr/>
          <p:nvPr/>
        </p:nvCxnSpPr>
        <p:spPr>
          <a:xfrm flipV="1">
            <a:off x="285720" y="687060"/>
            <a:ext cx="8001056" cy="71438"/>
          </a:xfrm>
          <a:prstGeom prst="line">
            <a:avLst/>
          </a:prstGeom>
          <a:ln>
            <a:solidFill>
              <a:srgbClr val="006600"/>
            </a:solidFill>
          </a:ln>
        </p:spPr>
        <p:style>
          <a:lnRef idx="1">
            <a:schemeClr val="accent1"/>
          </a:lnRef>
          <a:fillRef idx="0">
            <a:schemeClr val="accent1"/>
          </a:fillRef>
          <a:effectRef idx="0">
            <a:schemeClr val="accent1"/>
          </a:effectRef>
          <a:fontRef idx="minor">
            <a:schemeClr val="tx1"/>
          </a:fontRef>
        </p:style>
      </p:cxnSp>
      <p:sp>
        <p:nvSpPr>
          <p:cNvPr id="9" name="Rectangle 2"/>
          <p:cNvSpPr>
            <a:spLocks noGrp="1" noChangeArrowheads="1"/>
          </p:cNvSpPr>
          <p:nvPr>
            <p:ph type="title"/>
          </p:nvPr>
        </p:nvSpPr>
        <p:spPr>
          <a:xfrm>
            <a:off x="0" y="-71462"/>
            <a:ext cx="8358214" cy="908050"/>
          </a:xfrm>
        </p:spPr>
        <p:txBody>
          <a:bodyPr/>
          <a:lstStyle/>
          <a:p>
            <a:pPr eaLnBrk="1" hangingPunct="1"/>
            <a:r>
              <a:rPr lang="it-IT" sz="2800" b="1" i="1" dirty="0" smtClean="0">
                <a:solidFill>
                  <a:srgbClr val="006600"/>
                </a:solidFill>
                <a:latin typeface="Bookman Old Style" pitchFamily="18" charset="0"/>
              </a:rPr>
              <a:t>Solidi ionici: </a:t>
            </a:r>
            <a:r>
              <a:rPr lang="it-IT" sz="2800" b="1" i="1" dirty="0" err="1" smtClean="0">
                <a:solidFill>
                  <a:srgbClr val="006600"/>
                </a:solidFill>
                <a:latin typeface="Bookman Old Style" pitchFamily="18" charset="0"/>
              </a:rPr>
              <a:t>repuls</a:t>
            </a:r>
            <a:r>
              <a:rPr lang="it-IT" sz="2800" b="1" i="1" dirty="0" smtClean="0">
                <a:solidFill>
                  <a:srgbClr val="006600"/>
                </a:solidFill>
                <a:latin typeface="Bookman Old Style" pitchFamily="18" charset="0"/>
              </a:rPr>
              <a:t>. cationi carica elevata</a:t>
            </a:r>
          </a:p>
        </p:txBody>
      </p:sp>
      <p:sp>
        <p:nvSpPr>
          <p:cNvPr id="6" name="Rettangolo 5"/>
          <p:cNvSpPr/>
          <p:nvPr/>
        </p:nvSpPr>
        <p:spPr>
          <a:xfrm>
            <a:off x="285720" y="3214686"/>
            <a:ext cx="8501122" cy="1200329"/>
          </a:xfrm>
          <a:prstGeom prst="rect">
            <a:avLst/>
          </a:prstGeom>
          <a:solidFill>
            <a:schemeClr val="bg1"/>
          </a:solidFill>
          <a:ln>
            <a:solidFill>
              <a:srgbClr val="006600"/>
            </a:solidFill>
          </a:ln>
        </p:spPr>
        <p:txBody>
          <a:bodyPr wrap="square">
            <a:spAutoFit/>
          </a:bodyPr>
          <a:lstStyle/>
          <a:p>
            <a:pPr marL="0" indent="0" algn="just"/>
            <a:r>
              <a:rPr lang="it-IT" sz="1800" i="1" dirty="0" smtClean="0">
                <a:solidFill>
                  <a:srgbClr val="006600"/>
                </a:solidFill>
                <a:latin typeface="Cambria" pitchFamily="18" charset="0"/>
              </a:rPr>
              <a:t>Esempio:  </a:t>
            </a:r>
            <a:r>
              <a:rPr lang="it-IT" sz="1800" dirty="0" smtClean="0">
                <a:latin typeface="Cambria" pitchFamily="18" charset="0"/>
              </a:rPr>
              <a:t>Nella silice, SiO</a:t>
            </a:r>
            <a:r>
              <a:rPr lang="it-IT" sz="1800" baseline="-25000" dirty="0" smtClean="0">
                <a:latin typeface="Cambria" pitchFamily="18" charset="0"/>
              </a:rPr>
              <a:t>2</a:t>
            </a:r>
            <a:r>
              <a:rPr lang="it-IT" sz="1800" dirty="0" smtClean="0">
                <a:latin typeface="Cambria" pitchFamily="18" charset="0"/>
              </a:rPr>
              <a:t>, il silicio coordina intorno a sé quattro ossigeni. La coordinazione tetraedrica unitamente alla carica elevata dello ione Si</a:t>
            </a:r>
            <a:r>
              <a:rPr lang="it-IT" sz="1800" baseline="30000" dirty="0" smtClean="0">
                <a:latin typeface="Cambria" pitchFamily="18" charset="0"/>
              </a:rPr>
              <a:t>4+</a:t>
            </a:r>
            <a:r>
              <a:rPr lang="it-IT" sz="1800" dirty="0" smtClean="0">
                <a:latin typeface="Cambria" pitchFamily="18" charset="0"/>
              </a:rPr>
              <a:t>fanno si che i tetraedri non si colleghino mai per le facce e solo raramente per gli spigoli, dando luogo a strutture relativa</a:t>
            </a:r>
            <a:r>
              <a:rPr lang="it-IT" sz="1800" dirty="0" smtClean="0"/>
              <a:t>mente poco compatte.</a:t>
            </a:r>
            <a:endParaRPr lang="it-IT" sz="1800" baseline="30000" dirty="0" smtClean="0">
              <a:latin typeface="Cambria"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395288" y="-71462"/>
            <a:ext cx="7772400" cy="908050"/>
          </a:xfrm>
        </p:spPr>
        <p:txBody>
          <a:bodyPr/>
          <a:lstStyle/>
          <a:p>
            <a:pPr eaLnBrk="1" hangingPunct="1"/>
            <a:r>
              <a:rPr lang="it-IT" sz="2800" b="1" i="1" dirty="0" smtClean="0">
                <a:solidFill>
                  <a:srgbClr val="006600"/>
                </a:solidFill>
                <a:latin typeface="Bookman Old Style" pitchFamily="18" charset="0"/>
              </a:rPr>
              <a:t>Solidi ionici: posizioni interstiziali</a:t>
            </a:r>
          </a:p>
        </p:txBody>
      </p:sp>
      <p:pic>
        <p:nvPicPr>
          <p:cNvPr id="52225" name="Immagine 1" descr="C:\Users\User\Desktop\francesca\burocrazie TV\logo gruppo.TIF"/>
          <p:cNvPicPr>
            <a:picLocks noChangeAspect="1" noChangeArrowheads="1"/>
          </p:cNvPicPr>
          <p:nvPr/>
        </p:nvPicPr>
        <p:blipFill>
          <a:blip r:embed="rId3"/>
          <a:srcRect/>
          <a:stretch>
            <a:fillRect/>
          </a:stretch>
        </p:blipFill>
        <p:spPr bwMode="auto">
          <a:xfrm>
            <a:off x="8358214" y="71414"/>
            <a:ext cx="642942" cy="676930"/>
          </a:xfrm>
          <a:prstGeom prst="rect">
            <a:avLst/>
          </a:prstGeom>
          <a:noFill/>
          <a:ln w="9525">
            <a:noFill/>
            <a:miter lim="800000"/>
            <a:headEnd/>
            <a:tailEnd/>
          </a:ln>
        </p:spPr>
      </p:pic>
      <p:cxnSp>
        <p:nvCxnSpPr>
          <p:cNvPr id="20" name="Connettore 1 19"/>
          <p:cNvCxnSpPr/>
          <p:nvPr/>
        </p:nvCxnSpPr>
        <p:spPr>
          <a:xfrm flipV="1">
            <a:off x="285720" y="687060"/>
            <a:ext cx="8001056" cy="71438"/>
          </a:xfrm>
          <a:prstGeom prst="line">
            <a:avLst/>
          </a:prstGeom>
          <a:ln>
            <a:solidFill>
              <a:srgbClr val="006600"/>
            </a:solidFill>
          </a:ln>
        </p:spPr>
        <p:style>
          <a:lnRef idx="1">
            <a:schemeClr val="accent1"/>
          </a:lnRef>
          <a:fillRef idx="0">
            <a:schemeClr val="accent1"/>
          </a:fillRef>
          <a:effectRef idx="0">
            <a:schemeClr val="accent1"/>
          </a:effectRef>
          <a:fontRef idx="minor">
            <a:schemeClr val="tx1"/>
          </a:fontRef>
        </p:style>
      </p:cxnSp>
      <p:sp>
        <p:nvSpPr>
          <p:cNvPr id="6" name="Rectangle 3"/>
          <p:cNvSpPr txBox="1">
            <a:spLocks noChangeArrowheads="1"/>
          </p:cNvSpPr>
          <p:nvPr/>
        </p:nvSpPr>
        <p:spPr bwMode="auto">
          <a:xfrm>
            <a:off x="285720" y="1000108"/>
            <a:ext cx="8536017" cy="542926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lgn="just">
              <a:spcBef>
                <a:spcPct val="20000"/>
              </a:spcBef>
              <a:buFont typeface="Arial" pitchFamily="34" charset="0"/>
              <a:buChar char="•"/>
              <a:defRPr/>
            </a:pPr>
            <a:r>
              <a:rPr kumimoji="0" lang="it-IT" sz="2000" b="0" i="0" u="none" strike="noStrike" kern="0" cap="none" spc="0" normalizeH="0" baseline="0" noProof="0" dirty="0" smtClean="0">
                <a:ln>
                  <a:noFill/>
                </a:ln>
                <a:solidFill>
                  <a:schemeClr val="tx1"/>
                </a:solidFill>
                <a:effectLst/>
                <a:uLnTx/>
                <a:uFillTx/>
                <a:latin typeface="Cambria" pitchFamily="18" charset="0"/>
              </a:rPr>
              <a:t> </a:t>
            </a:r>
            <a:r>
              <a:rPr kumimoji="0" lang="it-IT" b="0" i="1" u="sng" strike="noStrike" kern="0" cap="none" spc="0" normalizeH="0" baseline="0" noProof="0" dirty="0" smtClean="0">
                <a:ln>
                  <a:noFill/>
                </a:ln>
                <a:solidFill>
                  <a:srgbClr val="006600"/>
                </a:solidFill>
                <a:effectLst/>
                <a:uLnTx/>
                <a:uFillTx/>
                <a:latin typeface="Cambria" pitchFamily="18" charset="0"/>
              </a:rPr>
              <a:t>Posizioni interstiziali</a:t>
            </a:r>
            <a:r>
              <a:rPr kumimoji="0" lang="it-IT" b="0" i="0" u="none" strike="noStrike" kern="0" cap="none" spc="0" normalizeH="0" baseline="0" noProof="0" dirty="0" smtClean="0">
                <a:ln>
                  <a:noFill/>
                </a:ln>
                <a:solidFill>
                  <a:schemeClr val="tx1"/>
                </a:solidFill>
                <a:effectLst/>
                <a:uLnTx/>
                <a:uFillTx/>
                <a:latin typeface="Cambria" pitchFamily="18" charset="0"/>
              </a:rPr>
              <a:t>: </a:t>
            </a:r>
            <a:r>
              <a:rPr lang="it-IT" dirty="0" smtClean="0">
                <a:latin typeface="Cambria" pitchFamily="18" charset="0"/>
              </a:rPr>
              <a:t>Sono le posizioni corrispondenti agli spazi esistenti tra gli atomi di una data struttura cristallina.</a:t>
            </a:r>
          </a:p>
          <a:p>
            <a:pPr algn="just">
              <a:spcBef>
                <a:spcPct val="20000"/>
              </a:spcBef>
              <a:buFont typeface="Arial" pitchFamily="34" charset="0"/>
              <a:buChar char="•"/>
              <a:defRPr/>
            </a:pPr>
            <a:endParaRPr lang="it-IT" dirty="0" smtClean="0">
              <a:latin typeface="Cambria" pitchFamily="18" charset="0"/>
            </a:endParaRPr>
          </a:p>
          <a:p>
            <a:pPr algn="just">
              <a:spcBef>
                <a:spcPct val="20000"/>
              </a:spcBef>
              <a:buFont typeface="Arial" pitchFamily="34" charset="0"/>
              <a:buChar char="•"/>
              <a:defRPr/>
            </a:pPr>
            <a:endParaRPr lang="it-IT" dirty="0" smtClean="0">
              <a:latin typeface="Cambria" pitchFamily="18" charset="0"/>
            </a:endParaRPr>
          </a:p>
          <a:p>
            <a:pPr algn="just">
              <a:spcBef>
                <a:spcPct val="20000"/>
              </a:spcBef>
              <a:buFont typeface="Arial" pitchFamily="34" charset="0"/>
              <a:buChar char="•"/>
              <a:defRPr/>
            </a:pPr>
            <a:r>
              <a:rPr lang="it-IT" dirty="0" smtClean="0">
                <a:latin typeface="Cambria" pitchFamily="18" charset="0"/>
              </a:rPr>
              <a:t> Le più comuni sono quelle:</a:t>
            </a:r>
          </a:p>
          <a:p>
            <a:pPr algn="just">
              <a:spcBef>
                <a:spcPct val="20000"/>
              </a:spcBef>
              <a:buFont typeface="Arial" pitchFamily="34" charset="0"/>
              <a:buChar char="•"/>
              <a:defRPr/>
            </a:pPr>
            <a:endParaRPr lang="it-IT" dirty="0" smtClean="0">
              <a:latin typeface="Cambria" pitchFamily="18" charset="0"/>
            </a:endParaRPr>
          </a:p>
          <a:p>
            <a:pPr algn="just">
              <a:spcBef>
                <a:spcPct val="20000"/>
              </a:spcBef>
              <a:defRPr/>
            </a:pPr>
            <a:r>
              <a:rPr lang="it-IT" dirty="0" smtClean="0">
                <a:latin typeface="Cambria" pitchFamily="18" charset="0"/>
              </a:rPr>
              <a:t> </a:t>
            </a:r>
            <a:r>
              <a:rPr lang="it-IT" i="1" dirty="0" smtClean="0">
                <a:solidFill>
                  <a:srgbClr val="006600"/>
                </a:solidFill>
                <a:latin typeface="Cambria" pitchFamily="18" charset="0"/>
              </a:rPr>
              <a:t>ottaedrica</a:t>
            </a:r>
            <a:r>
              <a:rPr lang="it-IT" b="1" i="1" dirty="0" smtClean="0">
                <a:latin typeface="Cambria" pitchFamily="18" charset="0"/>
              </a:rPr>
              <a:t>: </a:t>
            </a:r>
            <a:r>
              <a:rPr lang="it-IT" dirty="0" smtClean="0"/>
              <a:t>costituita dallo spazio vuoto esistente tra sei atomi posti ai vertici di un ottaedro</a:t>
            </a:r>
            <a:endParaRPr lang="it-IT" dirty="0" smtClean="0">
              <a:latin typeface="Cambria" pitchFamily="18" charset="0"/>
            </a:endParaRPr>
          </a:p>
          <a:p>
            <a:pPr algn="just">
              <a:spcBef>
                <a:spcPct val="20000"/>
              </a:spcBef>
              <a:defRPr/>
            </a:pPr>
            <a:endParaRPr lang="it-IT" b="1" i="1" dirty="0" smtClean="0">
              <a:latin typeface="Cambria" pitchFamily="18" charset="0"/>
            </a:endParaRPr>
          </a:p>
          <a:p>
            <a:pPr algn="just">
              <a:spcBef>
                <a:spcPct val="20000"/>
              </a:spcBef>
              <a:defRPr/>
            </a:pPr>
            <a:endParaRPr lang="it-IT" b="1" i="1" dirty="0" smtClean="0">
              <a:latin typeface="Cambria" pitchFamily="18" charset="0"/>
            </a:endParaRPr>
          </a:p>
          <a:p>
            <a:pPr algn="just">
              <a:spcBef>
                <a:spcPct val="20000"/>
              </a:spcBef>
              <a:defRPr/>
            </a:pPr>
            <a:r>
              <a:rPr lang="it-IT" i="1" dirty="0" smtClean="0">
                <a:solidFill>
                  <a:srgbClr val="006600"/>
                </a:solidFill>
                <a:latin typeface="Cambria" pitchFamily="18" charset="0"/>
              </a:rPr>
              <a:t>tetraedrica</a:t>
            </a:r>
            <a:r>
              <a:rPr lang="it-IT" dirty="0" smtClean="0">
                <a:latin typeface="Cambria" pitchFamily="18" charset="0"/>
              </a:rPr>
              <a:t>: </a:t>
            </a:r>
            <a:r>
              <a:rPr lang="it-IT" dirty="0" smtClean="0"/>
              <a:t>al centro di quattro atomi posti ai vertici di un tetraedro </a:t>
            </a:r>
            <a:endParaRPr kumimoji="0" lang="it-IT" b="0" i="0" u="none" strike="noStrike" kern="0" cap="none" spc="0" normalizeH="0" baseline="0" noProof="0" dirty="0" smtClean="0">
              <a:ln>
                <a:noFill/>
              </a:ln>
              <a:solidFill>
                <a:schemeClr val="tx1"/>
              </a:solidFill>
              <a:effectLst/>
              <a:uLnTx/>
              <a:uFillTx/>
              <a:latin typeface="Cambria" pitchFamily="18" charset="0"/>
            </a:endParaRPr>
          </a:p>
          <a:p>
            <a:pPr marL="0" marR="0" lvl="0" indent="0" algn="just" defTabSz="914400" rtl="0" eaLnBrk="1" fontAlgn="base" latinLnBrk="0" hangingPunct="1">
              <a:lnSpc>
                <a:spcPct val="100000"/>
              </a:lnSpc>
              <a:spcBef>
                <a:spcPct val="20000"/>
              </a:spcBef>
              <a:spcAft>
                <a:spcPct val="0"/>
              </a:spcAft>
              <a:buClrTx/>
              <a:buSzTx/>
              <a:buFontTx/>
              <a:buNone/>
              <a:tabLst/>
              <a:defRPr/>
            </a:pPr>
            <a:endParaRPr kumimoji="0" lang="it-IT" b="0" i="0" u="none" strike="noStrike" kern="0" cap="none" spc="0" normalizeH="0" baseline="0" noProof="0" dirty="0" smtClean="0">
              <a:ln>
                <a:noFill/>
              </a:ln>
              <a:solidFill>
                <a:schemeClr val="tx1"/>
              </a:solidFill>
              <a:effectLst/>
              <a:uLnTx/>
              <a:uFillTx/>
              <a:latin typeface="Cambria" pitchFamily="18" charset="0"/>
            </a:endParaRPr>
          </a:p>
          <a:p>
            <a:pPr marL="0" marR="0" lvl="0" indent="0" algn="just" defTabSz="914400" rtl="0" eaLnBrk="1" fontAlgn="base" latinLnBrk="0" hangingPunct="1">
              <a:lnSpc>
                <a:spcPct val="100000"/>
              </a:lnSpc>
              <a:spcBef>
                <a:spcPct val="20000"/>
              </a:spcBef>
              <a:spcAft>
                <a:spcPct val="0"/>
              </a:spcAft>
              <a:buClrTx/>
              <a:buSzTx/>
              <a:buFontTx/>
              <a:buNone/>
              <a:tabLst/>
              <a:defRPr/>
            </a:pPr>
            <a:endParaRPr kumimoji="0" lang="it-IT" sz="2000" b="0" i="0" u="none" strike="noStrike" kern="0" cap="none" spc="0" normalizeH="0" baseline="0" noProof="0" dirty="0" smtClean="0">
              <a:ln>
                <a:noFill/>
              </a:ln>
              <a:solidFill>
                <a:schemeClr val="tx1"/>
              </a:solidFill>
              <a:effectLst/>
              <a:uLnTx/>
              <a:uFillTx/>
              <a:latin typeface="Cambria" pitchFamily="18" charset="0"/>
            </a:endParaRPr>
          </a:p>
          <a:p>
            <a:pPr marL="0" marR="0" lvl="0" indent="0" algn="just" defTabSz="914400" rtl="0" eaLnBrk="1" fontAlgn="base" latinLnBrk="0" hangingPunct="1">
              <a:lnSpc>
                <a:spcPct val="100000"/>
              </a:lnSpc>
              <a:spcBef>
                <a:spcPct val="20000"/>
              </a:spcBef>
              <a:spcAft>
                <a:spcPct val="0"/>
              </a:spcAft>
              <a:buClrTx/>
              <a:buSzTx/>
              <a:buFont typeface="Arial" pitchFamily="34" charset="0"/>
              <a:buChar char="•"/>
              <a:tabLst/>
              <a:defRPr/>
            </a:pPr>
            <a:endParaRPr lang="it-IT" sz="2000" kern="0" dirty="0" smtClean="0">
              <a:latin typeface="Cambria" pitchFamily="18" charset="0"/>
            </a:endParaRPr>
          </a:p>
          <a:p>
            <a:pPr marL="0" marR="0" lvl="0" indent="0" algn="just" defTabSz="914400" rtl="0" eaLnBrk="1" fontAlgn="base" latinLnBrk="0" hangingPunct="1">
              <a:lnSpc>
                <a:spcPct val="100000"/>
              </a:lnSpc>
              <a:spcBef>
                <a:spcPct val="20000"/>
              </a:spcBef>
              <a:spcAft>
                <a:spcPct val="0"/>
              </a:spcAft>
              <a:buClrTx/>
              <a:buSzTx/>
              <a:buFont typeface="Arial" pitchFamily="34" charset="0"/>
              <a:buChar char="•"/>
              <a:tabLst/>
              <a:defRPr/>
            </a:pPr>
            <a:endParaRPr lang="it-IT" sz="2000" kern="0" dirty="0" smtClean="0">
              <a:latin typeface="Cambria" pitchFamily="18" charset="0"/>
            </a:endParaRPr>
          </a:p>
          <a:p>
            <a:pPr marL="0" marR="0" lvl="0" indent="0" algn="just" defTabSz="914400" rtl="0" eaLnBrk="1" fontAlgn="base" latinLnBrk="0" hangingPunct="1">
              <a:lnSpc>
                <a:spcPct val="100000"/>
              </a:lnSpc>
              <a:spcBef>
                <a:spcPct val="20000"/>
              </a:spcBef>
              <a:spcAft>
                <a:spcPct val="0"/>
              </a:spcAft>
              <a:buClrTx/>
              <a:buSzTx/>
              <a:buFont typeface="Arial" pitchFamily="34" charset="0"/>
              <a:buChar char="•"/>
              <a:tabLst/>
              <a:defRPr/>
            </a:pPr>
            <a:endParaRPr lang="it-IT" sz="2000" kern="0" dirty="0" smtClean="0">
              <a:latin typeface="Cambria" pitchFamily="18" charset="0"/>
            </a:endParaRPr>
          </a:p>
          <a:p>
            <a:pPr marL="0" marR="0" lvl="0" indent="0" algn="just" defTabSz="914400" rtl="0" eaLnBrk="1" fontAlgn="base" latinLnBrk="0" hangingPunct="1">
              <a:lnSpc>
                <a:spcPct val="100000"/>
              </a:lnSpc>
              <a:spcBef>
                <a:spcPct val="20000"/>
              </a:spcBef>
              <a:spcAft>
                <a:spcPct val="0"/>
              </a:spcAft>
              <a:buClrTx/>
              <a:buSzTx/>
              <a:buFont typeface="Arial" pitchFamily="34" charset="0"/>
              <a:buChar char="•"/>
              <a:tabLst/>
              <a:defRPr/>
            </a:pPr>
            <a:r>
              <a:rPr kumimoji="0" lang="it-IT" sz="2000" b="0" i="0" u="none" strike="noStrike" kern="0" cap="none" spc="0" normalizeH="0" baseline="0" noProof="0" dirty="0" smtClean="0">
                <a:ln>
                  <a:noFill/>
                </a:ln>
                <a:solidFill>
                  <a:schemeClr val="tx1"/>
                </a:solidFill>
                <a:effectLst/>
                <a:uLnTx/>
                <a:uFillTx/>
                <a:latin typeface="Cambria" pitchFamily="18" charset="0"/>
              </a:rPr>
              <a:t> </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395288" y="-71462"/>
            <a:ext cx="7772400" cy="908050"/>
          </a:xfrm>
        </p:spPr>
        <p:txBody>
          <a:bodyPr/>
          <a:lstStyle/>
          <a:p>
            <a:pPr eaLnBrk="1" hangingPunct="1"/>
            <a:r>
              <a:rPr lang="it-IT" sz="2800" b="1" i="1" dirty="0" smtClean="0">
                <a:solidFill>
                  <a:srgbClr val="006600"/>
                </a:solidFill>
                <a:latin typeface="Bookman Old Style" pitchFamily="18" charset="0"/>
              </a:rPr>
              <a:t>Solidi ionici: posizioni interstiziali</a:t>
            </a:r>
          </a:p>
        </p:txBody>
      </p:sp>
      <p:pic>
        <p:nvPicPr>
          <p:cNvPr id="52225" name="Immagine 1" descr="C:\Users\User\Desktop\francesca\burocrazie TV\logo gruppo.TIF"/>
          <p:cNvPicPr>
            <a:picLocks noChangeAspect="1" noChangeArrowheads="1"/>
          </p:cNvPicPr>
          <p:nvPr/>
        </p:nvPicPr>
        <p:blipFill>
          <a:blip r:embed="rId3"/>
          <a:srcRect/>
          <a:stretch>
            <a:fillRect/>
          </a:stretch>
        </p:blipFill>
        <p:spPr bwMode="auto">
          <a:xfrm>
            <a:off x="8358214" y="71414"/>
            <a:ext cx="642942" cy="676930"/>
          </a:xfrm>
          <a:prstGeom prst="rect">
            <a:avLst/>
          </a:prstGeom>
          <a:noFill/>
          <a:ln w="9525">
            <a:noFill/>
            <a:miter lim="800000"/>
            <a:headEnd/>
            <a:tailEnd/>
          </a:ln>
        </p:spPr>
      </p:pic>
      <p:cxnSp>
        <p:nvCxnSpPr>
          <p:cNvPr id="20" name="Connettore 1 19"/>
          <p:cNvCxnSpPr/>
          <p:nvPr/>
        </p:nvCxnSpPr>
        <p:spPr>
          <a:xfrm flipV="1">
            <a:off x="285720" y="687060"/>
            <a:ext cx="8001056" cy="71438"/>
          </a:xfrm>
          <a:prstGeom prst="line">
            <a:avLst/>
          </a:prstGeom>
          <a:ln>
            <a:solidFill>
              <a:srgbClr val="006600"/>
            </a:solidFill>
          </a:ln>
        </p:spPr>
        <p:style>
          <a:lnRef idx="1">
            <a:schemeClr val="accent1"/>
          </a:lnRef>
          <a:fillRef idx="0">
            <a:schemeClr val="accent1"/>
          </a:fillRef>
          <a:effectRef idx="0">
            <a:schemeClr val="accent1"/>
          </a:effectRef>
          <a:fontRef idx="minor">
            <a:schemeClr val="tx1"/>
          </a:fontRef>
        </p:style>
      </p:cxnSp>
      <p:sp>
        <p:nvSpPr>
          <p:cNvPr id="6" name="Rectangle 3"/>
          <p:cNvSpPr txBox="1">
            <a:spLocks noChangeArrowheads="1"/>
          </p:cNvSpPr>
          <p:nvPr/>
        </p:nvSpPr>
        <p:spPr bwMode="auto">
          <a:xfrm>
            <a:off x="285720" y="1000108"/>
            <a:ext cx="8536017" cy="542926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lgn="just">
              <a:spcBef>
                <a:spcPct val="20000"/>
              </a:spcBef>
              <a:buFont typeface="Arial" pitchFamily="34" charset="0"/>
              <a:buChar char="•"/>
              <a:defRPr/>
            </a:pPr>
            <a:r>
              <a:rPr kumimoji="0" lang="it-IT" sz="2000" b="0" i="0" u="none" strike="noStrike" kern="0" cap="none" spc="0" normalizeH="0" baseline="0" noProof="0" dirty="0" smtClean="0">
                <a:ln>
                  <a:noFill/>
                </a:ln>
                <a:solidFill>
                  <a:schemeClr val="tx1"/>
                </a:solidFill>
                <a:effectLst/>
                <a:uLnTx/>
                <a:uFillTx/>
                <a:latin typeface="Cambria" pitchFamily="18" charset="0"/>
              </a:rPr>
              <a:t> </a:t>
            </a:r>
            <a:r>
              <a:rPr kumimoji="0" lang="it-IT" sz="2000" b="0" i="1" u="none" strike="noStrike" kern="0" cap="none" spc="0" normalizeH="0" baseline="0" noProof="0" dirty="0" smtClean="0">
                <a:ln>
                  <a:noFill/>
                </a:ln>
                <a:solidFill>
                  <a:srgbClr val="006600"/>
                </a:solidFill>
                <a:effectLst/>
                <a:uLnTx/>
                <a:uFillTx/>
                <a:latin typeface="Cambria" pitchFamily="18" charset="0"/>
              </a:rPr>
              <a:t>posizione</a:t>
            </a:r>
            <a:r>
              <a:rPr kumimoji="0" lang="it-IT" sz="2000" b="0" i="1" u="none" strike="noStrike" kern="0" cap="none" spc="0" normalizeH="0" noProof="0" dirty="0" smtClean="0">
                <a:ln>
                  <a:noFill/>
                </a:ln>
                <a:solidFill>
                  <a:srgbClr val="006600"/>
                </a:solidFill>
                <a:effectLst/>
                <a:uLnTx/>
                <a:uFillTx/>
                <a:latin typeface="Cambria" pitchFamily="18" charset="0"/>
              </a:rPr>
              <a:t> </a:t>
            </a:r>
            <a:r>
              <a:rPr lang="it-IT" sz="2000" i="1" dirty="0" smtClean="0">
                <a:solidFill>
                  <a:srgbClr val="006600"/>
                </a:solidFill>
                <a:latin typeface="Cambria" pitchFamily="18" charset="0"/>
              </a:rPr>
              <a:t>ottaedrica</a:t>
            </a:r>
            <a:r>
              <a:rPr lang="it-IT" b="1" i="1" dirty="0" smtClean="0">
                <a:latin typeface="Cambria" pitchFamily="18" charset="0"/>
              </a:rPr>
              <a:t>:</a:t>
            </a:r>
            <a:endParaRPr lang="it-IT" dirty="0" smtClean="0">
              <a:latin typeface="Cambria" pitchFamily="18" charset="0"/>
            </a:endParaRPr>
          </a:p>
          <a:p>
            <a:pPr algn="just">
              <a:spcBef>
                <a:spcPct val="20000"/>
              </a:spcBef>
              <a:defRPr/>
            </a:pPr>
            <a:endParaRPr lang="it-IT" b="1" i="1" dirty="0" smtClean="0">
              <a:latin typeface="Cambria" pitchFamily="18" charset="0"/>
            </a:endParaRPr>
          </a:p>
          <a:p>
            <a:pPr marL="0" marR="0" lvl="0" indent="0" algn="just" defTabSz="914400" rtl="0" eaLnBrk="1" fontAlgn="base" latinLnBrk="0" hangingPunct="1">
              <a:lnSpc>
                <a:spcPct val="100000"/>
              </a:lnSpc>
              <a:spcBef>
                <a:spcPct val="20000"/>
              </a:spcBef>
              <a:spcAft>
                <a:spcPct val="0"/>
              </a:spcAft>
              <a:buClrTx/>
              <a:buSzTx/>
              <a:buFontTx/>
              <a:buNone/>
              <a:tabLst/>
              <a:defRPr/>
            </a:pPr>
            <a:endParaRPr kumimoji="0" lang="it-IT" sz="2000" b="0" i="0" u="none" strike="noStrike" kern="0" cap="none" spc="0" normalizeH="0" baseline="0" noProof="0" dirty="0" smtClean="0">
              <a:ln>
                <a:noFill/>
              </a:ln>
              <a:solidFill>
                <a:schemeClr val="tx1"/>
              </a:solidFill>
              <a:effectLst/>
              <a:uLnTx/>
              <a:uFillTx/>
              <a:latin typeface="Cambria" pitchFamily="18" charset="0"/>
            </a:endParaRPr>
          </a:p>
          <a:p>
            <a:pPr marL="0" marR="0" lvl="0" indent="0" algn="just" defTabSz="914400" rtl="0" eaLnBrk="1" fontAlgn="base" latinLnBrk="0" hangingPunct="1">
              <a:lnSpc>
                <a:spcPct val="100000"/>
              </a:lnSpc>
              <a:spcBef>
                <a:spcPct val="20000"/>
              </a:spcBef>
              <a:spcAft>
                <a:spcPct val="0"/>
              </a:spcAft>
              <a:buClrTx/>
              <a:buSzTx/>
              <a:buFont typeface="Arial" pitchFamily="34" charset="0"/>
              <a:buChar char="•"/>
              <a:tabLst/>
              <a:defRPr/>
            </a:pPr>
            <a:endParaRPr lang="it-IT" sz="2000" kern="0" dirty="0" smtClean="0">
              <a:latin typeface="Cambria" pitchFamily="18" charset="0"/>
            </a:endParaRPr>
          </a:p>
          <a:p>
            <a:pPr marL="0" marR="0" lvl="0" indent="0" algn="just" defTabSz="914400" rtl="0" eaLnBrk="1" fontAlgn="base" latinLnBrk="0" hangingPunct="1">
              <a:lnSpc>
                <a:spcPct val="100000"/>
              </a:lnSpc>
              <a:spcBef>
                <a:spcPct val="20000"/>
              </a:spcBef>
              <a:spcAft>
                <a:spcPct val="0"/>
              </a:spcAft>
              <a:buClrTx/>
              <a:buSzTx/>
              <a:buFont typeface="Arial" pitchFamily="34" charset="0"/>
              <a:buChar char="•"/>
              <a:tabLst/>
              <a:defRPr/>
            </a:pPr>
            <a:endParaRPr lang="it-IT" sz="2000" kern="0" dirty="0" smtClean="0">
              <a:latin typeface="Cambria" pitchFamily="18" charset="0"/>
            </a:endParaRPr>
          </a:p>
          <a:p>
            <a:pPr marL="0" marR="0" lvl="0" indent="0" algn="just" defTabSz="914400" rtl="0" eaLnBrk="1" fontAlgn="base" latinLnBrk="0" hangingPunct="1">
              <a:lnSpc>
                <a:spcPct val="100000"/>
              </a:lnSpc>
              <a:spcBef>
                <a:spcPct val="20000"/>
              </a:spcBef>
              <a:spcAft>
                <a:spcPct val="0"/>
              </a:spcAft>
              <a:buClrTx/>
              <a:buSzTx/>
              <a:buFont typeface="Arial" pitchFamily="34" charset="0"/>
              <a:buChar char="•"/>
              <a:tabLst/>
              <a:defRPr/>
            </a:pPr>
            <a:endParaRPr lang="it-IT" sz="2000" kern="0" dirty="0" smtClean="0">
              <a:latin typeface="Cambria" pitchFamily="18" charset="0"/>
            </a:endParaRPr>
          </a:p>
          <a:p>
            <a:pPr marL="0" marR="0" lvl="0" indent="0" algn="just" defTabSz="914400" rtl="0" eaLnBrk="1" fontAlgn="base" latinLnBrk="0" hangingPunct="1">
              <a:lnSpc>
                <a:spcPct val="100000"/>
              </a:lnSpc>
              <a:spcBef>
                <a:spcPct val="20000"/>
              </a:spcBef>
              <a:spcAft>
                <a:spcPct val="0"/>
              </a:spcAft>
              <a:buClrTx/>
              <a:buSzTx/>
              <a:buFont typeface="Arial" pitchFamily="34" charset="0"/>
              <a:buChar char="•"/>
              <a:tabLst/>
              <a:defRPr/>
            </a:pPr>
            <a:endParaRPr lang="it-IT" sz="2000" kern="0" dirty="0" smtClean="0">
              <a:latin typeface="Cambria" pitchFamily="18" charset="0"/>
            </a:endParaRPr>
          </a:p>
          <a:p>
            <a:pPr algn="just">
              <a:spcBef>
                <a:spcPct val="20000"/>
              </a:spcBef>
              <a:buFont typeface="Arial" pitchFamily="34" charset="0"/>
              <a:buChar char="•"/>
              <a:defRPr/>
            </a:pPr>
            <a:r>
              <a:rPr kumimoji="0" lang="it-IT" sz="2000" b="0" i="0" u="none" strike="noStrike" kern="0" cap="none" spc="0" normalizeH="0" baseline="0" noProof="0" dirty="0" smtClean="0">
                <a:ln>
                  <a:noFill/>
                </a:ln>
                <a:solidFill>
                  <a:schemeClr val="tx1"/>
                </a:solidFill>
                <a:effectLst/>
                <a:uLnTx/>
                <a:uFillTx/>
                <a:latin typeface="Cambria" pitchFamily="18" charset="0"/>
              </a:rPr>
              <a:t> </a:t>
            </a:r>
            <a:r>
              <a:rPr lang="it-IT" sz="2000" i="1" kern="0" dirty="0" smtClean="0">
                <a:solidFill>
                  <a:srgbClr val="006600"/>
                </a:solidFill>
                <a:latin typeface="Cambria" pitchFamily="18" charset="0"/>
              </a:rPr>
              <a:t>posizione </a:t>
            </a:r>
            <a:r>
              <a:rPr lang="it-IT" sz="2000" i="1" dirty="0" smtClean="0">
                <a:solidFill>
                  <a:srgbClr val="006600"/>
                </a:solidFill>
                <a:latin typeface="Cambria" pitchFamily="18" charset="0"/>
              </a:rPr>
              <a:t>tetraedrica </a:t>
            </a:r>
            <a:endParaRPr lang="it-IT" sz="2000" kern="0" dirty="0" smtClean="0">
              <a:latin typeface="Cambria" pitchFamily="18" charset="0"/>
            </a:endParaRPr>
          </a:p>
          <a:p>
            <a:pPr marL="0" marR="0" lvl="0" indent="0" algn="just" defTabSz="914400" rtl="0" eaLnBrk="1" fontAlgn="base" latinLnBrk="0" hangingPunct="1">
              <a:lnSpc>
                <a:spcPct val="100000"/>
              </a:lnSpc>
              <a:spcBef>
                <a:spcPct val="20000"/>
              </a:spcBef>
              <a:spcAft>
                <a:spcPct val="0"/>
              </a:spcAft>
              <a:buClrTx/>
              <a:buSzTx/>
              <a:buFont typeface="Arial" pitchFamily="34" charset="0"/>
              <a:buChar char="•"/>
              <a:tabLst/>
              <a:defRPr/>
            </a:pPr>
            <a:endParaRPr kumimoji="0" lang="it-IT" sz="2000" b="0" i="0" u="none" strike="noStrike" kern="0" cap="none" spc="0" normalizeH="0" baseline="0" noProof="0" dirty="0" smtClean="0">
              <a:ln>
                <a:noFill/>
              </a:ln>
              <a:solidFill>
                <a:schemeClr val="tx1"/>
              </a:solidFill>
              <a:effectLst/>
              <a:uLnTx/>
              <a:uFillTx/>
              <a:latin typeface="Cambria" pitchFamily="18" charset="0"/>
            </a:endParaRPr>
          </a:p>
        </p:txBody>
      </p:sp>
      <p:pic>
        <p:nvPicPr>
          <p:cNvPr id="119810" name="Picture 2"/>
          <p:cNvPicPr>
            <a:picLocks noChangeAspect="1" noChangeArrowheads="1"/>
          </p:cNvPicPr>
          <p:nvPr/>
        </p:nvPicPr>
        <p:blipFill>
          <a:blip r:embed="rId4"/>
          <a:srcRect/>
          <a:stretch>
            <a:fillRect/>
          </a:stretch>
        </p:blipFill>
        <p:spPr bwMode="auto">
          <a:xfrm>
            <a:off x="428596" y="4357694"/>
            <a:ext cx="2072420" cy="1928826"/>
          </a:xfrm>
          <a:prstGeom prst="rect">
            <a:avLst/>
          </a:prstGeom>
          <a:noFill/>
          <a:ln w="9525">
            <a:noFill/>
            <a:miter lim="800000"/>
            <a:headEnd/>
            <a:tailEnd/>
          </a:ln>
          <a:effectLst/>
        </p:spPr>
      </p:pic>
      <p:pic>
        <p:nvPicPr>
          <p:cNvPr id="120834" name="Picture 2"/>
          <p:cNvPicPr>
            <a:picLocks noChangeAspect="1" noChangeArrowheads="1"/>
          </p:cNvPicPr>
          <p:nvPr/>
        </p:nvPicPr>
        <p:blipFill>
          <a:blip r:embed="rId5"/>
          <a:srcRect/>
          <a:stretch>
            <a:fillRect/>
          </a:stretch>
        </p:blipFill>
        <p:spPr bwMode="auto">
          <a:xfrm>
            <a:off x="571472" y="1571612"/>
            <a:ext cx="2004537" cy="1928826"/>
          </a:xfrm>
          <a:prstGeom prst="rect">
            <a:avLst/>
          </a:prstGeom>
          <a:noFill/>
          <a:ln w="9525">
            <a:noFill/>
            <a:miter lim="800000"/>
            <a:headEnd/>
            <a:tailEnd/>
          </a:ln>
          <a:effectLst/>
        </p:spPr>
      </p:pic>
      <p:pic>
        <p:nvPicPr>
          <p:cNvPr id="8" name="Picture 4"/>
          <p:cNvPicPr>
            <a:picLocks noGrp="1" noChangeAspect="1" noChangeArrowheads="1"/>
          </p:cNvPicPr>
          <p:nvPr>
            <p:ph type="body" sz="half" idx="4294967295"/>
          </p:nvPr>
        </p:nvPicPr>
        <p:blipFill>
          <a:blip r:embed="rId6"/>
          <a:srcRect/>
          <a:stretch>
            <a:fillRect/>
          </a:stretch>
        </p:blipFill>
        <p:spPr>
          <a:xfrm>
            <a:off x="5924393" y="2643182"/>
            <a:ext cx="3219607" cy="2071702"/>
          </a:xfrm>
          <a:noFill/>
        </p:spPr>
      </p:pic>
      <p:pic>
        <p:nvPicPr>
          <p:cNvPr id="120835" name="Picture 3"/>
          <p:cNvPicPr>
            <a:picLocks noChangeAspect="1" noChangeArrowheads="1"/>
          </p:cNvPicPr>
          <p:nvPr/>
        </p:nvPicPr>
        <p:blipFill>
          <a:blip r:embed="rId7"/>
          <a:srcRect/>
          <a:stretch>
            <a:fillRect/>
          </a:stretch>
        </p:blipFill>
        <p:spPr bwMode="auto">
          <a:xfrm>
            <a:off x="2857488" y="4429132"/>
            <a:ext cx="2280654" cy="1857388"/>
          </a:xfrm>
          <a:prstGeom prst="rect">
            <a:avLst/>
          </a:prstGeom>
          <a:noFill/>
          <a:ln w="9525">
            <a:noFill/>
            <a:miter lim="800000"/>
            <a:headEnd/>
            <a:tailEnd/>
          </a:ln>
          <a:effectLst/>
        </p:spPr>
      </p:pic>
      <p:pic>
        <p:nvPicPr>
          <p:cNvPr id="120836" name="Picture 4"/>
          <p:cNvPicPr>
            <a:picLocks noChangeAspect="1" noChangeArrowheads="1"/>
          </p:cNvPicPr>
          <p:nvPr/>
        </p:nvPicPr>
        <p:blipFill>
          <a:blip r:embed="rId8"/>
          <a:srcRect/>
          <a:stretch>
            <a:fillRect/>
          </a:stretch>
        </p:blipFill>
        <p:spPr bwMode="auto">
          <a:xfrm>
            <a:off x="3000363" y="1643050"/>
            <a:ext cx="2159871" cy="1857388"/>
          </a:xfrm>
          <a:prstGeom prst="rect">
            <a:avLst/>
          </a:prstGeom>
          <a:noFill/>
          <a:ln w="9525">
            <a:noFill/>
            <a:miter lim="800000"/>
            <a:headEnd/>
            <a:tailEnd/>
          </a:ln>
          <a:effectLst/>
        </p:spPr>
      </p:pic>
      <p:sp>
        <p:nvSpPr>
          <p:cNvPr id="13" name="Parentesi graffa chiusa 12"/>
          <p:cNvSpPr/>
          <p:nvPr/>
        </p:nvSpPr>
        <p:spPr>
          <a:xfrm>
            <a:off x="5357818" y="1643050"/>
            <a:ext cx="571504" cy="4500594"/>
          </a:xfrm>
          <a:prstGeom prst="rightBrace">
            <a:avLst/>
          </a:prstGeom>
          <a:ln w="28575">
            <a:solidFill>
              <a:srgbClr val="0066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t-IT"/>
          </a:p>
        </p:txBody>
      </p:sp>
      <p:sp>
        <p:nvSpPr>
          <p:cNvPr id="14" name="Ovale 13"/>
          <p:cNvSpPr/>
          <p:nvPr/>
        </p:nvSpPr>
        <p:spPr>
          <a:xfrm>
            <a:off x="3884916" y="2428868"/>
            <a:ext cx="285752" cy="285752"/>
          </a:xfrm>
          <a:prstGeom prst="ellipse">
            <a:avLst/>
          </a:prstGeom>
          <a:no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nvGrpSpPr>
          <p:cNvPr id="32" name="Gruppo 31"/>
          <p:cNvGrpSpPr/>
          <p:nvPr/>
        </p:nvGrpSpPr>
        <p:grpSpPr>
          <a:xfrm>
            <a:off x="2915278" y="1571612"/>
            <a:ext cx="2255522" cy="2000264"/>
            <a:chOff x="2915278" y="1571612"/>
            <a:chExt cx="2255522" cy="2000264"/>
          </a:xfrm>
        </p:grpSpPr>
        <p:sp>
          <p:nvSpPr>
            <p:cNvPr id="18" name="Ovale 17"/>
            <p:cNvSpPr/>
            <p:nvPr/>
          </p:nvSpPr>
          <p:spPr>
            <a:xfrm>
              <a:off x="4643438" y="1714488"/>
              <a:ext cx="285752" cy="285752"/>
            </a:xfrm>
            <a:prstGeom prst="ellipse">
              <a:avLst/>
            </a:prstGeom>
            <a:no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9" name="Ovale 18"/>
            <p:cNvSpPr/>
            <p:nvPr/>
          </p:nvSpPr>
          <p:spPr>
            <a:xfrm>
              <a:off x="4885048" y="2316486"/>
              <a:ext cx="285752" cy="285752"/>
            </a:xfrm>
            <a:prstGeom prst="ellipse">
              <a:avLst/>
            </a:prstGeom>
            <a:no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1" name="Ovale 20"/>
            <p:cNvSpPr/>
            <p:nvPr/>
          </p:nvSpPr>
          <p:spPr>
            <a:xfrm>
              <a:off x="4643438" y="3143248"/>
              <a:ext cx="285752" cy="285752"/>
            </a:xfrm>
            <a:prstGeom prst="ellipse">
              <a:avLst/>
            </a:prstGeom>
            <a:no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2" name="Ovale 21"/>
            <p:cNvSpPr/>
            <p:nvPr/>
          </p:nvSpPr>
          <p:spPr>
            <a:xfrm>
              <a:off x="3643306" y="3286124"/>
              <a:ext cx="285752" cy="285752"/>
            </a:xfrm>
            <a:prstGeom prst="ellipse">
              <a:avLst/>
            </a:prstGeom>
            <a:no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3" name="Ovale 22"/>
            <p:cNvSpPr/>
            <p:nvPr/>
          </p:nvSpPr>
          <p:spPr>
            <a:xfrm>
              <a:off x="4143372" y="3000372"/>
              <a:ext cx="285752" cy="285752"/>
            </a:xfrm>
            <a:prstGeom prst="ellipse">
              <a:avLst/>
            </a:prstGeom>
            <a:no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4" name="Ovale 23"/>
            <p:cNvSpPr/>
            <p:nvPr/>
          </p:nvSpPr>
          <p:spPr>
            <a:xfrm>
              <a:off x="4143372" y="1571612"/>
              <a:ext cx="285752" cy="285752"/>
            </a:xfrm>
            <a:prstGeom prst="ellipse">
              <a:avLst/>
            </a:prstGeom>
            <a:no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5" name="Ovale 24"/>
            <p:cNvSpPr/>
            <p:nvPr/>
          </p:nvSpPr>
          <p:spPr>
            <a:xfrm>
              <a:off x="3629658" y="1843716"/>
              <a:ext cx="285752" cy="285752"/>
            </a:xfrm>
            <a:prstGeom prst="ellipse">
              <a:avLst/>
            </a:prstGeom>
            <a:no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6" name="Ovale 25"/>
            <p:cNvSpPr/>
            <p:nvPr/>
          </p:nvSpPr>
          <p:spPr>
            <a:xfrm>
              <a:off x="3143240" y="1714488"/>
              <a:ext cx="285752" cy="285752"/>
            </a:xfrm>
            <a:prstGeom prst="ellipse">
              <a:avLst/>
            </a:prstGeom>
            <a:no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7" name="Ovale 26"/>
            <p:cNvSpPr/>
            <p:nvPr/>
          </p:nvSpPr>
          <p:spPr>
            <a:xfrm>
              <a:off x="3428992" y="2285992"/>
              <a:ext cx="285752" cy="285752"/>
            </a:xfrm>
            <a:prstGeom prst="ellipse">
              <a:avLst/>
            </a:prstGeom>
            <a:no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8" name="Ovale 27"/>
            <p:cNvSpPr/>
            <p:nvPr/>
          </p:nvSpPr>
          <p:spPr>
            <a:xfrm>
              <a:off x="2915278" y="2541250"/>
              <a:ext cx="285752" cy="285752"/>
            </a:xfrm>
            <a:prstGeom prst="ellipse">
              <a:avLst/>
            </a:prstGeom>
            <a:no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9" name="Ovale 28"/>
            <p:cNvSpPr/>
            <p:nvPr/>
          </p:nvSpPr>
          <p:spPr>
            <a:xfrm>
              <a:off x="4388180" y="2558096"/>
              <a:ext cx="285752" cy="285752"/>
            </a:xfrm>
            <a:prstGeom prst="ellipse">
              <a:avLst/>
            </a:prstGeom>
            <a:no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1" name="Ovale 30"/>
            <p:cNvSpPr/>
            <p:nvPr/>
          </p:nvSpPr>
          <p:spPr>
            <a:xfrm>
              <a:off x="3143240" y="3143248"/>
              <a:ext cx="285752" cy="285752"/>
            </a:xfrm>
            <a:prstGeom prst="ellipse">
              <a:avLst/>
            </a:prstGeom>
            <a:no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sp>
        <p:nvSpPr>
          <p:cNvPr id="33" name="Ovale 32"/>
          <p:cNvSpPr/>
          <p:nvPr/>
        </p:nvSpPr>
        <p:spPr>
          <a:xfrm>
            <a:off x="3357554" y="4929198"/>
            <a:ext cx="285752" cy="285752"/>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nvGrpSpPr>
          <p:cNvPr id="42" name="Gruppo 41"/>
          <p:cNvGrpSpPr/>
          <p:nvPr/>
        </p:nvGrpSpPr>
        <p:grpSpPr>
          <a:xfrm>
            <a:off x="3286116" y="4786322"/>
            <a:ext cx="1357322" cy="1143008"/>
            <a:chOff x="3286116" y="4786322"/>
            <a:chExt cx="1357322" cy="1143008"/>
          </a:xfrm>
        </p:grpSpPr>
        <p:sp>
          <p:nvSpPr>
            <p:cNvPr id="35" name="Ovale 34"/>
            <p:cNvSpPr/>
            <p:nvPr/>
          </p:nvSpPr>
          <p:spPr>
            <a:xfrm>
              <a:off x="3571868" y="4786322"/>
              <a:ext cx="285752" cy="285752"/>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6" name="Ovale 35"/>
            <p:cNvSpPr/>
            <p:nvPr/>
          </p:nvSpPr>
          <p:spPr>
            <a:xfrm>
              <a:off x="4071934" y="4929198"/>
              <a:ext cx="285752" cy="285752"/>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7" name="Ovale 36"/>
            <p:cNvSpPr/>
            <p:nvPr/>
          </p:nvSpPr>
          <p:spPr>
            <a:xfrm>
              <a:off x="4357686" y="4857760"/>
              <a:ext cx="285752" cy="285752"/>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8" name="Ovale 37"/>
            <p:cNvSpPr/>
            <p:nvPr/>
          </p:nvSpPr>
          <p:spPr>
            <a:xfrm>
              <a:off x="3286116" y="5643578"/>
              <a:ext cx="285752" cy="285752"/>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9" name="Ovale 38"/>
            <p:cNvSpPr/>
            <p:nvPr/>
          </p:nvSpPr>
          <p:spPr>
            <a:xfrm>
              <a:off x="3571868" y="5572140"/>
              <a:ext cx="285752" cy="285752"/>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0" name="Ovale 39"/>
            <p:cNvSpPr/>
            <p:nvPr/>
          </p:nvSpPr>
          <p:spPr>
            <a:xfrm>
              <a:off x="4071934" y="5643578"/>
              <a:ext cx="285752" cy="285752"/>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1" name="Ovale 40"/>
            <p:cNvSpPr/>
            <p:nvPr/>
          </p:nvSpPr>
          <p:spPr>
            <a:xfrm>
              <a:off x="4286248" y="5572140"/>
              <a:ext cx="285752" cy="285752"/>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dissolv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dissolve">
                                      <p:cBhvr>
                                        <p:cTn id="12" dur="500"/>
                                        <p:tgtEl>
                                          <p:spTgt spid="32"/>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3"/>
                                        </p:tgtEl>
                                        <p:attrNameLst>
                                          <p:attrName>style.visibility</p:attrName>
                                        </p:attrNameLst>
                                      </p:cBhvr>
                                      <p:to>
                                        <p:strVal val="visible"/>
                                      </p:to>
                                    </p:set>
                                    <p:animEffect transition="in" filter="dissolve">
                                      <p:cBhvr>
                                        <p:cTn id="17" dur="500"/>
                                        <p:tgtEl>
                                          <p:spTgt spid="33"/>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42"/>
                                        </p:tgtEl>
                                        <p:attrNameLst>
                                          <p:attrName>style.visibility</p:attrName>
                                        </p:attrNameLst>
                                      </p:cBhvr>
                                      <p:to>
                                        <p:strVal val="visible"/>
                                      </p:to>
                                    </p:set>
                                    <p:animEffect transition="in" filter="dissolve">
                                      <p:cBhvr>
                                        <p:cTn id="22" dur="500"/>
                                        <p:tgtEl>
                                          <p:spTgt spid="42"/>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dissolve">
                                      <p:cBhvr>
                                        <p:cTn id="27" dur="500"/>
                                        <p:tgtEl>
                                          <p:spTgt spid="13"/>
                                        </p:tgtEl>
                                      </p:cBhvr>
                                    </p:animEffect>
                                  </p:childTnLst>
                                </p:cTn>
                              </p:par>
                              <p:par>
                                <p:cTn id="28" presetID="9" presetClass="entr" presetSubtype="0" fill="hold" nodeType="with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dissolve">
                                      <p:cBhvr>
                                        <p:cTn id="3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33"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5" name="Immagine 1" descr="C:\Users\User\Desktop\francesca\burocrazie TV\logo gruppo.TIF"/>
          <p:cNvPicPr>
            <a:picLocks noChangeAspect="1" noChangeArrowheads="1"/>
          </p:cNvPicPr>
          <p:nvPr/>
        </p:nvPicPr>
        <p:blipFill>
          <a:blip r:embed="rId4"/>
          <a:srcRect/>
          <a:stretch>
            <a:fillRect/>
          </a:stretch>
        </p:blipFill>
        <p:spPr bwMode="auto">
          <a:xfrm>
            <a:off x="8358214" y="71414"/>
            <a:ext cx="642942" cy="676930"/>
          </a:xfrm>
          <a:prstGeom prst="rect">
            <a:avLst/>
          </a:prstGeom>
          <a:noFill/>
          <a:ln w="9525">
            <a:noFill/>
            <a:miter lim="800000"/>
            <a:headEnd/>
            <a:tailEnd/>
          </a:ln>
        </p:spPr>
      </p:pic>
      <p:cxnSp>
        <p:nvCxnSpPr>
          <p:cNvPr id="20" name="Connettore 1 19"/>
          <p:cNvCxnSpPr/>
          <p:nvPr/>
        </p:nvCxnSpPr>
        <p:spPr>
          <a:xfrm flipV="1">
            <a:off x="285720" y="687060"/>
            <a:ext cx="8001056" cy="71438"/>
          </a:xfrm>
          <a:prstGeom prst="line">
            <a:avLst/>
          </a:prstGeom>
          <a:ln>
            <a:solidFill>
              <a:srgbClr val="006600"/>
            </a:solidFill>
          </a:ln>
        </p:spPr>
        <p:style>
          <a:lnRef idx="1">
            <a:schemeClr val="accent1"/>
          </a:lnRef>
          <a:fillRef idx="0">
            <a:schemeClr val="accent1"/>
          </a:fillRef>
          <a:effectRef idx="0">
            <a:schemeClr val="accent1"/>
          </a:effectRef>
          <a:fontRef idx="minor">
            <a:schemeClr val="tx1"/>
          </a:fontRef>
        </p:style>
      </p:cxnSp>
      <p:sp>
        <p:nvSpPr>
          <p:cNvPr id="6" name="Rectangle 3"/>
          <p:cNvSpPr txBox="1">
            <a:spLocks noChangeArrowheads="1"/>
          </p:cNvSpPr>
          <p:nvPr/>
        </p:nvSpPr>
        <p:spPr bwMode="auto">
          <a:xfrm>
            <a:off x="214282" y="1000108"/>
            <a:ext cx="8607455" cy="14287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lgn="just">
              <a:spcBef>
                <a:spcPct val="20000"/>
              </a:spcBef>
              <a:buFont typeface="Arial" pitchFamily="34" charset="0"/>
              <a:buChar char="•"/>
              <a:defRPr/>
            </a:pPr>
            <a:r>
              <a:rPr lang="it-IT" sz="2000" dirty="0" smtClean="0">
                <a:latin typeface="Cambria" pitchFamily="18" charset="0"/>
              </a:rPr>
              <a:t>  </a:t>
            </a:r>
            <a:r>
              <a:rPr lang="it-IT" sz="2000" b="1" i="1" u="sng" kern="0" dirty="0" smtClean="0">
                <a:solidFill>
                  <a:srgbClr val="006600"/>
                </a:solidFill>
                <a:latin typeface="Cambria" pitchFamily="18" charset="0"/>
              </a:rPr>
              <a:t>Cloruro di Cesio </a:t>
            </a:r>
            <a:r>
              <a:rPr lang="it-IT" sz="2000" b="1" i="1" u="sng" dirty="0" err="1" smtClean="0">
                <a:solidFill>
                  <a:srgbClr val="006600"/>
                </a:solidFill>
                <a:cs typeface="Times New Roman" pitchFamily="18" charset="0"/>
              </a:rPr>
              <a:t>CsCl</a:t>
            </a:r>
            <a:r>
              <a:rPr lang="it-IT" sz="2000" i="1" u="sng" baseline="-25000" dirty="0" smtClean="0">
                <a:solidFill>
                  <a:srgbClr val="006600"/>
                </a:solidFill>
                <a:cs typeface="Times New Roman" pitchFamily="18" charset="0"/>
              </a:rPr>
              <a:t> </a:t>
            </a:r>
            <a:r>
              <a:rPr lang="it-IT" sz="2000" i="1" kern="0" dirty="0" smtClean="0">
                <a:solidFill>
                  <a:srgbClr val="006600"/>
                </a:solidFill>
                <a:latin typeface="Cambria" pitchFamily="18" charset="0"/>
              </a:rPr>
              <a:t>(struttura tipo:AX con NC</a:t>
            </a:r>
            <a:r>
              <a:rPr lang="it-IT" sz="2000" i="1" kern="0" baseline="-25000" dirty="0" smtClean="0">
                <a:solidFill>
                  <a:srgbClr val="006600"/>
                </a:solidFill>
                <a:latin typeface="Cambria" pitchFamily="18" charset="0"/>
              </a:rPr>
              <a:t>c</a:t>
            </a:r>
            <a:r>
              <a:rPr lang="it-IT" sz="2000" i="1" kern="0" dirty="0" smtClean="0">
                <a:solidFill>
                  <a:srgbClr val="006600"/>
                </a:solidFill>
                <a:latin typeface="Cambria" pitchFamily="18" charset="0"/>
              </a:rPr>
              <a:t>8):</a:t>
            </a:r>
            <a:r>
              <a:rPr lang="it-IT" sz="2000" kern="0" dirty="0" smtClean="0">
                <a:solidFill>
                  <a:srgbClr val="006600"/>
                </a:solidFill>
                <a:latin typeface="Cambria" pitchFamily="18" charset="0"/>
              </a:rPr>
              <a:t>  </a:t>
            </a:r>
            <a:r>
              <a:rPr lang="it-IT" sz="2000" dirty="0" smtClean="0">
                <a:latin typeface="Cambria" pitchFamily="18" charset="0"/>
              </a:rPr>
              <a:t>Il </a:t>
            </a:r>
            <a:r>
              <a:rPr lang="it-IT" sz="2000" dirty="0" err="1" smtClean="0">
                <a:latin typeface="Cambria" pitchFamily="18" charset="0"/>
              </a:rPr>
              <a:t>n°</a:t>
            </a:r>
            <a:r>
              <a:rPr lang="it-IT" sz="2000" dirty="0" smtClean="0">
                <a:latin typeface="Cambria" pitchFamily="18" charset="0"/>
              </a:rPr>
              <a:t> coordinazione sia per anione che per catione è 8.</a:t>
            </a:r>
          </a:p>
          <a:p>
            <a:pPr algn="just">
              <a:spcBef>
                <a:spcPct val="20000"/>
              </a:spcBef>
              <a:defRPr/>
            </a:pPr>
            <a:endParaRPr lang="it-IT" sz="2000" dirty="0" smtClean="0">
              <a:latin typeface="Cambria" pitchFamily="18" charset="0"/>
            </a:endParaRPr>
          </a:p>
        </p:txBody>
      </p:sp>
      <p:sp>
        <p:nvSpPr>
          <p:cNvPr id="9" name="Rettangolo 8"/>
          <p:cNvSpPr/>
          <p:nvPr/>
        </p:nvSpPr>
        <p:spPr>
          <a:xfrm>
            <a:off x="4429124" y="6215082"/>
            <a:ext cx="4071966" cy="307777"/>
          </a:xfrm>
          <a:prstGeom prst="rect">
            <a:avLst/>
          </a:prstGeom>
        </p:spPr>
        <p:txBody>
          <a:bodyPr wrap="square">
            <a:spAutoFit/>
          </a:bodyPr>
          <a:lstStyle/>
          <a:p>
            <a:r>
              <a:rPr lang="it-IT" sz="1400" b="1" dirty="0" smtClean="0">
                <a:latin typeface="Cambria" pitchFamily="18" charset="0"/>
              </a:rPr>
              <a:t>R </a:t>
            </a:r>
            <a:r>
              <a:rPr lang="it-IT" sz="1400" b="1" baseline="-25000" dirty="0" smtClean="0">
                <a:latin typeface="Cambria" pitchFamily="18" charset="0"/>
              </a:rPr>
              <a:t>c</a:t>
            </a:r>
            <a:r>
              <a:rPr lang="it-IT" sz="1400" b="1" dirty="0" smtClean="0">
                <a:latin typeface="Cambria" pitchFamily="18" charset="0"/>
              </a:rPr>
              <a:t>/R </a:t>
            </a:r>
            <a:r>
              <a:rPr lang="it-IT" sz="1400" b="1" baseline="-25000" dirty="0" smtClean="0">
                <a:latin typeface="Cambria" pitchFamily="18" charset="0"/>
              </a:rPr>
              <a:t>a</a:t>
            </a:r>
            <a:r>
              <a:rPr lang="it-IT" sz="1400" b="1" dirty="0">
                <a:latin typeface="Cambria" pitchFamily="18" charset="0"/>
              </a:rPr>
              <a:t> </a:t>
            </a:r>
            <a:r>
              <a:rPr lang="it-IT" sz="1400" b="1" dirty="0" smtClean="0">
                <a:latin typeface="Cambria" pitchFamily="18" charset="0"/>
              </a:rPr>
              <a:t>: </a:t>
            </a:r>
            <a:r>
              <a:rPr lang="it-IT" sz="1400" b="1" dirty="0" smtClean="0">
                <a:latin typeface="Times New Roman"/>
                <a:cs typeface="Times New Roman"/>
              </a:rPr>
              <a:t>≈</a:t>
            </a:r>
            <a:r>
              <a:rPr lang="it-IT" sz="1400" dirty="0" smtClean="0">
                <a:latin typeface="Cambria" pitchFamily="18" charset="0"/>
              </a:rPr>
              <a:t>0.8   </a:t>
            </a:r>
            <a:r>
              <a:rPr lang="it-IT" sz="1400" b="1" dirty="0" smtClean="0">
                <a:latin typeface="Cambria" pitchFamily="18" charset="0"/>
              </a:rPr>
              <a:t>N coordinazione: 8</a:t>
            </a:r>
            <a:endParaRPr lang="it-IT" sz="1400" dirty="0">
              <a:latin typeface="Cambria" pitchFamily="18" charset="0"/>
            </a:endParaRPr>
          </a:p>
        </p:txBody>
      </p:sp>
      <p:sp>
        <p:nvSpPr>
          <p:cNvPr id="12" name="Rettangolo 11"/>
          <p:cNvSpPr/>
          <p:nvPr/>
        </p:nvSpPr>
        <p:spPr>
          <a:xfrm>
            <a:off x="142844" y="3071810"/>
            <a:ext cx="3929090" cy="1631216"/>
          </a:xfrm>
          <a:prstGeom prst="rect">
            <a:avLst/>
          </a:prstGeom>
        </p:spPr>
        <p:txBody>
          <a:bodyPr wrap="square">
            <a:spAutoFit/>
          </a:bodyPr>
          <a:lstStyle/>
          <a:p>
            <a:pPr algn="just">
              <a:buFont typeface="Arial" pitchFamily="34" charset="0"/>
              <a:buChar char="•"/>
            </a:pPr>
            <a:r>
              <a:rPr lang="it-IT" sz="2000" dirty="0" smtClean="0">
                <a:latin typeface="Cambria" pitchFamily="18" charset="0"/>
              </a:rPr>
              <a:t>  </a:t>
            </a:r>
            <a:r>
              <a:rPr lang="it-IT" sz="2000" dirty="0" smtClean="0"/>
              <a:t>La struttura che prende il nome dal cloruro di cesio è tipica degli alogenuri del cesio </a:t>
            </a:r>
            <a:r>
              <a:rPr lang="it-IT" sz="2000" dirty="0" err="1" smtClean="0"/>
              <a:t>CsBr</a:t>
            </a:r>
            <a:r>
              <a:rPr lang="it-IT" sz="2000" dirty="0" smtClean="0"/>
              <a:t> e </a:t>
            </a:r>
            <a:r>
              <a:rPr lang="it-IT" sz="2000" dirty="0" err="1" smtClean="0"/>
              <a:t>CsI</a:t>
            </a:r>
            <a:r>
              <a:rPr lang="it-IT" sz="2000" dirty="0" smtClean="0"/>
              <a:t> e dei metalli alcalino-terrosi (ad esempio CaCl2)</a:t>
            </a:r>
            <a:endParaRPr lang="it-IT" sz="2000" dirty="0" smtClean="0">
              <a:latin typeface="Cambria" pitchFamily="18" charset="0"/>
            </a:endParaRPr>
          </a:p>
        </p:txBody>
      </p:sp>
      <p:pic>
        <p:nvPicPr>
          <p:cNvPr id="14" name="Picture 4"/>
          <p:cNvPicPr>
            <a:picLocks noChangeAspect="1" noChangeArrowheads="1"/>
          </p:cNvPicPr>
          <p:nvPr/>
        </p:nvPicPr>
        <p:blipFill>
          <a:blip r:embed="rId5"/>
          <a:srcRect/>
          <a:stretch>
            <a:fillRect/>
          </a:stretch>
        </p:blipFill>
        <p:spPr bwMode="auto">
          <a:xfrm>
            <a:off x="7215206" y="4286256"/>
            <a:ext cx="1470890" cy="1571636"/>
          </a:xfrm>
          <a:prstGeom prst="rect">
            <a:avLst/>
          </a:prstGeom>
          <a:noFill/>
          <a:ln w="9525">
            <a:noFill/>
            <a:miter lim="800000"/>
            <a:headEnd/>
            <a:tailEnd/>
          </a:ln>
          <a:effectLst/>
        </p:spPr>
      </p:pic>
      <p:pic>
        <p:nvPicPr>
          <p:cNvPr id="15" name="Picture 5"/>
          <p:cNvPicPr>
            <a:picLocks noChangeAspect="1" noChangeArrowheads="1"/>
          </p:cNvPicPr>
          <p:nvPr/>
        </p:nvPicPr>
        <p:blipFill>
          <a:blip r:embed="rId6"/>
          <a:srcRect/>
          <a:stretch>
            <a:fillRect/>
          </a:stretch>
        </p:blipFill>
        <p:spPr bwMode="auto">
          <a:xfrm>
            <a:off x="7143768" y="2357430"/>
            <a:ext cx="1647825" cy="1714500"/>
          </a:xfrm>
          <a:prstGeom prst="rect">
            <a:avLst/>
          </a:prstGeom>
          <a:noFill/>
          <a:ln w="9525">
            <a:noFill/>
            <a:miter lim="800000"/>
            <a:headEnd/>
            <a:tailEnd/>
          </a:ln>
          <a:effectLst/>
        </p:spPr>
      </p:pic>
      <p:graphicFrame>
        <p:nvGraphicFramePr>
          <p:cNvPr id="162819" name="Object 5"/>
          <p:cNvGraphicFramePr>
            <a:graphicFrameLocks noChangeAspect="1"/>
          </p:cNvGraphicFramePr>
          <p:nvPr/>
        </p:nvGraphicFramePr>
        <p:xfrm>
          <a:off x="4143372" y="2428868"/>
          <a:ext cx="2786063" cy="3106738"/>
        </p:xfrm>
        <a:graphic>
          <a:graphicData uri="http://schemas.openxmlformats.org/presentationml/2006/ole">
            <p:oleObj spid="_x0000_s162819" name="Image" r:id="rId7" imgW="5193651" imgH="5790476" progId="Photoshop.Image.9">
              <p:embed/>
            </p:oleObj>
          </a:graphicData>
        </a:graphic>
      </p:graphicFrame>
      <p:sp>
        <p:nvSpPr>
          <p:cNvPr id="18" name="Rectangle 2"/>
          <p:cNvSpPr>
            <a:spLocks noGrp="1" noChangeArrowheads="1"/>
          </p:cNvSpPr>
          <p:nvPr>
            <p:ph type="title"/>
          </p:nvPr>
        </p:nvSpPr>
        <p:spPr>
          <a:xfrm>
            <a:off x="395288" y="-71462"/>
            <a:ext cx="7772400" cy="908050"/>
          </a:xfrm>
        </p:spPr>
        <p:txBody>
          <a:bodyPr/>
          <a:lstStyle/>
          <a:p>
            <a:pPr eaLnBrk="1" hangingPunct="1"/>
            <a:r>
              <a:rPr lang="it-IT" sz="2800" b="1" i="1" dirty="0" smtClean="0">
                <a:solidFill>
                  <a:srgbClr val="006600"/>
                </a:solidFill>
                <a:latin typeface="Bookman Old Style" pitchFamily="18" charset="0"/>
              </a:rPr>
              <a:t>Strutture cristalline ceramiche binarie</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395288" y="-71462"/>
            <a:ext cx="7772400" cy="908050"/>
          </a:xfrm>
        </p:spPr>
        <p:txBody>
          <a:bodyPr/>
          <a:lstStyle/>
          <a:p>
            <a:pPr eaLnBrk="1" hangingPunct="1"/>
            <a:r>
              <a:rPr lang="it-IT" sz="2800" b="1" i="1" dirty="0" smtClean="0">
                <a:solidFill>
                  <a:srgbClr val="006600"/>
                </a:solidFill>
                <a:latin typeface="Bookman Old Style" pitchFamily="18" charset="0"/>
              </a:rPr>
              <a:t>Strutture cristalline ceramiche binarie</a:t>
            </a:r>
          </a:p>
        </p:txBody>
      </p:sp>
      <p:pic>
        <p:nvPicPr>
          <p:cNvPr id="52225" name="Immagine 1" descr="C:\Users\User\Desktop\francesca\burocrazie TV\logo gruppo.TIF"/>
          <p:cNvPicPr>
            <a:picLocks noChangeAspect="1" noChangeArrowheads="1"/>
          </p:cNvPicPr>
          <p:nvPr/>
        </p:nvPicPr>
        <p:blipFill>
          <a:blip r:embed="rId4"/>
          <a:srcRect/>
          <a:stretch>
            <a:fillRect/>
          </a:stretch>
        </p:blipFill>
        <p:spPr bwMode="auto">
          <a:xfrm>
            <a:off x="8358214" y="71414"/>
            <a:ext cx="642942" cy="676930"/>
          </a:xfrm>
          <a:prstGeom prst="rect">
            <a:avLst/>
          </a:prstGeom>
          <a:noFill/>
          <a:ln w="9525">
            <a:noFill/>
            <a:miter lim="800000"/>
            <a:headEnd/>
            <a:tailEnd/>
          </a:ln>
        </p:spPr>
      </p:pic>
      <p:cxnSp>
        <p:nvCxnSpPr>
          <p:cNvPr id="20" name="Connettore 1 19"/>
          <p:cNvCxnSpPr/>
          <p:nvPr/>
        </p:nvCxnSpPr>
        <p:spPr>
          <a:xfrm flipV="1">
            <a:off x="285720" y="687060"/>
            <a:ext cx="8001056" cy="71438"/>
          </a:xfrm>
          <a:prstGeom prst="line">
            <a:avLst/>
          </a:prstGeom>
          <a:ln>
            <a:solidFill>
              <a:srgbClr val="006600"/>
            </a:solidFill>
          </a:ln>
        </p:spPr>
        <p:style>
          <a:lnRef idx="1">
            <a:schemeClr val="accent1"/>
          </a:lnRef>
          <a:fillRef idx="0">
            <a:schemeClr val="accent1"/>
          </a:fillRef>
          <a:effectRef idx="0">
            <a:schemeClr val="accent1"/>
          </a:effectRef>
          <a:fontRef idx="minor">
            <a:schemeClr val="tx1"/>
          </a:fontRef>
        </p:style>
      </p:cxnSp>
      <p:sp>
        <p:nvSpPr>
          <p:cNvPr id="6" name="Rectangle 3"/>
          <p:cNvSpPr txBox="1">
            <a:spLocks noChangeArrowheads="1"/>
          </p:cNvSpPr>
          <p:nvPr/>
        </p:nvSpPr>
        <p:spPr bwMode="auto">
          <a:xfrm>
            <a:off x="285720" y="857232"/>
            <a:ext cx="8536017" cy="578647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lgn="just">
              <a:spcBef>
                <a:spcPct val="20000"/>
              </a:spcBef>
              <a:buFont typeface="Arial" pitchFamily="34" charset="0"/>
              <a:buChar char="•"/>
              <a:defRPr/>
            </a:pPr>
            <a:r>
              <a:rPr lang="it-IT" sz="2000" i="1" u="sng" kern="0" dirty="0" smtClean="0">
                <a:solidFill>
                  <a:srgbClr val="006600"/>
                </a:solidFill>
                <a:latin typeface="Cambria" pitchFamily="18" charset="0"/>
              </a:rPr>
              <a:t>  </a:t>
            </a:r>
            <a:r>
              <a:rPr lang="it-IT" sz="2000" b="1" i="1" u="sng" kern="0" dirty="0" smtClean="0">
                <a:solidFill>
                  <a:srgbClr val="006600"/>
                </a:solidFill>
                <a:latin typeface="Cambria" pitchFamily="18" charset="0"/>
              </a:rPr>
              <a:t>Cloruro di sodio</a:t>
            </a:r>
            <a:r>
              <a:rPr lang="it-IT" sz="2000" i="1" u="sng" kern="0" dirty="0" smtClean="0">
                <a:solidFill>
                  <a:srgbClr val="006600"/>
                </a:solidFill>
                <a:latin typeface="Cambria" pitchFamily="18" charset="0"/>
              </a:rPr>
              <a:t>, sale di rocca (</a:t>
            </a:r>
            <a:r>
              <a:rPr lang="it-IT" sz="2000" i="1" kern="0" dirty="0" smtClean="0">
                <a:solidFill>
                  <a:srgbClr val="006600"/>
                </a:solidFill>
                <a:latin typeface="Cambria" pitchFamily="18" charset="0"/>
              </a:rPr>
              <a:t>struttura tipo: AX con NC</a:t>
            </a:r>
            <a:r>
              <a:rPr lang="it-IT" sz="2000" i="1" kern="0" baseline="-25000" dirty="0" smtClean="0">
                <a:solidFill>
                  <a:srgbClr val="006600"/>
                </a:solidFill>
                <a:latin typeface="Cambria" pitchFamily="18" charset="0"/>
              </a:rPr>
              <a:t>c</a:t>
            </a:r>
            <a:r>
              <a:rPr lang="it-IT" sz="2000" i="1" kern="0" dirty="0" smtClean="0">
                <a:solidFill>
                  <a:srgbClr val="006600"/>
                </a:solidFill>
                <a:latin typeface="Cambria" pitchFamily="18" charset="0"/>
              </a:rPr>
              <a:t>6):</a:t>
            </a:r>
            <a:r>
              <a:rPr lang="it-IT" sz="2000" kern="0" dirty="0" smtClean="0">
                <a:solidFill>
                  <a:srgbClr val="006600"/>
                </a:solidFill>
                <a:latin typeface="Cambria" pitchFamily="18" charset="0"/>
              </a:rPr>
              <a:t>  </a:t>
            </a:r>
            <a:r>
              <a:rPr lang="it-IT" sz="2000" dirty="0" smtClean="0">
                <a:latin typeface="Cambria" pitchFamily="18" charset="0"/>
              </a:rPr>
              <a:t>si tratta di una cella CFC nella quale gli ioni Cl</a:t>
            </a:r>
            <a:r>
              <a:rPr lang="it-IT" sz="2000" baseline="30000" dirty="0" smtClean="0">
                <a:latin typeface="Cambria" pitchFamily="18" charset="0"/>
              </a:rPr>
              <a:t>-</a:t>
            </a:r>
            <a:r>
              <a:rPr lang="it-IT" sz="2000" dirty="0" smtClean="0">
                <a:latin typeface="Cambria" pitchFamily="18" charset="0"/>
              </a:rPr>
              <a:t> occupano le posizioni reticolari, mentre gli ioni </a:t>
            </a:r>
            <a:r>
              <a:rPr lang="it-IT" sz="2000" dirty="0" err="1" smtClean="0">
                <a:latin typeface="Cambria" pitchFamily="18" charset="0"/>
              </a:rPr>
              <a:t>Na</a:t>
            </a:r>
            <a:r>
              <a:rPr lang="it-IT" sz="2000" baseline="30000" dirty="0" err="1" smtClean="0">
                <a:latin typeface="Cambria" pitchFamily="18" charset="0"/>
              </a:rPr>
              <a:t>+</a:t>
            </a:r>
            <a:r>
              <a:rPr lang="it-IT" sz="2000" dirty="0" smtClean="0">
                <a:latin typeface="Cambria" pitchFamily="18" charset="0"/>
              </a:rPr>
              <a:t> sono disposti nelle posizioni ottaedriche. 6 atomi di </a:t>
            </a:r>
            <a:r>
              <a:rPr lang="it-IT" sz="2000" dirty="0" err="1" smtClean="0">
                <a:latin typeface="Cambria" pitchFamily="18" charset="0"/>
              </a:rPr>
              <a:t>Na</a:t>
            </a:r>
            <a:r>
              <a:rPr lang="it-IT" sz="2000" baseline="30000" dirty="0" err="1" smtClean="0">
                <a:latin typeface="Cambria" pitchFamily="18" charset="0"/>
              </a:rPr>
              <a:t>+</a:t>
            </a:r>
            <a:r>
              <a:rPr lang="it-IT" sz="2000" dirty="0" smtClean="0">
                <a:latin typeface="Cambria" pitchFamily="18" charset="0"/>
              </a:rPr>
              <a:t> circondano 6 atomi di Cl</a:t>
            </a:r>
            <a:r>
              <a:rPr lang="it-IT" sz="2000" baseline="30000" dirty="0" smtClean="0">
                <a:latin typeface="Cambria" pitchFamily="18" charset="0"/>
              </a:rPr>
              <a:t> -</a:t>
            </a:r>
            <a:r>
              <a:rPr lang="it-IT" sz="2000" dirty="0" smtClean="0">
                <a:latin typeface="Cambria" pitchFamily="18" charset="0"/>
              </a:rPr>
              <a:t>. </a:t>
            </a:r>
          </a:p>
          <a:p>
            <a:pPr algn="just">
              <a:spcBef>
                <a:spcPct val="20000"/>
              </a:spcBef>
              <a:buFont typeface="Arial" pitchFamily="34" charset="0"/>
              <a:buChar char="•"/>
              <a:defRPr/>
            </a:pPr>
            <a:endParaRPr lang="it-IT" sz="2000" dirty="0" smtClean="0">
              <a:latin typeface="Cambria" pitchFamily="18" charset="0"/>
            </a:endParaRPr>
          </a:p>
          <a:p>
            <a:pPr algn="just">
              <a:spcBef>
                <a:spcPct val="20000"/>
              </a:spcBef>
              <a:buFont typeface="Arial" pitchFamily="34" charset="0"/>
              <a:buChar char="•"/>
              <a:defRPr/>
            </a:pPr>
            <a:endParaRPr lang="it-IT" sz="2000" dirty="0" smtClean="0">
              <a:latin typeface="Cambria" pitchFamily="18" charset="0"/>
            </a:endParaRPr>
          </a:p>
          <a:p>
            <a:pPr algn="just">
              <a:spcBef>
                <a:spcPct val="20000"/>
              </a:spcBef>
              <a:buFont typeface="Arial" pitchFamily="34" charset="0"/>
              <a:buChar char="•"/>
              <a:defRPr/>
            </a:pPr>
            <a:endParaRPr lang="it-IT" sz="2000" dirty="0" smtClean="0">
              <a:latin typeface="Cambria" pitchFamily="18" charset="0"/>
            </a:endParaRPr>
          </a:p>
          <a:p>
            <a:pPr algn="just">
              <a:spcBef>
                <a:spcPct val="20000"/>
              </a:spcBef>
              <a:buFont typeface="Arial" pitchFamily="34" charset="0"/>
              <a:buChar char="•"/>
              <a:defRPr/>
            </a:pPr>
            <a:endParaRPr lang="it-IT" sz="2000" dirty="0" smtClean="0">
              <a:latin typeface="Cambria" pitchFamily="18" charset="0"/>
            </a:endParaRPr>
          </a:p>
          <a:p>
            <a:pPr algn="just">
              <a:spcBef>
                <a:spcPct val="20000"/>
              </a:spcBef>
              <a:buFont typeface="Arial" pitchFamily="34" charset="0"/>
              <a:buChar char="•"/>
              <a:defRPr/>
            </a:pPr>
            <a:endParaRPr lang="it-IT" sz="2000" dirty="0" smtClean="0">
              <a:latin typeface="Cambria" pitchFamily="18" charset="0"/>
            </a:endParaRPr>
          </a:p>
          <a:p>
            <a:pPr algn="just">
              <a:spcBef>
                <a:spcPct val="20000"/>
              </a:spcBef>
              <a:buFont typeface="Arial" pitchFamily="34" charset="0"/>
              <a:buChar char="•"/>
              <a:defRPr/>
            </a:pPr>
            <a:endParaRPr lang="it-IT" sz="2000" dirty="0" smtClean="0">
              <a:latin typeface="Cambria" pitchFamily="18" charset="0"/>
            </a:endParaRPr>
          </a:p>
          <a:p>
            <a:pPr algn="just">
              <a:spcBef>
                <a:spcPct val="20000"/>
              </a:spcBef>
              <a:buFont typeface="Arial" pitchFamily="34" charset="0"/>
              <a:buChar char="•"/>
              <a:defRPr/>
            </a:pPr>
            <a:endParaRPr lang="it-IT" sz="2000" dirty="0" smtClean="0">
              <a:latin typeface="Cambria" pitchFamily="18" charset="0"/>
            </a:endParaRPr>
          </a:p>
          <a:p>
            <a:pPr algn="just">
              <a:spcBef>
                <a:spcPct val="20000"/>
              </a:spcBef>
              <a:buFont typeface="Arial" pitchFamily="34" charset="0"/>
              <a:buChar char="•"/>
              <a:defRPr/>
            </a:pPr>
            <a:endParaRPr lang="it-IT" sz="2000" dirty="0" smtClean="0">
              <a:latin typeface="Cambria" pitchFamily="18" charset="0"/>
            </a:endParaRPr>
          </a:p>
          <a:p>
            <a:pPr algn="just">
              <a:spcBef>
                <a:spcPct val="20000"/>
              </a:spcBef>
              <a:buFont typeface="Arial" pitchFamily="34" charset="0"/>
              <a:buChar char="•"/>
              <a:defRPr/>
            </a:pPr>
            <a:endParaRPr lang="it-IT" sz="2000" dirty="0" smtClean="0">
              <a:latin typeface="Cambria" pitchFamily="18" charset="0"/>
            </a:endParaRPr>
          </a:p>
          <a:p>
            <a:pPr algn="just">
              <a:spcBef>
                <a:spcPct val="20000"/>
              </a:spcBef>
              <a:buFont typeface="Arial" pitchFamily="34" charset="0"/>
              <a:buChar char="•"/>
              <a:defRPr/>
            </a:pPr>
            <a:r>
              <a:rPr lang="it-IT" sz="2000" kern="0" dirty="0" smtClean="0">
                <a:latin typeface="Cambria" pitchFamily="18" charset="0"/>
              </a:rPr>
              <a:t>Questa </a:t>
            </a:r>
            <a:r>
              <a:rPr lang="it-IT" sz="2000" dirty="0" smtClean="0">
                <a:latin typeface="Cambria" pitchFamily="18" charset="0"/>
              </a:rPr>
              <a:t> struttura  è tipica degli alogenuri dei metalli alcalini, di molti ossidi di metalli alcalino-terrosi e di alcuni ossidi dei metalli di transizione (es. </a:t>
            </a:r>
            <a:r>
              <a:rPr lang="it-IT" sz="2000" dirty="0" err="1" smtClean="0">
                <a:latin typeface="Cambria" pitchFamily="18" charset="0"/>
              </a:rPr>
              <a:t>NaCl</a:t>
            </a:r>
            <a:r>
              <a:rPr lang="it-IT" sz="2000" dirty="0" smtClean="0">
                <a:latin typeface="Cambria" pitchFamily="18" charset="0"/>
              </a:rPr>
              <a:t>, </a:t>
            </a:r>
            <a:r>
              <a:rPr lang="it-IT" sz="2000" dirty="0" err="1" smtClean="0">
                <a:latin typeface="Cambria" pitchFamily="18" charset="0"/>
              </a:rPr>
              <a:t>KCl</a:t>
            </a:r>
            <a:r>
              <a:rPr lang="it-IT" sz="2000" dirty="0" smtClean="0">
                <a:latin typeface="Cambria" pitchFamily="18" charset="0"/>
              </a:rPr>
              <a:t>, </a:t>
            </a:r>
            <a:r>
              <a:rPr lang="it-IT" sz="2000" dirty="0" err="1" smtClean="0">
                <a:latin typeface="Cambria" pitchFamily="18" charset="0"/>
              </a:rPr>
              <a:t>LiF</a:t>
            </a:r>
            <a:r>
              <a:rPr lang="it-IT" sz="2000" dirty="0" smtClean="0">
                <a:latin typeface="Cambria" pitchFamily="18" charset="0"/>
              </a:rPr>
              <a:t>, </a:t>
            </a:r>
            <a:r>
              <a:rPr lang="it-IT" sz="2000" dirty="0" err="1" smtClean="0">
                <a:latin typeface="Cambria" pitchFamily="18" charset="0"/>
              </a:rPr>
              <a:t>KBr</a:t>
            </a:r>
            <a:r>
              <a:rPr lang="it-IT" sz="2000" dirty="0" smtClean="0">
                <a:latin typeface="Cambria" pitchFamily="18" charset="0"/>
              </a:rPr>
              <a:t>, </a:t>
            </a:r>
            <a:r>
              <a:rPr lang="it-IT" sz="2000" dirty="0" err="1" smtClean="0">
                <a:latin typeface="Cambria" pitchFamily="18" charset="0"/>
              </a:rPr>
              <a:t>MgO</a:t>
            </a:r>
            <a:r>
              <a:rPr lang="it-IT" sz="2000" dirty="0" smtClean="0">
                <a:latin typeface="Cambria" pitchFamily="18" charset="0"/>
              </a:rPr>
              <a:t>, </a:t>
            </a:r>
            <a:r>
              <a:rPr lang="it-IT" sz="2000" dirty="0" err="1" smtClean="0">
                <a:latin typeface="Cambria" pitchFamily="18" charset="0"/>
              </a:rPr>
              <a:t>CaO</a:t>
            </a:r>
            <a:r>
              <a:rPr lang="it-IT" sz="2000" dirty="0" smtClean="0">
                <a:latin typeface="Cambria" pitchFamily="18" charset="0"/>
              </a:rPr>
              <a:t>, </a:t>
            </a:r>
            <a:r>
              <a:rPr lang="it-IT" sz="2000" dirty="0" err="1" smtClean="0">
                <a:latin typeface="Cambria" pitchFamily="18" charset="0"/>
              </a:rPr>
              <a:t>SrO</a:t>
            </a:r>
            <a:r>
              <a:rPr lang="it-IT" sz="2000" dirty="0" smtClean="0">
                <a:latin typeface="Cambria" pitchFamily="18" charset="0"/>
              </a:rPr>
              <a:t>, </a:t>
            </a:r>
            <a:r>
              <a:rPr lang="it-IT" sz="2000" dirty="0" err="1" smtClean="0">
                <a:latin typeface="Cambria" pitchFamily="18" charset="0"/>
              </a:rPr>
              <a:t>BaO</a:t>
            </a:r>
            <a:r>
              <a:rPr lang="it-IT" sz="2000" dirty="0" smtClean="0">
                <a:latin typeface="Cambria" pitchFamily="18" charset="0"/>
              </a:rPr>
              <a:t>, </a:t>
            </a:r>
            <a:r>
              <a:rPr lang="it-IT" sz="2000" dirty="0" err="1" smtClean="0">
                <a:latin typeface="Cambria" pitchFamily="18" charset="0"/>
              </a:rPr>
              <a:t>CdO</a:t>
            </a:r>
            <a:r>
              <a:rPr lang="it-IT" sz="2000" dirty="0" smtClean="0">
                <a:latin typeface="Cambria" pitchFamily="18" charset="0"/>
              </a:rPr>
              <a:t>, VO, </a:t>
            </a:r>
            <a:r>
              <a:rPr lang="it-IT" sz="2000" dirty="0" err="1" smtClean="0">
                <a:latin typeface="Cambria" pitchFamily="18" charset="0"/>
              </a:rPr>
              <a:t>MnO</a:t>
            </a:r>
            <a:r>
              <a:rPr lang="it-IT" sz="2000" dirty="0" smtClean="0">
                <a:latin typeface="Cambria" pitchFamily="18" charset="0"/>
              </a:rPr>
              <a:t>,</a:t>
            </a:r>
            <a:r>
              <a:rPr lang="it-IT" sz="2000" dirty="0" err="1" smtClean="0">
                <a:latin typeface="Cambria" pitchFamily="18" charset="0"/>
              </a:rPr>
              <a:t>FeO</a:t>
            </a:r>
            <a:r>
              <a:rPr lang="it-IT" sz="2000" dirty="0" smtClean="0">
                <a:latin typeface="Cambria" pitchFamily="18" charset="0"/>
              </a:rPr>
              <a:t>, </a:t>
            </a:r>
            <a:r>
              <a:rPr lang="it-IT" sz="2000" dirty="0" err="1" smtClean="0">
                <a:latin typeface="Cambria" pitchFamily="18" charset="0"/>
              </a:rPr>
              <a:t>CoO</a:t>
            </a:r>
            <a:r>
              <a:rPr lang="it-IT" sz="2000" dirty="0" smtClean="0">
                <a:latin typeface="Cambria" pitchFamily="18" charset="0"/>
              </a:rPr>
              <a:t>, </a:t>
            </a:r>
            <a:r>
              <a:rPr lang="it-IT" sz="2000" dirty="0" err="1" smtClean="0">
                <a:latin typeface="Cambria" pitchFamily="18" charset="0"/>
              </a:rPr>
              <a:t>NiO</a:t>
            </a:r>
            <a:r>
              <a:rPr lang="it-IT" sz="2000" dirty="0" smtClean="0">
                <a:latin typeface="Cambria" pitchFamily="18" charset="0"/>
              </a:rPr>
              <a:t>). Questi ossidi tendono ad avere elevate temperature di fusione.</a:t>
            </a:r>
          </a:p>
          <a:p>
            <a:pPr algn="just">
              <a:spcBef>
                <a:spcPct val="20000"/>
              </a:spcBef>
              <a:buFont typeface="Arial" pitchFamily="34" charset="0"/>
              <a:buChar char="•"/>
              <a:defRPr/>
            </a:pPr>
            <a:endParaRPr kumimoji="0" lang="it-IT" sz="2000" b="0" i="0" u="none" strike="noStrike" kern="0" cap="none" spc="0" normalizeH="0" baseline="0" noProof="0" dirty="0" smtClean="0">
              <a:ln>
                <a:noFill/>
              </a:ln>
              <a:solidFill>
                <a:schemeClr val="tx1"/>
              </a:solidFill>
              <a:effectLst/>
              <a:uLnTx/>
              <a:uFillTx/>
              <a:latin typeface="Cambria" pitchFamily="18" charset="0"/>
            </a:endParaRPr>
          </a:p>
        </p:txBody>
      </p:sp>
      <p:graphicFrame>
        <p:nvGraphicFramePr>
          <p:cNvPr id="7" name="Object 4"/>
          <p:cNvGraphicFramePr>
            <a:graphicFrameLocks noChangeAspect="1"/>
          </p:cNvGraphicFramePr>
          <p:nvPr>
            <p:ph sz="quarter" idx="2"/>
          </p:nvPr>
        </p:nvGraphicFramePr>
        <p:xfrm>
          <a:off x="-32" y="2368013"/>
          <a:ext cx="2928958" cy="2433923"/>
        </p:xfrm>
        <a:graphic>
          <a:graphicData uri="http://schemas.openxmlformats.org/presentationml/2006/ole">
            <p:oleObj spid="_x0000_s121858" name="Image" r:id="rId5" imgW="8850794" imgH="7352381" progId="Photoshop.Image.9">
              <p:embed/>
            </p:oleObj>
          </a:graphicData>
        </a:graphic>
      </p:graphicFrame>
      <p:graphicFrame>
        <p:nvGraphicFramePr>
          <p:cNvPr id="8" name="Object 6"/>
          <p:cNvGraphicFramePr>
            <a:graphicFrameLocks noChangeAspect="1"/>
          </p:cNvGraphicFramePr>
          <p:nvPr>
            <p:ph sz="quarter" idx="3"/>
          </p:nvPr>
        </p:nvGraphicFramePr>
        <p:xfrm>
          <a:off x="3071802" y="2301606"/>
          <a:ext cx="2428892" cy="2556154"/>
        </p:xfrm>
        <a:graphic>
          <a:graphicData uri="http://schemas.openxmlformats.org/presentationml/2006/ole">
            <p:oleObj spid="_x0000_s121859" name="Image" r:id="rId6" imgW="5358730" imgH="5638095" progId="Photoshop.Image.9">
              <p:embed/>
            </p:oleObj>
          </a:graphicData>
        </a:graphic>
      </p:graphicFrame>
      <p:sp>
        <p:nvSpPr>
          <p:cNvPr id="9" name="Rettangolo 8"/>
          <p:cNvSpPr/>
          <p:nvPr/>
        </p:nvSpPr>
        <p:spPr>
          <a:xfrm>
            <a:off x="2714612" y="5000636"/>
            <a:ext cx="3857652" cy="307777"/>
          </a:xfrm>
          <a:prstGeom prst="rect">
            <a:avLst/>
          </a:prstGeom>
        </p:spPr>
        <p:txBody>
          <a:bodyPr wrap="square">
            <a:spAutoFit/>
          </a:bodyPr>
          <a:lstStyle/>
          <a:p>
            <a:r>
              <a:rPr lang="it-IT" sz="1400" b="1" dirty="0" smtClean="0">
                <a:latin typeface="Cambria" pitchFamily="18" charset="0"/>
              </a:rPr>
              <a:t>R </a:t>
            </a:r>
            <a:r>
              <a:rPr lang="it-IT" sz="1400" b="1" baseline="-25000" dirty="0" smtClean="0">
                <a:latin typeface="Cambria" pitchFamily="18" charset="0"/>
              </a:rPr>
              <a:t>c</a:t>
            </a:r>
            <a:r>
              <a:rPr lang="it-IT" sz="1400" b="1" dirty="0" smtClean="0">
                <a:latin typeface="Cambria" pitchFamily="18" charset="0"/>
              </a:rPr>
              <a:t>/R </a:t>
            </a:r>
            <a:r>
              <a:rPr lang="it-IT" sz="1400" b="1" baseline="-25000" dirty="0" smtClean="0">
                <a:latin typeface="Cambria" pitchFamily="18" charset="0"/>
              </a:rPr>
              <a:t>a</a:t>
            </a:r>
            <a:r>
              <a:rPr lang="it-IT" sz="1400" b="1" dirty="0">
                <a:latin typeface="Cambria" pitchFamily="18" charset="0"/>
              </a:rPr>
              <a:t> </a:t>
            </a:r>
            <a:r>
              <a:rPr lang="it-IT" sz="1400" b="1" dirty="0" smtClean="0">
                <a:latin typeface="Cambria" pitchFamily="18" charset="0"/>
              </a:rPr>
              <a:t>: </a:t>
            </a:r>
            <a:r>
              <a:rPr lang="it-IT" sz="1400" dirty="0" smtClean="0">
                <a:latin typeface="Cambria" pitchFamily="18" charset="0"/>
              </a:rPr>
              <a:t>0.414-0.732</a:t>
            </a:r>
            <a:r>
              <a:rPr lang="it-IT" sz="1400" dirty="0">
                <a:latin typeface="Cambria" pitchFamily="18" charset="0"/>
              </a:rPr>
              <a:t> </a:t>
            </a:r>
            <a:r>
              <a:rPr lang="it-IT" sz="1400" dirty="0" smtClean="0">
                <a:latin typeface="Cambria" pitchFamily="18" charset="0"/>
              </a:rPr>
              <a:t> </a:t>
            </a:r>
            <a:r>
              <a:rPr lang="it-IT" sz="1400" b="1" dirty="0" smtClean="0">
                <a:latin typeface="Cambria" pitchFamily="18" charset="0"/>
              </a:rPr>
              <a:t>N coordinazione: </a:t>
            </a:r>
            <a:r>
              <a:rPr lang="it-IT" sz="1400" b="1" dirty="0" smtClean="0">
                <a:solidFill>
                  <a:srgbClr val="006600"/>
                </a:solidFill>
                <a:latin typeface="Cambria" pitchFamily="18" charset="0"/>
              </a:rPr>
              <a:t>6</a:t>
            </a:r>
            <a:endParaRPr lang="it-IT" sz="1400" b="1" dirty="0">
              <a:solidFill>
                <a:srgbClr val="006600"/>
              </a:solidFill>
              <a:latin typeface="Cambria" pitchFamily="18" charset="0"/>
            </a:endParaRPr>
          </a:p>
        </p:txBody>
      </p:sp>
      <p:sp>
        <p:nvSpPr>
          <p:cNvPr id="10" name="CasellaDiTesto 9"/>
          <p:cNvSpPr txBox="1"/>
          <p:nvPr/>
        </p:nvSpPr>
        <p:spPr>
          <a:xfrm>
            <a:off x="2428860" y="2897027"/>
            <a:ext cx="857256" cy="246221"/>
          </a:xfrm>
          <a:prstGeom prst="rect">
            <a:avLst/>
          </a:prstGeom>
          <a:noFill/>
        </p:spPr>
        <p:txBody>
          <a:bodyPr wrap="square" rtlCol="0">
            <a:spAutoFit/>
          </a:bodyPr>
          <a:lstStyle/>
          <a:p>
            <a:r>
              <a:rPr lang="it-IT" sz="1000" dirty="0" smtClean="0">
                <a:latin typeface="Cambria" pitchFamily="18" charset="0"/>
              </a:rPr>
              <a:t>Mg</a:t>
            </a:r>
            <a:r>
              <a:rPr lang="it-IT" sz="1000" baseline="30000" dirty="0" smtClean="0">
                <a:latin typeface="Cambria" pitchFamily="18" charset="0"/>
              </a:rPr>
              <a:t>2+</a:t>
            </a:r>
            <a:endParaRPr lang="it-IT" sz="1000" dirty="0">
              <a:latin typeface="Cambria" pitchFamily="18" charset="0"/>
            </a:endParaRPr>
          </a:p>
        </p:txBody>
      </p:sp>
      <p:sp>
        <p:nvSpPr>
          <p:cNvPr id="11" name="CasellaDiTesto 10"/>
          <p:cNvSpPr txBox="1"/>
          <p:nvPr/>
        </p:nvSpPr>
        <p:spPr>
          <a:xfrm>
            <a:off x="2500298" y="4143380"/>
            <a:ext cx="857256" cy="246221"/>
          </a:xfrm>
          <a:prstGeom prst="rect">
            <a:avLst/>
          </a:prstGeom>
          <a:noFill/>
        </p:spPr>
        <p:txBody>
          <a:bodyPr wrap="square" rtlCol="0">
            <a:spAutoFit/>
          </a:bodyPr>
          <a:lstStyle/>
          <a:p>
            <a:r>
              <a:rPr lang="it-IT" sz="1000" dirty="0" smtClean="0">
                <a:latin typeface="Cambria" pitchFamily="18" charset="0"/>
              </a:rPr>
              <a:t>O</a:t>
            </a:r>
            <a:r>
              <a:rPr lang="it-IT" sz="1000" baseline="30000" dirty="0" smtClean="0">
                <a:latin typeface="Cambria" pitchFamily="18" charset="0"/>
              </a:rPr>
              <a:t>2-</a:t>
            </a:r>
            <a:endParaRPr lang="it-IT" sz="1000" dirty="0">
              <a:latin typeface="Cambria" pitchFamily="18" charset="0"/>
            </a:endParaRPr>
          </a:p>
        </p:txBody>
      </p:sp>
      <p:pic>
        <p:nvPicPr>
          <p:cNvPr id="12" name="Picture 4"/>
          <p:cNvPicPr>
            <a:picLocks noChangeAspect="1" noChangeArrowheads="1"/>
          </p:cNvPicPr>
          <p:nvPr/>
        </p:nvPicPr>
        <p:blipFill>
          <a:blip r:embed="rId7"/>
          <a:srcRect/>
          <a:stretch>
            <a:fillRect/>
          </a:stretch>
        </p:blipFill>
        <p:spPr bwMode="auto">
          <a:xfrm>
            <a:off x="5857884" y="2214554"/>
            <a:ext cx="2886070" cy="1889689"/>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dissolve">
                                      <p:cBhvr>
                                        <p:cTn id="7" dur="500"/>
                                        <p:tgtEl>
                                          <p:spTgt spid="10"/>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dissolve">
                                      <p:cBhvr>
                                        <p:cTn id="1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5" name="Immagine 1" descr="C:\Users\User\Desktop\francesca\burocrazie TV\logo gruppo.TIF"/>
          <p:cNvPicPr>
            <a:picLocks noChangeAspect="1" noChangeArrowheads="1"/>
          </p:cNvPicPr>
          <p:nvPr/>
        </p:nvPicPr>
        <p:blipFill>
          <a:blip r:embed="rId4"/>
          <a:srcRect/>
          <a:stretch>
            <a:fillRect/>
          </a:stretch>
        </p:blipFill>
        <p:spPr bwMode="auto">
          <a:xfrm>
            <a:off x="8358214" y="71414"/>
            <a:ext cx="642942" cy="676930"/>
          </a:xfrm>
          <a:prstGeom prst="rect">
            <a:avLst/>
          </a:prstGeom>
          <a:noFill/>
          <a:ln w="9525">
            <a:noFill/>
            <a:miter lim="800000"/>
            <a:headEnd/>
            <a:tailEnd/>
          </a:ln>
        </p:spPr>
      </p:pic>
      <p:cxnSp>
        <p:nvCxnSpPr>
          <p:cNvPr id="20" name="Connettore 1 19"/>
          <p:cNvCxnSpPr/>
          <p:nvPr/>
        </p:nvCxnSpPr>
        <p:spPr>
          <a:xfrm flipV="1">
            <a:off x="285720" y="687060"/>
            <a:ext cx="8001056" cy="71438"/>
          </a:xfrm>
          <a:prstGeom prst="line">
            <a:avLst/>
          </a:prstGeom>
          <a:ln>
            <a:solidFill>
              <a:srgbClr val="006600"/>
            </a:solidFill>
          </a:ln>
        </p:spPr>
        <p:style>
          <a:lnRef idx="1">
            <a:schemeClr val="accent1"/>
          </a:lnRef>
          <a:fillRef idx="0">
            <a:schemeClr val="accent1"/>
          </a:fillRef>
          <a:effectRef idx="0">
            <a:schemeClr val="accent1"/>
          </a:effectRef>
          <a:fontRef idx="minor">
            <a:schemeClr val="tx1"/>
          </a:fontRef>
        </p:style>
      </p:cxnSp>
      <p:sp>
        <p:nvSpPr>
          <p:cNvPr id="6" name="Rectangle 3"/>
          <p:cNvSpPr txBox="1">
            <a:spLocks noChangeArrowheads="1"/>
          </p:cNvSpPr>
          <p:nvPr/>
        </p:nvSpPr>
        <p:spPr bwMode="auto">
          <a:xfrm>
            <a:off x="214282" y="928670"/>
            <a:ext cx="8607455" cy="271464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lgn="just">
              <a:buFont typeface="Arial" pitchFamily="34" charset="0"/>
              <a:buChar char="•"/>
            </a:pPr>
            <a:r>
              <a:rPr lang="it-IT" sz="2000" dirty="0" smtClean="0">
                <a:latin typeface="Cambria" pitchFamily="18" charset="0"/>
              </a:rPr>
              <a:t>   </a:t>
            </a:r>
            <a:r>
              <a:rPr lang="it-IT" sz="2000" b="1" i="1" u="sng" dirty="0" err="1" smtClean="0">
                <a:solidFill>
                  <a:srgbClr val="006600"/>
                </a:solidFill>
                <a:latin typeface="Cambria" pitchFamily="18" charset="0"/>
              </a:rPr>
              <a:t>ZincoBlenda</a:t>
            </a:r>
            <a:r>
              <a:rPr lang="it-IT" sz="2000" b="1" i="1" u="sng" dirty="0" smtClean="0">
                <a:solidFill>
                  <a:srgbClr val="006600"/>
                </a:solidFill>
                <a:latin typeface="Cambria" pitchFamily="18" charset="0"/>
              </a:rPr>
              <a:t> (</a:t>
            </a:r>
            <a:r>
              <a:rPr lang="it-IT" sz="2000" b="1" i="1" u="sng" dirty="0" err="1" smtClean="0">
                <a:solidFill>
                  <a:srgbClr val="006600"/>
                </a:solidFill>
                <a:latin typeface="Cambria" pitchFamily="18" charset="0"/>
              </a:rPr>
              <a:t>ZnS</a:t>
            </a:r>
            <a:r>
              <a:rPr lang="it-IT" sz="2000" b="1" i="1" kern="0" dirty="0" smtClean="0">
                <a:solidFill>
                  <a:srgbClr val="006600"/>
                </a:solidFill>
                <a:latin typeface="Cambria" pitchFamily="18" charset="0"/>
              </a:rPr>
              <a:t>)</a:t>
            </a:r>
            <a:r>
              <a:rPr lang="it-IT" sz="2000" i="1" kern="0" dirty="0" smtClean="0">
                <a:solidFill>
                  <a:srgbClr val="006600"/>
                </a:solidFill>
                <a:latin typeface="Cambria" pitchFamily="18" charset="0"/>
              </a:rPr>
              <a:t>(struttura tipo: AX con </a:t>
            </a:r>
            <a:r>
              <a:rPr lang="it-IT" sz="2000" i="1" kern="0" dirty="0" err="1" smtClean="0">
                <a:solidFill>
                  <a:srgbClr val="006600"/>
                </a:solidFill>
                <a:latin typeface="Cambria" pitchFamily="18" charset="0"/>
              </a:rPr>
              <a:t>NC</a:t>
            </a:r>
            <a:r>
              <a:rPr lang="it-IT" sz="2000" i="1" kern="0" baseline="-25000" dirty="0" err="1" smtClean="0">
                <a:solidFill>
                  <a:srgbClr val="006600"/>
                </a:solidFill>
                <a:latin typeface="Cambria" pitchFamily="18" charset="0"/>
              </a:rPr>
              <a:t>c</a:t>
            </a:r>
            <a:r>
              <a:rPr lang="it-IT" sz="2000" i="1" kern="0" dirty="0" smtClean="0">
                <a:solidFill>
                  <a:srgbClr val="006600"/>
                </a:solidFill>
                <a:latin typeface="Cambria" pitchFamily="18" charset="0"/>
              </a:rPr>
              <a:t> 4)</a:t>
            </a:r>
            <a:r>
              <a:rPr lang="it-IT" sz="2000" b="1" dirty="0" smtClean="0">
                <a:latin typeface="Cambria" pitchFamily="18" charset="0"/>
              </a:rPr>
              <a:t> </a:t>
            </a:r>
            <a:r>
              <a:rPr lang="it-IT" sz="2000" dirty="0" smtClean="0">
                <a:latin typeface="Cambria" pitchFamily="18" charset="0"/>
              </a:rPr>
              <a:t>Tutti gli ioni sono coordinati </a:t>
            </a:r>
            <a:r>
              <a:rPr lang="it-IT" sz="2000" dirty="0" err="1" smtClean="0">
                <a:latin typeface="Cambria" pitchFamily="18" charset="0"/>
              </a:rPr>
              <a:t>tetraedricamente</a:t>
            </a:r>
            <a:r>
              <a:rPr lang="it-IT" sz="2000" dirty="0" smtClean="0">
                <a:latin typeface="Cambria" pitchFamily="18" charset="0"/>
              </a:rPr>
              <a:t>. In questo tipo di composti molto spesso il legame è di tipo covalente, come in e </a:t>
            </a:r>
            <a:r>
              <a:rPr lang="it-IT" sz="2000" dirty="0" err="1" smtClean="0">
                <a:latin typeface="Cambria" pitchFamily="18" charset="0"/>
              </a:rPr>
              <a:t>SiC</a:t>
            </a:r>
            <a:r>
              <a:rPr lang="it-IT" sz="2000" dirty="0" smtClean="0">
                <a:latin typeface="Cambria" pitchFamily="18" charset="0"/>
              </a:rPr>
              <a:t>.</a:t>
            </a:r>
          </a:p>
          <a:p>
            <a:pPr algn="just">
              <a:buFont typeface="Arial" pitchFamily="34" charset="0"/>
              <a:buChar char="•"/>
            </a:pPr>
            <a:endParaRPr lang="it-IT" sz="2000" dirty="0" smtClean="0">
              <a:latin typeface="Cambria" pitchFamily="18" charset="0"/>
            </a:endParaRPr>
          </a:p>
          <a:p>
            <a:pPr algn="just">
              <a:buFont typeface="Arial" pitchFamily="34" charset="0"/>
              <a:buChar char="•"/>
            </a:pPr>
            <a:r>
              <a:rPr lang="it-IT" sz="2000" dirty="0" smtClean="0">
                <a:latin typeface="Cambria" pitchFamily="18" charset="0"/>
              </a:rPr>
              <a:t> Il solfuro di zinco (</a:t>
            </a:r>
            <a:r>
              <a:rPr lang="it-IT" sz="2000" dirty="0" err="1" smtClean="0">
                <a:latin typeface="Cambria" pitchFamily="18" charset="0"/>
              </a:rPr>
              <a:t>ZnS</a:t>
            </a:r>
            <a:r>
              <a:rPr lang="it-IT" sz="2000" dirty="0" smtClean="0">
                <a:latin typeface="Cambria" pitchFamily="18" charset="0"/>
              </a:rPr>
              <a:t>) può assumere due strutture. La prima, caratteristica del </a:t>
            </a:r>
            <a:r>
              <a:rPr lang="it-IT" sz="2000" i="1" dirty="0" smtClean="0">
                <a:solidFill>
                  <a:srgbClr val="006600"/>
                </a:solidFill>
                <a:latin typeface="Cambria" pitchFamily="18" charset="0"/>
              </a:rPr>
              <a:t>minerale </a:t>
            </a:r>
            <a:r>
              <a:rPr lang="it-IT" sz="2000" i="1" dirty="0" err="1" smtClean="0">
                <a:solidFill>
                  <a:srgbClr val="006600"/>
                </a:solidFill>
                <a:latin typeface="Cambria" pitchFamily="18" charset="0"/>
              </a:rPr>
              <a:t>zincoblenda</a:t>
            </a:r>
            <a:r>
              <a:rPr lang="it-IT" sz="2000" i="1" dirty="0" smtClean="0">
                <a:solidFill>
                  <a:srgbClr val="006600"/>
                </a:solidFill>
                <a:latin typeface="Cambria" pitchFamily="18" charset="0"/>
              </a:rPr>
              <a:t> </a:t>
            </a:r>
            <a:r>
              <a:rPr lang="it-IT" sz="2000" dirty="0" smtClean="0">
                <a:latin typeface="Cambria" pitchFamily="18" charset="0"/>
              </a:rPr>
              <a:t>stabile a bassa temperatura, è simile a quella del diamante. Hanno questa struttura, oltre a </a:t>
            </a:r>
            <a:r>
              <a:rPr lang="it-IT" sz="2000" dirty="0" err="1" smtClean="0">
                <a:latin typeface="Cambria" pitchFamily="18" charset="0"/>
              </a:rPr>
              <a:t>ZnS</a:t>
            </a:r>
            <a:r>
              <a:rPr lang="it-IT" sz="2000" dirty="0" smtClean="0">
                <a:latin typeface="Cambria" pitchFamily="18" charset="0"/>
              </a:rPr>
              <a:t>, anche, ad esempio, </a:t>
            </a:r>
            <a:r>
              <a:rPr lang="it-IT" sz="2000" dirty="0" err="1" smtClean="0">
                <a:latin typeface="Cambria" pitchFamily="18" charset="0"/>
              </a:rPr>
              <a:t>BeO</a:t>
            </a:r>
            <a:r>
              <a:rPr lang="it-IT" sz="2000" dirty="0" smtClean="0">
                <a:latin typeface="Cambria" pitchFamily="18" charset="0"/>
              </a:rPr>
              <a:t> e </a:t>
            </a:r>
            <a:r>
              <a:rPr lang="it-IT" sz="2000" dirty="0" err="1" smtClean="0">
                <a:latin typeface="Cambria" pitchFamily="18" charset="0"/>
              </a:rPr>
              <a:t>β-SiC</a:t>
            </a:r>
            <a:r>
              <a:rPr lang="it-IT" sz="2000" dirty="0" smtClean="0">
                <a:latin typeface="Cambria" pitchFamily="18" charset="0"/>
              </a:rPr>
              <a:t> (carburo di silicio stabile a bassa temperatura).</a:t>
            </a:r>
          </a:p>
          <a:p>
            <a:pPr algn="just"/>
            <a:endParaRPr lang="it-IT" sz="2000" dirty="0" smtClean="0">
              <a:latin typeface="Cambria" pitchFamily="18" charset="0"/>
            </a:endParaRPr>
          </a:p>
        </p:txBody>
      </p:sp>
      <p:sp>
        <p:nvSpPr>
          <p:cNvPr id="18" name="Rectangle 2"/>
          <p:cNvSpPr>
            <a:spLocks noGrp="1" noChangeArrowheads="1"/>
          </p:cNvSpPr>
          <p:nvPr>
            <p:ph type="title"/>
          </p:nvPr>
        </p:nvSpPr>
        <p:spPr>
          <a:xfrm>
            <a:off x="395288" y="-71462"/>
            <a:ext cx="7772400" cy="908050"/>
          </a:xfrm>
        </p:spPr>
        <p:txBody>
          <a:bodyPr/>
          <a:lstStyle/>
          <a:p>
            <a:pPr eaLnBrk="1" hangingPunct="1"/>
            <a:r>
              <a:rPr lang="it-IT" sz="2800" b="1" i="1" dirty="0" smtClean="0">
                <a:solidFill>
                  <a:srgbClr val="006600"/>
                </a:solidFill>
                <a:latin typeface="Bookman Old Style" pitchFamily="18" charset="0"/>
              </a:rPr>
              <a:t>Strutture cristalline ceramiche binarie</a:t>
            </a:r>
          </a:p>
        </p:txBody>
      </p:sp>
      <p:graphicFrame>
        <p:nvGraphicFramePr>
          <p:cNvPr id="241666" name="Object 6"/>
          <p:cNvGraphicFramePr>
            <a:graphicFrameLocks noChangeAspect="1"/>
          </p:cNvGraphicFramePr>
          <p:nvPr/>
        </p:nvGraphicFramePr>
        <p:xfrm>
          <a:off x="5572132" y="3357562"/>
          <a:ext cx="2417762" cy="2879725"/>
        </p:xfrm>
        <a:graphic>
          <a:graphicData uri="http://schemas.openxmlformats.org/presentationml/2006/ole">
            <p:oleObj spid="_x0000_s241666" name="Image" r:id="rId5" imgW="4926984" imgH="5866667" progId="Photoshop.Image.9">
              <p:embed/>
            </p:oleObj>
          </a:graphicData>
        </a:graphic>
      </p:graphicFrame>
      <p:pic>
        <p:nvPicPr>
          <p:cNvPr id="241667" name="Picture 3"/>
          <p:cNvPicPr>
            <a:picLocks noChangeAspect="1" noChangeArrowheads="1"/>
          </p:cNvPicPr>
          <p:nvPr/>
        </p:nvPicPr>
        <p:blipFill>
          <a:blip r:embed="rId6"/>
          <a:srcRect/>
          <a:stretch>
            <a:fillRect/>
          </a:stretch>
        </p:blipFill>
        <p:spPr bwMode="auto">
          <a:xfrm>
            <a:off x="1357290" y="3571876"/>
            <a:ext cx="2254956" cy="2143140"/>
          </a:xfrm>
          <a:prstGeom prst="rect">
            <a:avLst/>
          </a:prstGeom>
          <a:noFill/>
          <a:ln w="9525">
            <a:noFill/>
            <a:miter lim="800000"/>
            <a:headEnd/>
            <a:tailEnd/>
          </a:ln>
          <a:effectLst/>
        </p:spPr>
      </p:pic>
      <p:sp>
        <p:nvSpPr>
          <p:cNvPr id="11" name="Rettangolo 10"/>
          <p:cNvSpPr/>
          <p:nvPr/>
        </p:nvSpPr>
        <p:spPr>
          <a:xfrm>
            <a:off x="142844" y="5709368"/>
            <a:ext cx="4429156" cy="1077218"/>
          </a:xfrm>
          <a:prstGeom prst="rect">
            <a:avLst/>
          </a:prstGeom>
        </p:spPr>
        <p:txBody>
          <a:bodyPr wrap="square">
            <a:spAutoFit/>
          </a:bodyPr>
          <a:lstStyle/>
          <a:p>
            <a:pPr algn="just"/>
            <a:r>
              <a:rPr lang="it-IT" sz="1600" dirty="0" smtClean="0">
                <a:latin typeface="Cambria" pitchFamily="18" charset="0"/>
              </a:rPr>
              <a:t>Struttura della </a:t>
            </a:r>
            <a:r>
              <a:rPr lang="it-IT" sz="1600" dirty="0" err="1" smtClean="0">
                <a:latin typeface="Cambria" pitchFamily="18" charset="0"/>
              </a:rPr>
              <a:t>zincoblenda</a:t>
            </a:r>
            <a:r>
              <a:rPr lang="it-IT" sz="1600" dirty="0" smtClean="0">
                <a:latin typeface="Cambria" pitchFamily="18" charset="0"/>
              </a:rPr>
              <a:t>. Sono evidenziati, a sinistra, i tetraedri formati dallo zolfo intorno allo ione zinco, che risultano legati attraverso i vertici.</a:t>
            </a:r>
            <a:endParaRPr lang="it-IT" sz="1600" dirty="0">
              <a:latin typeface="Cambria" pitchFamily="18"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5" name="Immagine 1" descr="C:\Users\User\Desktop\francesca\burocrazie TV\logo gruppo.TIF"/>
          <p:cNvPicPr>
            <a:picLocks noChangeAspect="1" noChangeArrowheads="1"/>
          </p:cNvPicPr>
          <p:nvPr/>
        </p:nvPicPr>
        <p:blipFill>
          <a:blip r:embed="rId3"/>
          <a:srcRect/>
          <a:stretch>
            <a:fillRect/>
          </a:stretch>
        </p:blipFill>
        <p:spPr bwMode="auto">
          <a:xfrm>
            <a:off x="8358214" y="71414"/>
            <a:ext cx="642942" cy="676930"/>
          </a:xfrm>
          <a:prstGeom prst="rect">
            <a:avLst/>
          </a:prstGeom>
          <a:noFill/>
          <a:ln w="9525">
            <a:noFill/>
            <a:miter lim="800000"/>
            <a:headEnd/>
            <a:tailEnd/>
          </a:ln>
        </p:spPr>
      </p:pic>
      <p:cxnSp>
        <p:nvCxnSpPr>
          <p:cNvPr id="20" name="Connettore 1 19"/>
          <p:cNvCxnSpPr/>
          <p:nvPr/>
        </p:nvCxnSpPr>
        <p:spPr>
          <a:xfrm flipV="1">
            <a:off x="285720" y="687060"/>
            <a:ext cx="8001056" cy="71438"/>
          </a:xfrm>
          <a:prstGeom prst="line">
            <a:avLst/>
          </a:prstGeom>
          <a:ln>
            <a:solidFill>
              <a:srgbClr val="006600"/>
            </a:solidFill>
          </a:ln>
        </p:spPr>
        <p:style>
          <a:lnRef idx="1">
            <a:schemeClr val="accent1"/>
          </a:lnRef>
          <a:fillRef idx="0">
            <a:schemeClr val="accent1"/>
          </a:fillRef>
          <a:effectRef idx="0">
            <a:schemeClr val="accent1"/>
          </a:effectRef>
          <a:fontRef idx="minor">
            <a:schemeClr val="tx1"/>
          </a:fontRef>
        </p:style>
      </p:cxnSp>
      <p:sp>
        <p:nvSpPr>
          <p:cNvPr id="6" name="Rectangle 3"/>
          <p:cNvSpPr txBox="1">
            <a:spLocks noChangeArrowheads="1"/>
          </p:cNvSpPr>
          <p:nvPr/>
        </p:nvSpPr>
        <p:spPr bwMode="auto">
          <a:xfrm>
            <a:off x="214282" y="928670"/>
            <a:ext cx="8607455" cy="271464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lgn="just">
              <a:buFont typeface="Arial" pitchFamily="34" charset="0"/>
              <a:buChar char="•"/>
            </a:pPr>
            <a:r>
              <a:rPr lang="it-IT" sz="2000" dirty="0" smtClean="0">
                <a:latin typeface="Cambria" pitchFamily="18" charset="0"/>
              </a:rPr>
              <a:t>  </a:t>
            </a:r>
            <a:r>
              <a:rPr lang="it-IT" sz="2000" i="1" dirty="0" err="1" smtClean="0">
                <a:solidFill>
                  <a:srgbClr val="006600"/>
                </a:solidFill>
                <a:latin typeface="Cambria" pitchFamily="18" charset="0"/>
              </a:rPr>
              <a:t>Wurtzite</a:t>
            </a:r>
            <a:r>
              <a:rPr lang="it-IT" sz="2000" dirty="0" smtClean="0">
                <a:latin typeface="Cambria" pitchFamily="18" charset="0"/>
              </a:rPr>
              <a:t>: La </a:t>
            </a:r>
            <a:r>
              <a:rPr lang="it-IT" sz="2000" dirty="0" err="1" smtClean="0">
                <a:latin typeface="Cambria" pitchFamily="18" charset="0"/>
              </a:rPr>
              <a:t>wurtzite</a:t>
            </a:r>
            <a:r>
              <a:rPr lang="it-IT" sz="2000" dirty="0" smtClean="0">
                <a:latin typeface="Cambria" pitchFamily="18" charset="0"/>
              </a:rPr>
              <a:t> è la seconda forma del solfuro di zinco, stabile ad alta temperatura. La sua struttura è costituita da due celle di tipo esagonale compatto (HCP) traslate l’una rispetto all’altra . Hanno questa struttura, oltre a </a:t>
            </a:r>
            <a:r>
              <a:rPr lang="it-IT" sz="2000" dirty="0" err="1" smtClean="0">
                <a:latin typeface="Cambria" pitchFamily="18" charset="0"/>
              </a:rPr>
              <a:t>ZnS</a:t>
            </a:r>
            <a:r>
              <a:rPr lang="it-IT" sz="2000" dirty="0" smtClean="0">
                <a:latin typeface="Cambria" pitchFamily="18" charset="0"/>
              </a:rPr>
              <a:t>, anche, ad esempio, l’ossido di zinco, </a:t>
            </a:r>
            <a:r>
              <a:rPr lang="it-IT" sz="2000" dirty="0" err="1" smtClean="0">
                <a:latin typeface="Cambria" pitchFamily="18" charset="0"/>
              </a:rPr>
              <a:t>ZnO</a:t>
            </a:r>
            <a:r>
              <a:rPr lang="it-IT" sz="2000" dirty="0" smtClean="0">
                <a:latin typeface="Cambria" pitchFamily="18" charset="0"/>
              </a:rPr>
              <a:t>, l’ossido di berillio, </a:t>
            </a:r>
            <a:r>
              <a:rPr lang="it-IT" sz="2000" dirty="0" err="1" smtClean="0">
                <a:latin typeface="Cambria" pitchFamily="18" charset="0"/>
              </a:rPr>
              <a:t>BeO</a:t>
            </a:r>
            <a:r>
              <a:rPr lang="it-IT" sz="2000" dirty="0" smtClean="0">
                <a:latin typeface="Cambria" pitchFamily="18" charset="0"/>
              </a:rPr>
              <a:t>, il solfuro di cadmio, </a:t>
            </a:r>
            <a:r>
              <a:rPr lang="it-IT" sz="2000" dirty="0" err="1" smtClean="0">
                <a:latin typeface="Cambria" pitchFamily="18" charset="0"/>
              </a:rPr>
              <a:t>CdS</a:t>
            </a:r>
            <a:r>
              <a:rPr lang="it-IT" sz="2000" dirty="0" smtClean="0">
                <a:latin typeface="Cambria" pitchFamily="18" charset="0"/>
              </a:rPr>
              <a:t> e la forma stabile ad alta temperatura del carburo di silicio, </a:t>
            </a:r>
            <a:r>
              <a:rPr lang="el-GR" sz="2000" dirty="0" smtClean="0">
                <a:latin typeface="Cambria" pitchFamily="18" charset="0"/>
              </a:rPr>
              <a:t>α-</a:t>
            </a:r>
            <a:r>
              <a:rPr lang="it-IT" sz="2000" dirty="0" err="1" smtClean="0">
                <a:latin typeface="Cambria" pitchFamily="18" charset="0"/>
              </a:rPr>
              <a:t>SiC</a:t>
            </a:r>
            <a:r>
              <a:rPr lang="it-IT" sz="2000" dirty="0" smtClean="0">
                <a:latin typeface="Cambria" pitchFamily="18" charset="0"/>
              </a:rPr>
              <a:t>.</a:t>
            </a:r>
          </a:p>
          <a:p>
            <a:pPr algn="just">
              <a:spcBef>
                <a:spcPct val="20000"/>
              </a:spcBef>
              <a:buFont typeface="Arial" pitchFamily="34" charset="0"/>
              <a:buChar char="•"/>
              <a:defRPr/>
            </a:pPr>
            <a:endParaRPr lang="it-IT" sz="2000" dirty="0" smtClean="0">
              <a:latin typeface="Cambria" pitchFamily="18" charset="0"/>
            </a:endParaRPr>
          </a:p>
        </p:txBody>
      </p:sp>
      <p:sp>
        <p:nvSpPr>
          <p:cNvPr id="18" name="Rectangle 2"/>
          <p:cNvSpPr>
            <a:spLocks noGrp="1" noChangeArrowheads="1"/>
          </p:cNvSpPr>
          <p:nvPr>
            <p:ph type="title"/>
          </p:nvPr>
        </p:nvSpPr>
        <p:spPr>
          <a:xfrm>
            <a:off x="395288" y="-71462"/>
            <a:ext cx="7772400" cy="908050"/>
          </a:xfrm>
        </p:spPr>
        <p:txBody>
          <a:bodyPr/>
          <a:lstStyle/>
          <a:p>
            <a:pPr eaLnBrk="1" hangingPunct="1"/>
            <a:r>
              <a:rPr lang="it-IT" sz="2800" b="1" i="1" dirty="0" smtClean="0">
                <a:solidFill>
                  <a:srgbClr val="006600"/>
                </a:solidFill>
                <a:latin typeface="Bookman Old Style" pitchFamily="18" charset="0"/>
              </a:rPr>
              <a:t>Strutture cristalline ceramiche binarie</a:t>
            </a:r>
          </a:p>
        </p:txBody>
      </p:sp>
      <p:pic>
        <p:nvPicPr>
          <p:cNvPr id="248833" name="Picture 1"/>
          <p:cNvPicPr>
            <a:picLocks noChangeAspect="1" noChangeArrowheads="1"/>
          </p:cNvPicPr>
          <p:nvPr/>
        </p:nvPicPr>
        <p:blipFill>
          <a:blip r:embed="rId4"/>
          <a:srcRect/>
          <a:stretch>
            <a:fillRect/>
          </a:stretch>
        </p:blipFill>
        <p:spPr bwMode="auto">
          <a:xfrm>
            <a:off x="2857488" y="3286124"/>
            <a:ext cx="2476500" cy="240982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5" name="Immagine 1" descr="C:\Users\User\Desktop\francesca\burocrazie TV\logo gruppo.TIF"/>
          <p:cNvPicPr>
            <a:picLocks noChangeAspect="1" noChangeArrowheads="1"/>
          </p:cNvPicPr>
          <p:nvPr/>
        </p:nvPicPr>
        <p:blipFill>
          <a:blip r:embed="rId4"/>
          <a:srcRect/>
          <a:stretch>
            <a:fillRect/>
          </a:stretch>
        </p:blipFill>
        <p:spPr bwMode="auto">
          <a:xfrm>
            <a:off x="8358214" y="71414"/>
            <a:ext cx="642942" cy="676930"/>
          </a:xfrm>
          <a:prstGeom prst="rect">
            <a:avLst/>
          </a:prstGeom>
          <a:noFill/>
          <a:ln w="9525">
            <a:noFill/>
            <a:miter lim="800000"/>
            <a:headEnd/>
            <a:tailEnd/>
          </a:ln>
        </p:spPr>
      </p:pic>
      <p:cxnSp>
        <p:nvCxnSpPr>
          <p:cNvPr id="20" name="Connettore 1 19"/>
          <p:cNvCxnSpPr/>
          <p:nvPr/>
        </p:nvCxnSpPr>
        <p:spPr>
          <a:xfrm flipV="1">
            <a:off x="285720" y="687060"/>
            <a:ext cx="8001056" cy="71438"/>
          </a:xfrm>
          <a:prstGeom prst="line">
            <a:avLst/>
          </a:prstGeom>
          <a:ln>
            <a:solidFill>
              <a:srgbClr val="006600"/>
            </a:solidFill>
          </a:ln>
        </p:spPr>
        <p:style>
          <a:lnRef idx="1">
            <a:schemeClr val="accent1"/>
          </a:lnRef>
          <a:fillRef idx="0">
            <a:schemeClr val="accent1"/>
          </a:fillRef>
          <a:effectRef idx="0">
            <a:schemeClr val="accent1"/>
          </a:effectRef>
          <a:fontRef idx="minor">
            <a:schemeClr val="tx1"/>
          </a:fontRef>
        </p:style>
      </p:cxnSp>
      <p:sp>
        <p:nvSpPr>
          <p:cNvPr id="6" name="Rectangle 3"/>
          <p:cNvSpPr txBox="1">
            <a:spLocks noChangeArrowheads="1"/>
          </p:cNvSpPr>
          <p:nvPr/>
        </p:nvSpPr>
        <p:spPr bwMode="auto">
          <a:xfrm>
            <a:off x="142844" y="857232"/>
            <a:ext cx="8607455" cy="107157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lgn="just">
              <a:spcBef>
                <a:spcPct val="20000"/>
              </a:spcBef>
              <a:buFont typeface="Arial" pitchFamily="34" charset="0"/>
              <a:buChar char="•"/>
              <a:defRPr/>
            </a:pPr>
            <a:r>
              <a:rPr lang="it-IT" sz="2000" dirty="0" smtClean="0">
                <a:latin typeface="Cambria" pitchFamily="18" charset="0"/>
              </a:rPr>
              <a:t>  </a:t>
            </a:r>
            <a:r>
              <a:rPr lang="it-IT" sz="2000" b="1" i="1" u="sng" kern="0" dirty="0" smtClean="0">
                <a:solidFill>
                  <a:srgbClr val="006600"/>
                </a:solidFill>
                <a:latin typeface="Cambria" pitchFamily="18" charset="0"/>
              </a:rPr>
              <a:t>Fluorite </a:t>
            </a:r>
            <a:r>
              <a:rPr lang="it-IT" sz="2000" b="1" i="1" u="sng" dirty="0" smtClean="0">
                <a:solidFill>
                  <a:srgbClr val="006600"/>
                </a:solidFill>
                <a:cs typeface="Times New Roman" pitchFamily="18" charset="0"/>
              </a:rPr>
              <a:t>CaF</a:t>
            </a:r>
            <a:r>
              <a:rPr lang="it-IT" sz="2000" b="1" i="1" u="sng" baseline="-25000" dirty="0" smtClean="0">
                <a:solidFill>
                  <a:srgbClr val="006600"/>
                </a:solidFill>
                <a:cs typeface="Times New Roman" pitchFamily="18" charset="0"/>
              </a:rPr>
              <a:t>2 </a:t>
            </a:r>
            <a:r>
              <a:rPr lang="it-IT" sz="2000" i="1" kern="0" dirty="0" smtClean="0">
                <a:solidFill>
                  <a:srgbClr val="006600"/>
                </a:solidFill>
                <a:latin typeface="Cambria" pitchFamily="18" charset="0"/>
              </a:rPr>
              <a:t>(struttura tipo: AX</a:t>
            </a:r>
            <a:r>
              <a:rPr lang="it-IT" sz="2000" i="1" kern="0" baseline="-25000" dirty="0" smtClean="0">
                <a:solidFill>
                  <a:srgbClr val="006600"/>
                </a:solidFill>
                <a:latin typeface="Cambria" pitchFamily="18" charset="0"/>
              </a:rPr>
              <a:t>2</a:t>
            </a:r>
            <a:r>
              <a:rPr lang="it-IT" sz="2000" i="1" kern="0" dirty="0" smtClean="0">
                <a:solidFill>
                  <a:srgbClr val="006600"/>
                </a:solidFill>
                <a:latin typeface="Cambria" pitchFamily="18" charset="0"/>
              </a:rPr>
              <a:t> con NC</a:t>
            </a:r>
            <a:r>
              <a:rPr lang="it-IT" sz="2000" i="1" kern="0" baseline="-25000" dirty="0" smtClean="0">
                <a:solidFill>
                  <a:srgbClr val="006600"/>
                </a:solidFill>
                <a:latin typeface="Cambria" pitchFamily="18" charset="0"/>
              </a:rPr>
              <a:t>c</a:t>
            </a:r>
            <a:r>
              <a:rPr lang="it-IT" sz="2000" i="1" kern="0" dirty="0" smtClean="0">
                <a:solidFill>
                  <a:srgbClr val="006600"/>
                </a:solidFill>
                <a:latin typeface="Cambria" pitchFamily="18" charset="0"/>
              </a:rPr>
              <a:t>8 e NC</a:t>
            </a:r>
            <a:r>
              <a:rPr lang="it-IT" sz="2000" i="1" kern="0" baseline="-25000" dirty="0" smtClean="0">
                <a:solidFill>
                  <a:srgbClr val="006600"/>
                </a:solidFill>
                <a:latin typeface="Cambria" pitchFamily="18" charset="0"/>
              </a:rPr>
              <a:t>A</a:t>
            </a:r>
            <a:r>
              <a:rPr lang="it-IT" sz="2000" i="1" kern="0" dirty="0" smtClean="0">
                <a:solidFill>
                  <a:srgbClr val="006600"/>
                </a:solidFill>
                <a:latin typeface="Cambria" pitchFamily="18" charset="0"/>
              </a:rPr>
              <a:t>4)</a:t>
            </a:r>
            <a:r>
              <a:rPr lang="it-IT" sz="2000" kern="0" dirty="0" smtClean="0">
                <a:solidFill>
                  <a:srgbClr val="006600"/>
                </a:solidFill>
                <a:latin typeface="Cambria" pitchFamily="18" charset="0"/>
              </a:rPr>
              <a:t> </a:t>
            </a:r>
            <a:r>
              <a:rPr lang="it-IT" sz="2000" kern="0" dirty="0" smtClean="0">
                <a:latin typeface="Cambria" pitchFamily="18" charset="0"/>
              </a:rPr>
              <a:t>s</a:t>
            </a:r>
            <a:r>
              <a:rPr lang="it-IT" sz="2000" dirty="0" smtClean="0">
                <a:latin typeface="Cambria" pitchFamily="18" charset="0"/>
              </a:rPr>
              <a:t>e le cariche dei cationi e degli anioni non sono le stesse può esserci un composto con formula chimica </a:t>
            </a:r>
            <a:r>
              <a:rPr lang="it-IT" sz="2000" dirty="0" err="1" smtClean="0">
                <a:latin typeface="Cambria" pitchFamily="18" charset="0"/>
              </a:rPr>
              <a:t>A</a:t>
            </a:r>
            <a:r>
              <a:rPr lang="it-IT" sz="2000" baseline="-25000" dirty="0" err="1" smtClean="0">
                <a:latin typeface="Cambria" pitchFamily="18" charset="0"/>
              </a:rPr>
              <a:t>m</a:t>
            </a:r>
            <a:r>
              <a:rPr lang="it-IT" sz="2000" dirty="0" err="1" smtClean="0">
                <a:latin typeface="Cambria" pitchFamily="18" charset="0"/>
              </a:rPr>
              <a:t>X</a:t>
            </a:r>
            <a:r>
              <a:rPr lang="it-IT" sz="2000" baseline="-25000" dirty="0" err="1" smtClean="0">
                <a:latin typeface="Cambria" pitchFamily="18" charset="0"/>
              </a:rPr>
              <a:t>p</a:t>
            </a:r>
            <a:r>
              <a:rPr lang="it-IT" sz="2000" dirty="0" smtClean="0">
                <a:latin typeface="Cambria" pitchFamily="18" charset="0"/>
              </a:rPr>
              <a:t> con m e/o p</a:t>
            </a:r>
            <a:r>
              <a:rPr lang="it-IT" sz="2000" dirty="0" smtClean="0">
                <a:latin typeface="Cambria" pitchFamily="18" charset="0"/>
                <a:cs typeface="Times New Roman" pitchFamily="18" charset="0"/>
              </a:rPr>
              <a:t>≠0.  </a:t>
            </a:r>
            <a:endParaRPr lang="it-IT" sz="2000" dirty="0" smtClean="0">
              <a:latin typeface="Cambria" pitchFamily="18" charset="0"/>
            </a:endParaRPr>
          </a:p>
          <a:p>
            <a:pPr algn="just">
              <a:spcBef>
                <a:spcPct val="20000"/>
              </a:spcBef>
              <a:buFont typeface="Arial" pitchFamily="34" charset="0"/>
              <a:buChar char="•"/>
              <a:defRPr/>
            </a:pPr>
            <a:endParaRPr lang="it-IT" sz="2000" dirty="0" smtClean="0">
              <a:latin typeface="Cambria" pitchFamily="18" charset="0"/>
            </a:endParaRPr>
          </a:p>
        </p:txBody>
      </p:sp>
      <p:sp>
        <p:nvSpPr>
          <p:cNvPr id="9" name="Rettangolo 8"/>
          <p:cNvSpPr/>
          <p:nvPr/>
        </p:nvSpPr>
        <p:spPr>
          <a:xfrm>
            <a:off x="4643438" y="3500438"/>
            <a:ext cx="4071966" cy="307777"/>
          </a:xfrm>
          <a:prstGeom prst="rect">
            <a:avLst/>
          </a:prstGeom>
        </p:spPr>
        <p:txBody>
          <a:bodyPr wrap="square">
            <a:spAutoFit/>
          </a:bodyPr>
          <a:lstStyle/>
          <a:p>
            <a:pPr algn="ctr"/>
            <a:r>
              <a:rPr lang="it-IT" sz="1400" b="1" dirty="0" smtClean="0">
                <a:latin typeface="Cambria" pitchFamily="18" charset="0"/>
              </a:rPr>
              <a:t>R </a:t>
            </a:r>
            <a:r>
              <a:rPr lang="it-IT" sz="1400" b="1" baseline="-25000" dirty="0" smtClean="0">
                <a:latin typeface="Cambria" pitchFamily="18" charset="0"/>
              </a:rPr>
              <a:t>c</a:t>
            </a:r>
            <a:r>
              <a:rPr lang="it-IT" sz="1400" b="1" dirty="0" smtClean="0">
                <a:latin typeface="Cambria" pitchFamily="18" charset="0"/>
              </a:rPr>
              <a:t>/R </a:t>
            </a:r>
            <a:r>
              <a:rPr lang="it-IT" sz="1400" b="1" baseline="-25000" dirty="0" smtClean="0">
                <a:latin typeface="Cambria" pitchFamily="18" charset="0"/>
              </a:rPr>
              <a:t>a</a:t>
            </a:r>
            <a:r>
              <a:rPr lang="it-IT" sz="1400" b="1" dirty="0">
                <a:latin typeface="Cambria" pitchFamily="18" charset="0"/>
              </a:rPr>
              <a:t> </a:t>
            </a:r>
            <a:r>
              <a:rPr lang="it-IT" sz="1400" b="1" dirty="0" smtClean="0">
                <a:latin typeface="Cambria" pitchFamily="18" charset="0"/>
              </a:rPr>
              <a:t>: </a:t>
            </a:r>
            <a:r>
              <a:rPr lang="it-IT" sz="1400" b="1" dirty="0" smtClean="0">
                <a:latin typeface="Times New Roman"/>
                <a:cs typeface="Times New Roman"/>
              </a:rPr>
              <a:t>≈</a:t>
            </a:r>
            <a:r>
              <a:rPr lang="it-IT" sz="1400" dirty="0" smtClean="0">
                <a:latin typeface="Cambria" pitchFamily="18" charset="0"/>
              </a:rPr>
              <a:t>0.8</a:t>
            </a:r>
            <a:r>
              <a:rPr lang="it-IT" sz="1400" dirty="0">
                <a:latin typeface="Cambria" pitchFamily="18" charset="0"/>
              </a:rPr>
              <a:t> </a:t>
            </a:r>
            <a:r>
              <a:rPr lang="it-IT" sz="1400" dirty="0" smtClean="0">
                <a:latin typeface="Cambria" pitchFamily="18" charset="0"/>
              </a:rPr>
              <a:t>  </a:t>
            </a:r>
            <a:r>
              <a:rPr lang="it-IT" sz="1400" b="1" dirty="0" smtClean="0">
                <a:latin typeface="Cambria" pitchFamily="18" charset="0"/>
              </a:rPr>
              <a:t>N coordinazione: </a:t>
            </a:r>
            <a:endParaRPr lang="it-IT" sz="1400" dirty="0">
              <a:latin typeface="Cambria" pitchFamily="18" charset="0"/>
            </a:endParaRPr>
          </a:p>
        </p:txBody>
      </p:sp>
      <p:graphicFrame>
        <p:nvGraphicFramePr>
          <p:cNvPr id="135169" name="Object 6"/>
          <p:cNvGraphicFramePr>
            <a:graphicFrameLocks noChangeAspect="1"/>
          </p:cNvGraphicFramePr>
          <p:nvPr/>
        </p:nvGraphicFramePr>
        <p:xfrm>
          <a:off x="4000496" y="4000504"/>
          <a:ext cx="2449832" cy="2357453"/>
        </p:xfrm>
        <a:graphic>
          <a:graphicData uri="http://schemas.openxmlformats.org/presentationml/2006/ole">
            <p:oleObj spid="_x0000_s135169" name="Image" r:id="rId5" imgW="5688889" imgH="5473016" progId="Photoshop.Image.9">
              <p:embed/>
            </p:oleObj>
          </a:graphicData>
        </a:graphic>
      </p:graphicFrame>
      <p:sp>
        <p:nvSpPr>
          <p:cNvPr id="12" name="Rettangolo 11"/>
          <p:cNvSpPr/>
          <p:nvPr/>
        </p:nvSpPr>
        <p:spPr>
          <a:xfrm>
            <a:off x="142844" y="2012098"/>
            <a:ext cx="9001156" cy="1323439"/>
          </a:xfrm>
          <a:prstGeom prst="rect">
            <a:avLst/>
          </a:prstGeom>
        </p:spPr>
        <p:txBody>
          <a:bodyPr wrap="square">
            <a:spAutoFit/>
          </a:bodyPr>
          <a:lstStyle/>
          <a:p>
            <a:pPr>
              <a:buFont typeface="Arial" pitchFamily="34" charset="0"/>
              <a:buChar char="•"/>
            </a:pPr>
            <a:r>
              <a:rPr lang="it-IT" sz="2000" dirty="0" smtClean="0">
                <a:latin typeface="Cambria" pitchFamily="18" charset="0"/>
              </a:rPr>
              <a:t>  La struttura, che prende il nome dal minerale CaF</a:t>
            </a:r>
            <a:r>
              <a:rPr lang="it-IT" sz="2000" baseline="-25000" dirty="0" smtClean="0">
                <a:latin typeface="Cambria" pitchFamily="18" charset="0"/>
              </a:rPr>
              <a:t>2</a:t>
            </a:r>
            <a:r>
              <a:rPr lang="it-IT" sz="2000" dirty="0" smtClean="0">
                <a:latin typeface="Cambria" pitchFamily="18" charset="0"/>
              </a:rPr>
              <a:t>, è costituita da due celle cubiche semplici </a:t>
            </a:r>
          </a:p>
          <a:p>
            <a:endParaRPr lang="it-IT" sz="2000" dirty="0" smtClean="0">
              <a:latin typeface="Cambria" pitchFamily="18" charset="0"/>
            </a:endParaRPr>
          </a:p>
          <a:p>
            <a:pPr>
              <a:buFont typeface="Arial" pitchFamily="34" charset="0"/>
              <a:buChar char="•"/>
            </a:pPr>
            <a:r>
              <a:rPr lang="it-IT" sz="2000" dirty="0" smtClean="0">
                <a:latin typeface="Cambria" pitchFamily="18" charset="0"/>
              </a:rPr>
              <a:t> In questa struttura il catione ha valenza doppia dell’anione e coordina 8 anioni. </a:t>
            </a:r>
          </a:p>
        </p:txBody>
      </p:sp>
      <p:pic>
        <p:nvPicPr>
          <p:cNvPr id="135170" name="Picture 2"/>
          <p:cNvPicPr>
            <a:picLocks noChangeAspect="1" noChangeArrowheads="1"/>
          </p:cNvPicPr>
          <p:nvPr/>
        </p:nvPicPr>
        <p:blipFill>
          <a:blip r:embed="rId6"/>
          <a:srcRect/>
          <a:stretch>
            <a:fillRect/>
          </a:stretch>
        </p:blipFill>
        <p:spPr bwMode="auto">
          <a:xfrm>
            <a:off x="6500826" y="4071942"/>
            <a:ext cx="2524436" cy="2143140"/>
          </a:xfrm>
          <a:prstGeom prst="rect">
            <a:avLst/>
          </a:prstGeom>
          <a:noFill/>
          <a:ln w="9525">
            <a:noFill/>
            <a:miter lim="800000"/>
            <a:headEnd/>
            <a:tailEnd/>
          </a:ln>
          <a:effectLst/>
        </p:spPr>
      </p:pic>
      <p:sp>
        <p:nvSpPr>
          <p:cNvPr id="11" name="CasellaDiTesto 10"/>
          <p:cNvSpPr txBox="1"/>
          <p:nvPr/>
        </p:nvSpPr>
        <p:spPr>
          <a:xfrm>
            <a:off x="6643670" y="6111737"/>
            <a:ext cx="571536" cy="246221"/>
          </a:xfrm>
          <a:prstGeom prst="rect">
            <a:avLst/>
          </a:prstGeom>
          <a:noFill/>
        </p:spPr>
        <p:txBody>
          <a:bodyPr wrap="square" rtlCol="0">
            <a:spAutoFit/>
          </a:bodyPr>
          <a:lstStyle/>
          <a:p>
            <a:r>
              <a:rPr lang="it-IT" sz="1000" dirty="0" smtClean="0">
                <a:latin typeface="Cambria" pitchFamily="18" charset="0"/>
              </a:rPr>
              <a:t>O</a:t>
            </a:r>
            <a:r>
              <a:rPr lang="it-IT" sz="1000" baseline="30000" dirty="0" smtClean="0">
                <a:latin typeface="Cambria" pitchFamily="18" charset="0"/>
              </a:rPr>
              <a:t>2-</a:t>
            </a:r>
            <a:endParaRPr lang="it-IT" sz="1000" dirty="0">
              <a:latin typeface="Cambria" pitchFamily="18" charset="0"/>
            </a:endParaRPr>
          </a:p>
        </p:txBody>
      </p:sp>
      <p:sp>
        <p:nvSpPr>
          <p:cNvPr id="10" name="CasellaDiTesto 9"/>
          <p:cNvSpPr txBox="1"/>
          <p:nvPr/>
        </p:nvSpPr>
        <p:spPr>
          <a:xfrm>
            <a:off x="8501090" y="4540101"/>
            <a:ext cx="500066" cy="246221"/>
          </a:xfrm>
          <a:prstGeom prst="rect">
            <a:avLst/>
          </a:prstGeom>
          <a:noFill/>
        </p:spPr>
        <p:txBody>
          <a:bodyPr wrap="square" rtlCol="0">
            <a:spAutoFit/>
          </a:bodyPr>
          <a:lstStyle/>
          <a:p>
            <a:r>
              <a:rPr lang="it-IT" sz="1000" dirty="0" smtClean="0">
                <a:latin typeface="Cambria" pitchFamily="18" charset="0"/>
              </a:rPr>
              <a:t>Zr</a:t>
            </a:r>
            <a:r>
              <a:rPr lang="it-IT" sz="1000" baseline="30000" dirty="0" smtClean="0">
                <a:latin typeface="Cambria" pitchFamily="18" charset="0"/>
              </a:rPr>
              <a:t>4+</a:t>
            </a:r>
            <a:endParaRPr lang="it-IT" sz="1000" dirty="0">
              <a:latin typeface="Cambria" pitchFamily="18" charset="0"/>
            </a:endParaRPr>
          </a:p>
        </p:txBody>
      </p:sp>
      <p:sp>
        <p:nvSpPr>
          <p:cNvPr id="17" name="Rectangle 2"/>
          <p:cNvSpPr>
            <a:spLocks noGrp="1" noChangeArrowheads="1"/>
          </p:cNvSpPr>
          <p:nvPr>
            <p:ph type="title"/>
          </p:nvPr>
        </p:nvSpPr>
        <p:spPr>
          <a:xfrm>
            <a:off x="395288" y="-71462"/>
            <a:ext cx="7772400" cy="908050"/>
          </a:xfrm>
        </p:spPr>
        <p:txBody>
          <a:bodyPr/>
          <a:lstStyle/>
          <a:p>
            <a:pPr eaLnBrk="1" hangingPunct="1"/>
            <a:r>
              <a:rPr lang="it-IT" sz="2800" b="1" i="1" dirty="0" smtClean="0">
                <a:solidFill>
                  <a:srgbClr val="006600"/>
                </a:solidFill>
                <a:latin typeface="Bookman Old Style" pitchFamily="18" charset="0"/>
              </a:rPr>
              <a:t>Strutture cristalline ceramiche binarie</a:t>
            </a:r>
          </a:p>
        </p:txBody>
      </p:sp>
      <p:sp>
        <p:nvSpPr>
          <p:cNvPr id="18" name="Rettangolo 17"/>
          <p:cNvSpPr/>
          <p:nvPr/>
        </p:nvSpPr>
        <p:spPr>
          <a:xfrm>
            <a:off x="214282" y="3534321"/>
            <a:ext cx="3643338" cy="1323439"/>
          </a:xfrm>
          <a:prstGeom prst="rect">
            <a:avLst/>
          </a:prstGeom>
        </p:spPr>
        <p:txBody>
          <a:bodyPr wrap="square">
            <a:spAutoFit/>
          </a:bodyPr>
          <a:lstStyle/>
          <a:p>
            <a:pPr algn="just">
              <a:buFont typeface="Arial" pitchFamily="34" charset="0"/>
              <a:buChar char="•"/>
            </a:pPr>
            <a:r>
              <a:rPr lang="it-IT" sz="2000" dirty="0" smtClean="0">
                <a:latin typeface="Cambria" pitchFamily="18" charset="0"/>
              </a:rPr>
              <a:t>  Gli anioni hanno invece, per soddisfare la regola dell’elettroneutralità locale, numero di coordinazione 4. </a:t>
            </a:r>
          </a:p>
        </p:txBody>
      </p:sp>
      <p:sp>
        <p:nvSpPr>
          <p:cNvPr id="19" name="Rettangolo 18"/>
          <p:cNvSpPr/>
          <p:nvPr/>
        </p:nvSpPr>
        <p:spPr>
          <a:xfrm>
            <a:off x="214282" y="5012494"/>
            <a:ext cx="3714776" cy="1323439"/>
          </a:xfrm>
          <a:prstGeom prst="rect">
            <a:avLst/>
          </a:prstGeom>
        </p:spPr>
        <p:txBody>
          <a:bodyPr wrap="square">
            <a:spAutoFit/>
          </a:bodyPr>
          <a:lstStyle/>
          <a:p>
            <a:pPr algn="just">
              <a:buFont typeface="Arial" pitchFamily="34" charset="0"/>
              <a:buChar char="•"/>
            </a:pPr>
            <a:r>
              <a:rPr lang="it-IT" sz="2000" dirty="0" smtClean="0">
                <a:latin typeface="Cambria" pitchFamily="18" charset="0"/>
              </a:rPr>
              <a:t> Possiedono tale struttura ad esempio ThO</a:t>
            </a:r>
            <a:r>
              <a:rPr lang="it-IT" sz="2000" baseline="-25000" dirty="0" smtClean="0">
                <a:latin typeface="Cambria" pitchFamily="18" charset="0"/>
              </a:rPr>
              <a:t>2,</a:t>
            </a:r>
            <a:r>
              <a:rPr lang="it-IT" sz="2000" dirty="0" smtClean="0">
                <a:latin typeface="Cambria" pitchFamily="18" charset="0"/>
              </a:rPr>
              <a:t> UO</a:t>
            </a:r>
            <a:r>
              <a:rPr lang="it-IT" sz="2000" baseline="-25000" dirty="0" smtClean="0">
                <a:latin typeface="Cambria" pitchFamily="18" charset="0"/>
              </a:rPr>
              <a:t>2</a:t>
            </a:r>
            <a:r>
              <a:rPr lang="it-IT" sz="2000" dirty="0" smtClean="0">
                <a:latin typeface="Cambria" pitchFamily="18" charset="0"/>
              </a:rPr>
              <a:t>, CeO</a:t>
            </a:r>
            <a:r>
              <a:rPr lang="it-IT" sz="2000" baseline="-25000" dirty="0" smtClean="0">
                <a:latin typeface="Cambria" pitchFamily="18" charset="0"/>
              </a:rPr>
              <a:t>2</a:t>
            </a:r>
            <a:r>
              <a:rPr lang="it-IT" sz="2000" dirty="0" smtClean="0">
                <a:latin typeface="Cambria" pitchFamily="18" charset="0"/>
              </a:rPr>
              <a:t>, ZrO</a:t>
            </a:r>
            <a:r>
              <a:rPr lang="it-IT" sz="2000" baseline="-25000" dirty="0" smtClean="0">
                <a:latin typeface="Cambria" pitchFamily="18" charset="0"/>
              </a:rPr>
              <a:t>2 </a:t>
            </a:r>
            <a:r>
              <a:rPr lang="it-IT" sz="2000" dirty="0" smtClean="0">
                <a:latin typeface="Cambria" pitchFamily="18" charset="0"/>
              </a:rPr>
              <a:t>(nella sua forma stabile alle alte temperature), HfO</a:t>
            </a:r>
            <a:r>
              <a:rPr lang="it-IT" sz="2000" baseline="-25000" dirty="0" smtClean="0">
                <a:latin typeface="Cambria" pitchFamily="18" charset="0"/>
              </a:rPr>
              <a:t>2</a:t>
            </a:r>
            <a:r>
              <a:rPr lang="it-IT" sz="2000" dirty="0" smtClean="0">
                <a:latin typeface="Cambria" pitchFamily="18" charset="0"/>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dissolve">
                                      <p:cBhvr>
                                        <p:cTn id="7" dur="500"/>
                                        <p:tgtEl>
                                          <p:spTgt spid="10"/>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dissolve">
                                      <p:cBhvr>
                                        <p:cTn id="1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0"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395288" y="-71462"/>
            <a:ext cx="7772400" cy="908050"/>
          </a:xfrm>
        </p:spPr>
        <p:txBody>
          <a:bodyPr/>
          <a:lstStyle/>
          <a:p>
            <a:pPr eaLnBrk="1" hangingPunct="1"/>
            <a:r>
              <a:rPr lang="it-IT" sz="2800" b="1" i="1" dirty="0" smtClean="0">
                <a:solidFill>
                  <a:srgbClr val="006600"/>
                </a:solidFill>
                <a:latin typeface="Bookman Old Style" pitchFamily="18" charset="0"/>
              </a:rPr>
              <a:t>Solidi Ionico-Covalenti</a:t>
            </a:r>
          </a:p>
        </p:txBody>
      </p:sp>
      <p:pic>
        <p:nvPicPr>
          <p:cNvPr id="52225" name="Immagine 1" descr="C:\Users\User\Desktop\francesca\burocrazie TV\logo gruppo.TIF"/>
          <p:cNvPicPr>
            <a:picLocks noChangeAspect="1" noChangeArrowheads="1"/>
          </p:cNvPicPr>
          <p:nvPr/>
        </p:nvPicPr>
        <p:blipFill>
          <a:blip r:embed="rId3"/>
          <a:srcRect/>
          <a:stretch>
            <a:fillRect/>
          </a:stretch>
        </p:blipFill>
        <p:spPr bwMode="auto">
          <a:xfrm>
            <a:off x="8358214" y="71414"/>
            <a:ext cx="642942" cy="676930"/>
          </a:xfrm>
          <a:prstGeom prst="rect">
            <a:avLst/>
          </a:prstGeom>
          <a:noFill/>
          <a:ln w="9525">
            <a:noFill/>
            <a:miter lim="800000"/>
            <a:headEnd/>
            <a:tailEnd/>
          </a:ln>
        </p:spPr>
      </p:pic>
      <p:cxnSp>
        <p:nvCxnSpPr>
          <p:cNvPr id="20" name="Connettore 1 19"/>
          <p:cNvCxnSpPr/>
          <p:nvPr/>
        </p:nvCxnSpPr>
        <p:spPr>
          <a:xfrm flipV="1">
            <a:off x="285720" y="687060"/>
            <a:ext cx="8001056" cy="71438"/>
          </a:xfrm>
          <a:prstGeom prst="line">
            <a:avLst/>
          </a:prstGeom>
          <a:ln>
            <a:solidFill>
              <a:srgbClr val="006600"/>
            </a:solidFill>
          </a:ln>
        </p:spPr>
        <p:style>
          <a:lnRef idx="1">
            <a:schemeClr val="accent1"/>
          </a:lnRef>
          <a:fillRef idx="0">
            <a:schemeClr val="accent1"/>
          </a:fillRef>
          <a:effectRef idx="0">
            <a:schemeClr val="accent1"/>
          </a:effectRef>
          <a:fontRef idx="minor">
            <a:schemeClr val="tx1"/>
          </a:fontRef>
        </p:style>
      </p:cxnSp>
      <p:sp>
        <p:nvSpPr>
          <p:cNvPr id="12" name="Rectangle 3"/>
          <p:cNvSpPr txBox="1">
            <a:spLocks noChangeArrowheads="1"/>
          </p:cNvSpPr>
          <p:nvPr/>
        </p:nvSpPr>
        <p:spPr bwMode="auto">
          <a:xfrm>
            <a:off x="214282" y="785794"/>
            <a:ext cx="8643998" cy="53276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lgn="just">
              <a:spcBef>
                <a:spcPct val="20000"/>
              </a:spcBef>
              <a:buFont typeface="Arial" pitchFamily="34" charset="0"/>
              <a:buChar char="•"/>
            </a:pPr>
            <a:r>
              <a:rPr kumimoji="0" lang="it-IT" sz="2000" b="0" i="0" u="none" strike="noStrike" kern="0" cap="none" spc="0" normalizeH="0" baseline="0" noProof="0" dirty="0" smtClean="0">
                <a:ln>
                  <a:noFill/>
                </a:ln>
                <a:solidFill>
                  <a:schemeClr val="tx1"/>
                </a:solidFill>
                <a:effectLst/>
                <a:uLnTx/>
                <a:uFillTx/>
                <a:latin typeface="Cambria" pitchFamily="18" charset="0"/>
              </a:rPr>
              <a:t>  </a:t>
            </a:r>
            <a:r>
              <a:rPr lang="it-IT" sz="2000" dirty="0" smtClean="0">
                <a:latin typeface="Cambria" pitchFamily="18" charset="0"/>
              </a:rPr>
              <a:t>La maggior parte dei materiali ceramici è caratterizzata dalla presenza di legami misti </a:t>
            </a:r>
            <a:r>
              <a:rPr lang="it-IT" sz="2000" dirty="0" err="1" smtClean="0">
                <a:latin typeface="Cambria" pitchFamily="18" charset="0"/>
              </a:rPr>
              <a:t>ionico-covalente</a:t>
            </a:r>
            <a:r>
              <a:rPr lang="it-IT" sz="2000" dirty="0" smtClean="0">
                <a:latin typeface="Cambria" pitchFamily="18" charset="0"/>
              </a:rPr>
              <a:t>, con una percentuale di carattere ionico tanto maggiore quanto maggiore è la differenza di elettronegatività tra gli elementi costituenti </a:t>
            </a:r>
          </a:p>
          <a:p>
            <a:pPr marL="0" marR="0" lvl="0" indent="0" algn="just" defTabSz="914400" rtl="0" eaLnBrk="1" fontAlgn="base" latinLnBrk="0" hangingPunct="1">
              <a:lnSpc>
                <a:spcPct val="100000"/>
              </a:lnSpc>
              <a:spcBef>
                <a:spcPct val="20000"/>
              </a:spcBef>
              <a:spcAft>
                <a:spcPct val="0"/>
              </a:spcAft>
              <a:buClrTx/>
              <a:buSzTx/>
              <a:buFont typeface="Arial" pitchFamily="34" charset="0"/>
              <a:buChar char="•"/>
              <a:tabLst/>
              <a:defRPr/>
            </a:pPr>
            <a:endParaRPr kumimoji="0" lang="it-IT" sz="2000" b="0" i="0" u="none" strike="noStrike" kern="0" cap="none" spc="0" normalizeH="0" baseline="0" noProof="0" dirty="0" smtClean="0">
              <a:ln>
                <a:noFill/>
              </a:ln>
              <a:solidFill>
                <a:schemeClr val="tx1"/>
              </a:solidFill>
              <a:effectLst/>
              <a:uLnTx/>
              <a:uFillTx/>
              <a:latin typeface="Cambria" pitchFamily="18" charset="0"/>
            </a:endParaRPr>
          </a:p>
          <a:p>
            <a:pPr marL="0" marR="0" lvl="0" indent="0" algn="just" defTabSz="914400" rtl="0" eaLnBrk="1" fontAlgn="base" latinLnBrk="0" hangingPunct="1">
              <a:lnSpc>
                <a:spcPct val="100000"/>
              </a:lnSpc>
              <a:spcBef>
                <a:spcPct val="20000"/>
              </a:spcBef>
              <a:spcAft>
                <a:spcPct val="0"/>
              </a:spcAft>
              <a:buClrTx/>
              <a:buSzTx/>
              <a:buFont typeface="Arial" pitchFamily="34" charset="0"/>
              <a:buChar char="•"/>
              <a:tabLst/>
              <a:defRPr/>
            </a:pPr>
            <a:r>
              <a:rPr kumimoji="0" lang="it-IT" sz="2000" b="0" i="0" u="none" strike="noStrike" kern="0" cap="none" spc="0" normalizeH="0" baseline="0" noProof="0" dirty="0" smtClean="0">
                <a:ln>
                  <a:noFill/>
                </a:ln>
                <a:solidFill>
                  <a:schemeClr val="tx1"/>
                </a:solidFill>
                <a:effectLst/>
                <a:uLnTx/>
                <a:uFillTx/>
                <a:latin typeface="Cambria" pitchFamily="18" charset="0"/>
              </a:rPr>
              <a:t>La direzionalità del legame conferita dalla componente covalente influisce sulla struttura del composto.</a:t>
            </a:r>
          </a:p>
          <a:p>
            <a:pPr marL="0" marR="0" lvl="0" indent="0" algn="just" defTabSz="914400" rtl="0" eaLnBrk="1" fontAlgn="base" latinLnBrk="0" hangingPunct="1">
              <a:lnSpc>
                <a:spcPct val="100000"/>
              </a:lnSpc>
              <a:spcBef>
                <a:spcPct val="20000"/>
              </a:spcBef>
              <a:spcAft>
                <a:spcPct val="0"/>
              </a:spcAft>
              <a:buClrTx/>
              <a:buSzTx/>
              <a:buFontTx/>
              <a:buNone/>
              <a:tabLst/>
              <a:defRPr/>
            </a:pPr>
            <a:endParaRPr kumimoji="0" lang="it-IT" sz="2000" b="0" i="0" u="none" strike="noStrike" kern="0" cap="none" spc="0" normalizeH="0" baseline="0" noProof="0" dirty="0" smtClean="0">
              <a:ln>
                <a:noFill/>
              </a:ln>
              <a:solidFill>
                <a:schemeClr val="tx1"/>
              </a:solidFill>
              <a:effectLst/>
              <a:uLnTx/>
              <a:uFillTx/>
              <a:latin typeface="Cambria" pitchFamily="18" charset="0"/>
            </a:endParaRPr>
          </a:p>
          <a:p>
            <a:pPr marL="0" marR="0" lvl="0" indent="0" algn="just" defTabSz="914400" rtl="0" eaLnBrk="1" fontAlgn="base" latinLnBrk="0" hangingPunct="1">
              <a:lnSpc>
                <a:spcPct val="100000"/>
              </a:lnSpc>
              <a:spcBef>
                <a:spcPct val="20000"/>
              </a:spcBef>
              <a:spcAft>
                <a:spcPct val="0"/>
              </a:spcAft>
              <a:buClrTx/>
              <a:buSzTx/>
              <a:buFont typeface="Arial" pitchFamily="34" charset="0"/>
              <a:buChar char="•"/>
              <a:tabLst/>
              <a:defRPr/>
            </a:pPr>
            <a:r>
              <a:rPr kumimoji="0" lang="it-IT" sz="2000" b="0" i="0" u="none" strike="noStrike" kern="0" cap="none" spc="0" normalizeH="0" baseline="0" noProof="0" dirty="0" smtClean="0">
                <a:ln>
                  <a:noFill/>
                </a:ln>
                <a:solidFill>
                  <a:schemeClr val="tx1"/>
                </a:solidFill>
                <a:effectLst/>
                <a:uLnTx/>
                <a:uFillTx/>
                <a:latin typeface="Cambria" pitchFamily="18" charset="0"/>
              </a:rPr>
              <a:t> La percentuale relativa di legame ionico e covalente influisce sul </a:t>
            </a:r>
            <a:r>
              <a:rPr kumimoji="0" lang="it-IT" sz="2000" b="0" i="1" u="none" strike="noStrike" kern="0" cap="none" spc="0" normalizeH="0" baseline="0" noProof="0" dirty="0" smtClean="0">
                <a:ln>
                  <a:noFill/>
                </a:ln>
                <a:solidFill>
                  <a:srgbClr val="006600"/>
                </a:solidFill>
                <a:effectLst/>
                <a:uLnTx/>
                <a:uFillTx/>
                <a:latin typeface="Cambria" pitchFamily="18" charset="0"/>
              </a:rPr>
              <a:t>punto di fusione e sul modulo elastico   </a:t>
            </a:r>
          </a:p>
        </p:txBody>
      </p:sp>
      <p:graphicFrame>
        <p:nvGraphicFramePr>
          <p:cNvPr id="16" name="Tabella 15"/>
          <p:cNvGraphicFramePr>
            <a:graphicFrameLocks noGrp="1"/>
          </p:cNvGraphicFramePr>
          <p:nvPr/>
        </p:nvGraphicFramePr>
        <p:xfrm>
          <a:off x="357157" y="4357694"/>
          <a:ext cx="8358246" cy="2401417"/>
        </p:xfrm>
        <a:graphic>
          <a:graphicData uri="http://schemas.openxmlformats.org/drawingml/2006/table">
            <a:tbl>
              <a:tblPr firstRow="1" bandRow="1">
                <a:tableStyleId>{5C22544A-7EE6-4342-B048-85BDC9FD1C3A}</a:tableStyleId>
              </a:tblPr>
              <a:tblGrid>
                <a:gridCol w="2178636"/>
                <a:gridCol w="2064404"/>
                <a:gridCol w="2064404"/>
                <a:gridCol w="2050802"/>
              </a:tblGrid>
              <a:tr h="642942">
                <a:tc>
                  <a:txBody>
                    <a:bodyPr/>
                    <a:lstStyle/>
                    <a:p>
                      <a:pPr algn="ctr"/>
                      <a:r>
                        <a:rPr lang="it-IT" sz="1600" dirty="0" smtClean="0"/>
                        <a:t>Composto ceramico</a:t>
                      </a:r>
                      <a:endParaRPr lang="it-IT" sz="1600" dirty="0"/>
                    </a:p>
                  </a:txBody>
                  <a:tcPr>
                    <a:solidFill>
                      <a:srgbClr val="006600"/>
                    </a:solidFill>
                  </a:tcPr>
                </a:tc>
                <a:tc>
                  <a:txBody>
                    <a:bodyPr/>
                    <a:lstStyle/>
                    <a:p>
                      <a:pPr algn="ctr"/>
                      <a:r>
                        <a:rPr lang="it-IT" sz="1600" dirty="0" smtClean="0"/>
                        <a:t>Carattere ionico del legame (%)</a:t>
                      </a:r>
                      <a:endParaRPr lang="it-IT" sz="1600" dirty="0"/>
                    </a:p>
                  </a:txBody>
                  <a:tcPr>
                    <a:solidFill>
                      <a:srgbClr val="006600"/>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it-IT" sz="1600" dirty="0" smtClean="0"/>
                        <a:t>Carattere covalente</a:t>
                      </a:r>
                      <a:r>
                        <a:rPr lang="it-IT" sz="1600" baseline="0" dirty="0" smtClean="0"/>
                        <a:t> </a:t>
                      </a:r>
                      <a:r>
                        <a:rPr lang="it-IT" sz="1600" dirty="0" smtClean="0"/>
                        <a:t> del legame (%)</a:t>
                      </a:r>
                    </a:p>
                  </a:txBody>
                  <a:tcPr>
                    <a:solidFill>
                      <a:srgbClr val="006600"/>
                    </a:solidFill>
                  </a:tcPr>
                </a:tc>
                <a:tc>
                  <a:txBody>
                    <a:bodyPr/>
                    <a:lstStyle/>
                    <a:p>
                      <a:pPr algn="ctr"/>
                      <a:r>
                        <a:rPr lang="it-IT" sz="1600" b="1" kern="0" dirty="0" smtClean="0">
                          <a:latin typeface="Cambria" pitchFamily="18" charset="0"/>
                        </a:rPr>
                        <a:t>T fusione (°C)</a:t>
                      </a:r>
                      <a:endParaRPr lang="it-IT" sz="1600" dirty="0"/>
                    </a:p>
                  </a:txBody>
                  <a:tcPr>
                    <a:solidFill>
                      <a:srgbClr val="006600"/>
                    </a:solidFill>
                  </a:tcPr>
                </a:tc>
              </a:tr>
              <a:tr h="351695">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it-IT" sz="1400" dirty="0" err="1" smtClean="0"/>
                        <a:t>MgO</a:t>
                      </a:r>
                      <a:endParaRPr lang="it-IT" sz="1400" dirty="0" smtClean="0"/>
                    </a:p>
                  </a:txBody>
                  <a:tcPr/>
                </a:tc>
                <a:tc>
                  <a:txBody>
                    <a:bodyPr/>
                    <a:lstStyle/>
                    <a:p>
                      <a:pPr algn="ctr"/>
                      <a:r>
                        <a:rPr lang="it-IT" sz="1400" dirty="0" smtClean="0"/>
                        <a:t>73</a:t>
                      </a:r>
                      <a:endParaRPr lang="it-IT" sz="1400" dirty="0"/>
                    </a:p>
                  </a:txBody>
                  <a:tcPr/>
                </a:tc>
                <a:tc>
                  <a:txBody>
                    <a:bodyPr/>
                    <a:lstStyle/>
                    <a:p>
                      <a:pPr algn="ctr"/>
                      <a:r>
                        <a:rPr lang="it-IT" sz="1400" dirty="0" smtClean="0"/>
                        <a:t>27</a:t>
                      </a:r>
                      <a:endParaRPr lang="it-IT" sz="1400"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it-IT" sz="1400" kern="0" dirty="0" smtClean="0">
                          <a:latin typeface="Cambria" pitchFamily="18" charset="0"/>
                        </a:rPr>
                        <a:t>2798</a:t>
                      </a:r>
                      <a:endParaRPr kumimoji="0" lang="it-IT" sz="1400" b="0" u="none" strike="noStrike" kern="0" cap="none" spc="0" normalizeH="0" baseline="0" noProof="0" dirty="0" smtClean="0">
                        <a:ln>
                          <a:noFill/>
                        </a:ln>
                        <a:effectLst/>
                        <a:uLnTx/>
                        <a:uFillTx/>
                        <a:latin typeface="Cambria" pitchFamily="18" charset="0"/>
                      </a:endParaRPr>
                    </a:p>
                  </a:txBody>
                  <a:tcPr/>
                </a:tc>
              </a:tr>
              <a:tr h="351695">
                <a:tc>
                  <a:txBody>
                    <a:bodyPr/>
                    <a:lstStyle/>
                    <a:p>
                      <a:pPr algn="ctr"/>
                      <a:r>
                        <a:rPr lang="it-IT" sz="1400" i="0" kern="0" dirty="0" smtClean="0">
                          <a:solidFill>
                            <a:schemeClr val="tx1"/>
                          </a:solidFill>
                          <a:latin typeface="Cambria" pitchFamily="18" charset="0"/>
                          <a:cs typeface="Times New Roman" pitchFamily="18" charset="0"/>
                        </a:rPr>
                        <a:t>Al</a:t>
                      </a:r>
                      <a:r>
                        <a:rPr lang="it-IT" sz="1400" i="0" baseline="-25000" dirty="0" smtClean="0">
                          <a:solidFill>
                            <a:schemeClr val="tx1"/>
                          </a:solidFill>
                          <a:cs typeface="Times New Roman" pitchFamily="18" charset="0"/>
                        </a:rPr>
                        <a:t>2</a:t>
                      </a:r>
                      <a:r>
                        <a:rPr lang="it-IT" sz="1400" i="0" dirty="0" smtClean="0">
                          <a:solidFill>
                            <a:schemeClr val="tx1"/>
                          </a:solidFill>
                          <a:cs typeface="Times New Roman" pitchFamily="18" charset="0"/>
                        </a:rPr>
                        <a:t>O</a:t>
                      </a:r>
                      <a:r>
                        <a:rPr lang="it-IT" sz="1400" i="0" baseline="-25000" dirty="0" smtClean="0">
                          <a:solidFill>
                            <a:schemeClr val="tx1"/>
                          </a:solidFill>
                          <a:cs typeface="Times New Roman" pitchFamily="18" charset="0"/>
                        </a:rPr>
                        <a:t>3</a:t>
                      </a:r>
                      <a:endParaRPr lang="it-IT" sz="1400" i="0" dirty="0" smtClean="0">
                        <a:solidFill>
                          <a:schemeClr val="tx1"/>
                        </a:solidFill>
                      </a:endParaRPr>
                    </a:p>
                  </a:txBody>
                  <a:tcPr/>
                </a:tc>
                <a:tc>
                  <a:txBody>
                    <a:bodyPr/>
                    <a:lstStyle/>
                    <a:p>
                      <a:pPr algn="ctr"/>
                      <a:r>
                        <a:rPr lang="it-IT" sz="1400" dirty="0" smtClean="0"/>
                        <a:t>63</a:t>
                      </a:r>
                      <a:endParaRPr lang="it-IT" sz="1400" dirty="0"/>
                    </a:p>
                  </a:txBody>
                  <a:tcPr/>
                </a:tc>
                <a:tc>
                  <a:txBody>
                    <a:bodyPr/>
                    <a:lstStyle/>
                    <a:p>
                      <a:pPr algn="ctr"/>
                      <a:r>
                        <a:rPr lang="it-IT" sz="1400" dirty="0" smtClean="0"/>
                        <a:t>37</a:t>
                      </a:r>
                      <a:endParaRPr lang="it-IT" sz="1400"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0" u="none" strike="noStrike" kern="0" cap="none" spc="0" normalizeH="0" baseline="0" noProof="0" dirty="0" smtClean="0">
                          <a:ln>
                            <a:noFill/>
                          </a:ln>
                          <a:effectLst/>
                          <a:uLnTx/>
                          <a:uFillTx/>
                          <a:latin typeface="Cambria" pitchFamily="18" charset="0"/>
                        </a:rPr>
                        <a:t>2050</a:t>
                      </a:r>
                    </a:p>
                  </a:txBody>
                  <a:tcPr/>
                </a:tc>
              </a:tr>
              <a:tr h="351695">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it-IT" sz="1400" i="0" kern="0" dirty="0" smtClean="0">
                          <a:solidFill>
                            <a:schemeClr val="tx1"/>
                          </a:solidFill>
                          <a:latin typeface="Cambria" pitchFamily="18" charset="0"/>
                          <a:cs typeface="Times New Roman" pitchFamily="18" charset="0"/>
                        </a:rPr>
                        <a:t>Si</a:t>
                      </a:r>
                      <a:r>
                        <a:rPr lang="it-IT" sz="1400" i="0" dirty="0" smtClean="0">
                          <a:solidFill>
                            <a:schemeClr val="tx1"/>
                          </a:solidFill>
                          <a:cs typeface="Times New Roman" pitchFamily="18" charset="0"/>
                        </a:rPr>
                        <a:t>O</a:t>
                      </a:r>
                      <a:r>
                        <a:rPr lang="it-IT" sz="1400" i="0" baseline="-25000" dirty="0" smtClean="0">
                          <a:solidFill>
                            <a:schemeClr val="tx1"/>
                          </a:solidFill>
                          <a:cs typeface="Times New Roman" pitchFamily="18" charset="0"/>
                        </a:rPr>
                        <a:t>2</a:t>
                      </a:r>
                      <a:endParaRPr lang="it-IT" sz="1400" i="0" dirty="0" smtClean="0">
                        <a:solidFill>
                          <a:schemeClr val="tx1"/>
                        </a:solidFill>
                      </a:endParaRPr>
                    </a:p>
                  </a:txBody>
                  <a:tcPr/>
                </a:tc>
                <a:tc>
                  <a:txBody>
                    <a:bodyPr/>
                    <a:lstStyle/>
                    <a:p>
                      <a:pPr algn="ctr"/>
                      <a:r>
                        <a:rPr lang="it-IT" sz="1400" dirty="0" smtClean="0"/>
                        <a:t>51</a:t>
                      </a:r>
                      <a:endParaRPr lang="it-IT" sz="1400" dirty="0"/>
                    </a:p>
                  </a:txBody>
                  <a:tcPr/>
                </a:tc>
                <a:tc>
                  <a:txBody>
                    <a:bodyPr/>
                    <a:lstStyle/>
                    <a:p>
                      <a:pPr algn="ctr"/>
                      <a:r>
                        <a:rPr lang="it-IT" sz="1400" dirty="0" smtClean="0"/>
                        <a:t>49</a:t>
                      </a:r>
                      <a:endParaRPr lang="it-IT" sz="1400" dirty="0"/>
                    </a:p>
                  </a:txBody>
                  <a:tcPr/>
                </a:tc>
                <a:tc>
                  <a:txBody>
                    <a:bodyPr/>
                    <a:lstStyle/>
                    <a:p>
                      <a:pPr algn="ctr"/>
                      <a:r>
                        <a:rPr lang="it-IT" sz="1400" dirty="0" smtClean="0"/>
                        <a:t>1715</a:t>
                      </a:r>
                      <a:endParaRPr lang="it-IT" sz="1400" dirty="0"/>
                    </a:p>
                  </a:txBody>
                  <a:tcPr/>
                </a:tc>
              </a:tr>
              <a:tr h="351695">
                <a:tc>
                  <a:txBody>
                    <a:bodyPr/>
                    <a:lstStyle/>
                    <a:p>
                      <a:pPr algn="ctr"/>
                      <a:r>
                        <a:rPr lang="it-IT" sz="1400" i="0" kern="0" dirty="0" smtClean="0">
                          <a:solidFill>
                            <a:schemeClr val="tx1"/>
                          </a:solidFill>
                          <a:latin typeface="Cambria" pitchFamily="18" charset="0"/>
                          <a:cs typeface="Times New Roman" pitchFamily="18" charset="0"/>
                        </a:rPr>
                        <a:t>Si</a:t>
                      </a:r>
                      <a:r>
                        <a:rPr lang="it-IT" sz="1400" i="0" kern="0" baseline="-25000" dirty="0" smtClean="0">
                          <a:solidFill>
                            <a:schemeClr val="tx1"/>
                          </a:solidFill>
                          <a:latin typeface="Cambria" pitchFamily="18" charset="0"/>
                          <a:cs typeface="Times New Roman" pitchFamily="18" charset="0"/>
                        </a:rPr>
                        <a:t>3</a:t>
                      </a:r>
                      <a:r>
                        <a:rPr lang="it-IT" sz="1400" i="0" dirty="0" smtClean="0">
                          <a:solidFill>
                            <a:schemeClr val="tx1"/>
                          </a:solidFill>
                          <a:cs typeface="Times New Roman" pitchFamily="18" charset="0"/>
                        </a:rPr>
                        <a:t>N</a:t>
                      </a:r>
                      <a:r>
                        <a:rPr lang="it-IT" sz="1400" i="0" baseline="-25000" dirty="0" smtClean="0">
                          <a:solidFill>
                            <a:schemeClr val="tx1"/>
                          </a:solidFill>
                          <a:cs typeface="Times New Roman" pitchFamily="18" charset="0"/>
                        </a:rPr>
                        <a:t>4</a:t>
                      </a:r>
                      <a:endParaRPr lang="it-IT" sz="1400" i="0" dirty="0" smtClean="0">
                        <a:solidFill>
                          <a:schemeClr val="tx1"/>
                        </a:solidFill>
                      </a:endParaRPr>
                    </a:p>
                  </a:txBody>
                  <a:tcPr/>
                </a:tc>
                <a:tc>
                  <a:txBody>
                    <a:bodyPr/>
                    <a:lstStyle/>
                    <a:p>
                      <a:pPr algn="ctr"/>
                      <a:r>
                        <a:rPr lang="it-IT" sz="1400" dirty="0" smtClean="0"/>
                        <a:t>30</a:t>
                      </a:r>
                      <a:endParaRPr lang="it-IT" sz="1400" dirty="0"/>
                    </a:p>
                  </a:txBody>
                  <a:tcPr/>
                </a:tc>
                <a:tc>
                  <a:txBody>
                    <a:bodyPr/>
                    <a:lstStyle/>
                    <a:p>
                      <a:pPr algn="ctr"/>
                      <a:r>
                        <a:rPr lang="it-IT" sz="1400" dirty="0" smtClean="0"/>
                        <a:t>70</a:t>
                      </a:r>
                      <a:endParaRPr lang="it-IT" sz="1400" dirty="0"/>
                    </a:p>
                  </a:txBody>
                  <a:tcPr/>
                </a:tc>
                <a:tc>
                  <a:txBody>
                    <a:bodyPr/>
                    <a:lstStyle/>
                    <a:p>
                      <a:pPr algn="ctr"/>
                      <a:r>
                        <a:rPr lang="it-IT" sz="1400" dirty="0" smtClean="0"/>
                        <a:t>1900</a:t>
                      </a:r>
                      <a:endParaRPr lang="it-IT" sz="1400" dirty="0"/>
                    </a:p>
                  </a:txBody>
                  <a:tcPr/>
                </a:tc>
              </a:tr>
              <a:tr h="351695">
                <a:tc>
                  <a:txBody>
                    <a:bodyPr/>
                    <a:lstStyle/>
                    <a:p>
                      <a:pPr algn="ctr"/>
                      <a:r>
                        <a:rPr lang="it-IT" sz="1400" kern="0" dirty="0" err="1" smtClean="0">
                          <a:latin typeface="Cambria" pitchFamily="18" charset="0"/>
                        </a:rPr>
                        <a:t>SiC</a:t>
                      </a:r>
                      <a:endParaRPr lang="it-IT" sz="1400" kern="0" dirty="0" smtClean="0">
                        <a:latin typeface="Cambria" pitchFamily="18" charset="0"/>
                      </a:endParaRPr>
                    </a:p>
                  </a:txBody>
                  <a:tcPr/>
                </a:tc>
                <a:tc>
                  <a:txBody>
                    <a:bodyPr/>
                    <a:lstStyle/>
                    <a:p>
                      <a:pPr algn="ctr"/>
                      <a:r>
                        <a:rPr lang="it-IT" sz="1400" dirty="0" smtClean="0"/>
                        <a:t>11</a:t>
                      </a:r>
                      <a:endParaRPr lang="it-IT" sz="1400" dirty="0"/>
                    </a:p>
                  </a:txBody>
                  <a:tcPr/>
                </a:tc>
                <a:tc>
                  <a:txBody>
                    <a:bodyPr/>
                    <a:lstStyle/>
                    <a:p>
                      <a:pPr algn="ctr"/>
                      <a:r>
                        <a:rPr lang="it-IT" sz="1400" dirty="0" smtClean="0"/>
                        <a:t>89</a:t>
                      </a:r>
                      <a:endParaRPr lang="it-IT" sz="1400" dirty="0"/>
                    </a:p>
                  </a:txBody>
                  <a:tcPr/>
                </a:tc>
                <a:tc>
                  <a:txBody>
                    <a:bodyPr/>
                    <a:lstStyle/>
                    <a:p>
                      <a:pPr algn="ctr"/>
                      <a:r>
                        <a:rPr lang="it-IT" sz="1400" dirty="0" smtClean="0"/>
                        <a:t>2500</a:t>
                      </a:r>
                      <a:endParaRPr lang="it-IT" sz="1400" dirty="0"/>
                    </a:p>
                  </a:txBody>
                  <a:tcPr/>
                </a:tc>
              </a:tr>
            </a:tbl>
          </a:graphicData>
        </a:graphic>
      </p:graphicFrame>
      <p:cxnSp>
        <p:nvCxnSpPr>
          <p:cNvPr id="18" name="Connettore 2 17"/>
          <p:cNvCxnSpPr/>
          <p:nvPr/>
        </p:nvCxnSpPr>
        <p:spPr>
          <a:xfrm rot="5400000">
            <a:off x="3321835" y="5893611"/>
            <a:ext cx="1500198" cy="1588"/>
          </a:xfrm>
          <a:prstGeom prst="straightConnector1">
            <a:avLst/>
          </a:prstGeom>
          <a:ln w="22225">
            <a:solidFill>
              <a:srgbClr val="006600"/>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19" name="Connettore 2 18"/>
          <p:cNvCxnSpPr/>
          <p:nvPr/>
        </p:nvCxnSpPr>
        <p:spPr>
          <a:xfrm rot="5400000">
            <a:off x="5537207" y="5892817"/>
            <a:ext cx="1500198" cy="1588"/>
          </a:xfrm>
          <a:prstGeom prst="straightConnector1">
            <a:avLst/>
          </a:prstGeom>
          <a:ln w="22225">
            <a:solidFill>
              <a:srgbClr val="006600"/>
            </a:solidFill>
            <a:headEnd type="stealth" w="lg" len="lg"/>
            <a:tailEnd type="none" w="lg" len="lg"/>
          </a:ln>
        </p:spPr>
        <p:style>
          <a:lnRef idx="1">
            <a:schemeClr val="accent1"/>
          </a:lnRef>
          <a:fillRef idx="0">
            <a:schemeClr val="accent1"/>
          </a:fillRef>
          <a:effectRef idx="0">
            <a:schemeClr val="accent1"/>
          </a:effectRef>
          <a:fontRef idx="minor">
            <a:schemeClr val="tx1"/>
          </a:fontRef>
        </p:style>
      </p:cxnSp>
      <p:cxnSp>
        <p:nvCxnSpPr>
          <p:cNvPr id="21" name="Connettore 2 20"/>
          <p:cNvCxnSpPr/>
          <p:nvPr/>
        </p:nvCxnSpPr>
        <p:spPr>
          <a:xfrm rot="5400000">
            <a:off x="7929586" y="6428602"/>
            <a:ext cx="715174" cy="794"/>
          </a:xfrm>
          <a:prstGeom prst="straightConnector1">
            <a:avLst/>
          </a:prstGeom>
          <a:ln w="22225">
            <a:solidFill>
              <a:srgbClr val="006600"/>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24" name="Connettore 2 23"/>
          <p:cNvCxnSpPr/>
          <p:nvPr/>
        </p:nvCxnSpPr>
        <p:spPr>
          <a:xfrm rot="5400000">
            <a:off x="7928791" y="5429264"/>
            <a:ext cx="715174" cy="794"/>
          </a:xfrm>
          <a:prstGeom prst="straightConnector1">
            <a:avLst/>
          </a:prstGeom>
          <a:ln w="22225">
            <a:solidFill>
              <a:srgbClr val="006600"/>
            </a:solidFill>
            <a:headEnd type="stealth" w="lg" len="lg"/>
            <a:tailEnd type="none" w="lg" len="lg"/>
          </a:ln>
        </p:spPr>
        <p:style>
          <a:lnRef idx="1">
            <a:schemeClr val="accent1"/>
          </a:lnRef>
          <a:fillRef idx="0">
            <a:schemeClr val="accent1"/>
          </a:fillRef>
          <a:effectRef idx="0">
            <a:schemeClr val="accent1"/>
          </a:effectRef>
          <a:fontRef idx="minor">
            <a:schemeClr val="tx1"/>
          </a:fontRef>
        </p:style>
      </p:cxnSp>
      <p:sp>
        <p:nvSpPr>
          <p:cNvPr id="25" name="Ovale 24"/>
          <p:cNvSpPr/>
          <p:nvPr/>
        </p:nvSpPr>
        <p:spPr>
          <a:xfrm>
            <a:off x="7415872" y="5670874"/>
            <a:ext cx="500066" cy="357190"/>
          </a:xfrm>
          <a:prstGeom prst="ellipse">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3" name="Fumetto 4 12"/>
          <p:cNvSpPr/>
          <p:nvPr/>
        </p:nvSpPr>
        <p:spPr>
          <a:xfrm>
            <a:off x="3571868" y="1142984"/>
            <a:ext cx="3357586" cy="2571768"/>
          </a:xfrm>
          <a:prstGeom prst="cloudCallout">
            <a:avLst>
              <a:gd name="adj1" fmla="val -52945"/>
              <a:gd name="adj2" fmla="val 59847"/>
            </a:avLst>
          </a:prstGeom>
          <a:solidFill>
            <a:schemeClr val="bg1"/>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4" name="CasellaDiTesto 13"/>
          <p:cNvSpPr txBox="1"/>
          <p:nvPr/>
        </p:nvSpPr>
        <p:spPr>
          <a:xfrm>
            <a:off x="4071934" y="1643050"/>
            <a:ext cx="2643206" cy="1323439"/>
          </a:xfrm>
          <a:prstGeom prst="rect">
            <a:avLst/>
          </a:prstGeom>
          <a:noFill/>
        </p:spPr>
        <p:txBody>
          <a:bodyPr wrap="square" rtlCol="0">
            <a:spAutoFit/>
          </a:bodyPr>
          <a:lstStyle/>
          <a:p>
            <a:pPr algn="just"/>
            <a:r>
              <a:rPr lang="it-IT" sz="1600" dirty="0" smtClean="0">
                <a:latin typeface="Cambria" pitchFamily="18" charset="0"/>
              </a:rPr>
              <a:t>E dipende da: rigidità </a:t>
            </a:r>
            <a:r>
              <a:rPr lang="it-IT" sz="1600" dirty="0" err="1" smtClean="0">
                <a:latin typeface="Cambria" pitchFamily="18" charset="0"/>
              </a:rPr>
              <a:t>dle</a:t>
            </a:r>
            <a:r>
              <a:rPr lang="it-IT" sz="1600" dirty="0" smtClean="0">
                <a:latin typeface="Cambria" pitchFamily="18" charset="0"/>
              </a:rPr>
              <a:t> legame  e densità dei legami per unità di volume:</a:t>
            </a:r>
          </a:p>
          <a:p>
            <a:r>
              <a:rPr lang="it-IT" sz="1600" dirty="0" err="1" smtClean="0">
                <a:latin typeface="Cambria" pitchFamily="18" charset="0"/>
              </a:rPr>
              <a:t>E=S</a:t>
            </a:r>
            <a:r>
              <a:rPr lang="it-IT" sz="1600" dirty="0" smtClean="0">
                <a:latin typeface="Cambria" pitchFamily="18" charset="0"/>
              </a:rPr>
              <a:t>/r0. S dei </a:t>
            </a:r>
            <a:r>
              <a:rPr lang="it-IT" sz="1600" dirty="0" err="1" smtClean="0">
                <a:latin typeface="Cambria" pitchFamily="18" charset="0"/>
              </a:rPr>
              <a:t>cov</a:t>
            </a:r>
            <a:r>
              <a:rPr lang="it-IT" sz="1600" dirty="0" smtClean="0">
                <a:latin typeface="Cambria" pitchFamily="18" charset="0"/>
              </a:rPr>
              <a:t> è &gt; di quella del </a:t>
            </a:r>
            <a:r>
              <a:rPr lang="it-IT" sz="1600" dirty="0" err="1" smtClean="0">
                <a:latin typeface="Cambria" pitchFamily="18" charset="0"/>
              </a:rPr>
              <a:t>leg</a:t>
            </a:r>
            <a:r>
              <a:rPr lang="it-IT" sz="1600" dirty="0" smtClean="0">
                <a:latin typeface="Cambria" pitchFamily="18" charset="0"/>
              </a:rPr>
              <a:t>. </a:t>
            </a:r>
            <a:r>
              <a:rPr lang="it-IT" sz="1600" dirty="0" err="1" smtClean="0">
                <a:latin typeface="Cambria" pitchFamily="18" charset="0"/>
              </a:rPr>
              <a:t>mat</a:t>
            </a:r>
            <a:r>
              <a:rPr lang="it-IT" sz="1600" dirty="0" smtClean="0">
                <a:latin typeface="Cambria" pitchFamily="18" charset="0"/>
              </a:rPr>
              <a:t> e ionico</a:t>
            </a:r>
            <a:endParaRPr lang="it-IT" sz="1600" dirty="0">
              <a:latin typeface="Cambria"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ppt_x"/>
                                          </p:val>
                                        </p:tav>
                                        <p:tav tm="100000">
                                          <p:val>
                                            <p:strVal val="#ppt_x"/>
                                          </p:val>
                                        </p:tav>
                                      </p:tavLst>
                                    </p:anim>
                                    <p:anim calcmode="lin" valueType="num">
                                      <p:cBhvr additive="base">
                                        <p:cTn id="8" dur="500" fill="hold"/>
                                        <p:tgtEl>
                                          <p:spTgt spid="18"/>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500" fill="hold"/>
                                        <p:tgtEl>
                                          <p:spTgt spid="19"/>
                                        </p:tgtEl>
                                        <p:attrNameLst>
                                          <p:attrName>ppt_x</p:attrName>
                                        </p:attrNameLst>
                                      </p:cBhvr>
                                      <p:tavLst>
                                        <p:tav tm="0">
                                          <p:val>
                                            <p:strVal val="#ppt_x"/>
                                          </p:val>
                                        </p:tav>
                                        <p:tav tm="100000">
                                          <p:val>
                                            <p:strVal val="#ppt_x"/>
                                          </p:val>
                                        </p:tav>
                                      </p:tavLst>
                                    </p:anim>
                                    <p:anim calcmode="lin" valueType="num">
                                      <p:cBhvr additive="base">
                                        <p:cTn id="12"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dissolve">
                                      <p:cBhvr>
                                        <p:cTn id="17" dur="500"/>
                                        <p:tgtEl>
                                          <p:spTgt spid="25"/>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1" fill="hold" nodeType="clickEffect">
                                  <p:stCondLst>
                                    <p:cond delay="0"/>
                                  </p:stCondLst>
                                  <p:childTnLst>
                                    <p:set>
                                      <p:cBhvr>
                                        <p:cTn id="21" dur="1" fill="hold">
                                          <p:stCondLst>
                                            <p:cond delay="0"/>
                                          </p:stCondLst>
                                        </p:cTn>
                                        <p:tgtEl>
                                          <p:spTgt spid="24"/>
                                        </p:tgtEl>
                                        <p:attrNameLst>
                                          <p:attrName>style.visibility</p:attrName>
                                        </p:attrNameLst>
                                      </p:cBhvr>
                                      <p:to>
                                        <p:strVal val="visible"/>
                                      </p:to>
                                    </p:set>
                                    <p:anim calcmode="lin" valueType="num">
                                      <p:cBhvr additive="base">
                                        <p:cTn id="22" dur="500" fill="hold"/>
                                        <p:tgtEl>
                                          <p:spTgt spid="24"/>
                                        </p:tgtEl>
                                        <p:attrNameLst>
                                          <p:attrName>ppt_x</p:attrName>
                                        </p:attrNameLst>
                                      </p:cBhvr>
                                      <p:tavLst>
                                        <p:tav tm="0">
                                          <p:val>
                                            <p:strVal val="#ppt_x"/>
                                          </p:val>
                                        </p:tav>
                                        <p:tav tm="100000">
                                          <p:val>
                                            <p:strVal val="#ppt_x"/>
                                          </p:val>
                                        </p:tav>
                                      </p:tavLst>
                                    </p:anim>
                                    <p:anim calcmode="lin" valueType="num">
                                      <p:cBhvr additive="base">
                                        <p:cTn id="23" dur="500" fill="hold"/>
                                        <p:tgtEl>
                                          <p:spTgt spid="24"/>
                                        </p:tgtEl>
                                        <p:attrNameLst>
                                          <p:attrName>ppt_y</p:attrName>
                                        </p:attrNameLst>
                                      </p:cBhvr>
                                      <p:tavLst>
                                        <p:tav tm="0">
                                          <p:val>
                                            <p:strVal val="0-#ppt_h/2"/>
                                          </p:val>
                                        </p:tav>
                                        <p:tav tm="100000">
                                          <p:val>
                                            <p:strVal val="#ppt_y"/>
                                          </p:val>
                                        </p:tav>
                                      </p:tavLst>
                                    </p:anim>
                                  </p:childTnLst>
                                </p:cTn>
                              </p:par>
                              <p:par>
                                <p:cTn id="24" presetID="2" presetClass="entr" presetSubtype="4" fill="hold" nodeType="withEffect">
                                  <p:stCondLst>
                                    <p:cond delay="0"/>
                                  </p:stCondLst>
                                  <p:childTnLst>
                                    <p:set>
                                      <p:cBhvr>
                                        <p:cTn id="25" dur="1" fill="hold">
                                          <p:stCondLst>
                                            <p:cond delay="0"/>
                                          </p:stCondLst>
                                        </p:cTn>
                                        <p:tgtEl>
                                          <p:spTgt spid="21"/>
                                        </p:tgtEl>
                                        <p:attrNameLst>
                                          <p:attrName>style.visibility</p:attrName>
                                        </p:attrNameLst>
                                      </p:cBhvr>
                                      <p:to>
                                        <p:strVal val="visible"/>
                                      </p:to>
                                    </p:set>
                                    <p:anim calcmode="lin" valueType="num">
                                      <p:cBhvr additive="base">
                                        <p:cTn id="26" dur="500" fill="hold"/>
                                        <p:tgtEl>
                                          <p:spTgt spid="21"/>
                                        </p:tgtEl>
                                        <p:attrNameLst>
                                          <p:attrName>ppt_x</p:attrName>
                                        </p:attrNameLst>
                                      </p:cBhvr>
                                      <p:tavLst>
                                        <p:tav tm="0">
                                          <p:val>
                                            <p:strVal val="#ppt_x"/>
                                          </p:val>
                                        </p:tav>
                                        <p:tav tm="100000">
                                          <p:val>
                                            <p:strVal val="#ppt_x"/>
                                          </p:val>
                                        </p:tav>
                                      </p:tavLst>
                                    </p:anim>
                                    <p:anim calcmode="lin" valueType="num">
                                      <p:cBhvr additive="base">
                                        <p:cTn id="27"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dissolve">
                                      <p:cBhvr>
                                        <p:cTn id="32" dur="500"/>
                                        <p:tgtEl>
                                          <p:spTgt spid="13"/>
                                        </p:tgtEl>
                                      </p:cBhvr>
                                    </p:animEffect>
                                  </p:childTnLst>
                                </p:cTn>
                              </p:par>
                              <p:par>
                                <p:cTn id="33" presetID="9" presetClass="entr" presetSubtype="0" fill="hold" grpId="0" nodeType="with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dissolve">
                                      <p:cBhvr>
                                        <p:cTn id="3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13" grpId="0" animBg="1"/>
      <p:bldP spid="14"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5" name="Immagine 1" descr="C:\Users\User\Desktop\francesca\burocrazie TV\logo gruppo.TIF"/>
          <p:cNvPicPr>
            <a:picLocks noChangeAspect="1" noChangeArrowheads="1"/>
          </p:cNvPicPr>
          <p:nvPr/>
        </p:nvPicPr>
        <p:blipFill>
          <a:blip r:embed="rId3"/>
          <a:srcRect/>
          <a:stretch>
            <a:fillRect/>
          </a:stretch>
        </p:blipFill>
        <p:spPr bwMode="auto">
          <a:xfrm>
            <a:off x="8358214" y="71414"/>
            <a:ext cx="642942" cy="676930"/>
          </a:xfrm>
          <a:prstGeom prst="rect">
            <a:avLst/>
          </a:prstGeom>
          <a:noFill/>
          <a:ln w="9525">
            <a:noFill/>
            <a:miter lim="800000"/>
            <a:headEnd/>
            <a:tailEnd/>
          </a:ln>
        </p:spPr>
      </p:pic>
      <p:cxnSp>
        <p:nvCxnSpPr>
          <p:cNvPr id="20" name="Connettore 1 19"/>
          <p:cNvCxnSpPr/>
          <p:nvPr/>
        </p:nvCxnSpPr>
        <p:spPr>
          <a:xfrm flipV="1">
            <a:off x="285720" y="687060"/>
            <a:ext cx="8001056" cy="71438"/>
          </a:xfrm>
          <a:prstGeom prst="line">
            <a:avLst/>
          </a:prstGeom>
          <a:ln>
            <a:solidFill>
              <a:srgbClr val="006600"/>
            </a:solidFill>
          </a:ln>
        </p:spPr>
        <p:style>
          <a:lnRef idx="1">
            <a:schemeClr val="accent1"/>
          </a:lnRef>
          <a:fillRef idx="0">
            <a:schemeClr val="accent1"/>
          </a:fillRef>
          <a:effectRef idx="0">
            <a:schemeClr val="accent1"/>
          </a:effectRef>
          <a:fontRef idx="minor">
            <a:schemeClr val="tx1"/>
          </a:fontRef>
        </p:style>
      </p:cxnSp>
      <p:sp>
        <p:nvSpPr>
          <p:cNvPr id="6" name="Rectangle 3"/>
          <p:cNvSpPr txBox="1">
            <a:spLocks noChangeArrowheads="1"/>
          </p:cNvSpPr>
          <p:nvPr/>
        </p:nvSpPr>
        <p:spPr bwMode="auto">
          <a:xfrm>
            <a:off x="214282" y="857232"/>
            <a:ext cx="8607455" cy="14287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lgn="just">
              <a:buFont typeface="Arial" pitchFamily="34" charset="0"/>
              <a:buChar char="•"/>
            </a:pPr>
            <a:r>
              <a:rPr lang="it-IT" sz="2000" dirty="0" smtClean="0">
                <a:latin typeface="Cambria" pitchFamily="18" charset="0"/>
              </a:rPr>
              <a:t>  </a:t>
            </a:r>
            <a:r>
              <a:rPr lang="it-IT" sz="2000" dirty="0" smtClean="0"/>
              <a:t>In questa struttura, essendo il numero degli anioni il doppio di quello dei cationi, solo metà dei siti cationici disponibili sono occupati. I siti non occupati costituiscono dei vuoti, che possono eventualmente essere occupati da altri elementi. </a:t>
            </a:r>
            <a:endParaRPr lang="it-IT" sz="2000" dirty="0" smtClean="0">
              <a:latin typeface="Cambria" pitchFamily="18" charset="0"/>
            </a:endParaRPr>
          </a:p>
        </p:txBody>
      </p:sp>
      <p:sp>
        <p:nvSpPr>
          <p:cNvPr id="12" name="Rettangolo 11"/>
          <p:cNvSpPr/>
          <p:nvPr/>
        </p:nvSpPr>
        <p:spPr>
          <a:xfrm>
            <a:off x="142844" y="2357430"/>
            <a:ext cx="3929090" cy="4401205"/>
          </a:xfrm>
          <a:prstGeom prst="rect">
            <a:avLst/>
          </a:prstGeom>
        </p:spPr>
        <p:txBody>
          <a:bodyPr wrap="square">
            <a:spAutoFit/>
          </a:bodyPr>
          <a:lstStyle/>
          <a:p>
            <a:pPr algn="just">
              <a:spcBef>
                <a:spcPct val="20000"/>
              </a:spcBef>
              <a:buFont typeface="Arial" pitchFamily="34" charset="0"/>
              <a:buChar char="•"/>
              <a:defRPr/>
            </a:pPr>
            <a:r>
              <a:rPr lang="it-IT" sz="2000" dirty="0" smtClean="0">
                <a:latin typeface="Cambria" pitchFamily="18" charset="0"/>
              </a:rPr>
              <a:t> La peculiarità di questi ossidi è di contenere diverse vacanze. Nell’</a:t>
            </a:r>
            <a:r>
              <a:rPr lang="it-IT" sz="2000" dirty="0" err="1" smtClean="0">
                <a:latin typeface="Cambria" pitchFamily="18" charset="0"/>
              </a:rPr>
              <a:t>urania</a:t>
            </a:r>
            <a:r>
              <a:rPr lang="it-IT" sz="2000" dirty="0" smtClean="0">
                <a:latin typeface="Cambria" pitchFamily="18" charset="0"/>
              </a:rPr>
              <a:t> possono essere introdotti i prodotti di fissione e il materiale può essere impiegato come carburante nucleare. Nella </a:t>
            </a:r>
            <a:r>
              <a:rPr lang="it-IT" sz="2000" dirty="0" err="1" smtClean="0">
                <a:latin typeface="Cambria" pitchFamily="18" charset="0"/>
              </a:rPr>
              <a:t>zirconia</a:t>
            </a:r>
            <a:r>
              <a:rPr lang="it-IT" sz="2000" dirty="0" smtClean="0">
                <a:latin typeface="Cambria" pitchFamily="18" charset="0"/>
              </a:rPr>
              <a:t> possono essere introdotte per drogaggio moltissime vacanze che, divenute mobili ad alte temperature, impartiscono conducibilità al materiale mediante il movimento di ioni ossigeno, e lo rendono utile nelle applicazioni elettroniche.</a:t>
            </a:r>
          </a:p>
        </p:txBody>
      </p:sp>
      <p:pic>
        <p:nvPicPr>
          <p:cNvPr id="135173" name="Picture 5"/>
          <p:cNvPicPr>
            <a:picLocks noChangeAspect="1" noChangeArrowheads="1"/>
          </p:cNvPicPr>
          <p:nvPr/>
        </p:nvPicPr>
        <p:blipFill>
          <a:blip r:embed="rId4"/>
          <a:srcRect/>
          <a:stretch>
            <a:fillRect/>
          </a:stretch>
        </p:blipFill>
        <p:spPr bwMode="auto">
          <a:xfrm>
            <a:off x="4143372" y="4572008"/>
            <a:ext cx="2143140" cy="2258777"/>
          </a:xfrm>
          <a:prstGeom prst="rect">
            <a:avLst/>
          </a:prstGeom>
          <a:noFill/>
          <a:ln w="9525">
            <a:noFill/>
            <a:miter lim="800000"/>
            <a:headEnd/>
            <a:tailEnd/>
          </a:ln>
          <a:effectLst/>
        </p:spPr>
      </p:pic>
      <p:sp>
        <p:nvSpPr>
          <p:cNvPr id="17" name="Rectangle 2"/>
          <p:cNvSpPr>
            <a:spLocks noGrp="1" noChangeArrowheads="1"/>
          </p:cNvSpPr>
          <p:nvPr>
            <p:ph type="title"/>
          </p:nvPr>
        </p:nvSpPr>
        <p:spPr>
          <a:xfrm>
            <a:off x="395288" y="-71462"/>
            <a:ext cx="7772400" cy="908050"/>
          </a:xfrm>
        </p:spPr>
        <p:txBody>
          <a:bodyPr/>
          <a:lstStyle/>
          <a:p>
            <a:pPr eaLnBrk="1" hangingPunct="1"/>
            <a:r>
              <a:rPr lang="it-IT" sz="2800" b="1" i="1" dirty="0" smtClean="0">
                <a:solidFill>
                  <a:srgbClr val="006600"/>
                </a:solidFill>
                <a:latin typeface="Bookman Old Style" pitchFamily="18" charset="0"/>
              </a:rPr>
              <a:t>Strutture cristalline ceramiche binarie</a:t>
            </a:r>
          </a:p>
        </p:txBody>
      </p:sp>
      <p:pic>
        <p:nvPicPr>
          <p:cNvPr id="164867" name="Picture 3"/>
          <p:cNvPicPr>
            <a:picLocks noChangeAspect="1" noChangeArrowheads="1"/>
          </p:cNvPicPr>
          <p:nvPr/>
        </p:nvPicPr>
        <p:blipFill>
          <a:blip r:embed="rId5"/>
          <a:srcRect/>
          <a:stretch>
            <a:fillRect/>
          </a:stretch>
        </p:blipFill>
        <p:spPr bwMode="auto">
          <a:xfrm>
            <a:off x="4143372" y="2285992"/>
            <a:ext cx="2205312" cy="2214578"/>
          </a:xfrm>
          <a:prstGeom prst="rect">
            <a:avLst/>
          </a:prstGeom>
          <a:noFill/>
          <a:ln w="9525">
            <a:noFill/>
            <a:miter lim="800000"/>
            <a:headEnd/>
            <a:tailEnd/>
          </a:ln>
          <a:effectLst/>
        </p:spPr>
      </p:pic>
      <p:pic>
        <p:nvPicPr>
          <p:cNvPr id="164868" name="Picture 4"/>
          <p:cNvPicPr>
            <a:picLocks noChangeAspect="1" noChangeArrowheads="1"/>
          </p:cNvPicPr>
          <p:nvPr/>
        </p:nvPicPr>
        <p:blipFill>
          <a:blip r:embed="rId6"/>
          <a:srcRect/>
          <a:stretch>
            <a:fillRect/>
          </a:stretch>
        </p:blipFill>
        <p:spPr bwMode="auto">
          <a:xfrm>
            <a:off x="6643702" y="2428868"/>
            <a:ext cx="2177529" cy="1947868"/>
          </a:xfrm>
          <a:prstGeom prst="rect">
            <a:avLst/>
          </a:prstGeom>
          <a:noFill/>
          <a:ln w="9525">
            <a:noFill/>
            <a:miter lim="800000"/>
            <a:headEnd/>
            <a:tailEnd/>
          </a:ln>
          <a:effectLst/>
        </p:spPr>
      </p:pic>
      <p:pic>
        <p:nvPicPr>
          <p:cNvPr id="164869" name="Picture 5"/>
          <p:cNvPicPr>
            <a:picLocks noChangeAspect="1" noChangeArrowheads="1"/>
          </p:cNvPicPr>
          <p:nvPr/>
        </p:nvPicPr>
        <p:blipFill>
          <a:blip r:embed="rId7"/>
          <a:srcRect/>
          <a:stretch>
            <a:fillRect/>
          </a:stretch>
        </p:blipFill>
        <p:spPr bwMode="auto">
          <a:xfrm>
            <a:off x="6858016" y="1912914"/>
            <a:ext cx="1814514" cy="373078"/>
          </a:xfrm>
          <a:prstGeom prst="rect">
            <a:avLst/>
          </a:prstGeom>
          <a:noFill/>
          <a:ln w="9525">
            <a:noFill/>
            <a:miter lim="800000"/>
            <a:headEnd/>
            <a:tailEnd/>
          </a:ln>
          <a:effectLst/>
        </p:spPr>
      </p:pic>
      <p:pic>
        <p:nvPicPr>
          <p:cNvPr id="13" name="Picture 4"/>
          <p:cNvPicPr>
            <a:picLocks noChangeAspect="1" noChangeArrowheads="1"/>
          </p:cNvPicPr>
          <p:nvPr/>
        </p:nvPicPr>
        <p:blipFill>
          <a:blip r:embed="rId8"/>
          <a:srcRect/>
          <a:stretch>
            <a:fillRect/>
          </a:stretch>
        </p:blipFill>
        <p:spPr bwMode="auto">
          <a:xfrm>
            <a:off x="6429388" y="4500570"/>
            <a:ext cx="2571826" cy="2309817"/>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5" name="Immagine 1" descr="C:\Users\User\Desktop\francesca\burocrazie TV\logo gruppo.TIF"/>
          <p:cNvPicPr>
            <a:picLocks noChangeAspect="1" noChangeArrowheads="1"/>
          </p:cNvPicPr>
          <p:nvPr/>
        </p:nvPicPr>
        <p:blipFill>
          <a:blip r:embed="rId4"/>
          <a:srcRect/>
          <a:stretch>
            <a:fillRect/>
          </a:stretch>
        </p:blipFill>
        <p:spPr bwMode="auto">
          <a:xfrm>
            <a:off x="8358214" y="71414"/>
            <a:ext cx="642942" cy="676930"/>
          </a:xfrm>
          <a:prstGeom prst="rect">
            <a:avLst/>
          </a:prstGeom>
          <a:noFill/>
          <a:ln w="9525">
            <a:noFill/>
            <a:miter lim="800000"/>
            <a:headEnd/>
            <a:tailEnd/>
          </a:ln>
        </p:spPr>
      </p:pic>
      <p:cxnSp>
        <p:nvCxnSpPr>
          <p:cNvPr id="20" name="Connettore 1 19"/>
          <p:cNvCxnSpPr/>
          <p:nvPr/>
        </p:nvCxnSpPr>
        <p:spPr>
          <a:xfrm flipV="1">
            <a:off x="285720" y="687060"/>
            <a:ext cx="8001056" cy="71438"/>
          </a:xfrm>
          <a:prstGeom prst="line">
            <a:avLst/>
          </a:prstGeom>
          <a:ln>
            <a:solidFill>
              <a:srgbClr val="006600"/>
            </a:solidFill>
          </a:ln>
        </p:spPr>
        <p:style>
          <a:lnRef idx="1">
            <a:schemeClr val="accent1"/>
          </a:lnRef>
          <a:fillRef idx="0">
            <a:schemeClr val="accent1"/>
          </a:fillRef>
          <a:effectRef idx="0">
            <a:schemeClr val="accent1"/>
          </a:effectRef>
          <a:fontRef idx="minor">
            <a:schemeClr val="tx1"/>
          </a:fontRef>
        </p:style>
      </p:cxnSp>
      <p:sp>
        <p:nvSpPr>
          <p:cNvPr id="17" name="Rectangle 2"/>
          <p:cNvSpPr>
            <a:spLocks noGrp="1" noChangeArrowheads="1"/>
          </p:cNvSpPr>
          <p:nvPr>
            <p:ph type="title"/>
          </p:nvPr>
        </p:nvSpPr>
        <p:spPr>
          <a:xfrm>
            <a:off x="395288" y="-71462"/>
            <a:ext cx="7772400" cy="908050"/>
          </a:xfrm>
        </p:spPr>
        <p:txBody>
          <a:bodyPr/>
          <a:lstStyle/>
          <a:p>
            <a:pPr eaLnBrk="1" hangingPunct="1"/>
            <a:r>
              <a:rPr lang="it-IT" sz="2800" b="1" i="1" dirty="0" smtClean="0">
                <a:solidFill>
                  <a:srgbClr val="006600"/>
                </a:solidFill>
                <a:latin typeface="Bookman Old Style" pitchFamily="18" charset="0"/>
              </a:rPr>
              <a:t>Strutture cristalline ceramiche binarie</a:t>
            </a:r>
          </a:p>
        </p:txBody>
      </p:sp>
      <p:graphicFrame>
        <p:nvGraphicFramePr>
          <p:cNvPr id="217089" name="Object 6"/>
          <p:cNvGraphicFramePr>
            <a:graphicFrameLocks noChangeAspect="1"/>
          </p:cNvGraphicFramePr>
          <p:nvPr/>
        </p:nvGraphicFramePr>
        <p:xfrm>
          <a:off x="5707958" y="1785926"/>
          <a:ext cx="2650256" cy="2071702"/>
        </p:xfrm>
        <a:graphic>
          <a:graphicData uri="http://schemas.openxmlformats.org/presentationml/2006/ole">
            <p:oleObj spid="_x0000_s270338" name="Image" r:id="rId5" imgW="9079365" imgH="6361905" progId="Photoshop.Image.9">
              <p:embed/>
            </p:oleObj>
          </a:graphicData>
        </a:graphic>
      </p:graphicFrame>
      <p:pic>
        <p:nvPicPr>
          <p:cNvPr id="13" name="Picture 12" descr="ZIRCON"/>
          <p:cNvPicPr>
            <a:picLocks noChangeAspect="1" noChangeArrowheads="1"/>
          </p:cNvPicPr>
          <p:nvPr/>
        </p:nvPicPr>
        <p:blipFill>
          <a:blip r:embed="rId6"/>
          <a:srcRect/>
          <a:stretch>
            <a:fillRect/>
          </a:stretch>
        </p:blipFill>
        <p:spPr bwMode="auto">
          <a:xfrm>
            <a:off x="642910" y="1785926"/>
            <a:ext cx="4895850" cy="36734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5" name="Immagine 1" descr="C:\Users\User\Desktop\francesca\burocrazie TV\logo gruppo.TIF"/>
          <p:cNvPicPr>
            <a:picLocks noChangeAspect="1" noChangeArrowheads="1"/>
          </p:cNvPicPr>
          <p:nvPr/>
        </p:nvPicPr>
        <p:blipFill>
          <a:blip r:embed="rId3"/>
          <a:srcRect/>
          <a:stretch>
            <a:fillRect/>
          </a:stretch>
        </p:blipFill>
        <p:spPr bwMode="auto">
          <a:xfrm>
            <a:off x="8358214" y="71414"/>
            <a:ext cx="642942" cy="676930"/>
          </a:xfrm>
          <a:prstGeom prst="rect">
            <a:avLst/>
          </a:prstGeom>
          <a:noFill/>
          <a:ln w="9525">
            <a:noFill/>
            <a:miter lim="800000"/>
            <a:headEnd/>
            <a:tailEnd/>
          </a:ln>
        </p:spPr>
      </p:pic>
      <p:cxnSp>
        <p:nvCxnSpPr>
          <p:cNvPr id="20" name="Connettore 1 19"/>
          <p:cNvCxnSpPr/>
          <p:nvPr/>
        </p:nvCxnSpPr>
        <p:spPr>
          <a:xfrm flipV="1">
            <a:off x="285720" y="687060"/>
            <a:ext cx="8001056" cy="71438"/>
          </a:xfrm>
          <a:prstGeom prst="line">
            <a:avLst/>
          </a:prstGeom>
          <a:ln>
            <a:solidFill>
              <a:srgbClr val="006600"/>
            </a:solidFill>
          </a:ln>
        </p:spPr>
        <p:style>
          <a:lnRef idx="1">
            <a:schemeClr val="accent1"/>
          </a:lnRef>
          <a:fillRef idx="0">
            <a:schemeClr val="accent1"/>
          </a:fillRef>
          <a:effectRef idx="0">
            <a:schemeClr val="accent1"/>
          </a:effectRef>
          <a:fontRef idx="minor">
            <a:schemeClr val="tx1"/>
          </a:fontRef>
        </p:style>
      </p:cxnSp>
      <p:sp>
        <p:nvSpPr>
          <p:cNvPr id="6" name="Rectangle 3"/>
          <p:cNvSpPr txBox="1">
            <a:spLocks noChangeArrowheads="1"/>
          </p:cNvSpPr>
          <p:nvPr/>
        </p:nvSpPr>
        <p:spPr bwMode="auto">
          <a:xfrm>
            <a:off x="142844" y="928670"/>
            <a:ext cx="8607455" cy="135732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lgn="just"/>
            <a:r>
              <a:rPr lang="it-IT" sz="2000" dirty="0" smtClean="0">
                <a:latin typeface="Cambria" pitchFamily="18" charset="0"/>
              </a:rPr>
              <a:t>  </a:t>
            </a:r>
            <a:r>
              <a:rPr lang="it-IT" sz="2000" b="1" i="1" u="sng" dirty="0" err="1" smtClean="0">
                <a:solidFill>
                  <a:srgbClr val="006600"/>
                </a:solidFill>
                <a:latin typeface="Cambria" pitchFamily="18" charset="0"/>
              </a:rPr>
              <a:t>Anti</a:t>
            </a:r>
            <a:r>
              <a:rPr lang="it-IT" sz="2000" b="1" i="1" u="sng" kern="0" dirty="0" err="1" smtClean="0">
                <a:solidFill>
                  <a:srgbClr val="006600"/>
                </a:solidFill>
                <a:latin typeface="Cambria" pitchFamily="18" charset="0"/>
              </a:rPr>
              <a:t>Fluorite</a:t>
            </a:r>
            <a:r>
              <a:rPr lang="it-IT" sz="2000" b="1" i="1" u="sng" kern="0" dirty="0" smtClean="0">
                <a:solidFill>
                  <a:srgbClr val="006600"/>
                </a:solidFill>
                <a:latin typeface="Cambria" pitchFamily="18" charset="0"/>
              </a:rPr>
              <a:t> </a:t>
            </a:r>
            <a:r>
              <a:rPr lang="it-IT" sz="2000" i="1" kern="0" dirty="0" smtClean="0">
                <a:solidFill>
                  <a:srgbClr val="006600"/>
                </a:solidFill>
                <a:latin typeface="Cambria" pitchFamily="18" charset="0"/>
              </a:rPr>
              <a:t>(struttura tipo: A</a:t>
            </a:r>
            <a:r>
              <a:rPr lang="it-IT" sz="2000" i="1" kern="0" baseline="-25000" dirty="0" smtClean="0">
                <a:solidFill>
                  <a:srgbClr val="006600"/>
                </a:solidFill>
                <a:latin typeface="Cambria" pitchFamily="18" charset="0"/>
              </a:rPr>
              <a:t>2</a:t>
            </a:r>
            <a:r>
              <a:rPr lang="it-IT" sz="2000" i="1" kern="0" dirty="0" smtClean="0">
                <a:solidFill>
                  <a:srgbClr val="006600"/>
                </a:solidFill>
                <a:latin typeface="Cambria" pitchFamily="18" charset="0"/>
              </a:rPr>
              <a:t>X con NC</a:t>
            </a:r>
            <a:r>
              <a:rPr lang="it-IT" sz="2000" i="1" kern="0" baseline="-25000" dirty="0" smtClean="0">
                <a:solidFill>
                  <a:srgbClr val="006600"/>
                </a:solidFill>
                <a:latin typeface="Cambria" pitchFamily="18" charset="0"/>
              </a:rPr>
              <a:t>c</a:t>
            </a:r>
            <a:r>
              <a:rPr lang="it-IT" sz="2000" i="1" kern="0" dirty="0" smtClean="0">
                <a:solidFill>
                  <a:srgbClr val="006600"/>
                </a:solidFill>
                <a:latin typeface="Cambria" pitchFamily="18" charset="0"/>
              </a:rPr>
              <a:t>4 e NC</a:t>
            </a:r>
            <a:r>
              <a:rPr lang="it-IT" sz="2000" i="1" kern="0" baseline="-25000" dirty="0" smtClean="0">
                <a:solidFill>
                  <a:srgbClr val="006600"/>
                </a:solidFill>
                <a:latin typeface="Cambria" pitchFamily="18" charset="0"/>
              </a:rPr>
              <a:t>A</a:t>
            </a:r>
            <a:r>
              <a:rPr lang="it-IT" sz="2000" i="1" kern="0" dirty="0" smtClean="0">
                <a:solidFill>
                  <a:srgbClr val="006600"/>
                </a:solidFill>
                <a:latin typeface="Cambria" pitchFamily="18" charset="0"/>
              </a:rPr>
              <a:t>8):</a:t>
            </a:r>
            <a:r>
              <a:rPr lang="it-IT" sz="2000" kern="0" dirty="0" smtClean="0">
                <a:solidFill>
                  <a:srgbClr val="006600"/>
                </a:solidFill>
                <a:latin typeface="Cambria" pitchFamily="18" charset="0"/>
              </a:rPr>
              <a:t> </a:t>
            </a:r>
            <a:r>
              <a:rPr lang="it-IT" sz="2000" dirty="0" smtClean="0"/>
              <a:t> </a:t>
            </a:r>
            <a:r>
              <a:rPr lang="it-IT" sz="2000" dirty="0" smtClean="0">
                <a:latin typeface="Cambria" pitchFamily="18" charset="0"/>
              </a:rPr>
              <a:t>E’ detta anche fluorite invertita in quanto equivale ad una fluorite in cui siano invertite le posizioni degli anioni e dei cationi. E’ tipica degli ossidi e dei solfuri dei metalli </a:t>
            </a:r>
            <a:r>
              <a:rPr lang="pt-BR" sz="2000" dirty="0" smtClean="0">
                <a:latin typeface="Cambria" pitchFamily="18" charset="0"/>
              </a:rPr>
              <a:t>alcalini (es. Li2O, Na2O, K2O, Rb2O, Li2S, Na2S).</a:t>
            </a:r>
            <a:endParaRPr lang="it-IT" sz="2000" dirty="0" smtClean="0">
              <a:latin typeface="Cambria" pitchFamily="18" charset="0"/>
            </a:endParaRPr>
          </a:p>
          <a:p>
            <a:pPr algn="just">
              <a:spcBef>
                <a:spcPct val="20000"/>
              </a:spcBef>
              <a:buFont typeface="Arial" pitchFamily="34" charset="0"/>
              <a:buChar char="•"/>
              <a:defRPr/>
            </a:pPr>
            <a:endParaRPr lang="it-IT" sz="2000" dirty="0" smtClean="0">
              <a:latin typeface="Cambria" pitchFamily="18" charset="0"/>
            </a:endParaRPr>
          </a:p>
        </p:txBody>
      </p:sp>
      <p:sp>
        <p:nvSpPr>
          <p:cNvPr id="17" name="Rectangle 2"/>
          <p:cNvSpPr>
            <a:spLocks noGrp="1" noChangeArrowheads="1"/>
          </p:cNvSpPr>
          <p:nvPr>
            <p:ph type="title"/>
          </p:nvPr>
        </p:nvSpPr>
        <p:spPr>
          <a:xfrm>
            <a:off x="395288" y="-71462"/>
            <a:ext cx="7772400" cy="908050"/>
          </a:xfrm>
        </p:spPr>
        <p:txBody>
          <a:bodyPr/>
          <a:lstStyle/>
          <a:p>
            <a:pPr eaLnBrk="1" hangingPunct="1"/>
            <a:r>
              <a:rPr lang="it-IT" sz="2800" b="1" i="1" dirty="0" smtClean="0">
                <a:solidFill>
                  <a:srgbClr val="006600"/>
                </a:solidFill>
                <a:latin typeface="Bookman Old Style" pitchFamily="18" charset="0"/>
              </a:rPr>
              <a:t>Strutture cristalline ceramiche binarie</a:t>
            </a:r>
          </a:p>
        </p:txBody>
      </p:sp>
      <p:sp>
        <p:nvSpPr>
          <p:cNvPr id="14" name="Rectangle 3"/>
          <p:cNvSpPr txBox="1">
            <a:spLocks noChangeArrowheads="1"/>
          </p:cNvSpPr>
          <p:nvPr/>
        </p:nvSpPr>
        <p:spPr bwMode="auto">
          <a:xfrm>
            <a:off x="285720" y="2714620"/>
            <a:ext cx="8607455" cy="371477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lgn="just"/>
            <a:r>
              <a:rPr lang="it-IT" sz="2000" b="1" i="1" u="sng" kern="0" dirty="0" smtClean="0">
                <a:solidFill>
                  <a:srgbClr val="006600"/>
                </a:solidFill>
                <a:latin typeface="Cambria" pitchFamily="18" charset="0"/>
              </a:rPr>
              <a:t>Rutilo </a:t>
            </a:r>
            <a:r>
              <a:rPr lang="it-IT" sz="2000" i="1" kern="0" dirty="0" smtClean="0">
                <a:solidFill>
                  <a:srgbClr val="006600"/>
                </a:solidFill>
                <a:latin typeface="Cambria" pitchFamily="18" charset="0"/>
              </a:rPr>
              <a:t>(struttura tipo: AX</a:t>
            </a:r>
            <a:r>
              <a:rPr lang="it-IT" sz="2000" i="1" kern="0" baseline="-25000" dirty="0" smtClean="0">
                <a:solidFill>
                  <a:srgbClr val="006600"/>
                </a:solidFill>
                <a:latin typeface="Cambria" pitchFamily="18" charset="0"/>
              </a:rPr>
              <a:t>2</a:t>
            </a:r>
            <a:r>
              <a:rPr lang="it-IT" sz="2000" i="1" kern="0" dirty="0" smtClean="0">
                <a:solidFill>
                  <a:srgbClr val="006600"/>
                </a:solidFill>
                <a:latin typeface="Cambria" pitchFamily="18" charset="0"/>
              </a:rPr>
              <a:t> con </a:t>
            </a:r>
            <a:r>
              <a:rPr lang="it-IT" sz="2000" i="1" kern="0" dirty="0" err="1" smtClean="0">
                <a:solidFill>
                  <a:srgbClr val="006600"/>
                </a:solidFill>
                <a:latin typeface="Cambria" pitchFamily="18" charset="0"/>
              </a:rPr>
              <a:t>NC</a:t>
            </a:r>
            <a:r>
              <a:rPr lang="it-IT" sz="2000" i="1" kern="0" baseline="-25000" dirty="0" err="1" smtClean="0">
                <a:solidFill>
                  <a:srgbClr val="006600"/>
                </a:solidFill>
                <a:latin typeface="Cambria" pitchFamily="18" charset="0"/>
              </a:rPr>
              <a:t>c</a:t>
            </a:r>
            <a:r>
              <a:rPr lang="it-IT" sz="2000" i="1" kern="0" dirty="0" smtClean="0">
                <a:solidFill>
                  <a:srgbClr val="006600"/>
                </a:solidFill>
                <a:latin typeface="Cambria" pitchFamily="18" charset="0"/>
              </a:rPr>
              <a:t> 6 e NC</a:t>
            </a:r>
            <a:r>
              <a:rPr lang="it-IT" sz="2000" i="1" kern="0" baseline="-25000" dirty="0" smtClean="0">
                <a:solidFill>
                  <a:srgbClr val="006600"/>
                </a:solidFill>
                <a:latin typeface="Cambria" pitchFamily="18" charset="0"/>
              </a:rPr>
              <a:t>A</a:t>
            </a:r>
            <a:r>
              <a:rPr lang="it-IT" sz="2000" i="1" kern="0" dirty="0" smtClean="0">
                <a:solidFill>
                  <a:srgbClr val="006600"/>
                </a:solidFill>
                <a:latin typeface="Cambria" pitchFamily="18" charset="0"/>
              </a:rPr>
              <a:t> 3):</a:t>
            </a:r>
            <a:r>
              <a:rPr lang="it-IT" sz="2000" dirty="0" smtClean="0"/>
              <a:t> </a:t>
            </a:r>
            <a:r>
              <a:rPr lang="it-IT" sz="2000" dirty="0" smtClean="0">
                <a:latin typeface="Cambria" pitchFamily="18" charset="0"/>
              </a:rPr>
              <a:t>Il rutilo è una delle forme dell’ossido di titanio, TiO</a:t>
            </a:r>
            <a:r>
              <a:rPr lang="it-IT" sz="2000" baseline="-25000" dirty="0" smtClean="0">
                <a:latin typeface="Cambria" pitchFamily="18" charset="0"/>
              </a:rPr>
              <a:t>2</a:t>
            </a:r>
            <a:r>
              <a:rPr lang="it-IT" sz="2000" dirty="0" smtClean="0">
                <a:latin typeface="Cambria" pitchFamily="18" charset="0"/>
              </a:rPr>
              <a:t>. La sua struttura è più complessa delle precedenti, perché l’anione coordina 3 cationi e </a:t>
            </a:r>
            <a:r>
              <a:rPr lang="it-IT" sz="2000" i="1" dirty="0" smtClean="0">
                <a:solidFill>
                  <a:srgbClr val="006600"/>
                </a:solidFill>
                <a:latin typeface="Cambria" pitchFamily="18" charset="0"/>
              </a:rPr>
              <a:t>solo metà dei siti ottaedrici </a:t>
            </a:r>
            <a:r>
              <a:rPr lang="it-IT" sz="2000" dirty="0" smtClean="0">
                <a:latin typeface="Cambria" pitchFamily="18" charset="0"/>
              </a:rPr>
              <a:t>è occupata dai cationi. </a:t>
            </a:r>
          </a:p>
          <a:p>
            <a:pPr algn="just"/>
            <a:endParaRPr lang="it-IT" sz="2000" dirty="0" smtClean="0">
              <a:latin typeface="Cambria" pitchFamily="18" charset="0"/>
            </a:endParaRPr>
          </a:p>
          <a:p>
            <a:pPr algn="just"/>
            <a:r>
              <a:rPr lang="it-IT" sz="2000" dirty="0" smtClean="0">
                <a:latin typeface="Cambria" pitchFamily="18" charset="0"/>
              </a:rPr>
              <a:t>Il numero di coordinazione 3 è incompatibile con una sistemazione compatta di tipo cubico o esagonale e ne risulta una struttura CFC distorta, con due diverse lunghezze di legame </a:t>
            </a:r>
            <a:r>
              <a:rPr lang="it-IT" sz="2000" dirty="0" err="1" smtClean="0">
                <a:latin typeface="Cambria" pitchFamily="18" charset="0"/>
              </a:rPr>
              <a:t>Ti-O</a:t>
            </a:r>
            <a:r>
              <a:rPr lang="it-IT" sz="2000" dirty="0" smtClean="0">
                <a:latin typeface="Cambria" pitchFamily="18" charset="0"/>
              </a:rPr>
              <a:t>. La struttura può anche essere descritta come catene formate da ottaedri legati per gli spigoli, collegate tra loro attraverso i vertici.</a:t>
            </a:r>
          </a:p>
          <a:p>
            <a:pPr algn="just"/>
            <a:endParaRPr lang="it-IT" sz="2000" dirty="0" smtClean="0">
              <a:latin typeface="Cambria" pitchFamily="18" charset="0"/>
            </a:endParaRPr>
          </a:p>
          <a:p>
            <a:pPr algn="just"/>
            <a:r>
              <a:rPr lang="it-IT" sz="2000" dirty="0" smtClean="0">
                <a:latin typeface="Cambria" pitchFamily="18" charset="0"/>
              </a:rPr>
              <a:t>Hanno la struttura del rutilo, ad esempio, anche SnO</a:t>
            </a:r>
            <a:r>
              <a:rPr lang="it-IT" sz="2000" baseline="-25000" dirty="0" smtClean="0">
                <a:latin typeface="Cambria" pitchFamily="18" charset="0"/>
              </a:rPr>
              <a:t>2</a:t>
            </a:r>
            <a:r>
              <a:rPr lang="it-IT" sz="2000" dirty="0" smtClean="0">
                <a:latin typeface="Cambria" pitchFamily="18" charset="0"/>
              </a:rPr>
              <a:t>, GeO</a:t>
            </a:r>
            <a:r>
              <a:rPr lang="it-IT" sz="2000" baseline="-25000" dirty="0" smtClean="0">
                <a:latin typeface="Cambria" pitchFamily="18" charset="0"/>
              </a:rPr>
              <a:t>2</a:t>
            </a:r>
            <a:r>
              <a:rPr lang="it-IT" sz="2000" dirty="0" smtClean="0">
                <a:latin typeface="Cambria" pitchFamily="18" charset="0"/>
              </a:rPr>
              <a:t>, PbO</a:t>
            </a:r>
            <a:r>
              <a:rPr lang="it-IT" sz="2000" baseline="-25000" dirty="0" smtClean="0">
                <a:latin typeface="Cambria" pitchFamily="18" charset="0"/>
              </a:rPr>
              <a:t>2</a:t>
            </a:r>
            <a:r>
              <a:rPr lang="it-IT" sz="2000" dirty="0" smtClean="0">
                <a:latin typeface="Cambria" pitchFamily="18" charset="0"/>
              </a:rPr>
              <a:t>.</a:t>
            </a:r>
          </a:p>
          <a:p>
            <a:pPr algn="just">
              <a:spcBef>
                <a:spcPct val="20000"/>
              </a:spcBef>
              <a:buFont typeface="Arial" pitchFamily="34" charset="0"/>
              <a:buChar char="•"/>
              <a:defRPr/>
            </a:pPr>
            <a:endParaRPr lang="it-IT" sz="2000" dirty="0" smtClean="0">
              <a:latin typeface="Cambria" pitchFamily="18" charset="0"/>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5" name="Immagine 1" descr="C:\Users\User\Desktop\francesca\burocrazie TV\logo gruppo.TIF"/>
          <p:cNvPicPr>
            <a:picLocks noChangeAspect="1" noChangeArrowheads="1"/>
          </p:cNvPicPr>
          <p:nvPr/>
        </p:nvPicPr>
        <p:blipFill>
          <a:blip r:embed="rId3"/>
          <a:srcRect/>
          <a:stretch>
            <a:fillRect/>
          </a:stretch>
        </p:blipFill>
        <p:spPr bwMode="auto">
          <a:xfrm>
            <a:off x="8358214" y="71414"/>
            <a:ext cx="642942" cy="676930"/>
          </a:xfrm>
          <a:prstGeom prst="rect">
            <a:avLst/>
          </a:prstGeom>
          <a:noFill/>
          <a:ln w="9525">
            <a:noFill/>
            <a:miter lim="800000"/>
            <a:headEnd/>
            <a:tailEnd/>
          </a:ln>
        </p:spPr>
      </p:pic>
      <p:cxnSp>
        <p:nvCxnSpPr>
          <p:cNvPr id="20" name="Connettore 1 19"/>
          <p:cNvCxnSpPr/>
          <p:nvPr/>
        </p:nvCxnSpPr>
        <p:spPr>
          <a:xfrm flipV="1">
            <a:off x="285720" y="687060"/>
            <a:ext cx="8001056" cy="71438"/>
          </a:xfrm>
          <a:prstGeom prst="line">
            <a:avLst/>
          </a:prstGeom>
          <a:ln>
            <a:solidFill>
              <a:srgbClr val="006600"/>
            </a:solidFill>
          </a:ln>
        </p:spPr>
        <p:style>
          <a:lnRef idx="1">
            <a:schemeClr val="accent1"/>
          </a:lnRef>
          <a:fillRef idx="0">
            <a:schemeClr val="accent1"/>
          </a:fillRef>
          <a:effectRef idx="0">
            <a:schemeClr val="accent1"/>
          </a:effectRef>
          <a:fontRef idx="minor">
            <a:schemeClr val="tx1"/>
          </a:fontRef>
        </p:style>
      </p:cxnSp>
      <p:sp>
        <p:nvSpPr>
          <p:cNvPr id="6" name="Rectangle 3"/>
          <p:cNvSpPr txBox="1">
            <a:spLocks noChangeArrowheads="1"/>
          </p:cNvSpPr>
          <p:nvPr/>
        </p:nvSpPr>
        <p:spPr bwMode="auto">
          <a:xfrm>
            <a:off x="214282" y="1000108"/>
            <a:ext cx="8607455" cy="271464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lgn="just">
              <a:buFont typeface="Arial" pitchFamily="34" charset="0"/>
              <a:buChar char="•"/>
            </a:pPr>
            <a:r>
              <a:rPr lang="it-IT" sz="2000" b="1" dirty="0" smtClean="0">
                <a:latin typeface="Cambria" pitchFamily="18" charset="0"/>
              </a:rPr>
              <a:t>   </a:t>
            </a:r>
            <a:r>
              <a:rPr lang="it-IT" sz="2000" b="1" i="1" u="sng" dirty="0" smtClean="0">
                <a:solidFill>
                  <a:srgbClr val="006600"/>
                </a:solidFill>
                <a:latin typeface="Cambria" pitchFamily="18" charset="0"/>
              </a:rPr>
              <a:t>Corindone </a:t>
            </a:r>
            <a:r>
              <a:rPr lang="it-IT" sz="2000" i="1" u="sng" dirty="0" smtClean="0">
                <a:solidFill>
                  <a:srgbClr val="006600"/>
                </a:solidFill>
                <a:latin typeface="Cambria" pitchFamily="18" charset="0"/>
              </a:rPr>
              <a:t>(</a:t>
            </a:r>
            <a:r>
              <a:rPr lang="it-IT" sz="2000" i="1" dirty="0" smtClean="0">
                <a:solidFill>
                  <a:srgbClr val="006600"/>
                </a:solidFill>
              </a:rPr>
              <a:t>α-</a:t>
            </a:r>
            <a:r>
              <a:rPr lang="it-IT" sz="2000" i="1" kern="0" dirty="0" smtClean="0">
                <a:solidFill>
                  <a:srgbClr val="006600"/>
                </a:solidFill>
                <a:latin typeface="Cambria" pitchFamily="18" charset="0"/>
                <a:cs typeface="Times New Roman" pitchFamily="18" charset="0"/>
              </a:rPr>
              <a:t>Al</a:t>
            </a:r>
            <a:r>
              <a:rPr lang="it-IT" sz="2000" i="1" baseline="-25000" dirty="0" smtClean="0">
                <a:solidFill>
                  <a:srgbClr val="006600"/>
                </a:solidFill>
                <a:cs typeface="Times New Roman" pitchFamily="18" charset="0"/>
              </a:rPr>
              <a:t>2</a:t>
            </a:r>
            <a:r>
              <a:rPr lang="it-IT" sz="2000" i="1" dirty="0" smtClean="0">
                <a:solidFill>
                  <a:srgbClr val="006600"/>
                </a:solidFill>
                <a:cs typeface="Times New Roman" pitchFamily="18" charset="0"/>
              </a:rPr>
              <a:t>O</a:t>
            </a:r>
            <a:r>
              <a:rPr lang="it-IT" sz="2000" i="1" baseline="-25000" dirty="0" smtClean="0">
                <a:solidFill>
                  <a:srgbClr val="006600"/>
                </a:solidFill>
                <a:cs typeface="Times New Roman" pitchFamily="18" charset="0"/>
              </a:rPr>
              <a:t>3, </a:t>
            </a:r>
            <a:r>
              <a:rPr lang="it-IT" sz="2000" i="1" kern="0" dirty="0" smtClean="0">
                <a:solidFill>
                  <a:srgbClr val="006600"/>
                </a:solidFill>
                <a:latin typeface="Cambria" pitchFamily="18" charset="0"/>
              </a:rPr>
              <a:t>Allumina,struttura tipo: A</a:t>
            </a:r>
            <a:r>
              <a:rPr lang="it-IT" sz="2000" i="1" kern="0" baseline="-25000" dirty="0" smtClean="0">
                <a:solidFill>
                  <a:srgbClr val="006600"/>
                </a:solidFill>
                <a:latin typeface="Cambria" pitchFamily="18" charset="0"/>
              </a:rPr>
              <a:t>2</a:t>
            </a:r>
            <a:r>
              <a:rPr lang="it-IT" sz="2000" i="1" kern="0" dirty="0" smtClean="0">
                <a:solidFill>
                  <a:srgbClr val="006600"/>
                </a:solidFill>
                <a:latin typeface="Cambria" pitchFamily="18" charset="0"/>
              </a:rPr>
              <a:t>X</a:t>
            </a:r>
            <a:r>
              <a:rPr lang="it-IT" sz="2000" i="1" kern="0" baseline="-25000" dirty="0" smtClean="0">
                <a:solidFill>
                  <a:srgbClr val="006600"/>
                </a:solidFill>
                <a:latin typeface="Cambria" pitchFamily="18" charset="0"/>
              </a:rPr>
              <a:t>3</a:t>
            </a:r>
            <a:r>
              <a:rPr lang="it-IT" sz="2000" i="1" kern="0" dirty="0" smtClean="0">
                <a:solidFill>
                  <a:srgbClr val="006600"/>
                </a:solidFill>
                <a:latin typeface="Cambria" pitchFamily="18" charset="0"/>
              </a:rPr>
              <a:t> con </a:t>
            </a:r>
            <a:r>
              <a:rPr lang="it-IT" sz="2000" i="1" kern="0" dirty="0" err="1" smtClean="0">
                <a:solidFill>
                  <a:srgbClr val="006600"/>
                </a:solidFill>
                <a:latin typeface="Cambria" pitchFamily="18" charset="0"/>
              </a:rPr>
              <a:t>NC</a:t>
            </a:r>
            <a:r>
              <a:rPr lang="it-IT" sz="2000" i="1" kern="0" baseline="-25000" dirty="0" err="1" smtClean="0">
                <a:solidFill>
                  <a:srgbClr val="006600"/>
                </a:solidFill>
                <a:latin typeface="Cambria" pitchFamily="18" charset="0"/>
              </a:rPr>
              <a:t>c</a:t>
            </a:r>
            <a:r>
              <a:rPr lang="it-IT" sz="2000" i="1" kern="0" dirty="0" smtClean="0">
                <a:solidFill>
                  <a:srgbClr val="006600"/>
                </a:solidFill>
                <a:latin typeface="Cambria" pitchFamily="18" charset="0"/>
              </a:rPr>
              <a:t> 6 e NC</a:t>
            </a:r>
            <a:r>
              <a:rPr lang="it-IT" sz="2000" i="1" kern="0" baseline="-25000" dirty="0" smtClean="0">
                <a:solidFill>
                  <a:srgbClr val="006600"/>
                </a:solidFill>
                <a:latin typeface="Cambria" pitchFamily="18" charset="0"/>
              </a:rPr>
              <a:t>A</a:t>
            </a:r>
            <a:r>
              <a:rPr lang="it-IT" sz="2000" i="1" kern="0" dirty="0" smtClean="0">
                <a:solidFill>
                  <a:srgbClr val="006600"/>
                </a:solidFill>
                <a:latin typeface="Cambria" pitchFamily="18" charset="0"/>
              </a:rPr>
              <a:t> 4):</a:t>
            </a:r>
            <a:r>
              <a:rPr lang="it-IT" sz="2000" dirty="0" smtClean="0">
                <a:latin typeface="Cambria" pitchFamily="18" charset="0"/>
              </a:rPr>
              <a:t> La cella elementare deriva da una cella esagonale compatta di ioni O</a:t>
            </a:r>
            <a:r>
              <a:rPr lang="it-IT" sz="2000" baseline="30000" dirty="0" smtClean="0">
                <a:latin typeface="Cambria" pitchFamily="18" charset="0"/>
              </a:rPr>
              <a:t>2-</a:t>
            </a:r>
            <a:r>
              <a:rPr lang="it-IT" sz="2000" dirty="0" smtClean="0">
                <a:latin typeface="Cambria" pitchFamily="18" charset="0"/>
              </a:rPr>
              <a:t>. I siti ottaedrici creati dai poliedri anionici sono occupati per 2/3 dai cationi trivalenti Al</a:t>
            </a:r>
            <a:r>
              <a:rPr lang="it-IT" sz="2000" baseline="30000" dirty="0" smtClean="0">
                <a:latin typeface="Cambria" pitchFamily="18" charset="0"/>
              </a:rPr>
              <a:t>+3</a:t>
            </a:r>
            <a:r>
              <a:rPr lang="it-IT" sz="2000" dirty="0" smtClean="0">
                <a:latin typeface="Cambria" pitchFamily="18" charset="0"/>
              </a:rPr>
              <a:t>. </a:t>
            </a:r>
          </a:p>
          <a:p>
            <a:endParaRPr lang="it-IT" sz="2000" dirty="0" smtClean="0">
              <a:latin typeface="Cambria" pitchFamily="18" charset="0"/>
            </a:endParaRPr>
          </a:p>
          <a:p>
            <a:pPr algn="just">
              <a:buFont typeface="Arial" pitchFamily="34" charset="0"/>
              <a:buChar char="•"/>
            </a:pPr>
            <a:r>
              <a:rPr lang="it-IT" sz="2000" dirty="0" smtClean="0">
                <a:latin typeface="Cambria" pitchFamily="18" charset="0"/>
              </a:rPr>
              <a:t>  Hanno la struttura del corindone numerosi altri ossidi di metalli con numero di ossidazione 3+ (ad es. </a:t>
            </a:r>
            <a:r>
              <a:rPr lang="it-IT" sz="2000" i="1" dirty="0" smtClean="0">
                <a:solidFill>
                  <a:srgbClr val="006600"/>
                </a:solidFill>
                <a:latin typeface="Cambria" pitchFamily="18" charset="0"/>
              </a:rPr>
              <a:t>Cr</a:t>
            </a:r>
            <a:r>
              <a:rPr lang="it-IT" sz="2000" i="1" baseline="-25000" dirty="0" smtClean="0">
                <a:solidFill>
                  <a:srgbClr val="006600"/>
                </a:solidFill>
                <a:latin typeface="Cambria" pitchFamily="18" charset="0"/>
              </a:rPr>
              <a:t>2</a:t>
            </a:r>
            <a:r>
              <a:rPr lang="it-IT" sz="2000" i="1" dirty="0" smtClean="0">
                <a:solidFill>
                  <a:srgbClr val="006600"/>
                </a:solidFill>
                <a:latin typeface="Cambria" pitchFamily="18" charset="0"/>
              </a:rPr>
              <a:t>O</a:t>
            </a:r>
            <a:r>
              <a:rPr lang="it-IT" sz="2000" i="1" baseline="-25000" dirty="0" smtClean="0">
                <a:solidFill>
                  <a:srgbClr val="006600"/>
                </a:solidFill>
                <a:latin typeface="Cambria" pitchFamily="18" charset="0"/>
              </a:rPr>
              <a:t>3</a:t>
            </a:r>
            <a:r>
              <a:rPr lang="it-IT" sz="2000" i="1" dirty="0" smtClean="0">
                <a:solidFill>
                  <a:srgbClr val="006600"/>
                </a:solidFill>
                <a:latin typeface="Cambria" pitchFamily="18" charset="0"/>
              </a:rPr>
              <a:t>, Fe</a:t>
            </a:r>
            <a:r>
              <a:rPr lang="it-IT" sz="2000" i="1" baseline="-25000" dirty="0" smtClean="0">
                <a:solidFill>
                  <a:srgbClr val="006600"/>
                </a:solidFill>
                <a:latin typeface="Cambria" pitchFamily="18" charset="0"/>
              </a:rPr>
              <a:t>2</a:t>
            </a:r>
            <a:r>
              <a:rPr lang="it-IT" sz="2000" i="1" dirty="0" smtClean="0">
                <a:solidFill>
                  <a:srgbClr val="006600"/>
                </a:solidFill>
                <a:latin typeface="Cambria" pitchFamily="18" charset="0"/>
              </a:rPr>
              <a:t>O</a:t>
            </a:r>
            <a:r>
              <a:rPr lang="it-IT" sz="2000" i="1" baseline="-25000" dirty="0" smtClean="0">
                <a:solidFill>
                  <a:srgbClr val="006600"/>
                </a:solidFill>
                <a:latin typeface="Cambria" pitchFamily="18" charset="0"/>
              </a:rPr>
              <a:t>3</a:t>
            </a:r>
            <a:r>
              <a:rPr lang="it-IT" sz="2000" dirty="0" smtClean="0">
                <a:latin typeface="Cambria" pitchFamily="18" charset="0"/>
              </a:rPr>
              <a:t>).</a:t>
            </a:r>
          </a:p>
          <a:p>
            <a:pPr algn="just">
              <a:spcBef>
                <a:spcPct val="20000"/>
              </a:spcBef>
              <a:buFont typeface="Arial" pitchFamily="34" charset="0"/>
              <a:buChar char="•"/>
              <a:defRPr/>
            </a:pPr>
            <a:endParaRPr lang="it-IT" sz="2000" dirty="0" smtClean="0">
              <a:latin typeface="Cambria" pitchFamily="18" charset="0"/>
            </a:endParaRPr>
          </a:p>
        </p:txBody>
      </p:sp>
      <p:sp>
        <p:nvSpPr>
          <p:cNvPr id="9" name="Rettangolo 8"/>
          <p:cNvSpPr/>
          <p:nvPr/>
        </p:nvSpPr>
        <p:spPr>
          <a:xfrm>
            <a:off x="4429124" y="6215082"/>
            <a:ext cx="4071966" cy="523220"/>
          </a:xfrm>
          <a:prstGeom prst="rect">
            <a:avLst/>
          </a:prstGeom>
        </p:spPr>
        <p:txBody>
          <a:bodyPr wrap="square">
            <a:spAutoFit/>
          </a:bodyPr>
          <a:lstStyle/>
          <a:p>
            <a:r>
              <a:rPr lang="it-IT" sz="1400" b="1" dirty="0" smtClean="0">
                <a:latin typeface="Cambria" pitchFamily="18" charset="0"/>
              </a:rPr>
              <a:t>R </a:t>
            </a:r>
            <a:r>
              <a:rPr lang="it-IT" sz="1400" b="1" baseline="-25000" dirty="0" smtClean="0">
                <a:latin typeface="Cambria" pitchFamily="18" charset="0"/>
              </a:rPr>
              <a:t>c</a:t>
            </a:r>
            <a:r>
              <a:rPr lang="it-IT" sz="1400" b="1" dirty="0" smtClean="0">
                <a:latin typeface="Cambria" pitchFamily="18" charset="0"/>
              </a:rPr>
              <a:t>/R </a:t>
            </a:r>
            <a:r>
              <a:rPr lang="it-IT" sz="1400" b="1" baseline="-25000" dirty="0" smtClean="0">
                <a:latin typeface="Cambria" pitchFamily="18" charset="0"/>
              </a:rPr>
              <a:t>a</a:t>
            </a:r>
            <a:r>
              <a:rPr lang="it-IT" sz="1400" b="1" dirty="0">
                <a:latin typeface="Cambria" pitchFamily="18" charset="0"/>
              </a:rPr>
              <a:t> </a:t>
            </a:r>
            <a:r>
              <a:rPr lang="it-IT" sz="1400" b="1" dirty="0" smtClean="0">
                <a:latin typeface="Cambria" pitchFamily="18" charset="0"/>
              </a:rPr>
              <a:t>: </a:t>
            </a:r>
            <a:r>
              <a:rPr lang="it-IT" sz="1400" b="1" dirty="0" smtClean="0">
                <a:latin typeface="Times New Roman"/>
                <a:cs typeface="Times New Roman"/>
              </a:rPr>
              <a:t>&gt; 1</a:t>
            </a:r>
            <a:r>
              <a:rPr lang="it-IT" sz="1400" dirty="0" smtClean="0">
                <a:latin typeface="Cambria" pitchFamily="18" charset="0"/>
              </a:rPr>
              <a:t>   </a:t>
            </a:r>
            <a:r>
              <a:rPr lang="it-IT" sz="1400" b="1" dirty="0" smtClean="0">
                <a:latin typeface="Cambria" pitchFamily="18" charset="0"/>
              </a:rPr>
              <a:t>N coordinazione: 12 BOOOHHHHHH</a:t>
            </a:r>
            <a:endParaRPr lang="it-IT" sz="1400" dirty="0">
              <a:latin typeface="Cambria" pitchFamily="18" charset="0"/>
            </a:endParaRPr>
          </a:p>
        </p:txBody>
      </p:sp>
      <p:sp>
        <p:nvSpPr>
          <p:cNvPr id="18" name="Rectangle 2"/>
          <p:cNvSpPr>
            <a:spLocks noGrp="1" noChangeArrowheads="1"/>
          </p:cNvSpPr>
          <p:nvPr>
            <p:ph type="title"/>
          </p:nvPr>
        </p:nvSpPr>
        <p:spPr>
          <a:xfrm>
            <a:off x="395288" y="-71462"/>
            <a:ext cx="7772400" cy="908050"/>
          </a:xfrm>
        </p:spPr>
        <p:txBody>
          <a:bodyPr/>
          <a:lstStyle/>
          <a:p>
            <a:pPr eaLnBrk="1" hangingPunct="1"/>
            <a:r>
              <a:rPr lang="it-IT" sz="2800" b="1" i="1" dirty="0" smtClean="0">
                <a:solidFill>
                  <a:srgbClr val="006600"/>
                </a:solidFill>
                <a:latin typeface="Bookman Old Style" pitchFamily="18" charset="0"/>
              </a:rPr>
              <a:t>Strutture cristalline ceramiche binarie</a:t>
            </a:r>
          </a:p>
        </p:txBody>
      </p:sp>
      <p:pic>
        <p:nvPicPr>
          <p:cNvPr id="8" name="Picture 5"/>
          <p:cNvPicPr>
            <a:picLocks noChangeAspect="1" noChangeArrowheads="1"/>
          </p:cNvPicPr>
          <p:nvPr/>
        </p:nvPicPr>
        <p:blipFill>
          <a:blip r:embed="rId4"/>
          <a:srcRect/>
          <a:stretch>
            <a:fillRect/>
          </a:stretch>
        </p:blipFill>
        <p:spPr bwMode="auto">
          <a:xfrm rot="5400000">
            <a:off x="1009017" y="3205769"/>
            <a:ext cx="3053999" cy="3214710"/>
          </a:xfrm>
          <a:prstGeom prst="rect">
            <a:avLst/>
          </a:prstGeom>
          <a:noFill/>
          <a:ln w="9525">
            <a:noFill/>
            <a:miter lim="800000"/>
            <a:headEnd/>
            <a:tailEnd/>
          </a:ln>
          <a:effectLst/>
        </p:spPr>
      </p:pic>
      <p:pic>
        <p:nvPicPr>
          <p:cNvPr id="219137" name="Picture 1"/>
          <p:cNvPicPr>
            <a:picLocks noChangeAspect="1" noChangeArrowheads="1"/>
          </p:cNvPicPr>
          <p:nvPr/>
        </p:nvPicPr>
        <p:blipFill>
          <a:blip r:embed="rId5"/>
          <a:srcRect/>
          <a:stretch>
            <a:fillRect/>
          </a:stretch>
        </p:blipFill>
        <p:spPr bwMode="auto">
          <a:xfrm>
            <a:off x="4786314" y="3714752"/>
            <a:ext cx="2500330" cy="187524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5" name="Immagine 1" descr="C:\Users\User\Desktop\francesca\burocrazie TV\logo gruppo.TIF"/>
          <p:cNvPicPr>
            <a:picLocks noChangeAspect="1" noChangeArrowheads="1"/>
          </p:cNvPicPr>
          <p:nvPr/>
        </p:nvPicPr>
        <p:blipFill>
          <a:blip r:embed="rId3"/>
          <a:srcRect/>
          <a:stretch>
            <a:fillRect/>
          </a:stretch>
        </p:blipFill>
        <p:spPr bwMode="auto">
          <a:xfrm>
            <a:off x="8358214" y="71414"/>
            <a:ext cx="642942" cy="676930"/>
          </a:xfrm>
          <a:prstGeom prst="rect">
            <a:avLst/>
          </a:prstGeom>
          <a:noFill/>
          <a:ln w="9525">
            <a:noFill/>
            <a:miter lim="800000"/>
            <a:headEnd/>
            <a:tailEnd/>
          </a:ln>
        </p:spPr>
      </p:pic>
      <p:cxnSp>
        <p:nvCxnSpPr>
          <p:cNvPr id="20" name="Connettore 1 19"/>
          <p:cNvCxnSpPr/>
          <p:nvPr/>
        </p:nvCxnSpPr>
        <p:spPr>
          <a:xfrm flipV="1">
            <a:off x="285720" y="687060"/>
            <a:ext cx="8001056" cy="71438"/>
          </a:xfrm>
          <a:prstGeom prst="line">
            <a:avLst/>
          </a:prstGeom>
          <a:ln>
            <a:solidFill>
              <a:srgbClr val="006600"/>
            </a:solidFill>
          </a:ln>
        </p:spPr>
        <p:style>
          <a:lnRef idx="1">
            <a:schemeClr val="accent1"/>
          </a:lnRef>
          <a:fillRef idx="0">
            <a:schemeClr val="accent1"/>
          </a:fillRef>
          <a:effectRef idx="0">
            <a:schemeClr val="accent1"/>
          </a:effectRef>
          <a:fontRef idx="minor">
            <a:schemeClr val="tx1"/>
          </a:fontRef>
        </p:style>
      </p:cxnSp>
      <p:sp>
        <p:nvSpPr>
          <p:cNvPr id="18" name="Rectangle 2"/>
          <p:cNvSpPr>
            <a:spLocks noGrp="1" noChangeArrowheads="1"/>
          </p:cNvSpPr>
          <p:nvPr>
            <p:ph type="title"/>
          </p:nvPr>
        </p:nvSpPr>
        <p:spPr>
          <a:xfrm>
            <a:off x="395288" y="-71462"/>
            <a:ext cx="7772400" cy="908050"/>
          </a:xfrm>
        </p:spPr>
        <p:txBody>
          <a:bodyPr/>
          <a:lstStyle/>
          <a:p>
            <a:pPr eaLnBrk="1" hangingPunct="1"/>
            <a:r>
              <a:rPr lang="it-IT" sz="2800" b="1" i="1" dirty="0" smtClean="0">
                <a:solidFill>
                  <a:srgbClr val="006600"/>
                </a:solidFill>
                <a:latin typeface="Bookman Old Style" pitchFamily="18" charset="0"/>
              </a:rPr>
              <a:t>Strutture cristalline ceramiche binarie</a:t>
            </a:r>
          </a:p>
        </p:txBody>
      </p:sp>
      <p:pic>
        <p:nvPicPr>
          <p:cNvPr id="10" name="Picture 10" descr="nmat1689-f1"/>
          <p:cNvPicPr>
            <a:picLocks noChangeAspect="1" noChangeArrowheads="1"/>
          </p:cNvPicPr>
          <p:nvPr/>
        </p:nvPicPr>
        <p:blipFill>
          <a:blip r:embed="rId4"/>
          <a:srcRect/>
          <a:stretch>
            <a:fillRect/>
          </a:stretch>
        </p:blipFill>
        <p:spPr bwMode="auto">
          <a:xfrm>
            <a:off x="323850" y="1628775"/>
            <a:ext cx="8281988" cy="44831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5" name="Immagine 1" descr="C:\Users\User\Desktop\francesca\burocrazie TV\logo gruppo.TIF"/>
          <p:cNvPicPr>
            <a:picLocks noChangeAspect="1" noChangeArrowheads="1"/>
          </p:cNvPicPr>
          <p:nvPr/>
        </p:nvPicPr>
        <p:blipFill>
          <a:blip r:embed="rId3"/>
          <a:srcRect/>
          <a:stretch>
            <a:fillRect/>
          </a:stretch>
        </p:blipFill>
        <p:spPr bwMode="auto">
          <a:xfrm>
            <a:off x="8358214" y="71414"/>
            <a:ext cx="642942" cy="676930"/>
          </a:xfrm>
          <a:prstGeom prst="rect">
            <a:avLst/>
          </a:prstGeom>
          <a:noFill/>
          <a:ln w="9525">
            <a:noFill/>
            <a:miter lim="800000"/>
            <a:headEnd/>
            <a:tailEnd/>
          </a:ln>
        </p:spPr>
      </p:pic>
      <p:cxnSp>
        <p:nvCxnSpPr>
          <p:cNvPr id="20" name="Connettore 1 19"/>
          <p:cNvCxnSpPr/>
          <p:nvPr/>
        </p:nvCxnSpPr>
        <p:spPr>
          <a:xfrm flipV="1">
            <a:off x="285720" y="687060"/>
            <a:ext cx="8001056" cy="71438"/>
          </a:xfrm>
          <a:prstGeom prst="line">
            <a:avLst/>
          </a:prstGeom>
          <a:ln>
            <a:solidFill>
              <a:srgbClr val="006600"/>
            </a:solidFill>
          </a:ln>
        </p:spPr>
        <p:style>
          <a:lnRef idx="1">
            <a:schemeClr val="accent1"/>
          </a:lnRef>
          <a:fillRef idx="0">
            <a:schemeClr val="accent1"/>
          </a:fillRef>
          <a:effectRef idx="0">
            <a:schemeClr val="accent1"/>
          </a:effectRef>
          <a:fontRef idx="minor">
            <a:schemeClr val="tx1"/>
          </a:fontRef>
        </p:style>
      </p:cxnSp>
      <p:sp>
        <p:nvSpPr>
          <p:cNvPr id="6" name="Rectangle 3"/>
          <p:cNvSpPr txBox="1">
            <a:spLocks noChangeArrowheads="1"/>
          </p:cNvSpPr>
          <p:nvPr/>
        </p:nvSpPr>
        <p:spPr bwMode="auto">
          <a:xfrm>
            <a:off x="214282" y="928670"/>
            <a:ext cx="8607455" cy="271464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lgn="just">
              <a:buFont typeface="Arial" pitchFamily="34" charset="0"/>
              <a:buChar char="•"/>
            </a:pPr>
            <a:r>
              <a:rPr lang="it-IT" sz="2000" dirty="0" smtClean="0">
                <a:latin typeface="Cambria" pitchFamily="18" charset="0"/>
              </a:rPr>
              <a:t>  I due gruppi fondamentali di strutture ternarie sono:</a:t>
            </a:r>
          </a:p>
          <a:p>
            <a:pPr algn="just"/>
            <a:r>
              <a:rPr lang="it-IT" sz="2000" dirty="0" smtClean="0">
                <a:latin typeface="Cambria" pitchFamily="18" charset="0"/>
              </a:rPr>
              <a:t> </a:t>
            </a:r>
          </a:p>
          <a:p>
            <a:pPr algn="just">
              <a:buFont typeface="Arial" pitchFamily="34" charset="0"/>
              <a:buChar char="•"/>
            </a:pPr>
            <a:endParaRPr lang="it-IT" sz="2000" dirty="0" smtClean="0">
              <a:latin typeface="Cambria" pitchFamily="18" charset="0"/>
            </a:endParaRPr>
          </a:p>
          <a:p>
            <a:pPr algn="just"/>
            <a:r>
              <a:rPr lang="it-IT" sz="2800" dirty="0" smtClean="0">
                <a:latin typeface="Cambria" pitchFamily="18" charset="0"/>
              </a:rPr>
              <a:t>AB</a:t>
            </a:r>
            <a:r>
              <a:rPr lang="it-IT" sz="2800" baseline="-25000" dirty="0" smtClean="0">
                <a:latin typeface="Cambria" pitchFamily="18" charset="0"/>
              </a:rPr>
              <a:t>2</a:t>
            </a:r>
            <a:r>
              <a:rPr lang="it-IT" sz="2800" dirty="0" smtClean="0">
                <a:latin typeface="Cambria" pitchFamily="18" charset="0"/>
              </a:rPr>
              <a:t>X</a:t>
            </a:r>
            <a:r>
              <a:rPr lang="it-IT" sz="2800" baseline="-25000" dirty="0" smtClean="0">
                <a:latin typeface="Cambria" pitchFamily="18" charset="0"/>
              </a:rPr>
              <a:t>4</a:t>
            </a:r>
            <a:r>
              <a:rPr lang="it-IT" sz="2800" dirty="0" smtClean="0">
                <a:latin typeface="Cambria" pitchFamily="18" charset="0"/>
              </a:rPr>
              <a:t>  </a:t>
            </a:r>
            <a:r>
              <a:rPr lang="it-IT" sz="2000" dirty="0" smtClean="0">
                <a:latin typeface="Cambria" pitchFamily="18" charset="0"/>
              </a:rPr>
              <a:t>       	</a:t>
            </a:r>
            <a:r>
              <a:rPr lang="it-IT" sz="2000" i="1" dirty="0" smtClean="0">
                <a:solidFill>
                  <a:srgbClr val="006600"/>
                </a:solidFill>
                <a:latin typeface="Cambria" pitchFamily="18" charset="0"/>
              </a:rPr>
              <a:t>lo spinello</a:t>
            </a:r>
            <a:r>
              <a:rPr lang="it-IT" sz="2000" dirty="0" smtClean="0">
                <a:latin typeface="Cambria" pitchFamily="18" charset="0"/>
              </a:rPr>
              <a:t> e lo </a:t>
            </a:r>
            <a:r>
              <a:rPr lang="it-IT" sz="2000" i="1" dirty="0" smtClean="0">
                <a:solidFill>
                  <a:srgbClr val="006600"/>
                </a:solidFill>
                <a:latin typeface="Cambria" pitchFamily="18" charset="0"/>
              </a:rPr>
              <a:t>spinello inverso</a:t>
            </a:r>
            <a:endParaRPr lang="it-IT" sz="2000" dirty="0" smtClean="0">
              <a:latin typeface="Cambria" pitchFamily="18" charset="0"/>
            </a:endParaRPr>
          </a:p>
          <a:p>
            <a:pPr algn="just"/>
            <a:endParaRPr lang="it-IT" sz="2000" dirty="0" smtClean="0">
              <a:latin typeface="Cambria" pitchFamily="18" charset="0"/>
            </a:endParaRPr>
          </a:p>
          <a:p>
            <a:pPr algn="just"/>
            <a:endParaRPr lang="it-IT" sz="2000" dirty="0" smtClean="0">
              <a:latin typeface="Cambria" pitchFamily="18" charset="0"/>
            </a:endParaRPr>
          </a:p>
          <a:p>
            <a:pPr algn="just"/>
            <a:r>
              <a:rPr lang="it-IT" sz="2800" dirty="0" smtClean="0">
                <a:latin typeface="Cambria" pitchFamily="18" charset="0"/>
              </a:rPr>
              <a:t>ABX</a:t>
            </a:r>
            <a:r>
              <a:rPr lang="it-IT" sz="2800" baseline="-25000" dirty="0" smtClean="0">
                <a:latin typeface="Cambria" pitchFamily="18" charset="0"/>
              </a:rPr>
              <a:t>3</a:t>
            </a:r>
            <a:r>
              <a:rPr lang="it-IT" sz="2800" dirty="0" smtClean="0">
                <a:latin typeface="Cambria" pitchFamily="18" charset="0"/>
              </a:rPr>
              <a:t> </a:t>
            </a:r>
            <a:r>
              <a:rPr lang="it-IT" sz="2000" dirty="0" smtClean="0">
                <a:latin typeface="Cambria" pitchFamily="18" charset="0"/>
              </a:rPr>
              <a:t>          	la </a:t>
            </a:r>
            <a:r>
              <a:rPr lang="it-IT" sz="2000" i="1" dirty="0" smtClean="0">
                <a:solidFill>
                  <a:srgbClr val="006600"/>
                </a:solidFill>
                <a:latin typeface="Cambria" pitchFamily="18" charset="0"/>
              </a:rPr>
              <a:t>perovskite</a:t>
            </a:r>
            <a:r>
              <a:rPr lang="it-IT" sz="2000" dirty="0" smtClean="0">
                <a:latin typeface="Cambria" pitchFamily="18" charset="0"/>
              </a:rPr>
              <a:t>, di grande importanza nei ceramici funzionali.</a:t>
            </a:r>
          </a:p>
          <a:p>
            <a:endParaRPr lang="it-IT" sz="2000" dirty="0" smtClean="0">
              <a:latin typeface="Cambria" pitchFamily="18" charset="0"/>
            </a:endParaRPr>
          </a:p>
          <a:p>
            <a:r>
              <a:rPr lang="it-IT" sz="2000" dirty="0" smtClean="0">
                <a:latin typeface="Cambria" pitchFamily="18" charset="0"/>
              </a:rPr>
              <a:t>  </a:t>
            </a:r>
          </a:p>
        </p:txBody>
      </p:sp>
      <p:sp>
        <p:nvSpPr>
          <p:cNvPr id="18" name="Rectangle 2"/>
          <p:cNvSpPr>
            <a:spLocks noGrp="1" noChangeArrowheads="1"/>
          </p:cNvSpPr>
          <p:nvPr>
            <p:ph type="title"/>
          </p:nvPr>
        </p:nvSpPr>
        <p:spPr>
          <a:xfrm>
            <a:off x="395288" y="-71462"/>
            <a:ext cx="7772400" cy="908050"/>
          </a:xfrm>
        </p:spPr>
        <p:txBody>
          <a:bodyPr/>
          <a:lstStyle/>
          <a:p>
            <a:pPr eaLnBrk="1" hangingPunct="1"/>
            <a:r>
              <a:rPr lang="it-IT" sz="2800" b="1" i="1" dirty="0" smtClean="0">
                <a:solidFill>
                  <a:srgbClr val="006600"/>
                </a:solidFill>
                <a:latin typeface="Bookman Old Style" pitchFamily="18" charset="0"/>
              </a:rPr>
              <a:t>Strutture cristalline ceramiche ternarie</a:t>
            </a:r>
          </a:p>
        </p:txBody>
      </p:sp>
      <p:sp>
        <p:nvSpPr>
          <p:cNvPr id="10" name="Freccia a destra 9"/>
          <p:cNvSpPr/>
          <p:nvPr/>
        </p:nvSpPr>
        <p:spPr>
          <a:xfrm>
            <a:off x="1357290" y="2000240"/>
            <a:ext cx="500066" cy="285752"/>
          </a:xfrm>
          <a:prstGeom prst="rightArrow">
            <a:avLst/>
          </a:prstGeom>
          <a:no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1" name="Freccia a destra 10"/>
          <p:cNvSpPr/>
          <p:nvPr/>
        </p:nvSpPr>
        <p:spPr>
          <a:xfrm>
            <a:off x="1357290" y="3143248"/>
            <a:ext cx="500066" cy="285752"/>
          </a:xfrm>
          <a:prstGeom prst="rightArrow">
            <a:avLst/>
          </a:prstGeom>
          <a:no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5" name="Immagine 1" descr="C:\Users\User\Desktop\francesca\burocrazie TV\logo gruppo.TIF"/>
          <p:cNvPicPr>
            <a:picLocks noChangeAspect="1" noChangeArrowheads="1"/>
          </p:cNvPicPr>
          <p:nvPr/>
        </p:nvPicPr>
        <p:blipFill>
          <a:blip r:embed="rId3"/>
          <a:srcRect/>
          <a:stretch>
            <a:fillRect/>
          </a:stretch>
        </p:blipFill>
        <p:spPr bwMode="auto">
          <a:xfrm>
            <a:off x="8358214" y="71414"/>
            <a:ext cx="642942" cy="676930"/>
          </a:xfrm>
          <a:prstGeom prst="rect">
            <a:avLst/>
          </a:prstGeom>
          <a:noFill/>
          <a:ln w="9525">
            <a:noFill/>
            <a:miter lim="800000"/>
            <a:headEnd/>
            <a:tailEnd/>
          </a:ln>
        </p:spPr>
      </p:pic>
      <p:cxnSp>
        <p:nvCxnSpPr>
          <p:cNvPr id="20" name="Connettore 1 19"/>
          <p:cNvCxnSpPr/>
          <p:nvPr/>
        </p:nvCxnSpPr>
        <p:spPr>
          <a:xfrm flipV="1">
            <a:off x="285720" y="687060"/>
            <a:ext cx="8001056" cy="71438"/>
          </a:xfrm>
          <a:prstGeom prst="line">
            <a:avLst/>
          </a:prstGeom>
          <a:ln>
            <a:solidFill>
              <a:srgbClr val="006600"/>
            </a:solidFill>
          </a:ln>
        </p:spPr>
        <p:style>
          <a:lnRef idx="1">
            <a:schemeClr val="accent1"/>
          </a:lnRef>
          <a:fillRef idx="0">
            <a:schemeClr val="accent1"/>
          </a:fillRef>
          <a:effectRef idx="0">
            <a:schemeClr val="accent1"/>
          </a:effectRef>
          <a:fontRef idx="minor">
            <a:schemeClr val="tx1"/>
          </a:fontRef>
        </p:style>
      </p:cxnSp>
      <p:sp>
        <p:nvSpPr>
          <p:cNvPr id="18" name="Rectangle 2"/>
          <p:cNvSpPr>
            <a:spLocks noGrp="1" noChangeArrowheads="1"/>
          </p:cNvSpPr>
          <p:nvPr>
            <p:ph type="title"/>
          </p:nvPr>
        </p:nvSpPr>
        <p:spPr>
          <a:xfrm>
            <a:off x="395288" y="-71462"/>
            <a:ext cx="7772400" cy="908050"/>
          </a:xfrm>
        </p:spPr>
        <p:txBody>
          <a:bodyPr/>
          <a:lstStyle/>
          <a:p>
            <a:pPr eaLnBrk="1" hangingPunct="1"/>
            <a:r>
              <a:rPr lang="it-IT" sz="2800" b="1" i="1" dirty="0" smtClean="0">
                <a:solidFill>
                  <a:srgbClr val="006600"/>
                </a:solidFill>
                <a:latin typeface="Bookman Old Style" pitchFamily="18" charset="0"/>
              </a:rPr>
              <a:t>Strutture cristalline ceramiche ternarie</a:t>
            </a:r>
          </a:p>
        </p:txBody>
      </p:sp>
      <p:sp>
        <p:nvSpPr>
          <p:cNvPr id="7" name="Rectangle 3"/>
          <p:cNvSpPr txBox="1">
            <a:spLocks noChangeArrowheads="1"/>
          </p:cNvSpPr>
          <p:nvPr/>
        </p:nvSpPr>
        <p:spPr bwMode="auto">
          <a:xfrm>
            <a:off x="214282" y="857232"/>
            <a:ext cx="8607455" cy="407196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lgn="just"/>
            <a:r>
              <a:rPr lang="it-IT" sz="2000" b="1" dirty="0" smtClean="0">
                <a:latin typeface="Cambria" pitchFamily="18" charset="0"/>
              </a:rPr>
              <a:t> </a:t>
            </a:r>
          </a:p>
          <a:p>
            <a:pPr algn="just"/>
            <a:r>
              <a:rPr lang="it-IT" sz="2000" b="1" i="1" u="sng" dirty="0" smtClean="0">
                <a:solidFill>
                  <a:srgbClr val="006600"/>
                </a:solidFill>
                <a:latin typeface="Cambria" pitchFamily="18" charset="0"/>
              </a:rPr>
              <a:t>Spinello </a:t>
            </a:r>
            <a:r>
              <a:rPr lang="it-IT" sz="2000" i="1" u="sng" dirty="0" smtClean="0">
                <a:solidFill>
                  <a:srgbClr val="006600"/>
                </a:solidFill>
                <a:latin typeface="Cambria" pitchFamily="18" charset="0"/>
              </a:rPr>
              <a:t>(</a:t>
            </a:r>
            <a:r>
              <a:rPr lang="it-IT" sz="2000" i="1" kern="0" dirty="0" smtClean="0">
                <a:solidFill>
                  <a:srgbClr val="006600"/>
                </a:solidFill>
                <a:latin typeface="Cambria" pitchFamily="18" charset="0"/>
              </a:rPr>
              <a:t>struttura tipo: AB</a:t>
            </a:r>
            <a:r>
              <a:rPr lang="it-IT" sz="2000" i="1" kern="0" baseline="-25000" dirty="0" smtClean="0">
                <a:solidFill>
                  <a:srgbClr val="006600"/>
                </a:solidFill>
                <a:latin typeface="Cambria" pitchFamily="18" charset="0"/>
              </a:rPr>
              <a:t>2</a:t>
            </a:r>
            <a:r>
              <a:rPr lang="it-IT" sz="2000" i="1" kern="0" dirty="0" smtClean="0">
                <a:solidFill>
                  <a:srgbClr val="006600"/>
                </a:solidFill>
                <a:latin typeface="Cambria" pitchFamily="18" charset="0"/>
              </a:rPr>
              <a:t>X</a:t>
            </a:r>
            <a:r>
              <a:rPr lang="it-IT" sz="2000" i="1" kern="0" baseline="-25000" dirty="0" smtClean="0">
                <a:solidFill>
                  <a:srgbClr val="006600"/>
                </a:solidFill>
                <a:latin typeface="Cambria" pitchFamily="18" charset="0"/>
              </a:rPr>
              <a:t>4</a:t>
            </a:r>
            <a:r>
              <a:rPr lang="it-IT" sz="2000" i="1" kern="0" dirty="0" smtClean="0">
                <a:solidFill>
                  <a:srgbClr val="006600"/>
                </a:solidFill>
                <a:latin typeface="Cambria" pitchFamily="18" charset="0"/>
              </a:rPr>
              <a:t> con </a:t>
            </a:r>
            <a:r>
              <a:rPr lang="it-IT" sz="2000" i="1" kern="0" dirty="0" err="1" smtClean="0">
                <a:solidFill>
                  <a:srgbClr val="006600"/>
                </a:solidFill>
                <a:latin typeface="Cambria" pitchFamily="18" charset="0"/>
              </a:rPr>
              <a:t>NC</a:t>
            </a:r>
            <a:r>
              <a:rPr lang="it-IT" sz="2000" i="1" kern="0" baseline="-25000" dirty="0" err="1" smtClean="0">
                <a:solidFill>
                  <a:srgbClr val="006600"/>
                </a:solidFill>
                <a:latin typeface="Cambria" pitchFamily="18" charset="0"/>
              </a:rPr>
              <a:t>c</a:t>
            </a:r>
            <a:r>
              <a:rPr lang="it-IT" sz="2000" i="1" kern="0" dirty="0" smtClean="0">
                <a:solidFill>
                  <a:srgbClr val="006600"/>
                </a:solidFill>
                <a:latin typeface="Cambria" pitchFamily="18" charset="0"/>
              </a:rPr>
              <a:t>[A]4, </a:t>
            </a:r>
            <a:r>
              <a:rPr lang="it-IT" sz="2000" i="1" kern="0" dirty="0" err="1" smtClean="0">
                <a:solidFill>
                  <a:srgbClr val="006600"/>
                </a:solidFill>
                <a:latin typeface="Cambria" pitchFamily="18" charset="0"/>
              </a:rPr>
              <a:t>NC</a:t>
            </a:r>
            <a:r>
              <a:rPr lang="it-IT" sz="2000" i="1" kern="0" baseline="-25000" dirty="0" err="1" smtClean="0">
                <a:solidFill>
                  <a:srgbClr val="006600"/>
                </a:solidFill>
                <a:latin typeface="Cambria" pitchFamily="18" charset="0"/>
              </a:rPr>
              <a:t>c</a:t>
            </a:r>
            <a:r>
              <a:rPr lang="it-IT" sz="2000" i="1" kern="0" dirty="0" smtClean="0">
                <a:solidFill>
                  <a:srgbClr val="006600"/>
                </a:solidFill>
                <a:latin typeface="Cambria" pitchFamily="18" charset="0"/>
              </a:rPr>
              <a:t>[B]6 e NC</a:t>
            </a:r>
            <a:r>
              <a:rPr lang="it-IT" sz="2000" i="1" kern="0" baseline="-25000" dirty="0" smtClean="0">
                <a:solidFill>
                  <a:srgbClr val="006600"/>
                </a:solidFill>
                <a:latin typeface="Cambria" pitchFamily="18" charset="0"/>
              </a:rPr>
              <a:t>A</a:t>
            </a:r>
            <a:r>
              <a:rPr lang="it-IT" sz="2000" i="1" kern="0" dirty="0" smtClean="0">
                <a:solidFill>
                  <a:srgbClr val="006600"/>
                </a:solidFill>
                <a:latin typeface="Cambria" pitchFamily="18" charset="0"/>
              </a:rPr>
              <a:t> 4) </a:t>
            </a:r>
            <a:r>
              <a:rPr lang="it-IT" sz="2000" dirty="0" smtClean="0">
                <a:latin typeface="Cambria" pitchFamily="18" charset="0"/>
              </a:rPr>
              <a:t>sono ossidi a struttura cubica che può essere vista come una combinazione di una struttura dei Sali di rocca e della blenda. La struttura prende il nome dal minerale MgAl</a:t>
            </a:r>
            <a:r>
              <a:rPr lang="it-IT" sz="2000" baseline="-25000" dirty="0" smtClean="0">
                <a:latin typeface="Cambria" pitchFamily="18" charset="0"/>
              </a:rPr>
              <a:t>2</a:t>
            </a:r>
            <a:r>
              <a:rPr lang="it-IT" sz="2000" dirty="0" smtClean="0">
                <a:latin typeface="Cambria" pitchFamily="18" charset="0"/>
              </a:rPr>
              <a:t>O</a:t>
            </a:r>
            <a:r>
              <a:rPr lang="it-IT" sz="2000" baseline="-25000" dirty="0" smtClean="0">
                <a:latin typeface="Cambria" pitchFamily="18" charset="0"/>
              </a:rPr>
              <a:t>4</a:t>
            </a:r>
            <a:r>
              <a:rPr lang="it-IT" sz="2000" dirty="0" smtClean="0">
                <a:latin typeface="Cambria" pitchFamily="18" charset="0"/>
              </a:rPr>
              <a:t>. A e B sono cationi metallici negli stati di ossidazione +2 e +3 rispettivamente (A</a:t>
            </a:r>
            <a:r>
              <a:rPr lang="it-IT" sz="2000" baseline="30000" dirty="0" smtClean="0">
                <a:latin typeface="Cambria" pitchFamily="18" charset="0"/>
              </a:rPr>
              <a:t>2+</a:t>
            </a:r>
            <a:r>
              <a:rPr lang="it-IT" sz="2000" dirty="0" smtClean="0">
                <a:latin typeface="Cambria" pitchFamily="18" charset="0"/>
              </a:rPr>
              <a:t> e B</a:t>
            </a:r>
            <a:r>
              <a:rPr lang="it-IT" sz="2000" baseline="30000" dirty="0" smtClean="0">
                <a:latin typeface="Cambria" pitchFamily="18" charset="0"/>
              </a:rPr>
              <a:t>3+</a:t>
            </a:r>
            <a:r>
              <a:rPr lang="it-IT" sz="2000" dirty="0" smtClean="0">
                <a:latin typeface="Cambria" pitchFamily="18" charset="0"/>
              </a:rPr>
              <a:t> ).</a:t>
            </a:r>
          </a:p>
          <a:p>
            <a:pPr algn="just"/>
            <a:endParaRPr lang="it-IT" sz="2000" dirty="0" smtClean="0">
              <a:latin typeface="Cambria" pitchFamily="18" charset="0"/>
            </a:endParaRPr>
          </a:p>
          <a:p>
            <a:pPr algn="just"/>
            <a:endParaRPr lang="it-IT" sz="2000" dirty="0" smtClean="0">
              <a:latin typeface="Cambria" pitchFamily="18" charset="0"/>
            </a:endParaRPr>
          </a:p>
          <a:p>
            <a:pPr algn="just"/>
            <a:endParaRPr lang="it-IT" sz="2000" dirty="0" smtClean="0"/>
          </a:p>
          <a:p>
            <a:pPr algn="just"/>
            <a:endParaRPr lang="it-IT" sz="2000" dirty="0" smtClean="0">
              <a:latin typeface="Cambria" pitchFamily="18" charset="0"/>
            </a:endParaRPr>
          </a:p>
        </p:txBody>
      </p:sp>
      <p:pic>
        <p:nvPicPr>
          <p:cNvPr id="8" name="Picture 2"/>
          <p:cNvPicPr>
            <a:picLocks noChangeAspect="1" noChangeArrowheads="1"/>
          </p:cNvPicPr>
          <p:nvPr/>
        </p:nvPicPr>
        <p:blipFill>
          <a:blip r:embed="rId4"/>
          <a:srcRect/>
          <a:stretch>
            <a:fillRect/>
          </a:stretch>
        </p:blipFill>
        <p:spPr bwMode="auto">
          <a:xfrm rot="5400000">
            <a:off x="1473560" y="3098416"/>
            <a:ext cx="2410666" cy="2786082"/>
          </a:xfrm>
          <a:prstGeom prst="rect">
            <a:avLst/>
          </a:prstGeom>
          <a:noFill/>
          <a:ln w="9525">
            <a:noFill/>
            <a:miter lim="800000"/>
            <a:headEnd/>
            <a:tailEnd/>
          </a:ln>
          <a:effectLst/>
        </p:spPr>
      </p:pic>
      <p:sp>
        <p:nvSpPr>
          <p:cNvPr id="9" name="Rettangolo 8"/>
          <p:cNvSpPr/>
          <p:nvPr/>
        </p:nvSpPr>
        <p:spPr>
          <a:xfrm>
            <a:off x="4286248" y="3857628"/>
            <a:ext cx="4572000" cy="707886"/>
          </a:xfrm>
          <a:prstGeom prst="rect">
            <a:avLst/>
          </a:prstGeom>
        </p:spPr>
        <p:txBody>
          <a:bodyPr>
            <a:spAutoFit/>
          </a:bodyPr>
          <a:lstStyle/>
          <a:p>
            <a:pPr algn="ctr"/>
            <a:r>
              <a:rPr lang="it-IT" sz="2000" dirty="0" smtClean="0">
                <a:latin typeface="Cambria" pitchFamily="18" charset="0"/>
              </a:rPr>
              <a:t>Sono esempi di spinelli i composti FeAl</a:t>
            </a:r>
            <a:r>
              <a:rPr lang="it-IT" sz="2000" baseline="-25000" dirty="0" smtClean="0">
                <a:latin typeface="Cambria" pitchFamily="18" charset="0"/>
              </a:rPr>
              <a:t>2</a:t>
            </a:r>
            <a:r>
              <a:rPr lang="it-IT" sz="2000" dirty="0" smtClean="0">
                <a:latin typeface="Cambria" pitchFamily="18" charset="0"/>
              </a:rPr>
              <a:t>O</a:t>
            </a:r>
            <a:r>
              <a:rPr lang="it-IT" sz="2000" baseline="-25000" dirty="0" smtClean="0">
                <a:latin typeface="Cambria" pitchFamily="18" charset="0"/>
              </a:rPr>
              <a:t>4 </a:t>
            </a:r>
            <a:r>
              <a:rPr lang="it-IT" sz="2000" dirty="0" smtClean="0">
                <a:latin typeface="Cambria" pitchFamily="18" charset="0"/>
              </a:rPr>
              <a:t>, ZnAl</a:t>
            </a:r>
            <a:r>
              <a:rPr lang="it-IT" sz="2000" baseline="-25000" dirty="0" smtClean="0">
                <a:latin typeface="Cambria" pitchFamily="18" charset="0"/>
              </a:rPr>
              <a:t>2</a:t>
            </a:r>
            <a:r>
              <a:rPr lang="it-IT" sz="2000" dirty="0" smtClean="0">
                <a:latin typeface="Cambria" pitchFamily="18" charset="0"/>
              </a:rPr>
              <a:t>O</a:t>
            </a:r>
            <a:r>
              <a:rPr lang="it-IT" sz="2000" baseline="-25000" dirty="0" smtClean="0">
                <a:latin typeface="Cambria" pitchFamily="18" charset="0"/>
              </a:rPr>
              <a:t>4</a:t>
            </a:r>
            <a:r>
              <a:rPr lang="it-IT" sz="2000" dirty="0" smtClean="0">
                <a:latin typeface="Cambria" pitchFamily="18" charset="0"/>
              </a:rPr>
              <a:t>.</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1362" name="Picture 2"/>
          <p:cNvPicPr>
            <a:picLocks noChangeAspect="1" noChangeArrowheads="1"/>
          </p:cNvPicPr>
          <p:nvPr/>
        </p:nvPicPr>
        <p:blipFill>
          <a:blip r:embed="rId3"/>
          <a:srcRect/>
          <a:stretch>
            <a:fillRect/>
          </a:stretch>
        </p:blipFill>
        <p:spPr bwMode="auto">
          <a:xfrm>
            <a:off x="4786314" y="2071678"/>
            <a:ext cx="3733800" cy="4114801"/>
          </a:xfrm>
          <a:prstGeom prst="rect">
            <a:avLst/>
          </a:prstGeom>
          <a:noFill/>
          <a:ln w="9525">
            <a:noFill/>
            <a:miter lim="800000"/>
            <a:headEnd/>
            <a:tailEnd/>
          </a:ln>
          <a:effectLst/>
        </p:spPr>
      </p:pic>
      <p:pic>
        <p:nvPicPr>
          <p:cNvPr id="52225" name="Immagine 1" descr="C:\Users\User\Desktop\francesca\burocrazie TV\logo gruppo.TIF"/>
          <p:cNvPicPr>
            <a:picLocks noChangeAspect="1" noChangeArrowheads="1"/>
          </p:cNvPicPr>
          <p:nvPr/>
        </p:nvPicPr>
        <p:blipFill>
          <a:blip r:embed="rId4"/>
          <a:srcRect/>
          <a:stretch>
            <a:fillRect/>
          </a:stretch>
        </p:blipFill>
        <p:spPr bwMode="auto">
          <a:xfrm>
            <a:off x="8358214" y="71414"/>
            <a:ext cx="642942" cy="676930"/>
          </a:xfrm>
          <a:prstGeom prst="rect">
            <a:avLst/>
          </a:prstGeom>
          <a:noFill/>
          <a:ln w="9525">
            <a:noFill/>
            <a:miter lim="800000"/>
            <a:headEnd/>
            <a:tailEnd/>
          </a:ln>
        </p:spPr>
      </p:pic>
      <p:cxnSp>
        <p:nvCxnSpPr>
          <p:cNvPr id="20" name="Connettore 1 19"/>
          <p:cNvCxnSpPr/>
          <p:nvPr/>
        </p:nvCxnSpPr>
        <p:spPr>
          <a:xfrm flipV="1">
            <a:off x="285720" y="687060"/>
            <a:ext cx="8001056" cy="71438"/>
          </a:xfrm>
          <a:prstGeom prst="line">
            <a:avLst/>
          </a:prstGeom>
          <a:ln>
            <a:solidFill>
              <a:srgbClr val="006600"/>
            </a:solidFill>
          </a:ln>
        </p:spPr>
        <p:style>
          <a:lnRef idx="1">
            <a:schemeClr val="accent1"/>
          </a:lnRef>
          <a:fillRef idx="0">
            <a:schemeClr val="accent1"/>
          </a:fillRef>
          <a:effectRef idx="0">
            <a:schemeClr val="accent1"/>
          </a:effectRef>
          <a:fontRef idx="minor">
            <a:schemeClr val="tx1"/>
          </a:fontRef>
        </p:style>
      </p:cxnSp>
      <p:sp>
        <p:nvSpPr>
          <p:cNvPr id="6" name="Rectangle 3"/>
          <p:cNvSpPr txBox="1">
            <a:spLocks noChangeArrowheads="1"/>
          </p:cNvSpPr>
          <p:nvPr/>
        </p:nvSpPr>
        <p:spPr bwMode="auto">
          <a:xfrm>
            <a:off x="4429124" y="6143644"/>
            <a:ext cx="4643438" cy="50006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lgn="ctr"/>
            <a:r>
              <a:rPr lang="it-IT" sz="1600" dirty="0" smtClean="0"/>
              <a:t>In figura i siti tetraedrici e quelli ottaedrici in una porzione di cella </a:t>
            </a:r>
            <a:endParaRPr lang="it-IT" sz="1600" dirty="0" smtClean="0">
              <a:latin typeface="Cambria" pitchFamily="18" charset="0"/>
            </a:endParaRPr>
          </a:p>
        </p:txBody>
      </p:sp>
      <p:sp>
        <p:nvSpPr>
          <p:cNvPr id="18" name="Rectangle 2"/>
          <p:cNvSpPr>
            <a:spLocks noGrp="1" noChangeArrowheads="1"/>
          </p:cNvSpPr>
          <p:nvPr>
            <p:ph type="title"/>
          </p:nvPr>
        </p:nvSpPr>
        <p:spPr>
          <a:xfrm>
            <a:off x="395288" y="-71462"/>
            <a:ext cx="7772400" cy="908050"/>
          </a:xfrm>
        </p:spPr>
        <p:txBody>
          <a:bodyPr/>
          <a:lstStyle/>
          <a:p>
            <a:pPr eaLnBrk="1" hangingPunct="1"/>
            <a:r>
              <a:rPr lang="it-IT" sz="2800" b="1" i="1" dirty="0" smtClean="0">
                <a:solidFill>
                  <a:srgbClr val="006600"/>
                </a:solidFill>
                <a:latin typeface="Bookman Old Style" pitchFamily="18" charset="0"/>
              </a:rPr>
              <a:t>Strutture cristalline ceramiche ternarie</a:t>
            </a:r>
          </a:p>
        </p:txBody>
      </p:sp>
      <p:sp>
        <p:nvSpPr>
          <p:cNvPr id="7" name="Rectangle 3"/>
          <p:cNvSpPr txBox="1">
            <a:spLocks noChangeArrowheads="1"/>
          </p:cNvSpPr>
          <p:nvPr/>
        </p:nvSpPr>
        <p:spPr bwMode="auto">
          <a:xfrm>
            <a:off x="71406" y="857232"/>
            <a:ext cx="8858312" cy="271464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lgn="just"/>
            <a:r>
              <a:rPr lang="it-IT" sz="2000" dirty="0" smtClean="0">
                <a:latin typeface="Cambria" pitchFamily="18" charset="0"/>
              </a:rPr>
              <a:t>Gli ossigeni sono impaccati in un reticolo CFC. Una cella unitaria è costituita da 32 ossigeni, che generano 32 siti ottaedrici e 64 siti tetraedrici. Metà dei siti ottaedrici, cioè 16, sono occupati da ioni trivalenti, mentre solo un ottavo dei siti tetraedrici, quindi 8, sono occupati dai cationi bivalenti. </a:t>
            </a:r>
          </a:p>
          <a:p>
            <a:pPr algn="just"/>
            <a:endParaRPr lang="it-IT" sz="2000" dirty="0" smtClean="0">
              <a:latin typeface="Cambria" pitchFamily="18" charset="0"/>
            </a:endParaRPr>
          </a:p>
        </p:txBody>
      </p:sp>
      <p:sp>
        <p:nvSpPr>
          <p:cNvPr id="8" name="Rettangolo 7"/>
          <p:cNvSpPr/>
          <p:nvPr/>
        </p:nvSpPr>
        <p:spPr>
          <a:xfrm>
            <a:off x="71438" y="2462751"/>
            <a:ext cx="4572000" cy="1323439"/>
          </a:xfrm>
          <a:prstGeom prst="rect">
            <a:avLst/>
          </a:prstGeom>
        </p:spPr>
        <p:txBody>
          <a:bodyPr>
            <a:spAutoFit/>
          </a:bodyPr>
          <a:lstStyle/>
          <a:p>
            <a:pPr marL="0" indent="0" algn="just" eaLnBrk="1" hangingPunct="1">
              <a:buFontTx/>
              <a:buNone/>
            </a:pPr>
            <a:r>
              <a:rPr lang="it-IT" sz="2000" dirty="0" smtClean="0">
                <a:latin typeface="Cambria" pitchFamily="18" charset="0"/>
              </a:rPr>
              <a:t>Gli spinelli hanno celle unitarie formate da 8 sottocelle CFC con O in posizione reticolare e A e B in posizione interstiziale. </a:t>
            </a:r>
          </a:p>
        </p:txBody>
      </p:sp>
      <p:sp>
        <p:nvSpPr>
          <p:cNvPr id="9" name="Rettangolo 8"/>
          <p:cNvSpPr/>
          <p:nvPr/>
        </p:nvSpPr>
        <p:spPr>
          <a:xfrm>
            <a:off x="142844" y="5699485"/>
            <a:ext cx="4572000" cy="1015663"/>
          </a:xfrm>
          <a:prstGeom prst="rect">
            <a:avLst/>
          </a:prstGeom>
        </p:spPr>
        <p:txBody>
          <a:bodyPr wrap="square">
            <a:spAutoFit/>
          </a:bodyPr>
          <a:lstStyle/>
          <a:p>
            <a:pPr marL="0" indent="0" algn="just" eaLnBrk="1" hangingPunct="1">
              <a:buFont typeface="Wingdings" pitchFamily="2" charset="2"/>
              <a:buChar char="Ø"/>
            </a:pPr>
            <a:r>
              <a:rPr lang="it-IT" sz="2000" dirty="0" smtClean="0">
                <a:latin typeface="Cambria" pitchFamily="18" charset="0"/>
              </a:rPr>
              <a:t> Totale </a:t>
            </a:r>
            <a:r>
              <a:rPr lang="it-IT" sz="2000" i="1" dirty="0" smtClean="0">
                <a:solidFill>
                  <a:srgbClr val="006600"/>
                </a:solidFill>
                <a:latin typeface="Cambria" pitchFamily="18" charset="0"/>
              </a:rPr>
              <a:t>siti ottaedrici </a:t>
            </a:r>
            <a:r>
              <a:rPr lang="it-IT" sz="2000" dirty="0" smtClean="0">
                <a:latin typeface="Cambria" pitchFamily="18" charset="0"/>
              </a:rPr>
              <a:t>nello spinello = </a:t>
            </a:r>
          </a:p>
          <a:p>
            <a:pPr marL="0" indent="0" algn="just" eaLnBrk="1" hangingPunct="1"/>
            <a:r>
              <a:rPr lang="it-IT" sz="2000" dirty="0" smtClean="0">
                <a:latin typeface="Cambria" pitchFamily="18" charset="0"/>
              </a:rPr>
              <a:t>8 </a:t>
            </a:r>
            <a:r>
              <a:rPr lang="it-IT" sz="2000" dirty="0" err="1" smtClean="0">
                <a:latin typeface="Cambria" pitchFamily="18" charset="0"/>
              </a:rPr>
              <a:t>sottocelle*</a:t>
            </a:r>
            <a:r>
              <a:rPr lang="it-IT" sz="2000" dirty="0" smtClean="0">
                <a:latin typeface="Cambria" pitchFamily="18" charset="0"/>
              </a:rPr>
              <a:t> 4 siti ottaedrici =32, </a:t>
            </a:r>
          </a:p>
          <a:p>
            <a:pPr marL="0" indent="0" algn="just" eaLnBrk="1" hangingPunct="1"/>
            <a:r>
              <a:rPr lang="it-IT" sz="2000" dirty="0" smtClean="0">
                <a:latin typeface="Cambria" pitchFamily="18" charset="0"/>
              </a:rPr>
              <a:t>ma solo  ½ cioè 16 sono occupate</a:t>
            </a:r>
          </a:p>
        </p:txBody>
      </p:sp>
      <p:sp>
        <p:nvSpPr>
          <p:cNvPr id="10" name="Rettangolo 9"/>
          <p:cNvSpPr/>
          <p:nvPr/>
        </p:nvSpPr>
        <p:spPr>
          <a:xfrm>
            <a:off x="142844" y="4199287"/>
            <a:ext cx="4572000" cy="1015663"/>
          </a:xfrm>
          <a:prstGeom prst="rect">
            <a:avLst/>
          </a:prstGeom>
        </p:spPr>
        <p:txBody>
          <a:bodyPr>
            <a:spAutoFit/>
          </a:bodyPr>
          <a:lstStyle/>
          <a:p>
            <a:pPr marL="0" indent="0" algn="just" eaLnBrk="1" hangingPunct="1">
              <a:buFont typeface="Wingdings" pitchFamily="2" charset="2"/>
              <a:buChar char="Ø"/>
            </a:pPr>
            <a:r>
              <a:rPr lang="it-IT" sz="2000" dirty="0" smtClean="0">
                <a:latin typeface="Cambria" pitchFamily="18" charset="0"/>
              </a:rPr>
              <a:t> Totale </a:t>
            </a:r>
            <a:r>
              <a:rPr lang="it-IT" sz="2000" i="1" dirty="0" smtClean="0">
                <a:solidFill>
                  <a:srgbClr val="006600"/>
                </a:solidFill>
                <a:latin typeface="Cambria" pitchFamily="18" charset="0"/>
              </a:rPr>
              <a:t>siti tetraedrici </a:t>
            </a:r>
            <a:r>
              <a:rPr lang="it-IT" sz="2000" dirty="0" smtClean="0">
                <a:latin typeface="Cambria" pitchFamily="18" charset="0"/>
              </a:rPr>
              <a:t>nello spinello = </a:t>
            </a:r>
          </a:p>
          <a:p>
            <a:pPr marL="0" indent="0" algn="just" eaLnBrk="1" hangingPunct="1"/>
            <a:r>
              <a:rPr lang="it-IT" sz="2000" dirty="0" smtClean="0">
                <a:latin typeface="Cambria" pitchFamily="18" charset="0"/>
              </a:rPr>
              <a:t>8 </a:t>
            </a:r>
            <a:r>
              <a:rPr lang="it-IT" sz="2000" dirty="0" err="1" smtClean="0">
                <a:latin typeface="Cambria" pitchFamily="18" charset="0"/>
              </a:rPr>
              <a:t>sottocelle*</a:t>
            </a:r>
            <a:r>
              <a:rPr lang="it-IT" sz="2000" dirty="0" smtClean="0">
                <a:latin typeface="Cambria" pitchFamily="18" charset="0"/>
              </a:rPr>
              <a:t> 8 siti ottaedrici = 64, </a:t>
            </a:r>
          </a:p>
          <a:p>
            <a:pPr marL="0" indent="0" algn="just" eaLnBrk="1" hangingPunct="1"/>
            <a:r>
              <a:rPr lang="it-IT" sz="2000" dirty="0" smtClean="0">
                <a:latin typeface="Cambria" pitchFamily="18" charset="0"/>
              </a:rPr>
              <a:t>ma solo 1/8 cioè 8 sono occupate</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5" name="Immagine 1" descr="C:\Users\User\Desktop\francesca\burocrazie TV\logo gruppo.TIF"/>
          <p:cNvPicPr>
            <a:picLocks noChangeAspect="1" noChangeArrowheads="1"/>
          </p:cNvPicPr>
          <p:nvPr/>
        </p:nvPicPr>
        <p:blipFill>
          <a:blip r:embed="rId3"/>
          <a:srcRect/>
          <a:stretch>
            <a:fillRect/>
          </a:stretch>
        </p:blipFill>
        <p:spPr bwMode="auto">
          <a:xfrm>
            <a:off x="8358214" y="71414"/>
            <a:ext cx="642942" cy="676930"/>
          </a:xfrm>
          <a:prstGeom prst="rect">
            <a:avLst/>
          </a:prstGeom>
          <a:noFill/>
          <a:ln w="9525">
            <a:noFill/>
            <a:miter lim="800000"/>
            <a:headEnd/>
            <a:tailEnd/>
          </a:ln>
        </p:spPr>
      </p:pic>
      <p:cxnSp>
        <p:nvCxnSpPr>
          <p:cNvPr id="20" name="Connettore 1 19"/>
          <p:cNvCxnSpPr/>
          <p:nvPr/>
        </p:nvCxnSpPr>
        <p:spPr>
          <a:xfrm flipV="1">
            <a:off x="285720" y="687060"/>
            <a:ext cx="8001056" cy="71438"/>
          </a:xfrm>
          <a:prstGeom prst="line">
            <a:avLst/>
          </a:prstGeom>
          <a:ln>
            <a:solidFill>
              <a:srgbClr val="006600"/>
            </a:solidFill>
          </a:ln>
        </p:spPr>
        <p:style>
          <a:lnRef idx="1">
            <a:schemeClr val="accent1"/>
          </a:lnRef>
          <a:fillRef idx="0">
            <a:schemeClr val="accent1"/>
          </a:fillRef>
          <a:effectRef idx="0">
            <a:schemeClr val="accent1"/>
          </a:effectRef>
          <a:fontRef idx="minor">
            <a:schemeClr val="tx1"/>
          </a:fontRef>
        </p:style>
      </p:cxnSp>
      <p:sp>
        <p:nvSpPr>
          <p:cNvPr id="18" name="Rectangle 2"/>
          <p:cNvSpPr>
            <a:spLocks noGrp="1" noChangeArrowheads="1"/>
          </p:cNvSpPr>
          <p:nvPr>
            <p:ph type="title"/>
          </p:nvPr>
        </p:nvSpPr>
        <p:spPr>
          <a:xfrm>
            <a:off x="395288" y="-71462"/>
            <a:ext cx="7772400" cy="908050"/>
          </a:xfrm>
        </p:spPr>
        <p:txBody>
          <a:bodyPr/>
          <a:lstStyle/>
          <a:p>
            <a:pPr eaLnBrk="1" hangingPunct="1"/>
            <a:r>
              <a:rPr lang="it-IT" sz="2800" b="1" i="1" dirty="0" smtClean="0">
                <a:solidFill>
                  <a:srgbClr val="006600"/>
                </a:solidFill>
                <a:latin typeface="Bookman Old Style" pitchFamily="18" charset="0"/>
              </a:rPr>
              <a:t>Strutture cristalline ceramiche ternarie</a:t>
            </a:r>
          </a:p>
        </p:txBody>
      </p:sp>
      <p:pic>
        <p:nvPicPr>
          <p:cNvPr id="11" name="Picture 35" descr="sesto18"/>
          <p:cNvPicPr>
            <a:picLocks noChangeAspect="1" noChangeArrowheads="1"/>
          </p:cNvPicPr>
          <p:nvPr/>
        </p:nvPicPr>
        <p:blipFill>
          <a:blip r:embed="rId4"/>
          <a:srcRect/>
          <a:stretch>
            <a:fillRect/>
          </a:stretch>
        </p:blipFill>
        <p:spPr bwMode="auto">
          <a:xfrm>
            <a:off x="1000100" y="1066812"/>
            <a:ext cx="7127875" cy="4005262"/>
          </a:xfrm>
          <a:prstGeom prst="rect">
            <a:avLst/>
          </a:prstGeom>
          <a:noFill/>
          <a:ln w="9525">
            <a:noFill/>
            <a:miter lim="800000"/>
            <a:headEnd/>
            <a:tailEnd/>
          </a:ln>
        </p:spPr>
      </p:pic>
      <p:sp>
        <p:nvSpPr>
          <p:cNvPr id="12" name="Rectangle 36"/>
          <p:cNvSpPr>
            <a:spLocks noChangeArrowheads="1"/>
          </p:cNvSpPr>
          <p:nvPr/>
        </p:nvSpPr>
        <p:spPr bwMode="auto">
          <a:xfrm>
            <a:off x="428596" y="5403851"/>
            <a:ext cx="8250266" cy="954107"/>
          </a:xfrm>
          <a:prstGeom prst="rect">
            <a:avLst/>
          </a:prstGeom>
          <a:noFill/>
          <a:ln w="9525">
            <a:noFill/>
            <a:miter lim="800000"/>
            <a:headEnd/>
            <a:tailEnd/>
          </a:ln>
        </p:spPr>
        <p:txBody>
          <a:bodyPr wrap="square" anchor="ctr">
            <a:spAutoFit/>
          </a:bodyPr>
          <a:lstStyle/>
          <a:p>
            <a:pPr algn="ctr"/>
            <a:r>
              <a:rPr lang="it-IT" sz="1400" dirty="0">
                <a:latin typeface="Cambria" pitchFamily="18" charset="0"/>
              </a:rPr>
              <a:t>Uno cristallo di spinello contenente </a:t>
            </a:r>
            <a:r>
              <a:rPr lang="it-IT" sz="1400" b="1" dirty="0">
                <a:latin typeface="Cambria" pitchFamily="18" charset="0"/>
              </a:rPr>
              <a:t>n</a:t>
            </a:r>
            <a:r>
              <a:rPr lang="it-IT" sz="1400" dirty="0">
                <a:latin typeface="Cambria" pitchFamily="18" charset="0"/>
              </a:rPr>
              <a:t>(AB</a:t>
            </a:r>
            <a:r>
              <a:rPr lang="it-IT" sz="1400" baseline="-25000" dirty="0">
                <a:latin typeface="Cambria" pitchFamily="18" charset="0"/>
              </a:rPr>
              <a:t>2</a:t>
            </a:r>
            <a:r>
              <a:rPr lang="it-IT" sz="1400" dirty="0">
                <a:latin typeface="Cambria" pitchFamily="18" charset="0"/>
              </a:rPr>
              <a:t>O</a:t>
            </a:r>
            <a:r>
              <a:rPr lang="it-IT" sz="1400" baseline="-25000" dirty="0">
                <a:latin typeface="Cambria" pitchFamily="18" charset="0"/>
              </a:rPr>
              <a:t>4</a:t>
            </a:r>
            <a:r>
              <a:rPr lang="it-IT" sz="1400" dirty="0">
                <a:latin typeface="Cambria" pitchFamily="18" charset="0"/>
              </a:rPr>
              <a:t>)  formule ha </a:t>
            </a:r>
            <a:r>
              <a:rPr lang="it-IT" sz="1400" b="1" dirty="0">
                <a:latin typeface="Cambria" pitchFamily="18" charset="0"/>
              </a:rPr>
              <a:t>8n</a:t>
            </a:r>
            <a:r>
              <a:rPr lang="it-IT" sz="1400" dirty="0">
                <a:latin typeface="Cambria" pitchFamily="18" charset="0"/>
              </a:rPr>
              <a:t> cavità tetraedriche e </a:t>
            </a:r>
            <a:r>
              <a:rPr lang="it-IT" sz="1400" b="1" dirty="0">
                <a:latin typeface="Cambria" pitchFamily="18" charset="0"/>
              </a:rPr>
              <a:t>4n</a:t>
            </a:r>
            <a:r>
              <a:rPr lang="it-IT" sz="1400" dirty="0">
                <a:latin typeface="Cambria" pitchFamily="18" charset="0"/>
              </a:rPr>
              <a:t> cavità ottaedriche: </a:t>
            </a:r>
          </a:p>
          <a:p>
            <a:pPr algn="ctr"/>
            <a:r>
              <a:rPr lang="it-IT" sz="1400" dirty="0">
                <a:latin typeface="Cambria" pitchFamily="18" charset="0"/>
              </a:rPr>
              <a:t>1/8 delle cavità tetraedriche è occupato dagli ioni A</a:t>
            </a:r>
            <a:r>
              <a:rPr lang="it-IT" sz="1400" baseline="30000" dirty="0">
                <a:latin typeface="Cambria" pitchFamily="18" charset="0"/>
              </a:rPr>
              <a:t>2+,  </a:t>
            </a:r>
            <a:r>
              <a:rPr lang="it-IT" sz="1400" dirty="0">
                <a:latin typeface="Cambria" pitchFamily="18" charset="0"/>
              </a:rPr>
              <a:t>e 1/2 delle cavità ottaedriche dagli ioni </a:t>
            </a:r>
            <a:r>
              <a:rPr lang="it-IT" sz="1400" dirty="0" smtClean="0">
                <a:latin typeface="Cambria" pitchFamily="18" charset="0"/>
              </a:rPr>
              <a:t>B</a:t>
            </a:r>
            <a:r>
              <a:rPr lang="it-IT" sz="1400" baseline="30000" dirty="0" smtClean="0">
                <a:latin typeface="Cambria" pitchFamily="18" charset="0"/>
              </a:rPr>
              <a:t>3+</a:t>
            </a:r>
            <a:r>
              <a:rPr lang="it-IT" sz="1400" dirty="0" smtClean="0">
                <a:latin typeface="Cambria" pitchFamily="18" charset="0"/>
              </a:rPr>
              <a:t>.  </a:t>
            </a:r>
            <a:r>
              <a:rPr lang="it-IT" sz="1400" dirty="0">
                <a:latin typeface="Cambria" pitchFamily="18" charset="0"/>
              </a:rPr>
              <a:t>Una cella contiene 32 O in disposizione </a:t>
            </a:r>
            <a:r>
              <a:rPr lang="it-IT" sz="1400" dirty="0" err="1">
                <a:latin typeface="Cambria" pitchFamily="18" charset="0"/>
              </a:rPr>
              <a:t>fcc</a:t>
            </a:r>
            <a:r>
              <a:rPr lang="it-IT" sz="1400" dirty="0">
                <a:latin typeface="Cambria" pitchFamily="18" charset="0"/>
              </a:rPr>
              <a:t> quasi perfetta. Quindi in una cella si ha </a:t>
            </a:r>
            <a:r>
              <a:rPr lang="it-IT" sz="1400" dirty="0" smtClean="0">
                <a:latin typeface="Cambria" pitchFamily="18" charset="0"/>
              </a:rPr>
              <a:t>A</a:t>
            </a:r>
            <a:r>
              <a:rPr lang="it-IT" sz="1400" baseline="-25000" dirty="0" smtClean="0">
                <a:latin typeface="Cambria" pitchFamily="18" charset="0"/>
              </a:rPr>
              <a:t>8</a:t>
            </a:r>
            <a:r>
              <a:rPr lang="it-IT" sz="1400" dirty="0" smtClean="0">
                <a:latin typeface="Cambria" pitchFamily="18" charset="0"/>
              </a:rPr>
              <a:t> B</a:t>
            </a:r>
            <a:r>
              <a:rPr lang="it-IT" sz="1400" baseline="-25000" dirty="0" smtClean="0">
                <a:latin typeface="Cambria" pitchFamily="18" charset="0"/>
              </a:rPr>
              <a:t>16</a:t>
            </a:r>
            <a:r>
              <a:rPr lang="it-IT" sz="1400" dirty="0" smtClean="0">
                <a:latin typeface="Cambria" pitchFamily="18" charset="0"/>
              </a:rPr>
              <a:t>O</a:t>
            </a:r>
            <a:r>
              <a:rPr lang="it-IT" sz="1400" baseline="-25000" dirty="0" smtClean="0">
                <a:latin typeface="Cambria" pitchFamily="18" charset="0"/>
              </a:rPr>
              <a:t>32</a:t>
            </a:r>
            <a:r>
              <a:rPr lang="it-IT" sz="1400" dirty="0" smtClean="0">
                <a:latin typeface="Cambria" pitchFamily="18" charset="0"/>
              </a:rPr>
              <a:t>. </a:t>
            </a:r>
            <a:r>
              <a:rPr lang="it-IT" sz="1400" dirty="0">
                <a:latin typeface="Cambria" pitchFamily="18" charset="0"/>
              </a:rPr>
              <a:t>La struttura può essere descritta come formata da cubetti alternati (8 ottanti) di strutture tipo </a:t>
            </a:r>
            <a:r>
              <a:rPr lang="it-IT" sz="1400" dirty="0" err="1">
                <a:latin typeface="Cambria" pitchFamily="18" charset="0"/>
              </a:rPr>
              <a:t>ZnS</a:t>
            </a:r>
            <a:r>
              <a:rPr lang="it-IT" sz="1400" dirty="0">
                <a:latin typeface="Cambria" pitchFamily="18" charset="0"/>
              </a:rPr>
              <a:t> e tipo </a:t>
            </a:r>
            <a:r>
              <a:rPr lang="it-IT" sz="1400" dirty="0" err="1">
                <a:latin typeface="Cambria" pitchFamily="18" charset="0"/>
              </a:rPr>
              <a:t>NaCl</a:t>
            </a:r>
            <a:r>
              <a:rPr lang="it-IT" sz="1400" dirty="0">
                <a:latin typeface="Cambria" pitchFamily="18" charset="0"/>
              </a:rPr>
              <a:t>.  </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5" name="Immagine 1" descr="C:\Users\User\Desktop\francesca\burocrazie TV\logo gruppo.TIF"/>
          <p:cNvPicPr>
            <a:picLocks noChangeAspect="1" noChangeArrowheads="1"/>
          </p:cNvPicPr>
          <p:nvPr/>
        </p:nvPicPr>
        <p:blipFill>
          <a:blip r:embed="rId3"/>
          <a:srcRect/>
          <a:stretch>
            <a:fillRect/>
          </a:stretch>
        </p:blipFill>
        <p:spPr bwMode="auto">
          <a:xfrm>
            <a:off x="8358214" y="71414"/>
            <a:ext cx="642942" cy="676930"/>
          </a:xfrm>
          <a:prstGeom prst="rect">
            <a:avLst/>
          </a:prstGeom>
          <a:noFill/>
          <a:ln w="9525">
            <a:noFill/>
            <a:miter lim="800000"/>
            <a:headEnd/>
            <a:tailEnd/>
          </a:ln>
        </p:spPr>
      </p:pic>
      <p:cxnSp>
        <p:nvCxnSpPr>
          <p:cNvPr id="20" name="Connettore 1 19"/>
          <p:cNvCxnSpPr/>
          <p:nvPr/>
        </p:nvCxnSpPr>
        <p:spPr>
          <a:xfrm flipV="1">
            <a:off x="285720" y="687060"/>
            <a:ext cx="8001056" cy="71438"/>
          </a:xfrm>
          <a:prstGeom prst="line">
            <a:avLst/>
          </a:prstGeom>
          <a:ln>
            <a:solidFill>
              <a:srgbClr val="006600"/>
            </a:solidFill>
          </a:ln>
        </p:spPr>
        <p:style>
          <a:lnRef idx="1">
            <a:schemeClr val="accent1"/>
          </a:lnRef>
          <a:fillRef idx="0">
            <a:schemeClr val="accent1"/>
          </a:fillRef>
          <a:effectRef idx="0">
            <a:schemeClr val="accent1"/>
          </a:effectRef>
          <a:fontRef idx="minor">
            <a:schemeClr val="tx1"/>
          </a:fontRef>
        </p:style>
      </p:cxnSp>
      <p:sp>
        <p:nvSpPr>
          <p:cNvPr id="18" name="Rectangle 2"/>
          <p:cNvSpPr>
            <a:spLocks noGrp="1" noChangeArrowheads="1"/>
          </p:cNvSpPr>
          <p:nvPr>
            <p:ph type="title"/>
          </p:nvPr>
        </p:nvSpPr>
        <p:spPr>
          <a:xfrm>
            <a:off x="395288" y="-71462"/>
            <a:ext cx="7772400" cy="908050"/>
          </a:xfrm>
        </p:spPr>
        <p:txBody>
          <a:bodyPr/>
          <a:lstStyle/>
          <a:p>
            <a:pPr eaLnBrk="1" hangingPunct="1"/>
            <a:r>
              <a:rPr lang="it-IT" sz="2800" b="1" i="1" dirty="0" smtClean="0">
                <a:solidFill>
                  <a:srgbClr val="006600"/>
                </a:solidFill>
                <a:latin typeface="Bookman Old Style" pitchFamily="18" charset="0"/>
              </a:rPr>
              <a:t>Strutture cristalline ceramiche ternarie</a:t>
            </a:r>
          </a:p>
        </p:txBody>
      </p:sp>
      <p:pic>
        <p:nvPicPr>
          <p:cNvPr id="7" name="Picture 20" descr="Spinel"/>
          <p:cNvPicPr>
            <a:picLocks noChangeAspect="1" noChangeArrowheads="1"/>
          </p:cNvPicPr>
          <p:nvPr/>
        </p:nvPicPr>
        <p:blipFill>
          <a:blip r:embed="rId4"/>
          <a:srcRect/>
          <a:stretch>
            <a:fillRect/>
          </a:stretch>
        </p:blipFill>
        <p:spPr bwMode="auto">
          <a:xfrm>
            <a:off x="827088" y="1557338"/>
            <a:ext cx="7416800" cy="48672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5" name="Immagine 1" descr="C:\Users\User\Desktop\francesca\burocrazie TV\logo gruppo.TIF"/>
          <p:cNvPicPr>
            <a:picLocks noChangeAspect="1" noChangeArrowheads="1"/>
          </p:cNvPicPr>
          <p:nvPr/>
        </p:nvPicPr>
        <p:blipFill>
          <a:blip r:embed="rId3"/>
          <a:srcRect/>
          <a:stretch>
            <a:fillRect/>
          </a:stretch>
        </p:blipFill>
        <p:spPr bwMode="auto">
          <a:xfrm>
            <a:off x="8358214" y="71414"/>
            <a:ext cx="642942" cy="676930"/>
          </a:xfrm>
          <a:prstGeom prst="rect">
            <a:avLst/>
          </a:prstGeom>
          <a:noFill/>
          <a:ln w="9525">
            <a:noFill/>
            <a:miter lim="800000"/>
            <a:headEnd/>
            <a:tailEnd/>
          </a:ln>
        </p:spPr>
      </p:pic>
      <p:cxnSp>
        <p:nvCxnSpPr>
          <p:cNvPr id="20" name="Connettore 1 19"/>
          <p:cNvCxnSpPr/>
          <p:nvPr/>
        </p:nvCxnSpPr>
        <p:spPr>
          <a:xfrm flipV="1">
            <a:off x="285720" y="687060"/>
            <a:ext cx="8001056" cy="71438"/>
          </a:xfrm>
          <a:prstGeom prst="line">
            <a:avLst/>
          </a:prstGeom>
          <a:ln>
            <a:solidFill>
              <a:srgbClr val="006600"/>
            </a:solidFill>
          </a:ln>
        </p:spPr>
        <p:style>
          <a:lnRef idx="1">
            <a:schemeClr val="accent1"/>
          </a:lnRef>
          <a:fillRef idx="0">
            <a:schemeClr val="accent1"/>
          </a:fillRef>
          <a:effectRef idx="0">
            <a:schemeClr val="accent1"/>
          </a:effectRef>
          <a:fontRef idx="minor">
            <a:schemeClr val="tx1"/>
          </a:fontRef>
        </p:style>
      </p:cxnSp>
      <p:sp>
        <p:nvSpPr>
          <p:cNvPr id="18" name="Rectangle 2"/>
          <p:cNvSpPr>
            <a:spLocks noGrp="1" noChangeArrowheads="1"/>
          </p:cNvSpPr>
          <p:nvPr>
            <p:ph type="title"/>
          </p:nvPr>
        </p:nvSpPr>
        <p:spPr>
          <a:xfrm>
            <a:off x="395288" y="-71462"/>
            <a:ext cx="7772400" cy="908050"/>
          </a:xfrm>
        </p:spPr>
        <p:txBody>
          <a:bodyPr/>
          <a:lstStyle/>
          <a:p>
            <a:pPr eaLnBrk="1" hangingPunct="1"/>
            <a:r>
              <a:rPr lang="it-IT" sz="2800" b="1" i="1" dirty="0" smtClean="0">
                <a:solidFill>
                  <a:srgbClr val="006600"/>
                </a:solidFill>
                <a:latin typeface="Bookman Old Style" pitchFamily="18" charset="0"/>
              </a:rPr>
              <a:t>Strutture cristalline ceramiche ternarie</a:t>
            </a:r>
          </a:p>
        </p:txBody>
      </p:sp>
      <p:pic>
        <p:nvPicPr>
          <p:cNvPr id="6" name="Picture 3" descr="struttura spinello"/>
          <p:cNvPicPr>
            <a:picLocks noChangeAspect="1" noChangeArrowheads="1"/>
          </p:cNvPicPr>
          <p:nvPr/>
        </p:nvPicPr>
        <p:blipFill>
          <a:blip r:embed="rId4"/>
          <a:srcRect/>
          <a:stretch>
            <a:fillRect/>
          </a:stretch>
        </p:blipFill>
        <p:spPr bwMode="auto">
          <a:xfrm>
            <a:off x="1187450" y="1125538"/>
            <a:ext cx="6264275" cy="5486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5" name="Immagine 1" descr="C:\Users\User\Desktop\francesca\burocrazie TV\logo gruppo.TIF"/>
          <p:cNvPicPr>
            <a:picLocks noChangeAspect="1" noChangeArrowheads="1"/>
          </p:cNvPicPr>
          <p:nvPr/>
        </p:nvPicPr>
        <p:blipFill>
          <a:blip r:embed="rId3"/>
          <a:srcRect/>
          <a:stretch>
            <a:fillRect/>
          </a:stretch>
        </p:blipFill>
        <p:spPr bwMode="auto">
          <a:xfrm>
            <a:off x="8358214" y="71414"/>
            <a:ext cx="642942" cy="676930"/>
          </a:xfrm>
          <a:prstGeom prst="rect">
            <a:avLst/>
          </a:prstGeom>
          <a:noFill/>
          <a:ln w="9525">
            <a:noFill/>
            <a:miter lim="800000"/>
            <a:headEnd/>
            <a:tailEnd/>
          </a:ln>
        </p:spPr>
      </p:pic>
      <p:cxnSp>
        <p:nvCxnSpPr>
          <p:cNvPr id="20" name="Connettore 1 19"/>
          <p:cNvCxnSpPr/>
          <p:nvPr/>
        </p:nvCxnSpPr>
        <p:spPr>
          <a:xfrm flipV="1">
            <a:off x="285720" y="687060"/>
            <a:ext cx="8001056" cy="71438"/>
          </a:xfrm>
          <a:prstGeom prst="line">
            <a:avLst/>
          </a:prstGeom>
          <a:ln>
            <a:solidFill>
              <a:srgbClr val="006600"/>
            </a:solidFill>
          </a:ln>
        </p:spPr>
        <p:style>
          <a:lnRef idx="1">
            <a:schemeClr val="accent1"/>
          </a:lnRef>
          <a:fillRef idx="0">
            <a:schemeClr val="accent1"/>
          </a:fillRef>
          <a:effectRef idx="0">
            <a:schemeClr val="accent1"/>
          </a:effectRef>
          <a:fontRef idx="minor">
            <a:schemeClr val="tx1"/>
          </a:fontRef>
        </p:style>
      </p:cxnSp>
      <p:sp>
        <p:nvSpPr>
          <p:cNvPr id="18" name="Rectangle 2"/>
          <p:cNvSpPr>
            <a:spLocks noGrp="1" noChangeArrowheads="1"/>
          </p:cNvSpPr>
          <p:nvPr>
            <p:ph type="title"/>
          </p:nvPr>
        </p:nvSpPr>
        <p:spPr>
          <a:xfrm>
            <a:off x="395288" y="-71462"/>
            <a:ext cx="7772400" cy="908050"/>
          </a:xfrm>
        </p:spPr>
        <p:txBody>
          <a:bodyPr/>
          <a:lstStyle/>
          <a:p>
            <a:pPr eaLnBrk="1" hangingPunct="1"/>
            <a:r>
              <a:rPr lang="it-IT" sz="2800" b="1" i="1" dirty="0" smtClean="0">
                <a:solidFill>
                  <a:srgbClr val="006600"/>
                </a:solidFill>
                <a:latin typeface="Bookman Old Style" pitchFamily="18" charset="0"/>
              </a:rPr>
              <a:t>Strutture cristalline ceramiche ternarie</a:t>
            </a:r>
          </a:p>
        </p:txBody>
      </p:sp>
      <p:sp>
        <p:nvSpPr>
          <p:cNvPr id="7" name="Rectangle 3"/>
          <p:cNvSpPr txBox="1">
            <a:spLocks noChangeArrowheads="1"/>
          </p:cNvSpPr>
          <p:nvPr/>
        </p:nvSpPr>
        <p:spPr bwMode="auto">
          <a:xfrm>
            <a:off x="142844" y="1142984"/>
            <a:ext cx="8786874" cy="450059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lgn="just"/>
            <a:r>
              <a:rPr lang="it-IT" sz="2000" b="1" dirty="0" smtClean="0">
                <a:latin typeface="Cambria" pitchFamily="18" charset="0"/>
              </a:rPr>
              <a:t> </a:t>
            </a:r>
          </a:p>
          <a:p>
            <a:pPr algn="just"/>
            <a:r>
              <a:rPr lang="it-IT" sz="2000" b="1" i="1" u="sng" dirty="0" smtClean="0">
                <a:solidFill>
                  <a:srgbClr val="006600"/>
                </a:solidFill>
                <a:latin typeface="Cambria" pitchFamily="18" charset="0"/>
              </a:rPr>
              <a:t>Spinello inverso </a:t>
            </a:r>
            <a:r>
              <a:rPr lang="it-IT" sz="2000" i="1" u="sng" dirty="0" smtClean="0">
                <a:solidFill>
                  <a:srgbClr val="006600"/>
                </a:solidFill>
                <a:latin typeface="Cambria" pitchFamily="18" charset="0"/>
              </a:rPr>
              <a:t>(</a:t>
            </a:r>
            <a:r>
              <a:rPr lang="it-IT" sz="2000" i="1" kern="0" dirty="0" smtClean="0">
                <a:solidFill>
                  <a:srgbClr val="006600"/>
                </a:solidFill>
                <a:latin typeface="Cambria" pitchFamily="18" charset="0"/>
              </a:rPr>
              <a:t>struttura tipo: AB</a:t>
            </a:r>
            <a:r>
              <a:rPr lang="it-IT" sz="2000" i="1" kern="0" baseline="-25000" dirty="0" smtClean="0">
                <a:solidFill>
                  <a:srgbClr val="006600"/>
                </a:solidFill>
                <a:latin typeface="Cambria" pitchFamily="18" charset="0"/>
              </a:rPr>
              <a:t>2</a:t>
            </a:r>
            <a:r>
              <a:rPr lang="it-IT" sz="2000" i="1" kern="0" dirty="0" smtClean="0">
                <a:solidFill>
                  <a:srgbClr val="006600"/>
                </a:solidFill>
                <a:latin typeface="Cambria" pitchFamily="18" charset="0"/>
              </a:rPr>
              <a:t>X</a:t>
            </a:r>
            <a:r>
              <a:rPr lang="it-IT" sz="2000" i="1" kern="0" baseline="-25000" dirty="0" smtClean="0">
                <a:solidFill>
                  <a:srgbClr val="006600"/>
                </a:solidFill>
                <a:latin typeface="Cambria" pitchFamily="18" charset="0"/>
              </a:rPr>
              <a:t>4</a:t>
            </a:r>
            <a:r>
              <a:rPr lang="it-IT" sz="2000" i="1" kern="0" dirty="0" smtClean="0">
                <a:solidFill>
                  <a:srgbClr val="006600"/>
                </a:solidFill>
                <a:latin typeface="Cambria" pitchFamily="18" charset="0"/>
              </a:rPr>
              <a:t> con </a:t>
            </a:r>
            <a:r>
              <a:rPr lang="it-IT" sz="2000" i="1" kern="0" dirty="0" err="1" smtClean="0">
                <a:solidFill>
                  <a:srgbClr val="006600"/>
                </a:solidFill>
                <a:latin typeface="Cambria" pitchFamily="18" charset="0"/>
              </a:rPr>
              <a:t>NC</a:t>
            </a:r>
            <a:r>
              <a:rPr lang="it-IT" sz="2000" i="1" kern="0" baseline="-25000" dirty="0" err="1" smtClean="0">
                <a:solidFill>
                  <a:srgbClr val="006600"/>
                </a:solidFill>
                <a:latin typeface="Cambria" pitchFamily="18" charset="0"/>
              </a:rPr>
              <a:t>c</a:t>
            </a:r>
            <a:r>
              <a:rPr lang="it-IT" sz="2000" i="1" kern="0" dirty="0" smtClean="0">
                <a:solidFill>
                  <a:srgbClr val="006600"/>
                </a:solidFill>
                <a:latin typeface="Cambria" pitchFamily="18" charset="0"/>
              </a:rPr>
              <a:t>[A]6, </a:t>
            </a:r>
            <a:r>
              <a:rPr lang="it-IT" sz="2000" i="1" kern="0" dirty="0" err="1" smtClean="0">
                <a:solidFill>
                  <a:srgbClr val="006600"/>
                </a:solidFill>
                <a:latin typeface="Cambria" pitchFamily="18" charset="0"/>
              </a:rPr>
              <a:t>NC</a:t>
            </a:r>
            <a:r>
              <a:rPr lang="it-IT" sz="2000" i="1" kern="0" baseline="-25000" dirty="0" err="1" smtClean="0">
                <a:solidFill>
                  <a:srgbClr val="006600"/>
                </a:solidFill>
                <a:latin typeface="Cambria" pitchFamily="18" charset="0"/>
              </a:rPr>
              <a:t>c</a:t>
            </a:r>
            <a:r>
              <a:rPr lang="it-IT" sz="2000" i="1" kern="0" dirty="0" smtClean="0">
                <a:solidFill>
                  <a:srgbClr val="006600"/>
                </a:solidFill>
                <a:latin typeface="Cambria" pitchFamily="18" charset="0"/>
              </a:rPr>
              <a:t>[B]4 e NC</a:t>
            </a:r>
            <a:r>
              <a:rPr lang="it-IT" sz="2000" i="1" kern="0" baseline="-25000" dirty="0" smtClean="0">
                <a:solidFill>
                  <a:srgbClr val="006600"/>
                </a:solidFill>
                <a:latin typeface="Cambria" pitchFamily="18" charset="0"/>
              </a:rPr>
              <a:t>A</a:t>
            </a:r>
            <a:r>
              <a:rPr lang="it-IT" sz="2000" i="1" kern="0" dirty="0" smtClean="0">
                <a:solidFill>
                  <a:srgbClr val="006600"/>
                </a:solidFill>
                <a:latin typeface="Cambria" pitchFamily="18" charset="0"/>
              </a:rPr>
              <a:t> 4) </a:t>
            </a:r>
            <a:r>
              <a:rPr lang="it-IT" sz="2000" dirty="0" smtClean="0">
                <a:latin typeface="Cambria" pitchFamily="18" charset="0"/>
              </a:rPr>
              <a:t>Nello spinello inverso i cationi bivalenti A e metà dei cationi trivalenti B occupano siti ottaedrici, mentre la rimanente metà di cationi trivalenti va ad occupare 12 siti tetraedrici. </a:t>
            </a:r>
          </a:p>
          <a:p>
            <a:pPr algn="just"/>
            <a:endParaRPr lang="it-IT" sz="2000" dirty="0" smtClean="0">
              <a:latin typeface="Cambria" pitchFamily="18" charset="0"/>
            </a:endParaRPr>
          </a:p>
          <a:p>
            <a:pPr algn="just"/>
            <a:r>
              <a:rPr lang="it-IT" sz="2000" dirty="0" smtClean="0">
                <a:latin typeface="Cambria" pitchFamily="18" charset="0"/>
              </a:rPr>
              <a:t>La struttura dello spinello inverso è più comune di quella dello spinello normale.</a:t>
            </a:r>
          </a:p>
          <a:p>
            <a:pPr algn="just"/>
            <a:endParaRPr lang="it-IT" sz="2000" dirty="0" smtClean="0">
              <a:latin typeface="Cambria" pitchFamily="18" charset="0"/>
            </a:endParaRPr>
          </a:p>
          <a:p>
            <a:pPr algn="just"/>
            <a:r>
              <a:rPr lang="it-IT" sz="2000" dirty="0" smtClean="0">
                <a:latin typeface="Cambria" pitchFamily="18" charset="0"/>
              </a:rPr>
              <a:t>Hanno questa struttura, ad esempio, FeMgFeO</a:t>
            </a:r>
            <a:r>
              <a:rPr lang="it-IT" sz="2000" baseline="-25000" dirty="0" smtClean="0">
                <a:latin typeface="Cambria" pitchFamily="18" charset="0"/>
              </a:rPr>
              <a:t>4</a:t>
            </a:r>
            <a:r>
              <a:rPr lang="it-IT" sz="2000" dirty="0" smtClean="0">
                <a:latin typeface="Cambria" pitchFamily="18" charset="0"/>
              </a:rPr>
              <a:t> , Fe</a:t>
            </a:r>
            <a:r>
              <a:rPr lang="it-IT" sz="2000" baseline="-25000" dirty="0" smtClean="0">
                <a:latin typeface="Cambria" pitchFamily="18" charset="0"/>
              </a:rPr>
              <a:t>3</a:t>
            </a:r>
            <a:r>
              <a:rPr lang="it-IT" sz="2000" dirty="0" smtClean="0">
                <a:latin typeface="Cambria" pitchFamily="18" charset="0"/>
              </a:rPr>
              <a:t>O</a:t>
            </a:r>
            <a:r>
              <a:rPr lang="it-IT" sz="2000" baseline="-25000" dirty="0" smtClean="0">
                <a:latin typeface="Cambria" pitchFamily="18" charset="0"/>
              </a:rPr>
              <a:t>4</a:t>
            </a:r>
            <a:endParaRPr lang="it-IT" sz="2000" dirty="0" smtClean="0">
              <a:latin typeface="Cambria" pitchFamily="18" charset="0"/>
            </a:endParaRPr>
          </a:p>
          <a:p>
            <a:pPr algn="just"/>
            <a:endParaRPr lang="it-IT" sz="2000" dirty="0" smtClean="0">
              <a:latin typeface="Cambria" pitchFamily="18" charset="0"/>
            </a:endParaRPr>
          </a:p>
          <a:p>
            <a:pPr algn="just"/>
            <a:r>
              <a:rPr lang="it-IT" sz="2000" dirty="0" smtClean="0">
                <a:latin typeface="Cambria" pitchFamily="18" charset="0"/>
              </a:rPr>
              <a:t>Fe</a:t>
            </a:r>
            <a:r>
              <a:rPr lang="it-IT" sz="2000" baseline="-25000" dirty="0" smtClean="0">
                <a:latin typeface="Cambria" pitchFamily="18" charset="0"/>
              </a:rPr>
              <a:t>3</a:t>
            </a:r>
            <a:r>
              <a:rPr lang="it-IT" sz="2000" dirty="0" smtClean="0">
                <a:latin typeface="Cambria" pitchFamily="18" charset="0"/>
              </a:rPr>
              <a:t>O</a:t>
            </a:r>
            <a:r>
              <a:rPr lang="it-IT" sz="2000" baseline="-25000" dirty="0" smtClean="0">
                <a:latin typeface="Cambria" pitchFamily="18" charset="0"/>
              </a:rPr>
              <a:t>4</a:t>
            </a:r>
            <a:r>
              <a:rPr lang="it-IT" sz="2000" dirty="0" smtClean="0">
                <a:latin typeface="Cambria" pitchFamily="18" charset="0"/>
              </a:rPr>
              <a:t> (magnetite) è un tipico caso di </a:t>
            </a:r>
            <a:r>
              <a:rPr lang="it-IT" sz="2000" i="1" dirty="0" smtClean="0">
                <a:solidFill>
                  <a:srgbClr val="006600"/>
                </a:solidFill>
                <a:latin typeface="Cambria" pitchFamily="18" charset="0"/>
              </a:rPr>
              <a:t>struttura ternaria con due sole specie</a:t>
            </a:r>
            <a:r>
              <a:rPr lang="it-IT" sz="2000" i="1" dirty="0" smtClean="0">
                <a:latin typeface="Cambria" pitchFamily="18" charset="0"/>
              </a:rPr>
              <a:t>. </a:t>
            </a:r>
            <a:r>
              <a:rPr lang="it-IT" sz="2000" dirty="0" smtClean="0">
                <a:latin typeface="Cambria" pitchFamily="18" charset="0"/>
              </a:rPr>
              <a:t>Gli ioni Fe con stato di ossidazione +2 costituiscono, infatti, i cationi A, mentre quelli con stato di ossidazione +3 sono i cationi B.</a:t>
            </a:r>
          </a:p>
          <a:p>
            <a:pPr algn="just"/>
            <a:endParaRPr lang="it-IT" sz="2000" dirty="0" smtClean="0">
              <a:latin typeface="Cambria" pitchFamily="18" charset="0"/>
            </a:endParaRPr>
          </a:p>
          <a:p>
            <a:pPr algn="just"/>
            <a:endParaRPr lang="it-IT" sz="2000" dirty="0" smtClean="0">
              <a:latin typeface="Cambria" pitchFamily="18" charset="0"/>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5" name="Immagine 1" descr="C:\Users\User\Desktop\francesca\burocrazie TV\logo gruppo.TIF"/>
          <p:cNvPicPr>
            <a:picLocks noChangeAspect="1" noChangeArrowheads="1"/>
          </p:cNvPicPr>
          <p:nvPr/>
        </p:nvPicPr>
        <p:blipFill>
          <a:blip r:embed="rId3"/>
          <a:srcRect/>
          <a:stretch>
            <a:fillRect/>
          </a:stretch>
        </p:blipFill>
        <p:spPr bwMode="auto">
          <a:xfrm>
            <a:off x="8358214" y="71414"/>
            <a:ext cx="642942" cy="676930"/>
          </a:xfrm>
          <a:prstGeom prst="rect">
            <a:avLst/>
          </a:prstGeom>
          <a:noFill/>
          <a:ln w="9525">
            <a:noFill/>
            <a:miter lim="800000"/>
            <a:headEnd/>
            <a:tailEnd/>
          </a:ln>
        </p:spPr>
      </p:pic>
      <p:cxnSp>
        <p:nvCxnSpPr>
          <p:cNvPr id="20" name="Connettore 1 19"/>
          <p:cNvCxnSpPr/>
          <p:nvPr/>
        </p:nvCxnSpPr>
        <p:spPr>
          <a:xfrm flipV="1">
            <a:off x="285720" y="687060"/>
            <a:ext cx="8001056" cy="71438"/>
          </a:xfrm>
          <a:prstGeom prst="line">
            <a:avLst/>
          </a:prstGeom>
          <a:ln>
            <a:solidFill>
              <a:srgbClr val="006600"/>
            </a:solidFill>
          </a:ln>
        </p:spPr>
        <p:style>
          <a:lnRef idx="1">
            <a:schemeClr val="accent1"/>
          </a:lnRef>
          <a:fillRef idx="0">
            <a:schemeClr val="accent1"/>
          </a:fillRef>
          <a:effectRef idx="0">
            <a:schemeClr val="accent1"/>
          </a:effectRef>
          <a:fontRef idx="minor">
            <a:schemeClr val="tx1"/>
          </a:fontRef>
        </p:style>
      </p:cxnSp>
      <p:sp>
        <p:nvSpPr>
          <p:cNvPr id="18" name="Rectangle 2"/>
          <p:cNvSpPr>
            <a:spLocks noGrp="1" noChangeArrowheads="1"/>
          </p:cNvSpPr>
          <p:nvPr>
            <p:ph type="title"/>
          </p:nvPr>
        </p:nvSpPr>
        <p:spPr>
          <a:xfrm>
            <a:off x="395288" y="-71462"/>
            <a:ext cx="7772400" cy="908050"/>
          </a:xfrm>
        </p:spPr>
        <p:txBody>
          <a:bodyPr/>
          <a:lstStyle/>
          <a:p>
            <a:pPr eaLnBrk="1" hangingPunct="1"/>
            <a:r>
              <a:rPr lang="it-IT" sz="2800" b="1" i="1" dirty="0" smtClean="0">
                <a:solidFill>
                  <a:srgbClr val="006600"/>
                </a:solidFill>
                <a:latin typeface="Bookman Old Style" pitchFamily="18" charset="0"/>
              </a:rPr>
              <a:t>Strutture cristalline ceramiche ternarie</a:t>
            </a:r>
          </a:p>
        </p:txBody>
      </p:sp>
      <p:sp>
        <p:nvSpPr>
          <p:cNvPr id="7" name="Rectangle 3"/>
          <p:cNvSpPr txBox="1">
            <a:spLocks noChangeArrowheads="1"/>
          </p:cNvSpPr>
          <p:nvPr/>
        </p:nvSpPr>
        <p:spPr bwMode="auto">
          <a:xfrm>
            <a:off x="142844" y="785794"/>
            <a:ext cx="8786874" cy="17859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lgn="just"/>
            <a:r>
              <a:rPr lang="it-IT" sz="2000" b="1" dirty="0" smtClean="0">
                <a:latin typeface="Cambria" pitchFamily="18" charset="0"/>
              </a:rPr>
              <a:t> </a:t>
            </a:r>
            <a:r>
              <a:rPr lang="it-IT" sz="2000" b="1" i="1" u="sng" dirty="0" smtClean="0">
                <a:solidFill>
                  <a:srgbClr val="006600"/>
                </a:solidFill>
                <a:latin typeface="Cambria" pitchFamily="18" charset="0"/>
              </a:rPr>
              <a:t>Perovskite</a:t>
            </a:r>
            <a:r>
              <a:rPr lang="it-IT" sz="2000" i="1" u="sng" dirty="0" smtClean="0">
                <a:solidFill>
                  <a:srgbClr val="006600"/>
                </a:solidFill>
                <a:latin typeface="Cambria" pitchFamily="18" charset="0"/>
              </a:rPr>
              <a:t>(</a:t>
            </a:r>
            <a:r>
              <a:rPr lang="it-IT" sz="2000" i="1" kern="0" dirty="0" smtClean="0">
                <a:solidFill>
                  <a:srgbClr val="006600"/>
                </a:solidFill>
                <a:latin typeface="Cambria" pitchFamily="18" charset="0"/>
              </a:rPr>
              <a:t>struttura tipo: ABX</a:t>
            </a:r>
            <a:r>
              <a:rPr lang="it-IT" sz="2000" i="1" kern="0" baseline="-25000" dirty="0" smtClean="0">
                <a:solidFill>
                  <a:srgbClr val="006600"/>
                </a:solidFill>
                <a:latin typeface="Cambria" pitchFamily="18" charset="0"/>
              </a:rPr>
              <a:t>3</a:t>
            </a:r>
            <a:r>
              <a:rPr lang="it-IT" sz="2000" i="1" kern="0" dirty="0" smtClean="0">
                <a:solidFill>
                  <a:srgbClr val="006600"/>
                </a:solidFill>
                <a:latin typeface="Cambria" pitchFamily="18" charset="0"/>
              </a:rPr>
              <a:t> con </a:t>
            </a:r>
            <a:r>
              <a:rPr lang="it-IT" sz="2000" i="1" kern="0" dirty="0" err="1" smtClean="0">
                <a:solidFill>
                  <a:srgbClr val="006600"/>
                </a:solidFill>
                <a:latin typeface="Cambria" pitchFamily="18" charset="0"/>
              </a:rPr>
              <a:t>NC</a:t>
            </a:r>
            <a:r>
              <a:rPr lang="it-IT" sz="2000" i="1" kern="0" baseline="-25000" dirty="0" err="1" smtClean="0">
                <a:solidFill>
                  <a:srgbClr val="006600"/>
                </a:solidFill>
                <a:latin typeface="Cambria" pitchFamily="18" charset="0"/>
              </a:rPr>
              <a:t>c</a:t>
            </a:r>
            <a:r>
              <a:rPr lang="it-IT" sz="2000" i="1" kern="0" dirty="0" smtClean="0">
                <a:solidFill>
                  <a:srgbClr val="006600"/>
                </a:solidFill>
                <a:latin typeface="Cambria" pitchFamily="18" charset="0"/>
              </a:rPr>
              <a:t>[A]12, </a:t>
            </a:r>
            <a:r>
              <a:rPr lang="it-IT" sz="2000" i="1" kern="0" dirty="0" err="1" smtClean="0">
                <a:solidFill>
                  <a:srgbClr val="006600"/>
                </a:solidFill>
                <a:latin typeface="Cambria" pitchFamily="18" charset="0"/>
              </a:rPr>
              <a:t>NC</a:t>
            </a:r>
            <a:r>
              <a:rPr lang="it-IT" sz="2000" i="1" kern="0" baseline="-25000" dirty="0" err="1" smtClean="0">
                <a:solidFill>
                  <a:srgbClr val="006600"/>
                </a:solidFill>
                <a:latin typeface="Cambria" pitchFamily="18" charset="0"/>
              </a:rPr>
              <a:t>c</a:t>
            </a:r>
            <a:r>
              <a:rPr lang="it-IT" sz="2000" i="1" kern="0" dirty="0" smtClean="0">
                <a:solidFill>
                  <a:srgbClr val="006600"/>
                </a:solidFill>
                <a:latin typeface="Cambria" pitchFamily="18" charset="0"/>
              </a:rPr>
              <a:t>[B] 6 e NC</a:t>
            </a:r>
            <a:r>
              <a:rPr lang="it-IT" sz="2000" i="1" kern="0" baseline="-25000" dirty="0" smtClean="0">
                <a:solidFill>
                  <a:srgbClr val="006600"/>
                </a:solidFill>
                <a:latin typeface="Cambria" pitchFamily="18" charset="0"/>
              </a:rPr>
              <a:t>A</a:t>
            </a:r>
            <a:r>
              <a:rPr lang="it-IT" sz="2000" i="1" kern="0" dirty="0" smtClean="0">
                <a:solidFill>
                  <a:srgbClr val="006600"/>
                </a:solidFill>
                <a:latin typeface="Cambria" pitchFamily="18" charset="0"/>
              </a:rPr>
              <a:t> 6) </a:t>
            </a:r>
            <a:r>
              <a:rPr lang="it-IT" sz="2000" dirty="0" smtClean="0">
                <a:latin typeface="Cambria" pitchFamily="18" charset="0"/>
              </a:rPr>
              <a:t>Le perovskiti sono costituite da un catione di raggio confrontabile con quello dell’anione e da un catione più piccolo. </a:t>
            </a:r>
          </a:p>
          <a:p>
            <a:pPr algn="just"/>
            <a:r>
              <a:rPr lang="it-IT" sz="2000" dirty="0" smtClean="0">
                <a:latin typeface="Cambria" pitchFamily="18" charset="0"/>
              </a:rPr>
              <a:t>Il catione più grosso richiede NCC=12, mentre quello più piccolo si accontenta di NCC=6, cioè di un sito ottaedrico. </a:t>
            </a:r>
          </a:p>
          <a:p>
            <a:pPr algn="just"/>
            <a:endParaRPr lang="it-IT" sz="2000" dirty="0" smtClean="0">
              <a:latin typeface="Cambria" pitchFamily="18" charset="0"/>
            </a:endParaRPr>
          </a:p>
        </p:txBody>
      </p:sp>
      <p:pic>
        <p:nvPicPr>
          <p:cNvPr id="272386" name="Picture 2"/>
          <p:cNvPicPr>
            <a:picLocks noChangeAspect="1" noChangeArrowheads="1"/>
          </p:cNvPicPr>
          <p:nvPr/>
        </p:nvPicPr>
        <p:blipFill>
          <a:blip r:embed="rId4"/>
          <a:srcRect/>
          <a:stretch>
            <a:fillRect/>
          </a:stretch>
        </p:blipFill>
        <p:spPr bwMode="auto">
          <a:xfrm>
            <a:off x="5786446" y="3143248"/>
            <a:ext cx="3214710" cy="2751455"/>
          </a:xfrm>
          <a:prstGeom prst="rect">
            <a:avLst/>
          </a:prstGeom>
          <a:noFill/>
          <a:ln w="9525">
            <a:noFill/>
            <a:miter lim="800000"/>
            <a:headEnd/>
            <a:tailEnd/>
          </a:ln>
          <a:effectLst/>
        </p:spPr>
      </p:pic>
      <p:sp>
        <p:nvSpPr>
          <p:cNvPr id="8" name="Rettangolo 7"/>
          <p:cNvSpPr/>
          <p:nvPr/>
        </p:nvSpPr>
        <p:spPr>
          <a:xfrm>
            <a:off x="4572032" y="6072206"/>
            <a:ext cx="4572000" cy="584775"/>
          </a:xfrm>
          <a:prstGeom prst="rect">
            <a:avLst/>
          </a:prstGeom>
        </p:spPr>
        <p:txBody>
          <a:bodyPr>
            <a:spAutoFit/>
          </a:bodyPr>
          <a:lstStyle/>
          <a:p>
            <a:pPr algn="ctr"/>
            <a:r>
              <a:rPr lang="it-IT" sz="1600" dirty="0" smtClean="0">
                <a:latin typeface="Cambria" pitchFamily="18" charset="0"/>
              </a:rPr>
              <a:t>In Figura gli ottaedri disposti in catene e legati per i vertici e la struttura cubica compatta. </a:t>
            </a:r>
          </a:p>
        </p:txBody>
      </p:sp>
      <p:sp>
        <p:nvSpPr>
          <p:cNvPr id="9" name="Rettangolo 8"/>
          <p:cNvSpPr/>
          <p:nvPr/>
        </p:nvSpPr>
        <p:spPr>
          <a:xfrm>
            <a:off x="142844" y="2456795"/>
            <a:ext cx="4500594" cy="4401205"/>
          </a:xfrm>
          <a:prstGeom prst="rect">
            <a:avLst/>
          </a:prstGeom>
        </p:spPr>
        <p:txBody>
          <a:bodyPr wrap="square">
            <a:spAutoFit/>
          </a:bodyPr>
          <a:lstStyle/>
          <a:p>
            <a:pPr algn="just"/>
            <a:r>
              <a:rPr lang="it-IT" sz="2000" dirty="0" smtClean="0">
                <a:latin typeface="Cambria" pitchFamily="18" charset="0"/>
              </a:rPr>
              <a:t>I cationi più grandi e gli anioni, realizzano una struttura ad elevato impaccamento, i cui siti ottaedrici sono occupati per ¼  dai cationi più piccoli. </a:t>
            </a:r>
          </a:p>
          <a:p>
            <a:pPr algn="just"/>
            <a:endParaRPr lang="it-IT" sz="2000" dirty="0" smtClean="0">
              <a:latin typeface="Cambria" pitchFamily="18" charset="0"/>
            </a:endParaRPr>
          </a:p>
          <a:p>
            <a:pPr algn="just"/>
            <a:r>
              <a:rPr lang="it-IT" sz="2000" dirty="0" smtClean="0">
                <a:latin typeface="Cambria" pitchFamily="18" charset="0"/>
              </a:rPr>
              <a:t>La cella elementare è CFC, con i vertici occupati da ioni Ca</a:t>
            </a:r>
            <a:r>
              <a:rPr lang="it-IT" sz="2000" baseline="30000" dirty="0" smtClean="0">
                <a:latin typeface="Cambria" pitchFamily="18" charset="0"/>
              </a:rPr>
              <a:t>2+</a:t>
            </a:r>
            <a:r>
              <a:rPr lang="it-IT" sz="2000" dirty="0" smtClean="0">
                <a:latin typeface="Cambria" pitchFamily="18" charset="0"/>
              </a:rPr>
              <a:t>, i centri delle facce da ioni O</a:t>
            </a:r>
            <a:r>
              <a:rPr lang="it-IT" sz="2000" baseline="30000" dirty="0" smtClean="0">
                <a:latin typeface="Cambria" pitchFamily="18" charset="0"/>
              </a:rPr>
              <a:t>2-</a:t>
            </a:r>
            <a:r>
              <a:rPr lang="it-IT" sz="2000" dirty="0" smtClean="0">
                <a:latin typeface="Cambria" pitchFamily="18" charset="0"/>
              </a:rPr>
              <a:t> e la posizione ottaedrica centrale dallo ione Ti</a:t>
            </a:r>
            <a:r>
              <a:rPr lang="it-IT" sz="2000" baseline="30000" dirty="0" smtClean="0">
                <a:latin typeface="Cambria" pitchFamily="18" charset="0"/>
              </a:rPr>
              <a:t>4+</a:t>
            </a:r>
            <a:endParaRPr lang="it-IT" sz="2000" dirty="0" smtClean="0">
              <a:latin typeface="Cambria" pitchFamily="18" charset="0"/>
            </a:endParaRPr>
          </a:p>
          <a:p>
            <a:pPr algn="just"/>
            <a:endParaRPr lang="it-IT" sz="2000" dirty="0" smtClean="0">
              <a:latin typeface="Cambria" pitchFamily="18" charset="0"/>
            </a:endParaRPr>
          </a:p>
          <a:p>
            <a:pPr algn="just"/>
            <a:r>
              <a:rPr lang="it-IT" sz="2000" dirty="0" smtClean="0">
                <a:latin typeface="Cambria" pitchFamily="18" charset="0"/>
              </a:rPr>
              <a:t>Esempi di ceramici che hanno questa struttura sono i titanati di calcio , di bario e di stronzio, CaTiO</a:t>
            </a:r>
            <a:r>
              <a:rPr lang="it-IT" sz="2000" baseline="-25000" dirty="0" smtClean="0">
                <a:latin typeface="Cambria" pitchFamily="18" charset="0"/>
              </a:rPr>
              <a:t>3 </a:t>
            </a:r>
            <a:r>
              <a:rPr lang="it-IT" sz="2000" dirty="0" smtClean="0">
                <a:latin typeface="Cambria" pitchFamily="18" charset="0"/>
              </a:rPr>
              <a:t>, BaTiO</a:t>
            </a:r>
            <a:r>
              <a:rPr lang="it-IT" sz="2000" baseline="-25000" dirty="0" smtClean="0">
                <a:latin typeface="Cambria" pitchFamily="18" charset="0"/>
              </a:rPr>
              <a:t>3</a:t>
            </a:r>
            <a:r>
              <a:rPr lang="it-IT" sz="2000" dirty="0" smtClean="0">
                <a:latin typeface="Cambria" pitchFamily="18" charset="0"/>
              </a:rPr>
              <a:t> e  SrTiO</a:t>
            </a:r>
            <a:r>
              <a:rPr lang="it-IT" sz="2000" baseline="-25000" dirty="0" smtClean="0">
                <a:latin typeface="Cambria" pitchFamily="18" charset="0"/>
              </a:rPr>
              <a:t>3</a:t>
            </a:r>
            <a:endParaRPr lang="it-IT" sz="2000" dirty="0" smtClean="0">
              <a:latin typeface="Cambria" pitchFamily="18" charset="0"/>
            </a:endParaRPr>
          </a:p>
        </p:txBody>
      </p:sp>
      <p:pic>
        <p:nvPicPr>
          <p:cNvPr id="11" name="Picture 6"/>
          <p:cNvPicPr>
            <a:picLocks noChangeAspect="1" noChangeArrowheads="1"/>
          </p:cNvPicPr>
          <p:nvPr/>
        </p:nvPicPr>
        <p:blipFill>
          <a:blip r:embed="rId5"/>
          <a:srcRect/>
          <a:stretch>
            <a:fillRect/>
          </a:stretch>
        </p:blipFill>
        <p:spPr bwMode="auto">
          <a:xfrm>
            <a:off x="4720005" y="2214554"/>
            <a:ext cx="1495069" cy="157163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5" name="Immagine 1" descr="C:\Users\User\Desktop\francesca\burocrazie TV\logo gruppo.TIF"/>
          <p:cNvPicPr>
            <a:picLocks noChangeAspect="1" noChangeArrowheads="1"/>
          </p:cNvPicPr>
          <p:nvPr/>
        </p:nvPicPr>
        <p:blipFill>
          <a:blip r:embed="rId3"/>
          <a:srcRect/>
          <a:stretch>
            <a:fillRect/>
          </a:stretch>
        </p:blipFill>
        <p:spPr bwMode="auto">
          <a:xfrm>
            <a:off x="8358214" y="71414"/>
            <a:ext cx="642942" cy="676930"/>
          </a:xfrm>
          <a:prstGeom prst="rect">
            <a:avLst/>
          </a:prstGeom>
          <a:noFill/>
          <a:ln w="9525">
            <a:noFill/>
            <a:miter lim="800000"/>
            <a:headEnd/>
            <a:tailEnd/>
          </a:ln>
        </p:spPr>
      </p:pic>
      <p:cxnSp>
        <p:nvCxnSpPr>
          <p:cNvPr id="20" name="Connettore 1 19"/>
          <p:cNvCxnSpPr/>
          <p:nvPr/>
        </p:nvCxnSpPr>
        <p:spPr>
          <a:xfrm flipV="1">
            <a:off x="285720" y="687060"/>
            <a:ext cx="8001056" cy="71438"/>
          </a:xfrm>
          <a:prstGeom prst="line">
            <a:avLst/>
          </a:prstGeom>
          <a:ln>
            <a:solidFill>
              <a:srgbClr val="006600"/>
            </a:solidFill>
          </a:ln>
        </p:spPr>
        <p:style>
          <a:lnRef idx="1">
            <a:schemeClr val="accent1"/>
          </a:lnRef>
          <a:fillRef idx="0">
            <a:schemeClr val="accent1"/>
          </a:fillRef>
          <a:effectRef idx="0">
            <a:schemeClr val="accent1"/>
          </a:effectRef>
          <a:fontRef idx="minor">
            <a:schemeClr val="tx1"/>
          </a:fontRef>
        </p:style>
      </p:cxnSp>
      <p:sp>
        <p:nvSpPr>
          <p:cNvPr id="18" name="Rectangle 2"/>
          <p:cNvSpPr>
            <a:spLocks noGrp="1" noChangeArrowheads="1"/>
          </p:cNvSpPr>
          <p:nvPr>
            <p:ph type="title"/>
          </p:nvPr>
        </p:nvSpPr>
        <p:spPr>
          <a:xfrm>
            <a:off x="395288" y="-71462"/>
            <a:ext cx="7772400" cy="908050"/>
          </a:xfrm>
        </p:spPr>
        <p:txBody>
          <a:bodyPr/>
          <a:lstStyle/>
          <a:p>
            <a:pPr eaLnBrk="1" hangingPunct="1"/>
            <a:r>
              <a:rPr lang="it-IT" sz="2800" b="1" i="1" dirty="0" smtClean="0">
                <a:solidFill>
                  <a:srgbClr val="006600"/>
                </a:solidFill>
                <a:latin typeface="Bookman Old Style" pitchFamily="18" charset="0"/>
              </a:rPr>
              <a:t>Strutture cristalline ceramiche</a:t>
            </a:r>
          </a:p>
        </p:txBody>
      </p:sp>
      <p:pic>
        <p:nvPicPr>
          <p:cNvPr id="10" name="Picture 5" descr="tabella ceramici 2"/>
          <p:cNvPicPr>
            <a:picLocks noChangeAspect="1" noChangeArrowheads="1"/>
          </p:cNvPicPr>
          <p:nvPr/>
        </p:nvPicPr>
        <p:blipFill>
          <a:blip r:embed="rId4"/>
          <a:srcRect/>
          <a:stretch>
            <a:fillRect/>
          </a:stretch>
        </p:blipFill>
        <p:spPr bwMode="auto">
          <a:xfrm>
            <a:off x="357158" y="928670"/>
            <a:ext cx="8517208" cy="564360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5" name="Immagine 1" descr="C:\Users\User\Desktop\francesca\burocrazie TV\logo gruppo.TIF"/>
          <p:cNvPicPr>
            <a:picLocks noChangeAspect="1" noChangeArrowheads="1"/>
          </p:cNvPicPr>
          <p:nvPr/>
        </p:nvPicPr>
        <p:blipFill>
          <a:blip r:embed="rId3"/>
          <a:srcRect/>
          <a:stretch>
            <a:fillRect/>
          </a:stretch>
        </p:blipFill>
        <p:spPr bwMode="auto">
          <a:xfrm>
            <a:off x="8358214" y="71414"/>
            <a:ext cx="642942" cy="676930"/>
          </a:xfrm>
          <a:prstGeom prst="rect">
            <a:avLst/>
          </a:prstGeom>
          <a:noFill/>
          <a:ln w="9525">
            <a:noFill/>
            <a:miter lim="800000"/>
            <a:headEnd/>
            <a:tailEnd/>
          </a:ln>
        </p:spPr>
      </p:pic>
      <p:cxnSp>
        <p:nvCxnSpPr>
          <p:cNvPr id="20" name="Connettore 1 19"/>
          <p:cNvCxnSpPr/>
          <p:nvPr/>
        </p:nvCxnSpPr>
        <p:spPr>
          <a:xfrm flipV="1">
            <a:off x="285720" y="687060"/>
            <a:ext cx="8001056" cy="71438"/>
          </a:xfrm>
          <a:prstGeom prst="line">
            <a:avLst/>
          </a:prstGeom>
          <a:ln>
            <a:solidFill>
              <a:srgbClr val="006600"/>
            </a:solidFill>
          </a:ln>
        </p:spPr>
        <p:style>
          <a:lnRef idx="1">
            <a:schemeClr val="accent1"/>
          </a:lnRef>
          <a:fillRef idx="0">
            <a:schemeClr val="accent1"/>
          </a:fillRef>
          <a:effectRef idx="0">
            <a:schemeClr val="accent1"/>
          </a:effectRef>
          <a:fontRef idx="minor">
            <a:schemeClr val="tx1"/>
          </a:fontRef>
        </p:style>
      </p:cxnSp>
      <p:sp>
        <p:nvSpPr>
          <p:cNvPr id="18" name="Rectangle 2"/>
          <p:cNvSpPr>
            <a:spLocks noGrp="1" noChangeArrowheads="1"/>
          </p:cNvSpPr>
          <p:nvPr>
            <p:ph type="title"/>
          </p:nvPr>
        </p:nvSpPr>
        <p:spPr>
          <a:xfrm>
            <a:off x="395288" y="-71462"/>
            <a:ext cx="7772400" cy="908050"/>
          </a:xfrm>
        </p:spPr>
        <p:txBody>
          <a:bodyPr/>
          <a:lstStyle/>
          <a:p>
            <a:pPr eaLnBrk="1" hangingPunct="1"/>
            <a:r>
              <a:rPr lang="it-IT" sz="2800" b="1" i="1" dirty="0" err="1" smtClean="0">
                <a:solidFill>
                  <a:srgbClr val="006600"/>
                </a:solidFill>
                <a:latin typeface="Bookman Old Style" pitchFamily="18" charset="0"/>
              </a:rPr>
              <a:t>Strutt</a:t>
            </a:r>
            <a:r>
              <a:rPr lang="it-IT" sz="2800" b="1" i="1" dirty="0" smtClean="0">
                <a:solidFill>
                  <a:srgbClr val="006600"/>
                </a:solidFill>
                <a:latin typeface="Bookman Old Style" pitchFamily="18" charset="0"/>
              </a:rPr>
              <a:t>. cristalline ceramiche: i silicati</a:t>
            </a:r>
          </a:p>
        </p:txBody>
      </p:sp>
      <p:sp>
        <p:nvSpPr>
          <p:cNvPr id="6" name="Rectangle 3"/>
          <p:cNvSpPr txBox="1">
            <a:spLocks noChangeArrowheads="1"/>
          </p:cNvSpPr>
          <p:nvPr/>
        </p:nvSpPr>
        <p:spPr bwMode="auto">
          <a:xfrm>
            <a:off x="71406" y="785794"/>
            <a:ext cx="8786874" cy="17859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lgn="just">
              <a:buFont typeface="Arial" pitchFamily="34" charset="0"/>
              <a:buChar char="•"/>
            </a:pPr>
            <a:r>
              <a:rPr lang="it-IT" sz="2000" b="1" dirty="0" smtClean="0">
                <a:latin typeface="Cambria" pitchFamily="18" charset="0"/>
              </a:rPr>
              <a:t>  </a:t>
            </a:r>
            <a:r>
              <a:rPr lang="it-IT" sz="2000" dirty="0" smtClean="0">
                <a:latin typeface="Cambria" pitchFamily="18" charset="0"/>
              </a:rPr>
              <a:t>La struttura base dei silicati è costituita dal tetraedro (SiO</a:t>
            </a:r>
            <a:r>
              <a:rPr lang="it-IT" sz="2000" baseline="-25000" dirty="0" smtClean="0">
                <a:latin typeface="Cambria" pitchFamily="18" charset="0"/>
              </a:rPr>
              <a:t>4</a:t>
            </a:r>
            <a:r>
              <a:rPr lang="it-IT" sz="2000" dirty="0" smtClean="0">
                <a:latin typeface="Cambria" pitchFamily="18" charset="0"/>
              </a:rPr>
              <a:t>)</a:t>
            </a:r>
            <a:r>
              <a:rPr lang="it-IT" sz="2000" baseline="30000" dirty="0" smtClean="0">
                <a:latin typeface="Cambria" pitchFamily="18" charset="0"/>
              </a:rPr>
              <a:t>4-</a:t>
            </a:r>
            <a:r>
              <a:rPr lang="it-IT" sz="2000" dirty="0" smtClean="0">
                <a:latin typeface="Cambria" pitchFamily="18" charset="0"/>
              </a:rPr>
              <a:t>.</a:t>
            </a:r>
          </a:p>
          <a:p>
            <a:pPr algn="just">
              <a:buFont typeface="Arial" pitchFamily="34" charset="0"/>
              <a:buChar char="•"/>
            </a:pPr>
            <a:endParaRPr lang="it-IT" sz="2000" dirty="0" smtClean="0">
              <a:latin typeface="Cambria" pitchFamily="18" charset="0"/>
            </a:endParaRPr>
          </a:p>
          <a:p>
            <a:pPr algn="just">
              <a:buFont typeface="Arial" pitchFamily="34" charset="0"/>
              <a:buChar char="•"/>
            </a:pPr>
            <a:r>
              <a:rPr lang="it-IT" sz="2000" dirty="0" smtClean="0">
                <a:latin typeface="Cambria" pitchFamily="18" charset="0"/>
              </a:rPr>
              <a:t>Il silicio dà luogo a ioni tetravalenti che, a causa della grande carica e del limitato raggio ionico, si legano con l’ossigeno con legami </a:t>
            </a:r>
            <a:r>
              <a:rPr lang="it-IT" sz="2000" dirty="0" err="1" smtClean="0">
                <a:latin typeface="Cambria" pitchFamily="18" charset="0"/>
              </a:rPr>
              <a:t>ionico-covalenti</a:t>
            </a:r>
            <a:r>
              <a:rPr lang="it-IT" sz="2000" dirty="0" smtClean="0">
                <a:latin typeface="Cambria" pitchFamily="18" charset="0"/>
              </a:rPr>
              <a:t>, con una percentuale di </a:t>
            </a:r>
            <a:r>
              <a:rPr lang="it-IT" sz="2000" dirty="0" err="1" smtClean="0">
                <a:latin typeface="Cambria" pitchFamily="18" charset="0"/>
              </a:rPr>
              <a:t>ionicità</a:t>
            </a:r>
            <a:r>
              <a:rPr lang="it-IT" sz="2000" dirty="0" smtClean="0">
                <a:latin typeface="Cambria" pitchFamily="18" charset="0"/>
              </a:rPr>
              <a:t> di circa il 50 %. </a:t>
            </a:r>
          </a:p>
          <a:p>
            <a:pPr algn="just"/>
            <a:endParaRPr lang="it-IT" sz="2000" dirty="0" smtClean="0">
              <a:latin typeface="Cambria" pitchFamily="18" charset="0"/>
            </a:endParaRPr>
          </a:p>
        </p:txBody>
      </p:sp>
      <p:pic>
        <p:nvPicPr>
          <p:cNvPr id="7" name="Picture 4" descr="tetra_misure"/>
          <p:cNvPicPr>
            <a:picLocks noChangeAspect="1" noChangeArrowheads="1"/>
          </p:cNvPicPr>
          <p:nvPr/>
        </p:nvPicPr>
        <p:blipFill>
          <a:blip r:embed="rId4"/>
          <a:srcRect/>
          <a:stretch>
            <a:fillRect/>
          </a:stretch>
        </p:blipFill>
        <p:spPr bwMode="auto">
          <a:xfrm>
            <a:off x="5786446" y="2428868"/>
            <a:ext cx="3313113" cy="3265488"/>
          </a:xfrm>
          <a:prstGeom prst="rect">
            <a:avLst/>
          </a:prstGeom>
          <a:noFill/>
          <a:ln w="9525">
            <a:noFill/>
            <a:miter lim="800000"/>
            <a:headEnd/>
            <a:tailEnd/>
          </a:ln>
        </p:spPr>
      </p:pic>
      <p:sp>
        <p:nvSpPr>
          <p:cNvPr id="8" name="Rectangle 5"/>
          <p:cNvSpPr>
            <a:spLocks noChangeArrowheads="1"/>
          </p:cNvSpPr>
          <p:nvPr/>
        </p:nvSpPr>
        <p:spPr bwMode="auto">
          <a:xfrm>
            <a:off x="6500858" y="5812713"/>
            <a:ext cx="2357422" cy="830997"/>
          </a:xfrm>
          <a:prstGeom prst="rect">
            <a:avLst/>
          </a:prstGeom>
          <a:noFill/>
          <a:ln w="9525">
            <a:noFill/>
            <a:miter lim="800000"/>
            <a:headEnd/>
            <a:tailEnd/>
          </a:ln>
        </p:spPr>
        <p:txBody>
          <a:bodyPr wrap="square" anchor="ctr">
            <a:spAutoFit/>
          </a:bodyPr>
          <a:lstStyle/>
          <a:p>
            <a:pPr algn="ctr"/>
            <a:r>
              <a:rPr lang="it-IT" sz="1600" dirty="0">
                <a:latin typeface="Cambria" pitchFamily="18" charset="0"/>
              </a:rPr>
              <a:t>Schema della configurazione del tetraedro (SiO</a:t>
            </a:r>
            <a:r>
              <a:rPr lang="it-IT" sz="1600" baseline="-25000" dirty="0">
                <a:latin typeface="Cambria" pitchFamily="18" charset="0"/>
              </a:rPr>
              <a:t>4</a:t>
            </a:r>
            <a:r>
              <a:rPr lang="it-IT" sz="1600" dirty="0">
                <a:latin typeface="Cambria" pitchFamily="18" charset="0"/>
              </a:rPr>
              <a:t>)</a:t>
            </a:r>
            <a:r>
              <a:rPr lang="it-IT" sz="1600" baseline="30000" dirty="0">
                <a:latin typeface="Cambria" pitchFamily="18" charset="0"/>
              </a:rPr>
              <a:t>4-</a:t>
            </a:r>
            <a:r>
              <a:rPr lang="it-IT" sz="1600" dirty="0">
                <a:latin typeface="Cambria" pitchFamily="18" charset="0"/>
              </a:rPr>
              <a:t> </a:t>
            </a:r>
          </a:p>
        </p:txBody>
      </p:sp>
      <p:sp>
        <p:nvSpPr>
          <p:cNvPr id="9" name="Rettangolo 8"/>
          <p:cNvSpPr/>
          <p:nvPr/>
        </p:nvSpPr>
        <p:spPr>
          <a:xfrm>
            <a:off x="71406" y="2621720"/>
            <a:ext cx="5643586" cy="4093428"/>
          </a:xfrm>
          <a:prstGeom prst="rect">
            <a:avLst/>
          </a:prstGeom>
        </p:spPr>
        <p:txBody>
          <a:bodyPr wrap="square">
            <a:spAutoFit/>
          </a:bodyPr>
          <a:lstStyle/>
          <a:p>
            <a:pPr algn="just">
              <a:buFont typeface="Arial" pitchFamily="34" charset="0"/>
              <a:buChar char="•"/>
            </a:pPr>
            <a:r>
              <a:rPr lang="it-IT" sz="2000" dirty="0" smtClean="0">
                <a:latin typeface="Cambria" pitchFamily="18" charset="0"/>
              </a:rPr>
              <a:t> Il rapporto tra i raggi ionici del silicio e dell’ossigeno è di 0.29 (</a:t>
            </a:r>
            <a:r>
              <a:rPr lang="it-IT" sz="2000" dirty="0" err="1" smtClean="0">
                <a:latin typeface="Cambria" pitchFamily="18" charset="0"/>
              </a:rPr>
              <a:t>coord</a:t>
            </a:r>
            <a:r>
              <a:rPr lang="it-IT" sz="2000" dirty="0" smtClean="0">
                <a:latin typeface="Cambria" pitchFamily="18" charset="0"/>
              </a:rPr>
              <a:t>. tetraedrica), che porta il silicio a coordinare intorno a sé quattro ossigeni generando dei tetraedri. Questi si legano tra loro attraverso i vertici, per massimizzare la distanza tra i cationi. </a:t>
            </a:r>
          </a:p>
          <a:p>
            <a:pPr algn="just"/>
            <a:endParaRPr lang="it-IT" sz="2000" dirty="0" smtClean="0">
              <a:latin typeface="Cambria" pitchFamily="18" charset="0"/>
            </a:endParaRPr>
          </a:p>
          <a:p>
            <a:pPr algn="just">
              <a:buFont typeface="Arial" pitchFamily="34" charset="0"/>
              <a:buChar char="•"/>
            </a:pPr>
            <a:r>
              <a:rPr lang="it-IT" sz="2000" dirty="0" smtClean="0">
                <a:latin typeface="Cambria" pitchFamily="18" charset="0"/>
              </a:rPr>
              <a:t> Le quattro cariche positive di Si</a:t>
            </a:r>
            <a:r>
              <a:rPr lang="it-IT" sz="2000" baseline="30000" dirty="0" smtClean="0">
                <a:latin typeface="Cambria" pitchFamily="18" charset="0"/>
              </a:rPr>
              <a:t>4+</a:t>
            </a:r>
            <a:r>
              <a:rPr lang="it-IT" sz="2000" dirty="0" smtClean="0">
                <a:latin typeface="Cambria" pitchFamily="18" charset="0"/>
              </a:rPr>
              <a:t>  vengono perciò</a:t>
            </a:r>
          </a:p>
          <a:p>
            <a:pPr algn="just"/>
            <a:r>
              <a:rPr lang="it-IT" sz="2000" dirty="0" smtClean="0">
                <a:latin typeface="Cambria" pitchFamily="18" charset="0"/>
              </a:rPr>
              <a:t>compensate localmente dalle quattro cariche negative, una per ciascun ossigeno. Ogni ossigeno</a:t>
            </a:r>
          </a:p>
          <a:p>
            <a:pPr algn="just"/>
            <a:r>
              <a:rPr lang="it-IT" sz="2000" dirty="0" smtClean="0">
                <a:latin typeface="Cambria" pitchFamily="18" charset="0"/>
              </a:rPr>
              <a:t>deve quindi legarsi a due atomi di silicio, portando alla costruzione di una struttura tridimensionale.</a:t>
            </a:r>
            <a:endParaRPr lang="it-IT" sz="2000" dirty="0">
              <a:latin typeface="Cambria" pitchFamily="18" charset="0"/>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5" name="Immagine 1" descr="C:\Users\User\Desktop\francesca\burocrazie TV\logo gruppo.TIF"/>
          <p:cNvPicPr>
            <a:picLocks noChangeAspect="1" noChangeArrowheads="1"/>
          </p:cNvPicPr>
          <p:nvPr/>
        </p:nvPicPr>
        <p:blipFill>
          <a:blip r:embed="rId3"/>
          <a:srcRect/>
          <a:stretch>
            <a:fillRect/>
          </a:stretch>
        </p:blipFill>
        <p:spPr bwMode="auto">
          <a:xfrm>
            <a:off x="8358214" y="71414"/>
            <a:ext cx="642942" cy="676930"/>
          </a:xfrm>
          <a:prstGeom prst="rect">
            <a:avLst/>
          </a:prstGeom>
          <a:noFill/>
          <a:ln w="9525">
            <a:noFill/>
            <a:miter lim="800000"/>
            <a:headEnd/>
            <a:tailEnd/>
          </a:ln>
        </p:spPr>
      </p:pic>
      <p:cxnSp>
        <p:nvCxnSpPr>
          <p:cNvPr id="20" name="Connettore 1 19"/>
          <p:cNvCxnSpPr/>
          <p:nvPr/>
        </p:nvCxnSpPr>
        <p:spPr>
          <a:xfrm flipV="1">
            <a:off x="285720" y="687060"/>
            <a:ext cx="8001056" cy="71438"/>
          </a:xfrm>
          <a:prstGeom prst="line">
            <a:avLst/>
          </a:prstGeom>
          <a:ln>
            <a:solidFill>
              <a:srgbClr val="006600"/>
            </a:solidFill>
          </a:ln>
        </p:spPr>
        <p:style>
          <a:lnRef idx="1">
            <a:schemeClr val="accent1"/>
          </a:lnRef>
          <a:fillRef idx="0">
            <a:schemeClr val="accent1"/>
          </a:fillRef>
          <a:effectRef idx="0">
            <a:schemeClr val="accent1"/>
          </a:effectRef>
          <a:fontRef idx="minor">
            <a:schemeClr val="tx1"/>
          </a:fontRef>
        </p:style>
      </p:cxnSp>
      <p:sp>
        <p:nvSpPr>
          <p:cNvPr id="18" name="Rectangle 2"/>
          <p:cNvSpPr>
            <a:spLocks noGrp="1" noChangeArrowheads="1"/>
          </p:cNvSpPr>
          <p:nvPr>
            <p:ph type="title"/>
          </p:nvPr>
        </p:nvSpPr>
        <p:spPr>
          <a:xfrm>
            <a:off x="395288" y="-71462"/>
            <a:ext cx="7772400" cy="908050"/>
          </a:xfrm>
        </p:spPr>
        <p:txBody>
          <a:bodyPr/>
          <a:lstStyle/>
          <a:p>
            <a:pPr eaLnBrk="1" hangingPunct="1"/>
            <a:r>
              <a:rPr lang="it-IT" sz="2800" b="1" i="1" dirty="0" err="1" smtClean="0">
                <a:solidFill>
                  <a:srgbClr val="006600"/>
                </a:solidFill>
                <a:latin typeface="Bookman Old Style" pitchFamily="18" charset="0"/>
              </a:rPr>
              <a:t>Strutt</a:t>
            </a:r>
            <a:r>
              <a:rPr lang="it-IT" sz="2800" b="1" i="1" dirty="0" smtClean="0">
                <a:solidFill>
                  <a:srgbClr val="006600"/>
                </a:solidFill>
                <a:latin typeface="Bookman Old Style" pitchFamily="18" charset="0"/>
              </a:rPr>
              <a:t>. cristalline ceramiche: i silicati</a:t>
            </a:r>
          </a:p>
        </p:txBody>
      </p:sp>
      <p:sp>
        <p:nvSpPr>
          <p:cNvPr id="6" name="Rectangle 3"/>
          <p:cNvSpPr txBox="1">
            <a:spLocks noChangeArrowheads="1"/>
          </p:cNvSpPr>
          <p:nvPr/>
        </p:nvSpPr>
        <p:spPr bwMode="auto">
          <a:xfrm>
            <a:off x="142844" y="857232"/>
            <a:ext cx="8786874" cy="571504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lgn="just">
              <a:buFont typeface="Arial" pitchFamily="34" charset="0"/>
              <a:buChar char="•"/>
            </a:pPr>
            <a:r>
              <a:rPr lang="it-IT" sz="2000" b="1" dirty="0" smtClean="0">
                <a:latin typeface="Cambria" pitchFamily="18" charset="0"/>
              </a:rPr>
              <a:t> </a:t>
            </a:r>
            <a:r>
              <a:rPr lang="it-IT" sz="2000" dirty="0" smtClean="0">
                <a:latin typeface="Cambria" pitchFamily="18" charset="0"/>
              </a:rPr>
              <a:t>Vi sono centinaia di silicati con composizioni chimiche complesse nei quali l’arrangiamento atomico presenta strutture unitarie ordinate di diversi tipi. </a:t>
            </a:r>
          </a:p>
          <a:p>
            <a:pPr algn="just">
              <a:buFont typeface="Arial" pitchFamily="34" charset="0"/>
              <a:buChar char="•"/>
            </a:pPr>
            <a:endParaRPr lang="it-IT" sz="2000" dirty="0" smtClean="0">
              <a:latin typeface="Cambria" pitchFamily="18" charset="0"/>
            </a:endParaRPr>
          </a:p>
          <a:p>
            <a:pPr algn="just">
              <a:buFont typeface="Arial" pitchFamily="34" charset="0"/>
              <a:buChar char="•"/>
            </a:pPr>
            <a:r>
              <a:rPr lang="it-IT" sz="2000" dirty="0" smtClean="0">
                <a:latin typeface="Cambria" pitchFamily="18" charset="0"/>
              </a:rPr>
              <a:t> Nei silicati, tuttavia, si trovano in generale due tipi di ossigeni: quelli “</a:t>
            </a:r>
            <a:r>
              <a:rPr lang="it-IT" sz="2000" dirty="0" err="1" smtClean="0">
                <a:latin typeface="Cambria" pitchFamily="18" charset="0"/>
              </a:rPr>
              <a:t>pontanti</a:t>
            </a:r>
            <a:r>
              <a:rPr lang="it-IT" sz="2000" dirty="0" smtClean="0">
                <a:latin typeface="Cambria" pitchFamily="18" charset="0"/>
              </a:rPr>
              <a:t>”, che fanno effettivamente da ponte tra due atomi di silicio, e quelli “non </a:t>
            </a:r>
            <a:r>
              <a:rPr lang="it-IT" sz="2000" dirty="0" err="1" smtClean="0">
                <a:latin typeface="Cambria" pitchFamily="18" charset="0"/>
              </a:rPr>
              <a:t>pontanti</a:t>
            </a:r>
            <a:r>
              <a:rPr lang="it-IT" sz="2000" dirty="0" smtClean="0">
                <a:latin typeface="Cambria" pitchFamily="18" charset="0"/>
              </a:rPr>
              <a:t>, legati ad un solo atomo di silicio. </a:t>
            </a:r>
          </a:p>
          <a:p>
            <a:pPr algn="just">
              <a:buFont typeface="Arial" pitchFamily="34" charset="0"/>
              <a:buChar char="•"/>
            </a:pPr>
            <a:endParaRPr lang="it-IT" sz="2000" dirty="0" smtClean="0">
              <a:latin typeface="Cambria" pitchFamily="18" charset="0"/>
            </a:endParaRPr>
          </a:p>
          <a:p>
            <a:pPr algn="just">
              <a:buFont typeface="Arial" pitchFamily="34" charset="0"/>
              <a:buChar char="•"/>
            </a:pPr>
            <a:r>
              <a:rPr lang="it-IT" sz="2000" dirty="0" smtClean="0">
                <a:latin typeface="Cambria" pitchFamily="18" charset="0"/>
              </a:rPr>
              <a:t> Naturalmente, la valenza insoddisfatta dell’ossigeno non </a:t>
            </a:r>
            <a:r>
              <a:rPr lang="it-IT" sz="2000" dirty="0" err="1" smtClean="0">
                <a:latin typeface="Cambria" pitchFamily="18" charset="0"/>
              </a:rPr>
              <a:t>pontante</a:t>
            </a:r>
            <a:r>
              <a:rPr lang="it-IT" sz="2000" dirty="0" smtClean="0">
                <a:latin typeface="Cambria" pitchFamily="18" charset="0"/>
              </a:rPr>
              <a:t> deve trovare compensazione nel legame con altri atomi, che sono generalmente elementi alcalini o alcalinoterrosi.</a:t>
            </a:r>
          </a:p>
          <a:p>
            <a:pPr algn="just">
              <a:buFont typeface="Arial" pitchFamily="34" charset="0"/>
              <a:buChar char="•"/>
            </a:pPr>
            <a:endParaRPr lang="it-IT" sz="2000" dirty="0" smtClean="0">
              <a:latin typeface="Cambria" pitchFamily="18" charset="0"/>
            </a:endParaRPr>
          </a:p>
          <a:p>
            <a:pPr algn="just">
              <a:buFont typeface="Arial" pitchFamily="34" charset="0"/>
              <a:buChar char="•"/>
            </a:pPr>
            <a:r>
              <a:rPr lang="it-IT" sz="2000" dirty="0" smtClean="0">
                <a:latin typeface="Cambria" pitchFamily="18" charset="0"/>
              </a:rPr>
              <a:t> Un ossigeno non </a:t>
            </a:r>
            <a:r>
              <a:rPr lang="it-IT" sz="2000" dirty="0" err="1" smtClean="0">
                <a:latin typeface="Cambria" pitchFamily="18" charset="0"/>
              </a:rPr>
              <a:t>pontante</a:t>
            </a:r>
            <a:r>
              <a:rPr lang="it-IT" sz="2000" dirty="0" smtClean="0">
                <a:latin typeface="Cambria" pitchFamily="18" charset="0"/>
              </a:rPr>
              <a:t> interrompe la continuità tridimensionale del reticolo. Un aumento della concentrazione di ioni alcalini o alcalino-terrosi porta ad un aumento degli ossigeni non </a:t>
            </a:r>
            <a:r>
              <a:rPr lang="it-IT" sz="2000" dirty="0" err="1" smtClean="0">
                <a:latin typeface="Cambria" pitchFamily="18" charset="0"/>
              </a:rPr>
              <a:t>pontanti</a:t>
            </a:r>
            <a:r>
              <a:rPr lang="it-IT" sz="2000" dirty="0" smtClean="0">
                <a:latin typeface="Cambria" pitchFamily="18" charset="0"/>
              </a:rPr>
              <a:t> e quindi ad una progressiva distruzione della continuità strutturale. Un’ulteriore conseguenza è l’aumento del rapporto O/Si. Questo può infatti variare tra 2 e 4. In funzione di tale rapporto è possibile distinguere quattro tipi generali di silicati:</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5" name="Immagine 1" descr="C:\Users\User\Desktop\francesca\burocrazie TV\logo gruppo.TIF"/>
          <p:cNvPicPr>
            <a:picLocks noChangeAspect="1" noChangeArrowheads="1"/>
          </p:cNvPicPr>
          <p:nvPr/>
        </p:nvPicPr>
        <p:blipFill>
          <a:blip r:embed="rId4"/>
          <a:srcRect/>
          <a:stretch>
            <a:fillRect/>
          </a:stretch>
        </p:blipFill>
        <p:spPr bwMode="auto">
          <a:xfrm>
            <a:off x="8358214" y="71414"/>
            <a:ext cx="642942" cy="676930"/>
          </a:xfrm>
          <a:prstGeom prst="rect">
            <a:avLst/>
          </a:prstGeom>
          <a:noFill/>
          <a:ln w="9525">
            <a:noFill/>
            <a:miter lim="800000"/>
            <a:headEnd/>
            <a:tailEnd/>
          </a:ln>
        </p:spPr>
      </p:pic>
      <p:cxnSp>
        <p:nvCxnSpPr>
          <p:cNvPr id="20" name="Connettore 1 19"/>
          <p:cNvCxnSpPr/>
          <p:nvPr/>
        </p:nvCxnSpPr>
        <p:spPr>
          <a:xfrm flipV="1">
            <a:off x="285720" y="687060"/>
            <a:ext cx="8001056" cy="71438"/>
          </a:xfrm>
          <a:prstGeom prst="line">
            <a:avLst/>
          </a:prstGeom>
          <a:ln>
            <a:solidFill>
              <a:srgbClr val="006600"/>
            </a:solidFill>
          </a:ln>
        </p:spPr>
        <p:style>
          <a:lnRef idx="1">
            <a:schemeClr val="accent1"/>
          </a:lnRef>
          <a:fillRef idx="0">
            <a:schemeClr val="accent1"/>
          </a:fillRef>
          <a:effectRef idx="0">
            <a:schemeClr val="accent1"/>
          </a:effectRef>
          <a:fontRef idx="minor">
            <a:schemeClr val="tx1"/>
          </a:fontRef>
        </p:style>
      </p:cxnSp>
      <p:sp>
        <p:nvSpPr>
          <p:cNvPr id="18" name="Rectangle 2"/>
          <p:cNvSpPr>
            <a:spLocks noGrp="1" noChangeArrowheads="1"/>
          </p:cNvSpPr>
          <p:nvPr>
            <p:ph type="title"/>
          </p:nvPr>
        </p:nvSpPr>
        <p:spPr>
          <a:xfrm>
            <a:off x="395288" y="-71462"/>
            <a:ext cx="7772400" cy="908050"/>
          </a:xfrm>
        </p:spPr>
        <p:txBody>
          <a:bodyPr/>
          <a:lstStyle/>
          <a:p>
            <a:pPr eaLnBrk="1" hangingPunct="1"/>
            <a:r>
              <a:rPr lang="it-IT" sz="2800" b="1" i="1" dirty="0" err="1" smtClean="0">
                <a:solidFill>
                  <a:srgbClr val="006600"/>
                </a:solidFill>
                <a:latin typeface="Bookman Old Style" pitchFamily="18" charset="0"/>
              </a:rPr>
              <a:t>Strutt</a:t>
            </a:r>
            <a:r>
              <a:rPr lang="it-IT" sz="2800" b="1" i="1" dirty="0" smtClean="0">
                <a:solidFill>
                  <a:srgbClr val="006600"/>
                </a:solidFill>
                <a:latin typeface="Bookman Old Style" pitchFamily="18" charset="0"/>
              </a:rPr>
              <a:t>. cristalline ceramiche: i silicati</a:t>
            </a:r>
          </a:p>
        </p:txBody>
      </p:sp>
      <p:sp>
        <p:nvSpPr>
          <p:cNvPr id="6" name="Rectangle 3"/>
          <p:cNvSpPr txBox="1">
            <a:spLocks noChangeArrowheads="1"/>
          </p:cNvSpPr>
          <p:nvPr/>
        </p:nvSpPr>
        <p:spPr bwMode="auto">
          <a:xfrm>
            <a:off x="142844" y="857232"/>
            <a:ext cx="8786874" cy="571504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lgn="just" eaLnBrk="1" hangingPunct="1">
              <a:buFont typeface="Arial" pitchFamily="34" charset="0"/>
              <a:buChar char="•"/>
            </a:pPr>
            <a:r>
              <a:rPr lang="it-IT" sz="2000" b="1" dirty="0" smtClean="0">
                <a:latin typeface="Cambria" pitchFamily="18" charset="0"/>
              </a:rPr>
              <a:t> </a:t>
            </a:r>
            <a:r>
              <a:rPr lang="it-IT" sz="2000" dirty="0" smtClean="0">
                <a:latin typeface="Cambria" pitchFamily="18" charset="0"/>
              </a:rPr>
              <a:t>La presenza su ogni atomo di ossigeno di un elettrone disponibile permette la formazione di strutture diverse (i tetraedri sono in contatto unendo angoli in maniere diverse):</a:t>
            </a:r>
          </a:p>
          <a:p>
            <a:pPr marL="533400" indent="-533400" algn="just" eaLnBrk="1" hangingPunct="1">
              <a:buFontTx/>
              <a:buNone/>
            </a:pPr>
            <a:endParaRPr lang="it-IT" sz="2000" dirty="0" smtClean="0">
              <a:latin typeface="Cambria" pitchFamily="18" charset="0"/>
            </a:endParaRPr>
          </a:p>
          <a:p>
            <a:pPr marL="533400" indent="-533400" algn="just" eaLnBrk="1" hangingPunct="1">
              <a:buFontTx/>
              <a:buNone/>
            </a:pPr>
            <a:endParaRPr lang="it-IT" sz="2000" dirty="0" smtClean="0">
              <a:latin typeface="Cambria" pitchFamily="18" charset="0"/>
            </a:endParaRPr>
          </a:p>
        </p:txBody>
      </p:sp>
      <p:pic>
        <p:nvPicPr>
          <p:cNvPr id="275458" name="Picture 2"/>
          <p:cNvPicPr>
            <a:picLocks noChangeAspect="1" noChangeArrowheads="1"/>
          </p:cNvPicPr>
          <p:nvPr/>
        </p:nvPicPr>
        <p:blipFill>
          <a:blip r:embed="rId5"/>
          <a:srcRect/>
          <a:stretch>
            <a:fillRect/>
          </a:stretch>
        </p:blipFill>
        <p:spPr bwMode="auto">
          <a:xfrm>
            <a:off x="5715008" y="3143248"/>
            <a:ext cx="1428760" cy="1149220"/>
          </a:xfrm>
          <a:prstGeom prst="rect">
            <a:avLst/>
          </a:prstGeom>
          <a:noFill/>
          <a:ln w="9525">
            <a:noFill/>
            <a:miter lim="800000"/>
            <a:headEnd/>
            <a:tailEnd/>
          </a:ln>
          <a:effectLst/>
        </p:spPr>
      </p:pic>
      <p:graphicFrame>
        <p:nvGraphicFramePr>
          <p:cNvPr id="275459" name="Object 4"/>
          <p:cNvGraphicFramePr>
            <a:graphicFrameLocks noChangeAspect="1"/>
          </p:cNvGraphicFramePr>
          <p:nvPr/>
        </p:nvGraphicFramePr>
        <p:xfrm>
          <a:off x="7358082" y="2714620"/>
          <a:ext cx="1464029" cy="1785950"/>
        </p:xfrm>
        <a:graphic>
          <a:graphicData uri="http://schemas.openxmlformats.org/presentationml/2006/ole">
            <p:oleObj spid="_x0000_s275459" name="Image" r:id="rId6" imgW="818286" imgH="996445" progId="Photoshop.Image.9">
              <p:embed/>
            </p:oleObj>
          </a:graphicData>
        </a:graphic>
      </p:graphicFrame>
      <p:sp>
        <p:nvSpPr>
          <p:cNvPr id="8" name="Rettangolo 7"/>
          <p:cNvSpPr/>
          <p:nvPr/>
        </p:nvSpPr>
        <p:spPr>
          <a:xfrm>
            <a:off x="71438" y="1928802"/>
            <a:ext cx="9001156" cy="1015663"/>
          </a:xfrm>
          <a:prstGeom prst="rect">
            <a:avLst/>
          </a:prstGeom>
        </p:spPr>
        <p:txBody>
          <a:bodyPr wrap="square">
            <a:spAutoFit/>
          </a:bodyPr>
          <a:lstStyle/>
          <a:p>
            <a:pPr algn="just" eaLnBrk="1" hangingPunct="1">
              <a:buFontTx/>
              <a:buAutoNum type="arabicPeriod"/>
            </a:pPr>
            <a:r>
              <a:rPr lang="it-IT" sz="2000" b="1" i="1" dirty="0" err="1" smtClean="0">
                <a:solidFill>
                  <a:srgbClr val="006600"/>
                </a:solidFill>
              </a:rPr>
              <a:t>Ortosilicati</a:t>
            </a:r>
            <a:r>
              <a:rPr lang="it-IT" sz="2000" b="1" i="1" dirty="0" smtClean="0">
                <a:solidFill>
                  <a:srgbClr val="006600"/>
                </a:solidFill>
              </a:rPr>
              <a:t> (</a:t>
            </a:r>
            <a:r>
              <a:rPr lang="it-IT" sz="2000" i="1" dirty="0" smtClean="0">
                <a:solidFill>
                  <a:srgbClr val="006600"/>
                </a:solidFill>
              </a:rPr>
              <a:t>strutture ad isole, </a:t>
            </a:r>
            <a:r>
              <a:rPr lang="it-IT" sz="2000" b="1" i="1" dirty="0" smtClean="0">
                <a:solidFill>
                  <a:srgbClr val="006600"/>
                </a:solidFill>
                <a:latin typeface="Cambria" pitchFamily="18" charset="0"/>
              </a:rPr>
              <a:t>SiO</a:t>
            </a:r>
            <a:r>
              <a:rPr lang="it-IT" sz="2000" b="1" i="1" baseline="-25000" dirty="0" smtClean="0">
                <a:solidFill>
                  <a:srgbClr val="006600"/>
                </a:solidFill>
                <a:latin typeface="Cambria" pitchFamily="18" charset="0"/>
              </a:rPr>
              <a:t>4</a:t>
            </a:r>
            <a:r>
              <a:rPr lang="it-IT" sz="2000" b="1" i="1" baseline="30000" dirty="0" smtClean="0">
                <a:solidFill>
                  <a:srgbClr val="006600"/>
                </a:solidFill>
                <a:latin typeface="Cambria" pitchFamily="18" charset="0"/>
              </a:rPr>
              <a:t>4- </a:t>
            </a:r>
            <a:r>
              <a:rPr lang="it-IT" sz="2000" b="1" i="1" dirty="0" smtClean="0">
                <a:solidFill>
                  <a:srgbClr val="006600"/>
                </a:solidFill>
              </a:rPr>
              <a:t>) </a:t>
            </a:r>
            <a:r>
              <a:rPr lang="it-IT" sz="2000" dirty="0" smtClean="0"/>
              <a:t>con rapporto O/Si = 4, si ottengono quando tutte le valenze disponibili sono saturate da ioni metallici Negli </a:t>
            </a:r>
            <a:r>
              <a:rPr lang="it-IT" sz="2000" dirty="0" err="1" smtClean="0"/>
              <a:t>ortosilicati</a:t>
            </a:r>
            <a:r>
              <a:rPr lang="it-IT" sz="2000" dirty="0" smtClean="0"/>
              <a:t>, i tetraedri sono indipendenti gli uni dagli altri. </a:t>
            </a:r>
          </a:p>
        </p:txBody>
      </p:sp>
      <p:sp>
        <p:nvSpPr>
          <p:cNvPr id="9" name="Rettangolo 8"/>
          <p:cNvSpPr/>
          <p:nvPr/>
        </p:nvSpPr>
        <p:spPr>
          <a:xfrm>
            <a:off x="214282" y="5286388"/>
            <a:ext cx="5072098" cy="1323439"/>
          </a:xfrm>
          <a:prstGeom prst="rect">
            <a:avLst/>
          </a:prstGeom>
        </p:spPr>
        <p:txBody>
          <a:bodyPr wrap="square">
            <a:spAutoFit/>
          </a:bodyPr>
          <a:lstStyle/>
          <a:p>
            <a:pPr marL="0" indent="0" algn="just" eaLnBrk="1" hangingPunct="1">
              <a:buFontTx/>
              <a:buNone/>
            </a:pPr>
            <a:r>
              <a:rPr lang="it-IT" sz="2000" b="1" i="1" dirty="0" smtClean="0">
                <a:solidFill>
                  <a:srgbClr val="006600"/>
                </a:solidFill>
              </a:rPr>
              <a:t>2. </a:t>
            </a:r>
            <a:r>
              <a:rPr lang="it-IT" sz="2000" b="1" i="1" dirty="0" err="1" smtClean="0">
                <a:solidFill>
                  <a:srgbClr val="006600"/>
                </a:solidFill>
              </a:rPr>
              <a:t>Pirosilicati</a:t>
            </a:r>
            <a:r>
              <a:rPr lang="it-IT" sz="2000" b="1" i="1" dirty="0" smtClean="0">
                <a:solidFill>
                  <a:srgbClr val="006600"/>
                </a:solidFill>
              </a:rPr>
              <a:t> (</a:t>
            </a:r>
            <a:r>
              <a:rPr lang="it-IT" sz="2000" i="1" dirty="0" smtClean="0">
                <a:solidFill>
                  <a:srgbClr val="006600"/>
                </a:solidFill>
              </a:rPr>
              <a:t>strutture ad isole, </a:t>
            </a:r>
            <a:r>
              <a:rPr lang="it-IT" sz="2000" b="1" i="1" dirty="0" smtClean="0">
                <a:solidFill>
                  <a:srgbClr val="006600"/>
                </a:solidFill>
                <a:latin typeface="Cambria" pitchFamily="18" charset="0"/>
              </a:rPr>
              <a:t>Si</a:t>
            </a:r>
            <a:r>
              <a:rPr lang="it-IT" sz="2000" b="1" i="1" baseline="-25000" dirty="0" smtClean="0">
                <a:solidFill>
                  <a:srgbClr val="006600"/>
                </a:solidFill>
                <a:latin typeface="Cambria" pitchFamily="18" charset="0"/>
              </a:rPr>
              <a:t>2</a:t>
            </a:r>
            <a:r>
              <a:rPr lang="it-IT" sz="2000" b="1" i="1" dirty="0" smtClean="0">
                <a:solidFill>
                  <a:srgbClr val="006600"/>
                </a:solidFill>
                <a:latin typeface="Cambria" pitchFamily="18" charset="0"/>
              </a:rPr>
              <a:t>O</a:t>
            </a:r>
            <a:r>
              <a:rPr lang="it-IT" sz="2000" b="1" i="1" baseline="-25000" dirty="0" smtClean="0">
                <a:solidFill>
                  <a:srgbClr val="006600"/>
                </a:solidFill>
                <a:latin typeface="Cambria" pitchFamily="18" charset="0"/>
              </a:rPr>
              <a:t>7</a:t>
            </a:r>
            <a:r>
              <a:rPr lang="it-IT" sz="2000" b="1" i="1" baseline="30000" dirty="0" smtClean="0">
                <a:solidFill>
                  <a:srgbClr val="006600"/>
                </a:solidFill>
                <a:latin typeface="Cambria" pitchFamily="18" charset="0"/>
              </a:rPr>
              <a:t>6- </a:t>
            </a:r>
            <a:r>
              <a:rPr lang="it-IT" sz="2000" b="1" i="1" dirty="0" smtClean="0">
                <a:solidFill>
                  <a:srgbClr val="006600"/>
                </a:solidFill>
              </a:rPr>
              <a:t>) </a:t>
            </a:r>
            <a:r>
              <a:rPr lang="it-IT" sz="2000" dirty="0" smtClean="0"/>
              <a:t>con rapporto O/Si = 3.5 , gli ioni sono composti da due tetraedri con un angolo in comune (strutture rare). </a:t>
            </a:r>
          </a:p>
        </p:txBody>
      </p:sp>
      <p:pic>
        <p:nvPicPr>
          <p:cNvPr id="275460" name="Picture 4"/>
          <p:cNvPicPr>
            <a:picLocks noChangeAspect="1" noChangeArrowheads="1"/>
          </p:cNvPicPr>
          <p:nvPr/>
        </p:nvPicPr>
        <p:blipFill>
          <a:blip r:embed="rId7"/>
          <a:srcRect/>
          <a:stretch>
            <a:fillRect/>
          </a:stretch>
        </p:blipFill>
        <p:spPr bwMode="auto">
          <a:xfrm>
            <a:off x="7786710" y="5000636"/>
            <a:ext cx="1068141" cy="1500198"/>
          </a:xfrm>
          <a:prstGeom prst="rect">
            <a:avLst/>
          </a:prstGeom>
          <a:noFill/>
          <a:ln w="9525">
            <a:noFill/>
            <a:miter lim="800000"/>
            <a:headEnd/>
            <a:tailEnd/>
          </a:ln>
          <a:effectLst/>
        </p:spPr>
      </p:pic>
      <p:graphicFrame>
        <p:nvGraphicFramePr>
          <p:cNvPr id="275461" name="Object 6"/>
          <p:cNvGraphicFramePr>
            <a:graphicFrameLocks noChangeAspect="1"/>
          </p:cNvGraphicFramePr>
          <p:nvPr/>
        </p:nvGraphicFramePr>
        <p:xfrm>
          <a:off x="6028914" y="4714884"/>
          <a:ext cx="1145005" cy="1824034"/>
        </p:xfrm>
        <a:graphic>
          <a:graphicData uri="http://schemas.openxmlformats.org/presentationml/2006/ole">
            <p:oleObj spid="_x0000_s275461" name="Image" r:id="rId8" imgW="717441" imgH="1143002" progId="Photoshop.Image.9">
              <p:embed/>
            </p:oleObj>
          </a:graphicData>
        </a:graphic>
      </p:graphicFrame>
      <p:sp>
        <p:nvSpPr>
          <p:cNvPr id="12" name="Rettangolo 11"/>
          <p:cNvSpPr/>
          <p:nvPr/>
        </p:nvSpPr>
        <p:spPr>
          <a:xfrm>
            <a:off x="71406" y="2912274"/>
            <a:ext cx="5072098" cy="1938992"/>
          </a:xfrm>
          <a:prstGeom prst="rect">
            <a:avLst/>
          </a:prstGeom>
        </p:spPr>
        <p:txBody>
          <a:bodyPr wrap="square">
            <a:spAutoFit/>
          </a:bodyPr>
          <a:lstStyle/>
          <a:p>
            <a:pPr algn="just" eaLnBrk="1" hangingPunct="1"/>
            <a:r>
              <a:rPr lang="it-IT" sz="2000" dirty="0" smtClean="0"/>
              <a:t>Gli </a:t>
            </a:r>
            <a:r>
              <a:rPr lang="it-IT" sz="2000" dirty="0" err="1" smtClean="0"/>
              <a:t>ortosilicati</a:t>
            </a:r>
            <a:r>
              <a:rPr lang="it-IT" sz="2000" dirty="0" smtClean="0"/>
              <a:t> costituiscono un gruppo importante, che include numerosi minerali quali le olivine (Mg,Fe</a:t>
            </a:r>
            <a:r>
              <a:rPr lang="it-IT" sz="2000" i="1" baseline="30000" dirty="0" smtClean="0">
                <a:latin typeface="Cambria" pitchFamily="18" charset="0"/>
              </a:rPr>
              <a:t>2+</a:t>
            </a:r>
            <a:r>
              <a:rPr lang="it-IT" sz="2000" i="1" dirty="0" smtClean="0">
                <a:latin typeface="Cambria" pitchFamily="18" charset="0"/>
              </a:rPr>
              <a:t>)</a:t>
            </a:r>
            <a:r>
              <a:rPr lang="it-IT" sz="2000" i="1" baseline="-25000" dirty="0" smtClean="0">
                <a:latin typeface="Cambria" pitchFamily="18" charset="0"/>
              </a:rPr>
              <a:t>2</a:t>
            </a:r>
            <a:r>
              <a:rPr lang="it-IT" sz="2000" dirty="0" smtClean="0"/>
              <a:t>(</a:t>
            </a:r>
            <a:r>
              <a:rPr lang="it-IT" sz="2000" i="1" dirty="0" smtClean="0">
                <a:latin typeface="Cambria" pitchFamily="18" charset="0"/>
              </a:rPr>
              <a:t>SiO</a:t>
            </a:r>
            <a:r>
              <a:rPr lang="it-IT" sz="2000" i="1" baseline="-25000" dirty="0" smtClean="0">
                <a:latin typeface="Cambria" pitchFamily="18" charset="0"/>
              </a:rPr>
              <a:t>4</a:t>
            </a:r>
            <a:r>
              <a:rPr lang="it-IT" sz="2000" dirty="0" smtClean="0"/>
              <a:t>), i granati </a:t>
            </a:r>
          </a:p>
          <a:p>
            <a:pPr algn="just" eaLnBrk="1" hangingPunct="1"/>
            <a:r>
              <a:rPr lang="it-IT" sz="2000" dirty="0" smtClean="0"/>
              <a:t>(Mg,Fe</a:t>
            </a:r>
            <a:r>
              <a:rPr lang="it-IT" sz="2000" i="1" baseline="30000" dirty="0" smtClean="0">
                <a:latin typeface="Cambria" pitchFamily="18" charset="0"/>
              </a:rPr>
              <a:t>2+</a:t>
            </a:r>
            <a:r>
              <a:rPr lang="it-IT" sz="2000" i="1" dirty="0" smtClean="0">
                <a:latin typeface="Cambria" pitchFamily="18" charset="0"/>
              </a:rPr>
              <a:t>, Mn,Ca)</a:t>
            </a:r>
            <a:r>
              <a:rPr lang="it-IT" sz="2000" i="1" baseline="-25000" dirty="0" smtClean="0">
                <a:latin typeface="Cambria" pitchFamily="18" charset="0"/>
              </a:rPr>
              <a:t>3</a:t>
            </a:r>
            <a:r>
              <a:rPr lang="it-IT" sz="2000" dirty="0" smtClean="0"/>
              <a:t>(Cr,Al,Fe</a:t>
            </a:r>
            <a:r>
              <a:rPr lang="it-IT" sz="2000" i="1" baseline="30000" dirty="0" smtClean="0">
                <a:latin typeface="Cambria" pitchFamily="18" charset="0"/>
              </a:rPr>
              <a:t>3+</a:t>
            </a:r>
            <a:r>
              <a:rPr lang="it-IT" sz="2000" i="1" dirty="0" smtClean="0">
                <a:latin typeface="Cambria" pitchFamily="18" charset="0"/>
              </a:rPr>
              <a:t>)</a:t>
            </a:r>
            <a:r>
              <a:rPr lang="it-IT" sz="2000" i="1" baseline="-25000" dirty="0" smtClean="0">
                <a:latin typeface="Cambria" pitchFamily="18" charset="0"/>
              </a:rPr>
              <a:t>2</a:t>
            </a:r>
            <a:r>
              <a:rPr lang="it-IT" sz="2000" dirty="0" smtClean="0"/>
              <a:t>(</a:t>
            </a:r>
            <a:r>
              <a:rPr lang="it-IT" sz="2000" i="1" dirty="0" smtClean="0">
                <a:latin typeface="Cambria" pitchFamily="18" charset="0"/>
              </a:rPr>
              <a:t>SiO</a:t>
            </a:r>
            <a:r>
              <a:rPr lang="it-IT" sz="2000" i="1" baseline="-25000" dirty="0" smtClean="0">
                <a:latin typeface="Cambria" pitchFamily="18" charset="0"/>
              </a:rPr>
              <a:t>4</a:t>
            </a:r>
            <a:r>
              <a:rPr lang="it-IT" sz="2000" dirty="0" smtClean="0"/>
              <a:t>)</a:t>
            </a:r>
            <a:r>
              <a:rPr lang="it-IT" sz="2000" i="1" baseline="-25000" dirty="0" smtClean="0">
                <a:latin typeface="Cambria" pitchFamily="18" charset="0"/>
              </a:rPr>
              <a:t>3</a:t>
            </a:r>
            <a:r>
              <a:rPr lang="it-IT" sz="2000" dirty="0" smtClean="0"/>
              <a:t>, e alcuni importanti alluminosilicati, tra i quali la </a:t>
            </a:r>
            <a:r>
              <a:rPr lang="it-IT" sz="2000" b="1" i="1" dirty="0" smtClean="0">
                <a:solidFill>
                  <a:srgbClr val="006600"/>
                </a:solidFill>
              </a:rPr>
              <a:t>mullite </a:t>
            </a:r>
            <a:r>
              <a:rPr lang="it-IT" sz="2000" dirty="0" smtClean="0"/>
              <a:t>(Al</a:t>
            </a:r>
            <a:r>
              <a:rPr lang="it-IT" sz="2000" i="1" baseline="-25000" dirty="0" smtClean="0">
                <a:latin typeface="Cambria" pitchFamily="18" charset="0"/>
              </a:rPr>
              <a:t> 3 </a:t>
            </a:r>
            <a:r>
              <a:rPr lang="it-IT" sz="2000" dirty="0" smtClean="0"/>
              <a:t>Si</a:t>
            </a:r>
            <a:r>
              <a:rPr lang="it-IT" sz="2000" i="1" baseline="-25000" dirty="0" smtClean="0">
                <a:latin typeface="Cambria" pitchFamily="18" charset="0"/>
              </a:rPr>
              <a:t> 2</a:t>
            </a:r>
            <a:r>
              <a:rPr lang="it-IT" sz="2000" dirty="0" smtClean="0"/>
              <a:t>O</a:t>
            </a:r>
            <a:r>
              <a:rPr lang="it-IT" sz="2000" i="1" baseline="-25000" dirty="0" smtClean="0">
                <a:latin typeface="Cambria" pitchFamily="18" charset="0"/>
              </a:rPr>
              <a:t> 13</a:t>
            </a:r>
            <a:r>
              <a:rPr lang="it-IT" sz="2000" dirty="0" smtClean="0"/>
              <a:t> o 3Al</a:t>
            </a:r>
            <a:r>
              <a:rPr lang="it-IT" sz="2000" i="1" baseline="30000" dirty="0" smtClean="0">
                <a:latin typeface="Cambria" pitchFamily="18" charset="0"/>
              </a:rPr>
              <a:t>2</a:t>
            </a:r>
            <a:r>
              <a:rPr lang="it-IT" sz="2000" dirty="0" smtClean="0"/>
              <a:t>O</a:t>
            </a:r>
            <a:r>
              <a:rPr lang="it-IT" sz="2000" i="1" baseline="-25000" dirty="0" smtClean="0">
                <a:latin typeface="Cambria" pitchFamily="18" charset="0"/>
              </a:rPr>
              <a:t> 3</a:t>
            </a:r>
            <a:r>
              <a:rPr lang="it-IT" sz="2000" dirty="0" smtClean="0"/>
              <a:t> ⋅2S</a:t>
            </a:r>
            <a:r>
              <a:rPr lang="it-IT" sz="2000" i="1" dirty="0" smtClean="0">
                <a:latin typeface="Cambria" pitchFamily="18" charset="0"/>
              </a:rPr>
              <a:t>iO</a:t>
            </a:r>
            <a:r>
              <a:rPr lang="it-IT" sz="2000" i="1" baseline="-25000" dirty="0" smtClean="0">
                <a:latin typeface="Cambria" pitchFamily="18" charset="0"/>
              </a:rPr>
              <a:t>2</a:t>
            </a:r>
            <a:r>
              <a:rPr lang="it-IT" sz="2000" dirty="0" smtClean="0"/>
              <a:t>).</a:t>
            </a: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5" name="Immagine 1" descr="C:\Users\User\Desktop\francesca\burocrazie TV\logo gruppo.TIF"/>
          <p:cNvPicPr>
            <a:picLocks noChangeAspect="1" noChangeArrowheads="1"/>
          </p:cNvPicPr>
          <p:nvPr/>
        </p:nvPicPr>
        <p:blipFill>
          <a:blip r:embed="rId4"/>
          <a:srcRect/>
          <a:stretch>
            <a:fillRect/>
          </a:stretch>
        </p:blipFill>
        <p:spPr bwMode="auto">
          <a:xfrm>
            <a:off x="8358214" y="71414"/>
            <a:ext cx="642942" cy="676930"/>
          </a:xfrm>
          <a:prstGeom prst="rect">
            <a:avLst/>
          </a:prstGeom>
          <a:noFill/>
          <a:ln w="9525">
            <a:noFill/>
            <a:miter lim="800000"/>
            <a:headEnd/>
            <a:tailEnd/>
          </a:ln>
        </p:spPr>
      </p:pic>
      <p:cxnSp>
        <p:nvCxnSpPr>
          <p:cNvPr id="20" name="Connettore 1 19"/>
          <p:cNvCxnSpPr/>
          <p:nvPr/>
        </p:nvCxnSpPr>
        <p:spPr>
          <a:xfrm flipV="1">
            <a:off x="285720" y="687060"/>
            <a:ext cx="8001056" cy="71438"/>
          </a:xfrm>
          <a:prstGeom prst="line">
            <a:avLst/>
          </a:prstGeom>
          <a:ln>
            <a:solidFill>
              <a:srgbClr val="006600"/>
            </a:solidFill>
          </a:ln>
        </p:spPr>
        <p:style>
          <a:lnRef idx="1">
            <a:schemeClr val="accent1"/>
          </a:lnRef>
          <a:fillRef idx="0">
            <a:schemeClr val="accent1"/>
          </a:fillRef>
          <a:effectRef idx="0">
            <a:schemeClr val="accent1"/>
          </a:effectRef>
          <a:fontRef idx="minor">
            <a:schemeClr val="tx1"/>
          </a:fontRef>
        </p:style>
      </p:cxnSp>
      <p:sp>
        <p:nvSpPr>
          <p:cNvPr id="18" name="Rectangle 2"/>
          <p:cNvSpPr>
            <a:spLocks noGrp="1" noChangeArrowheads="1"/>
          </p:cNvSpPr>
          <p:nvPr>
            <p:ph type="title"/>
          </p:nvPr>
        </p:nvSpPr>
        <p:spPr>
          <a:xfrm>
            <a:off x="395288" y="-71462"/>
            <a:ext cx="7772400" cy="908050"/>
          </a:xfrm>
        </p:spPr>
        <p:txBody>
          <a:bodyPr/>
          <a:lstStyle/>
          <a:p>
            <a:pPr eaLnBrk="1" hangingPunct="1"/>
            <a:r>
              <a:rPr lang="it-IT" sz="2800" b="1" i="1" dirty="0" err="1" smtClean="0">
                <a:solidFill>
                  <a:srgbClr val="006600"/>
                </a:solidFill>
                <a:latin typeface="Bookman Old Style" pitchFamily="18" charset="0"/>
              </a:rPr>
              <a:t>Strutt</a:t>
            </a:r>
            <a:r>
              <a:rPr lang="it-IT" sz="2800" b="1" i="1" dirty="0" smtClean="0">
                <a:solidFill>
                  <a:srgbClr val="006600"/>
                </a:solidFill>
                <a:latin typeface="Bookman Old Style" pitchFamily="18" charset="0"/>
              </a:rPr>
              <a:t>. cristalline ceramiche: i silicati</a:t>
            </a:r>
          </a:p>
        </p:txBody>
      </p:sp>
      <p:sp>
        <p:nvSpPr>
          <p:cNvPr id="8" name="Rettangolo 7"/>
          <p:cNvSpPr/>
          <p:nvPr/>
        </p:nvSpPr>
        <p:spPr>
          <a:xfrm>
            <a:off x="214282" y="928670"/>
            <a:ext cx="8572560" cy="1015663"/>
          </a:xfrm>
          <a:prstGeom prst="rect">
            <a:avLst/>
          </a:prstGeom>
        </p:spPr>
        <p:txBody>
          <a:bodyPr wrap="square">
            <a:spAutoFit/>
          </a:bodyPr>
          <a:lstStyle/>
          <a:p>
            <a:pPr marL="0" indent="0" algn="just" eaLnBrk="1" hangingPunct="1">
              <a:buFontTx/>
              <a:buNone/>
            </a:pPr>
            <a:r>
              <a:rPr lang="it-IT" sz="2000" b="1" i="1" dirty="0" smtClean="0">
                <a:solidFill>
                  <a:srgbClr val="006600"/>
                </a:solidFill>
                <a:latin typeface="Cambria" pitchFamily="18" charset="0"/>
              </a:rPr>
              <a:t>3. </a:t>
            </a:r>
            <a:r>
              <a:rPr lang="it-IT" sz="2000" b="1" i="1" dirty="0" err="1" smtClean="0">
                <a:solidFill>
                  <a:srgbClr val="006600"/>
                </a:solidFill>
                <a:latin typeface="Cambria" pitchFamily="18" charset="0"/>
              </a:rPr>
              <a:t>Metasilicati</a:t>
            </a:r>
            <a:r>
              <a:rPr lang="it-IT" sz="2000" b="1" i="1" dirty="0" smtClean="0">
                <a:solidFill>
                  <a:srgbClr val="006600"/>
                </a:solidFill>
                <a:latin typeface="Cambria" pitchFamily="18" charset="0"/>
              </a:rPr>
              <a:t> (</a:t>
            </a:r>
            <a:r>
              <a:rPr lang="it-IT" sz="2000" i="1" dirty="0" smtClean="0">
                <a:solidFill>
                  <a:srgbClr val="006600"/>
                </a:solidFill>
                <a:latin typeface="Cambria" pitchFamily="18" charset="0"/>
              </a:rPr>
              <a:t>strutture a catena o ad anello, </a:t>
            </a:r>
            <a:r>
              <a:rPr lang="it-IT" sz="2000" b="1" i="1" dirty="0" smtClean="0">
                <a:solidFill>
                  <a:srgbClr val="006600"/>
                </a:solidFill>
                <a:latin typeface="Cambria" pitchFamily="18" charset="0"/>
              </a:rPr>
              <a:t>SiO</a:t>
            </a:r>
            <a:r>
              <a:rPr lang="it-IT" sz="2000" b="1" i="1" baseline="-25000" dirty="0" smtClean="0">
                <a:solidFill>
                  <a:srgbClr val="006600"/>
                </a:solidFill>
                <a:latin typeface="Cambria" pitchFamily="18" charset="0"/>
              </a:rPr>
              <a:t>3</a:t>
            </a:r>
            <a:r>
              <a:rPr lang="it-IT" sz="2000" b="1" i="1" baseline="30000" dirty="0" smtClean="0">
                <a:solidFill>
                  <a:srgbClr val="006600"/>
                </a:solidFill>
                <a:latin typeface="Cambria" pitchFamily="18" charset="0"/>
              </a:rPr>
              <a:t>2- </a:t>
            </a:r>
            <a:r>
              <a:rPr lang="it-IT" sz="2000" b="1" i="1" dirty="0" smtClean="0">
                <a:solidFill>
                  <a:srgbClr val="006600"/>
                </a:solidFill>
                <a:latin typeface="Cambria" pitchFamily="18" charset="0"/>
              </a:rPr>
              <a:t>) </a:t>
            </a:r>
            <a:r>
              <a:rPr lang="it-IT" sz="2000" dirty="0" smtClean="0">
                <a:latin typeface="Cambria" pitchFamily="18" charset="0"/>
              </a:rPr>
              <a:t>con rapporto O/Si = 3, si formano quando i tetraedri sono legati tra loro mettendo in comune due vertici ciascuno. </a:t>
            </a:r>
          </a:p>
        </p:txBody>
      </p:sp>
      <p:graphicFrame>
        <p:nvGraphicFramePr>
          <p:cNvPr id="276484" name="Object 4"/>
          <p:cNvGraphicFramePr>
            <a:graphicFrameLocks noChangeAspect="1"/>
          </p:cNvGraphicFramePr>
          <p:nvPr/>
        </p:nvGraphicFramePr>
        <p:xfrm>
          <a:off x="142844" y="4929198"/>
          <a:ext cx="3748084" cy="1096692"/>
        </p:xfrm>
        <a:graphic>
          <a:graphicData uri="http://schemas.openxmlformats.org/presentationml/2006/ole">
            <p:oleObj spid="_x0000_s276484" name="Image" r:id="rId5" imgW="7034921" imgH="2057143" progId="Photoshop.Image.9">
              <p:embed/>
            </p:oleObj>
          </a:graphicData>
        </a:graphic>
      </p:graphicFrame>
      <p:graphicFrame>
        <p:nvGraphicFramePr>
          <p:cNvPr id="276485" name="Object 9"/>
          <p:cNvGraphicFramePr>
            <a:graphicFrameLocks noChangeAspect="1"/>
          </p:cNvGraphicFramePr>
          <p:nvPr/>
        </p:nvGraphicFramePr>
        <p:xfrm>
          <a:off x="5970655" y="4857760"/>
          <a:ext cx="2959063" cy="1482667"/>
        </p:xfrm>
        <a:graphic>
          <a:graphicData uri="http://schemas.openxmlformats.org/presentationml/2006/ole">
            <p:oleObj spid="_x0000_s276485" name="Image" r:id="rId6" imgW="2189992" imgH="1188722" progId="Photoshop.Image.9">
              <p:embed/>
            </p:oleObj>
          </a:graphicData>
        </a:graphic>
      </p:graphicFrame>
      <p:pic>
        <p:nvPicPr>
          <p:cNvPr id="276486" name="Picture 6"/>
          <p:cNvPicPr>
            <a:picLocks noChangeAspect="1" noChangeArrowheads="1"/>
          </p:cNvPicPr>
          <p:nvPr/>
        </p:nvPicPr>
        <p:blipFill>
          <a:blip r:embed="rId7"/>
          <a:srcRect/>
          <a:stretch>
            <a:fillRect/>
          </a:stretch>
        </p:blipFill>
        <p:spPr bwMode="auto">
          <a:xfrm>
            <a:off x="7143768" y="2000240"/>
            <a:ext cx="1348663" cy="1500198"/>
          </a:xfrm>
          <a:prstGeom prst="rect">
            <a:avLst/>
          </a:prstGeom>
          <a:noFill/>
          <a:ln w="9525">
            <a:noFill/>
            <a:miter lim="800000"/>
            <a:headEnd/>
            <a:tailEnd/>
          </a:ln>
          <a:effectLst/>
        </p:spPr>
      </p:pic>
      <p:pic>
        <p:nvPicPr>
          <p:cNvPr id="276487" name="Picture 7"/>
          <p:cNvPicPr>
            <a:picLocks noChangeAspect="1" noChangeArrowheads="1"/>
          </p:cNvPicPr>
          <p:nvPr/>
        </p:nvPicPr>
        <p:blipFill>
          <a:blip r:embed="rId8"/>
          <a:srcRect/>
          <a:stretch>
            <a:fillRect/>
          </a:stretch>
        </p:blipFill>
        <p:spPr bwMode="auto">
          <a:xfrm>
            <a:off x="4000496" y="5786454"/>
            <a:ext cx="1974040" cy="735609"/>
          </a:xfrm>
          <a:prstGeom prst="rect">
            <a:avLst/>
          </a:prstGeom>
          <a:noFill/>
          <a:ln w="9525">
            <a:noFill/>
            <a:miter lim="800000"/>
            <a:headEnd/>
            <a:tailEnd/>
          </a:ln>
          <a:effectLst/>
        </p:spPr>
      </p:pic>
      <p:sp>
        <p:nvSpPr>
          <p:cNvPr id="16" name="Rettangolo 15"/>
          <p:cNvSpPr/>
          <p:nvPr/>
        </p:nvSpPr>
        <p:spPr>
          <a:xfrm>
            <a:off x="214282" y="2071678"/>
            <a:ext cx="6357982" cy="1015663"/>
          </a:xfrm>
          <a:prstGeom prst="rect">
            <a:avLst/>
          </a:prstGeom>
        </p:spPr>
        <p:txBody>
          <a:bodyPr wrap="square">
            <a:spAutoFit/>
          </a:bodyPr>
          <a:lstStyle/>
          <a:p>
            <a:pPr marL="0" indent="0" algn="just" eaLnBrk="1" hangingPunct="1">
              <a:buFontTx/>
              <a:buNone/>
            </a:pPr>
            <a:endParaRPr lang="it-IT" sz="2000" dirty="0" smtClean="0">
              <a:latin typeface="Cambria" pitchFamily="18" charset="0"/>
            </a:endParaRPr>
          </a:p>
          <a:p>
            <a:pPr marL="0" indent="0" algn="just" eaLnBrk="1" hangingPunct="1">
              <a:buFont typeface="Arial" pitchFamily="34" charset="0"/>
              <a:buChar char="•"/>
            </a:pPr>
            <a:r>
              <a:rPr lang="it-IT" sz="2000" dirty="0" smtClean="0">
                <a:latin typeface="Cambria" pitchFamily="18" charset="0"/>
              </a:rPr>
              <a:t> </a:t>
            </a:r>
            <a:r>
              <a:rPr lang="it-IT" sz="2000" i="1" dirty="0" err="1" smtClean="0">
                <a:solidFill>
                  <a:srgbClr val="006600"/>
                </a:solidFill>
                <a:latin typeface="Cambria" pitchFamily="18" charset="0"/>
              </a:rPr>
              <a:t>Metasilicati</a:t>
            </a:r>
            <a:r>
              <a:rPr lang="it-IT" sz="2000" i="1" dirty="0" smtClean="0">
                <a:solidFill>
                  <a:srgbClr val="006600"/>
                </a:solidFill>
                <a:latin typeface="Cambria" pitchFamily="18" charset="0"/>
              </a:rPr>
              <a:t> ad anello: </a:t>
            </a:r>
            <a:r>
              <a:rPr lang="it-IT" sz="2000" dirty="0" smtClean="0">
                <a:latin typeface="Cambria" pitchFamily="18" charset="0"/>
              </a:rPr>
              <a:t>Be</a:t>
            </a:r>
            <a:r>
              <a:rPr lang="it-IT" sz="2000" baseline="-25000" dirty="0" smtClean="0">
                <a:latin typeface="Cambria" pitchFamily="18" charset="0"/>
              </a:rPr>
              <a:t>3</a:t>
            </a:r>
            <a:r>
              <a:rPr lang="it-IT" sz="2000" dirty="0" smtClean="0">
                <a:latin typeface="Cambria" pitchFamily="18" charset="0"/>
              </a:rPr>
              <a:t>Al</a:t>
            </a:r>
            <a:r>
              <a:rPr lang="it-IT" sz="2000" baseline="-25000" dirty="0" smtClean="0">
                <a:latin typeface="Cambria" pitchFamily="18" charset="0"/>
              </a:rPr>
              <a:t>2</a:t>
            </a:r>
            <a:r>
              <a:rPr lang="it-IT" sz="2000" dirty="0" smtClean="0">
                <a:latin typeface="Cambria" pitchFamily="18" charset="0"/>
              </a:rPr>
              <a:t>(SiO</a:t>
            </a:r>
            <a:r>
              <a:rPr lang="it-IT" sz="2000" baseline="-25000" dirty="0" smtClean="0">
                <a:latin typeface="Cambria" pitchFamily="18" charset="0"/>
              </a:rPr>
              <a:t>3</a:t>
            </a:r>
            <a:r>
              <a:rPr lang="it-IT" sz="2000" dirty="0" smtClean="0">
                <a:latin typeface="Cambria" pitchFamily="18" charset="0"/>
              </a:rPr>
              <a:t>)</a:t>
            </a:r>
            <a:r>
              <a:rPr lang="it-IT" sz="2000" baseline="-25000" dirty="0" smtClean="0">
                <a:latin typeface="Cambria" pitchFamily="18" charset="0"/>
              </a:rPr>
              <a:t>6</a:t>
            </a:r>
            <a:r>
              <a:rPr lang="it-IT" sz="2000" dirty="0" smtClean="0">
                <a:latin typeface="Cambria" pitchFamily="18" charset="0"/>
              </a:rPr>
              <a:t> , il silicato di calcio, CaSiO3 (</a:t>
            </a:r>
            <a:r>
              <a:rPr lang="it-IT" sz="2000" dirty="0" err="1" smtClean="0">
                <a:latin typeface="Cambria" pitchFamily="18" charset="0"/>
              </a:rPr>
              <a:t>wollastonite</a:t>
            </a:r>
            <a:r>
              <a:rPr lang="it-IT" sz="2000" dirty="0" smtClean="0">
                <a:latin typeface="Cambria" pitchFamily="18" charset="0"/>
              </a:rPr>
              <a:t>). </a:t>
            </a:r>
          </a:p>
        </p:txBody>
      </p:sp>
      <p:sp>
        <p:nvSpPr>
          <p:cNvPr id="17" name="Rettangolo 16"/>
          <p:cNvSpPr/>
          <p:nvPr/>
        </p:nvSpPr>
        <p:spPr>
          <a:xfrm>
            <a:off x="214282" y="3714752"/>
            <a:ext cx="8501122" cy="1015663"/>
          </a:xfrm>
          <a:prstGeom prst="rect">
            <a:avLst/>
          </a:prstGeom>
        </p:spPr>
        <p:txBody>
          <a:bodyPr wrap="square">
            <a:spAutoFit/>
          </a:bodyPr>
          <a:lstStyle/>
          <a:p>
            <a:pPr marL="0" indent="0" algn="just" eaLnBrk="1" hangingPunct="1"/>
            <a:r>
              <a:rPr lang="it-IT" sz="2000" dirty="0" smtClean="0">
                <a:latin typeface="Cambria" pitchFamily="18" charset="0"/>
              </a:rPr>
              <a:t>  Il gruppo dei </a:t>
            </a:r>
            <a:r>
              <a:rPr lang="it-IT" sz="2000" i="1" dirty="0" err="1" smtClean="0">
                <a:solidFill>
                  <a:srgbClr val="006600"/>
                </a:solidFill>
                <a:latin typeface="Cambria" pitchFamily="18" charset="0"/>
              </a:rPr>
              <a:t>metasilicati</a:t>
            </a:r>
            <a:r>
              <a:rPr lang="it-IT" sz="2000" i="1" dirty="0" smtClean="0">
                <a:solidFill>
                  <a:srgbClr val="006600"/>
                </a:solidFill>
                <a:latin typeface="Cambria" pitchFamily="18" charset="0"/>
              </a:rPr>
              <a:t> a sviluppo lineare </a:t>
            </a:r>
            <a:r>
              <a:rPr lang="it-IT" sz="2000" dirty="0" smtClean="0">
                <a:latin typeface="Cambria" pitchFamily="18" charset="0"/>
              </a:rPr>
              <a:t>è invece molto grande e comprende minerali a catena singola, pirosseni (ad es.: enstatite, MgSiO3) e quelli con catena doppia, anfiboli, di cui fanno parte gli asbesti</a:t>
            </a:r>
            <a:r>
              <a:rPr lang="it-IT" sz="2000" dirty="0" smtClean="0"/>
              <a:t>.</a:t>
            </a:r>
            <a:endParaRPr lang="it-IT" sz="2000" dirty="0" smtClean="0">
              <a:latin typeface="Cambria" pitchFamily="18" charset="0"/>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5" name="Immagine 1" descr="C:\Users\User\Desktop\francesca\burocrazie TV\logo gruppo.TIF"/>
          <p:cNvPicPr>
            <a:picLocks noChangeAspect="1" noChangeArrowheads="1"/>
          </p:cNvPicPr>
          <p:nvPr/>
        </p:nvPicPr>
        <p:blipFill>
          <a:blip r:embed="rId4"/>
          <a:srcRect/>
          <a:stretch>
            <a:fillRect/>
          </a:stretch>
        </p:blipFill>
        <p:spPr bwMode="auto">
          <a:xfrm>
            <a:off x="8358214" y="71414"/>
            <a:ext cx="642942" cy="676930"/>
          </a:xfrm>
          <a:prstGeom prst="rect">
            <a:avLst/>
          </a:prstGeom>
          <a:noFill/>
          <a:ln w="9525">
            <a:noFill/>
            <a:miter lim="800000"/>
            <a:headEnd/>
            <a:tailEnd/>
          </a:ln>
        </p:spPr>
      </p:pic>
      <p:cxnSp>
        <p:nvCxnSpPr>
          <p:cNvPr id="20" name="Connettore 1 19"/>
          <p:cNvCxnSpPr/>
          <p:nvPr/>
        </p:nvCxnSpPr>
        <p:spPr>
          <a:xfrm flipV="1">
            <a:off x="285720" y="687060"/>
            <a:ext cx="8001056" cy="71438"/>
          </a:xfrm>
          <a:prstGeom prst="line">
            <a:avLst/>
          </a:prstGeom>
          <a:ln>
            <a:solidFill>
              <a:srgbClr val="006600"/>
            </a:solidFill>
          </a:ln>
        </p:spPr>
        <p:style>
          <a:lnRef idx="1">
            <a:schemeClr val="accent1"/>
          </a:lnRef>
          <a:fillRef idx="0">
            <a:schemeClr val="accent1"/>
          </a:fillRef>
          <a:effectRef idx="0">
            <a:schemeClr val="accent1"/>
          </a:effectRef>
          <a:fontRef idx="minor">
            <a:schemeClr val="tx1"/>
          </a:fontRef>
        </p:style>
      </p:cxnSp>
      <p:sp>
        <p:nvSpPr>
          <p:cNvPr id="18" name="Rectangle 2"/>
          <p:cNvSpPr>
            <a:spLocks noGrp="1" noChangeArrowheads="1"/>
          </p:cNvSpPr>
          <p:nvPr>
            <p:ph type="title"/>
          </p:nvPr>
        </p:nvSpPr>
        <p:spPr>
          <a:xfrm>
            <a:off x="395288" y="-71462"/>
            <a:ext cx="7772400" cy="908050"/>
          </a:xfrm>
        </p:spPr>
        <p:txBody>
          <a:bodyPr/>
          <a:lstStyle/>
          <a:p>
            <a:pPr eaLnBrk="1" hangingPunct="1"/>
            <a:r>
              <a:rPr lang="it-IT" sz="2800" b="1" i="1" dirty="0" err="1" smtClean="0">
                <a:solidFill>
                  <a:srgbClr val="006600"/>
                </a:solidFill>
                <a:latin typeface="Bookman Old Style" pitchFamily="18" charset="0"/>
              </a:rPr>
              <a:t>Strutt</a:t>
            </a:r>
            <a:r>
              <a:rPr lang="it-IT" sz="2800" b="1" i="1" dirty="0" smtClean="0">
                <a:solidFill>
                  <a:srgbClr val="006600"/>
                </a:solidFill>
                <a:latin typeface="Bookman Old Style" pitchFamily="18" charset="0"/>
              </a:rPr>
              <a:t>. cristalline ceramiche: i silicati</a:t>
            </a:r>
          </a:p>
        </p:txBody>
      </p:sp>
      <p:sp>
        <p:nvSpPr>
          <p:cNvPr id="8" name="Rettangolo 7"/>
          <p:cNvSpPr/>
          <p:nvPr/>
        </p:nvSpPr>
        <p:spPr>
          <a:xfrm>
            <a:off x="214282" y="928670"/>
            <a:ext cx="8572560" cy="1938992"/>
          </a:xfrm>
          <a:prstGeom prst="rect">
            <a:avLst/>
          </a:prstGeom>
        </p:spPr>
        <p:txBody>
          <a:bodyPr wrap="square">
            <a:spAutoFit/>
          </a:bodyPr>
          <a:lstStyle/>
          <a:p>
            <a:pPr marL="273050" indent="-273050" algn="just"/>
            <a:r>
              <a:rPr lang="it-IT" sz="2000" b="1" i="1" dirty="0" smtClean="0">
                <a:solidFill>
                  <a:srgbClr val="006600"/>
                </a:solidFill>
                <a:latin typeface="Cambria" pitchFamily="18" charset="0"/>
              </a:rPr>
              <a:t>4. Strutture a strati o pacchetti ((Si</a:t>
            </a:r>
            <a:r>
              <a:rPr lang="it-IT" sz="2000" b="1" i="1" baseline="-25000" dirty="0" smtClean="0">
                <a:solidFill>
                  <a:srgbClr val="006600"/>
                </a:solidFill>
                <a:latin typeface="Cambria" pitchFamily="18" charset="0"/>
              </a:rPr>
              <a:t>2</a:t>
            </a:r>
            <a:r>
              <a:rPr lang="it-IT" sz="2000" b="1" i="1" dirty="0" smtClean="0">
                <a:solidFill>
                  <a:srgbClr val="006600"/>
                </a:solidFill>
                <a:latin typeface="Cambria" pitchFamily="18" charset="0"/>
              </a:rPr>
              <a:t>O</a:t>
            </a:r>
            <a:r>
              <a:rPr lang="it-IT" sz="2000" b="1" i="1" baseline="-25000" dirty="0" smtClean="0">
                <a:solidFill>
                  <a:srgbClr val="006600"/>
                </a:solidFill>
                <a:latin typeface="Cambria" pitchFamily="18" charset="0"/>
              </a:rPr>
              <a:t>5</a:t>
            </a:r>
            <a:r>
              <a:rPr lang="it-IT" sz="2000" b="1" i="1" dirty="0" smtClean="0">
                <a:solidFill>
                  <a:srgbClr val="006600"/>
                </a:solidFill>
                <a:latin typeface="Cambria" pitchFamily="18" charset="0"/>
              </a:rPr>
              <a:t>)</a:t>
            </a:r>
            <a:r>
              <a:rPr lang="it-IT" sz="2000" b="1" i="1" baseline="-25000" dirty="0" smtClean="0">
                <a:solidFill>
                  <a:srgbClr val="006600"/>
                </a:solidFill>
                <a:latin typeface="Cambria" pitchFamily="18" charset="0"/>
              </a:rPr>
              <a:t>n</a:t>
            </a:r>
            <a:r>
              <a:rPr lang="it-IT" sz="2000" b="1" i="1" baseline="30000" dirty="0" smtClean="0">
                <a:solidFill>
                  <a:srgbClr val="006600"/>
                </a:solidFill>
                <a:latin typeface="Cambria" pitchFamily="18" charset="0"/>
              </a:rPr>
              <a:t>2n-</a:t>
            </a:r>
            <a:r>
              <a:rPr lang="it-IT" sz="2000" b="1" i="1" dirty="0" smtClean="0">
                <a:solidFill>
                  <a:srgbClr val="006600"/>
                </a:solidFill>
                <a:latin typeface="Cambria" pitchFamily="18" charset="0"/>
              </a:rPr>
              <a:t>) </a:t>
            </a:r>
            <a:r>
              <a:rPr lang="it-IT" sz="2000" dirty="0" smtClean="0">
                <a:latin typeface="Cambria" pitchFamily="18" charset="0"/>
              </a:rPr>
              <a:t>con rapporto O/Si = 2.5, si ottengono quando i tetraedri sono  legati tra loro attraverso tre vertici stesso piano sviluppando strutture planari . Si formano degli </a:t>
            </a:r>
            <a:r>
              <a:rPr lang="it-IT" sz="2000" i="1" dirty="0" smtClean="0">
                <a:latin typeface="Cambria" pitchFamily="18" charset="0"/>
              </a:rPr>
              <a:t>strati</a:t>
            </a:r>
            <a:r>
              <a:rPr lang="it-IT" sz="2000" dirty="0" smtClean="0">
                <a:latin typeface="Cambria" pitchFamily="18" charset="0"/>
              </a:rPr>
              <a:t> costituiti da tre piani di atomi diversi, a coordinamento tetraedrico (</a:t>
            </a:r>
            <a:r>
              <a:rPr lang="it-IT" sz="2000" b="1" i="1" dirty="0" smtClean="0">
                <a:solidFill>
                  <a:srgbClr val="006600"/>
                </a:solidFill>
                <a:latin typeface="Cambria" pitchFamily="18" charset="0"/>
              </a:rPr>
              <a:t>argille</a:t>
            </a:r>
            <a:r>
              <a:rPr lang="it-IT" sz="2000" dirty="0" smtClean="0">
                <a:latin typeface="Cambria" pitchFamily="18" charset="0"/>
              </a:rPr>
              <a:t>, </a:t>
            </a:r>
            <a:r>
              <a:rPr lang="it-IT" sz="2000" dirty="0" err="1" smtClean="0">
                <a:latin typeface="Cambria" pitchFamily="18" charset="0"/>
              </a:rPr>
              <a:t>fillosilicati</a:t>
            </a:r>
            <a:r>
              <a:rPr lang="it-IT" sz="2000" dirty="0" smtClean="0">
                <a:latin typeface="Cambria" pitchFamily="18" charset="0"/>
              </a:rPr>
              <a:t>: caolinite, montmorillonite)</a:t>
            </a:r>
          </a:p>
          <a:p>
            <a:pPr marL="0" indent="0" algn="just" eaLnBrk="1" hangingPunct="1">
              <a:buFontTx/>
              <a:buNone/>
            </a:pPr>
            <a:endParaRPr lang="it-IT" sz="2000" dirty="0" smtClean="0">
              <a:latin typeface="Cambria" pitchFamily="18" charset="0"/>
            </a:endParaRPr>
          </a:p>
        </p:txBody>
      </p:sp>
      <p:pic>
        <p:nvPicPr>
          <p:cNvPr id="277508" name="Picture 4"/>
          <p:cNvPicPr>
            <a:picLocks noChangeAspect="1" noChangeArrowheads="1"/>
          </p:cNvPicPr>
          <p:nvPr/>
        </p:nvPicPr>
        <p:blipFill>
          <a:blip r:embed="rId5"/>
          <a:srcRect/>
          <a:stretch>
            <a:fillRect/>
          </a:stretch>
        </p:blipFill>
        <p:spPr bwMode="auto">
          <a:xfrm>
            <a:off x="5143504" y="3214686"/>
            <a:ext cx="2532444" cy="1500198"/>
          </a:xfrm>
          <a:prstGeom prst="rect">
            <a:avLst/>
          </a:prstGeom>
          <a:noFill/>
          <a:ln w="9525">
            <a:noFill/>
            <a:miter lim="800000"/>
            <a:headEnd/>
            <a:tailEnd/>
          </a:ln>
          <a:effectLst/>
        </p:spPr>
      </p:pic>
      <p:graphicFrame>
        <p:nvGraphicFramePr>
          <p:cNvPr id="277509" name="Object 5"/>
          <p:cNvGraphicFramePr>
            <a:graphicFrameLocks noChangeAspect="1"/>
          </p:cNvGraphicFramePr>
          <p:nvPr/>
        </p:nvGraphicFramePr>
        <p:xfrm>
          <a:off x="1071538" y="3000372"/>
          <a:ext cx="3552825" cy="1981200"/>
        </p:xfrm>
        <a:graphic>
          <a:graphicData uri="http://schemas.openxmlformats.org/presentationml/2006/ole">
            <p:oleObj spid="_x0000_s277509" name="Image" r:id="rId6" imgW="7517460" imgH="4190476" progId="Photoshop.Image.9">
              <p:embed/>
            </p:oleObj>
          </a:graphicData>
        </a:graphic>
      </p:graphicFrame>
      <p:sp>
        <p:nvSpPr>
          <p:cNvPr id="12" name="Rettangolo 11"/>
          <p:cNvSpPr/>
          <p:nvPr/>
        </p:nvSpPr>
        <p:spPr>
          <a:xfrm>
            <a:off x="428596" y="5864386"/>
            <a:ext cx="8286808" cy="707886"/>
          </a:xfrm>
          <a:prstGeom prst="rect">
            <a:avLst/>
          </a:prstGeom>
        </p:spPr>
        <p:txBody>
          <a:bodyPr wrap="square">
            <a:spAutoFit/>
          </a:bodyPr>
          <a:lstStyle/>
          <a:p>
            <a:pPr algn="just">
              <a:buFont typeface="Arial" pitchFamily="34" charset="0"/>
              <a:buChar char="•"/>
            </a:pPr>
            <a:r>
              <a:rPr lang="it-IT" sz="2000" dirty="0" smtClean="0">
                <a:latin typeface="Cambria" pitchFamily="18" charset="0"/>
              </a:rPr>
              <a:t> Il rapporto O/Si = 2 corrisponde ovviamente alla silice, </a:t>
            </a:r>
            <a:r>
              <a:rPr lang="it-IT" sz="2000" b="1" i="1" dirty="0" smtClean="0">
                <a:solidFill>
                  <a:srgbClr val="006600"/>
                </a:solidFill>
                <a:latin typeface="Cambria" pitchFamily="18" charset="0"/>
              </a:rPr>
              <a:t>SiO</a:t>
            </a:r>
            <a:r>
              <a:rPr lang="it-IT" sz="2000" b="1" i="1" baseline="-25000" dirty="0" smtClean="0">
                <a:solidFill>
                  <a:srgbClr val="006600"/>
                </a:solidFill>
                <a:latin typeface="Cambria" pitchFamily="18" charset="0"/>
              </a:rPr>
              <a:t>2</a:t>
            </a:r>
            <a:r>
              <a:rPr lang="it-IT" sz="2000" dirty="0" smtClean="0">
                <a:latin typeface="Cambria" pitchFamily="18" charset="0"/>
              </a:rPr>
              <a:t>, in cui la struttura ha uno sviluppo tridimensionale.</a:t>
            </a:r>
            <a:endParaRPr lang="it-IT" sz="2000" dirty="0">
              <a:latin typeface="Cambria" pitchFamily="18" charset="0"/>
            </a:endParaRP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5" name="Immagine 1" descr="C:\Users\User\Desktop\francesca\burocrazie TV\logo gruppo.TIF"/>
          <p:cNvPicPr>
            <a:picLocks noChangeAspect="1" noChangeArrowheads="1"/>
          </p:cNvPicPr>
          <p:nvPr/>
        </p:nvPicPr>
        <p:blipFill>
          <a:blip r:embed="rId3"/>
          <a:srcRect/>
          <a:stretch>
            <a:fillRect/>
          </a:stretch>
        </p:blipFill>
        <p:spPr bwMode="auto">
          <a:xfrm>
            <a:off x="8358214" y="71414"/>
            <a:ext cx="642942" cy="676930"/>
          </a:xfrm>
          <a:prstGeom prst="rect">
            <a:avLst/>
          </a:prstGeom>
          <a:noFill/>
          <a:ln w="9525">
            <a:noFill/>
            <a:miter lim="800000"/>
            <a:headEnd/>
            <a:tailEnd/>
          </a:ln>
        </p:spPr>
      </p:pic>
      <p:cxnSp>
        <p:nvCxnSpPr>
          <p:cNvPr id="20" name="Connettore 1 19"/>
          <p:cNvCxnSpPr/>
          <p:nvPr/>
        </p:nvCxnSpPr>
        <p:spPr>
          <a:xfrm flipV="1">
            <a:off x="285720" y="687060"/>
            <a:ext cx="8001056" cy="71438"/>
          </a:xfrm>
          <a:prstGeom prst="line">
            <a:avLst/>
          </a:prstGeom>
          <a:ln>
            <a:solidFill>
              <a:srgbClr val="006600"/>
            </a:solidFill>
          </a:ln>
        </p:spPr>
        <p:style>
          <a:lnRef idx="1">
            <a:schemeClr val="accent1"/>
          </a:lnRef>
          <a:fillRef idx="0">
            <a:schemeClr val="accent1"/>
          </a:fillRef>
          <a:effectRef idx="0">
            <a:schemeClr val="accent1"/>
          </a:effectRef>
          <a:fontRef idx="minor">
            <a:schemeClr val="tx1"/>
          </a:fontRef>
        </p:style>
      </p:cxnSp>
      <p:sp>
        <p:nvSpPr>
          <p:cNvPr id="18" name="Rectangle 2"/>
          <p:cNvSpPr>
            <a:spLocks noGrp="1" noChangeArrowheads="1"/>
          </p:cNvSpPr>
          <p:nvPr>
            <p:ph type="title"/>
          </p:nvPr>
        </p:nvSpPr>
        <p:spPr>
          <a:xfrm>
            <a:off x="395288" y="-71462"/>
            <a:ext cx="7772400" cy="908050"/>
          </a:xfrm>
        </p:spPr>
        <p:txBody>
          <a:bodyPr/>
          <a:lstStyle/>
          <a:p>
            <a:pPr eaLnBrk="1" hangingPunct="1"/>
            <a:r>
              <a:rPr lang="it-IT" sz="2800" b="1" i="1" dirty="0" err="1" smtClean="0">
                <a:solidFill>
                  <a:srgbClr val="006600"/>
                </a:solidFill>
                <a:latin typeface="Bookman Old Style" pitchFamily="18" charset="0"/>
              </a:rPr>
              <a:t>Strutt</a:t>
            </a:r>
            <a:r>
              <a:rPr lang="it-IT" sz="2800" b="1" i="1" dirty="0" smtClean="0">
                <a:solidFill>
                  <a:srgbClr val="006600"/>
                </a:solidFill>
                <a:latin typeface="Bookman Old Style" pitchFamily="18" charset="0"/>
              </a:rPr>
              <a:t>. cristalline ceramiche: le argille</a:t>
            </a:r>
          </a:p>
        </p:txBody>
      </p:sp>
      <p:sp>
        <p:nvSpPr>
          <p:cNvPr id="8" name="Rettangolo 7"/>
          <p:cNvSpPr/>
          <p:nvPr/>
        </p:nvSpPr>
        <p:spPr>
          <a:xfrm>
            <a:off x="142844" y="785794"/>
            <a:ext cx="8572560" cy="6555641"/>
          </a:xfrm>
          <a:prstGeom prst="rect">
            <a:avLst/>
          </a:prstGeom>
        </p:spPr>
        <p:txBody>
          <a:bodyPr wrap="square">
            <a:spAutoFit/>
          </a:bodyPr>
          <a:lstStyle/>
          <a:p>
            <a:pPr marL="0" indent="0" algn="just" eaLnBrk="1" hangingPunct="1"/>
            <a:r>
              <a:rPr lang="it-IT" sz="2000" b="1" i="1" dirty="0" smtClean="0">
                <a:solidFill>
                  <a:srgbClr val="006600"/>
                </a:solidFill>
                <a:latin typeface="Cambria" pitchFamily="18" charset="0"/>
              </a:rPr>
              <a:t>5. </a:t>
            </a:r>
            <a:r>
              <a:rPr lang="it-IT" sz="2000" b="1" i="1" dirty="0" err="1" smtClean="0">
                <a:solidFill>
                  <a:srgbClr val="006600"/>
                </a:solidFill>
                <a:latin typeface="Cambria" pitchFamily="18" charset="0"/>
              </a:rPr>
              <a:t>Tectosilicati</a:t>
            </a:r>
            <a:r>
              <a:rPr lang="it-IT" sz="2000" b="1" i="1" dirty="0" smtClean="0">
                <a:solidFill>
                  <a:srgbClr val="006600"/>
                </a:solidFill>
                <a:latin typeface="Cambria" pitchFamily="18" charset="0"/>
              </a:rPr>
              <a:t> </a:t>
            </a:r>
            <a:r>
              <a:rPr lang="it-IT" sz="2000" b="1" dirty="0" smtClean="0"/>
              <a:t>(Strutture tridimensionali)</a:t>
            </a:r>
            <a:r>
              <a:rPr lang="it-IT" sz="2000" dirty="0" smtClean="0"/>
              <a:t>:  i tetraedri sono concatenati in modo che ogni atomo di O è comune a tetraedri continui. Si forma un reticolo tridimensionale.   </a:t>
            </a:r>
          </a:p>
          <a:p>
            <a:pPr algn="just"/>
            <a:r>
              <a:rPr lang="it-IT" sz="2000" dirty="0" smtClean="0"/>
              <a:t>I </a:t>
            </a:r>
            <a:r>
              <a:rPr lang="it-IT" sz="2000" b="1" dirty="0" err="1" smtClean="0"/>
              <a:t>tectosilicati</a:t>
            </a:r>
            <a:r>
              <a:rPr lang="it-IT" sz="2000" dirty="0" smtClean="0"/>
              <a:t> (o </a:t>
            </a:r>
            <a:r>
              <a:rPr lang="it-IT" sz="2000" i="1" dirty="0" err="1" smtClean="0"/>
              <a:t>tettosilicati</a:t>
            </a:r>
            <a:r>
              <a:rPr lang="it-IT" sz="2000" dirty="0" smtClean="0"/>
              <a:t>, dal greco </a:t>
            </a:r>
            <a:r>
              <a:rPr lang="it-IT" sz="2000" i="1" dirty="0" err="1" smtClean="0"/>
              <a:t>tecton</a:t>
            </a:r>
            <a:r>
              <a:rPr lang="it-IT" sz="2000" dirty="0" smtClean="0"/>
              <a:t>, costruttore) </a:t>
            </a:r>
            <a:r>
              <a:rPr lang="it-IT" sz="2000" dirty="0" smtClean="0">
                <a:solidFill>
                  <a:schemeClr val="tx2"/>
                </a:solidFill>
              </a:rPr>
              <a:t>sono silicati   caratterizzati da una struttura di tetraedri uniti in gruppi di quattro ove due tetraedri sono orientati verso il basso e due verso l'alto, formando la caratteristica struttura definita a doppio collo d'oca, ogni tetraedro condivide 3 dei 4 ossigeni presenti nel </a:t>
            </a:r>
            <a:r>
              <a:rPr lang="it-IT" sz="2000" dirty="0" err="1" smtClean="0">
                <a:solidFill>
                  <a:schemeClr val="tx2"/>
                </a:solidFill>
              </a:rPr>
              <a:t>monomero</a:t>
            </a:r>
            <a:r>
              <a:rPr lang="it-IT" sz="2000" dirty="0" smtClean="0">
                <a:solidFill>
                  <a:schemeClr val="tx2"/>
                </a:solidFill>
              </a:rPr>
              <a:t> base dei silicati (sio4). La formula chimica è SiO</a:t>
            </a:r>
            <a:r>
              <a:rPr lang="it-IT" sz="2000" baseline="-25000" dirty="0" smtClean="0">
                <a:solidFill>
                  <a:schemeClr val="tx2"/>
                </a:solidFill>
              </a:rPr>
              <a:t>2</a:t>
            </a:r>
            <a:r>
              <a:rPr lang="it-IT" sz="2000" dirty="0" smtClean="0">
                <a:solidFill>
                  <a:schemeClr val="tx2"/>
                </a:solidFill>
              </a:rPr>
              <a:t>. I </a:t>
            </a:r>
            <a:r>
              <a:rPr lang="it-IT" sz="2000" dirty="0" err="1" smtClean="0">
                <a:solidFill>
                  <a:schemeClr val="tx2"/>
                </a:solidFill>
              </a:rPr>
              <a:t>tectosilicati</a:t>
            </a:r>
            <a:r>
              <a:rPr lang="it-IT" sz="2000" dirty="0" smtClean="0">
                <a:solidFill>
                  <a:schemeClr val="tx2"/>
                </a:solidFill>
              </a:rPr>
              <a:t> costituiscono circa il 64% della crosta terrestre. </a:t>
            </a:r>
          </a:p>
          <a:p>
            <a:pPr algn="just"/>
            <a:endParaRPr lang="it-IT" sz="2000" dirty="0" smtClean="0">
              <a:solidFill>
                <a:schemeClr val="tx2"/>
              </a:solidFill>
            </a:endParaRPr>
          </a:p>
          <a:p>
            <a:pPr algn="just"/>
            <a:r>
              <a:rPr lang="it-IT" sz="2000" dirty="0" smtClean="0"/>
              <a:t>Alcuni </a:t>
            </a:r>
            <a:r>
              <a:rPr lang="it-IT" sz="2000" dirty="0" err="1" smtClean="0"/>
              <a:t>tectosilicati</a:t>
            </a:r>
            <a:r>
              <a:rPr lang="it-IT" sz="2000" dirty="0" smtClean="0"/>
              <a:t> importanti sono le zeoliti e i più  comuni alluminosilicati detti </a:t>
            </a:r>
            <a:r>
              <a:rPr lang="it-IT" sz="2000" b="1" dirty="0" err="1" smtClean="0"/>
              <a:t>feldspati</a:t>
            </a:r>
            <a:r>
              <a:rPr lang="it-IT" sz="2000" dirty="0" smtClean="0"/>
              <a:t>. </a:t>
            </a:r>
          </a:p>
          <a:p>
            <a:pPr marL="0" indent="0" algn="just" eaLnBrk="1" hangingPunct="1">
              <a:buFontTx/>
              <a:buNone/>
            </a:pPr>
            <a:endParaRPr lang="it-IT" sz="2000" b="1" dirty="0" smtClean="0"/>
          </a:p>
          <a:p>
            <a:pPr marL="0" indent="0" algn="just" eaLnBrk="1" hangingPunct="1">
              <a:buFontTx/>
              <a:buNone/>
            </a:pPr>
            <a:r>
              <a:rPr lang="it-IT" sz="2000" b="1" dirty="0" smtClean="0"/>
              <a:t>S</a:t>
            </a:r>
            <a:r>
              <a:rPr lang="it-IT" sz="2000" dirty="0" smtClean="0"/>
              <a:t>i ottengono quando tutti i vertici dei tetraedri mettono a comune l'ossigeno con altri tetraedri. Molti silicati naturali derivano da questa struttura.</a:t>
            </a:r>
          </a:p>
          <a:p>
            <a:pPr marL="0" indent="0" algn="just" eaLnBrk="1" hangingPunct="1">
              <a:buFontTx/>
              <a:buNone/>
            </a:pPr>
            <a:r>
              <a:rPr lang="it-IT" sz="2000" dirty="0" smtClean="0"/>
              <a:t> </a:t>
            </a:r>
          </a:p>
          <a:p>
            <a:pPr marL="0" indent="0" algn="just" eaLnBrk="1" hangingPunct="1">
              <a:buFontTx/>
              <a:buNone/>
            </a:pPr>
            <a:r>
              <a:rPr lang="it-IT" sz="2000" dirty="0" smtClean="0"/>
              <a:t>Es.: </a:t>
            </a:r>
            <a:r>
              <a:rPr lang="it-IT" sz="2000" dirty="0" err="1" smtClean="0"/>
              <a:t>feldspati</a:t>
            </a:r>
            <a:r>
              <a:rPr lang="it-IT" sz="2000" dirty="0" smtClean="0"/>
              <a:t>: si originano dal reticolo tridimensionale di tetraedri (SiO</a:t>
            </a:r>
            <a:r>
              <a:rPr lang="it-IT" sz="2000" baseline="-25000" dirty="0" smtClean="0"/>
              <a:t>4</a:t>
            </a:r>
            <a:r>
              <a:rPr lang="it-IT" sz="2000" dirty="0" smtClean="0"/>
              <a:t>)</a:t>
            </a:r>
            <a:r>
              <a:rPr lang="it-IT" sz="2000" baseline="30000" dirty="0" smtClean="0"/>
              <a:t>4-</a:t>
            </a:r>
            <a:r>
              <a:rPr lang="it-IT" sz="2000" dirty="0" smtClean="0"/>
              <a:t> per sostituzione di alcuni ioni Si</a:t>
            </a:r>
            <a:r>
              <a:rPr lang="it-IT" sz="2000" baseline="30000" dirty="0" smtClean="0"/>
              <a:t>4+</a:t>
            </a:r>
            <a:r>
              <a:rPr lang="it-IT" sz="2000" dirty="0" smtClean="0"/>
              <a:t> con ioni Al</a:t>
            </a:r>
            <a:r>
              <a:rPr lang="it-IT" sz="2000" baseline="30000" dirty="0" smtClean="0"/>
              <a:t>3+</a:t>
            </a:r>
            <a:r>
              <a:rPr lang="it-IT" sz="2000" dirty="0" smtClean="0"/>
              <a:t>. La carica residua è bilanciata con ioni alcalini o alcalino-terrosi (</a:t>
            </a:r>
            <a:r>
              <a:rPr lang="it-IT" sz="2000" dirty="0" err="1" smtClean="0"/>
              <a:t>Na</a:t>
            </a:r>
            <a:r>
              <a:rPr lang="it-IT" sz="2000" baseline="30000" dirty="0" err="1" smtClean="0"/>
              <a:t>+</a:t>
            </a:r>
            <a:r>
              <a:rPr lang="it-IT" sz="2000" dirty="0" smtClean="0"/>
              <a:t>, </a:t>
            </a:r>
            <a:r>
              <a:rPr lang="it-IT" sz="2000" dirty="0" err="1" smtClean="0"/>
              <a:t>K</a:t>
            </a:r>
            <a:r>
              <a:rPr lang="it-IT" sz="2000" baseline="30000" dirty="0" err="1" smtClean="0"/>
              <a:t>+</a:t>
            </a:r>
            <a:r>
              <a:rPr lang="it-IT" sz="2000" dirty="0" smtClean="0"/>
              <a:t>, Ca</a:t>
            </a:r>
            <a:r>
              <a:rPr lang="it-IT" sz="2000" baseline="30000" dirty="0" smtClean="0"/>
              <a:t>2+</a:t>
            </a:r>
            <a:r>
              <a:rPr lang="it-IT" sz="2000" dirty="0" smtClean="0"/>
              <a:t>, Ba</a:t>
            </a:r>
            <a:r>
              <a:rPr lang="it-IT" sz="2000" baseline="30000" dirty="0" smtClean="0"/>
              <a:t>2+</a:t>
            </a:r>
            <a:r>
              <a:rPr lang="it-IT" sz="2000" dirty="0" smtClean="0"/>
              <a:t>). Es.: ortoclasio K</a:t>
            </a:r>
            <a:r>
              <a:rPr lang="it-IT" sz="2000" baseline="-25000" dirty="0" smtClean="0"/>
              <a:t>2</a:t>
            </a:r>
            <a:r>
              <a:rPr lang="it-IT" sz="2000" dirty="0" smtClean="0"/>
              <a:t>O</a:t>
            </a:r>
            <a:r>
              <a:rPr lang="it-IT" sz="2000" dirty="0" smtClean="0">
                <a:sym typeface="Symbol" pitchFamily="18" charset="2"/>
              </a:rPr>
              <a:t></a:t>
            </a:r>
            <a:r>
              <a:rPr lang="it-IT" sz="2000" dirty="0" smtClean="0"/>
              <a:t>Al</a:t>
            </a:r>
            <a:r>
              <a:rPr lang="it-IT" sz="2000" baseline="-25000" dirty="0" smtClean="0"/>
              <a:t>2</a:t>
            </a:r>
            <a:r>
              <a:rPr lang="it-IT" sz="2000" dirty="0" smtClean="0"/>
              <a:t>O</a:t>
            </a:r>
            <a:r>
              <a:rPr lang="it-IT" sz="2000" baseline="-25000" dirty="0" smtClean="0"/>
              <a:t>3</a:t>
            </a:r>
            <a:r>
              <a:rPr lang="it-IT" sz="2000" dirty="0" smtClean="0">
                <a:sym typeface="Symbol" pitchFamily="18" charset="2"/>
              </a:rPr>
              <a:t></a:t>
            </a:r>
            <a:r>
              <a:rPr lang="it-IT" sz="2000" dirty="0" smtClean="0"/>
              <a:t>SiO</a:t>
            </a:r>
            <a:r>
              <a:rPr lang="it-IT" sz="2000" baseline="-25000" dirty="0" smtClean="0"/>
              <a:t>2</a:t>
            </a:r>
            <a:r>
              <a:rPr lang="it-IT" sz="2000" dirty="0" smtClean="0"/>
              <a:t>.</a:t>
            </a:r>
          </a:p>
          <a:p>
            <a:pPr algn="just">
              <a:buFont typeface="Arial" pitchFamily="34" charset="0"/>
              <a:buChar char="•"/>
            </a:pPr>
            <a:endParaRPr lang="it-IT" sz="2000" b="1" i="1" dirty="0" smtClean="0">
              <a:solidFill>
                <a:srgbClr val="006600"/>
              </a:solidFill>
              <a:latin typeface="Cambria" pitchFamily="18" charset="0"/>
            </a:endParaRP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5" name="Immagine 1" descr="C:\Users\User\Desktop\francesca\burocrazie TV\logo gruppo.TIF"/>
          <p:cNvPicPr>
            <a:picLocks noChangeAspect="1" noChangeArrowheads="1"/>
          </p:cNvPicPr>
          <p:nvPr/>
        </p:nvPicPr>
        <p:blipFill>
          <a:blip r:embed="rId3"/>
          <a:srcRect/>
          <a:stretch>
            <a:fillRect/>
          </a:stretch>
        </p:blipFill>
        <p:spPr bwMode="auto">
          <a:xfrm>
            <a:off x="8358214" y="71414"/>
            <a:ext cx="642942" cy="676930"/>
          </a:xfrm>
          <a:prstGeom prst="rect">
            <a:avLst/>
          </a:prstGeom>
          <a:noFill/>
          <a:ln w="9525">
            <a:noFill/>
            <a:miter lim="800000"/>
            <a:headEnd/>
            <a:tailEnd/>
          </a:ln>
        </p:spPr>
      </p:pic>
      <p:cxnSp>
        <p:nvCxnSpPr>
          <p:cNvPr id="20" name="Connettore 1 19"/>
          <p:cNvCxnSpPr/>
          <p:nvPr/>
        </p:nvCxnSpPr>
        <p:spPr>
          <a:xfrm flipV="1">
            <a:off x="285720" y="687060"/>
            <a:ext cx="8001056" cy="71438"/>
          </a:xfrm>
          <a:prstGeom prst="line">
            <a:avLst/>
          </a:prstGeom>
          <a:ln>
            <a:solidFill>
              <a:srgbClr val="006600"/>
            </a:solidFill>
          </a:ln>
        </p:spPr>
        <p:style>
          <a:lnRef idx="1">
            <a:schemeClr val="accent1"/>
          </a:lnRef>
          <a:fillRef idx="0">
            <a:schemeClr val="accent1"/>
          </a:fillRef>
          <a:effectRef idx="0">
            <a:schemeClr val="accent1"/>
          </a:effectRef>
          <a:fontRef idx="minor">
            <a:schemeClr val="tx1"/>
          </a:fontRef>
        </p:style>
      </p:cxnSp>
      <p:sp>
        <p:nvSpPr>
          <p:cNvPr id="18" name="Rectangle 2"/>
          <p:cNvSpPr>
            <a:spLocks noGrp="1" noChangeArrowheads="1"/>
          </p:cNvSpPr>
          <p:nvPr>
            <p:ph type="title"/>
          </p:nvPr>
        </p:nvSpPr>
        <p:spPr>
          <a:xfrm>
            <a:off x="395288" y="-71462"/>
            <a:ext cx="7772400" cy="908050"/>
          </a:xfrm>
        </p:spPr>
        <p:txBody>
          <a:bodyPr/>
          <a:lstStyle/>
          <a:p>
            <a:pPr eaLnBrk="1" hangingPunct="1"/>
            <a:r>
              <a:rPr lang="it-IT" sz="2800" b="1" i="1" dirty="0" err="1" smtClean="0">
                <a:solidFill>
                  <a:srgbClr val="006600"/>
                </a:solidFill>
                <a:latin typeface="Bookman Old Style" pitchFamily="18" charset="0"/>
              </a:rPr>
              <a:t>Strutt</a:t>
            </a:r>
            <a:r>
              <a:rPr lang="it-IT" sz="2800" b="1" i="1" dirty="0" smtClean="0">
                <a:solidFill>
                  <a:srgbClr val="006600"/>
                </a:solidFill>
                <a:latin typeface="Bookman Old Style" pitchFamily="18" charset="0"/>
              </a:rPr>
              <a:t>. cristalline ceramiche: le argille</a:t>
            </a:r>
          </a:p>
        </p:txBody>
      </p:sp>
      <p:sp>
        <p:nvSpPr>
          <p:cNvPr id="8" name="Rettangolo 7"/>
          <p:cNvSpPr/>
          <p:nvPr/>
        </p:nvSpPr>
        <p:spPr>
          <a:xfrm>
            <a:off x="214282" y="857232"/>
            <a:ext cx="8572560" cy="2246769"/>
          </a:xfrm>
          <a:prstGeom prst="rect">
            <a:avLst/>
          </a:prstGeom>
        </p:spPr>
        <p:txBody>
          <a:bodyPr wrap="square">
            <a:spAutoFit/>
          </a:bodyPr>
          <a:lstStyle/>
          <a:p>
            <a:pPr marL="0" indent="0" algn="just" eaLnBrk="1" hangingPunct="1">
              <a:buFontTx/>
              <a:buNone/>
            </a:pPr>
            <a:r>
              <a:rPr lang="it-IT" sz="2000" dirty="0" smtClean="0">
                <a:latin typeface="Cambria" pitchFamily="18" charset="0"/>
              </a:rPr>
              <a:t>Le argille sono silicati idrati di alluminio  con struttura a strati, generalmente a grana fine. </a:t>
            </a:r>
          </a:p>
          <a:p>
            <a:pPr marL="0" indent="0" algn="just" eaLnBrk="1" hangingPunct="1">
              <a:buFontTx/>
              <a:buNone/>
            </a:pPr>
            <a:endParaRPr lang="it-IT" sz="2000" dirty="0" smtClean="0">
              <a:latin typeface="Cambria" pitchFamily="18" charset="0"/>
            </a:endParaRPr>
          </a:p>
          <a:p>
            <a:pPr algn="just"/>
            <a:r>
              <a:rPr lang="it-IT" sz="2000" dirty="0" smtClean="0">
                <a:latin typeface="Cambria" pitchFamily="18" charset="0"/>
              </a:rPr>
              <a:t>La struttura cristallina delle argille più comuni è basata sulla sovrapposizione di strati di tetraedri silicei ((Si</a:t>
            </a:r>
            <a:r>
              <a:rPr lang="it-IT" sz="2000" baseline="-25000" dirty="0" smtClean="0">
                <a:latin typeface="Cambria" pitchFamily="18" charset="0"/>
              </a:rPr>
              <a:t>2</a:t>
            </a:r>
            <a:r>
              <a:rPr lang="it-IT" sz="2000" dirty="0" smtClean="0">
                <a:latin typeface="Cambria" pitchFamily="18" charset="0"/>
              </a:rPr>
              <a:t>O</a:t>
            </a:r>
            <a:r>
              <a:rPr lang="it-IT" sz="2000" baseline="-25000" dirty="0" smtClean="0">
                <a:latin typeface="Cambria" pitchFamily="18" charset="0"/>
              </a:rPr>
              <a:t>5</a:t>
            </a:r>
            <a:r>
              <a:rPr lang="it-IT" sz="2000" dirty="0" smtClean="0">
                <a:latin typeface="Cambria" pitchFamily="18" charset="0"/>
              </a:rPr>
              <a:t>)</a:t>
            </a:r>
            <a:r>
              <a:rPr lang="it-IT" sz="2000" baseline="-25000" dirty="0" smtClean="0">
                <a:latin typeface="Cambria" pitchFamily="18" charset="0"/>
              </a:rPr>
              <a:t> n</a:t>
            </a:r>
            <a:r>
              <a:rPr lang="it-IT" sz="2000" b="1" i="1" baseline="30000" dirty="0" smtClean="0">
                <a:solidFill>
                  <a:srgbClr val="006600"/>
                </a:solidFill>
                <a:latin typeface="Cambria" pitchFamily="18" charset="0"/>
              </a:rPr>
              <a:t> </a:t>
            </a:r>
            <a:r>
              <a:rPr lang="it-IT" sz="2000" b="1" i="1" baseline="30000" dirty="0" smtClean="0">
                <a:latin typeface="Cambria" pitchFamily="18" charset="0"/>
              </a:rPr>
              <a:t>2n</a:t>
            </a:r>
            <a:r>
              <a:rPr lang="it-IT" sz="2000" b="1" i="1" baseline="30000" dirty="0" smtClean="0">
                <a:solidFill>
                  <a:srgbClr val="006600"/>
                </a:solidFill>
                <a:latin typeface="Cambria" pitchFamily="18" charset="0"/>
              </a:rPr>
              <a:t>-</a:t>
            </a:r>
            <a:r>
              <a:rPr lang="it-IT" sz="2000" dirty="0" smtClean="0">
                <a:latin typeface="Cambria" pitchFamily="18" charset="0"/>
              </a:rPr>
              <a:t> ) che si legano attraverso tre dei quattro vertici con uno strato di </a:t>
            </a:r>
            <a:r>
              <a:rPr lang="it-IT" sz="2000" dirty="0" err="1" smtClean="0">
                <a:latin typeface="Cambria" pitchFamily="18" charset="0"/>
              </a:rPr>
              <a:t>AlO</a:t>
            </a:r>
            <a:r>
              <a:rPr lang="it-IT" sz="2000" dirty="0" smtClean="0">
                <a:latin typeface="Cambria" pitchFamily="18" charset="0"/>
              </a:rPr>
              <a:t>(OH)</a:t>
            </a:r>
            <a:r>
              <a:rPr lang="it-IT" sz="2000" baseline="-25000" dirty="0" smtClean="0">
                <a:latin typeface="Cambria" pitchFamily="18" charset="0"/>
              </a:rPr>
              <a:t>2</a:t>
            </a:r>
            <a:r>
              <a:rPr lang="it-IT" sz="2000" dirty="0" smtClean="0">
                <a:latin typeface="Cambria" pitchFamily="18" charset="0"/>
              </a:rPr>
              <a:t> ottaedrico. Gli strati sono uniti agli angoli dei tetraedri </a:t>
            </a:r>
          </a:p>
        </p:txBody>
      </p:sp>
      <p:pic>
        <p:nvPicPr>
          <p:cNvPr id="278531" name="Picture 3"/>
          <p:cNvPicPr>
            <a:picLocks noChangeAspect="1" noChangeArrowheads="1"/>
          </p:cNvPicPr>
          <p:nvPr/>
        </p:nvPicPr>
        <p:blipFill>
          <a:blip r:embed="rId4"/>
          <a:srcRect/>
          <a:stretch>
            <a:fillRect/>
          </a:stretch>
        </p:blipFill>
        <p:spPr bwMode="auto">
          <a:xfrm>
            <a:off x="2714612" y="3429000"/>
            <a:ext cx="3429024" cy="3008867"/>
          </a:xfrm>
          <a:prstGeom prst="rect">
            <a:avLst/>
          </a:prstGeom>
          <a:noFill/>
          <a:ln w="9525">
            <a:noFill/>
            <a:miter lim="800000"/>
            <a:headEnd/>
            <a:tailEnd/>
          </a:ln>
          <a:effectLst/>
        </p:spPr>
      </p:pic>
      <p:sp>
        <p:nvSpPr>
          <p:cNvPr id="10" name="Rectangle 6"/>
          <p:cNvSpPr>
            <a:spLocks noChangeArrowheads="1"/>
          </p:cNvSpPr>
          <p:nvPr/>
        </p:nvSpPr>
        <p:spPr bwMode="auto">
          <a:xfrm>
            <a:off x="5857884" y="6000768"/>
            <a:ext cx="2166921" cy="584775"/>
          </a:xfrm>
          <a:prstGeom prst="rect">
            <a:avLst/>
          </a:prstGeom>
          <a:noFill/>
          <a:ln w="9525">
            <a:noFill/>
            <a:miter lim="800000"/>
            <a:headEnd/>
            <a:tailEnd/>
          </a:ln>
        </p:spPr>
        <p:txBody>
          <a:bodyPr wrap="square" anchor="ctr">
            <a:spAutoFit/>
          </a:bodyPr>
          <a:lstStyle/>
          <a:p>
            <a:pPr algn="ctr"/>
            <a:r>
              <a:rPr lang="it-IT" sz="1600" dirty="0" smtClean="0">
                <a:latin typeface="Cambria" pitchFamily="18" charset="0"/>
              </a:rPr>
              <a:t>Strati di ottaedri di </a:t>
            </a:r>
            <a:r>
              <a:rPr lang="it-IT" sz="1600" dirty="0" err="1" smtClean="0">
                <a:latin typeface="Cambria" pitchFamily="18" charset="0"/>
              </a:rPr>
              <a:t>AlO</a:t>
            </a:r>
            <a:r>
              <a:rPr lang="it-IT" sz="1600" dirty="0" smtClean="0">
                <a:latin typeface="Cambria" pitchFamily="18" charset="0"/>
              </a:rPr>
              <a:t>(OH)</a:t>
            </a:r>
            <a:r>
              <a:rPr lang="it-IT" sz="1600" baseline="-25000" dirty="0" smtClean="0">
                <a:latin typeface="Cambria" pitchFamily="18" charset="0"/>
              </a:rPr>
              <a:t>2</a:t>
            </a:r>
            <a:r>
              <a:rPr lang="it-IT" sz="1600" dirty="0" smtClean="0">
                <a:latin typeface="Cambria" pitchFamily="18" charset="0"/>
              </a:rPr>
              <a:t> </a:t>
            </a:r>
            <a:endParaRPr lang="it-IT" sz="1600" dirty="0">
              <a:latin typeface="Cambria" pitchFamily="18" charset="0"/>
            </a:endParaRP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5" name="Immagine 1" descr="C:\Users\User\Desktop\francesca\burocrazie TV\logo gruppo.TIF"/>
          <p:cNvPicPr>
            <a:picLocks noChangeAspect="1" noChangeArrowheads="1"/>
          </p:cNvPicPr>
          <p:nvPr/>
        </p:nvPicPr>
        <p:blipFill>
          <a:blip r:embed="rId4"/>
          <a:srcRect/>
          <a:stretch>
            <a:fillRect/>
          </a:stretch>
        </p:blipFill>
        <p:spPr bwMode="auto">
          <a:xfrm>
            <a:off x="8358214" y="71414"/>
            <a:ext cx="642942" cy="676930"/>
          </a:xfrm>
          <a:prstGeom prst="rect">
            <a:avLst/>
          </a:prstGeom>
          <a:noFill/>
          <a:ln w="9525">
            <a:noFill/>
            <a:miter lim="800000"/>
            <a:headEnd/>
            <a:tailEnd/>
          </a:ln>
        </p:spPr>
      </p:pic>
      <p:cxnSp>
        <p:nvCxnSpPr>
          <p:cNvPr id="20" name="Connettore 1 19"/>
          <p:cNvCxnSpPr/>
          <p:nvPr/>
        </p:nvCxnSpPr>
        <p:spPr>
          <a:xfrm flipV="1">
            <a:off x="285720" y="687060"/>
            <a:ext cx="8001056" cy="71438"/>
          </a:xfrm>
          <a:prstGeom prst="line">
            <a:avLst/>
          </a:prstGeom>
          <a:ln>
            <a:solidFill>
              <a:srgbClr val="006600"/>
            </a:solidFill>
          </a:ln>
        </p:spPr>
        <p:style>
          <a:lnRef idx="1">
            <a:schemeClr val="accent1"/>
          </a:lnRef>
          <a:fillRef idx="0">
            <a:schemeClr val="accent1"/>
          </a:fillRef>
          <a:effectRef idx="0">
            <a:schemeClr val="accent1"/>
          </a:effectRef>
          <a:fontRef idx="minor">
            <a:schemeClr val="tx1"/>
          </a:fontRef>
        </p:style>
      </p:cxnSp>
      <p:sp>
        <p:nvSpPr>
          <p:cNvPr id="18" name="Rectangle 2"/>
          <p:cNvSpPr>
            <a:spLocks noGrp="1" noChangeArrowheads="1"/>
          </p:cNvSpPr>
          <p:nvPr>
            <p:ph type="title"/>
          </p:nvPr>
        </p:nvSpPr>
        <p:spPr>
          <a:xfrm>
            <a:off x="395288" y="-71462"/>
            <a:ext cx="7772400" cy="908050"/>
          </a:xfrm>
        </p:spPr>
        <p:txBody>
          <a:bodyPr/>
          <a:lstStyle/>
          <a:p>
            <a:pPr eaLnBrk="1" hangingPunct="1"/>
            <a:r>
              <a:rPr lang="it-IT" sz="2800" b="1" i="1" dirty="0" err="1" smtClean="0">
                <a:solidFill>
                  <a:srgbClr val="006600"/>
                </a:solidFill>
                <a:latin typeface="Bookman Old Style" pitchFamily="18" charset="0"/>
              </a:rPr>
              <a:t>Strutt</a:t>
            </a:r>
            <a:r>
              <a:rPr lang="it-IT" sz="2800" b="1" i="1" dirty="0" smtClean="0">
                <a:solidFill>
                  <a:srgbClr val="006600"/>
                </a:solidFill>
                <a:latin typeface="Bookman Old Style" pitchFamily="18" charset="0"/>
              </a:rPr>
              <a:t>. cristalline ceramiche: le argille</a:t>
            </a:r>
          </a:p>
        </p:txBody>
      </p:sp>
      <p:sp>
        <p:nvSpPr>
          <p:cNvPr id="8" name="Rettangolo 7"/>
          <p:cNvSpPr/>
          <p:nvPr/>
        </p:nvSpPr>
        <p:spPr>
          <a:xfrm>
            <a:off x="142844" y="785794"/>
            <a:ext cx="8572560" cy="2862322"/>
          </a:xfrm>
          <a:prstGeom prst="rect">
            <a:avLst/>
          </a:prstGeom>
        </p:spPr>
        <p:txBody>
          <a:bodyPr wrap="square">
            <a:spAutoFit/>
          </a:bodyPr>
          <a:lstStyle/>
          <a:p>
            <a:pPr algn="just">
              <a:buFont typeface="Arial" pitchFamily="34" charset="0"/>
              <a:buChar char="•"/>
            </a:pPr>
            <a:r>
              <a:rPr lang="it-IT" sz="2000" dirty="0" smtClean="0">
                <a:latin typeface="Cambria" pitchFamily="18" charset="0"/>
              </a:rPr>
              <a:t> La presenza di un elettrone disponibile su ogni tetraedro permette a questi strati atomici di formare legami con altri strati atomici, ad esempio a coordinamento ottaedrico, dando luogo a </a:t>
            </a:r>
            <a:r>
              <a:rPr lang="it-IT" sz="2000" i="1" dirty="0" smtClean="0">
                <a:latin typeface="Cambria" pitchFamily="18" charset="0"/>
              </a:rPr>
              <a:t>strati atomici</a:t>
            </a:r>
            <a:r>
              <a:rPr lang="it-IT" sz="2000" dirty="0" smtClean="0">
                <a:latin typeface="Cambria" pitchFamily="18" charset="0"/>
              </a:rPr>
              <a:t> formati da un numero più alto di piani atomici diversi, ad esempio cinque </a:t>
            </a:r>
          </a:p>
          <a:p>
            <a:pPr algn="just"/>
            <a:endParaRPr lang="it-IT" sz="2000" dirty="0" smtClean="0">
              <a:latin typeface="Cambria" pitchFamily="18" charset="0"/>
            </a:endParaRPr>
          </a:p>
          <a:p>
            <a:pPr algn="just">
              <a:buFont typeface="Arial" pitchFamily="34" charset="0"/>
              <a:buChar char="•"/>
            </a:pPr>
            <a:r>
              <a:rPr lang="it-IT" sz="2000" dirty="0" smtClean="0">
                <a:latin typeface="Cambria" pitchFamily="18" charset="0"/>
              </a:rPr>
              <a:t> Le distanze tra gli ioni alluminio in questa struttura è circa uguale alle distanze tra gli ioni silicio e ciò consente alle due strutture di sovrapporsi legandosi attraverso ossigeni </a:t>
            </a:r>
            <a:r>
              <a:rPr lang="it-IT" sz="2000" dirty="0" err="1" smtClean="0">
                <a:latin typeface="Cambria" pitchFamily="18" charset="0"/>
              </a:rPr>
              <a:t>pontanti</a:t>
            </a:r>
            <a:endParaRPr lang="it-IT" sz="2000" dirty="0" smtClean="0">
              <a:latin typeface="Cambria" pitchFamily="18" charset="0"/>
            </a:endParaRPr>
          </a:p>
          <a:p>
            <a:pPr marL="0" indent="0" algn="just" eaLnBrk="1" hangingPunct="1">
              <a:buFontTx/>
              <a:buNone/>
            </a:pPr>
            <a:endParaRPr lang="it-IT" sz="2000" dirty="0" smtClean="0">
              <a:latin typeface="Cambria" pitchFamily="18" charset="0"/>
            </a:endParaRPr>
          </a:p>
        </p:txBody>
      </p:sp>
      <p:graphicFrame>
        <p:nvGraphicFramePr>
          <p:cNvPr id="7" name="Object 5"/>
          <p:cNvGraphicFramePr>
            <a:graphicFrameLocks noChangeAspect="1"/>
          </p:cNvGraphicFramePr>
          <p:nvPr/>
        </p:nvGraphicFramePr>
        <p:xfrm>
          <a:off x="642910" y="3429000"/>
          <a:ext cx="4608512" cy="2663825"/>
        </p:xfrm>
        <a:graphic>
          <a:graphicData uri="http://schemas.openxmlformats.org/presentationml/2006/ole">
            <p:oleObj spid="_x0000_s279554" r:id="rId5" imgW="3048426" imgH="1590897" progId="">
              <p:embed/>
            </p:oleObj>
          </a:graphicData>
        </a:graphic>
      </p:graphicFrame>
      <p:sp>
        <p:nvSpPr>
          <p:cNvPr id="9" name="Rectangle 6"/>
          <p:cNvSpPr>
            <a:spLocks noChangeArrowheads="1"/>
          </p:cNvSpPr>
          <p:nvPr/>
        </p:nvSpPr>
        <p:spPr bwMode="auto">
          <a:xfrm>
            <a:off x="119063" y="6058935"/>
            <a:ext cx="8964612" cy="584775"/>
          </a:xfrm>
          <a:prstGeom prst="rect">
            <a:avLst/>
          </a:prstGeom>
          <a:noFill/>
          <a:ln w="9525">
            <a:noFill/>
            <a:miter lim="800000"/>
            <a:headEnd/>
            <a:tailEnd/>
          </a:ln>
        </p:spPr>
        <p:txBody>
          <a:bodyPr anchor="ctr">
            <a:spAutoFit/>
          </a:bodyPr>
          <a:lstStyle/>
          <a:p>
            <a:pPr algn="ctr"/>
            <a:r>
              <a:rPr lang="it-IT" sz="1600" dirty="0">
                <a:latin typeface="Cambria" pitchFamily="18" charset="0"/>
              </a:rPr>
              <a:t>Strato atomico costituito da poliedri a coordinazione tetraedrica e poliedri a coordinazione ottaedrica, tenuti insieme da atomi ponte e forze di legame interatomiche (linee tratteggiate)</a:t>
            </a:r>
          </a:p>
        </p:txBody>
      </p:sp>
      <p:pic>
        <p:nvPicPr>
          <p:cNvPr id="279555" name="Picture 3"/>
          <p:cNvPicPr>
            <a:picLocks noChangeAspect="1" noChangeArrowheads="1"/>
          </p:cNvPicPr>
          <p:nvPr/>
        </p:nvPicPr>
        <p:blipFill>
          <a:blip r:embed="rId6"/>
          <a:srcRect/>
          <a:stretch>
            <a:fillRect/>
          </a:stretch>
        </p:blipFill>
        <p:spPr bwMode="auto">
          <a:xfrm>
            <a:off x="5429256" y="4214818"/>
            <a:ext cx="3105150" cy="126682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5" name="Immagine 1" descr="C:\Users\User\Desktop\francesca\burocrazie TV\logo gruppo.TIF"/>
          <p:cNvPicPr>
            <a:picLocks noChangeAspect="1" noChangeArrowheads="1"/>
          </p:cNvPicPr>
          <p:nvPr/>
        </p:nvPicPr>
        <p:blipFill>
          <a:blip r:embed="rId3"/>
          <a:srcRect/>
          <a:stretch>
            <a:fillRect/>
          </a:stretch>
        </p:blipFill>
        <p:spPr bwMode="auto">
          <a:xfrm>
            <a:off x="8358214" y="71414"/>
            <a:ext cx="642942" cy="676930"/>
          </a:xfrm>
          <a:prstGeom prst="rect">
            <a:avLst/>
          </a:prstGeom>
          <a:noFill/>
          <a:ln w="9525">
            <a:noFill/>
            <a:miter lim="800000"/>
            <a:headEnd/>
            <a:tailEnd/>
          </a:ln>
        </p:spPr>
      </p:pic>
      <p:cxnSp>
        <p:nvCxnSpPr>
          <p:cNvPr id="20" name="Connettore 1 19"/>
          <p:cNvCxnSpPr/>
          <p:nvPr/>
        </p:nvCxnSpPr>
        <p:spPr>
          <a:xfrm flipV="1">
            <a:off x="285720" y="687060"/>
            <a:ext cx="8001056" cy="71438"/>
          </a:xfrm>
          <a:prstGeom prst="line">
            <a:avLst/>
          </a:prstGeom>
          <a:ln>
            <a:solidFill>
              <a:srgbClr val="006600"/>
            </a:solidFill>
          </a:ln>
        </p:spPr>
        <p:style>
          <a:lnRef idx="1">
            <a:schemeClr val="accent1"/>
          </a:lnRef>
          <a:fillRef idx="0">
            <a:schemeClr val="accent1"/>
          </a:fillRef>
          <a:effectRef idx="0">
            <a:schemeClr val="accent1"/>
          </a:effectRef>
          <a:fontRef idx="minor">
            <a:schemeClr val="tx1"/>
          </a:fontRef>
        </p:style>
      </p:cxnSp>
      <p:sp>
        <p:nvSpPr>
          <p:cNvPr id="18" name="Rectangle 2"/>
          <p:cNvSpPr>
            <a:spLocks noGrp="1" noChangeArrowheads="1"/>
          </p:cNvSpPr>
          <p:nvPr>
            <p:ph type="title"/>
          </p:nvPr>
        </p:nvSpPr>
        <p:spPr>
          <a:xfrm>
            <a:off x="395288" y="-71462"/>
            <a:ext cx="7772400" cy="908050"/>
          </a:xfrm>
        </p:spPr>
        <p:txBody>
          <a:bodyPr/>
          <a:lstStyle/>
          <a:p>
            <a:pPr eaLnBrk="1" hangingPunct="1"/>
            <a:r>
              <a:rPr lang="it-IT" sz="2800" b="1" i="1" dirty="0" err="1" smtClean="0">
                <a:solidFill>
                  <a:srgbClr val="006600"/>
                </a:solidFill>
                <a:latin typeface="Bookman Old Style" pitchFamily="18" charset="0"/>
              </a:rPr>
              <a:t>Strutt</a:t>
            </a:r>
            <a:r>
              <a:rPr lang="it-IT" sz="2800" b="1" i="1" dirty="0" smtClean="0">
                <a:solidFill>
                  <a:srgbClr val="006600"/>
                </a:solidFill>
                <a:latin typeface="Bookman Old Style" pitchFamily="18" charset="0"/>
              </a:rPr>
              <a:t>. cristalline ceramiche: le argille</a:t>
            </a:r>
          </a:p>
        </p:txBody>
      </p:sp>
      <p:sp>
        <p:nvSpPr>
          <p:cNvPr id="8" name="Rettangolo 7"/>
          <p:cNvSpPr/>
          <p:nvPr/>
        </p:nvSpPr>
        <p:spPr>
          <a:xfrm>
            <a:off x="142844" y="785794"/>
            <a:ext cx="8572560" cy="2246769"/>
          </a:xfrm>
          <a:prstGeom prst="rect">
            <a:avLst/>
          </a:prstGeom>
        </p:spPr>
        <p:txBody>
          <a:bodyPr wrap="square">
            <a:spAutoFit/>
          </a:bodyPr>
          <a:lstStyle/>
          <a:p>
            <a:pPr algn="just"/>
            <a:r>
              <a:rPr lang="it-IT" sz="2000" dirty="0" smtClean="0">
                <a:latin typeface="Cambria" pitchFamily="18" charset="0"/>
              </a:rPr>
              <a:t> </a:t>
            </a:r>
            <a:r>
              <a:rPr lang="it-IT" sz="2000" dirty="0" smtClean="0"/>
              <a:t>Il fatto che le distanze tra gli ioni alluminio e quelle tra gli ioni silicio non siano esattamente uguali e la presenza di ossigeni non </a:t>
            </a:r>
            <a:r>
              <a:rPr lang="it-IT" sz="2000" dirty="0" err="1" smtClean="0"/>
              <a:t>pontanti</a:t>
            </a:r>
            <a:r>
              <a:rPr lang="it-IT" sz="2000" dirty="0" smtClean="0"/>
              <a:t>, portano ad una distorsione sia della struttura degli strati di Si2O5 che di quelli di </a:t>
            </a:r>
            <a:r>
              <a:rPr lang="it-IT" sz="2000" dirty="0" err="1" smtClean="0"/>
              <a:t>AlO</a:t>
            </a:r>
            <a:r>
              <a:rPr lang="it-IT" sz="2000" dirty="0" smtClean="0"/>
              <a:t>(OH)2</a:t>
            </a:r>
          </a:p>
          <a:p>
            <a:endParaRPr lang="it-IT" sz="2000" dirty="0" smtClean="0">
              <a:latin typeface="Cambria" pitchFamily="18" charset="0"/>
            </a:endParaRPr>
          </a:p>
          <a:p>
            <a:pPr algn="just">
              <a:buFont typeface="Arial" pitchFamily="34" charset="0"/>
              <a:buChar char="•"/>
            </a:pPr>
            <a:r>
              <a:rPr lang="it-IT" sz="2000" dirty="0" smtClean="0"/>
              <a:t>Più strati atomici elettricamente neutri di questo tipo, tenuti insieme da legami deboli, danno luogo a </a:t>
            </a:r>
            <a:r>
              <a:rPr lang="it-IT" sz="2000" i="1" dirty="0" smtClean="0"/>
              <a:t>pacchetti</a:t>
            </a:r>
            <a:r>
              <a:rPr lang="it-IT" sz="2000" dirty="0" smtClean="0"/>
              <a:t> </a:t>
            </a:r>
          </a:p>
          <a:p>
            <a:pPr algn="just">
              <a:buFont typeface="Arial" pitchFamily="34" charset="0"/>
              <a:buChar char="•"/>
            </a:pPr>
            <a:endParaRPr lang="it-IT" sz="2000" dirty="0" smtClean="0">
              <a:latin typeface="Cambria" pitchFamily="18" charset="0"/>
            </a:endParaRPr>
          </a:p>
        </p:txBody>
      </p:sp>
      <p:pic>
        <p:nvPicPr>
          <p:cNvPr id="10" name="Picture 108"/>
          <p:cNvPicPr>
            <a:picLocks noChangeAspect="1" noChangeArrowheads="1"/>
          </p:cNvPicPr>
          <p:nvPr/>
        </p:nvPicPr>
        <p:blipFill>
          <a:blip r:embed="rId4"/>
          <a:srcRect/>
          <a:stretch>
            <a:fillRect/>
          </a:stretch>
        </p:blipFill>
        <p:spPr bwMode="auto">
          <a:xfrm>
            <a:off x="1000100" y="2857496"/>
            <a:ext cx="7402522" cy="385765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5" name="Immagine 1" descr="C:\Users\User\Desktop\francesca\burocrazie TV\logo gruppo.TIF"/>
          <p:cNvPicPr>
            <a:picLocks noChangeAspect="1" noChangeArrowheads="1"/>
          </p:cNvPicPr>
          <p:nvPr/>
        </p:nvPicPr>
        <p:blipFill>
          <a:blip r:embed="rId3"/>
          <a:srcRect/>
          <a:stretch>
            <a:fillRect/>
          </a:stretch>
        </p:blipFill>
        <p:spPr bwMode="auto">
          <a:xfrm>
            <a:off x="8358214" y="71414"/>
            <a:ext cx="642942" cy="676930"/>
          </a:xfrm>
          <a:prstGeom prst="rect">
            <a:avLst/>
          </a:prstGeom>
          <a:noFill/>
          <a:ln w="9525">
            <a:noFill/>
            <a:miter lim="800000"/>
            <a:headEnd/>
            <a:tailEnd/>
          </a:ln>
        </p:spPr>
      </p:pic>
      <p:cxnSp>
        <p:nvCxnSpPr>
          <p:cNvPr id="20" name="Connettore 1 19"/>
          <p:cNvCxnSpPr/>
          <p:nvPr/>
        </p:nvCxnSpPr>
        <p:spPr>
          <a:xfrm flipV="1">
            <a:off x="285720" y="687060"/>
            <a:ext cx="8001056" cy="71438"/>
          </a:xfrm>
          <a:prstGeom prst="line">
            <a:avLst/>
          </a:prstGeom>
          <a:ln>
            <a:solidFill>
              <a:srgbClr val="006600"/>
            </a:solidFill>
          </a:ln>
        </p:spPr>
        <p:style>
          <a:lnRef idx="1">
            <a:schemeClr val="accent1"/>
          </a:lnRef>
          <a:fillRef idx="0">
            <a:schemeClr val="accent1"/>
          </a:fillRef>
          <a:effectRef idx="0">
            <a:schemeClr val="accent1"/>
          </a:effectRef>
          <a:fontRef idx="minor">
            <a:schemeClr val="tx1"/>
          </a:fontRef>
        </p:style>
      </p:cxnSp>
      <p:sp>
        <p:nvSpPr>
          <p:cNvPr id="18" name="Rectangle 2"/>
          <p:cNvSpPr>
            <a:spLocks noGrp="1" noChangeArrowheads="1"/>
          </p:cNvSpPr>
          <p:nvPr>
            <p:ph type="title"/>
          </p:nvPr>
        </p:nvSpPr>
        <p:spPr>
          <a:xfrm>
            <a:off x="395288" y="-71462"/>
            <a:ext cx="7772400" cy="908050"/>
          </a:xfrm>
        </p:spPr>
        <p:txBody>
          <a:bodyPr/>
          <a:lstStyle/>
          <a:p>
            <a:pPr eaLnBrk="1" hangingPunct="1"/>
            <a:r>
              <a:rPr lang="it-IT" sz="2800" b="1" i="1" dirty="0" err="1" smtClean="0">
                <a:solidFill>
                  <a:srgbClr val="006600"/>
                </a:solidFill>
                <a:latin typeface="Bookman Old Style" pitchFamily="18" charset="0"/>
              </a:rPr>
              <a:t>Strutt</a:t>
            </a:r>
            <a:r>
              <a:rPr lang="it-IT" sz="2800" b="1" i="1" dirty="0" smtClean="0">
                <a:solidFill>
                  <a:srgbClr val="006600"/>
                </a:solidFill>
                <a:latin typeface="Bookman Old Style" pitchFamily="18" charset="0"/>
              </a:rPr>
              <a:t>. cristalline ceramiche: le argille</a:t>
            </a:r>
          </a:p>
        </p:txBody>
      </p:sp>
      <p:sp>
        <p:nvSpPr>
          <p:cNvPr id="8" name="Rettangolo 7"/>
          <p:cNvSpPr/>
          <p:nvPr/>
        </p:nvSpPr>
        <p:spPr>
          <a:xfrm>
            <a:off x="142844" y="785794"/>
            <a:ext cx="8572560" cy="5016758"/>
          </a:xfrm>
          <a:prstGeom prst="rect">
            <a:avLst/>
          </a:prstGeom>
        </p:spPr>
        <p:txBody>
          <a:bodyPr wrap="square">
            <a:spAutoFit/>
          </a:bodyPr>
          <a:lstStyle/>
          <a:p>
            <a:pPr algn="just">
              <a:buFont typeface="Arial" pitchFamily="34" charset="0"/>
              <a:buChar char="•"/>
            </a:pPr>
            <a:r>
              <a:rPr lang="it-IT" sz="2000" dirty="0" smtClean="0">
                <a:latin typeface="Cambria" pitchFamily="18" charset="0"/>
              </a:rPr>
              <a:t>  Gli strati silicei e quelli di allumina idrata possono sovrapporsi in combinazioni diverse. </a:t>
            </a:r>
          </a:p>
          <a:p>
            <a:pPr algn="just">
              <a:buFont typeface="Arial" pitchFamily="34" charset="0"/>
              <a:buChar char="•"/>
            </a:pPr>
            <a:endParaRPr lang="it-IT" sz="2000" dirty="0" smtClean="0">
              <a:latin typeface="Cambria" pitchFamily="18" charset="0"/>
            </a:endParaRPr>
          </a:p>
          <a:p>
            <a:pPr algn="just">
              <a:buFont typeface="Arial" pitchFamily="34" charset="0"/>
              <a:buChar char="•"/>
            </a:pPr>
            <a:r>
              <a:rPr lang="it-IT" sz="2000" dirty="0" smtClean="0">
                <a:latin typeface="Cambria" pitchFamily="18" charset="0"/>
              </a:rPr>
              <a:t> Inoltre, gli atomi di </a:t>
            </a:r>
            <a:r>
              <a:rPr lang="it-IT" sz="2000" dirty="0" smtClean="0">
                <a:solidFill>
                  <a:srgbClr val="006600"/>
                </a:solidFill>
                <a:latin typeface="Cambria" pitchFamily="18" charset="0"/>
              </a:rPr>
              <a:t>Si possono localmente essere sostituiti da atomi di Al </a:t>
            </a:r>
            <a:r>
              <a:rPr lang="it-IT" sz="2000" dirty="0" smtClean="0">
                <a:latin typeface="Cambria" pitchFamily="18" charset="0"/>
              </a:rPr>
              <a:t>nei siti tetraedrici e </a:t>
            </a:r>
            <a:r>
              <a:rPr lang="it-IT" sz="2000" dirty="0" smtClean="0">
                <a:solidFill>
                  <a:srgbClr val="006600"/>
                </a:solidFill>
                <a:latin typeface="Cambria" pitchFamily="18" charset="0"/>
              </a:rPr>
              <a:t>gli atomi di Al possono essere sostituiti da atomi di Mg </a:t>
            </a:r>
            <a:r>
              <a:rPr lang="it-IT" sz="2000" dirty="0" smtClean="0">
                <a:latin typeface="Cambria" pitchFamily="18" charset="0"/>
              </a:rPr>
              <a:t>nei siti ottaedrici, con la creazione di uno scompenso di carica. </a:t>
            </a:r>
          </a:p>
          <a:p>
            <a:pPr algn="just">
              <a:buFont typeface="Arial" pitchFamily="34" charset="0"/>
              <a:buChar char="•"/>
            </a:pPr>
            <a:endParaRPr lang="it-IT" sz="2000" dirty="0" smtClean="0">
              <a:latin typeface="Cambria" pitchFamily="18" charset="0"/>
            </a:endParaRPr>
          </a:p>
          <a:p>
            <a:pPr algn="just">
              <a:buFont typeface="Arial" pitchFamily="34" charset="0"/>
              <a:buChar char="•"/>
            </a:pPr>
            <a:r>
              <a:rPr lang="it-IT" sz="2000" dirty="0" smtClean="0">
                <a:latin typeface="Cambria" pitchFamily="18" charset="0"/>
              </a:rPr>
              <a:t> Le cariche negative in eccesso possono essere compensate da </a:t>
            </a:r>
            <a:r>
              <a:rPr lang="it-IT" sz="2000" dirty="0" smtClean="0">
                <a:solidFill>
                  <a:srgbClr val="006600"/>
                </a:solidFill>
                <a:latin typeface="Cambria" pitchFamily="18" charset="0"/>
              </a:rPr>
              <a:t>ioni alcalini</a:t>
            </a:r>
            <a:r>
              <a:rPr lang="it-IT" sz="2000" dirty="0" smtClean="0">
                <a:latin typeface="Cambria" pitchFamily="18" charset="0"/>
              </a:rPr>
              <a:t>. Sono così possibili moltissime combinazioni che danno luogo ad una varia e vasta gamma di minerali</a:t>
            </a:r>
          </a:p>
          <a:p>
            <a:pPr algn="just">
              <a:buFont typeface="Arial" pitchFamily="34" charset="0"/>
              <a:buChar char="•"/>
            </a:pPr>
            <a:endParaRPr lang="it-IT" sz="2000" dirty="0" smtClean="0">
              <a:latin typeface="Cambria" pitchFamily="18" charset="0"/>
            </a:endParaRPr>
          </a:p>
          <a:p>
            <a:pPr algn="just">
              <a:buFont typeface="Arial" pitchFamily="34" charset="0"/>
              <a:buChar char="•"/>
            </a:pPr>
            <a:r>
              <a:rPr lang="it-IT" sz="2000" dirty="0" smtClean="0">
                <a:latin typeface="Cambria" pitchFamily="18" charset="0"/>
              </a:rPr>
              <a:t> </a:t>
            </a:r>
            <a:r>
              <a:rPr lang="it-IT" sz="2000" dirty="0" smtClean="0"/>
              <a:t>E’ importante distinguere due casi significativi:</a:t>
            </a:r>
          </a:p>
          <a:p>
            <a:pPr algn="ctr">
              <a:buFont typeface="Arial" pitchFamily="34" charset="0"/>
              <a:buChar char="•"/>
            </a:pPr>
            <a:endParaRPr lang="it-IT" sz="2000" b="1" i="1" dirty="0" smtClean="0">
              <a:solidFill>
                <a:srgbClr val="006600"/>
              </a:solidFill>
              <a:latin typeface="Cambria" pitchFamily="18" charset="0"/>
            </a:endParaRPr>
          </a:p>
          <a:p>
            <a:pPr algn="ctr"/>
            <a:r>
              <a:rPr lang="it-IT" sz="2000" b="1" i="1" dirty="0" smtClean="0">
                <a:solidFill>
                  <a:srgbClr val="006600"/>
                </a:solidFill>
                <a:latin typeface="Cambria" pitchFamily="18" charset="0"/>
              </a:rPr>
              <a:t>Caolinite </a:t>
            </a:r>
          </a:p>
          <a:p>
            <a:pPr algn="ctr"/>
            <a:endParaRPr lang="it-IT" sz="2000" b="1" i="1" dirty="0" smtClean="0">
              <a:solidFill>
                <a:srgbClr val="006600"/>
              </a:solidFill>
              <a:latin typeface="Cambria" pitchFamily="18" charset="0"/>
            </a:endParaRPr>
          </a:p>
          <a:p>
            <a:pPr algn="ctr"/>
            <a:r>
              <a:rPr lang="it-IT" sz="2000" b="1" i="1" dirty="0" smtClean="0">
                <a:solidFill>
                  <a:srgbClr val="006600"/>
                </a:solidFill>
                <a:latin typeface="Cambria" pitchFamily="18" charset="0"/>
              </a:rPr>
              <a:t>montmorillonite</a:t>
            </a: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5" name="Immagine 1" descr="C:\Users\User\Desktop\francesca\burocrazie TV\logo gruppo.TIF"/>
          <p:cNvPicPr>
            <a:picLocks noChangeAspect="1" noChangeArrowheads="1"/>
          </p:cNvPicPr>
          <p:nvPr/>
        </p:nvPicPr>
        <p:blipFill>
          <a:blip r:embed="rId3"/>
          <a:srcRect/>
          <a:stretch>
            <a:fillRect/>
          </a:stretch>
        </p:blipFill>
        <p:spPr bwMode="auto">
          <a:xfrm>
            <a:off x="8358214" y="71414"/>
            <a:ext cx="642942" cy="676930"/>
          </a:xfrm>
          <a:prstGeom prst="rect">
            <a:avLst/>
          </a:prstGeom>
          <a:noFill/>
          <a:ln w="9525">
            <a:noFill/>
            <a:miter lim="800000"/>
            <a:headEnd/>
            <a:tailEnd/>
          </a:ln>
        </p:spPr>
      </p:pic>
      <p:cxnSp>
        <p:nvCxnSpPr>
          <p:cNvPr id="20" name="Connettore 1 19"/>
          <p:cNvCxnSpPr/>
          <p:nvPr/>
        </p:nvCxnSpPr>
        <p:spPr>
          <a:xfrm flipV="1">
            <a:off x="285720" y="687060"/>
            <a:ext cx="8001056" cy="71438"/>
          </a:xfrm>
          <a:prstGeom prst="line">
            <a:avLst/>
          </a:prstGeom>
          <a:ln>
            <a:solidFill>
              <a:srgbClr val="006600"/>
            </a:solidFill>
          </a:ln>
        </p:spPr>
        <p:style>
          <a:lnRef idx="1">
            <a:schemeClr val="accent1"/>
          </a:lnRef>
          <a:fillRef idx="0">
            <a:schemeClr val="accent1"/>
          </a:fillRef>
          <a:effectRef idx="0">
            <a:schemeClr val="accent1"/>
          </a:effectRef>
          <a:fontRef idx="minor">
            <a:schemeClr val="tx1"/>
          </a:fontRef>
        </p:style>
      </p:cxnSp>
      <p:sp>
        <p:nvSpPr>
          <p:cNvPr id="18" name="Rectangle 2"/>
          <p:cNvSpPr>
            <a:spLocks noGrp="1" noChangeArrowheads="1"/>
          </p:cNvSpPr>
          <p:nvPr>
            <p:ph type="title"/>
          </p:nvPr>
        </p:nvSpPr>
        <p:spPr>
          <a:xfrm>
            <a:off x="395288" y="-71462"/>
            <a:ext cx="7772400" cy="908050"/>
          </a:xfrm>
        </p:spPr>
        <p:txBody>
          <a:bodyPr/>
          <a:lstStyle/>
          <a:p>
            <a:pPr eaLnBrk="1" hangingPunct="1"/>
            <a:r>
              <a:rPr lang="it-IT" sz="2800" b="1" i="1" dirty="0" err="1" smtClean="0">
                <a:solidFill>
                  <a:srgbClr val="006600"/>
                </a:solidFill>
                <a:latin typeface="Bookman Old Style" pitchFamily="18" charset="0"/>
              </a:rPr>
              <a:t>Strutt</a:t>
            </a:r>
            <a:r>
              <a:rPr lang="it-IT" sz="2800" b="1" i="1" dirty="0" smtClean="0">
                <a:solidFill>
                  <a:srgbClr val="006600"/>
                </a:solidFill>
                <a:latin typeface="Bookman Old Style" pitchFamily="18" charset="0"/>
              </a:rPr>
              <a:t>. cristalline ceramiche: le argille</a:t>
            </a:r>
          </a:p>
        </p:txBody>
      </p:sp>
      <p:sp>
        <p:nvSpPr>
          <p:cNvPr id="8" name="Rettangolo 7"/>
          <p:cNvSpPr/>
          <p:nvPr/>
        </p:nvSpPr>
        <p:spPr>
          <a:xfrm>
            <a:off x="142844" y="785794"/>
            <a:ext cx="8572560" cy="2554545"/>
          </a:xfrm>
          <a:prstGeom prst="rect">
            <a:avLst/>
          </a:prstGeom>
        </p:spPr>
        <p:txBody>
          <a:bodyPr wrap="square">
            <a:spAutoFit/>
          </a:bodyPr>
          <a:lstStyle/>
          <a:p>
            <a:pPr algn="just">
              <a:buFont typeface="Arial" pitchFamily="34" charset="0"/>
              <a:buChar char="•"/>
            </a:pPr>
            <a:r>
              <a:rPr lang="it-IT" sz="2000" dirty="0" smtClean="0">
                <a:latin typeface="Cambria" pitchFamily="18" charset="0"/>
              </a:rPr>
              <a:t>  </a:t>
            </a:r>
            <a:r>
              <a:rPr lang="it-IT" sz="2000" b="1" i="1" dirty="0" smtClean="0">
                <a:solidFill>
                  <a:srgbClr val="006600"/>
                </a:solidFill>
                <a:latin typeface="Cambria" pitchFamily="18" charset="0"/>
              </a:rPr>
              <a:t>Caolinite : </a:t>
            </a:r>
            <a:r>
              <a:rPr lang="it-IT" sz="2000" dirty="0" err="1" smtClean="0"/>
              <a:t>fillosilicato</a:t>
            </a:r>
            <a:r>
              <a:rPr lang="it-IT" sz="2000" dirty="0" smtClean="0"/>
              <a:t> di formula Al</a:t>
            </a:r>
            <a:r>
              <a:rPr lang="it-IT" sz="2000" baseline="-25000" dirty="0" smtClean="0"/>
              <a:t>2</a:t>
            </a:r>
            <a:r>
              <a:rPr lang="it-IT" sz="2000" dirty="0" smtClean="0"/>
              <a:t>(OH)</a:t>
            </a:r>
            <a:r>
              <a:rPr lang="it-IT" sz="2000" baseline="-25000" dirty="0" smtClean="0"/>
              <a:t>4</a:t>
            </a:r>
            <a:r>
              <a:rPr lang="it-IT" sz="2000" dirty="0" smtClean="0"/>
              <a:t>Si</a:t>
            </a:r>
            <a:r>
              <a:rPr lang="it-IT" sz="2000" baseline="-25000" dirty="0" smtClean="0"/>
              <a:t>2</a:t>
            </a:r>
            <a:r>
              <a:rPr lang="it-IT" sz="2000" dirty="0" smtClean="0"/>
              <a:t>O</a:t>
            </a:r>
            <a:r>
              <a:rPr lang="it-IT" sz="2000" baseline="-25000" dirty="0" smtClean="0"/>
              <a:t>5</a:t>
            </a:r>
            <a:r>
              <a:rPr lang="it-IT" sz="2000" dirty="0" smtClean="0"/>
              <a:t>, costituito da uno strato di (Si</a:t>
            </a:r>
            <a:r>
              <a:rPr lang="it-IT" sz="2000" baseline="-25000" dirty="0" smtClean="0"/>
              <a:t>2</a:t>
            </a:r>
            <a:r>
              <a:rPr lang="it-IT" sz="2000" dirty="0" smtClean="0"/>
              <a:t>O</a:t>
            </a:r>
            <a:r>
              <a:rPr lang="it-IT" sz="2000" baseline="-25000" dirty="0" smtClean="0"/>
              <a:t>5</a:t>
            </a:r>
            <a:r>
              <a:rPr lang="it-IT" sz="2000" dirty="0" smtClean="0"/>
              <a:t>)</a:t>
            </a:r>
            <a:r>
              <a:rPr lang="it-IT" sz="2000" baseline="30000" dirty="0" smtClean="0">
                <a:solidFill>
                  <a:srgbClr val="FF5050"/>
                </a:solidFill>
              </a:rPr>
              <a:t>2-</a:t>
            </a:r>
            <a:r>
              <a:rPr lang="it-IT" sz="2000" dirty="0" smtClean="0"/>
              <a:t> legato ad uno strato di [Al</a:t>
            </a:r>
            <a:r>
              <a:rPr lang="it-IT" sz="2000" baseline="-25000" dirty="0" smtClean="0"/>
              <a:t>2</a:t>
            </a:r>
            <a:r>
              <a:rPr lang="it-IT" sz="2000" dirty="0" smtClean="0"/>
              <a:t>(OH)</a:t>
            </a:r>
            <a:r>
              <a:rPr lang="it-IT" sz="2000" baseline="-25000" dirty="0" smtClean="0"/>
              <a:t>4</a:t>
            </a:r>
            <a:r>
              <a:rPr lang="it-IT" sz="2000" dirty="0" smtClean="0"/>
              <a:t>]</a:t>
            </a:r>
            <a:r>
              <a:rPr lang="it-IT" sz="2000" baseline="30000" dirty="0" smtClean="0">
                <a:solidFill>
                  <a:srgbClr val="FF5050"/>
                </a:solidFill>
              </a:rPr>
              <a:t>2+</a:t>
            </a:r>
            <a:r>
              <a:rPr lang="it-IT" sz="2000" dirty="0" smtClean="0">
                <a:solidFill>
                  <a:srgbClr val="FF5050"/>
                </a:solidFill>
              </a:rPr>
              <a:t> </a:t>
            </a:r>
            <a:r>
              <a:rPr lang="it-IT" sz="2000" dirty="0" smtClean="0"/>
              <a:t>in cui il rapporto tra strati di silice e strati di allumina idrata è 1:</a:t>
            </a:r>
            <a:r>
              <a:rPr lang="it-IT" sz="2000" dirty="0" err="1" smtClean="0"/>
              <a:t>1</a:t>
            </a:r>
            <a:r>
              <a:rPr lang="it-IT" sz="2000" dirty="0" smtClean="0"/>
              <a:t>. I cristalli di questo minerale sono costituiti da pacchetti contenenti fino a 50 strati tenuti insieme da legami secondari </a:t>
            </a:r>
          </a:p>
          <a:p>
            <a:pPr algn="just">
              <a:buFont typeface="Arial" pitchFamily="34" charset="0"/>
              <a:buChar char="•"/>
            </a:pPr>
            <a:endParaRPr lang="it-IT" sz="2000" b="1" i="1" dirty="0" smtClean="0">
              <a:solidFill>
                <a:srgbClr val="006600"/>
              </a:solidFill>
              <a:latin typeface="Cambria" pitchFamily="18" charset="0"/>
            </a:endParaRPr>
          </a:p>
          <a:p>
            <a:pPr>
              <a:buFont typeface="Arial" pitchFamily="34" charset="0"/>
              <a:buChar char="•"/>
            </a:pPr>
            <a:r>
              <a:rPr lang="it-IT" sz="2000" dirty="0" smtClean="0"/>
              <a:t>  I foglietti, costituiti dai due strati, si legano tra loro con legami secondari formando delle strutture “a mazzo di carte”, con delle distanze tra foglietto e foglietto di circa 7Å. </a:t>
            </a:r>
            <a:endParaRPr lang="it-IT" sz="2000" b="1" i="1" dirty="0" smtClean="0">
              <a:solidFill>
                <a:srgbClr val="006600"/>
              </a:solidFill>
              <a:latin typeface="Cambria" pitchFamily="18" charset="0"/>
            </a:endParaRPr>
          </a:p>
        </p:txBody>
      </p:sp>
      <p:pic>
        <p:nvPicPr>
          <p:cNvPr id="6" name="Picture 7" descr="caolinite_1e"/>
          <p:cNvPicPr>
            <a:picLocks noChangeAspect="1" noChangeArrowheads="1"/>
          </p:cNvPicPr>
          <p:nvPr/>
        </p:nvPicPr>
        <p:blipFill>
          <a:blip r:embed="rId4"/>
          <a:srcRect/>
          <a:stretch>
            <a:fillRect/>
          </a:stretch>
        </p:blipFill>
        <p:spPr bwMode="auto">
          <a:xfrm>
            <a:off x="4214810" y="3257272"/>
            <a:ext cx="4102103" cy="3276877"/>
          </a:xfrm>
          <a:prstGeom prst="rect">
            <a:avLst/>
          </a:prstGeom>
          <a:noFill/>
          <a:ln w="9525">
            <a:noFill/>
            <a:miter lim="800000"/>
            <a:headEnd/>
            <a:tailEnd/>
          </a:ln>
        </p:spPr>
      </p:pic>
      <p:sp>
        <p:nvSpPr>
          <p:cNvPr id="7" name="Rectangle 8"/>
          <p:cNvSpPr>
            <a:spLocks noChangeArrowheads="1"/>
          </p:cNvSpPr>
          <p:nvPr/>
        </p:nvSpPr>
        <p:spPr bwMode="auto">
          <a:xfrm>
            <a:off x="1285852" y="6072206"/>
            <a:ext cx="2821413" cy="400110"/>
          </a:xfrm>
          <a:prstGeom prst="rect">
            <a:avLst/>
          </a:prstGeom>
          <a:noFill/>
          <a:ln w="9525">
            <a:noFill/>
            <a:miter lim="800000"/>
            <a:headEnd/>
            <a:tailEnd/>
          </a:ln>
        </p:spPr>
        <p:txBody>
          <a:bodyPr wrap="none" anchor="ctr">
            <a:spAutoFit/>
          </a:bodyPr>
          <a:lstStyle/>
          <a:p>
            <a:r>
              <a:rPr lang="it-IT" sz="2000" dirty="0">
                <a:latin typeface="Cambria" pitchFamily="18" charset="0"/>
              </a:rPr>
              <a:t>Struttura della caolinite </a:t>
            </a: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5" name="Immagine 1" descr="C:\Users\User\Desktop\francesca\burocrazie TV\logo gruppo.TIF"/>
          <p:cNvPicPr>
            <a:picLocks noChangeAspect="1" noChangeArrowheads="1"/>
          </p:cNvPicPr>
          <p:nvPr/>
        </p:nvPicPr>
        <p:blipFill>
          <a:blip r:embed="rId3"/>
          <a:srcRect/>
          <a:stretch>
            <a:fillRect/>
          </a:stretch>
        </p:blipFill>
        <p:spPr bwMode="auto">
          <a:xfrm>
            <a:off x="8358214" y="71414"/>
            <a:ext cx="642942" cy="676930"/>
          </a:xfrm>
          <a:prstGeom prst="rect">
            <a:avLst/>
          </a:prstGeom>
          <a:noFill/>
          <a:ln w="9525">
            <a:noFill/>
            <a:miter lim="800000"/>
            <a:headEnd/>
            <a:tailEnd/>
          </a:ln>
        </p:spPr>
      </p:pic>
      <p:cxnSp>
        <p:nvCxnSpPr>
          <p:cNvPr id="20" name="Connettore 1 19"/>
          <p:cNvCxnSpPr/>
          <p:nvPr/>
        </p:nvCxnSpPr>
        <p:spPr>
          <a:xfrm flipV="1">
            <a:off x="285720" y="687060"/>
            <a:ext cx="8001056" cy="71438"/>
          </a:xfrm>
          <a:prstGeom prst="line">
            <a:avLst/>
          </a:prstGeom>
          <a:ln>
            <a:solidFill>
              <a:srgbClr val="006600"/>
            </a:solidFill>
          </a:ln>
        </p:spPr>
        <p:style>
          <a:lnRef idx="1">
            <a:schemeClr val="accent1"/>
          </a:lnRef>
          <a:fillRef idx="0">
            <a:schemeClr val="accent1"/>
          </a:fillRef>
          <a:effectRef idx="0">
            <a:schemeClr val="accent1"/>
          </a:effectRef>
          <a:fontRef idx="minor">
            <a:schemeClr val="tx1"/>
          </a:fontRef>
        </p:style>
      </p:cxnSp>
      <p:sp>
        <p:nvSpPr>
          <p:cNvPr id="18" name="Rectangle 2"/>
          <p:cNvSpPr>
            <a:spLocks noGrp="1" noChangeArrowheads="1"/>
          </p:cNvSpPr>
          <p:nvPr>
            <p:ph type="title"/>
          </p:nvPr>
        </p:nvSpPr>
        <p:spPr>
          <a:xfrm>
            <a:off x="395288" y="-71462"/>
            <a:ext cx="7772400" cy="908050"/>
          </a:xfrm>
        </p:spPr>
        <p:txBody>
          <a:bodyPr/>
          <a:lstStyle/>
          <a:p>
            <a:pPr eaLnBrk="1" hangingPunct="1"/>
            <a:r>
              <a:rPr lang="it-IT" sz="2800" b="1" i="1" dirty="0" err="1" smtClean="0">
                <a:solidFill>
                  <a:srgbClr val="006600"/>
                </a:solidFill>
                <a:latin typeface="Bookman Old Style" pitchFamily="18" charset="0"/>
              </a:rPr>
              <a:t>Strutt</a:t>
            </a:r>
            <a:r>
              <a:rPr lang="it-IT" sz="2800" b="1" i="1" dirty="0" smtClean="0">
                <a:solidFill>
                  <a:srgbClr val="006600"/>
                </a:solidFill>
                <a:latin typeface="Bookman Old Style" pitchFamily="18" charset="0"/>
              </a:rPr>
              <a:t>. cristalline ceramiche: le argille</a:t>
            </a:r>
          </a:p>
        </p:txBody>
      </p:sp>
      <p:sp>
        <p:nvSpPr>
          <p:cNvPr id="8" name="Rettangolo 7"/>
          <p:cNvSpPr/>
          <p:nvPr/>
        </p:nvSpPr>
        <p:spPr>
          <a:xfrm>
            <a:off x="142844" y="863726"/>
            <a:ext cx="8572560" cy="707886"/>
          </a:xfrm>
          <a:prstGeom prst="rect">
            <a:avLst/>
          </a:prstGeom>
        </p:spPr>
        <p:txBody>
          <a:bodyPr wrap="square">
            <a:spAutoFit/>
          </a:bodyPr>
          <a:lstStyle/>
          <a:p>
            <a:pPr algn="just">
              <a:buFont typeface="Arial" pitchFamily="34" charset="0"/>
              <a:buChar char="•"/>
            </a:pPr>
            <a:r>
              <a:rPr lang="it-IT" sz="2000" dirty="0" smtClean="0">
                <a:latin typeface="Cambria" pitchFamily="18" charset="0"/>
              </a:rPr>
              <a:t>  </a:t>
            </a:r>
            <a:r>
              <a:rPr lang="it-IT" sz="2000" b="1" i="1" dirty="0" err="1" smtClean="0">
                <a:solidFill>
                  <a:srgbClr val="006600"/>
                </a:solidFill>
                <a:latin typeface="Cambria" pitchFamily="18" charset="0"/>
              </a:rPr>
              <a:t>Pirofillite</a:t>
            </a:r>
            <a:r>
              <a:rPr lang="it-IT" sz="2000" b="1" i="1" dirty="0" smtClean="0">
                <a:solidFill>
                  <a:srgbClr val="006600"/>
                </a:solidFill>
                <a:latin typeface="Cambria" pitchFamily="18" charset="0"/>
              </a:rPr>
              <a:t>:</a:t>
            </a:r>
            <a:r>
              <a:rPr lang="it-IT" sz="2000" b="1" dirty="0" smtClean="0"/>
              <a:t> </a:t>
            </a:r>
            <a:r>
              <a:rPr lang="it-IT" sz="2000" dirty="0" smtClean="0"/>
              <a:t>silicato di formula Al</a:t>
            </a:r>
            <a:r>
              <a:rPr lang="it-IT" sz="2000" baseline="-25000" dirty="0" smtClean="0"/>
              <a:t>2</a:t>
            </a:r>
            <a:r>
              <a:rPr lang="it-IT" sz="2000" dirty="0" smtClean="0"/>
              <a:t>(Si</a:t>
            </a:r>
            <a:r>
              <a:rPr lang="it-IT" sz="2000" baseline="-25000" dirty="0" smtClean="0"/>
              <a:t>2</a:t>
            </a:r>
            <a:r>
              <a:rPr lang="it-IT" sz="2000" dirty="0" smtClean="0"/>
              <a:t>O</a:t>
            </a:r>
            <a:r>
              <a:rPr lang="it-IT" sz="2000" baseline="-25000" dirty="0" smtClean="0"/>
              <a:t>5</a:t>
            </a:r>
            <a:r>
              <a:rPr lang="it-IT" sz="2000" dirty="0" smtClean="0"/>
              <a:t>)</a:t>
            </a:r>
            <a:r>
              <a:rPr lang="it-IT" sz="2000" baseline="-25000" dirty="0" smtClean="0"/>
              <a:t>2</a:t>
            </a:r>
            <a:r>
              <a:rPr lang="it-IT" sz="2000" dirty="0" smtClean="0"/>
              <a:t> • (OH)</a:t>
            </a:r>
            <a:r>
              <a:rPr lang="it-IT" sz="2000" baseline="-25000" dirty="0" smtClean="0"/>
              <a:t>2</a:t>
            </a:r>
            <a:r>
              <a:rPr lang="it-IT" sz="2000" dirty="0" smtClean="0"/>
              <a:t>, formato da due strati di (Si</a:t>
            </a:r>
            <a:r>
              <a:rPr lang="it-IT" sz="2000" baseline="-25000" dirty="0" smtClean="0"/>
              <a:t>2</a:t>
            </a:r>
            <a:r>
              <a:rPr lang="it-IT" sz="2000" dirty="0" smtClean="0"/>
              <a:t>O</a:t>
            </a:r>
            <a:r>
              <a:rPr lang="it-IT" sz="2000" baseline="-25000" dirty="0" smtClean="0"/>
              <a:t>5</a:t>
            </a:r>
            <a:r>
              <a:rPr lang="it-IT" sz="2000" dirty="0" smtClean="0"/>
              <a:t>)</a:t>
            </a:r>
            <a:r>
              <a:rPr lang="it-IT" sz="2000" baseline="30000" dirty="0" smtClean="0"/>
              <a:t>2-</a:t>
            </a:r>
            <a:r>
              <a:rPr lang="it-IT" sz="2000" dirty="0" smtClean="0"/>
              <a:t>, intercalati da uno di </a:t>
            </a:r>
            <a:r>
              <a:rPr lang="it-IT" sz="2000" dirty="0" err="1" smtClean="0"/>
              <a:t>AlO</a:t>
            </a:r>
            <a:r>
              <a:rPr lang="it-IT" sz="2000" dirty="0" smtClean="0"/>
              <a:t>(OH). </a:t>
            </a:r>
            <a:endParaRPr lang="it-IT" sz="2000" b="1" i="1" dirty="0" smtClean="0">
              <a:solidFill>
                <a:srgbClr val="006600"/>
              </a:solidFill>
              <a:latin typeface="Cambria" pitchFamily="18" charset="0"/>
            </a:endParaRPr>
          </a:p>
        </p:txBody>
      </p:sp>
      <p:grpSp>
        <p:nvGrpSpPr>
          <p:cNvPr id="10" name="Gruppo 9"/>
          <p:cNvGrpSpPr/>
          <p:nvPr/>
        </p:nvGrpSpPr>
        <p:grpSpPr>
          <a:xfrm>
            <a:off x="2571736" y="1857364"/>
            <a:ext cx="4337874" cy="4295796"/>
            <a:chOff x="4806126" y="2000240"/>
            <a:chExt cx="4337874" cy="4295796"/>
          </a:xfrm>
        </p:grpSpPr>
        <p:pic>
          <p:nvPicPr>
            <p:cNvPr id="11" name="Picture 7" descr="talco_1"/>
            <p:cNvPicPr>
              <a:picLocks noChangeAspect="1" noChangeArrowheads="1"/>
            </p:cNvPicPr>
            <p:nvPr/>
          </p:nvPicPr>
          <p:blipFill>
            <a:blip r:embed="rId4"/>
            <a:srcRect/>
            <a:stretch>
              <a:fillRect/>
            </a:stretch>
          </p:blipFill>
          <p:spPr bwMode="auto">
            <a:xfrm>
              <a:off x="4806126" y="2000240"/>
              <a:ext cx="4337874" cy="4295796"/>
            </a:xfrm>
            <a:prstGeom prst="rect">
              <a:avLst/>
            </a:prstGeom>
            <a:noFill/>
            <a:ln w="9525">
              <a:noFill/>
              <a:miter lim="800000"/>
              <a:headEnd/>
              <a:tailEnd/>
            </a:ln>
          </p:spPr>
        </p:pic>
        <p:sp>
          <p:nvSpPr>
            <p:cNvPr id="12" name="CasellaDiTesto 11"/>
            <p:cNvSpPr txBox="1"/>
            <p:nvPr/>
          </p:nvSpPr>
          <p:spPr>
            <a:xfrm>
              <a:off x="8286776" y="5055556"/>
              <a:ext cx="428628" cy="276999"/>
            </a:xfrm>
            <a:prstGeom prst="rect">
              <a:avLst/>
            </a:prstGeom>
            <a:solidFill>
              <a:schemeClr val="bg1"/>
            </a:solidFill>
          </p:spPr>
          <p:txBody>
            <a:bodyPr wrap="square" rtlCol="0">
              <a:spAutoFit/>
            </a:bodyPr>
            <a:lstStyle/>
            <a:p>
              <a:r>
                <a:rPr lang="it-IT" sz="1200" b="1" dirty="0" smtClean="0">
                  <a:latin typeface="Arial" pitchFamily="34" charset="0"/>
                  <a:cs typeface="Arial" pitchFamily="34" charset="0"/>
                </a:rPr>
                <a:t>Al</a:t>
              </a:r>
              <a:endParaRPr lang="it-IT" sz="1200" b="1" dirty="0">
                <a:latin typeface="Arial" pitchFamily="34" charset="0"/>
                <a:cs typeface="Arial" pitchFamily="34" charset="0"/>
              </a:endParaRPr>
            </a:p>
          </p:txBody>
        </p:sp>
      </p:gr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5" name="Immagine 1" descr="C:\Users\User\Desktop\francesca\burocrazie TV\logo gruppo.TIF"/>
          <p:cNvPicPr>
            <a:picLocks noChangeAspect="1" noChangeArrowheads="1"/>
          </p:cNvPicPr>
          <p:nvPr/>
        </p:nvPicPr>
        <p:blipFill>
          <a:blip r:embed="rId3"/>
          <a:srcRect/>
          <a:stretch>
            <a:fillRect/>
          </a:stretch>
        </p:blipFill>
        <p:spPr bwMode="auto">
          <a:xfrm>
            <a:off x="8358214" y="71414"/>
            <a:ext cx="642942" cy="676930"/>
          </a:xfrm>
          <a:prstGeom prst="rect">
            <a:avLst/>
          </a:prstGeom>
          <a:noFill/>
          <a:ln w="9525">
            <a:noFill/>
            <a:miter lim="800000"/>
            <a:headEnd/>
            <a:tailEnd/>
          </a:ln>
        </p:spPr>
      </p:pic>
      <p:cxnSp>
        <p:nvCxnSpPr>
          <p:cNvPr id="20" name="Connettore 1 19"/>
          <p:cNvCxnSpPr/>
          <p:nvPr/>
        </p:nvCxnSpPr>
        <p:spPr>
          <a:xfrm flipV="1">
            <a:off x="285720" y="687060"/>
            <a:ext cx="8001056" cy="71438"/>
          </a:xfrm>
          <a:prstGeom prst="line">
            <a:avLst/>
          </a:prstGeom>
          <a:ln>
            <a:solidFill>
              <a:srgbClr val="006600"/>
            </a:solidFill>
          </a:ln>
        </p:spPr>
        <p:style>
          <a:lnRef idx="1">
            <a:schemeClr val="accent1"/>
          </a:lnRef>
          <a:fillRef idx="0">
            <a:schemeClr val="accent1"/>
          </a:fillRef>
          <a:effectRef idx="0">
            <a:schemeClr val="accent1"/>
          </a:effectRef>
          <a:fontRef idx="minor">
            <a:schemeClr val="tx1"/>
          </a:fontRef>
        </p:style>
      </p:cxnSp>
      <p:sp>
        <p:nvSpPr>
          <p:cNvPr id="18" name="Rectangle 2"/>
          <p:cNvSpPr>
            <a:spLocks noGrp="1" noChangeArrowheads="1"/>
          </p:cNvSpPr>
          <p:nvPr>
            <p:ph type="title"/>
          </p:nvPr>
        </p:nvSpPr>
        <p:spPr>
          <a:xfrm>
            <a:off x="395288" y="-71462"/>
            <a:ext cx="7772400" cy="908050"/>
          </a:xfrm>
        </p:spPr>
        <p:txBody>
          <a:bodyPr/>
          <a:lstStyle/>
          <a:p>
            <a:pPr eaLnBrk="1" hangingPunct="1"/>
            <a:r>
              <a:rPr lang="it-IT" sz="2800" b="1" i="1" dirty="0" err="1" smtClean="0">
                <a:solidFill>
                  <a:srgbClr val="006600"/>
                </a:solidFill>
                <a:latin typeface="Bookman Old Style" pitchFamily="18" charset="0"/>
              </a:rPr>
              <a:t>Strutt</a:t>
            </a:r>
            <a:r>
              <a:rPr lang="it-IT" sz="2800" b="1" i="1" dirty="0" smtClean="0">
                <a:solidFill>
                  <a:srgbClr val="006600"/>
                </a:solidFill>
                <a:latin typeface="Bookman Old Style" pitchFamily="18" charset="0"/>
              </a:rPr>
              <a:t>. cristalline ceramiche: le argille</a:t>
            </a:r>
          </a:p>
        </p:txBody>
      </p:sp>
      <p:sp>
        <p:nvSpPr>
          <p:cNvPr id="8" name="Rettangolo 7"/>
          <p:cNvSpPr/>
          <p:nvPr/>
        </p:nvSpPr>
        <p:spPr>
          <a:xfrm>
            <a:off x="142844" y="785794"/>
            <a:ext cx="8572560" cy="3170099"/>
          </a:xfrm>
          <a:prstGeom prst="rect">
            <a:avLst/>
          </a:prstGeom>
        </p:spPr>
        <p:txBody>
          <a:bodyPr wrap="square">
            <a:spAutoFit/>
          </a:bodyPr>
          <a:lstStyle/>
          <a:p>
            <a:pPr algn="just">
              <a:buFont typeface="Arial" pitchFamily="34" charset="0"/>
              <a:buChar char="•"/>
            </a:pPr>
            <a:r>
              <a:rPr lang="it-IT" sz="2000" dirty="0" smtClean="0">
                <a:latin typeface="Cambria" pitchFamily="18" charset="0"/>
              </a:rPr>
              <a:t>  </a:t>
            </a:r>
            <a:r>
              <a:rPr lang="it-IT" sz="2000" b="1" i="1" dirty="0" smtClean="0">
                <a:solidFill>
                  <a:srgbClr val="006600"/>
                </a:solidFill>
                <a:latin typeface="Cambria" pitchFamily="18" charset="0"/>
              </a:rPr>
              <a:t>Montmorillonite: </a:t>
            </a:r>
            <a:r>
              <a:rPr lang="it-IT" sz="2000" dirty="0" err="1" smtClean="0">
                <a:latin typeface="Cambria" pitchFamily="18" charset="0"/>
              </a:rPr>
              <a:t>pirofillite</a:t>
            </a:r>
            <a:r>
              <a:rPr lang="it-IT" sz="2000" dirty="0" smtClean="0">
                <a:latin typeface="Cambria" pitchFamily="18" charset="0"/>
              </a:rPr>
              <a:t> in cui parte dell’Al è sostituito da ioni </a:t>
            </a:r>
            <a:r>
              <a:rPr lang="it-IT" sz="2000" dirty="0" err="1" smtClean="0">
                <a:latin typeface="Cambria" pitchFamily="18" charset="0"/>
              </a:rPr>
              <a:t>Na</a:t>
            </a:r>
            <a:r>
              <a:rPr lang="it-IT" sz="2000" dirty="0" smtClean="0">
                <a:latin typeface="Cambria" pitchFamily="18" charset="0"/>
              </a:rPr>
              <a:t> e Mg con formula Al</a:t>
            </a:r>
            <a:r>
              <a:rPr lang="it-IT" sz="2000" baseline="-25000" dirty="0" smtClean="0">
                <a:latin typeface="Cambria" pitchFamily="18" charset="0"/>
              </a:rPr>
              <a:t>1,67</a:t>
            </a:r>
            <a:r>
              <a:rPr lang="it-IT" sz="2000" dirty="0" smtClean="0">
                <a:latin typeface="Cambria" pitchFamily="18" charset="0"/>
              </a:rPr>
              <a:t>(</a:t>
            </a:r>
            <a:r>
              <a:rPr lang="it-IT" sz="2000" dirty="0" err="1" smtClean="0">
                <a:latin typeface="Cambria" pitchFamily="18" charset="0"/>
              </a:rPr>
              <a:t>Na</a:t>
            </a:r>
            <a:r>
              <a:rPr lang="it-IT" sz="2000" dirty="0" smtClean="0">
                <a:latin typeface="Cambria" pitchFamily="18" charset="0"/>
              </a:rPr>
              <a:t>,Mg)</a:t>
            </a:r>
            <a:r>
              <a:rPr lang="it-IT" sz="2000" baseline="-25000" dirty="0" smtClean="0">
                <a:latin typeface="Cambria" pitchFamily="18" charset="0"/>
              </a:rPr>
              <a:t>0,33</a:t>
            </a:r>
            <a:r>
              <a:rPr lang="it-IT" sz="2000" dirty="0" smtClean="0">
                <a:latin typeface="Cambria" pitchFamily="18" charset="0"/>
              </a:rPr>
              <a:t>(Si</a:t>
            </a:r>
            <a:r>
              <a:rPr lang="it-IT" sz="2000" baseline="-25000" dirty="0" smtClean="0">
                <a:latin typeface="Cambria" pitchFamily="18" charset="0"/>
              </a:rPr>
              <a:t>2</a:t>
            </a:r>
            <a:r>
              <a:rPr lang="it-IT" sz="2000" dirty="0" smtClean="0">
                <a:latin typeface="Cambria" pitchFamily="18" charset="0"/>
              </a:rPr>
              <a:t>O</a:t>
            </a:r>
            <a:r>
              <a:rPr lang="it-IT" sz="2000" baseline="-25000" dirty="0" smtClean="0">
                <a:latin typeface="Cambria" pitchFamily="18" charset="0"/>
              </a:rPr>
              <a:t>5</a:t>
            </a:r>
            <a:r>
              <a:rPr lang="it-IT" sz="2000" dirty="0" smtClean="0">
                <a:latin typeface="Cambria" pitchFamily="18" charset="0"/>
              </a:rPr>
              <a:t>)</a:t>
            </a:r>
            <a:r>
              <a:rPr lang="it-IT" sz="2000" baseline="-25000" dirty="0" smtClean="0">
                <a:latin typeface="Cambria" pitchFamily="18" charset="0"/>
              </a:rPr>
              <a:t>2</a:t>
            </a:r>
            <a:r>
              <a:rPr lang="it-IT" sz="2000" dirty="0" smtClean="0">
                <a:latin typeface="Cambria" pitchFamily="18" charset="0"/>
              </a:rPr>
              <a:t>•(OH)</a:t>
            </a:r>
            <a:r>
              <a:rPr lang="it-IT" sz="2000" baseline="-25000" dirty="0" smtClean="0">
                <a:latin typeface="Cambria" pitchFamily="18" charset="0"/>
              </a:rPr>
              <a:t>2 .</a:t>
            </a:r>
            <a:r>
              <a:rPr lang="it-IT" sz="2000" dirty="0" smtClean="0">
                <a:latin typeface="Cambria" pitchFamily="18" charset="0"/>
              </a:rPr>
              <a:t> il rapporto tra strati di silice e strati di allumina è 2:1. </a:t>
            </a:r>
          </a:p>
          <a:p>
            <a:pPr algn="just">
              <a:buFont typeface="Arial" pitchFamily="34" charset="0"/>
              <a:buChar char="•"/>
            </a:pPr>
            <a:endParaRPr lang="it-IT" sz="2000" dirty="0" smtClean="0">
              <a:latin typeface="Cambria" pitchFamily="18" charset="0"/>
            </a:endParaRPr>
          </a:p>
          <a:p>
            <a:pPr algn="just">
              <a:buFont typeface="Arial" pitchFamily="34" charset="0"/>
              <a:buChar char="•"/>
            </a:pPr>
            <a:r>
              <a:rPr lang="it-IT" sz="2000" dirty="0" smtClean="0">
                <a:latin typeface="Cambria" pitchFamily="18" charset="0"/>
              </a:rPr>
              <a:t> Il reticolo cristallino della montmorillonite è formato da strati bidimensionali, in cui uno strato centrale ottaedrico d’allumina o magnesia è fuso a due tetraedri esterni di silice con atomi di alluminio tramite il vertice in modo che gli ioni ossigeno dello strato ottaedrico appartengano anche allo strato tetraedrico</a:t>
            </a:r>
          </a:p>
          <a:p>
            <a:pPr algn="just"/>
            <a:endParaRPr lang="it-IT" sz="2000" b="1" i="1" dirty="0" smtClean="0">
              <a:solidFill>
                <a:srgbClr val="006600"/>
              </a:solidFill>
              <a:latin typeface="Cambria" pitchFamily="18" charset="0"/>
            </a:endParaRPr>
          </a:p>
        </p:txBody>
      </p:sp>
      <p:sp>
        <p:nvSpPr>
          <p:cNvPr id="7" name="Rectangle 8"/>
          <p:cNvSpPr>
            <a:spLocks noChangeArrowheads="1"/>
          </p:cNvSpPr>
          <p:nvPr/>
        </p:nvSpPr>
        <p:spPr bwMode="auto">
          <a:xfrm>
            <a:off x="214282" y="6143644"/>
            <a:ext cx="2995820" cy="338554"/>
          </a:xfrm>
          <a:prstGeom prst="rect">
            <a:avLst/>
          </a:prstGeom>
          <a:noFill/>
          <a:ln w="9525">
            <a:noFill/>
            <a:miter lim="800000"/>
            <a:headEnd/>
            <a:tailEnd/>
          </a:ln>
        </p:spPr>
        <p:txBody>
          <a:bodyPr wrap="none" anchor="ctr">
            <a:spAutoFit/>
          </a:bodyPr>
          <a:lstStyle/>
          <a:p>
            <a:r>
              <a:rPr lang="it-IT" sz="1600" dirty="0">
                <a:latin typeface="Cambria" pitchFamily="18" charset="0"/>
              </a:rPr>
              <a:t>Struttura della </a:t>
            </a:r>
            <a:r>
              <a:rPr lang="it-IT" sz="1600" dirty="0" smtClean="0">
                <a:latin typeface="Cambria" pitchFamily="18" charset="0"/>
              </a:rPr>
              <a:t>montmorillonite </a:t>
            </a:r>
            <a:endParaRPr lang="it-IT" sz="1600" dirty="0">
              <a:latin typeface="Cambria" pitchFamily="18" charset="0"/>
            </a:endParaRPr>
          </a:p>
        </p:txBody>
      </p:sp>
      <p:pic>
        <p:nvPicPr>
          <p:cNvPr id="9" name="Picture 3"/>
          <p:cNvPicPr>
            <a:picLocks noChangeAspect="1" noChangeArrowheads="1"/>
          </p:cNvPicPr>
          <p:nvPr/>
        </p:nvPicPr>
        <p:blipFill>
          <a:blip r:embed="rId4"/>
          <a:srcRect/>
          <a:stretch>
            <a:fillRect/>
          </a:stretch>
        </p:blipFill>
        <p:spPr bwMode="auto">
          <a:xfrm>
            <a:off x="3357554" y="3491842"/>
            <a:ext cx="5548691" cy="3223306"/>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5" name="Immagine 1" descr="C:\Users\User\Desktop\francesca\burocrazie TV\logo gruppo.TIF"/>
          <p:cNvPicPr>
            <a:picLocks noChangeAspect="1" noChangeArrowheads="1"/>
          </p:cNvPicPr>
          <p:nvPr/>
        </p:nvPicPr>
        <p:blipFill>
          <a:blip r:embed="rId3"/>
          <a:srcRect/>
          <a:stretch>
            <a:fillRect/>
          </a:stretch>
        </p:blipFill>
        <p:spPr bwMode="auto">
          <a:xfrm>
            <a:off x="8358214" y="71414"/>
            <a:ext cx="642942" cy="676930"/>
          </a:xfrm>
          <a:prstGeom prst="rect">
            <a:avLst/>
          </a:prstGeom>
          <a:noFill/>
          <a:ln w="9525">
            <a:noFill/>
            <a:miter lim="800000"/>
            <a:headEnd/>
            <a:tailEnd/>
          </a:ln>
        </p:spPr>
      </p:pic>
      <p:cxnSp>
        <p:nvCxnSpPr>
          <p:cNvPr id="20" name="Connettore 1 19"/>
          <p:cNvCxnSpPr/>
          <p:nvPr/>
        </p:nvCxnSpPr>
        <p:spPr>
          <a:xfrm flipV="1">
            <a:off x="285720" y="687060"/>
            <a:ext cx="8001056" cy="71438"/>
          </a:xfrm>
          <a:prstGeom prst="line">
            <a:avLst/>
          </a:prstGeom>
          <a:ln>
            <a:solidFill>
              <a:srgbClr val="006600"/>
            </a:solidFill>
          </a:ln>
        </p:spPr>
        <p:style>
          <a:lnRef idx="1">
            <a:schemeClr val="accent1"/>
          </a:lnRef>
          <a:fillRef idx="0">
            <a:schemeClr val="accent1"/>
          </a:fillRef>
          <a:effectRef idx="0">
            <a:schemeClr val="accent1"/>
          </a:effectRef>
          <a:fontRef idx="minor">
            <a:schemeClr val="tx1"/>
          </a:fontRef>
        </p:style>
      </p:cxnSp>
      <p:sp>
        <p:nvSpPr>
          <p:cNvPr id="18" name="Rectangle 2"/>
          <p:cNvSpPr>
            <a:spLocks noGrp="1" noChangeArrowheads="1"/>
          </p:cNvSpPr>
          <p:nvPr>
            <p:ph type="title"/>
          </p:nvPr>
        </p:nvSpPr>
        <p:spPr>
          <a:xfrm>
            <a:off x="395288" y="-71462"/>
            <a:ext cx="7772400" cy="908050"/>
          </a:xfrm>
        </p:spPr>
        <p:txBody>
          <a:bodyPr/>
          <a:lstStyle/>
          <a:p>
            <a:pPr eaLnBrk="1" hangingPunct="1"/>
            <a:r>
              <a:rPr lang="it-IT" sz="2800" b="1" i="1" dirty="0" err="1" smtClean="0">
                <a:solidFill>
                  <a:srgbClr val="006600"/>
                </a:solidFill>
                <a:latin typeface="Bookman Old Style" pitchFamily="18" charset="0"/>
              </a:rPr>
              <a:t>Strutt</a:t>
            </a:r>
            <a:r>
              <a:rPr lang="it-IT" sz="2800" b="1" i="1" dirty="0" smtClean="0">
                <a:solidFill>
                  <a:srgbClr val="006600"/>
                </a:solidFill>
                <a:latin typeface="Bookman Old Style" pitchFamily="18" charset="0"/>
              </a:rPr>
              <a:t>. cristalline ceramiche: le argille</a:t>
            </a:r>
          </a:p>
        </p:txBody>
      </p:sp>
      <p:sp>
        <p:nvSpPr>
          <p:cNvPr id="7" name="Rectangle 8"/>
          <p:cNvSpPr>
            <a:spLocks noChangeArrowheads="1"/>
          </p:cNvSpPr>
          <p:nvPr/>
        </p:nvSpPr>
        <p:spPr bwMode="auto">
          <a:xfrm>
            <a:off x="5500694" y="1071546"/>
            <a:ext cx="2995820" cy="338554"/>
          </a:xfrm>
          <a:prstGeom prst="rect">
            <a:avLst/>
          </a:prstGeom>
          <a:noFill/>
          <a:ln w="9525">
            <a:noFill/>
            <a:miter lim="800000"/>
            <a:headEnd/>
            <a:tailEnd/>
          </a:ln>
        </p:spPr>
        <p:txBody>
          <a:bodyPr wrap="none" anchor="ctr">
            <a:spAutoFit/>
          </a:bodyPr>
          <a:lstStyle/>
          <a:p>
            <a:r>
              <a:rPr lang="it-IT" sz="1600" dirty="0">
                <a:latin typeface="Cambria" pitchFamily="18" charset="0"/>
              </a:rPr>
              <a:t>Struttura della </a:t>
            </a:r>
            <a:r>
              <a:rPr lang="it-IT" sz="1600" dirty="0" smtClean="0">
                <a:latin typeface="Cambria" pitchFamily="18" charset="0"/>
              </a:rPr>
              <a:t>montmorillonite </a:t>
            </a:r>
            <a:endParaRPr lang="it-IT" sz="1600" dirty="0">
              <a:latin typeface="Cambria" pitchFamily="18" charset="0"/>
            </a:endParaRPr>
          </a:p>
        </p:txBody>
      </p:sp>
      <p:sp>
        <p:nvSpPr>
          <p:cNvPr id="11" name="Rettangolo 10"/>
          <p:cNvSpPr/>
          <p:nvPr/>
        </p:nvSpPr>
        <p:spPr>
          <a:xfrm>
            <a:off x="285720" y="4572008"/>
            <a:ext cx="4572000" cy="1815882"/>
          </a:xfrm>
          <a:prstGeom prst="rect">
            <a:avLst/>
          </a:prstGeom>
        </p:spPr>
        <p:txBody>
          <a:bodyPr>
            <a:spAutoFit/>
          </a:bodyPr>
          <a:lstStyle/>
          <a:p>
            <a:pPr algn="just"/>
            <a:r>
              <a:rPr lang="it-IT" sz="1600" dirty="0" smtClean="0">
                <a:latin typeface="Cambria" pitchFamily="18" charset="0"/>
              </a:rPr>
              <a:t>Montmorillonite, in cui il rapporto tra strati di silice e strati di allumina è 2:1. Due strati di tetraedri chiudono “a sandwich” uno strato di ottaedri. I foglietti si legano tra loro mediante uno strato di acqua. </a:t>
            </a:r>
          </a:p>
          <a:p>
            <a:pPr algn="just"/>
            <a:endParaRPr lang="it-IT" sz="1600" dirty="0" smtClean="0">
              <a:latin typeface="Cambria" pitchFamily="18" charset="0"/>
            </a:endParaRPr>
          </a:p>
          <a:p>
            <a:pPr algn="just"/>
            <a:r>
              <a:rPr lang="it-IT" sz="1600" dirty="0" smtClean="0">
                <a:latin typeface="Cambria" pitchFamily="18" charset="0"/>
              </a:rPr>
              <a:t>La distanza tra due strati successivi è di circa 15 Å. </a:t>
            </a:r>
            <a:endParaRPr lang="it-IT" sz="1600" dirty="0">
              <a:latin typeface="Cambria" pitchFamily="18" charset="0"/>
            </a:endParaRPr>
          </a:p>
        </p:txBody>
      </p:sp>
      <p:pic>
        <p:nvPicPr>
          <p:cNvPr id="388098" name="Picture 2" descr="http://www.landfood.ubc.ca/soil200/images/montmorillonite.jpg"/>
          <p:cNvPicPr>
            <a:picLocks noChangeAspect="1" noChangeArrowheads="1"/>
          </p:cNvPicPr>
          <p:nvPr/>
        </p:nvPicPr>
        <p:blipFill>
          <a:blip r:embed="rId4"/>
          <a:srcRect/>
          <a:stretch>
            <a:fillRect/>
          </a:stretch>
        </p:blipFill>
        <p:spPr bwMode="auto">
          <a:xfrm>
            <a:off x="214282" y="928670"/>
            <a:ext cx="4643470" cy="3209154"/>
          </a:xfrm>
          <a:prstGeom prst="rect">
            <a:avLst/>
          </a:prstGeom>
          <a:noFill/>
        </p:spPr>
      </p:pic>
      <p:pic>
        <p:nvPicPr>
          <p:cNvPr id="388100" name="Picture 4" descr="http://www.enrgworks.com/ch/montmorillonite.gif"/>
          <p:cNvPicPr>
            <a:picLocks noChangeAspect="1" noChangeArrowheads="1"/>
          </p:cNvPicPr>
          <p:nvPr/>
        </p:nvPicPr>
        <p:blipFill>
          <a:blip r:embed="rId5"/>
          <a:srcRect/>
          <a:stretch>
            <a:fillRect/>
          </a:stretch>
        </p:blipFill>
        <p:spPr bwMode="auto">
          <a:xfrm>
            <a:off x="5000628" y="2786058"/>
            <a:ext cx="3929058" cy="3851680"/>
          </a:xfrm>
          <a:prstGeom prst="rect">
            <a:avLst/>
          </a:prstGeom>
          <a:noFill/>
        </p:spPr>
      </p:pic>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5" name="Immagine 1" descr="C:\Users\User\Desktop\francesca\burocrazie TV\logo gruppo.TIF"/>
          <p:cNvPicPr>
            <a:picLocks noChangeAspect="1" noChangeArrowheads="1"/>
          </p:cNvPicPr>
          <p:nvPr/>
        </p:nvPicPr>
        <p:blipFill>
          <a:blip r:embed="rId3"/>
          <a:srcRect/>
          <a:stretch>
            <a:fillRect/>
          </a:stretch>
        </p:blipFill>
        <p:spPr bwMode="auto">
          <a:xfrm>
            <a:off x="8358214" y="71414"/>
            <a:ext cx="642942" cy="676930"/>
          </a:xfrm>
          <a:prstGeom prst="rect">
            <a:avLst/>
          </a:prstGeom>
          <a:noFill/>
          <a:ln w="9525">
            <a:noFill/>
            <a:miter lim="800000"/>
            <a:headEnd/>
            <a:tailEnd/>
          </a:ln>
        </p:spPr>
      </p:pic>
      <p:cxnSp>
        <p:nvCxnSpPr>
          <p:cNvPr id="20" name="Connettore 1 19"/>
          <p:cNvCxnSpPr/>
          <p:nvPr/>
        </p:nvCxnSpPr>
        <p:spPr>
          <a:xfrm flipV="1">
            <a:off x="285720" y="687060"/>
            <a:ext cx="8001056" cy="71438"/>
          </a:xfrm>
          <a:prstGeom prst="line">
            <a:avLst/>
          </a:prstGeom>
          <a:ln>
            <a:solidFill>
              <a:srgbClr val="006600"/>
            </a:solidFill>
          </a:ln>
        </p:spPr>
        <p:style>
          <a:lnRef idx="1">
            <a:schemeClr val="accent1"/>
          </a:lnRef>
          <a:fillRef idx="0">
            <a:schemeClr val="accent1"/>
          </a:fillRef>
          <a:effectRef idx="0">
            <a:schemeClr val="accent1"/>
          </a:effectRef>
          <a:fontRef idx="minor">
            <a:schemeClr val="tx1"/>
          </a:fontRef>
        </p:style>
      </p:cxnSp>
      <p:sp>
        <p:nvSpPr>
          <p:cNvPr id="18" name="Rectangle 2"/>
          <p:cNvSpPr>
            <a:spLocks noGrp="1" noChangeArrowheads="1"/>
          </p:cNvSpPr>
          <p:nvPr>
            <p:ph type="title"/>
          </p:nvPr>
        </p:nvSpPr>
        <p:spPr>
          <a:xfrm>
            <a:off x="395288" y="-71462"/>
            <a:ext cx="7772400" cy="908050"/>
          </a:xfrm>
        </p:spPr>
        <p:txBody>
          <a:bodyPr/>
          <a:lstStyle/>
          <a:p>
            <a:pPr eaLnBrk="1" hangingPunct="1"/>
            <a:r>
              <a:rPr lang="it-IT" sz="2800" b="1" i="1" dirty="0" err="1" smtClean="0">
                <a:solidFill>
                  <a:srgbClr val="006600"/>
                </a:solidFill>
                <a:latin typeface="Bookman Old Style" pitchFamily="18" charset="0"/>
              </a:rPr>
              <a:t>Strutt</a:t>
            </a:r>
            <a:r>
              <a:rPr lang="it-IT" sz="2800" b="1" i="1" dirty="0" smtClean="0">
                <a:solidFill>
                  <a:srgbClr val="006600"/>
                </a:solidFill>
                <a:latin typeface="Bookman Old Style" pitchFamily="18" charset="0"/>
              </a:rPr>
              <a:t>. cristalline ceramiche: le argille</a:t>
            </a:r>
          </a:p>
        </p:txBody>
      </p:sp>
      <p:sp>
        <p:nvSpPr>
          <p:cNvPr id="7" name="Rectangle 8"/>
          <p:cNvSpPr>
            <a:spLocks noChangeArrowheads="1"/>
          </p:cNvSpPr>
          <p:nvPr/>
        </p:nvSpPr>
        <p:spPr bwMode="auto">
          <a:xfrm>
            <a:off x="3071802" y="928670"/>
            <a:ext cx="2995820" cy="338554"/>
          </a:xfrm>
          <a:prstGeom prst="rect">
            <a:avLst/>
          </a:prstGeom>
          <a:noFill/>
          <a:ln w="9525">
            <a:noFill/>
            <a:miter lim="800000"/>
            <a:headEnd/>
            <a:tailEnd/>
          </a:ln>
        </p:spPr>
        <p:txBody>
          <a:bodyPr wrap="none" anchor="ctr">
            <a:spAutoFit/>
          </a:bodyPr>
          <a:lstStyle/>
          <a:p>
            <a:r>
              <a:rPr lang="it-IT" sz="1600" dirty="0">
                <a:latin typeface="Cambria" pitchFamily="18" charset="0"/>
              </a:rPr>
              <a:t>Struttura della </a:t>
            </a:r>
            <a:r>
              <a:rPr lang="it-IT" sz="1600" dirty="0" smtClean="0">
                <a:latin typeface="Cambria" pitchFamily="18" charset="0"/>
              </a:rPr>
              <a:t>montmorillonite </a:t>
            </a:r>
            <a:endParaRPr lang="it-IT" sz="1600" dirty="0">
              <a:latin typeface="Cambria" pitchFamily="18" charset="0"/>
            </a:endParaRPr>
          </a:p>
        </p:txBody>
      </p:sp>
      <p:graphicFrame>
        <p:nvGraphicFramePr>
          <p:cNvPr id="9" name="Tabella 8"/>
          <p:cNvGraphicFramePr>
            <a:graphicFrameLocks noGrp="1"/>
          </p:cNvGraphicFramePr>
          <p:nvPr/>
        </p:nvGraphicFramePr>
        <p:xfrm>
          <a:off x="857224" y="6072206"/>
          <a:ext cx="8072494" cy="525780"/>
        </p:xfrm>
        <a:graphic>
          <a:graphicData uri="http://schemas.openxmlformats.org/drawingml/2006/table">
            <a:tbl>
              <a:tblPr/>
              <a:tblGrid>
                <a:gridCol w="4036247"/>
                <a:gridCol w="4036247"/>
              </a:tblGrid>
              <a:tr h="0">
                <a:tc>
                  <a:txBody>
                    <a:bodyPr/>
                    <a:lstStyle/>
                    <a:p>
                      <a:r>
                        <a:rPr lang="it-IT" sz="1600" dirty="0"/>
                        <a:t/>
                      </a:r>
                      <a:br>
                        <a:rPr lang="it-IT" sz="1600" dirty="0"/>
                      </a:br>
                      <a:r>
                        <a:rPr lang="it-IT" sz="1600" dirty="0"/>
                        <a:t>Montmorillonite </a:t>
                      </a:r>
                      <a:r>
                        <a:rPr lang="it-IT" sz="1600" dirty="0" err="1"/>
                        <a:t>Layers</a:t>
                      </a:r>
                      <a:r>
                        <a:rPr lang="it-IT" sz="1600" dirty="0"/>
                        <a:t> (</a:t>
                      </a:r>
                      <a:r>
                        <a:rPr lang="it-IT" sz="1600" dirty="0" err="1"/>
                        <a:t>horizontal</a:t>
                      </a:r>
                      <a:r>
                        <a:rPr lang="it-IT" sz="1600" dirty="0"/>
                        <a:t>) </a:t>
                      </a:r>
                    </a:p>
                  </a:txBody>
                  <a:tcPr marL="19050" marR="19050" marT="19050" marB="19050" anchor="ctr">
                    <a:lnL>
                      <a:noFill/>
                    </a:lnL>
                    <a:lnR>
                      <a:noFill/>
                    </a:lnR>
                    <a:lnT>
                      <a:noFill/>
                    </a:lnT>
                    <a:lnB>
                      <a:noFill/>
                    </a:lnB>
                  </a:tcPr>
                </a:tc>
                <a:tc>
                  <a:txBody>
                    <a:bodyPr/>
                    <a:lstStyle/>
                    <a:p>
                      <a:r>
                        <a:rPr lang="it-IT" sz="1600" dirty="0"/>
                        <a:t/>
                      </a:r>
                      <a:br>
                        <a:rPr lang="it-IT" sz="1600" dirty="0"/>
                      </a:br>
                      <a:r>
                        <a:rPr lang="it-IT" sz="1600" dirty="0"/>
                        <a:t>Montmorillonite </a:t>
                      </a:r>
                      <a:r>
                        <a:rPr lang="it-IT" sz="1600" dirty="0" err="1"/>
                        <a:t>Layers</a:t>
                      </a:r>
                      <a:r>
                        <a:rPr lang="it-IT" sz="1600" dirty="0"/>
                        <a:t> (</a:t>
                      </a:r>
                      <a:r>
                        <a:rPr lang="it-IT" sz="1600" dirty="0" err="1"/>
                        <a:t>vertical</a:t>
                      </a:r>
                      <a:r>
                        <a:rPr lang="it-IT" sz="1600" dirty="0"/>
                        <a:t>) </a:t>
                      </a:r>
                    </a:p>
                  </a:txBody>
                  <a:tcPr marL="19050" marR="19050" marT="19050" marB="19050" anchor="ctr">
                    <a:lnL>
                      <a:noFill/>
                    </a:lnL>
                    <a:lnR>
                      <a:noFill/>
                    </a:lnR>
                    <a:lnT>
                      <a:noFill/>
                    </a:lnT>
                    <a:lnB>
                      <a:noFill/>
                    </a:lnB>
                  </a:tcPr>
                </a:tc>
              </a:tr>
            </a:tbl>
          </a:graphicData>
        </a:graphic>
      </p:graphicFrame>
      <p:pic>
        <p:nvPicPr>
          <p:cNvPr id="392195" name="Picture 3" descr="http://www.wwnorton.com/college/chemistry/chemconnections/Rain/thumbs/montmorillonite_zoom.gif">
            <a:hlinkClick r:id="rId4"/>
          </p:cNvPr>
          <p:cNvPicPr>
            <a:picLocks noChangeAspect="1" noChangeArrowheads="1"/>
          </p:cNvPicPr>
          <p:nvPr/>
        </p:nvPicPr>
        <p:blipFill>
          <a:blip r:embed="rId5"/>
          <a:srcRect/>
          <a:stretch>
            <a:fillRect/>
          </a:stretch>
        </p:blipFill>
        <p:spPr bwMode="auto">
          <a:xfrm>
            <a:off x="5357818" y="4429132"/>
            <a:ext cx="2114550" cy="1762125"/>
          </a:xfrm>
          <a:prstGeom prst="rect">
            <a:avLst/>
          </a:prstGeom>
          <a:noFill/>
        </p:spPr>
      </p:pic>
      <p:pic>
        <p:nvPicPr>
          <p:cNvPr id="392194" name="Picture 2" descr="http://www.wwnorton.com/college/chemistry/chemconnections/Rain/thumbs/montmorillonite_layers.gif">
            <a:hlinkClick r:id="rId6"/>
          </p:cNvPr>
          <p:cNvPicPr>
            <a:picLocks noChangeAspect="1" noChangeArrowheads="1"/>
          </p:cNvPicPr>
          <p:nvPr/>
        </p:nvPicPr>
        <p:blipFill>
          <a:blip r:embed="rId7"/>
          <a:srcRect/>
          <a:stretch>
            <a:fillRect/>
          </a:stretch>
        </p:blipFill>
        <p:spPr bwMode="auto">
          <a:xfrm>
            <a:off x="1142976" y="4381519"/>
            <a:ext cx="2695575" cy="1762125"/>
          </a:xfrm>
          <a:prstGeom prst="rect">
            <a:avLst/>
          </a:prstGeom>
          <a:noFill/>
        </p:spPr>
      </p:pic>
      <p:graphicFrame>
        <p:nvGraphicFramePr>
          <p:cNvPr id="12" name="Tabella 11"/>
          <p:cNvGraphicFramePr>
            <a:graphicFrameLocks noGrp="1"/>
          </p:cNvGraphicFramePr>
          <p:nvPr/>
        </p:nvGraphicFramePr>
        <p:xfrm>
          <a:off x="428596" y="3071810"/>
          <a:ext cx="8429680" cy="891540"/>
        </p:xfrm>
        <a:graphic>
          <a:graphicData uri="http://schemas.openxmlformats.org/drawingml/2006/table">
            <a:tbl>
              <a:tblPr/>
              <a:tblGrid>
                <a:gridCol w="1685936"/>
                <a:gridCol w="1685936"/>
                <a:gridCol w="1685936"/>
                <a:gridCol w="1685936"/>
                <a:gridCol w="1685936"/>
              </a:tblGrid>
              <a:tr h="0">
                <a:tc>
                  <a:txBody>
                    <a:bodyPr/>
                    <a:lstStyle/>
                    <a:p>
                      <a:r>
                        <a:rPr lang="it-IT" sz="1400" dirty="0"/>
                        <a:t/>
                      </a:r>
                      <a:br>
                        <a:rPr lang="it-IT" sz="1400" dirty="0"/>
                      </a:br>
                      <a:r>
                        <a:rPr lang="it-IT" sz="1400" dirty="0" err="1"/>
                        <a:t>Octahedral</a:t>
                      </a:r>
                      <a:r>
                        <a:rPr lang="it-IT" sz="1400" dirty="0"/>
                        <a:t> </a:t>
                      </a:r>
                      <a:r>
                        <a:rPr lang="it-IT" sz="1400" dirty="0" err="1"/>
                        <a:t>Sheet</a:t>
                      </a:r>
                      <a:endParaRPr lang="it-IT" sz="1400" dirty="0"/>
                    </a:p>
                  </a:txBody>
                  <a:tcPr marL="19050" marR="19050" marT="19050" marB="19050" anchor="ctr">
                    <a:lnL>
                      <a:noFill/>
                    </a:lnL>
                    <a:lnR>
                      <a:noFill/>
                    </a:lnR>
                    <a:lnT>
                      <a:noFill/>
                    </a:lnT>
                    <a:lnB>
                      <a:noFill/>
                    </a:lnB>
                  </a:tcPr>
                </a:tc>
                <a:tc>
                  <a:txBody>
                    <a:bodyPr/>
                    <a:lstStyle/>
                    <a:p>
                      <a:r>
                        <a:rPr lang="it-IT" sz="1400"/>
                        <a:t/>
                      </a:r>
                      <a:br>
                        <a:rPr lang="it-IT" sz="1400"/>
                      </a:br>
                      <a:r>
                        <a:rPr lang="it-IT" sz="1400"/>
                        <a:t>Tetrahedral Sheet</a:t>
                      </a:r>
                    </a:p>
                  </a:txBody>
                  <a:tcPr marL="19050" marR="19050" marT="19050" marB="19050" anchor="ctr">
                    <a:lnL>
                      <a:noFill/>
                    </a:lnL>
                    <a:lnR>
                      <a:noFill/>
                    </a:lnR>
                    <a:lnT>
                      <a:noFill/>
                    </a:lnT>
                    <a:lnB>
                      <a:noFill/>
                    </a:lnB>
                  </a:tcPr>
                </a:tc>
                <a:tc>
                  <a:txBody>
                    <a:bodyPr/>
                    <a:lstStyle/>
                    <a:p>
                      <a:r>
                        <a:rPr lang="it-IT" sz="1400"/>
                        <a:t/>
                      </a:r>
                      <a:br>
                        <a:rPr lang="it-IT" sz="1400"/>
                      </a:br>
                      <a:r>
                        <a:rPr lang="it-IT" sz="1400"/>
                        <a:t>Tetrahedral and Octahedral Sheets</a:t>
                      </a:r>
                    </a:p>
                  </a:txBody>
                  <a:tcPr marL="19050" marR="19050" marT="19050" marB="19050" anchor="ctr">
                    <a:lnL>
                      <a:noFill/>
                    </a:lnL>
                    <a:lnR>
                      <a:noFill/>
                    </a:lnR>
                    <a:lnT>
                      <a:noFill/>
                    </a:lnT>
                    <a:lnB>
                      <a:noFill/>
                    </a:lnB>
                  </a:tcPr>
                </a:tc>
                <a:tc>
                  <a:txBody>
                    <a:bodyPr/>
                    <a:lstStyle/>
                    <a:p>
                      <a:r>
                        <a:rPr lang="it-IT" sz="1400"/>
                        <a:t/>
                      </a:r>
                      <a:br>
                        <a:rPr lang="it-IT" sz="1400"/>
                      </a:br>
                      <a:r>
                        <a:rPr lang="it-IT" sz="1400"/>
                        <a:t>Tetrahedral, Octahedral, Tetrahedral Sheets</a:t>
                      </a:r>
                    </a:p>
                  </a:txBody>
                  <a:tcPr marL="19050" marR="19050" marT="19050" marB="19050" anchor="ctr">
                    <a:lnL>
                      <a:noFill/>
                    </a:lnL>
                    <a:lnR>
                      <a:noFill/>
                    </a:lnR>
                    <a:lnT>
                      <a:noFill/>
                    </a:lnT>
                    <a:lnB>
                      <a:noFill/>
                    </a:lnB>
                  </a:tcPr>
                </a:tc>
                <a:tc>
                  <a:txBody>
                    <a:bodyPr/>
                    <a:lstStyle/>
                    <a:p>
                      <a:r>
                        <a:rPr lang="it-IT" sz="1400" dirty="0"/>
                        <a:t/>
                      </a:r>
                      <a:br>
                        <a:rPr lang="it-IT" sz="1400" dirty="0"/>
                      </a:br>
                      <a:r>
                        <a:rPr lang="it-IT" sz="1400" dirty="0" err="1"/>
                        <a:t>K</a:t>
                      </a:r>
                      <a:r>
                        <a:rPr lang="it-IT" sz="1400" baseline="30000" dirty="0" err="1"/>
                        <a:t>+</a:t>
                      </a:r>
                      <a:r>
                        <a:rPr lang="it-IT" sz="1400" dirty="0"/>
                        <a:t>, </a:t>
                      </a:r>
                      <a:r>
                        <a:rPr lang="it-IT" sz="1400" dirty="0" err="1"/>
                        <a:t>Tetrahedral</a:t>
                      </a:r>
                      <a:r>
                        <a:rPr lang="it-IT" sz="1400" dirty="0"/>
                        <a:t>, </a:t>
                      </a:r>
                      <a:r>
                        <a:rPr lang="it-IT" sz="1400" dirty="0" err="1"/>
                        <a:t>Octahedral</a:t>
                      </a:r>
                      <a:r>
                        <a:rPr lang="it-IT" sz="1400" dirty="0"/>
                        <a:t>, </a:t>
                      </a:r>
                      <a:r>
                        <a:rPr lang="it-IT" sz="1400" dirty="0" err="1"/>
                        <a:t>Tetrahedral</a:t>
                      </a:r>
                      <a:r>
                        <a:rPr lang="it-IT" sz="1400" dirty="0"/>
                        <a:t>, </a:t>
                      </a:r>
                      <a:r>
                        <a:rPr lang="it-IT" sz="1400" dirty="0" err="1"/>
                        <a:t>K</a:t>
                      </a:r>
                      <a:r>
                        <a:rPr lang="it-IT" sz="1400" baseline="30000" dirty="0" err="1"/>
                        <a:t>+</a:t>
                      </a:r>
                      <a:r>
                        <a:rPr lang="it-IT" sz="1400" dirty="0"/>
                        <a:t> </a:t>
                      </a:r>
                      <a:r>
                        <a:rPr lang="it-IT" sz="1400" dirty="0" err="1"/>
                        <a:t>Sheets</a:t>
                      </a:r>
                      <a:endParaRPr lang="it-IT" sz="1400" dirty="0"/>
                    </a:p>
                  </a:txBody>
                  <a:tcPr marL="19050" marR="19050" marT="19050" marB="19050" anchor="ctr">
                    <a:lnL>
                      <a:noFill/>
                    </a:lnL>
                    <a:lnR>
                      <a:noFill/>
                    </a:lnR>
                    <a:lnT>
                      <a:noFill/>
                    </a:lnT>
                    <a:lnB>
                      <a:noFill/>
                    </a:lnB>
                  </a:tcPr>
                </a:tc>
              </a:tr>
            </a:tbl>
          </a:graphicData>
        </a:graphic>
      </p:graphicFrame>
      <p:pic>
        <p:nvPicPr>
          <p:cNvPr id="392196" name="Picture 4" descr="http://www.wwnorton.com/college/chemistry/chemconnections/Rain/thumbs/Osheet.gif"/>
          <p:cNvPicPr>
            <a:picLocks noChangeAspect="1" noChangeArrowheads="1"/>
          </p:cNvPicPr>
          <p:nvPr/>
        </p:nvPicPr>
        <p:blipFill>
          <a:blip r:embed="rId8"/>
          <a:srcRect/>
          <a:stretch>
            <a:fillRect/>
          </a:stretch>
        </p:blipFill>
        <p:spPr bwMode="auto">
          <a:xfrm>
            <a:off x="1000100" y="1523999"/>
            <a:ext cx="342900" cy="1676400"/>
          </a:xfrm>
          <a:prstGeom prst="rect">
            <a:avLst/>
          </a:prstGeom>
          <a:noFill/>
        </p:spPr>
      </p:pic>
      <p:pic>
        <p:nvPicPr>
          <p:cNvPr id="392197" name="Picture 5" descr="http://www.wwnorton.com/college/chemistry/chemconnections/Rain/thumbs/Tsheet.gif"/>
          <p:cNvPicPr>
            <a:picLocks noChangeAspect="1" noChangeArrowheads="1"/>
          </p:cNvPicPr>
          <p:nvPr/>
        </p:nvPicPr>
        <p:blipFill>
          <a:blip r:embed="rId9"/>
          <a:srcRect/>
          <a:stretch>
            <a:fillRect/>
          </a:stretch>
        </p:blipFill>
        <p:spPr bwMode="auto">
          <a:xfrm>
            <a:off x="2714612" y="1571612"/>
            <a:ext cx="304800" cy="1552575"/>
          </a:xfrm>
          <a:prstGeom prst="rect">
            <a:avLst/>
          </a:prstGeom>
          <a:noFill/>
        </p:spPr>
      </p:pic>
      <p:pic>
        <p:nvPicPr>
          <p:cNvPr id="392198" name="Picture 6" descr="http://www.wwnorton.com/college/chemistry/chemconnections/Rain/thumbs/TOsheet.gif"/>
          <p:cNvPicPr>
            <a:picLocks noChangeAspect="1" noChangeArrowheads="1"/>
          </p:cNvPicPr>
          <p:nvPr/>
        </p:nvPicPr>
        <p:blipFill>
          <a:blip r:embed="rId10"/>
          <a:srcRect/>
          <a:stretch>
            <a:fillRect/>
          </a:stretch>
        </p:blipFill>
        <p:spPr bwMode="auto">
          <a:xfrm>
            <a:off x="4071934" y="1500174"/>
            <a:ext cx="504825" cy="1619250"/>
          </a:xfrm>
          <a:prstGeom prst="rect">
            <a:avLst/>
          </a:prstGeom>
          <a:noFill/>
        </p:spPr>
      </p:pic>
      <p:pic>
        <p:nvPicPr>
          <p:cNvPr id="392199" name="Picture 7" descr="http://www.wwnorton.com/college/chemistry/chemconnections/Rain/thumbs/TOTsheet.gif"/>
          <p:cNvPicPr>
            <a:picLocks noChangeAspect="1" noChangeArrowheads="1"/>
          </p:cNvPicPr>
          <p:nvPr/>
        </p:nvPicPr>
        <p:blipFill>
          <a:blip r:embed="rId11"/>
          <a:srcRect/>
          <a:stretch>
            <a:fillRect/>
          </a:stretch>
        </p:blipFill>
        <p:spPr bwMode="auto">
          <a:xfrm>
            <a:off x="5500694" y="1428736"/>
            <a:ext cx="695325" cy="1666875"/>
          </a:xfrm>
          <a:prstGeom prst="rect">
            <a:avLst/>
          </a:prstGeom>
          <a:noFill/>
        </p:spPr>
      </p:pic>
      <p:pic>
        <p:nvPicPr>
          <p:cNvPr id="392200" name="Picture 8" descr="http://www.wwnorton.com/college/chemistry/chemconnections/Rain/thumbs/KTOT.gif"/>
          <p:cNvPicPr>
            <a:picLocks noChangeAspect="1" noChangeArrowheads="1"/>
          </p:cNvPicPr>
          <p:nvPr/>
        </p:nvPicPr>
        <p:blipFill>
          <a:blip r:embed="rId12"/>
          <a:srcRect/>
          <a:stretch>
            <a:fillRect/>
          </a:stretch>
        </p:blipFill>
        <p:spPr bwMode="auto">
          <a:xfrm>
            <a:off x="7143768" y="1500174"/>
            <a:ext cx="1114425" cy="1752600"/>
          </a:xfrm>
          <a:prstGeom prst="rect">
            <a:avLst/>
          </a:prstGeom>
          <a:noFill/>
        </p:spPr>
      </p:pic>
      <p:sp>
        <p:nvSpPr>
          <p:cNvPr id="392201" name="Rectangle 9"/>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sz="1800" b="0" i="0" u="none" strike="noStrike" cap="none" normalizeH="0" baseline="0" smtClean="0">
                <a:ln>
                  <a:noFill/>
                </a:ln>
                <a:solidFill>
                  <a:schemeClr val="tx1"/>
                </a:solidFill>
                <a:effectLst/>
                <a:latin typeface="Arial" charset="0"/>
                <a:cs typeface="Arial" charset="0"/>
              </a:rPr>
              <a:t/>
            </a:r>
            <a:br>
              <a:rPr kumimoji="0" lang="it-IT" sz="1800" b="0" i="0" u="none" strike="noStrike" cap="none" normalizeH="0" baseline="0" smtClean="0">
                <a:ln>
                  <a:noFill/>
                </a:ln>
                <a:solidFill>
                  <a:schemeClr val="tx1"/>
                </a:solidFill>
                <a:effectLst/>
                <a:latin typeface="Arial" charset="0"/>
                <a:cs typeface="Arial" charset="0"/>
              </a:rPr>
            </a:br>
            <a:endParaRPr kumimoji="0" lang="it-IT" sz="1800" b="0" i="0" u="none" strike="noStrike" cap="none" normalizeH="0" baseline="0" smtClean="0">
              <a:ln>
                <a:noFill/>
              </a:ln>
              <a:solidFill>
                <a:schemeClr val="tx1"/>
              </a:solidFill>
              <a:effectLst/>
              <a:latin typeface="Arial" charset="0"/>
              <a:cs typeface="Arial" charset="0"/>
            </a:endParaRP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5" name="Immagine 1" descr="C:\Users\User\Desktop\francesca\burocrazie TV\logo gruppo.TIF"/>
          <p:cNvPicPr>
            <a:picLocks noChangeAspect="1" noChangeArrowheads="1"/>
          </p:cNvPicPr>
          <p:nvPr/>
        </p:nvPicPr>
        <p:blipFill>
          <a:blip r:embed="rId3"/>
          <a:srcRect/>
          <a:stretch>
            <a:fillRect/>
          </a:stretch>
        </p:blipFill>
        <p:spPr bwMode="auto">
          <a:xfrm>
            <a:off x="8358214" y="71414"/>
            <a:ext cx="642942" cy="676930"/>
          </a:xfrm>
          <a:prstGeom prst="rect">
            <a:avLst/>
          </a:prstGeom>
          <a:noFill/>
          <a:ln w="9525">
            <a:noFill/>
            <a:miter lim="800000"/>
            <a:headEnd/>
            <a:tailEnd/>
          </a:ln>
        </p:spPr>
      </p:pic>
      <p:cxnSp>
        <p:nvCxnSpPr>
          <p:cNvPr id="20" name="Connettore 1 19"/>
          <p:cNvCxnSpPr/>
          <p:nvPr/>
        </p:nvCxnSpPr>
        <p:spPr>
          <a:xfrm flipV="1">
            <a:off x="285720" y="687060"/>
            <a:ext cx="8001056" cy="71438"/>
          </a:xfrm>
          <a:prstGeom prst="line">
            <a:avLst/>
          </a:prstGeom>
          <a:ln>
            <a:solidFill>
              <a:srgbClr val="006600"/>
            </a:solidFill>
          </a:ln>
        </p:spPr>
        <p:style>
          <a:lnRef idx="1">
            <a:schemeClr val="accent1"/>
          </a:lnRef>
          <a:fillRef idx="0">
            <a:schemeClr val="accent1"/>
          </a:fillRef>
          <a:effectRef idx="0">
            <a:schemeClr val="accent1"/>
          </a:effectRef>
          <a:fontRef idx="minor">
            <a:schemeClr val="tx1"/>
          </a:fontRef>
        </p:style>
      </p:cxnSp>
      <p:sp>
        <p:nvSpPr>
          <p:cNvPr id="18" name="Rectangle 2"/>
          <p:cNvSpPr>
            <a:spLocks noGrp="1" noChangeArrowheads="1"/>
          </p:cNvSpPr>
          <p:nvPr>
            <p:ph type="title"/>
          </p:nvPr>
        </p:nvSpPr>
        <p:spPr>
          <a:xfrm>
            <a:off x="395288" y="-71462"/>
            <a:ext cx="7772400" cy="908050"/>
          </a:xfrm>
        </p:spPr>
        <p:txBody>
          <a:bodyPr/>
          <a:lstStyle/>
          <a:p>
            <a:pPr eaLnBrk="1" hangingPunct="1"/>
            <a:r>
              <a:rPr lang="it-IT" sz="2800" b="1" i="1" dirty="0" err="1" smtClean="0">
                <a:solidFill>
                  <a:srgbClr val="006600"/>
                </a:solidFill>
                <a:latin typeface="Bookman Old Style" pitchFamily="18" charset="0"/>
              </a:rPr>
              <a:t>Strutt</a:t>
            </a:r>
            <a:r>
              <a:rPr lang="it-IT" sz="2800" b="1" i="1" dirty="0" smtClean="0">
                <a:solidFill>
                  <a:srgbClr val="006600"/>
                </a:solidFill>
                <a:latin typeface="Bookman Old Style" pitchFamily="18" charset="0"/>
              </a:rPr>
              <a:t>. cristalline ceramiche: le argille</a:t>
            </a:r>
          </a:p>
        </p:txBody>
      </p:sp>
      <p:sp>
        <p:nvSpPr>
          <p:cNvPr id="8" name="Rettangolo 7"/>
          <p:cNvSpPr/>
          <p:nvPr/>
        </p:nvSpPr>
        <p:spPr>
          <a:xfrm>
            <a:off x="214282" y="913139"/>
            <a:ext cx="8572560" cy="1015663"/>
          </a:xfrm>
          <a:prstGeom prst="rect">
            <a:avLst/>
          </a:prstGeom>
        </p:spPr>
        <p:txBody>
          <a:bodyPr wrap="square">
            <a:spAutoFit/>
          </a:bodyPr>
          <a:lstStyle/>
          <a:p>
            <a:pPr algn="just">
              <a:buFont typeface="Arial" pitchFamily="34" charset="0"/>
              <a:buChar char="•"/>
            </a:pPr>
            <a:r>
              <a:rPr lang="it-IT" sz="2000" dirty="0" smtClean="0">
                <a:latin typeface="Cambria" pitchFamily="18" charset="0"/>
              </a:rPr>
              <a:t>  </a:t>
            </a:r>
            <a:r>
              <a:rPr lang="it-IT" sz="2000" b="1" i="1" dirty="0" smtClean="0">
                <a:solidFill>
                  <a:srgbClr val="006600"/>
                </a:solidFill>
                <a:latin typeface="Cambria" pitchFamily="18" charset="0"/>
              </a:rPr>
              <a:t>Talco: </a:t>
            </a:r>
            <a:r>
              <a:rPr lang="it-IT" sz="2000" dirty="0" err="1" smtClean="0"/>
              <a:t>fillosilicato</a:t>
            </a:r>
            <a:r>
              <a:rPr lang="it-IT" sz="2000" dirty="0" smtClean="0"/>
              <a:t> di formula Mg</a:t>
            </a:r>
            <a:r>
              <a:rPr lang="it-IT" sz="2000" baseline="-25000" dirty="0" smtClean="0"/>
              <a:t>3</a:t>
            </a:r>
            <a:r>
              <a:rPr lang="it-IT" sz="2000" dirty="0" smtClean="0"/>
              <a:t>(OH)</a:t>
            </a:r>
            <a:r>
              <a:rPr lang="it-IT" sz="2000" baseline="-25000" dirty="0" smtClean="0"/>
              <a:t>2</a:t>
            </a:r>
            <a:r>
              <a:rPr lang="it-IT" sz="2000" dirty="0" smtClean="0"/>
              <a:t>(Si</a:t>
            </a:r>
            <a:r>
              <a:rPr lang="it-IT" sz="2000" baseline="-25000" dirty="0" smtClean="0"/>
              <a:t>2</a:t>
            </a:r>
            <a:r>
              <a:rPr lang="it-IT" sz="2000" dirty="0" smtClean="0"/>
              <a:t>O</a:t>
            </a:r>
            <a:r>
              <a:rPr lang="it-IT" sz="2000" baseline="-25000" dirty="0" smtClean="0"/>
              <a:t>5</a:t>
            </a:r>
            <a:r>
              <a:rPr lang="it-IT" sz="2000" dirty="0" smtClean="0"/>
              <a:t>)</a:t>
            </a:r>
            <a:r>
              <a:rPr lang="it-IT" sz="2000" baseline="-25000" dirty="0" smtClean="0"/>
              <a:t>2</a:t>
            </a:r>
            <a:r>
              <a:rPr lang="it-IT" sz="2000" dirty="0" smtClean="0"/>
              <a:t>, formato da due strati di (Si</a:t>
            </a:r>
            <a:r>
              <a:rPr lang="it-IT" sz="2000" baseline="-25000" dirty="0" smtClean="0"/>
              <a:t>2</a:t>
            </a:r>
            <a:r>
              <a:rPr lang="it-IT" sz="2000" dirty="0" smtClean="0"/>
              <a:t>O</a:t>
            </a:r>
            <a:r>
              <a:rPr lang="it-IT" sz="2000" baseline="-25000" dirty="0" smtClean="0"/>
              <a:t>5</a:t>
            </a:r>
            <a:r>
              <a:rPr lang="it-IT" sz="2000" dirty="0" smtClean="0"/>
              <a:t>)</a:t>
            </a:r>
            <a:r>
              <a:rPr lang="it-IT" sz="2000" baseline="30000" dirty="0" smtClean="0"/>
              <a:t>2-</a:t>
            </a:r>
            <a:r>
              <a:rPr lang="it-IT" sz="2000" dirty="0" smtClean="0"/>
              <a:t>, intercalati da uno di [Mg</a:t>
            </a:r>
            <a:r>
              <a:rPr lang="it-IT" sz="2000" baseline="-25000" dirty="0" smtClean="0"/>
              <a:t>3</a:t>
            </a:r>
            <a:r>
              <a:rPr lang="it-IT" sz="2000" dirty="0" smtClean="0"/>
              <a:t>(OH)</a:t>
            </a:r>
            <a:r>
              <a:rPr lang="it-IT" sz="2000" baseline="-25000" dirty="0" smtClean="0"/>
              <a:t>2</a:t>
            </a:r>
            <a:r>
              <a:rPr lang="it-IT" sz="2000" dirty="0" smtClean="0"/>
              <a:t>]</a:t>
            </a:r>
            <a:r>
              <a:rPr lang="it-IT" sz="2000" baseline="30000" dirty="0" smtClean="0"/>
              <a:t>4+</a:t>
            </a:r>
            <a:r>
              <a:rPr lang="it-IT" sz="2000" dirty="0" smtClean="0"/>
              <a:t>. I cristalli sono costituiti da pacchetti nei quali gli strati sono tenuti insieme da legami secondari.</a:t>
            </a:r>
          </a:p>
        </p:txBody>
      </p:sp>
      <p:sp>
        <p:nvSpPr>
          <p:cNvPr id="7" name="Rectangle 8"/>
          <p:cNvSpPr>
            <a:spLocks noChangeArrowheads="1"/>
          </p:cNvSpPr>
          <p:nvPr/>
        </p:nvSpPr>
        <p:spPr bwMode="auto">
          <a:xfrm>
            <a:off x="513063" y="6143644"/>
            <a:ext cx="1772921" cy="338554"/>
          </a:xfrm>
          <a:prstGeom prst="rect">
            <a:avLst/>
          </a:prstGeom>
          <a:noFill/>
          <a:ln w="9525">
            <a:noFill/>
            <a:miter lim="800000"/>
            <a:headEnd/>
            <a:tailEnd/>
          </a:ln>
        </p:spPr>
        <p:txBody>
          <a:bodyPr wrap="none" anchor="ctr">
            <a:spAutoFit/>
          </a:bodyPr>
          <a:lstStyle/>
          <a:p>
            <a:r>
              <a:rPr lang="it-IT" sz="1600" dirty="0">
                <a:latin typeface="Cambria" pitchFamily="18" charset="0"/>
              </a:rPr>
              <a:t>Struttura </a:t>
            </a:r>
            <a:r>
              <a:rPr lang="it-IT" sz="1600" dirty="0" smtClean="0">
                <a:latin typeface="Cambria" pitchFamily="18" charset="0"/>
              </a:rPr>
              <a:t>del talco</a:t>
            </a:r>
            <a:endParaRPr lang="it-IT" sz="1600" dirty="0">
              <a:latin typeface="Cambria" pitchFamily="18" charset="0"/>
            </a:endParaRPr>
          </a:p>
        </p:txBody>
      </p:sp>
      <p:pic>
        <p:nvPicPr>
          <p:cNvPr id="10" name="Picture 7" descr="talco_1"/>
          <p:cNvPicPr>
            <a:picLocks noChangeAspect="1" noChangeArrowheads="1"/>
          </p:cNvPicPr>
          <p:nvPr/>
        </p:nvPicPr>
        <p:blipFill>
          <a:blip r:embed="rId4"/>
          <a:srcRect/>
          <a:stretch>
            <a:fillRect/>
          </a:stretch>
        </p:blipFill>
        <p:spPr bwMode="auto">
          <a:xfrm>
            <a:off x="2357422" y="2143116"/>
            <a:ext cx="4337874" cy="429579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5" name="Immagine 1" descr="C:\Users\User\Desktop\francesca\burocrazie TV\logo gruppo.TIF"/>
          <p:cNvPicPr>
            <a:picLocks noChangeAspect="1" noChangeArrowheads="1"/>
          </p:cNvPicPr>
          <p:nvPr/>
        </p:nvPicPr>
        <p:blipFill>
          <a:blip r:embed="rId3"/>
          <a:srcRect/>
          <a:stretch>
            <a:fillRect/>
          </a:stretch>
        </p:blipFill>
        <p:spPr bwMode="auto">
          <a:xfrm>
            <a:off x="8358214" y="71414"/>
            <a:ext cx="642942" cy="676930"/>
          </a:xfrm>
          <a:prstGeom prst="rect">
            <a:avLst/>
          </a:prstGeom>
          <a:noFill/>
          <a:ln w="9525">
            <a:noFill/>
            <a:miter lim="800000"/>
            <a:headEnd/>
            <a:tailEnd/>
          </a:ln>
        </p:spPr>
      </p:pic>
      <p:cxnSp>
        <p:nvCxnSpPr>
          <p:cNvPr id="20" name="Connettore 1 19"/>
          <p:cNvCxnSpPr/>
          <p:nvPr/>
        </p:nvCxnSpPr>
        <p:spPr>
          <a:xfrm flipV="1">
            <a:off x="285720" y="687060"/>
            <a:ext cx="8001056" cy="71438"/>
          </a:xfrm>
          <a:prstGeom prst="line">
            <a:avLst/>
          </a:prstGeom>
          <a:ln>
            <a:solidFill>
              <a:srgbClr val="006600"/>
            </a:solidFill>
          </a:ln>
        </p:spPr>
        <p:style>
          <a:lnRef idx="1">
            <a:schemeClr val="accent1"/>
          </a:lnRef>
          <a:fillRef idx="0">
            <a:schemeClr val="accent1"/>
          </a:fillRef>
          <a:effectRef idx="0">
            <a:schemeClr val="accent1"/>
          </a:effectRef>
          <a:fontRef idx="minor">
            <a:schemeClr val="tx1"/>
          </a:fontRef>
        </p:style>
      </p:cxnSp>
      <p:sp>
        <p:nvSpPr>
          <p:cNvPr id="18" name="Rectangle 2"/>
          <p:cNvSpPr>
            <a:spLocks noGrp="1" noChangeArrowheads="1"/>
          </p:cNvSpPr>
          <p:nvPr>
            <p:ph type="title"/>
          </p:nvPr>
        </p:nvSpPr>
        <p:spPr>
          <a:xfrm>
            <a:off x="395288" y="-71462"/>
            <a:ext cx="7772400" cy="908050"/>
          </a:xfrm>
        </p:spPr>
        <p:txBody>
          <a:bodyPr/>
          <a:lstStyle/>
          <a:p>
            <a:pPr eaLnBrk="1" hangingPunct="1"/>
            <a:r>
              <a:rPr lang="it-IT" sz="2800" b="1" i="1" dirty="0" err="1" smtClean="0">
                <a:solidFill>
                  <a:srgbClr val="006600"/>
                </a:solidFill>
                <a:latin typeface="Bookman Old Style" pitchFamily="18" charset="0"/>
              </a:rPr>
              <a:t>Strutt</a:t>
            </a:r>
            <a:r>
              <a:rPr lang="it-IT" sz="2800" b="1" i="1" dirty="0" smtClean="0">
                <a:solidFill>
                  <a:srgbClr val="006600"/>
                </a:solidFill>
                <a:latin typeface="Bookman Old Style" pitchFamily="18" charset="0"/>
              </a:rPr>
              <a:t>. cristalline ceramiche: la silice</a:t>
            </a:r>
          </a:p>
        </p:txBody>
      </p:sp>
      <p:sp>
        <p:nvSpPr>
          <p:cNvPr id="8" name="Rettangolo 7"/>
          <p:cNvSpPr/>
          <p:nvPr/>
        </p:nvSpPr>
        <p:spPr>
          <a:xfrm>
            <a:off x="214282" y="1127453"/>
            <a:ext cx="8572560" cy="1015663"/>
          </a:xfrm>
          <a:prstGeom prst="rect">
            <a:avLst/>
          </a:prstGeom>
        </p:spPr>
        <p:txBody>
          <a:bodyPr wrap="square">
            <a:spAutoFit/>
          </a:bodyPr>
          <a:lstStyle/>
          <a:p>
            <a:pPr algn="just">
              <a:buFont typeface="Arial" pitchFamily="34" charset="0"/>
              <a:buChar char="•"/>
            </a:pPr>
            <a:r>
              <a:rPr lang="it-IT" sz="2000" dirty="0" smtClean="0">
                <a:latin typeface="Cambria" pitchFamily="18" charset="0"/>
              </a:rPr>
              <a:t> Esiste in diverse forme cristalline: quarzo, </a:t>
            </a:r>
            <a:r>
              <a:rPr lang="it-IT" sz="2000" dirty="0" err="1" smtClean="0">
                <a:latin typeface="Cambria" pitchFamily="18" charset="0"/>
              </a:rPr>
              <a:t>tridimite</a:t>
            </a:r>
            <a:r>
              <a:rPr lang="it-IT" sz="2000" dirty="0" smtClean="0">
                <a:latin typeface="Cambria" pitchFamily="18" charset="0"/>
              </a:rPr>
              <a:t>, </a:t>
            </a:r>
            <a:r>
              <a:rPr lang="it-IT" sz="2000" dirty="0" err="1" smtClean="0">
                <a:latin typeface="Cambria" pitchFamily="18" charset="0"/>
              </a:rPr>
              <a:t>cristobalite</a:t>
            </a:r>
            <a:r>
              <a:rPr lang="it-IT" sz="2000" dirty="0" smtClean="0">
                <a:latin typeface="Cambria" pitchFamily="18" charset="0"/>
              </a:rPr>
              <a:t>, ognuna delle quali si può presentare in due modificazioni, a e b, con un proprio campo di stabilità. Il diagramma di stato della silice è riportato in figura.</a:t>
            </a:r>
          </a:p>
        </p:txBody>
      </p:sp>
      <p:pic>
        <p:nvPicPr>
          <p:cNvPr id="11" name="Picture 5"/>
          <p:cNvPicPr>
            <a:picLocks noChangeAspect="1" noChangeArrowheads="1"/>
          </p:cNvPicPr>
          <p:nvPr/>
        </p:nvPicPr>
        <p:blipFill>
          <a:blip r:embed="rId4"/>
          <a:srcRect/>
          <a:stretch>
            <a:fillRect/>
          </a:stretch>
        </p:blipFill>
        <p:spPr bwMode="auto">
          <a:xfrm>
            <a:off x="4643438" y="2273199"/>
            <a:ext cx="4357718" cy="3960519"/>
          </a:xfrm>
          <a:prstGeom prst="rect">
            <a:avLst/>
          </a:prstGeom>
          <a:noFill/>
          <a:ln w="9525">
            <a:noFill/>
            <a:miter lim="800000"/>
            <a:headEnd/>
            <a:tailEnd/>
          </a:ln>
        </p:spPr>
      </p:pic>
      <p:sp>
        <p:nvSpPr>
          <p:cNvPr id="12" name="Rectangle 6"/>
          <p:cNvSpPr>
            <a:spLocks noChangeArrowheads="1"/>
          </p:cNvSpPr>
          <p:nvPr/>
        </p:nvSpPr>
        <p:spPr bwMode="auto">
          <a:xfrm>
            <a:off x="5286380" y="6305156"/>
            <a:ext cx="3294172" cy="338554"/>
          </a:xfrm>
          <a:prstGeom prst="rect">
            <a:avLst/>
          </a:prstGeom>
          <a:noFill/>
          <a:ln w="9525">
            <a:noFill/>
            <a:miter lim="800000"/>
            <a:headEnd/>
            <a:tailEnd/>
          </a:ln>
        </p:spPr>
        <p:txBody>
          <a:bodyPr wrap="none" anchor="ctr">
            <a:spAutoFit/>
          </a:bodyPr>
          <a:lstStyle/>
          <a:p>
            <a:r>
              <a:rPr lang="it-IT" sz="1600" dirty="0">
                <a:latin typeface="Cambria" pitchFamily="18" charset="0"/>
              </a:rPr>
              <a:t>Diagramma di equilibrio </a:t>
            </a:r>
            <a:r>
              <a:rPr lang="it-IT" sz="1600" dirty="0" smtClean="0">
                <a:latin typeface="Cambria" pitchFamily="18" charset="0"/>
              </a:rPr>
              <a:t>della silice</a:t>
            </a:r>
            <a:endParaRPr lang="it-IT" sz="1600" dirty="0">
              <a:latin typeface="Cambria" pitchFamily="18" charset="0"/>
            </a:endParaRPr>
          </a:p>
        </p:txBody>
      </p:sp>
      <p:sp>
        <p:nvSpPr>
          <p:cNvPr id="13" name="Rettangolo 12"/>
          <p:cNvSpPr/>
          <p:nvPr/>
        </p:nvSpPr>
        <p:spPr>
          <a:xfrm>
            <a:off x="214282" y="2357430"/>
            <a:ext cx="4500594" cy="2862322"/>
          </a:xfrm>
          <a:prstGeom prst="rect">
            <a:avLst/>
          </a:prstGeom>
        </p:spPr>
        <p:txBody>
          <a:bodyPr wrap="square">
            <a:spAutoFit/>
          </a:bodyPr>
          <a:lstStyle/>
          <a:p>
            <a:pPr algn="just">
              <a:buFont typeface="Arial" pitchFamily="34" charset="0"/>
              <a:buChar char="•"/>
            </a:pPr>
            <a:r>
              <a:rPr lang="it-IT" sz="2000" dirty="0" smtClean="0">
                <a:latin typeface="Cambria" pitchFamily="18" charset="0"/>
              </a:rPr>
              <a:t> Quarzo, </a:t>
            </a:r>
            <a:r>
              <a:rPr lang="it-IT" sz="2000" dirty="0" err="1" smtClean="0">
                <a:latin typeface="Cambria" pitchFamily="18" charset="0"/>
              </a:rPr>
              <a:t>tridimite</a:t>
            </a:r>
            <a:r>
              <a:rPr lang="it-IT" sz="2000" dirty="0" smtClean="0">
                <a:latin typeface="Cambria" pitchFamily="18" charset="0"/>
              </a:rPr>
              <a:t> e </a:t>
            </a:r>
            <a:r>
              <a:rPr lang="it-IT" sz="2000" dirty="0" err="1" smtClean="0">
                <a:latin typeface="Cambria" pitchFamily="18" charset="0"/>
              </a:rPr>
              <a:t>cristobalite</a:t>
            </a:r>
            <a:r>
              <a:rPr lang="it-IT" sz="2000" dirty="0" smtClean="0">
                <a:latin typeface="Cambria" pitchFamily="18" charset="0"/>
              </a:rPr>
              <a:t>, sono tutte formate da tetraedri di SiO</a:t>
            </a:r>
            <a:r>
              <a:rPr lang="it-IT" sz="2000" baseline="-25000" dirty="0" smtClean="0">
                <a:latin typeface="Cambria" pitchFamily="18" charset="0"/>
              </a:rPr>
              <a:t>4</a:t>
            </a:r>
            <a:r>
              <a:rPr lang="it-IT" sz="2000" dirty="0" smtClean="0">
                <a:latin typeface="Cambria" pitchFamily="18" charset="0"/>
              </a:rPr>
              <a:t> uniti in modo che ogni ossigeno è in comune tra due tetraedri (da cui la formula SiO</a:t>
            </a:r>
            <a:r>
              <a:rPr lang="it-IT" sz="2000" baseline="-25000" dirty="0" smtClean="0">
                <a:latin typeface="Cambria" pitchFamily="18" charset="0"/>
              </a:rPr>
              <a:t>2</a:t>
            </a:r>
            <a:r>
              <a:rPr lang="it-IT" sz="2000" dirty="0" smtClean="0">
                <a:latin typeface="Cambria" pitchFamily="18" charset="0"/>
              </a:rPr>
              <a:t>), tuttavia la disposizione  dei tetraedri collegati tra loro è piuttosto diversa.</a:t>
            </a:r>
          </a:p>
          <a:p>
            <a:pPr algn="just">
              <a:buFont typeface="Arial" pitchFamily="34" charset="0"/>
              <a:buChar char="•"/>
            </a:pPr>
            <a:endParaRPr lang="it-IT" sz="2000" dirty="0" smtClean="0">
              <a:latin typeface="Cambria" pitchFamily="18" charset="0"/>
            </a:endParaRPr>
          </a:p>
          <a:p>
            <a:pPr marL="0" indent="0" algn="just" eaLnBrk="1" hangingPunct="1"/>
            <a:endParaRPr lang="it-IT" sz="2000" b="1" i="1" dirty="0" smtClean="0">
              <a:solidFill>
                <a:srgbClr val="006600"/>
              </a:solidFill>
              <a:latin typeface="Cambria" pitchFamily="18" charset="0"/>
            </a:endParaRPr>
          </a:p>
        </p:txBody>
      </p:sp>
      <p:pic>
        <p:nvPicPr>
          <p:cNvPr id="14" name="Picture 2"/>
          <p:cNvPicPr>
            <a:picLocks noChangeAspect="1" noChangeArrowheads="1"/>
          </p:cNvPicPr>
          <p:nvPr/>
        </p:nvPicPr>
        <p:blipFill>
          <a:blip r:embed="rId5"/>
          <a:srcRect/>
          <a:stretch>
            <a:fillRect/>
          </a:stretch>
        </p:blipFill>
        <p:spPr bwMode="auto">
          <a:xfrm>
            <a:off x="214282" y="4780960"/>
            <a:ext cx="4357718" cy="1719874"/>
          </a:xfrm>
          <a:prstGeom prst="rect">
            <a:avLst/>
          </a:prstGeom>
          <a:noFill/>
          <a:ln w="9525">
            <a:noFill/>
            <a:miter lim="800000"/>
            <a:headEnd/>
            <a:tailEnd/>
          </a:ln>
          <a:effectLst/>
        </p:spPr>
      </p:pic>
      <p:sp>
        <p:nvSpPr>
          <p:cNvPr id="15" name="Ovale 14"/>
          <p:cNvSpPr/>
          <p:nvPr/>
        </p:nvSpPr>
        <p:spPr>
          <a:xfrm>
            <a:off x="2826994" y="5096172"/>
            <a:ext cx="387684" cy="231160"/>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6" name="Ovale 15"/>
          <p:cNvSpPr/>
          <p:nvPr/>
        </p:nvSpPr>
        <p:spPr>
          <a:xfrm>
            <a:off x="6844368" y="2415220"/>
            <a:ext cx="357190" cy="285752"/>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7" name="Ovale 16"/>
          <p:cNvSpPr/>
          <p:nvPr/>
        </p:nvSpPr>
        <p:spPr>
          <a:xfrm>
            <a:off x="1513814" y="5085722"/>
            <a:ext cx="387684" cy="231160"/>
          </a:xfrm>
          <a:prstGeom prst="ellipse">
            <a:avLst/>
          </a:prstGeom>
          <a:noFill/>
          <a:ln w="254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9" name="Ovale 18"/>
          <p:cNvSpPr/>
          <p:nvPr/>
        </p:nvSpPr>
        <p:spPr>
          <a:xfrm>
            <a:off x="6044902" y="2415220"/>
            <a:ext cx="357190" cy="285752"/>
          </a:xfrm>
          <a:prstGeom prst="ellipse">
            <a:avLst/>
          </a:prstGeom>
          <a:noFill/>
          <a:ln w="254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cxnSp>
        <p:nvCxnSpPr>
          <p:cNvPr id="22" name="Connettore 1 21"/>
          <p:cNvCxnSpPr/>
          <p:nvPr/>
        </p:nvCxnSpPr>
        <p:spPr>
          <a:xfrm rot="5400000">
            <a:off x="5250661" y="3750471"/>
            <a:ext cx="1928826" cy="1588"/>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23" name="Connettore 1 22"/>
          <p:cNvCxnSpPr/>
          <p:nvPr/>
        </p:nvCxnSpPr>
        <p:spPr>
          <a:xfrm rot="5400000">
            <a:off x="6358744" y="3428206"/>
            <a:ext cx="1428760" cy="1588"/>
          </a:xfrm>
          <a:prstGeom prst="line">
            <a:avLst/>
          </a:prstGeom>
          <a:ln w="15875">
            <a:solidFill>
              <a:srgbClr val="FF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dissolve">
                                      <p:cBhvr>
                                        <p:cTn id="7" dur="500"/>
                                        <p:tgtEl>
                                          <p:spTgt spid="17"/>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dissolve">
                                      <p:cBhvr>
                                        <p:cTn id="10" dur="500"/>
                                        <p:tgtEl>
                                          <p:spTgt spid="19"/>
                                        </p:tgtEl>
                                      </p:cBhvr>
                                    </p:animEffect>
                                  </p:childTnLst>
                                </p:cTn>
                              </p:par>
                              <p:par>
                                <p:cTn id="11" presetID="9" presetClass="entr" presetSubtype="0" fill="hold" nodeType="with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dissolve">
                                      <p:cBhvr>
                                        <p:cTn id="13" dur="500"/>
                                        <p:tgtEl>
                                          <p:spTgt spid="22"/>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grpId="0" nodeType="click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dissolve">
                                      <p:cBhvr>
                                        <p:cTn id="18" dur="500"/>
                                        <p:tgtEl>
                                          <p:spTgt spid="16"/>
                                        </p:tgtEl>
                                      </p:cBhvr>
                                    </p:animEffect>
                                  </p:childTnLst>
                                </p:cTn>
                              </p:par>
                              <p:par>
                                <p:cTn id="19" presetID="9" presetClass="entr" presetSubtype="0" fill="hold" nodeType="withEffect">
                                  <p:stCondLst>
                                    <p:cond delay="0"/>
                                  </p:stCondLst>
                                  <p:childTnLst>
                                    <p:set>
                                      <p:cBhvr>
                                        <p:cTn id="20" dur="1" fill="hold">
                                          <p:stCondLst>
                                            <p:cond delay="0"/>
                                          </p:stCondLst>
                                        </p:cTn>
                                        <p:tgtEl>
                                          <p:spTgt spid="23"/>
                                        </p:tgtEl>
                                        <p:attrNameLst>
                                          <p:attrName>style.visibility</p:attrName>
                                        </p:attrNameLst>
                                      </p:cBhvr>
                                      <p:to>
                                        <p:strVal val="visible"/>
                                      </p:to>
                                    </p:set>
                                    <p:animEffect transition="in" filter="dissolve">
                                      <p:cBhvr>
                                        <p:cTn id="21" dur="500"/>
                                        <p:tgtEl>
                                          <p:spTgt spid="23"/>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dissolve">
                                      <p:cBhvr>
                                        <p:cTn id="2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9"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5" name="Immagine 1" descr="C:\Users\User\Desktop\francesca\burocrazie TV\logo gruppo.TIF"/>
          <p:cNvPicPr>
            <a:picLocks noChangeAspect="1" noChangeArrowheads="1"/>
          </p:cNvPicPr>
          <p:nvPr/>
        </p:nvPicPr>
        <p:blipFill>
          <a:blip r:embed="rId3"/>
          <a:srcRect/>
          <a:stretch>
            <a:fillRect/>
          </a:stretch>
        </p:blipFill>
        <p:spPr bwMode="auto">
          <a:xfrm>
            <a:off x="8358214" y="71414"/>
            <a:ext cx="642942" cy="676930"/>
          </a:xfrm>
          <a:prstGeom prst="rect">
            <a:avLst/>
          </a:prstGeom>
          <a:noFill/>
          <a:ln w="9525">
            <a:noFill/>
            <a:miter lim="800000"/>
            <a:headEnd/>
            <a:tailEnd/>
          </a:ln>
        </p:spPr>
      </p:pic>
      <p:cxnSp>
        <p:nvCxnSpPr>
          <p:cNvPr id="20" name="Connettore 1 19"/>
          <p:cNvCxnSpPr/>
          <p:nvPr/>
        </p:nvCxnSpPr>
        <p:spPr>
          <a:xfrm flipV="1">
            <a:off x="285720" y="687060"/>
            <a:ext cx="8001056" cy="71438"/>
          </a:xfrm>
          <a:prstGeom prst="line">
            <a:avLst/>
          </a:prstGeom>
          <a:ln>
            <a:solidFill>
              <a:srgbClr val="006600"/>
            </a:solidFill>
          </a:ln>
        </p:spPr>
        <p:style>
          <a:lnRef idx="1">
            <a:schemeClr val="accent1"/>
          </a:lnRef>
          <a:fillRef idx="0">
            <a:schemeClr val="accent1"/>
          </a:fillRef>
          <a:effectRef idx="0">
            <a:schemeClr val="accent1"/>
          </a:effectRef>
          <a:fontRef idx="minor">
            <a:schemeClr val="tx1"/>
          </a:fontRef>
        </p:style>
      </p:cxnSp>
      <p:sp>
        <p:nvSpPr>
          <p:cNvPr id="18" name="Rectangle 2"/>
          <p:cNvSpPr>
            <a:spLocks noGrp="1" noChangeArrowheads="1"/>
          </p:cNvSpPr>
          <p:nvPr>
            <p:ph type="title"/>
          </p:nvPr>
        </p:nvSpPr>
        <p:spPr>
          <a:xfrm>
            <a:off x="395288" y="-71462"/>
            <a:ext cx="7772400" cy="908050"/>
          </a:xfrm>
        </p:spPr>
        <p:txBody>
          <a:bodyPr/>
          <a:lstStyle/>
          <a:p>
            <a:pPr eaLnBrk="1" hangingPunct="1"/>
            <a:r>
              <a:rPr lang="it-IT" sz="2800" b="1" i="1" dirty="0" err="1" smtClean="0">
                <a:solidFill>
                  <a:srgbClr val="006600"/>
                </a:solidFill>
                <a:latin typeface="Bookman Old Style" pitchFamily="18" charset="0"/>
              </a:rPr>
              <a:t>Strutt</a:t>
            </a:r>
            <a:r>
              <a:rPr lang="it-IT" sz="2800" b="1" i="1" dirty="0" smtClean="0">
                <a:solidFill>
                  <a:srgbClr val="006600"/>
                </a:solidFill>
                <a:latin typeface="Bookman Old Style" pitchFamily="18" charset="0"/>
              </a:rPr>
              <a:t>. cristalline ceramiche: la silice</a:t>
            </a:r>
          </a:p>
        </p:txBody>
      </p:sp>
      <p:sp>
        <p:nvSpPr>
          <p:cNvPr id="9" name="Rectangle 3"/>
          <p:cNvSpPr>
            <a:spLocks noGrp="1" noChangeArrowheads="1"/>
          </p:cNvSpPr>
          <p:nvPr>
            <p:ph type="body" sz="half" idx="1"/>
          </p:nvPr>
        </p:nvSpPr>
        <p:spPr>
          <a:xfrm>
            <a:off x="144493" y="928670"/>
            <a:ext cx="8713787" cy="5311790"/>
          </a:xfrm>
        </p:spPr>
        <p:txBody>
          <a:bodyPr/>
          <a:lstStyle/>
          <a:p>
            <a:pPr marL="0" indent="0" algn="just" eaLnBrk="1" hangingPunct="1">
              <a:spcBef>
                <a:spcPts val="0"/>
              </a:spcBef>
            </a:pPr>
            <a:r>
              <a:rPr lang="it-IT" sz="2000" dirty="0" smtClean="0">
                <a:latin typeface="Cambria" pitchFamily="18" charset="0"/>
              </a:rPr>
              <a:t> </a:t>
            </a:r>
            <a:r>
              <a:rPr lang="it-IT" sz="2000" dirty="0" err="1" smtClean="0">
                <a:latin typeface="Cambria" pitchFamily="18" charset="0"/>
              </a:rPr>
              <a:t>Tridimite</a:t>
            </a:r>
            <a:r>
              <a:rPr lang="it-IT" sz="2000" dirty="0" smtClean="0">
                <a:latin typeface="Cambria" pitchFamily="18" charset="0"/>
              </a:rPr>
              <a:t> e </a:t>
            </a:r>
            <a:r>
              <a:rPr lang="it-IT" sz="2000" dirty="0" err="1" smtClean="0">
                <a:latin typeface="Cambria" pitchFamily="18" charset="0"/>
              </a:rPr>
              <a:t>cristobalite</a:t>
            </a:r>
            <a:r>
              <a:rPr lang="it-IT" sz="2000" dirty="0" smtClean="0">
                <a:latin typeface="Cambria" pitchFamily="18" charset="0"/>
              </a:rPr>
              <a:t> hanno strutture molto più “aperte” ovvero densità minori rispetto al quarzo.</a:t>
            </a:r>
          </a:p>
          <a:p>
            <a:pPr marL="0" indent="0" algn="just" eaLnBrk="1" hangingPunct="1">
              <a:spcBef>
                <a:spcPts val="0"/>
              </a:spcBef>
              <a:buFontTx/>
              <a:buNone/>
            </a:pPr>
            <a:endParaRPr lang="it-IT" sz="2000" dirty="0" smtClean="0">
              <a:latin typeface="Cambria" pitchFamily="18" charset="0"/>
            </a:endParaRPr>
          </a:p>
        </p:txBody>
      </p:sp>
      <p:pic>
        <p:nvPicPr>
          <p:cNvPr id="10" name="Immagine 9" descr="http://www.chimdocet.it/solido/file166.jpg"/>
          <p:cNvPicPr/>
          <p:nvPr/>
        </p:nvPicPr>
        <p:blipFill>
          <a:blip r:embed="rId4"/>
          <a:srcRect/>
          <a:stretch>
            <a:fillRect/>
          </a:stretch>
        </p:blipFill>
        <p:spPr bwMode="auto">
          <a:xfrm>
            <a:off x="142844" y="1857364"/>
            <a:ext cx="2714644" cy="2500330"/>
          </a:xfrm>
          <a:prstGeom prst="rect">
            <a:avLst/>
          </a:prstGeom>
          <a:noFill/>
          <a:ln w="9525">
            <a:noFill/>
            <a:miter lim="800000"/>
            <a:headEnd/>
            <a:tailEnd/>
          </a:ln>
        </p:spPr>
      </p:pic>
      <p:pic>
        <p:nvPicPr>
          <p:cNvPr id="13" name="Immagine 12" descr="http://www.chimdocet.it/solido/file168.jpg"/>
          <p:cNvPicPr/>
          <p:nvPr/>
        </p:nvPicPr>
        <p:blipFill>
          <a:blip r:embed="rId5"/>
          <a:srcRect/>
          <a:stretch>
            <a:fillRect/>
          </a:stretch>
        </p:blipFill>
        <p:spPr bwMode="auto">
          <a:xfrm>
            <a:off x="2857488" y="1928802"/>
            <a:ext cx="2857520" cy="2428892"/>
          </a:xfrm>
          <a:prstGeom prst="rect">
            <a:avLst/>
          </a:prstGeom>
          <a:noFill/>
          <a:ln w="9525">
            <a:noFill/>
            <a:miter lim="800000"/>
            <a:headEnd/>
            <a:tailEnd/>
          </a:ln>
        </p:spPr>
      </p:pic>
      <p:sp>
        <p:nvSpPr>
          <p:cNvPr id="14" name="CasellaDiTesto 13"/>
          <p:cNvSpPr txBox="1"/>
          <p:nvPr/>
        </p:nvSpPr>
        <p:spPr>
          <a:xfrm>
            <a:off x="357158" y="4357694"/>
            <a:ext cx="1928826" cy="400110"/>
          </a:xfrm>
          <a:prstGeom prst="rect">
            <a:avLst/>
          </a:prstGeom>
          <a:noFill/>
        </p:spPr>
        <p:txBody>
          <a:bodyPr wrap="square" rtlCol="0">
            <a:spAutoFit/>
          </a:bodyPr>
          <a:lstStyle/>
          <a:p>
            <a:pPr algn="ctr"/>
            <a:r>
              <a:rPr lang="it-IT" sz="2000" dirty="0" err="1" smtClean="0"/>
              <a:t>tridimite</a:t>
            </a:r>
            <a:endParaRPr lang="it-IT" sz="2000" dirty="0"/>
          </a:p>
        </p:txBody>
      </p:sp>
      <p:sp>
        <p:nvSpPr>
          <p:cNvPr id="15" name="CasellaDiTesto 14"/>
          <p:cNvSpPr txBox="1"/>
          <p:nvPr/>
        </p:nvSpPr>
        <p:spPr>
          <a:xfrm>
            <a:off x="3428992" y="4429132"/>
            <a:ext cx="1928826" cy="400110"/>
          </a:xfrm>
          <a:prstGeom prst="rect">
            <a:avLst/>
          </a:prstGeom>
          <a:noFill/>
        </p:spPr>
        <p:txBody>
          <a:bodyPr wrap="square" rtlCol="0">
            <a:spAutoFit/>
          </a:bodyPr>
          <a:lstStyle/>
          <a:p>
            <a:pPr algn="ctr"/>
            <a:r>
              <a:rPr lang="it-IT" sz="2000" dirty="0" err="1" smtClean="0"/>
              <a:t>cristobalite</a:t>
            </a:r>
            <a:endParaRPr lang="it-IT" sz="2000" dirty="0"/>
          </a:p>
        </p:txBody>
      </p:sp>
      <p:graphicFrame>
        <p:nvGraphicFramePr>
          <p:cNvPr id="16" name="Tabella 15"/>
          <p:cNvGraphicFramePr>
            <a:graphicFrameLocks noGrp="1"/>
          </p:cNvGraphicFramePr>
          <p:nvPr/>
        </p:nvGraphicFramePr>
        <p:xfrm>
          <a:off x="900464" y="4929198"/>
          <a:ext cx="4243040" cy="1698027"/>
        </p:xfrm>
        <a:graphic>
          <a:graphicData uri="http://schemas.openxmlformats.org/drawingml/2006/table">
            <a:tbl>
              <a:tblPr firstRow="1" bandRow="1">
                <a:tableStyleId>{5C22544A-7EE6-4342-B048-85BDC9FD1C3A}</a:tableStyleId>
              </a:tblPr>
              <a:tblGrid>
                <a:gridCol w="2178636"/>
                <a:gridCol w="2064404"/>
              </a:tblGrid>
              <a:tr h="642942">
                <a:tc>
                  <a:txBody>
                    <a:bodyPr/>
                    <a:lstStyle/>
                    <a:p>
                      <a:pPr algn="ctr"/>
                      <a:r>
                        <a:rPr lang="it-IT" sz="1600" dirty="0" smtClean="0"/>
                        <a:t>Composto ceramico</a:t>
                      </a:r>
                      <a:endParaRPr lang="it-IT" sz="1600" dirty="0"/>
                    </a:p>
                  </a:txBody>
                  <a:tcPr>
                    <a:solidFill>
                      <a:srgbClr val="006600"/>
                    </a:solidFill>
                  </a:tcPr>
                </a:tc>
                <a:tc>
                  <a:txBody>
                    <a:bodyPr/>
                    <a:lstStyle/>
                    <a:p>
                      <a:pPr algn="ctr"/>
                      <a:r>
                        <a:rPr lang="it-IT" sz="1600" dirty="0" smtClean="0"/>
                        <a:t>Densità (g/cm</a:t>
                      </a:r>
                      <a:r>
                        <a:rPr lang="it-IT" sz="1600" baseline="30000" dirty="0" smtClean="0"/>
                        <a:t>3</a:t>
                      </a:r>
                      <a:r>
                        <a:rPr lang="it-IT" sz="1600" dirty="0" smtClean="0"/>
                        <a:t> )</a:t>
                      </a:r>
                      <a:endParaRPr lang="it-IT" sz="1600" dirty="0"/>
                    </a:p>
                  </a:txBody>
                  <a:tcPr>
                    <a:solidFill>
                      <a:srgbClr val="006600"/>
                    </a:solidFill>
                  </a:tcPr>
                </a:tc>
              </a:tr>
              <a:tr h="351695">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it-IT" sz="1400" dirty="0" smtClean="0"/>
                        <a:t>quarzo</a:t>
                      </a:r>
                    </a:p>
                  </a:txBody>
                  <a:tcPr/>
                </a:tc>
                <a:tc>
                  <a:txBody>
                    <a:bodyPr/>
                    <a:lstStyle/>
                    <a:p>
                      <a:pPr algn="ctr"/>
                      <a:r>
                        <a:rPr lang="it-IT" sz="1400" dirty="0" smtClean="0"/>
                        <a:t>2.655</a:t>
                      </a:r>
                      <a:endParaRPr lang="it-IT" sz="1400" dirty="0"/>
                    </a:p>
                  </a:txBody>
                  <a:tcPr/>
                </a:tc>
              </a:tr>
              <a:tr h="351695">
                <a:tc>
                  <a:txBody>
                    <a:bodyPr/>
                    <a:lstStyle/>
                    <a:p>
                      <a:pPr algn="ctr"/>
                      <a:r>
                        <a:rPr lang="it-IT" sz="1400" i="0" kern="0" dirty="0" err="1" smtClean="0">
                          <a:solidFill>
                            <a:schemeClr val="tx1"/>
                          </a:solidFill>
                          <a:latin typeface="Cambria" pitchFamily="18" charset="0"/>
                          <a:cs typeface="Times New Roman" pitchFamily="18" charset="0"/>
                        </a:rPr>
                        <a:t>tridimite</a:t>
                      </a:r>
                      <a:endParaRPr lang="it-IT" sz="1400" i="0" dirty="0" smtClean="0">
                        <a:solidFill>
                          <a:schemeClr val="tx1"/>
                        </a:solidFill>
                      </a:endParaRPr>
                    </a:p>
                  </a:txBody>
                  <a:tcPr/>
                </a:tc>
                <a:tc>
                  <a:txBody>
                    <a:bodyPr/>
                    <a:lstStyle/>
                    <a:p>
                      <a:pPr algn="ctr"/>
                      <a:r>
                        <a:rPr lang="it-IT" sz="1400" dirty="0" smtClean="0"/>
                        <a:t>2.3</a:t>
                      </a:r>
                      <a:endParaRPr lang="it-IT" sz="1400" dirty="0"/>
                    </a:p>
                  </a:txBody>
                  <a:tcPr/>
                </a:tc>
              </a:tr>
              <a:tr h="351695">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it-IT" sz="1400" i="0" kern="0" dirty="0" err="1" smtClean="0">
                          <a:solidFill>
                            <a:schemeClr val="tx1"/>
                          </a:solidFill>
                          <a:latin typeface="Cambria" pitchFamily="18" charset="0"/>
                          <a:cs typeface="Times New Roman" pitchFamily="18" charset="0"/>
                        </a:rPr>
                        <a:t>cristobalite</a:t>
                      </a:r>
                      <a:endParaRPr lang="it-IT" sz="1400" i="0" dirty="0" smtClean="0">
                        <a:solidFill>
                          <a:schemeClr val="tx1"/>
                        </a:solidFill>
                      </a:endParaRPr>
                    </a:p>
                  </a:txBody>
                  <a:tcPr/>
                </a:tc>
                <a:tc>
                  <a:txBody>
                    <a:bodyPr/>
                    <a:lstStyle/>
                    <a:p>
                      <a:pPr algn="ctr"/>
                      <a:r>
                        <a:rPr lang="it-IT" sz="1400" dirty="0" smtClean="0"/>
                        <a:t>2.27</a:t>
                      </a:r>
                      <a:endParaRPr lang="it-IT" sz="1400" dirty="0"/>
                    </a:p>
                  </a:txBody>
                  <a:tcPr/>
                </a:tc>
              </a:tr>
            </a:tbl>
          </a:graphicData>
        </a:graphic>
      </p:graphicFrame>
      <p:sp>
        <p:nvSpPr>
          <p:cNvPr id="17" name="Rettangolo 16"/>
          <p:cNvSpPr/>
          <p:nvPr/>
        </p:nvSpPr>
        <p:spPr>
          <a:xfrm>
            <a:off x="5715008" y="2071678"/>
            <a:ext cx="3214710" cy="3785652"/>
          </a:xfrm>
          <a:prstGeom prst="rect">
            <a:avLst/>
          </a:prstGeom>
        </p:spPr>
        <p:txBody>
          <a:bodyPr wrap="square">
            <a:spAutoFit/>
          </a:bodyPr>
          <a:lstStyle/>
          <a:p>
            <a:pPr algn="just"/>
            <a:r>
              <a:rPr lang="it-IT" sz="2000" dirty="0" smtClean="0">
                <a:latin typeface="Cambria" pitchFamily="18" charset="0"/>
              </a:rPr>
              <a:t>La </a:t>
            </a:r>
            <a:r>
              <a:rPr lang="it-IT" sz="2000" dirty="0" err="1" smtClean="0">
                <a:latin typeface="Cambria" pitchFamily="18" charset="0"/>
              </a:rPr>
              <a:t>tridimite</a:t>
            </a:r>
            <a:r>
              <a:rPr lang="it-IT" sz="2000" dirty="0" smtClean="0">
                <a:latin typeface="Cambria" pitchFamily="18" charset="0"/>
              </a:rPr>
              <a:t> è una forma particolarmente ricercata in quanto le sue modificazioni presentano variazioni di volume più piccole di quelle presenti nelle modificazioni del quarzo</a:t>
            </a:r>
          </a:p>
          <a:p>
            <a:pPr algn="just"/>
            <a:endParaRPr lang="it-IT" sz="2000" dirty="0" smtClean="0">
              <a:latin typeface="Cambria" pitchFamily="18" charset="0"/>
            </a:endParaRPr>
          </a:p>
          <a:p>
            <a:pPr algn="just"/>
            <a:r>
              <a:rPr lang="it-IT" sz="2000" dirty="0" smtClean="0"/>
              <a:t>La stabilizzazione della</a:t>
            </a:r>
            <a:r>
              <a:rPr lang="it-IT" sz="2000" b="1" dirty="0" smtClean="0">
                <a:sym typeface="Symbol" pitchFamily="18" charset="2"/>
              </a:rPr>
              <a:t> </a:t>
            </a:r>
            <a:r>
              <a:rPr lang="it-IT" sz="2000" b="1" dirty="0" err="1" smtClean="0"/>
              <a:t>tridimite</a:t>
            </a:r>
            <a:r>
              <a:rPr lang="it-IT" sz="2000" b="1" dirty="0" smtClean="0"/>
              <a:t> </a:t>
            </a:r>
            <a:r>
              <a:rPr lang="it-IT" sz="2000" b="1" dirty="0" smtClean="0">
                <a:latin typeface="Symbol" pitchFamily="18" charset="2"/>
              </a:rPr>
              <a:t>a </a:t>
            </a:r>
            <a:r>
              <a:rPr lang="it-IT" sz="2000" dirty="0" smtClean="0"/>
              <a:t>avviene aggiungendo </a:t>
            </a:r>
            <a:r>
              <a:rPr lang="it-IT" sz="2000" dirty="0" err="1" smtClean="0"/>
              <a:t>impurezze</a:t>
            </a:r>
            <a:endParaRPr lang="it-IT" sz="2000" dirty="0">
              <a:latin typeface="Cambria" pitchFamily="18" charset="0"/>
            </a:endParaRP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5" name="Immagine 1" descr="C:\Users\User\Desktop\francesca\burocrazie TV\logo gruppo.TIF"/>
          <p:cNvPicPr>
            <a:picLocks noChangeAspect="1" noChangeArrowheads="1"/>
          </p:cNvPicPr>
          <p:nvPr/>
        </p:nvPicPr>
        <p:blipFill>
          <a:blip r:embed="rId3"/>
          <a:srcRect/>
          <a:stretch>
            <a:fillRect/>
          </a:stretch>
        </p:blipFill>
        <p:spPr bwMode="auto">
          <a:xfrm>
            <a:off x="8358214" y="71414"/>
            <a:ext cx="642942" cy="676930"/>
          </a:xfrm>
          <a:prstGeom prst="rect">
            <a:avLst/>
          </a:prstGeom>
          <a:noFill/>
          <a:ln w="9525">
            <a:noFill/>
            <a:miter lim="800000"/>
            <a:headEnd/>
            <a:tailEnd/>
          </a:ln>
        </p:spPr>
      </p:pic>
      <p:cxnSp>
        <p:nvCxnSpPr>
          <p:cNvPr id="20" name="Connettore 1 19"/>
          <p:cNvCxnSpPr/>
          <p:nvPr/>
        </p:nvCxnSpPr>
        <p:spPr>
          <a:xfrm flipV="1">
            <a:off x="285720" y="687060"/>
            <a:ext cx="8001056" cy="71438"/>
          </a:xfrm>
          <a:prstGeom prst="line">
            <a:avLst/>
          </a:prstGeom>
          <a:ln>
            <a:solidFill>
              <a:srgbClr val="006600"/>
            </a:solidFill>
          </a:ln>
        </p:spPr>
        <p:style>
          <a:lnRef idx="1">
            <a:schemeClr val="accent1"/>
          </a:lnRef>
          <a:fillRef idx="0">
            <a:schemeClr val="accent1"/>
          </a:fillRef>
          <a:effectRef idx="0">
            <a:schemeClr val="accent1"/>
          </a:effectRef>
          <a:fontRef idx="minor">
            <a:schemeClr val="tx1"/>
          </a:fontRef>
        </p:style>
      </p:cxnSp>
      <p:sp>
        <p:nvSpPr>
          <p:cNvPr id="18" name="Rectangle 2"/>
          <p:cNvSpPr>
            <a:spLocks noGrp="1" noChangeArrowheads="1"/>
          </p:cNvSpPr>
          <p:nvPr>
            <p:ph type="title"/>
          </p:nvPr>
        </p:nvSpPr>
        <p:spPr>
          <a:xfrm>
            <a:off x="395288" y="-71462"/>
            <a:ext cx="7772400" cy="908050"/>
          </a:xfrm>
        </p:spPr>
        <p:txBody>
          <a:bodyPr/>
          <a:lstStyle/>
          <a:p>
            <a:pPr eaLnBrk="1" hangingPunct="1"/>
            <a:r>
              <a:rPr lang="it-IT" sz="2800" b="1" i="1" dirty="0" err="1" smtClean="0">
                <a:solidFill>
                  <a:srgbClr val="006600"/>
                </a:solidFill>
                <a:latin typeface="Bookman Old Style" pitchFamily="18" charset="0"/>
              </a:rPr>
              <a:t>Strutt</a:t>
            </a:r>
            <a:r>
              <a:rPr lang="it-IT" sz="2800" b="1" i="1" dirty="0" smtClean="0">
                <a:solidFill>
                  <a:srgbClr val="006600"/>
                </a:solidFill>
                <a:latin typeface="Bookman Old Style" pitchFamily="18" charset="0"/>
              </a:rPr>
              <a:t>. cristalline ceramiche: la silice</a:t>
            </a:r>
          </a:p>
        </p:txBody>
      </p:sp>
      <p:sp>
        <p:nvSpPr>
          <p:cNvPr id="9" name="Rectangle 3"/>
          <p:cNvSpPr>
            <a:spLocks noGrp="1" noChangeArrowheads="1"/>
          </p:cNvSpPr>
          <p:nvPr>
            <p:ph type="body" sz="half" idx="1"/>
          </p:nvPr>
        </p:nvSpPr>
        <p:spPr>
          <a:xfrm>
            <a:off x="142844" y="714356"/>
            <a:ext cx="8713787" cy="5311790"/>
          </a:xfrm>
        </p:spPr>
        <p:txBody>
          <a:bodyPr/>
          <a:lstStyle/>
          <a:p>
            <a:pPr marL="0" indent="0"/>
            <a:r>
              <a:rPr lang="it-IT" sz="2000" dirty="0" smtClean="0">
                <a:latin typeface="Cambria" pitchFamily="18" charset="0"/>
              </a:rPr>
              <a:t> </a:t>
            </a:r>
            <a:r>
              <a:rPr lang="it-IT" sz="2000" dirty="0" smtClean="0"/>
              <a:t>La possibilità di esistenza di forme diverse, che tuttavia sono stabili in intervalli di temperatura diversi, è legata all’energia libera che ciascuna forma cristallina possiede ed alla sua variazione con la temperatura. </a:t>
            </a:r>
          </a:p>
          <a:p>
            <a:pPr marL="0" indent="0">
              <a:buNone/>
            </a:pPr>
            <a:endParaRPr lang="it-IT" sz="2000" dirty="0" smtClean="0"/>
          </a:p>
          <a:p>
            <a:pPr marL="0" indent="0"/>
            <a:r>
              <a:rPr lang="it-IT" sz="2000" dirty="0" smtClean="0"/>
              <a:t> A ciascuna struttura è associata una curva ΔG = f(T), come mostrato in Figura.  La forma più stabile è sempre quella con la minore energia libera. Nel caso in cui le due curve si intersechino, il passaggio attraverso la temperatura alla quale le energie libere sono uguali (alla quale entrambe le forme coesistono all’equilibrio) porta alla trasformazione nella struttura più stabile.</a:t>
            </a:r>
            <a:endParaRPr lang="it-IT" sz="2000" dirty="0" smtClean="0">
              <a:latin typeface="Cambria" pitchFamily="18" charset="0"/>
            </a:endParaRPr>
          </a:p>
          <a:p>
            <a:pPr marL="0" indent="0" algn="just" eaLnBrk="1" hangingPunct="1">
              <a:buNone/>
            </a:pPr>
            <a:endParaRPr lang="it-IT" sz="2000" dirty="0" smtClean="0">
              <a:latin typeface="Cambria" pitchFamily="18" charset="0"/>
            </a:endParaRPr>
          </a:p>
          <a:p>
            <a:pPr marL="0" indent="0" algn="just" eaLnBrk="1" hangingPunct="1">
              <a:buFontTx/>
              <a:buNone/>
            </a:pPr>
            <a:endParaRPr lang="it-IT" sz="2000" dirty="0" smtClean="0">
              <a:latin typeface="Cambria" pitchFamily="18" charset="0"/>
            </a:endParaRPr>
          </a:p>
        </p:txBody>
      </p:sp>
      <p:pic>
        <p:nvPicPr>
          <p:cNvPr id="281602" name="Picture 2"/>
          <p:cNvPicPr>
            <a:picLocks noChangeAspect="1" noChangeArrowheads="1"/>
          </p:cNvPicPr>
          <p:nvPr/>
        </p:nvPicPr>
        <p:blipFill>
          <a:blip r:embed="rId4"/>
          <a:srcRect/>
          <a:stretch>
            <a:fillRect/>
          </a:stretch>
        </p:blipFill>
        <p:spPr bwMode="auto">
          <a:xfrm>
            <a:off x="285720" y="4143380"/>
            <a:ext cx="2868510" cy="2071702"/>
          </a:xfrm>
          <a:prstGeom prst="rect">
            <a:avLst/>
          </a:prstGeom>
          <a:noFill/>
          <a:ln w="9525">
            <a:noFill/>
            <a:miter lim="800000"/>
            <a:headEnd/>
            <a:tailEnd/>
          </a:ln>
          <a:effectLst/>
        </p:spPr>
      </p:pic>
      <p:sp>
        <p:nvSpPr>
          <p:cNvPr id="11" name="Rettangolo 10"/>
          <p:cNvSpPr/>
          <p:nvPr/>
        </p:nvSpPr>
        <p:spPr>
          <a:xfrm>
            <a:off x="3286148" y="3857628"/>
            <a:ext cx="5786446" cy="2862322"/>
          </a:xfrm>
          <a:prstGeom prst="rect">
            <a:avLst/>
          </a:prstGeom>
        </p:spPr>
        <p:txBody>
          <a:bodyPr wrap="square">
            <a:spAutoFit/>
          </a:bodyPr>
          <a:lstStyle/>
          <a:p>
            <a:pPr algn="just">
              <a:buFont typeface="Arial" pitchFamily="34" charset="0"/>
              <a:buChar char="•"/>
            </a:pPr>
            <a:r>
              <a:rPr lang="it-IT" sz="2000" dirty="0" smtClean="0">
                <a:latin typeface="Cambria" pitchFamily="18" charset="0"/>
              </a:rPr>
              <a:t> Se durante la solidificazione la silice è raffreddata lentamente, le molecole si possono disporre in modo ordinato per formare un reticolo che possiede un ordine ad ampio raggio e produrre, ad esempio un </a:t>
            </a:r>
            <a:r>
              <a:rPr lang="it-IT" sz="2000" i="1" dirty="0" smtClean="0">
                <a:solidFill>
                  <a:srgbClr val="006600"/>
                </a:solidFill>
                <a:latin typeface="Cambria" pitchFamily="18" charset="0"/>
              </a:rPr>
              <a:t>cristallo di quarzo</a:t>
            </a:r>
            <a:r>
              <a:rPr lang="it-IT" sz="2000" i="1" dirty="0" smtClean="0">
                <a:latin typeface="Cambria" pitchFamily="18" charset="0"/>
              </a:rPr>
              <a:t>. Nel caso di un raffreddamento veloce, </a:t>
            </a:r>
            <a:r>
              <a:rPr lang="it-IT" sz="2000" dirty="0" smtClean="0">
                <a:latin typeface="Cambria" pitchFamily="18" charset="0"/>
              </a:rPr>
              <a:t>le molecole non hanno il tempo di spostarsi nelle posizioni regolari e restano bloccate in una configurazione irregolare, dando luogo ad una </a:t>
            </a:r>
            <a:r>
              <a:rPr lang="it-IT" sz="2000" i="1" dirty="0" smtClean="0">
                <a:solidFill>
                  <a:srgbClr val="006600"/>
                </a:solidFill>
                <a:latin typeface="Cambria" pitchFamily="18" charset="0"/>
              </a:rPr>
              <a:t>sostanza solida amorfa (vetro di silice) </a:t>
            </a:r>
            <a:endParaRPr lang="it-IT" sz="2000" i="1" dirty="0">
              <a:solidFill>
                <a:srgbClr val="006600"/>
              </a:solidFill>
              <a:latin typeface="Cambria" pitchFamily="18" charset="0"/>
            </a:endParaRP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5" name="Immagine 1" descr="C:\Users\User\Desktop\francesca\burocrazie TV\logo gruppo.TIF"/>
          <p:cNvPicPr>
            <a:picLocks noChangeAspect="1" noChangeArrowheads="1"/>
          </p:cNvPicPr>
          <p:nvPr/>
        </p:nvPicPr>
        <p:blipFill>
          <a:blip r:embed="rId3"/>
          <a:srcRect/>
          <a:stretch>
            <a:fillRect/>
          </a:stretch>
        </p:blipFill>
        <p:spPr bwMode="auto">
          <a:xfrm>
            <a:off x="8358214" y="71414"/>
            <a:ext cx="642942" cy="676930"/>
          </a:xfrm>
          <a:prstGeom prst="rect">
            <a:avLst/>
          </a:prstGeom>
          <a:noFill/>
          <a:ln w="9525">
            <a:noFill/>
            <a:miter lim="800000"/>
            <a:headEnd/>
            <a:tailEnd/>
          </a:ln>
        </p:spPr>
      </p:pic>
      <p:cxnSp>
        <p:nvCxnSpPr>
          <p:cNvPr id="20" name="Connettore 1 19"/>
          <p:cNvCxnSpPr/>
          <p:nvPr/>
        </p:nvCxnSpPr>
        <p:spPr>
          <a:xfrm flipV="1">
            <a:off x="285720" y="687060"/>
            <a:ext cx="8001056" cy="71438"/>
          </a:xfrm>
          <a:prstGeom prst="line">
            <a:avLst/>
          </a:prstGeom>
          <a:ln>
            <a:solidFill>
              <a:srgbClr val="006600"/>
            </a:solidFill>
          </a:ln>
        </p:spPr>
        <p:style>
          <a:lnRef idx="1">
            <a:schemeClr val="accent1"/>
          </a:lnRef>
          <a:fillRef idx="0">
            <a:schemeClr val="accent1"/>
          </a:fillRef>
          <a:effectRef idx="0">
            <a:schemeClr val="accent1"/>
          </a:effectRef>
          <a:fontRef idx="minor">
            <a:schemeClr val="tx1"/>
          </a:fontRef>
        </p:style>
      </p:cxnSp>
      <p:sp>
        <p:nvSpPr>
          <p:cNvPr id="18" name="Rectangle 2"/>
          <p:cNvSpPr>
            <a:spLocks noGrp="1" noChangeArrowheads="1"/>
          </p:cNvSpPr>
          <p:nvPr>
            <p:ph type="title"/>
          </p:nvPr>
        </p:nvSpPr>
        <p:spPr>
          <a:xfrm>
            <a:off x="395288" y="-71462"/>
            <a:ext cx="7772400" cy="908050"/>
          </a:xfrm>
        </p:spPr>
        <p:txBody>
          <a:bodyPr/>
          <a:lstStyle/>
          <a:p>
            <a:pPr eaLnBrk="1" hangingPunct="1"/>
            <a:r>
              <a:rPr lang="it-IT" sz="2800" b="1" i="1" dirty="0" err="1" smtClean="0">
                <a:solidFill>
                  <a:srgbClr val="006600"/>
                </a:solidFill>
                <a:latin typeface="Bookman Old Style" pitchFamily="18" charset="0"/>
              </a:rPr>
              <a:t>Strutt</a:t>
            </a:r>
            <a:r>
              <a:rPr lang="it-IT" sz="2800" b="1" i="1" dirty="0" smtClean="0">
                <a:solidFill>
                  <a:srgbClr val="006600"/>
                </a:solidFill>
                <a:latin typeface="Bookman Old Style" pitchFamily="18" charset="0"/>
              </a:rPr>
              <a:t>. cristalline ceramiche: la silice</a:t>
            </a:r>
          </a:p>
        </p:txBody>
      </p:sp>
      <p:sp>
        <p:nvSpPr>
          <p:cNvPr id="9" name="Rectangle 3"/>
          <p:cNvSpPr>
            <a:spLocks noGrp="1" noChangeArrowheads="1"/>
          </p:cNvSpPr>
          <p:nvPr>
            <p:ph type="body" sz="half" idx="1"/>
          </p:nvPr>
        </p:nvSpPr>
        <p:spPr>
          <a:xfrm>
            <a:off x="285720" y="928670"/>
            <a:ext cx="8501122" cy="5311790"/>
          </a:xfrm>
        </p:spPr>
        <p:txBody>
          <a:bodyPr/>
          <a:lstStyle/>
          <a:p>
            <a:pPr marL="0" indent="0" algn="just"/>
            <a:r>
              <a:rPr lang="it-IT" sz="2000" dirty="0" smtClean="0">
                <a:latin typeface="Cambria" pitchFamily="18" charset="0"/>
              </a:rPr>
              <a:t> La trasformazione può avvenire con due distinti meccanismi, </a:t>
            </a:r>
            <a:r>
              <a:rPr lang="it-IT" sz="2000" b="1" i="1" dirty="0" smtClean="0">
                <a:solidFill>
                  <a:srgbClr val="006600"/>
                </a:solidFill>
                <a:latin typeface="Cambria" pitchFamily="18" charset="0"/>
              </a:rPr>
              <a:t>trasformazione ricostruttiva</a:t>
            </a:r>
            <a:r>
              <a:rPr lang="it-IT" sz="2000" dirty="0" smtClean="0">
                <a:latin typeface="Cambria" pitchFamily="18" charset="0"/>
              </a:rPr>
              <a:t> e </a:t>
            </a:r>
            <a:r>
              <a:rPr lang="it-IT" sz="2000" b="1" i="1" dirty="0" smtClean="0">
                <a:solidFill>
                  <a:srgbClr val="006600"/>
                </a:solidFill>
                <a:latin typeface="Cambria" pitchFamily="18" charset="0"/>
              </a:rPr>
              <a:t>trasformazione </a:t>
            </a:r>
            <a:r>
              <a:rPr lang="it-IT" sz="2000" b="1" i="1" dirty="0" err="1" smtClean="0">
                <a:solidFill>
                  <a:srgbClr val="006600"/>
                </a:solidFill>
                <a:latin typeface="Cambria" pitchFamily="18" charset="0"/>
              </a:rPr>
              <a:t>dislocativa</a:t>
            </a:r>
            <a:r>
              <a:rPr lang="it-IT" sz="2000" dirty="0" smtClean="0">
                <a:latin typeface="Cambria" pitchFamily="18" charset="0"/>
              </a:rPr>
              <a:t>.</a:t>
            </a:r>
          </a:p>
          <a:p>
            <a:pPr marL="0" indent="0" algn="just"/>
            <a:endParaRPr lang="it-IT" sz="2000" dirty="0" smtClean="0">
              <a:latin typeface="Cambria" pitchFamily="18" charset="0"/>
            </a:endParaRPr>
          </a:p>
          <a:p>
            <a:pPr marL="0" indent="0" algn="just"/>
            <a:r>
              <a:rPr lang="it-IT" sz="2000" dirty="0" smtClean="0">
                <a:latin typeface="Cambria" pitchFamily="18" charset="0"/>
              </a:rPr>
              <a:t> Nella </a:t>
            </a:r>
            <a:r>
              <a:rPr lang="it-IT" sz="2000" i="1" dirty="0" smtClean="0">
                <a:solidFill>
                  <a:srgbClr val="006600"/>
                </a:solidFill>
                <a:latin typeface="Cambria" pitchFamily="18" charset="0"/>
              </a:rPr>
              <a:t>trasformazione ricostruttiva </a:t>
            </a:r>
          </a:p>
          <a:p>
            <a:pPr marL="0" indent="0" algn="just">
              <a:buNone/>
            </a:pPr>
            <a:r>
              <a:rPr lang="it-IT" sz="2000" dirty="0" smtClean="0">
                <a:latin typeface="Cambria" pitchFamily="18" charset="0"/>
              </a:rPr>
              <a:t>si ha dapprima la </a:t>
            </a:r>
            <a:r>
              <a:rPr lang="it-IT" sz="2000" dirty="0" smtClean="0">
                <a:solidFill>
                  <a:srgbClr val="006600"/>
                </a:solidFill>
                <a:latin typeface="Cambria" pitchFamily="18" charset="0"/>
              </a:rPr>
              <a:t>rottura</a:t>
            </a:r>
            <a:r>
              <a:rPr lang="it-IT" sz="2000" dirty="0" smtClean="0">
                <a:latin typeface="Cambria" pitchFamily="18" charset="0"/>
              </a:rPr>
              <a:t> dei legami esistenti, seguita dal posizionamento degli atomi e dalla ricostruzione di nuovi legami. Questo meccanismo comporta un’elevata energia di attivazione, necessaria per la rottura dei legami, ed è in generale molto lento.</a:t>
            </a:r>
          </a:p>
          <a:p>
            <a:pPr algn="just"/>
            <a:endParaRPr lang="it-IT" sz="2000" dirty="0" smtClean="0">
              <a:latin typeface="Cambria" pitchFamily="18" charset="0"/>
            </a:endParaRPr>
          </a:p>
          <a:p>
            <a:pPr marL="0" indent="0" algn="just"/>
            <a:r>
              <a:rPr lang="it-IT" sz="2000" dirty="0" smtClean="0">
                <a:latin typeface="Cambria" pitchFamily="18" charset="0"/>
              </a:rPr>
              <a:t> La </a:t>
            </a:r>
            <a:r>
              <a:rPr lang="it-IT" sz="2000" i="1" dirty="0" smtClean="0">
                <a:solidFill>
                  <a:srgbClr val="006600"/>
                </a:solidFill>
                <a:latin typeface="Cambria" pitchFamily="18" charset="0"/>
              </a:rPr>
              <a:t>trasformazione </a:t>
            </a:r>
            <a:r>
              <a:rPr lang="it-IT" sz="2000" i="1" dirty="0" err="1" smtClean="0">
                <a:solidFill>
                  <a:srgbClr val="006600"/>
                </a:solidFill>
                <a:latin typeface="Cambria" pitchFamily="18" charset="0"/>
              </a:rPr>
              <a:t>dislocativa</a:t>
            </a:r>
            <a:r>
              <a:rPr lang="it-IT" sz="2000" i="1" dirty="0" smtClean="0">
                <a:solidFill>
                  <a:srgbClr val="006600"/>
                </a:solidFill>
                <a:latin typeface="Cambria" pitchFamily="18" charset="0"/>
              </a:rPr>
              <a:t> </a:t>
            </a:r>
          </a:p>
          <a:p>
            <a:pPr marL="0" indent="0" algn="just">
              <a:buNone/>
            </a:pPr>
            <a:r>
              <a:rPr lang="it-IT" sz="2000" dirty="0" smtClean="0">
                <a:latin typeface="Cambria" pitchFamily="18" charset="0"/>
              </a:rPr>
              <a:t>avviene </a:t>
            </a:r>
            <a:r>
              <a:rPr lang="it-IT" sz="2000" dirty="0" smtClean="0">
                <a:solidFill>
                  <a:srgbClr val="006600"/>
                </a:solidFill>
                <a:latin typeface="Cambria" pitchFamily="18" charset="0"/>
              </a:rPr>
              <a:t>senza rottura </a:t>
            </a:r>
            <a:r>
              <a:rPr lang="it-IT" sz="2000" dirty="0" smtClean="0">
                <a:latin typeface="Cambria" pitchFamily="18" charset="0"/>
              </a:rPr>
              <a:t>di legami, attraverso il semplice posizionamento degli atomi, con cambiamento delle lunghezze e degli angoli di legame. L’energia di attivazione è in questo caso molto bassa e la trasformazione è molto rapida.</a:t>
            </a:r>
          </a:p>
          <a:p>
            <a:pPr marL="0" indent="0" algn="just">
              <a:buNone/>
            </a:pPr>
            <a:endParaRPr lang="it-IT" sz="2000" dirty="0" smtClean="0">
              <a:latin typeface="Cambria" pitchFamily="18" charset="0"/>
            </a:endParaRPr>
          </a:p>
          <a:p>
            <a:pPr marL="0" indent="0" algn="ctr">
              <a:buNone/>
            </a:pPr>
            <a:r>
              <a:rPr lang="it-IT" sz="2000" i="1" dirty="0" smtClean="0">
                <a:solidFill>
                  <a:srgbClr val="006600"/>
                </a:solidFill>
                <a:latin typeface="Cambria" pitchFamily="18" charset="0"/>
              </a:rPr>
              <a:t>La silice si trasforma sia mediante il processo ricostruttivo che mediante quello </a:t>
            </a:r>
            <a:r>
              <a:rPr lang="it-IT" sz="2000" i="1" dirty="0" err="1" smtClean="0">
                <a:solidFill>
                  <a:srgbClr val="006600"/>
                </a:solidFill>
                <a:latin typeface="Cambria" pitchFamily="18" charset="0"/>
              </a:rPr>
              <a:t>dislocativo</a:t>
            </a:r>
            <a:r>
              <a:rPr lang="it-IT" sz="2000" dirty="0" smtClean="0">
                <a:latin typeface="Cambria" pitchFamily="18" charset="0"/>
              </a:rPr>
              <a:t>.</a:t>
            </a: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5" name="Immagine 1" descr="C:\Users\User\Desktop\francesca\burocrazie TV\logo gruppo.TIF"/>
          <p:cNvPicPr>
            <a:picLocks noChangeAspect="1" noChangeArrowheads="1"/>
          </p:cNvPicPr>
          <p:nvPr/>
        </p:nvPicPr>
        <p:blipFill>
          <a:blip r:embed="rId3"/>
          <a:srcRect/>
          <a:stretch>
            <a:fillRect/>
          </a:stretch>
        </p:blipFill>
        <p:spPr bwMode="auto">
          <a:xfrm>
            <a:off x="8358214" y="71414"/>
            <a:ext cx="642942" cy="676930"/>
          </a:xfrm>
          <a:prstGeom prst="rect">
            <a:avLst/>
          </a:prstGeom>
          <a:noFill/>
          <a:ln w="9525">
            <a:noFill/>
            <a:miter lim="800000"/>
            <a:headEnd/>
            <a:tailEnd/>
          </a:ln>
        </p:spPr>
      </p:pic>
      <p:cxnSp>
        <p:nvCxnSpPr>
          <p:cNvPr id="20" name="Connettore 1 19"/>
          <p:cNvCxnSpPr/>
          <p:nvPr/>
        </p:nvCxnSpPr>
        <p:spPr>
          <a:xfrm flipV="1">
            <a:off x="285720" y="687060"/>
            <a:ext cx="8001056" cy="71438"/>
          </a:xfrm>
          <a:prstGeom prst="line">
            <a:avLst/>
          </a:prstGeom>
          <a:ln>
            <a:solidFill>
              <a:srgbClr val="006600"/>
            </a:solidFill>
          </a:ln>
        </p:spPr>
        <p:style>
          <a:lnRef idx="1">
            <a:schemeClr val="accent1"/>
          </a:lnRef>
          <a:fillRef idx="0">
            <a:schemeClr val="accent1"/>
          </a:fillRef>
          <a:effectRef idx="0">
            <a:schemeClr val="accent1"/>
          </a:effectRef>
          <a:fontRef idx="minor">
            <a:schemeClr val="tx1"/>
          </a:fontRef>
        </p:style>
      </p:cxnSp>
      <p:sp>
        <p:nvSpPr>
          <p:cNvPr id="18" name="Rectangle 2"/>
          <p:cNvSpPr>
            <a:spLocks noGrp="1" noChangeArrowheads="1"/>
          </p:cNvSpPr>
          <p:nvPr>
            <p:ph type="title"/>
          </p:nvPr>
        </p:nvSpPr>
        <p:spPr>
          <a:xfrm>
            <a:off x="395288" y="-71462"/>
            <a:ext cx="7772400" cy="908050"/>
          </a:xfrm>
        </p:spPr>
        <p:txBody>
          <a:bodyPr/>
          <a:lstStyle/>
          <a:p>
            <a:pPr eaLnBrk="1" hangingPunct="1"/>
            <a:r>
              <a:rPr lang="it-IT" sz="2800" b="1" i="1" dirty="0" err="1" smtClean="0">
                <a:solidFill>
                  <a:srgbClr val="006600"/>
                </a:solidFill>
                <a:latin typeface="Bookman Old Style" pitchFamily="18" charset="0"/>
              </a:rPr>
              <a:t>Strutt</a:t>
            </a:r>
            <a:r>
              <a:rPr lang="it-IT" sz="2800" b="1" i="1" dirty="0" smtClean="0">
                <a:solidFill>
                  <a:srgbClr val="006600"/>
                </a:solidFill>
                <a:latin typeface="Bookman Old Style" pitchFamily="18" charset="0"/>
              </a:rPr>
              <a:t>. cristalline ceramiche: la silice</a:t>
            </a:r>
          </a:p>
        </p:txBody>
      </p:sp>
      <p:sp>
        <p:nvSpPr>
          <p:cNvPr id="9" name="Rectangle 3"/>
          <p:cNvSpPr>
            <a:spLocks noGrp="1" noChangeArrowheads="1"/>
          </p:cNvSpPr>
          <p:nvPr>
            <p:ph type="body" sz="half" idx="1"/>
          </p:nvPr>
        </p:nvSpPr>
        <p:spPr>
          <a:xfrm>
            <a:off x="215931" y="857232"/>
            <a:ext cx="8642349" cy="5311790"/>
          </a:xfrm>
        </p:spPr>
        <p:txBody>
          <a:bodyPr/>
          <a:lstStyle/>
          <a:p>
            <a:pPr marL="0" indent="0" algn="just"/>
            <a:r>
              <a:rPr lang="it-IT" sz="2000" dirty="0" smtClean="0">
                <a:latin typeface="Cambria" pitchFamily="18" charset="0"/>
              </a:rPr>
              <a:t>  Alle basse temperature si trova sotto forma di quarzo-α (indicato nella letteratura anglosassone come Low Temperature </a:t>
            </a:r>
            <a:r>
              <a:rPr lang="it-IT" sz="2000" dirty="0" err="1" smtClean="0">
                <a:latin typeface="Cambria" pitchFamily="18" charset="0"/>
              </a:rPr>
              <a:t>Quartz</a:t>
            </a:r>
            <a:r>
              <a:rPr lang="it-IT" sz="2000" dirty="0" smtClean="0">
                <a:latin typeface="Cambria" pitchFamily="18" charset="0"/>
              </a:rPr>
              <a:t>: </a:t>
            </a:r>
            <a:r>
              <a:rPr lang="it-IT" sz="2000" dirty="0" err="1" smtClean="0">
                <a:latin typeface="Cambria" pitchFamily="18" charset="0"/>
              </a:rPr>
              <a:t>L.T.Q.</a:t>
            </a:r>
            <a:r>
              <a:rPr lang="it-IT" sz="2000" dirty="0" smtClean="0">
                <a:latin typeface="Cambria" pitchFamily="18" charset="0"/>
              </a:rPr>
              <a:t>). A 573 °C questo si trasforma in quarzo-β (High Temperature </a:t>
            </a:r>
            <a:r>
              <a:rPr lang="it-IT" sz="2000" dirty="0" err="1" smtClean="0">
                <a:latin typeface="Cambria" pitchFamily="18" charset="0"/>
              </a:rPr>
              <a:t>Quartz</a:t>
            </a:r>
            <a:r>
              <a:rPr lang="it-IT" sz="2000" dirty="0" smtClean="0">
                <a:latin typeface="Cambria" pitchFamily="18" charset="0"/>
              </a:rPr>
              <a:t>: </a:t>
            </a:r>
            <a:r>
              <a:rPr lang="it-IT" sz="2000" dirty="0" err="1" smtClean="0">
                <a:latin typeface="Cambria" pitchFamily="18" charset="0"/>
              </a:rPr>
              <a:t>H.T.Q.</a:t>
            </a:r>
            <a:r>
              <a:rPr lang="it-IT" sz="2000" dirty="0" smtClean="0">
                <a:latin typeface="Cambria" pitchFamily="18" charset="0"/>
              </a:rPr>
              <a:t>) mediante un processo </a:t>
            </a:r>
            <a:r>
              <a:rPr lang="it-IT" sz="2000" dirty="0" err="1" smtClean="0">
                <a:latin typeface="Cambria" pitchFamily="18" charset="0"/>
              </a:rPr>
              <a:t>dislocativo</a:t>
            </a:r>
            <a:r>
              <a:rPr lang="it-IT" sz="2000" dirty="0" smtClean="0">
                <a:latin typeface="Cambria" pitchFamily="18" charset="0"/>
              </a:rPr>
              <a:t>. La trasformazione avviene rapidamente e reversibilmente. </a:t>
            </a:r>
          </a:p>
          <a:p>
            <a:pPr marL="0" indent="0" algn="just"/>
            <a:endParaRPr lang="it-IT" sz="2000" dirty="0" smtClean="0">
              <a:latin typeface="Cambria" pitchFamily="18" charset="0"/>
            </a:endParaRPr>
          </a:p>
          <a:p>
            <a:pPr marL="0" lvl="0" indent="0" algn="just"/>
            <a:r>
              <a:rPr lang="it-IT" sz="2000" dirty="0" smtClean="0">
                <a:latin typeface="Cambria" pitchFamily="18" charset="0"/>
              </a:rPr>
              <a:t>Il passaggio</a:t>
            </a:r>
            <a:r>
              <a:rPr lang="it-IT" sz="2000" b="1" dirty="0" smtClean="0">
                <a:latin typeface="Cambria" pitchFamily="18" charset="0"/>
              </a:rPr>
              <a:t> </a:t>
            </a:r>
            <a:r>
              <a:rPr lang="it-IT" sz="2000" b="1" dirty="0" smtClean="0">
                <a:latin typeface="Symbol" pitchFamily="18" charset="2"/>
              </a:rPr>
              <a:t>a </a:t>
            </a:r>
            <a:r>
              <a:rPr lang="it-IT" sz="2000" b="1" dirty="0" smtClean="0">
                <a:latin typeface="Symbol" pitchFamily="18" charset="2"/>
                <a:sym typeface="Symbol" pitchFamily="18" charset="2"/>
              </a:rPr>
              <a:t></a:t>
            </a:r>
            <a:r>
              <a:rPr lang="it-IT" sz="2000" b="1" dirty="0" smtClean="0">
                <a:latin typeface="Symbol" pitchFamily="18" charset="2"/>
              </a:rPr>
              <a:t> b </a:t>
            </a:r>
            <a:r>
              <a:rPr lang="it-IT" sz="2000" dirty="0" smtClean="0">
                <a:latin typeface="Cambria" pitchFamily="18" charset="0"/>
              </a:rPr>
              <a:t>avviene facilmente ad una determinata temperatura, senza rottura di legami</a:t>
            </a:r>
          </a:p>
          <a:p>
            <a:pPr marL="0" indent="0" algn="just"/>
            <a:endParaRPr lang="it-IT" sz="2000" dirty="0" smtClean="0">
              <a:latin typeface="Cambria" pitchFamily="18" charset="0"/>
            </a:endParaRPr>
          </a:p>
        </p:txBody>
      </p:sp>
      <p:pic>
        <p:nvPicPr>
          <p:cNvPr id="6" name="Picture 7"/>
          <p:cNvPicPr>
            <a:picLocks noChangeAspect="1" noChangeArrowheads="1"/>
          </p:cNvPicPr>
          <p:nvPr/>
        </p:nvPicPr>
        <p:blipFill>
          <a:blip r:embed="rId4"/>
          <a:srcRect/>
          <a:stretch>
            <a:fillRect/>
          </a:stretch>
        </p:blipFill>
        <p:spPr bwMode="auto">
          <a:xfrm>
            <a:off x="71406" y="3714752"/>
            <a:ext cx="5040313" cy="2322513"/>
          </a:xfrm>
          <a:prstGeom prst="rect">
            <a:avLst/>
          </a:prstGeom>
          <a:noFill/>
          <a:ln w="9525">
            <a:noFill/>
            <a:miter lim="800000"/>
            <a:headEnd/>
            <a:tailEnd/>
          </a:ln>
        </p:spPr>
      </p:pic>
      <p:sp>
        <p:nvSpPr>
          <p:cNvPr id="7" name="Rectangle 8"/>
          <p:cNvSpPr>
            <a:spLocks noChangeArrowheads="1"/>
          </p:cNvSpPr>
          <p:nvPr/>
        </p:nvSpPr>
        <p:spPr bwMode="auto">
          <a:xfrm>
            <a:off x="792131" y="6018215"/>
            <a:ext cx="3825663" cy="400110"/>
          </a:xfrm>
          <a:prstGeom prst="rect">
            <a:avLst/>
          </a:prstGeom>
          <a:noFill/>
          <a:ln w="9525">
            <a:noFill/>
            <a:miter lim="800000"/>
            <a:headEnd/>
            <a:tailEnd/>
          </a:ln>
        </p:spPr>
        <p:txBody>
          <a:bodyPr wrap="none" anchor="ctr">
            <a:spAutoFit/>
          </a:bodyPr>
          <a:lstStyle/>
          <a:p>
            <a:r>
              <a:rPr lang="it-IT" sz="2000" dirty="0"/>
              <a:t>Trasformazione </a:t>
            </a:r>
            <a:r>
              <a:rPr lang="it-IT" sz="2000" dirty="0" smtClean="0">
                <a:latin typeface="Symbol" pitchFamily="18" charset="2"/>
                <a:sym typeface="Symbol" pitchFamily="18" charset="2"/>
              </a:rPr>
              <a:t>b</a:t>
            </a:r>
            <a:r>
              <a:rPr lang="it-IT" sz="2000" dirty="0" smtClean="0"/>
              <a:t> </a:t>
            </a:r>
            <a:r>
              <a:rPr lang="it-IT" sz="2000" dirty="0">
                <a:sym typeface="Symbol" pitchFamily="18" charset="2"/>
              </a:rPr>
              <a:t></a:t>
            </a:r>
            <a:r>
              <a:rPr lang="it-IT" sz="2000" dirty="0"/>
              <a:t> </a:t>
            </a:r>
            <a:r>
              <a:rPr lang="it-IT" sz="2000" dirty="0" smtClean="0">
                <a:latin typeface="Symbol" pitchFamily="18" charset="2"/>
              </a:rPr>
              <a:t>a </a:t>
            </a:r>
            <a:r>
              <a:rPr lang="it-IT" sz="2000" dirty="0" smtClean="0">
                <a:sym typeface="Symbol" pitchFamily="18" charset="2"/>
              </a:rPr>
              <a:t> </a:t>
            </a:r>
            <a:r>
              <a:rPr lang="it-IT" sz="2000" dirty="0">
                <a:sym typeface="Symbol" pitchFamily="18" charset="2"/>
              </a:rPr>
              <a:t>nel quarzo </a:t>
            </a:r>
          </a:p>
        </p:txBody>
      </p:sp>
      <p:sp>
        <p:nvSpPr>
          <p:cNvPr id="8" name="Rettangolo 7"/>
          <p:cNvSpPr/>
          <p:nvPr/>
        </p:nvSpPr>
        <p:spPr>
          <a:xfrm>
            <a:off x="5143504" y="3786190"/>
            <a:ext cx="3857652" cy="2554545"/>
          </a:xfrm>
          <a:prstGeom prst="rect">
            <a:avLst/>
          </a:prstGeom>
          <a:ln>
            <a:solidFill>
              <a:srgbClr val="006600"/>
            </a:solidFill>
          </a:ln>
        </p:spPr>
        <p:txBody>
          <a:bodyPr wrap="square">
            <a:spAutoFit/>
          </a:bodyPr>
          <a:lstStyle/>
          <a:p>
            <a:pPr algn="just"/>
            <a:r>
              <a:rPr lang="it-IT" sz="2000" kern="0" dirty="0" smtClean="0">
                <a:latin typeface="Cambria" pitchFamily="18" charset="0"/>
              </a:rPr>
              <a:t>Questi passaggi sono caratterizzati dal fatto che la forma presente ad elevate temperature presenta: </a:t>
            </a:r>
          </a:p>
          <a:p>
            <a:endParaRPr lang="it-IT" sz="2000" kern="0" dirty="0" smtClean="0">
              <a:latin typeface="Cambria" pitchFamily="18" charset="0"/>
            </a:endParaRPr>
          </a:p>
          <a:p>
            <a:pPr marL="457200" indent="-457200">
              <a:buAutoNum type="arabicParenR"/>
            </a:pPr>
            <a:r>
              <a:rPr lang="it-IT" sz="2000" b="1" i="1" kern="0" dirty="0" smtClean="0">
                <a:solidFill>
                  <a:srgbClr val="006600"/>
                </a:solidFill>
                <a:latin typeface="Cambria" pitchFamily="18" charset="0"/>
              </a:rPr>
              <a:t>maggiore volume specifico, </a:t>
            </a:r>
          </a:p>
          <a:p>
            <a:pPr marL="457200" indent="-457200">
              <a:buAutoNum type="arabicParenR"/>
            </a:pPr>
            <a:r>
              <a:rPr lang="it-IT" sz="2000" b="1" i="1" kern="0" dirty="0" smtClean="0">
                <a:solidFill>
                  <a:srgbClr val="006600"/>
                </a:solidFill>
                <a:latin typeface="Cambria" pitchFamily="18" charset="0"/>
              </a:rPr>
              <a:t>maggiore capacità termica, </a:t>
            </a:r>
          </a:p>
          <a:p>
            <a:pPr marL="457200" indent="-457200">
              <a:buAutoNum type="arabicParenR"/>
            </a:pPr>
            <a:r>
              <a:rPr lang="it-IT" sz="2000" b="1" i="1" kern="0" dirty="0" smtClean="0">
                <a:solidFill>
                  <a:srgbClr val="006600"/>
                </a:solidFill>
                <a:latin typeface="Cambria" pitchFamily="18" charset="0"/>
              </a:rPr>
              <a:t>maggiore simmetria</a:t>
            </a:r>
            <a:r>
              <a:rPr lang="it-IT" sz="2000" kern="0" dirty="0" smtClean="0">
                <a:latin typeface="Cambria" pitchFamily="18" charset="0"/>
              </a:rPr>
              <a:t>. </a:t>
            </a:r>
            <a:endParaRPr lang="it-IT" sz="2000" dirty="0"/>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5" name="Immagine 1" descr="C:\Users\User\Desktop\francesca\burocrazie TV\logo gruppo.TIF"/>
          <p:cNvPicPr>
            <a:picLocks noChangeAspect="1" noChangeArrowheads="1"/>
          </p:cNvPicPr>
          <p:nvPr/>
        </p:nvPicPr>
        <p:blipFill>
          <a:blip r:embed="rId3"/>
          <a:srcRect/>
          <a:stretch>
            <a:fillRect/>
          </a:stretch>
        </p:blipFill>
        <p:spPr bwMode="auto">
          <a:xfrm>
            <a:off x="8358214" y="71414"/>
            <a:ext cx="642942" cy="676930"/>
          </a:xfrm>
          <a:prstGeom prst="rect">
            <a:avLst/>
          </a:prstGeom>
          <a:noFill/>
          <a:ln w="9525">
            <a:noFill/>
            <a:miter lim="800000"/>
            <a:headEnd/>
            <a:tailEnd/>
          </a:ln>
        </p:spPr>
      </p:pic>
      <p:cxnSp>
        <p:nvCxnSpPr>
          <p:cNvPr id="20" name="Connettore 1 19"/>
          <p:cNvCxnSpPr/>
          <p:nvPr/>
        </p:nvCxnSpPr>
        <p:spPr>
          <a:xfrm flipV="1">
            <a:off x="285720" y="687060"/>
            <a:ext cx="8001056" cy="71438"/>
          </a:xfrm>
          <a:prstGeom prst="line">
            <a:avLst/>
          </a:prstGeom>
          <a:ln>
            <a:solidFill>
              <a:srgbClr val="006600"/>
            </a:solidFill>
          </a:ln>
        </p:spPr>
        <p:style>
          <a:lnRef idx="1">
            <a:schemeClr val="accent1"/>
          </a:lnRef>
          <a:fillRef idx="0">
            <a:schemeClr val="accent1"/>
          </a:fillRef>
          <a:effectRef idx="0">
            <a:schemeClr val="accent1"/>
          </a:effectRef>
          <a:fontRef idx="minor">
            <a:schemeClr val="tx1"/>
          </a:fontRef>
        </p:style>
      </p:cxnSp>
      <p:sp>
        <p:nvSpPr>
          <p:cNvPr id="18" name="Rectangle 2"/>
          <p:cNvSpPr>
            <a:spLocks noGrp="1" noChangeArrowheads="1"/>
          </p:cNvSpPr>
          <p:nvPr>
            <p:ph type="title"/>
          </p:nvPr>
        </p:nvSpPr>
        <p:spPr>
          <a:xfrm>
            <a:off x="395288" y="-71462"/>
            <a:ext cx="7772400" cy="908050"/>
          </a:xfrm>
        </p:spPr>
        <p:txBody>
          <a:bodyPr/>
          <a:lstStyle/>
          <a:p>
            <a:pPr eaLnBrk="1" hangingPunct="1"/>
            <a:r>
              <a:rPr lang="it-IT" sz="2800" b="1" i="1" dirty="0" err="1" smtClean="0">
                <a:solidFill>
                  <a:srgbClr val="006600"/>
                </a:solidFill>
                <a:latin typeface="Bookman Old Style" pitchFamily="18" charset="0"/>
              </a:rPr>
              <a:t>Strutt</a:t>
            </a:r>
            <a:r>
              <a:rPr lang="it-IT" sz="2800" b="1" i="1" dirty="0" smtClean="0">
                <a:solidFill>
                  <a:srgbClr val="006600"/>
                </a:solidFill>
                <a:latin typeface="Bookman Old Style" pitchFamily="18" charset="0"/>
              </a:rPr>
              <a:t>. cristalline ceramiche: la silice</a:t>
            </a:r>
          </a:p>
        </p:txBody>
      </p:sp>
      <p:sp>
        <p:nvSpPr>
          <p:cNvPr id="9" name="Rectangle 3"/>
          <p:cNvSpPr>
            <a:spLocks noGrp="1" noChangeArrowheads="1"/>
          </p:cNvSpPr>
          <p:nvPr>
            <p:ph type="body" sz="half" idx="1"/>
          </p:nvPr>
        </p:nvSpPr>
        <p:spPr>
          <a:xfrm>
            <a:off x="142844" y="974730"/>
            <a:ext cx="8713787" cy="5311790"/>
          </a:xfrm>
        </p:spPr>
        <p:txBody>
          <a:bodyPr/>
          <a:lstStyle/>
          <a:p>
            <a:pPr marL="0" indent="0" algn="just"/>
            <a:r>
              <a:rPr lang="it-IT" sz="2000" dirty="0" smtClean="0">
                <a:latin typeface="Cambria" pitchFamily="18" charset="0"/>
              </a:rPr>
              <a:t>  La formazione di </a:t>
            </a:r>
            <a:r>
              <a:rPr lang="it-IT" sz="2000" dirty="0" err="1" smtClean="0">
                <a:latin typeface="Cambria" pitchFamily="18" charset="0"/>
              </a:rPr>
              <a:t>tridimite</a:t>
            </a:r>
            <a:r>
              <a:rPr lang="it-IT" sz="2000" dirty="0" smtClean="0">
                <a:latin typeface="Cambria" pitchFamily="18" charset="0"/>
              </a:rPr>
              <a:t> a 867 °C (</a:t>
            </a:r>
            <a:r>
              <a:rPr lang="it-IT" sz="2000" dirty="0" err="1" smtClean="0">
                <a:latin typeface="Cambria" pitchFamily="18" charset="0"/>
              </a:rPr>
              <a:t>H.T.T.</a:t>
            </a:r>
            <a:r>
              <a:rPr lang="it-IT" sz="2000" dirty="0" smtClean="0">
                <a:latin typeface="Cambria" pitchFamily="18" charset="0"/>
              </a:rPr>
              <a:t>) avviene mediante un processo ricostruttivo molto lento. </a:t>
            </a:r>
          </a:p>
          <a:p>
            <a:pPr marL="0" indent="0" algn="just"/>
            <a:endParaRPr lang="it-IT" sz="2000" dirty="0" smtClean="0">
              <a:latin typeface="Cambria" pitchFamily="18" charset="0"/>
            </a:endParaRPr>
          </a:p>
          <a:p>
            <a:pPr marL="0" indent="0" algn="just"/>
            <a:r>
              <a:rPr lang="it-IT" sz="2000" dirty="0" smtClean="0">
                <a:latin typeface="Cambria" pitchFamily="18" charset="0"/>
              </a:rPr>
              <a:t>A 1470 °C si ha la trasformazione in </a:t>
            </a:r>
            <a:r>
              <a:rPr lang="it-IT" sz="2000" dirty="0" err="1" smtClean="0">
                <a:latin typeface="Cambria" pitchFamily="18" charset="0"/>
              </a:rPr>
              <a:t>cristobalite</a:t>
            </a:r>
            <a:r>
              <a:rPr lang="it-IT" sz="2000" dirty="0" smtClean="0">
                <a:latin typeface="Cambria" pitchFamily="18" charset="0"/>
              </a:rPr>
              <a:t> (</a:t>
            </a:r>
            <a:r>
              <a:rPr lang="it-IT" sz="2000" dirty="0" err="1" smtClean="0">
                <a:latin typeface="Cambria" pitchFamily="18" charset="0"/>
              </a:rPr>
              <a:t>H.T.C.</a:t>
            </a:r>
            <a:r>
              <a:rPr lang="it-IT" sz="2000" dirty="0" smtClean="0">
                <a:latin typeface="Cambria" pitchFamily="18" charset="0"/>
              </a:rPr>
              <a:t>), ancora attraverso un processo ricostruttivo lento. </a:t>
            </a:r>
          </a:p>
          <a:p>
            <a:pPr marL="0" indent="0" algn="just"/>
            <a:endParaRPr lang="it-IT" sz="2000" dirty="0" smtClean="0">
              <a:latin typeface="Cambria" pitchFamily="18" charset="0"/>
            </a:endParaRPr>
          </a:p>
          <a:p>
            <a:pPr marL="0" indent="0" algn="just"/>
            <a:r>
              <a:rPr lang="it-IT" sz="2000" dirty="0" smtClean="0">
                <a:latin typeface="Cambria" pitchFamily="18" charset="0"/>
              </a:rPr>
              <a:t> La lentezza delle trasformazioni è ancora più accentuata al raffreddamento, al punto che normalmente la </a:t>
            </a:r>
            <a:r>
              <a:rPr lang="it-IT" sz="2000" dirty="0" err="1" smtClean="0">
                <a:latin typeface="Cambria" pitchFamily="18" charset="0"/>
              </a:rPr>
              <a:t>cristobalite</a:t>
            </a:r>
            <a:r>
              <a:rPr lang="it-IT" sz="2000" dirty="0" smtClean="0">
                <a:latin typeface="Cambria" pitchFamily="18" charset="0"/>
              </a:rPr>
              <a:t> non si ritrasforma in </a:t>
            </a:r>
            <a:r>
              <a:rPr lang="it-IT" sz="2000" dirty="0" err="1" smtClean="0">
                <a:latin typeface="Cambria" pitchFamily="18" charset="0"/>
              </a:rPr>
              <a:t>tridimite</a:t>
            </a:r>
            <a:r>
              <a:rPr lang="it-IT" sz="2000" dirty="0" smtClean="0">
                <a:latin typeface="Cambria" pitchFamily="18" charset="0"/>
              </a:rPr>
              <a:t>, ma preferisce assumere in modo </a:t>
            </a:r>
            <a:r>
              <a:rPr lang="it-IT" sz="2000" dirty="0" err="1" smtClean="0">
                <a:latin typeface="Cambria" pitchFamily="18" charset="0"/>
              </a:rPr>
              <a:t>dislocativo</a:t>
            </a:r>
            <a:r>
              <a:rPr lang="it-IT" sz="2000" dirty="0" smtClean="0">
                <a:latin typeface="Cambria" pitchFamily="18" charset="0"/>
              </a:rPr>
              <a:t>, attorno ai 300 °C, una forma distorta nota come </a:t>
            </a:r>
            <a:r>
              <a:rPr lang="it-IT" sz="2000" dirty="0" err="1" smtClean="0">
                <a:latin typeface="Cambria" pitchFamily="18" charset="0"/>
              </a:rPr>
              <a:t>L.T.C.</a:t>
            </a:r>
            <a:r>
              <a:rPr lang="it-IT" sz="2000" dirty="0" smtClean="0">
                <a:latin typeface="Cambria" pitchFamily="18" charset="0"/>
              </a:rPr>
              <a:t> (Low Temperature </a:t>
            </a:r>
            <a:r>
              <a:rPr lang="it-IT" sz="2000" dirty="0" err="1" smtClean="0">
                <a:latin typeface="Cambria" pitchFamily="18" charset="0"/>
              </a:rPr>
              <a:t>Cristobalite</a:t>
            </a:r>
            <a:r>
              <a:rPr lang="it-IT" sz="2000" dirty="0" smtClean="0">
                <a:latin typeface="Cambria" pitchFamily="18" charset="0"/>
              </a:rPr>
              <a:t>). </a:t>
            </a:r>
          </a:p>
          <a:p>
            <a:pPr marL="0" indent="0" algn="just"/>
            <a:endParaRPr lang="it-IT" sz="2000" dirty="0" smtClean="0">
              <a:latin typeface="Cambria" pitchFamily="18" charset="0"/>
            </a:endParaRPr>
          </a:p>
          <a:p>
            <a:pPr marL="0" indent="0" algn="just"/>
            <a:r>
              <a:rPr lang="it-IT" sz="2000" dirty="0" smtClean="0">
                <a:latin typeface="Cambria" pitchFamily="18" charset="0"/>
              </a:rPr>
              <a:t> Allo stesso modo la </a:t>
            </a:r>
            <a:r>
              <a:rPr lang="it-IT" sz="2000" dirty="0" err="1" smtClean="0">
                <a:latin typeface="Cambria" pitchFamily="18" charset="0"/>
              </a:rPr>
              <a:t>tridimite</a:t>
            </a:r>
            <a:r>
              <a:rPr lang="it-IT" sz="2000" dirty="0" smtClean="0">
                <a:latin typeface="Cambria" pitchFamily="18" charset="0"/>
              </a:rPr>
              <a:t> si trasforma in </a:t>
            </a:r>
            <a:r>
              <a:rPr lang="it-IT" sz="2000" dirty="0" err="1" smtClean="0">
                <a:latin typeface="Cambria" pitchFamily="18" charset="0"/>
              </a:rPr>
              <a:t>M.T.T.</a:t>
            </a:r>
            <a:r>
              <a:rPr lang="it-IT" sz="2000" dirty="0" smtClean="0">
                <a:latin typeface="Cambria" pitchFamily="18" charset="0"/>
              </a:rPr>
              <a:t> ( </a:t>
            </a:r>
            <a:r>
              <a:rPr lang="it-IT" sz="2000" dirty="0" err="1" smtClean="0">
                <a:latin typeface="Cambria" pitchFamily="18" charset="0"/>
              </a:rPr>
              <a:t>Medium</a:t>
            </a:r>
            <a:r>
              <a:rPr lang="it-IT" sz="2000" dirty="0" smtClean="0">
                <a:latin typeface="Cambria" pitchFamily="18" charset="0"/>
              </a:rPr>
              <a:t> Temperature) e successivamente in </a:t>
            </a:r>
            <a:r>
              <a:rPr lang="it-IT" sz="2000" dirty="0" err="1" smtClean="0">
                <a:latin typeface="Cambria" pitchFamily="18" charset="0"/>
              </a:rPr>
              <a:t>L.T.T.</a:t>
            </a:r>
            <a:r>
              <a:rPr lang="it-IT" sz="2000" dirty="0" smtClean="0">
                <a:latin typeface="Cambria" pitchFamily="18" charset="0"/>
              </a:rPr>
              <a:t> (Low Temperature </a:t>
            </a:r>
            <a:r>
              <a:rPr lang="it-IT" sz="2000" dirty="0" err="1" smtClean="0">
                <a:latin typeface="Cambria" pitchFamily="18" charset="0"/>
              </a:rPr>
              <a:t>Tridimite</a:t>
            </a:r>
            <a:r>
              <a:rPr lang="it-IT" sz="2000" dirty="0" smtClean="0">
                <a:latin typeface="Cambria" pitchFamily="18" charset="0"/>
              </a:rPr>
              <a:t>) a temperature inferiori a 200 °C.</a:t>
            </a: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5" name="Immagine 1" descr="C:\Users\User\Desktop\francesca\burocrazie TV\logo gruppo.TIF"/>
          <p:cNvPicPr>
            <a:picLocks noChangeAspect="1" noChangeArrowheads="1"/>
          </p:cNvPicPr>
          <p:nvPr/>
        </p:nvPicPr>
        <p:blipFill>
          <a:blip r:embed="rId3"/>
          <a:srcRect/>
          <a:stretch>
            <a:fillRect/>
          </a:stretch>
        </p:blipFill>
        <p:spPr bwMode="auto">
          <a:xfrm>
            <a:off x="8358214" y="71414"/>
            <a:ext cx="642942" cy="676930"/>
          </a:xfrm>
          <a:prstGeom prst="rect">
            <a:avLst/>
          </a:prstGeom>
          <a:noFill/>
          <a:ln w="9525">
            <a:noFill/>
            <a:miter lim="800000"/>
            <a:headEnd/>
            <a:tailEnd/>
          </a:ln>
        </p:spPr>
      </p:pic>
      <p:cxnSp>
        <p:nvCxnSpPr>
          <p:cNvPr id="20" name="Connettore 1 19"/>
          <p:cNvCxnSpPr/>
          <p:nvPr/>
        </p:nvCxnSpPr>
        <p:spPr>
          <a:xfrm flipV="1">
            <a:off x="285720" y="687060"/>
            <a:ext cx="8001056" cy="71438"/>
          </a:xfrm>
          <a:prstGeom prst="line">
            <a:avLst/>
          </a:prstGeom>
          <a:ln>
            <a:solidFill>
              <a:srgbClr val="006600"/>
            </a:solidFill>
          </a:ln>
        </p:spPr>
        <p:style>
          <a:lnRef idx="1">
            <a:schemeClr val="accent1"/>
          </a:lnRef>
          <a:fillRef idx="0">
            <a:schemeClr val="accent1"/>
          </a:fillRef>
          <a:effectRef idx="0">
            <a:schemeClr val="accent1"/>
          </a:effectRef>
          <a:fontRef idx="minor">
            <a:schemeClr val="tx1"/>
          </a:fontRef>
        </p:style>
      </p:cxnSp>
      <p:sp>
        <p:nvSpPr>
          <p:cNvPr id="18" name="Rectangle 2"/>
          <p:cNvSpPr>
            <a:spLocks noGrp="1" noChangeArrowheads="1"/>
          </p:cNvSpPr>
          <p:nvPr>
            <p:ph type="title"/>
          </p:nvPr>
        </p:nvSpPr>
        <p:spPr>
          <a:xfrm>
            <a:off x="395288" y="-71462"/>
            <a:ext cx="7772400" cy="908050"/>
          </a:xfrm>
        </p:spPr>
        <p:txBody>
          <a:bodyPr/>
          <a:lstStyle/>
          <a:p>
            <a:pPr eaLnBrk="1" hangingPunct="1"/>
            <a:r>
              <a:rPr lang="it-IT" sz="2800" b="1" i="1" dirty="0" err="1" smtClean="0">
                <a:solidFill>
                  <a:srgbClr val="006600"/>
                </a:solidFill>
                <a:latin typeface="Bookman Old Style" pitchFamily="18" charset="0"/>
              </a:rPr>
              <a:t>Strutt</a:t>
            </a:r>
            <a:r>
              <a:rPr lang="it-IT" sz="2800" b="1" i="1" dirty="0" smtClean="0">
                <a:solidFill>
                  <a:srgbClr val="006600"/>
                </a:solidFill>
                <a:latin typeface="Bookman Old Style" pitchFamily="18" charset="0"/>
              </a:rPr>
              <a:t>. cristalline ceramiche: la silice</a:t>
            </a:r>
          </a:p>
        </p:txBody>
      </p:sp>
      <p:sp>
        <p:nvSpPr>
          <p:cNvPr id="7" name="Rectangle 6"/>
          <p:cNvSpPr>
            <a:spLocks noChangeArrowheads="1"/>
          </p:cNvSpPr>
          <p:nvPr/>
        </p:nvSpPr>
        <p:spPr bwMode="auto">
          <a:xfrm>
            <a:off x="1258888" y="5446711"/>
            <a:ext cx="6712735" cy="400110"/>
          </a:xfrm>
          <a:prstGeom prst="rect">
            <a:avLst/>
          </a:prstGeom>
          <a:noFill/>
          <a:ln w="9525">
            <a:noFill/>
            <a:miter lim="800000"/>
            <a:headEnd/>
            <a:tailEnd/>
          </a:ln>
        </p:spPr>
        <p:txBody>
          <a:bodyPr wrap="none" anchor="ctr">
            <a:spAutoFit/>
          </a:bodyPr>
          <a:lstStyle/>
          <a:p>
            <a:r>
              <a:rPr lang="it-IT" sz="2000" dirty="0">
                <a:latin typeface="Cambria" pitchFamily="18" charset="0"/>
                <a:sym typeface="Symbol" pitchFamily="18" charset="2"/>
              </a:rPr>
              <a:t>Trasformazioni e variazioni di volume della SiO</a:t>
            </a:r>
            <a:r>
              <a:rPr lang="it-IT" sz="2000" baseline="-25000" dirty="0">
                <a:latin typeface="Cambria" pitchFamily="18" charset="0"/>
                <a:sym typeface="Symbol" pitchFamily="18" charset="2"/>
              </a:rPr>
              <a:t>2</a:t>
            </a:r>
            <a:r>
              <a:rPr lang="it-IT" sz="2000" dirty="0">
                <a:latin typeface="Cambria" pitchFamily="18" charset="0"/>
                <a:sym typeface="Symbol" pitchFamily="18" charset="2"/>
              </a:rPr>
              <a:t> polimorfa . </a:t>
            </a:r>
          </a:p>
        </p:txBody>
      </p:sp>
      <p:pic>
        <p:nvPicPr>
          <p:cNvPr id="8" name="Picture 9"/>
          <p:cNvPicPr>
            <a:picLocks noChangeAspect="1" noChangeArrowheads="1"/>
          </p:cNvPicPr>
          <p:nvPr/>
        </p:nvPicPr>
        <p:blipFill>
          <a:blip r:embed="rId4"/>
          <a:srcRect/>
          <a:stretch>
            <a:fillRect/>
          </a:stretch>
        </p:blipFill>
        <p:spPr bwMode="auto">
          <a:xfrm>
            <a:off x="500034" y="1714488"/>
            <a:ext cx="8135938" cy="2921000"/>
          </a:xfrm>
          <a:prstGeom prst="rect">
            <a:avLst/>
          </a:prstGeom>
          <a:noFill/>
          <a:ln w="9525">
            <a:noFill/>
            <a:miter lim="800000"/>
            <a:headEnd/>
            <a:tailEnd/>
          </a:ln>
        </p:spPr>
      </p:pic>
      <p:sp>
        <p:nvSpPr>
          <p:cNvPr id="10" name="Ovale 9"/>
          <p:cNvSpPr/>
          <p:nvPr/>
        </p:nvSpPr>
        <p:spPr>
          <a:xfrm>
            <a:off x="4643438" y="2571744"/>
            <a:ext cx="500066" cy="428628"/>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2" name="Ovale 11"/>
          <p:cNvSpPr/>
          <p:nvPr/>
        </p:nvSpPr>
        <p:spPr>
          <a:xfrm>
            <a:off x="1612548" y="3054964"/>
            <a:ext cx="500066" cy="428628"/>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3" name="Ovale 12"/>
          <p:cNvSpPr/>
          <p:nvPr/>
        </p:nvSpPr>
        <p:spPr>
          <a:xfrm>
            <a:off x="7956882" y="3126402"/>
            <a:ext cx="500066" cy="428628"/>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4" name="Ovale 13"/>
          <p:cNvSpPr/>
          <p:nvPr/>
        </p:nvSpPr>
        <p:spPr>
          <a:xfrm>
            <a:off x="5643570" y="1785926"/>
            <a:ext cx="1357322" cy="428628"/>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5" name="Ovale 14"/>
          <p:cNvSpPr/>
          <p:nvPr/>
        </p:nvSpPr>
        <p:spPr>
          <a:xfrm>
            <a:off x="2143108" y="1785926"/>
            <a:ext cx="1357322" cy="428628"/>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6" name="Ovale 15"/>
          <p:cNvSpPr/>
          <p:nvPr/>
        </p:nvSpPr>
        <p:spPr>
          <a:xfrm>
            <a:off x="500034" y="3071810"/>
            <a:ext cx="1000132" cy="428628"/>
          </a:xfrm>
          <a:prstGeom prst="ellipse">
            <a:avLst/>
          </a:prstGeom>
          <a:noFill/>
          <a:ln w="25400">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7" name="Ovale 16"/>
          <p:cNvSpPr/>
          <p:nvPr/>
        </p:nvSpPr>
        <p:spPr>
          <a:xfrm>
            <a:off x="6858016" y="3143248"/>
            <a:ext cx="1000132" cy="428628"/>
          </a:xfrm>
          <a:prstGeom prst="ellipse">
            <a:avLst/>
          </a:prstGeom>
          <a:noFill/>
          <a:ln w="25400">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9" name="Ovale 18"/>
          <p:cNvSpPr/>
          <p:nvPr/>
        </p:nvSpPr>
        <p:spPr>
          <a:xfrm>
            <a:off x="3500430" y="2571744"/>
            <a:ext cx="1000132" cy="428628"/>
          </a:xfrm>
          <a:prstGeom prst="ellipse">
            <a:avLst/>
          </a:prstGeom>
          <a:noFill/>
          <a:ln w="25400">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1" name="Ovale 20"/>
          <p:cNvSpPr/>
          <p:nvPr/>
        </p:nvSpPr>
        <p:spPr>
          <a:xfrm>
            <a:off x="3500430" y="3571876"/>
            <a:ext cx="1000132" cy="428628"/>
          </a:xfrm>
          <a:prstGeom prst="ellipse">
            <a:avLst/>
          </a:prstGeom>
          <a:noFill/>
          <a:ln w="25400">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5" name="Immagine 1" descr="C:\Users\User\Desktop\francesca\burocrazie TV\logo gruppo.TIF"/>
          <p:cNvPicPr>
            <a:picLocks noChangeAspect="1" noChangeArrowheads="1"/>
          </p:cNvPicPr>
          <p:nvPr/>
        </p:nvPicPr>
        <p:blipFill>
          <a:blip r:embed="rId3"/>
          <a:srcRect/>
          <a:stretch>
            <a:fillRect/>
          </a:stretch>
        </p:blipFill>
        <p:spPr bwMode="auto">
          <a:xfrm>
            <a:off x="8358214" y="71414"/>
            <a:ext cx="642942" cy="676930"/>
          </a:xfrm>
          <a:prstGeom prst="rect">
            <a:avLst/>
          </a:prstGeom>
          <a:noFill/>
          <a:ln w="9525">
            <a:noFill/>
            <a:miter lim="800000"/>
            <a:headEnd/>
            <a:tailEnd/>
          </a:ln>
        </p:spPr>
      </p:pic>
      <p:cxnSp>
        <p:nvCxnSpPr>
          <p:cNvPr id="20" name="Connettore 1 19"/>
          <p:cNvCxnSpPr/>
          <p:nvPr/>
        </p:nvCxnSpPr>
        <p:spPr>
          <a:xfrm flipV="1">
            <a:off x="285720" y="687060"/>
            <a:ext cx="8001056" cy="71438"/>
          </a:xfrm>
          <a:prstGeom prst="line">
            <a:avLst/>
          </a:prstGeom>
          <a:ln>
            <a:solidFill>
              <a:srgbClr val="006600"/>
            </a:solidFill>
          </a:ln>
        </p:spPr>
        <p:style>
          <a:lnRef idx="1">
            <a:schemeClr val="accent1"/>
          </a:lnRef>
          <a:fillRef idx="0">
            <a:schemeClr val="accent1"/>
          </a:fillRef>
          <a:effectRef idx="0">
            <a:schemeClr val="accent1"/>
          </a:effectRef>
          <a:fontRef idx="minor">
            <a:schemeClr val="tx1"/>
          </a:fontRef>
        </p:style>
      </p:cxnSp>
      <p:sp>
        <p:nvSpPr>
          <p:cNvPr id="18" name="Rectangle 2"/>
          <p:cNvSpPr>
            <a:spLocks noGrp="1" noChangeArrowheads="1"/>
          </p:cNvSpPr>
          <p:nvPr>
            <p:ph type="title"/>
          </p:nvPr>
        </p:nvSpPr>
        <p:spPr>
          <a:xfrm>
            <a:off x="395288" y="-71462"/>
            <a:ext cx="7772400" cy="908050"/>
          </a:xfrm>
        </p:spPr>
        <p:txBody>
          <a:bodyPr/>
          <a:lstStyle/>
          <a:p>
            <a:pPr eaLnBrk="1" hangingPunct="1"/>
            <a:r>
              <a:rPr lang="it-IT" sz="2800" b="1" i="1" dirty="0" err="1" smtClean="0">
                <a:solidFill>
                  <a:srgbClr val="006600"/>
                </a:solidFill>
                <a:latin typeface="Bookman Old Style" pitchFamily="18" charset="0"/>
              </a:rPr>
              <a:t>Strutt</a:t>
            </a:r>
            <a:r>
              <a:rPr lang="it-IT" sz="2800" b="1" i="1" dirty="0" smtClean="0">
                <a:solidFill>
                  <a:srgbClr val="006600"/>
                </a:solidFill>
                <a:latin typeface="Bookman Old Style" pitchFamily="18" charset="0"/>
              </a:rPr>
              <a:t>. cristalline ceramiche: la silice</a:t>
            </a:r>
          </a:p>
        </p:txBody>
      </p:sp>
      <p:sp>
        <p:nvSpPr>
          <p:cNvPr id="22" name="Rectangle 4"/>
          <p:cNvSpPr>
            <a:spLocks noChangeArrowheads="1"/>
          </p:cNvSpPr>
          <p:nvPr/>
        </p:nvSpPr>
        <p:spPr bwMode="auto">
          <a:xfrm>
            <a:off x="1908175" y="6237288"/>
            <a:ext cx="4971874" cy="400110"/>
          </a:xfrm>
          <a:prstGeom prst="rect">
            <a:avLst/>
          </a:prstGeom>
          <a:noFill/>
          <a:ln w="9525">
            <a:noFill/>
            <a:miter lim="800000"/>
            <a:headEnd/>
            <a:tailEnd/>
          </a:ln>
        </p:spPr>
        <p:txBody>
          <a:bodyPr wrap="none" anchor="ctr">
            <a:spAutoFit/>
          </a:bodyPr>
          <a:lstStyle/>
          <a:p>
            <a:r>
              <a:rPr lang="it-IT" sz="2000">
                <a:latin typeface="Cambria" pitchFamily="18" charset="0"/>
                <a:sym typeface="Symbol" pitchFamily="18" charset="2"/>
              </a:rPr>
              <a:t>Diagramma della SiO</a:t>
            </a:r>
            <a:r>
              <a:rPr lang="it-IT" sz="2000" baseline="-25000">
                <a:latin typeface="Cambria" pitchFamily="18" charset="0"/>
                <a:sym typeface="Symbol" pitchFamily="18" charset="2"/>
              </a:rPr>
              <a:t>2</a:t>
            </a:r>
            <a:r>
              <a:rPr lang="it-IT" sz="2000">
                <a:latin typeface="Cambria" pitchFamily="18" charset="0"/>
                <a:sym typeface="Symbol" pitchFamily="18" charset="2"/>
              </a:rPr>
              <a:t> con le fasi metastabili</a:t>
            </a:r>
          </a:p>
        </p:txBody>
      </p:sp>
      <p:pic>
        <p:nvPicPr>
          <p:cNvPr id="23" name="Picture 5"/>
          <p:cNvPicPr>
            <a:picLocks noChangeAspect="1" noChangeArrowheads="1"/>
          </p:cNvPicPr>
          <p:nvPr/>
        </p:nvPicPr>
        <p:blipFill>
          <a:blip r:embed="rId4"/>
          <a:srcRect/>
          <a:stretch>
            <a:fillRect/>
          </a:stretch>
        </p:blipFill>
        <p:spPr bwMode="auto">
          <a:xfrm>
            <a:off x="1763713" y="981075"/>
            <a:ext cx="5257800" cy="47291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468313" y="0"/>
            <a:ext cx="7772400" cy="981075"/>
          </a:xfrm>
        </p:spPr>
        <p:txBody>
          <a:bodyPr/>
          <a:lstStyle/>
          <a:p>
            <a:pPr eaLnBrk="1" hangingPunct="1"/>
            <a:r>
              <a:rPr lang="it-IT" sz="3200" i="1" smtClean="0">
                <a:latin typeface="Bookman Old Style" pitchFamily="18" charset="0"/>
              </a:rPr>
              <a:t>MATERIALI CERAMICI: silicati</a:t>
            </a:r>
          </a:p>
        </p:txBody>
      </p:sp>
      <p:sp>
        <p:nvSpPr>
          <p:cNvPr id="41987" name="Rectangle 3"/>
          <p:cNvSpPr>
            <a:spLocks noGrp="1" noChangeArrowheads="1"/>
          </p:cNvSpPr>
          <p:nvPr>
            <p:ph type="body" sz="half" idx="1"/>
          </p:nvPr>
        </p:nvSpPr>
        <p:spPr>
          <a:xfrm>
            <a:off x="179388" y="1341438"/>
            <a:ext cx="8713787" cy="5211762"/>
          </a:xfrm>
        </p:spPr>
        <p:txBody>
          <a:bodyPr/>
          <a:lstStyle/>
          <a:p>
            <a:pPr marL="0" indent="0" algn="just" eaLnBrk="1" hangingPunct="1">
              <a:buFontTx/>
              <a:buNone/>
            </a:pPr>
            <a:r>
              <a:rPr lang="it-IT" sz="2400" b="1" dirty="0" smtClean="0"/>
              <a:t>5. </a:t>
            </a:r>
            <a:r>
              <a:rPr lang="it-IT" sz="2400" b="1" dirty="0" err="1" smtClean="0"/>
              <a:t>Tectosilicati</a:t>
            </a:r>
            <a:r>
              <a:rPr lang="it-IT" sz="2400" b="1" dirty="0" smtClean="0"/>
              <a:t> (Strutture tridimensionali)</a:t>
            </a:r>
            <a:r>
              <a:rPr lang="it-IT" sz="2400" dirty="0" smtClean="0"/>
              <a:t>:  i tetraedri sono concatenati in modo che ogni atomo di O è comune a tetraedri continui. Si forma un reticolo tridimensionale. I più  comuni sono alluminosilicati come i </a:t>
            </a:r>
            <a:r>
              <a:rPr lang="it-IT" sz="2400" b="1" dirty="0" err="1" smtClean="0"/>
              <a:t>feldspati</a:t>
            </a:r>
            <a:r>
              <a:rPr lang="it-IT" sz="2400" dirty="0" smtClean="0"/>
              <a:t>. </a:t>
            </a:r>
          </a:p>
          <a:p>
            <a:pPr marL="0" indent="0" algn="just" eaLnBrk="1" hangingPunct="1">
              <a:buFontTx/>
              <a:buNone/>
            </a:pPr>
            <a:endParaRPr lang="it-IT" sz="2400" b="1" dirty="0" smtClean="0"/>
          </a:p>
          <a:p>
            <a:pPr marL="0" indent="0" algn="just" eaLnBrk="1" hangingPunct="1">
              <a:buFontTx/>
              <a:buNone/>
            </a:pPr>
            <a:r>
              <a:rPr lang="it-IT" sz="2400" b="1" dirty="0" smtClean="0"/>
              <a:t>S</a:t>
            </a:r>
            <a:r>
              <a:rPr lang="it-IT" sz="2400" dirty="0" smtClean="0"/>
              <a:t>i ottengono quando tutti i vertici dei tetraedri mettono a comune l'ossigeno con altri tetraedri. Molti silicati naturali derivano da questa struttura.</a:t>
            </a:r>
          </a:p>
          <a:p>
            <a:pPr marL="0" indent="0" algn="just" eaLnBrk="1" hangingPunct="1">
              <a:buFontTx/>
              <a:buNone/>
            </a:pPr>
            <a:r>
              <a:rPr lang="it-IT" sz="2400" dirty="0" smtClean="0"/>
              <a:t> </a:t>
            </a:r>
          </a:p>
          <a:p>
            <a:pPr marL="0" indent="0" algn="just" eaLnBrk="1" hangingPunct="1">
              <a:buFontTx/>
              <a:buNone/>
            </a:pPr>
            <a:r>
              <a:rPr lang="it-IT" sz="2400" dirty="0" smtClean="0"/>
              <a:t>Es.: </a:t>
            </a:r>
            <a:r>
              <a:rPr lang="it-IT" sz="2400" dirty="0" err="1" smtClean="0"/>
              <a:t>feldspati</a:t>
            </a:r>
            <a:r>
              <a:rPr lang="it-IT" sz="2400" dirty="0" smtClean="0"/>
              <a:t>: si originano dal reticolo tridimensionale di tetraedri (SiO</a:t>
            </a:r>
            <a:r>
              <a:rPr lang="it-IT" sz="2400" baseline="-25000" dirty="0" smtClean="0"/>
              <a:t>4</a:t>
            </a:r>
            <a:r>
              <a:rPr lang="it-IT" sz="2400" dirty="0" smtClean="0"/>
              <a:t>)</a:t>
            </a:r>
            <a:r>
              <a:rPr lang="it-IT" sz="2400" baseline="30000" dirty="0" smtClean="0"/>
              <a:t>4-</a:t>
            </a:r>
            <a:r>
              <a:rPr lang="it-IT" sz="2400" dirty="0" smtClean="0"/>
              <a:t> per sostituzione di alcuni ioni Si</a:t>
            </a:r>
            <a:r>
              <a:rPr lang="it-IT" sz="2400" baseline="30000" dirty="0" smtClean="0"/>
              <a:t>4+</a:t>
            </a:r>
            <a:r>
              <a:rPr lang="it-IT" sz="2400" dirty="0" smtClean="0"/>
              <a:t> con ioni Al</a:t>
            </a:r>
            <a:r>
              <a:rPr lang="it-IT" sz="2400" baseline="30000" dirty="0" smtClean="0"/>
              <a:t>3+</a:t>
            </a:r>
            <a:r>
              <a:rPr lang="it-IT" sz="2400" dirty="0" smtClean="0"/>
              <a:t>. La carica residua è bilanciata con ioni alcalini o alcalino-terrosi (</a:t>
            </a:r>
            <a:r>
              <a:rPr lang="it-IT" sz="2400" dirty="0" err="1" smtClean="0"/>
              <a:t>Na</a:t>
            </a:r>
            <a:r>
              <a:rPr lang="it-IT" sz="2400" baseline="30000" dirty="0" err="1" smtClean="0"/>
              <a:t>+</a:t>
            </a:r>
            <a:r>
              <a:rPr lang="it-IT" sz="2400" dirty="0" smtClean="0"/>
              <a:t>, </a:t>
            </a:r>
            <a:r>
              <a:rPr lang="it-IT" sz="2400" dirty="0" err="1" smtClean="0"/>
              <a:t>K</a:t>
            </a:r>
            <a:r>
              <a:rPr lang="it-IT" sz="2400" baseline="30000" dirty="0" err="1" smtClean="0"/>
              <a:t>+</a:t>
            </a:r>
            <a:r>
              <a:rPr lang="it-IT" sz="2400" dirty="0" smtClean="0"/>
              <a:t>, Ca</a:t>
            </a:r>
            <a:r>
              <a:rPr lang="it-IT" sz="2400" baseline="30000" dirty="0" smtClean="0"/>
              <a:t>2+</a:t>
            </a:r>
            <a:r>
              <a:rPr lang="it-IT" sz="2400" dirty="0" smtClean="0"/>
              <a:t>, Ba</a:t>
            </a:r>
            <a:r>
              <a:rPr lang="it-IT" sz="2400" baseline="30000" dirty="0" smtClean="0"/>
              <a:t>2+</a:t>
            </a:r>
            <a:r>
              <a:rPr lang="it-IT" sz="2400" dirty="0" smtClean="0"/>
              <a:t>). Es.: ortoclasio K</a:t>
            </a:r>
            <a:r>
              <a:rPr lang="it-IT" sz="2400" baseline="-25000" dirty="0" smtClean="0"/>
              <a:t>2</a:t>
            </a:r>
            <a:r>
              <a:rPr lang="it-IT" sz="2400" dirty="0" smtClean="0"/>
              <a:t>O</a:t>
            </a:r>
            <a:r>
              <a:rPr lang="it-IT" sz="2400" dirty="0" smtClean="0">
                <a:sym typeface="Symbol" pitchFamily="18" charset="2"/>
              </a:rPr>
              <a:t></a:t>
            </a:r>
            <a:r>
              <a:rPr lang="it-IT" sz="2400" dirty="0" smtClean="0"/>
              <a:t>Al</a:t>
            </a:r>
            <a:r>
              <a:rPr lang="it-IT" sz="2400" baseline="-25000" dirty="0" smtClean="0"/>
              <a:t>2</a:t>
            </a:r>
            <a:r>
              <a:rPr lang="it-IT" sz="2400" dirty="0" smtClean="0"/>
              <a:t>O</a:t>
            </a:r>
            <a:r>
              <a:rPr lang="it-IT" sz="2400" baseline="-25000" dirty="0" smtClean="0"/>
              <a:t>3</a:t>
            </a:r>
            <a:r>
              <a:rPr lang="it-IT" sz="2400" dirty="0" smtClean="0">
                <a:sym typeface="Symbol" pitchFamily="18" charset="2"/>
              </a:rPr>
              <a:t></a:t>
            </a:r>
            <a:r>
              <a:rPr lang="it-IT" sz="2400" dirty="0" smtClean="0"/>
              <a:t>SiO</a:t>
            </a:r>
            <a:r>
              <a:rPr lang="it-IT" sz="2400" baseline="-25000" dirty="0" smtClean="0"/>
              <a:t>2</a:t>
            </a:r>
            <a:r>
              <a:rPr lang="it-IT" sz="2400" dirty="0" smtClean="0"/>
              <a:t>.</a:t>
            </a:r>
          </a:p>
        </p:txBody>
      </p:sp>
      <p:sp>
        <p:nvSpPr>
          <p:cNvPr id="41988" name="Rectangle 4"/>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it-IT"/>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395288" y="-71462"/>
            <a:ext cx="7772400" cy="908050"/>
          </a:xfrm>
        </p:spPr>
        <p:txBody>
          <a:bodyPr/>
          <a:lstStyle/>
          <a:p>
            <a:pPr eaLnBrk="1" hangingPunct="1"/>
            <a:r>
              <a:rPr lang="it-IT" sz="2800" b="1" i="1" dirty="0" err="1" smtClean="0">
                <a:solidFill>
                  <a:srgbClr val="006600"/>
                </a:solidFill>
                <a:latin typeface="Bookman Old Style" pitchFamily="18" charset="0"/>
              </a:rPr>
              <a:t>Mat</a:t>
            </a:r>
            <a:r>
              <a:rPr lang="it-IT" sz="2800" b="1" i="1" dirty="0" smtClean="0">
                <a:solidFill>
                  <a:srgbClr val="006600"/>
                </a:solidFill>
                <a:latin typeface="Bookman Old Style" pitchFamily="18" charset="0"/>
              </a:rPr>
              <a:t>. </a:t>
            </a:r>
            <a:r>
              <a:rPr lang="it-IT" sz="2800" b="1" i="1" dirty="0" err="1" smtClean="0">
                <a:solidFill>
                  <a:srgbClr val="006600"/>
                </a:solidFill>
                <a:latin typeface="Bookman Old Style" pitchFamily="18" charset="0"/>
              </a:rPr>
              <a:t>cer</a:t>
            </a:r>
            <a:r>
              <a:rPr lang="it-IT" sz="2800" b="1" i="1" dirty="0" smtClean="0">
                <a:solidFill>
                  <a:srgbClr val="006600"/>
                </a:solidFill>
                <a:latin typeface="Bookman Old Style" pitchFamily="18" charset="0"/>
              </a:rPr>
              <a:t>.: domande di autovalutazione</a:t>
            </a:r>
          </a:p>
        </p:txBody>
      </p:sp>
      <p:sp>
        <p:nvSpPr>
          <p:cNvPr id="15363" name="Rectangle 3"/>
          <p:cNvSpPr>
            <a:spLocks noGrp="1" noChangeArrowheads="1"/>
          </p:cNvSpPr>
          <p:nvPr>
            <p:ph type="body" sz="half" idx="1"/>
          </p:nvPr>
        </p:nvSpPr>
        <p:spPr>
          <a:xfrm>
            <a:off x="214282" y="785794"/>
            <a:ext cx="8715436" cy="5715040"/>
          </a:xfrm>
        </p:spPr>
        <p:txBody>
          <a:bodyPr/>
          <a:lstStyle/>
          <a:p>
            <a:pPr marL="457200" indent="-457200" algn="just" eaLnBrk="1" hangingPunct="1">
              <a:lnSpc>
                <a:spcPts val="2700"/>
              </a:lnSpc>
              <a:buAutoNum type="arabicPeriod"/>
            </a:pPr>
            <a:r>
              <a:rPr lang="it-IT" sz="2000" i="1" dirty="0" smtClean="0">
                <a:latin typeface="Cambria" pitchFamily="18" charset="0"/>
              </a:rPr>
              <a:t>C</a:t>
            </a:r>
            <a:r>
              <a:rPr lang="it-IT" sz="2000" dirty="0" smtClean="0">
                <a:latin typeface="Cambria" pitchFamily="18" charset="0"/>
              </a:rPr>
              <a:t>alcolare la differenza di elettronegatività e la % di legame ionico per la fluorite</a:t>
            </a:r>
          </a:p>
          <a:p>
            <a:pPr marL="457200" indent="-457200" algn="just" eaLnBrk="1" hangingPunct="1">
              <a:lnSpc>
                <a:spcPts val="2700"/>
              </a:lnSpc>
              <a:buAutoNum type="arabicPeriod"/>
            </a:pPr>
            <a:endParaRPr lang="it-IT" sz="2000" dirty="0" smtClean="0">
              <a:latin typeface="Cambria" pitchFamily="18" charset="0"/>
            </a:endParaRPr>
          </a:p>
          <a:p>
            <a:pPr marL="457200" indent="-457200" algn="just" eaLnBrk="1" hangingPunct="1">
              <a:lnSpc>
                <a:spcPts val="2700"/>
              </a:lnSpc>
              <a:buAutoNum type="arabicPeriod"/>
            </a:pPr>
            <a:r>
              <a:rPr lang="it-IT" sz="2000" dirty="0" smtClean="0">
                <a:latin typeface="Cambria" pitchFamily="18" charset="0"/>
              </a:rPr>
              <a:t>Definire le trasformazioni </a:t>
            </a:r>
            <a:r>
              <a:rPr lang="it-IT" sz="2000" dirty="0" err="1" smtClean="0">
                <a:latin typeface="Cambria" pitchFamily="18" charset="0"/>
              </a:rPr>
              <a:t>dislocativa</a:t>
            </a:r>
            <a:r>
              <a:rPr lang="it-IT" sz="2000" dirty="0" smtClean="0">
                <a:latin typeface="Cambria" pitchFamily="18" charset="0"/>
              </a:rPr>
              <a:t> e ricostruttiva.</a:t>
            </a:r>
          </a:p>
          <a:p>
            <a:pPr marL="457200" indent="-457200" algn="just" eaLnBrk="1" hangingPunct="1">
              <a:lnSpc>
                <a:spcPts val="2700"/>
              </a:lnSpc>
              <a:buAutoNum type="arabicPeriod"/>
            </a:pPr>
            <a:endParaRPr lang="it-IT" sz="2000" dirty="0" smtClean="0">
              <a:latin typeface="Cambria" pitchFamily="18" charset="0"/>
            </a:endParaRPr>
          </a:p>
          <a:p>
            <a:pPr marL="457200" indent="-457200" algn="just" eaLnBrk="1" hangingPunct="1">
              <a:lnSpc>
                <a:spcPts val="2700"/>
              </a:lnSpc>
              <a:buAutoNum type="arabicPeriod"/>
            </a:pPr>
            <a:r>
              <a:rPr lang="it-IT" sz="2000" dirty="0" err="1" smtClean="0">
                <a:latin typeface="Cambria" pitchFamily="18" charset="0"/>
              </a:rPr>
              <a:t>fdvadsa</a:t>
            </a:r>
            <a:endParaRPr lang="it-IT" sz="2000" dirty="0" smtClean="0">
              <a:latin typeface="Cambria" pitchFamily="18" charset="0"/>
            </a:endParaRPr>
          </a:p>
          <a:p>
            <a:pPr marL="0" indent="0" algn="just" eaLnBrk="1" hangingPunct="1">
              <a:lnSpc>
                <a:spcPts val="2700"/>
              </a:lnSpc>
            </a:pPr>
            <a:endParaRPr lang="it-IT" sz="2000" b="1" dirty="0" smtClean="0">
              <a:latin typeface="Cambria" pitchFamily="18" charset="0"/>
            </a:endParaRPr>
          </a:p>
        </p:txBody>
      </p:sp>
      <p:pic>
        <p:nvPicPr>
          <p:cNvPr id="52225" name="Immagine 1" descr="C:\Users\User\Desktop\francesca\burocrazie TV\logo gruppo.TIF"/>
          <p:cNvPicPr>
            <a:picLocks noChangeAspect="1" noChangeArrowheads="1"/>
          </p:cNvPicPr>
          <p:nvPr/>
        </p:nvPicPr>
        <p:blipFill>
          <a:blip r:embed="rId3"/>
          <a:srcRect/>
          <a:stretch>
            <a:fillRect/>
          </a:stretch>
        </p:blipFill>
        <p:spPr bwMode="auto">
          <a:xfrm>
            <a:off x="8358214" y="71414"/>
            <a:ext cx="642942" cy="676930"/>
          </a:xfrm>
          <a:prstGeom prst="rect">
            <a:avLst/>
          </a:prstGeom>
          <a:noFill/>
          <a:ln w="9525">
            <a:noFill/>
            <a:miter lim="800000"/>
            <a:headEnd/>
            <a:tailEnd/>
          </a:ln>
        </p:spPr>
      </p:pic>
      <p:cxnSp>
        <p:nvCxnSpPr>
          <p:cNvPr id="20" name="Connettore 1 19"/>
          <p:cNvCxnSpPr/>
          <p:nvPr/>
        </p:nvCxnSpPr>
        <p:spPr>
          <a:xfrm flipV="1">
            <a:off x="285720" y="687060"/>
            <a:ext cx="8001056" cy="71438"/>
          </a:xfrm>
          <a:prstGeom prst="line">
            <a:avLst/>
          </a:prstGeom>
          <a:ln>
            <a:solidFill>
              <a:srgbClr val="0066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395288" y="-71462"/>
            <a:ext cx="7772400" cy="908050"/>
          </a:xfrm>
        </p:spPr>
        <p:txBody>
          <a:bodyPr/>
          <a:lstStyle/>
          <a:p>
            <a:pPr eaLnBrk="1" hangingPunct="1"/>
            <a:r>
              <a:rPr lang="it-IT" sz="2800" b="1" i="1" dirty="0" err="1" smtClean="0">
                <a:solidFill>
                  <a:srgbClr val="006600"/>
                </a:solidFill>
                <a:latin typeface="Bookman Old Style" pitchFamily="18" charset="0"/>
              </a:rPr>
              <a:t>Mat</a:t>
            </a:r>
            <a:r>
              <a:rPr lang="it-IT" sz="2800" b="1" i="1" dirty="0" smtClean="0">
                <a:solidFill>
                  <a:srgbClr val="006600"/>
                </a:solidFill>
                <a:latin typeface="Bookman Old Style" pitchFamily="18" charset="0"/>
              </a:rPr>
              <a:t>. </a:t>
            </a:r>
            <a:r>
              <a:rPr lang="it-IT" sz="2800" b="1" i="1" dirty="0" err="1" smtClean="0">
                <a:solidFill>
                  <a:srgbClr val="006600"/>
                </a:solidFill>
                <a:latin typeface="Bookman Old Style" pitchFamily="18" charset="0"/>
              </a:rPr>
              <a:t>cer</a:t>
            </a:r>
            <a:r>
              <a:rPr lang="it-IT" sz="2800" b="1" i="1" dirty="0" smtClean="0">
                <a:solidFill>
                  <a:srgbClr val="006600"/>
                </a:solidFill>
                <a:latin typeface="Bookman Old Style" pitchFamily="18" charset="0"/>
              </a:rPr>
              <a:t>.: domande di autovalutazione</a:t>
            </a:r>
          </a:p>
        </p:txBody>
      </p:sp>
      <p:sp>
        <p:nvSpPr>
          <p:cNvPr id="15363" name="Rectangle 3"/>
          <p:cNvSpPr>
            <a:spLocks noGrp="1" noChangeArrowheads="1"/>
          </p:cNvSpPr>
          <p:nvPr>
            <p:ph type="body" sz="half" idx="1"/>
          </p:nvPr>
        </p:nvSpPr>
        <p:spPr>
          <a:xfrm>
            <a:off x="214282" y="785794"/>
            <a:ext cx="8715436" cy="5715040"/>
          </a:xfrm>
        </p:spPr>
        <p:txBody>
          <a:bodyPr/>
          <a:lstStyle/>
          <a:p>
            <a:pPr marL="457200" indent="-457200" algn="just" eaLnBrk="1" hangingPunct="1">
              <a:lnSpc>
                <a:spcPts val="2700"/>
              </a:lnSpc>
              <a:buNone/>
            </a:pPr>
            <a:r>
              <a:rPr lang="it-IT" sz="2000" dirty="0" smtClean="0">
                <a:latin typeface="Cambria" pitchFamily="18" charset="0"/>
              </a:rPr>
              <a:t> </a:t>
            </a:r>
            <a:r>
              <a:rPr lang="it-IT" sz="2000" i="1" u="sng" dirty="0" smtClean="0">
                <a:latin typeface="Cambria" pitchFamily="18" charset="0"/>
              </a:rPr>
              <a:t>Esercizio 1</a:t>
            </a:r>
          </a:p>
          <a:p>
            <a:pPr marL="457200" indent="-457200" algn="just" eaLnBrk="1" hangingPunct="1">
              <a:lnSpc>
                <a:spcPts val="2700"/>
              </a:lnSpc>
              <a:buNone/>
            </a:pPr>
            <a:r>
              <a:rPr lang="it-IT" sz="2000" dirty="0" smtClean="0">
                <a:latin typeface="Cambria" pitchFamily="18" charset="0"/>
              </a:rPr>
              <a:t>Sulla base del raggio ionico, quale struttura prevedreste per il composto </a:t>
            </a:r>
            <a:r>
              <a:rPr lang="it-IT" sz="2000" dirty="0" err="1" smtClean="0">
                <a:latin typeface="Cambria" pitchFamily="18" charset="0"/>
              </a:rPr>
              <a:t>FeO</a:t>
            </a:r>
            <a:r>
              <a:rPr lang="it-IT" sz="2000" dirty="0" smtClean="0">
                <a:latin typeface="Cambria" pitchFamily="18" charset="0"/>
              </a:rPr>
              <a:t>?</a:t>
            </a:r>
          </a:p>
          <a:p>
            <a:pPr marL="457200" indent="-457200" algn="just" eaLnBrk="1" hangingPunct="1">
              <a:lnSpc>
                <a:spcPts val="2700"/>
              </a:lnSpc>
              <a:buNone/>
            </a:pPr>
            <a:endParaRPr lang="it-IT" sz="2000" dirty="0" smtClean="0">
              <a:latin typeface="Cambria" pitchFamily="18" charset="0"/>
            </a:endParaRPr>
          </a:p>
          <a:p>
            <a:pPr marL="457200" indent="-457200" algn="just" eaLnBrk="1" hangingPunct="1">
              <a:lnSpc>
                <a:spcPts val="2700"/>
              </a:lnSpc>
              <a:buNone/>
            </a:pPr>
            <a:endParaRPr lang="it-IT" sz="2000" dirty="0" smtClean="0">
              <a:latin typeface="Cambria" pitchFamily="18" charset="0"/>
            </a:endParaRPr>
          </a:p>
          <a:p>
            <a:pPr marL="457200" indent="-457200" algn="just" eaLnBrk="1" hangingPunct="1">
              <a:lnSpc>
                <a:spcPts val="2700"/>
              </a:lnSpc>
              <a:buNone/>
            </a:pPr>
            <a:endParaRPr lang="it-IT" sz="2000" dirty="0" smtClean="0">
              <a:latin typeface="Cambria" pitchFamily="18" charset="0"/>
            </a:endParaRPr>
          </a:p>
          <a:p>
            <a:pPr marL="457200" indent="-457200" algn="just" eaLnBrk="1" hangingPunct="1">
              <a:lnSpc>
                <a:spcPts val="2700"/>
              </a:lnSpc>
              <a:buNone/>
            </a:pPr>
            <a:endParaRPr lang="it-IT" sz="2000" dirty="0" smtClean="0">
              <a:latin typeface="Cambria" pitchFamily="18" charset="0"/>
            </a:endParaRPr>
          </a:p>
          <a:p>
            <a:pPr marL="457200" indent="-457200" algn="just" eaLnBrk="1" hangingPunct="1">
              <a:lnSpc>
                <a:spcPts val="2700"/>
              </a:lnSpc>
              <a:buNone/>
            </a:pPr>
            <a:endParaRPr lang="it-IT" sz="2000" dirty="0" smtClean="0">
              <a:latin typeface="Cambria" pitchFamily="18" charset="0"/>
            </a:endParaRPr>
          </a:p>
          <a:p>
            <a:pPr marL="0" indent="0" algn="just" eaLnBrk="1" hangingPunct="1">
              <a:lnSpc>
                <a:spcPts val="2700"/>
              </a:lnSpc>
              <a:buNone/>
            </a:pPr>
            <a:endParaRPr lang="it-IT" sz="2000" i="1" u="sng" dirty="0" smtClean="0">
              <a:latin typeface="Cambria" pitchFamily="18" charset="0"/>
            </a:endParaRPr>
          </a:p>
          <a:p>
            <a:pPr marL="0" indent="0" algn="just" eaLnBrk="1" hangingPunct="1">
              <a:lnSpc>
                <a:spcPts val="2700"/>
              </a:lnSpc>
              <a:buNone/>
            </a:pPr>
            <a:endParaRPr lang="it-IT" sz="2000" i="1" u="sng" dirty="0" smtClean="0">
              <a:latin typeface="Cambria" pitchFamily="18" charset="0"/>
            </a:endParaRPr>
          </a:p>
          <a:p>
            <a:pPr marL="0" indent="0" algn="just" eaLnBrk="1" hangingPunct="1">
              <a:lnSpc>
                <a:spcPts val="2700"/>
              </a:lnSpc>
              <a:buNone/>
            </a:pPr>
            <a:r>
              <a:rPr lang="it-IT" sz="2000" i="1" u="sng" dirty="0" smtClean="0">
                <a:latin typeface="Cambria" pitchFamily="18" charset="0"/>
              </a:rPr>
              <a:t>Soluzione</a:t>
            </a:r>
            <a:endParaRPr lang="it-IT" sz="2000" dirty="0" smtClean="0">
              <a:latin typeface="Cambria" pitchFamily="18" charset="0"/>
            </a:endParaRPr>
          </a:p>
        </p:txBody>
      </p:sp>
      <p:pic>
        <p:nvPicPr>
          <p:cNvPr id="52225" name="Immagine 1" descr="C:\Users\User\Desktop\francesca\burocrazie TV\logo gruppo.TIF"/>
          <p:cNvPicPr>
            <a:picLocks noChangeAspect="1" noChangeArrowheads="1"/>
          </p:cNvPicPr>
          <p:nvPr/>
        </p:nvPicPr>
        <p:blipFill>
          <a:blip r:embed="rId4"/>
          <a:srcRect/>
          <a:stretch>
            <a:fillRect/>
          </a:stretch>
        </p:blipFill>
        <p:spPr bwMode="auto">
          <a:xfrm>
            <a:off x="8358214" y="71414"/>
            <a:ext cx="642942" cy="676930"/>
          </a:xfrm>
          <a:prstGeom prst="rect">
            <a:avLst/>
          </a:prstGeom>
          <a:noFill/>
          <a:ln w="9525">
            <a:noFill/>
            <a:miter lim="800000"/>
            <a:headEnd/>
            <a:tailEnd/>
          </a:ln>
        </p:spPr>
      </p:pic>
      <p:cxnSp>
        <p:nvCxnSpPr>
          <p:cNvPr id="20" name="Connettore 1 19"/>
          <p:cNvCxnSpPr/>
          <p:nvPr/>
        </p:nvCxnSpPr>
        <p:spPr>
          <a:xfrm flipV="1">
            <a:off x="285720" y="687060"/>
            <a:ext cx="8001056" cy="71438"/>
          </a:xfrm>
          <a:prstGeom prst="line">
            <a:avLst/>
          </a:prstGeom>
          <a:ln>
            <a:solidFill>
              <a:srgbClr val="006600"/>
            </a:solidFill>
          </a:ln>
        </p:spPr>
        <p:style>
          <a:lnRef idx="1">
            <a:schemeClr val="accent1"/>
          </a:lnRef>
          <a:fillRef idx="0">
            <a:schemeClr val="accent1"/>
          </a:fillRef>
          <a:effectRef idx="0">
            <a:schemeClr val="accent1"/>
          </a:effectRef>
          <a:fontRef idx="minor">
            <a:schemeClr val="tx1"/>
          </a:fontRef>
        </p:style>
      </p:cxnSp>
      <p:graphicFrame>
        <p:nvGraphicFramePr>
          <p:cNvPr id="6" name="Tabella 5"/>
          <p:cNvGraphicFramePr>
            <a:graphicFrameLocks noGrp="1"/>
          </p:cNvGraphicFramePr>
          <p:nvPr/>
        </p:nvGraphicFramePr>
        <p:xfrm>
          <a:off x="2928926" y="1643050"/>
          <a:ext cx="2786082" cy="2819055"/>
        </p:xfrm>
        <a:graphic>
          <a:graphicData uri="http://schemas.openxmlformats.org/drawingml/2006/table">
            <a:tbl>
              <a:tblPr firstRow="1" bandRow="1">
                <a:tableStyleId>{5C22544A-7EE6-4342-B048-85BDC9FD1C3A}</a:tableStyleId>
              </a:tblPr>
              <a:tblGrid>
                <a:gridCol w="857256"/>
                <a:gridCol w="1928826"/>
              </a:tblGrid>
              <a:tr h="357190">
                <a:tc>
                  <a:txBody>
                    <a:bodyPr/>
                    <a:lstStyle/>
                    <a:p>
                      <a:pPr algn="ctr"/>
                      <a:r>
                        <a:rPr lang="it-IT" sz="1600" dirty="0" smtClean="0"/>
                        <a:t>Ione</a:t>
                      </a:r>
                      <a:endParaRPr lang="it-IT" sz="1600" dirty="0"/>
                    </a:p>
                  </a:txBody>
                  <a:tcPr>
                    <a:solidFill>
                      <a:srgbClr val="006600"/>
                    </a:solidFill>
                  </a:tcPr>
                </a:tc>
                <a:tc>
                  <a:txBody>
                    <a:bodyPr/>
                    <a:lstStyle/>
                    <a:p>
                      <a:pPr algn="ctr"/>
                      <a:r>
                        <a:rPr lang="it-IT" sz="1600" dirty="0" smtClean="0"/>
                        <a:t>Raggio ionico(</a:t>
                      </a:r>
                      <a:r>
                        <a:rPr lang="it-IT" sz="1600" dirty="0" err="1" smtClean="0"/>
                        <a:t>nm</a:t>
                      </a:r>
                      <a:r>
                        <a:rPr lang="it-IT" sz="1600" dirty="0" smtClean="0"/>
                        <a:t>)</a:t>
                      </a:r>
                      <a:endParaRPr lang="it-IT" sz="1600" dirty="0"/>
                    </a:p>
                  </a:txBody>
                  <a:tcPr>
                    <a:solidFill>
                      <a:srgbClr val="006600"/>
                    </a:solidFill>
                  </a:tcPr>
                </a:tc>
              </a:tr>
              <a:tr h="351695">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it-IT" sz="1400" dirty="0" smtClean="0"/>
                        <a:t>Al</a:t>
                      </a:r>
                      <a:r>
                        <a:rPr lang="it-IT" sz="1400" baseline="30000" dirty="0" smtClean="0"/>
                        <a:t>3+</a:t>
                      </a:r>
                      <a:endParaRPr lang="it-IT" sz="1400" dirty="0" smtClean="0"/>
                    </a:p>
                  </a:txBody>
                  <a:tcPr/>
                </a:tc>
                <a:tc>
                  <a:txBody>
                    <a:bodyPr/>
                    <a:lstStyle/>
                    <a:p>
                      <a:pPr algn="ctr"/>
                      <a:r>
                        <a:rPr lang="it-IT" sz="1400" dirty="0" smtClean="0"/>
                        <a:t>0.053</a:t>
                      </a:r>
                      <a:endParaRPr lang="it-IT" sz="1400" dirty="0"/>
                    </a:p>
                  </a:txBody>
                  <a:tcPr/>
                </a:tc>
              </a:tr>
              <a:tr h="351695">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it-IT" sz="1400" dirty="0" smtClean="0"/>
                        <a:t>Fe</a:t>
                      </a:r>
                      <a:r>
                        <a:rPr lang="it-IT" sz="1400" baseline="30000" dirty="0" smtClean="0"/>
                        <a:t>2+</a:t>
                      </a:r>
                      <a:endParaRPr lang="it-IT" sz="1400" dirty="0" smtClean="0"/>
                    </a:p>
                  </a:txBody>
                  <a:tcPr/>
                </a:tc>
                <a:tc>
                  <a:txBody>
                    <a:bodyPr/>
                    <a:lstStyle/>
                    <a:p>
                      <a:pPr algn="ctr"/>
                      <a:r>
                        <a:rPr lang="it-IT" sz="1400" dirty="0" smtClean="0"/>
                        <a:t>0.077</a:t>
                      </a:r>
                      <a:endParaRPr lang="it-IT" sz="1400" dirty="0"/>
                    </a:p>
                  </a:txBody>
                  <a:tcPr/>
                </a:tc>
              </a:tr>
              <a:tr h="351695">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it-IT" sz="1400" dirty="0" smtClean="0"/>
                        <a:t>Fe</a:t>
                      </a:r>
                      <a:r>
                        <a:rPr lang="it-IT" sz="1400" baseline="30000" dirty="0" smtClean="0"/>
                        <a:t>3+</a:t>
                      </a:r>
                      <a:endParaRPr lang="it-IT" sz="1400" dirty="0" smtClean="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it-IT" sz="1400" dirty="0" smtClean="0"/>
                        <a:t>0.069</a:t>
                      </a:r>
                    </a:p>
                  </a:txBody>
                  <a:tcPr/>
                </a:tc>
              </a:tr>
              <a:tr h="351695">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it-IT" sz="1400" dirty="0" smtClean="0"/>
                        <a:t>Ca</a:t>
                      </a:r>
                      <a:r>
                        <a:rPr lang="it-IT" sz="1400" baseline="30000" dirty="0" smtClean="0"/>
                        <a:t>2+</a:t>
                      </a:r>
                      <a:endParaRPr lang="it-IT" sz="1400" dirty="0" smtClean="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it-IT" sz="1400" dirty="0" smtClean="0"/>
                        <a:t>0.100</a:t>
                      </a:r>
                    </a:p>
                  </a:txBody>
                  <a:tcPr/>
                </a:tc>
              </a:tr>
              <a:tr h="351695">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it-IT" sz="1400" dirty="0" smtClean="0"/>
                        <a:t>O</a:t>
                      </a:r>
                      <a:r>
                        <a:rPr lang="it-IT" sz="1400" baseline="30000" dirty="0" smtClean="0"/>
                        <a:t>2-</a:t>
                      </a:r>
                      <a:endParaRPr lang="it-IT" sz="1400" dirty="0" smtClean="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it-IT" sz="1400" dirty="0" smtClean="0"/>
                        <a:t>0.140</a:t>
                      </a:r>
                    </a:p>
                  </a:txBody>
                  <a:tcPr/>
                </a:tc>
              </a:tr>
              <a:tr h="351695">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it-IT" sz="1400" dirty="0" smtClean="0"/>
                        <a:t>Cl</a:t>
                      </a:r>
                      <a:r>
                        <a:rPr lang="it-IT" sz="1400" baseline="30000" dirty="0" smtClean="0"/>
                        <a:t>-</a:t>
                      </a:r>
                      <a:endParaRPr lang="it-IT" sz="1400" dirty="0" smtClean="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it-IT" sz="1400" dirty="0" smtClean="0"/>
                        <a:t>0.181</a:t>
                      </a:r>
                    </a:p>
                  </a:txBody>
                  <a:tcPr/>
                </a:tc>
              </a:tr>
              <a:tr h="351695">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it-IT" sz="1400" dirty="0" smtClean="0"/>
                        <a:t>F</a:t>
                      </a:r>
                      <a:r>
                        <a:rPr lang="it-IT" sz="1400" baseline="30000" dirty="0" smtClean="0"/>
                        <a:t>-</a:t>
                      </a:r>
                      <a:endParaRPr lang="it-IT" sz="1400" dirty="0" smtClean="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it-IT" sz="1400" dirty="0" smtClean="0"/>
                        <a:t>0.133</a:t>
                      </a:r>
                    </a:p>
                  </a:txBody>
                  <a:tcPr/>
                </a:tc>
              </a:tr>
            </a:tbl>
          </a:graphicData>
        </a:graphic>
      </p:graphicFrame>
      <p:graphicFrame>
        <p:nvGraphicFramePr>
          <p:cNvPr id="283650" name="Object 5"/>
          <p:cNvGraphicFramePr>
            <a:graphicFrameLocks noChangeAspect="1"/>
          </p:cNvGraphicFramePr>
          <p:nvPr/>
        </p:nvGraphicFramePr>
        <p:xfrm>
          <a:off x="571472" y="5286388"/>
          <a:ext cx="2416175" cy="857250"/>
        </p:xfrm>
        <a:graphic>
          <a:graphicData uri="http://schemas.openxmlformats.org/presentationml/2006/ole">
            <p:oleObj spid="_x0000_s284674" name="Equazione" r:id="rId5" imgW="1193760" imgH="431640" progId="Equation.3">
              <p:embed/>
            </p:oleObj>
          </a:graphicData>
        </a:graphic>
      </p:graphicFrame>
      <p:sp>
        <p:nvSpPr>
          <p:cNvPr id="9" name="Freccia in giù 8"/>
          <p:cNvSpPr/>
          <p:nvPr/>
        </p:nvSpPr>
        <p:spPr>
          <a:xfrm rot="16200000">
            <a:off x="3428992" y="5357826"/>
            <a:ext cx="500066" cy="642942"/>
          </a:xfrm>
          <a:prstGeom prst="downArrow">
            <a:avLst/>
          </a:prstGeom>
          <a:no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0" name="Rettangolo 9"/>
          <p:cNvSpPr/>
          <p:nvPr/>
        </p:nvSpPr>
        <p:spPr>
          <a:xfrm>
            <a:off x="4572000" y="5429264"/>
            <a:ext cx="3857652" cy="400110"/>
          </a:xfrm>
          <a:prstGeom prst="rect">
            <a:avLst/>
          </a:prstGeom>
          <a:ln>
            <a:solidFill>
              <a:srgbClr val="006600"/>
            </a:solidFill>
          </a:ln>
        </p:spPr>
        <p:txBody>
          <a:bodyPr wrap="square">
            <a:spAutoFit/>
          </a:bodyPr>
          <a:lstStyle/>
          <a:p>
            <a:pPr algn="just"/>
            <a:r>
              <a:rPr lang="it-IT" sz="2000" kern="0" dirty="0" err="1" smtClean="0">
                <a:latin typeface="Cambria" pitchFamily="18" charset="0"/>
              </a:rPr>
              <a:t>NC</a:t>
            </a:r>
            <a:r>
              <a:rPr lang="it-IT" sz="2000" kern="0" baseline="-25000" dirty="0" err="1" smtClean="0">
                <a:latin typeface="Cambria" pitchFamily="18" charset="0"/>
              </a:rPr>
              <a:t>c</a:t>
            </a:r>
            <a:r>
              <a:rPr lang="it-IT" sz="2000" kern="0" dirty="0" smtClean="0">
                <a:latin typeface="Cambria" pitchFamily="18" charset="0"/>
              </a:rPr>
              <a:t> =6, struttura tipo </a:t>
            </a:r>
            <a:r>
              <a:rPr lang="it-IT" sz="2000" kern="0" dirty="0" err="1" smtClean="0">
                <a:latin typeface="Cambria" pitchFamily="18" charset="0"/>
              </a:rPr>
              <a:t>NaCl</a:t>
            </a:r>
            <a:endParaRPr lang="it-IT" sz="2000" kern="0" dirty="0" smtClean="0">
              <a:latin typeface="Cambria" pitchFamily="18" charset="0"/>
            </a:endParaRP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395288" y="-71462"/>
            <a:ext cx="7772400" cy="908050"/>
          </a:xfrm>
        </p:spPr>
        <p:txBody>
          <a:bodyPr/>
          <a:lstStyle/>
          <a:p>
            <a:pPr eaLnBrk="1" hangingPunct="1"/>
            <a:r>
              <a:rPr lang="it-IT" sz="2800" b="1" i="1" dirty="0" err="1" smtClean="0">
                <a:solidFill>
                  <a:srgbClr val="006600"/>
                </a:solidFill>
                <a:latin typeface="Bookman Old Style" pitchFamily="18" charset="0"/>
              </a:rPr>
              <a:t>Mat</a:t>
            </a:r>
            <a:r>
              <a:rPr lang="it-IT" sz="2800" b="1" i="1" dirty="0" smtClean="0">
                <a:solidFill>
                  <a:srgbClr val="006600"/>
                </a:solidFill>
                <a:latin typeface="Bookman Old Style" pitchFamily="18" charset="0"/>
              </a:rPr>
              <a:t>. </a:t>
            </a:r>
            <a:r>
              <a:rPr lang="it-IT" sz="2800" b="1" i="1" dirty="0" err="1" smtClean="0">
                <a:solidFill>
                  <a:srgbClr val="006600"/>
                </a:solidFill>
                <a:latin typeface="Bookman Old Style" pitchFamily="18" charset="0"/>
              </a:rPr>
              <a:t>cer</a:t>
            </a:r>
            <a:r>
              <a:rPr lang="it-IT" sz="2800" b="1" i="1" dirty="0" smtClean="0">
                <a:solidFill>
                  <a:srgbClr val="006600"/>
                </a:solidFill>
                <a:latin typeface="Bookman Old Style" pitchFamily="18" charset="0"/>
              </a:rPr>
              <a:t>.: domande di autovalutazione</a:t>
            </a:r>
          </a:p>
        </p:txBody>
      </p:sp>
      <p:sp>
        <p:nvSpPr>
          <p:cNvPr id="15363" name="Rectangle 3"/>
          <p:cNvSpPr>
            <a:spLocks noGrp="1" noChangeArrowheads="1"/>
          </p:cNvSpPr>
          <p:nvPr>
            <p:ph type="body" sz="half" idx="1"/>
          </p:nvPr>
        </p:nvSpPr>
        <p:spPr>
          <a:xfrm>
            <a:off x="214282" y="785794"/>
            <a:ext cx="8715436" cy="5929354"/>
          </a:xfrm>
        </p:spPr>
        <p:txBody>
          <a:bodyPr/>
          <a:lstStyle/>
          <a:p>
            <a:pPr marL="457200" indent="-457200" algn="just" eaLnBrk="1" hangingPunct="1">
              <a:lnSpc>
                <a:spcPts val="2700"/>
              </a:lnSpc>
              <a:buNone/>
            </a:pPr>
            <a:r>
              <a:rPr lang="it-IT" sz="2000" dirty="0" smtClean="0">
                <a:latin typeface="Cambria" pitchFamily="18" charset="0"/>
              </a:rPr>
              <a:t> </a:t>
            </a:r>
            <a:r>
              <a:rPr lang="it-IT" sz="2000" i="1" u="sng" dirty="0" smtClean="0">
                <a:latin typeface="Cambria" pitchFamily="18" charset="0"/>
              </a:rPr>
              <a:t>Esercizio 2</a:t>
            </a:r>
          </a:p>
          <a:p>
            <a:pPr marL="457200" indent="-457200" algn="just" eaLnBrk="1" hangingPunct="1">
              <a:lnSpc>
                <a:spcPts val="2700"/>
              </a:lnSpc>
              <a:buNone/>
            </a:pPr>
            <a:r>
              <a:rPr lang="it-IT" sz="2000" dirty="0" smtClean="0">
                <a:latin typeface="Cambria" pitchFamily="18" charset="0"/>
              </a:rPr>
              <a:t>Sulla base del raggio ionico, quale struttura prevedreste per la fluorite, CaF</a:t>
            </a:r>
            <a:r>
              <a:rPr lang="it-IT" sz="2000" baseline="-25000" dirty="0" smtClean="0">
                <a:latin typeface="Cambria" pitchFamily="18" charset="0"/>
              </a:rPr>
              <a:t>2</a:t>
            </a:r>
            <a:r>
              <a:rPr lang="it-IT" sz="2000" dirty="0" smtClean="0">
                <a:latin typeface="Cambria" pitchFamily="18" charset="0"/>
              </a:rPr>
              <a:t>?</a:t>
            </a:r>
          </a:p>
          <a:p>
            <a:pPr marL="457200" indent="-457200" algn="just" eaLnBrk="1" hangingPunct="1">
              <a:lnSpc>
                <a:spcPts val="2700"/>
              </a:lnSpc>
              <a:buNone/>
            </a:pPr>
            <a:endParaRPr lang="it-IT" sz="2000" dirty="0" smtClean="0">
              <a:latin typeface="Cambria" pitchFamily="18" charset="0"/>
            </a:endParaRPr>
          </a:p>
          <a:p>
            <a:pPr marL="457200" indent="-457200" algn="just" eaLnBrk="1" hangingPunct="1">
              <a:lnSpc>
                <a:spcPts val="2700"/>
              </a:lnSpc>
              <a:buNone/>
            </a:pPr>
            <a:endParaRPr lang="it-IT" sz="2000" dirty="0" smtClean="0">
              <a:latin typeface="Cambria" pitchFamily="18" charset="0"/>
            </a:endParaRPr>
          </a:p>
          <a:p>
            <a:pPr marL="0" indent="0" algn="just">
              <a:buNone/>
            </a:pPr>
            <a:endParaRPr lang="it-IT" sz="2000" baseline="30000" dirty="0" smtClean="0">
              <a:latin typeface="Cambria" pitchFamily="18" charset="0"/>
            </a:endParaRPr>
          </a:p>
          <a:p>
            <a:pPr marL="0" indent="0" algn="just">
              <a:buNone/>
            </a:pPr>
            <a:endParaRPr lang="it-IT" sz="2000" baseline="30000" dirty="0" smtClean="0">
              <a:latin typeface="Cambria" pitchFamily="18" charset="0"/>
            </a:endParaRPr>
          </a:p>
          <a:p>
            <a:pPr marL="0" indent="0">
              <a:buNone/>
            </a:pPr>
            <a:endParaRPr lang="it-IT" sz="2400" b="1" i="1" u="sng" dirty="0" smtClean="0">
              <a:solidFill>
                <a:srgbClr val="006600"/>
              </a:solidFill>
              <a:latin typeface="Cambria" pitchFamily="18" charset="0"/>
            </a:endParaRPr>
          </a:p>
          <a:p>
            <a:pPr marL="0" indent="0">
              <a:buNone/>
            </a:pPr>
            <a:r>
              <a:rPr lang="it-IT" sz="2000" i="1" u="sng" dirty="0" smtClean="0">
                <a:latin typeface="Cambria" pitchFamily="18" charset="0"/>
              </a:rPr>
              <a:t>Soluzione</a:t>
            </a:r>
            <a:endParaRPr lang="it-IT" sz="2000" dirty="0" smtClean="0">
              <a:latin typeface="Cambria" pitchFamily="18" charset="0"/>
            </a:endParaRPr>
          </a:p>
          <a:p>
            <a:pPr marL="0" indent="0">
              <a:buNone/>
            </a:pPr>
            <a:endParaRPr lang="it-IT" sz="2000" dirty="0" smtClean="0">
              <a:latin typeface="Cambria" pitchFamily="18" charset="0"/>
            </a:endParaRPr>
          </a:p>
          <a:p>
            <a:pPr marL="0" indent="0">
              <a:buNone/>
            </a:pPr>
            <a:endParaRPr lang="it-IT" sz="2000" dirty="0" smtClean="0">
              <a:latin typeface="Cambria" pitchFamily="18" charset="0"/>
            </a:endParaRPr>
          </a:p>
          <a:p>
            <a:pPr marL="0" indent="0">
              <a:buNone/>
            </a:pPr>
            <a:endParaRPr lang="it-IT" sz="2000" dirty="0" smtClean="0">
              <a:latin typeface="Cambria" pitchFamily="18" charset="0"/>
            </a:endParaRPr>
          </a:p>
          <a:p>
            <a:pPr marL="0" indent="0">
              <a:buNone/>
            </a:pPr>
            <a:r>
              <a:rPr lang="it-IT" sz="2000" dirty="0" smtClean="0">
                <a:latin typeface="Cambria" pitchFamily="18" charset="0"/>
              </a:rPr>
              <a:t>Deve valere l’elettroneutralità, è perciò essendo </a:t>
            </a:r>
          </a:p>
          <a:p>
            <a:pPr marL="0" indent="0">
              <a:buNone/>
            </a:pPr>
            <a:r>
              <a:rPr lang="it-IT" sz="2000" dirty="0" smtClean="0">
                <a:latin typeface="Cambria" pitchFamily="18" charset="0"/>
              </a:rPr>
              <a:t> valenza del calcio = 2 , valenza del fluoro = 1</a:t>
            </a:r>
          </a:p>
          <a:p>
            <a:pPr marL="0" indent="0" algn="just">
              <a:buNone/>
            </a:pPr>
            <a:r>
              <a:rPr lang="it-IT" sz="2000" dirty="0" smtClean="0">
                <a:latin typeface="Cambria" pitchFamily="18" charset="0"/>
              </a:rPr>
              <a:t> l’anione fluoro dovrà circondarsi di 4 Ca</a:t>
            </a:r>
            <a:r>
              <a:rPr lang="it-IT" sz="2000" baseline="30000" dirty="0" smtClean="0">
                <a:latin typeface="Cambria" pitchFamily="18" charset="0"/>
              </a:rPr>
              <a:t>++ </a:t>
            </a:r>
            <a:r>
              <a:rPr lang="it-IT" sz="2000" dirty="0" smtClean="0">
                <a:latin typeface="Cambria" pitchFamily="18" charset="0"/>
              </a:rPr>
              <a:t> , </a:t>
            </a:r>
          </a:p>
          <a:p>
            <a:pPr marL="0" indent="0" algn="just">
              <a:buNone/>
            </a:pPr>
            <a:r>
              <a:rPr lang="it-IT" sz="2000" dirty="0" smtClean="0">
                <a:latin typeface="Cambria" pitchFamily="18" charset="0"/>
              </a:rPr>
              <a:t>pertanto solo metà delle posizioni tetraedriche </a:t>
            </a:r>
          </a:p>
          <a:p>
            <a:pPr marL="0" indent="0" algn="just">
              <a:buNone/>
            </a:pPr>
            <a:r>
              <a:rPr lang="it-IT" sz="2000" dirty="0" smtClean="0">
                <a:latin typeface="Cambria" pitchFamily="18" charset="0"/>
              </a:rPr>
              <a:t>saranno occupate.</a:t>
            </a:r>
          </a:p>
          <a:p>
            <a:pPr marL="457200" indent="-457200" algn="just" eaLnBrk="1" hangingPunct="1">
              <a:lnSpc>
                <a:spcPts val="2700"/>
              </a:lnSpc>
              <a:buNone/>
            </a:pPr>
            <a:endParaRPr lang="it-IT" sz="2000" dirty="0" smtClean="0">
              <a:latin typeface="Cambria" pitchFamily="18" charset="0"/>
            </a:endParaRPr>
          </a:p>
          <a:p>
            <a:pPr marL="457200" indent="-457200" algn="just" eaLnBrk="1" hangingPunct="1">
              <a:lnSpc>
                <a:spcPts val="2700"/>
              </a:lnSpc>
              <a:buNone/>
            </a:pPr>
            <a:endParaRPr lang="it-IT" sz="2000" dirty="0" smtClean="0">
              <a:latin typeface="Cambria" pitchFamily="18" charset="0"/>
            </a:endParaRPr>
          </a:p>
          <a:p>
            <a:pPr marL="0" indent="0" algn="just" eaLnBrk="1" hangingPunct="1">
              <a:lnSpc>
                <a:spcPts val="2700"/>
              </a:lnSpc>
              <a:buNone/>
            </a:pPr>
            <a:endParaRPr lang="it-IT" sz="2000" i="1" u="sng" dirty="0" smtClean="0">
              <a:latin typeface="Cambria" pitchFamily="18" charset="0"/>
            </a:endParaRPr>
          </a:p>
        </p:txBody>
      </p:sp>
      <p:pic>
        <p:nvPicPr>
          <p:cNvPr id="52225" name="Immagine 1" descr="C:\Users\User\Desktop\francesca\burocrazie TV\logo gruppo.TIF"/>
          <p:cNvPicPr>
            <a:picLocks noChangeAspect="1" noChangeArrowheads="1"/>
          </p:cNvPicPr>
          <p:nvPr/>
        </p:nvPicPr>
        <p:blipFill>
          <a:blip r:embed="rId4"/>
          <a:srcRect/>
          <a:stretch>
            <a:fillRect/>
          </a:stretch>
        </p:blipFill>
        <p:spPr bwMode="auto">
          <a:xfrm>
            <a:off x="8358214" y="71414"/>
            <a:ext cx="642942" cy="676930"/>
          </a:xfrm>
          <a:prstGeom prst="rect">
            <a:avLst/>
          </a:prstGeom>
          <a:noFill/>
          <a:ln w="9525">
            <a:noFill/>
            <a:miter lim="800000"/>
            <a:headEnd/>
            <a:tailEnd/>
          </a:ln>
        </p:spPr>
      </p:pic>
      <p:cxnSp>
        <p:nvCxnSpPr>
          <p:cNvPr id="20" name="Connettore 1 19"/>
          <p:cNvCxnSpPr/>
          <p:nvPr/>
        </p:nvCxnSpPr>
        <p:spPr>
          <a:xfrm flipV="1">
            <a:off x="285720" y="687060"/>
            <a:ext cx="8001056" cy="71438"/>
          </a:xfrm>
          <a:prstGeom prst="line">
            <a:avLst/>
          </a:prstGeom>
          <a:ln>
            <a:solidFill>
              <a:srgbClr val="006600"/>
            </a:solidFill>
          </a:ln>
        </p:spPr>
        <p:style>
          <a:lnRef idx="1">
            <a:schemeClr val="accent1"/>
          </a:lnRef>
          <a:fillRef idx="0">
            <a:schemeClr val="accent1"/>
          </a:fillRef>
          <a:effectRef idx="0">
            <a:schemeClr val="accent1"/>
          </a:effectRef>
          <a:fontRef idx="minor">
            <a:schemeClr val="tx1"/>
          </a:fontRef>
        </p:style>
      </p:cxnSp>
      <p:graphicFrame>
        <p:nvGraphicFramePr>
          <p:cNvPr id="283650" name="Object 5"/>
          <p:cNvGraphicFramePr>
            <a:graphicFrameLocks noChangeAspect="1"/>
          </p:cNvGraphicFramePr>
          <p:nvPr/>
        </p:nvGraphicFramePr>
        <p:xfrm>
          <a:off x="1155701" y="3929063"/>
          <a:ext cx="1987540" cy="712664"/>
        </p:xfrm>
        <a:graphic>
          <a:graphicData uri="http://schemas.openxmlformats.org/presentationml/2006/ole">
            <p:oleObj spid="_x0000_s285698" name="Equazione" r:id="rId5" imgW="1180800" imgH="431640" progId="Equation.3">
              <p:embed/>
            </p:oleObj>
          </a:graphicData>
        </a:graphic>
      </p:graphicFrame>
      <p:sp>
        <p:nvSpPr>
          <p:cNvPr id="9" name="Freccia in giù 8"/>
          <p:cNvSpPr/>
          <p:nvPr/>
        </p:nvSpPr>
        <p:spPr>
          <a:xfrm rot="16200000">
            <a:off x="3643306" y="3857628"/>
            <a:ext cx="500066" cy="642942"/>
          </a:xfrm>
          <a:prstGeom prst="downArrow">
            <a:avLst/>
          </a:prstGeom>
          <a:no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0" name="Rettangolo 9"/>
          <p:cNvSpPr/>
          <p:nvPr/>
        </p:nvSpPr>
        <p:spPr>
          <a:xfrm>
            <a:off x="4643438" y="4000504"/>
            <a:ext cx="3857652" cy="400110"/>
          </a:xfrm>
          <a:prstGeom prst="rect">
            <a:avLst/>
          </a:prstGeom>
          <a:ln>
            <a:solidFill>
              <a:srgbClr val="006600"/>
            </a:solidFill>
          </a:ln>
        </p:spPr>
        <p:txBody>
          <a:bodyPr wrap="square">
            <a:spAutoFit/>
          </a:bodyPr>
          <a:lstStyle/>
          <a:p>
            <a:pPr algn="just"/>
            <a:r>
              <a:rPr lang="it-IT" sz="2000" kern="0" dirty="0" err="1" smtClean="0">
                <a:latin typeface="Cambria" pitchFamily="18" charset="0"/>
              </a:rPr>
              <a:t>NC</a:t>
            </a:r>
            <a:r>
              <a:rPr lang="it-IT" sz="2000" kern="0" baseline="-25000" dirty="0" err="1" smtClean="0">
                <a:latin typeface="Cambria" pitchFamily="18" charset="0"/>
              </a:rPr>
              <a:t>c</a:t>
            </a:r>
            <a:r>
              <a:rPr lang="it-IT" sz="2000" kern="0" dirty="0" smtClean="0">
                <a:latin typeface="Cambria" pitchFamily="18" charset="0"/>
              </a:rPr>
              <a:t> =8, struttura tipo </a:t>
            </a:r>
            <a:r>
              <a:rPr lang="it-IT" sz="2000" kern="0" dirty="0" err="1" smtClean="0">
                <a:latin typeface="Cambria" pitchFamily="18" charset="0"/>
              </a:rPr>
              <a:t>CeCs</a:t>
            </a:r>
            <a:endParaRPr lang="it-IT" sz="2000" kern="0" dirty="0" smtClean="0">
              <a:latin typeface="Cambria" pitchFamily="18" charset="0"/>
            </a:endParaRPr>
          </a:p>
        </p:txBody>
      </p:sp>
      <p:graphicFrame>
        <p:nvGraphicFramePr>
          <p:cNvPr id="11" name="Tabella 10"/>
          <p:cNvGraphicFramePr>
            <a:graphicFrameLocks noGrp="1"/>
          </p:cNvGraphicFramePr>
          <p:nvPr/>
        </p:nvGraphicFramePr>
        <p:xfrm>
          <a:off x="1285852" y="1643050"/>
          <a:ext cx="2786082" cy="1483713"/>
        </p:xfrm>
        <a:graphic>
          <a:graphicData uri="http://schemas.openxmlformats.org/drawingml/2006/table">
            <a:tbl>
              <a:tblPr firstRow="1" bandRow="1">
                <a:tableStyleId>{5C22544A-7EE6-4342-B048-85BDC9FD1C3A}</a:tableStyleId>
              </a:tblPr>
              <a:tblGrid>
                <a:gridCol w="857256"/>
                <a:gridCol w="1928826"/>
              </a:tblGrid>
              <a:tr h="428628">
                <a:tc>
                  <a:txBody>
                    <a:bodyPr/>
                    <a:lstStyle/>
                    <a:p>
                      <a:pPr algn="ctr"/>
                      <a:r>
                        <a:rPr lang="it-IT" sz="1600" dirty="0" smtClean="0"/>
                        <a:t>Ione</a:t>
                      </a:r>
                      <a:endParaRPr lang="it-IT" sz="1600" dirty="0"/>
                    </a:p>
                  </a:txBody>
                  <a:tcPr>
                    <a:solidFill>
                      <a:srgbClr val="006600"/>
                    </a:solidFill>
                  </a:tcPr>
                </a:tc>
                <a:tc>
                  <a:txBody>
                    <a:bodyPr/>
                    <a:lstStyle/>
                    <a:p>
                      <a:pPr algn="ctr"/>
                      <a:r>
                        <a:rPr lang="it-IT" sz="1600" dirty="0" smtClean="0"/>
                        <a:t>Raggio ionico(</a:t>
                      </a:r>
                      <a:r>
                        <a:rPr lang="it-IT" sz="1600" dirty="0" err="1" smtClean="0"/>
                        <a:t>nm</a:t>
                      </a:r>
                      <a:r>
                        <a:rPr lang="it-IT" sz="1600" dirty="0" smtClean="0"/>
                        <a:t>)</a:t>
                      </a:r>
                      <a:endParaRPr lang="it-IT" sz="1600" dirty="0"/>
                    </a:p>
                  </a:txBody>
                  <a:tcPr>
                    <a:solidFill>
                      <a:srgbClr val="006600"/>
                    </a:solidFill>
                  </a:tcPr>
                </a:tc>
              </a:tr>
              <a:tr h="351695">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it-IT" sz="1400" dirty="0" smtClean="0"/>
                        <a:t>O</a:t>
                      </a:r>
                      <a:r>
                        <a:rPr lang="it-IT" sz="1400" baseline="30000" dirty="0" smtClean="0"/>
                        <a:t>2-</a:t>
                      </a:r>
                      <a:endParaRPr lang="it-IT" sz="1400" dirty="0" smtClean="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it-IT" sz="1400" dirty="0" smtClean="0"/>
                        <a:t>0.140</a:t>
                      </a:r>
                    </a:p>
                  </a:txBody>
                  <a:tcPr/>
                </a:tc>
              </a:tr>
              <a:tr h="351695">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it-IT" sz="1400" dirty="0" smtClean="0"/>
                        <a:t>Cl</a:t>
                      </a:r>
                      <a:r>
                        <a:rPr lang="it-IT" sz="1400" baseline="30000" dirty="0" smtClean="0"/>
                        <a:t>-</a:t>
                      </a:r>
                      <a:endParaRPr lang="it-IT" sz="1400" dirty="0" smtClean="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it-IT" sz="1400" dirty="0" smtClean="0"/>
                        <a:t>0.181</a:t>
                      </a:r>
                    </a:p>
                  </a:txBody>
                  <a:tcPr/>
                </a:tc>
              </a:tr>
              <a:tr h="351695">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it-IT" sz="1400" dirty="0" smtClean="0"/>
                        <a:t>F</a:t>
                      </a:r>
                      <a:r>
                        <a:rPr lang="it-IT" sz="1400" baseline="30000" dirty="0" smtClean="0"/>
                        <a:t>-</a:t>
                      </a:r>
                      <a:endParaRPr lang="it-IT" sz="1400" dirty="0" smtClean="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it-IT" sz="1400" dirty="0" smtClean="0"/>
                        <a:t>0.133</a:t>
                      </a:r>
                    </a:p>
                  </a:txBody>
                  <a:tcPr/>
                </a:tc>
              </a:tr>
            </a:tbl>
          </a:graphicData>
        </a:graphic>
      </p:graphicFrame>
      <p:graphicFrame>
        <p:nvGraphicFramePr>
          <p:cNvPr id="12" name="Tabella 11"/>
          <p:cNvGraphicFramePr>
            <a:graphicFrameLocks noGrp="1"/>
          </p:cNvGraphicFramePr>
          <p:nvPr/>
        </p:nvGraphicFramePr>
        <p:xfrm>
          <a:off x="4643438" y="1659535"/>
          <a:ext cx="2786082" cy="1483713"/>
        </p:xfrm>
        <a:graphic>
          <a:graphicData uri="http://schemas.openxmlformats.org/drawingml/2006/table">
            <a:tbl>
              <a:tblPr firstRow="1" bandRow="1">
                <a:tableStyleId>{5C22544A-7EE6-4342-B048-85BDC9FD1C3A}</a:tableStyleId>
              </a:tblPr>
              <a:tblGrid>
                <a:gridCol w="857256"/>
                <a:gridCol w="1928826"/>
              </a:tblGrid>
              <a:tr h="428628">
                <a:tc>
                  <a:txBody>
                    <a:bodyPr/>
                    <a:lstStyle/>
                    <a:p>
                      <a:pPr algn="ctr"/>
                      <a:r>
                        <a:rPr lang="it-IT" sz="1600" dirty="0" smtClean="0"/>
                        <a:t>Ione</a:t>
                      </a:r>
                      <a:endParaRPr lang="it-IT" sz="1600" dirty="0"/>
                    </a:p>
                  </a:txBody>
                  <a:tcPr>
                    <a:solidFill>
                      <a:srgbClr val="006600"/>
                    </a:solidFill>
                  </a:tcPr>
                </a:tc>
                <a:tc>
                  <a:txBody>
                    <a:bodyPr/>
                    <a:lstStyle/>
                    <a:p>
                      <a:pPr algn="ctr"/>
                      <a:r>
                        <a:rPr lang="it-IT" sz="1600" dirty="0" smtClean="0"/>
                        <a:t>Raggio ionico(</a:t>
                      </a:r>
                      <a:r>
                        <a:rPr lang="it-IT" sz="1600" dirty="0" err="1" smtClean="0"/>
                        <a:t>nm</a:t>
                      </a:r>
                      <a:r>
                        <a:rPr lang="it-IT" sz="1600" dirty="0" smtClean="0"/>
                        <a:t>)</a:t>
                      </a:r>
                      <a:endParaRPr lang="it-IT" sz="1600" dirty="0"/>
                    </a:p>
                  </a:txBody>
                  <a:tcPr>
                    <a:solidFill>
                      <a:srgbClr val="006600"/>
                    </a:solidFill>
                  </a:tcPr>
                </a:tc>
              </a:tr>
              <a:tr h="351695">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it-IT" sz="1400" dirty="0" smtClean="0"/>
                        <a:t>Ca</a:t>
                      </a:r>
                      <a:r>
                        <a:rPr lang="it-IT" sz="1400" baseline="30000" dirty="0" smtClean="0"/>
                        <a:t>2+</a:t>
                      </a:r>
                      <a:endParaRPr lang="it-IT" sz="1400" dirty="0" smtClean="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it-IT" sz="1400" dirty="0" smtClean="0"/>
                        <a:t>0.100</a:t>
                      </a:r>
                    </a:p>
                  </a:txBody>
                  <a:tcPr/>
                </a:tc>
              </a:tr>
              <a:tr h="351695">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it-IT" sz="1400" dirty="0" smtClean="0"/>
                        <a:t>Fe</a:t>
                      </a:r>
                      <a:r>
                        <a:rPr lang="it-IT" sz="1400" baseline="30000" dirty="0" smtClean="0"/>
                        <a:t>2+</a:t>
                      </a:r>
                      <a:endParaRPr lang="it-IT" sz="1400" dirty="0" smtClean="0"/>
                    </a:p>
                  </a:txBody>
                  <a:tcPr/>
                </a:tc>
                <a:tc>
                  <a:txBody>
                    <a:bodyPr/>
                    <a:lstStyle/>
                    <a:p>
                      <a:pPr algn="ctr"/>
                      <a:r>
                        <a:rPr lang="it-IT" sz="1400" dirty="0" smtClean="0"/>
                        <a:t>0.077</a:t>
                      </a:r>
                      <a:endParaRPr lang="it-IT" sz="1400" dirty="0"/>
                    </a:p>
                  </a:txBody>
                  <a:tcPr/>
                </a:tc>
              </a:tr>
              <a:tr h="351695">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it-IT" sz="1400" dirty="0" smtClean="0"/>
                        <a:t>Fe</a:t>
                      </a:r>
                      <a:r>
                        <a:rPr lang="it-IT" sz="1400" baseline="30000" dirty="0" smtClean="0"/>
                        <a:t>3+</a:t>
                      </a:r>
                      <a:endParaRPr lang="it-IT" sz="1400" dirty="0" smtClean="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it-IT" sz="1400" dirty="0" smtClean="0"/>
                        <a:t>0.069</a:t>
                      </a:r>
                    </a:p>
                  </a:txBody>
                  <a:tcPr/>
                </a:tc>
              </a:tr>
            </a:tbl>
          </a:graphicData>
        </a:graphic>
      </p:graphicFrame>
      <p:graphicFrame>
        <p:nvGraphicFramePr>
          <p:cNvPr id="285699" name="Object 3"/>
          <p:cNvGraphicFramePr>
            <a:graphicFrameLocks noChangeAspect="1"/>
          </p:cNvGraphicFramePr>
          <p:nvPr/>
        </p:nvGraphicFramePr>
        <p:xfrm>
          <a:off x="5715008" y="4572008"/>
          <a:ext cx="3025668" cy="785818"/>
        </p:xfrm>
        <a:graphic>
          <a:graphicData uri="http://schemas.openxmlformats.org/presentationml/2006/ole">
            <p:oleObj spid="_x0000_s285699" name="Equazione" r:id="rId6" imgW="1777680" imgH="469800" progId="Equation.3">
              <p:embed/>
            </p:oleObj>
          </a:graphicData>
        </a:graphic>
      </p:graphicFrame>
      <p:pic>
        <p:nvPicPr>
          <p:cNvPr id="285700" name="Picture 4"/>
          <p:cNvPicPr>
            <a:picLocks noChangeAspect="1" noChangeArrowheads="1"/>
          </p:cNvPicPr>
          <p:nvPr/>
        </p:nvPicPr>
        <p:blipFill>
          <a:blip r:embed="rId7"/>
          <a:srcRect/>
          <a:stretch>
            <a:fillRect/>
          </a:stretch>
        </p:blipFill>
        <p:spPr bwMode="auto">
          <a:xfrm>
            <a:off x="6500826" y="5500702"/>
            <a:ext cx="1500198" cy="1283674"/>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Struttura predefinita">
  <a:themeElements>
    <a:clrScheme name="Struttura predefinita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Struttura predefinita">
      <a:majorFont>
        <a:latin typeface="Times New Roman"/>
        <a:ea typeface=""/>
        <a:cs typeface=""/>
      </a:majorFont>
      <a:minorFont>
        <a:latin typeface="Times New Roman"/>
        <a:ea typeface=""/>
        <a:cs typeface=""/>
      </a:minorFont>
    </a:fontScheme>
    <a:fmtScheme name="Mito">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truttura predefinita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Struttura predefinita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truttura predefinita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truttura predefinita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truttura predefinita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truttura predefinita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Struttura predefinita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i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4415</TotalTime>
  <Words>6087</Words>
  <Application>Microsoft PowerPoint</Application>
  <PresentationFormat>Presentazione su schermo (4:3)</PresentationFormat>
  <Paragraphs>810</Paragraphs>
  <Slides>71</Slides>
  <Notes>70</Notes>
  <HiddenSlides>0</HiddenSlides>
  <MMClips>0</MMClips>
  <ScaleCrop>false</ScaleCrop>
  <HeadingPairs>
    <vt:vector size="6" baseType="variant">
      <vt:variant>
        <vt:lpstr>Tema</vt:lpstr>
      </vt:variant>
      <vt:variant>
        <vt:i4>1</vt:i4>
      </vt:variant>
      <vt:variant>
        <vt:lpstr>Server OLE incorporati</vt:lpstr>
      </vt:variant>
      <vt:variant>
        <vt:i4>2</vt:i4>
      </vt:variant>
      <vt:variant>
        <vt:lpstr>Titoli diapositive</vt:lpstr>
      </vt:variant>
      <vt:variant>
        <vt:i4>71</vt:i4>
      </vt:variant>
    </vt:vector>
  </HeadingPairs>
  <TitlesOfParts>
    <vt:vector size="74" baseType="lpstr">
      <vt:lpstr>Struttura predefinita</vt:lpstr>
      <vt:lpstr>Equazione</vt:lpstr>
      <vt:lpstr>Image</vt:lpstr>
      <vt:lpstr>Materiali ceramici</vt:lpstr>
      <vt:lpstr>Materiali ceramici</vt:lpstr>
      <vt:lpstr>Materiali ceramici</vt:lpstr>
      <vt:lpstr>Materiali ceramici</vt:lpstr>
      <vt:lpstr>Materiali ceramici</vt:lpstr>
      <vt:lpstr>Materiali ceramici</vt:lpstr>
      <vt:lpstr>Materiali ceramici</vt:lpstr>
      <vt:lpstr>Materiali ceramici</vt:lpstr>
      <vt:lpstr>Materiali ceramici</vt:lpstr>
      <vt:lpstr>Materiali ceramici</vt:lpstr>
      <vt:lpstr>Materiali ceramici</vt:lpstr>
      <vt:lpstr>Solidi Covalenti</vt:lpstr>
      <vt:lpstr>Solidi Covalenti</vt:lpstr>
      <vt:lpstr>Solidi ionici</vt:lpstr>
      <vt:lpstr>Solidi ionici: dim. relativa degli ioni</vt:lpstr>
      <vt:lpstr>Solidi ionici: dim. relativa degli ioni</vt:lpstr>
      <vt:lpstr>Solidi ionici: dim. relativa degli ioni</vt:lpstr>
      <vt:lpstr>Solidi ionici: elettroneutralità</vt:lpstr>
      <vt:lpstr>Solidi ionici: elettroneutralità</vt:lpstr>
      <vt:lpstr>Solidi ionici: grado di covalenza dei leg.</vt:lpstr>
      <vt:lpstr>Solidi ionici: repuls. cationi carica elevata</vt:lpstr>
      <vt:lpstr>Solidi ionici: posizioni interstiziali</vt:lpstr>
      <vt:lpstr>Solidi ionici: posizioni interstiziali</vt:lpstr>
      <vt:lpstr>Strutture cristalline ceramiche binarie</vt:lpstr>
      <vt:lpstr>Strutture cristalline ceramiche binarie</vt:lpstr>
      <vt:lpstr>Strutture cristalline ceramiche binarie</vt:lpstr>
      <vt:lpstr>Strutture cristalline ceramiche binarie</vt:lpstr>
      <vt:lpstr>Strutture cristalline ceramiche binarie</vt:lpstr>
      <vt:lpstr>Solidi Ionico-Covalenti</vt:lpstr>
      <vt:lpstr>Strutture cristalline ceramiche binarie</vt:lpstr>
      <vt:lpstr>Strutture cristalline ceramiche binarie</vt:lpstr>
      <vt:lpstr>Strutture cristalline ceramiche binarie</vt:lpstr>
      <vt:lpstr>Strutture cristalline ceramiche binarie</vt:lpstr>
      <vt:lpstr>Strutture cristalline ceramiche binarie</vt:lpstr>
      <vt:lpstr>Strutture cristalline ceramiche ternarie</vt:lpstr>
      <vt:lpstr>Strutture cristalline ceramiche ternarie</vt:lpstr>
      <vt:lpstr>Strutture cristalline ceramiche ternarie</vt:lpstr>
      <vt:lpstr>Strutture cristalline ceramiche ternarie</vt:lpstr>
      <vt:lpstr>Strutture cristalline ceramiche ternarie</vt:lpstr>
      <vt:lpstr>Strutture cristalline ceramiche ternarie</vt:lpstr>
      <vt:lpstr>Strutture cristalline ceramiche ternarie</vt:lpstr>
      <vt:lpstr>Strutture cristalline ceramiche ternarie</vt:lpstr>
      <vt:lpstr>Strutture cristalline ceramiche</vt:lpstr>
      <vt:lpstr>Strutt. cristalline ceramiche: i silicati</vt:lpstr>
      <vt:lpstr>Strutt. cristalline ceramiche: i silicati</vt:lpstr>
      <vt:lpstr>Strutt. cristalline ceramiche: i silicati</vt:lpstr>
      <vt:lpstr>Strutt. cristalline ceramiche: i silicati</vt:lpstr>
      <vt:lpstr>Strutt. cristalline ceramiche: i silicati</vt:lpstr>
      <vt:lpstr>Strutt. cristalline ceramiche: le argille</vt:lpstr>
      <vt:lpstr>Strutt. cristalline ceramiche: le argille</vt:lpstr>
      <vt:lpstr>Strutt. cristalline ceramiche: le argille</vt:lpstr>
      <vt:lpstr>Strutt. cristalline ceramiche: le argille</vt:lpstr>
      <vt:lpstr>Strutt. cristalline ceramiche: le argille</vt:lpstr>
      <vt:lpstr>Strutt. cristalline ceramiche: le argille</vt:lpstr>
      <vt:lpstr>Strutt. cristalline ceramiche: le argille</vt:lpstr>
      <vt:lpstr>Strutt. cristalline ceramiche: le argille</vt:lpstr>
      <vt:lpstr>Strutt. cristalline ceramiche: le argille</vt:lpstr>
      <vt:lpstr>Strutt. cristalline ceramiche: le argille</vt:lpstr>
      <vt:lpstr>Strutt. cristalline ceramiche: le argille</vt:lpstr>
      <vt:lpstr>Strutt. cristalline ceramiche: la silice</vt:lpstr>
      <vt:lpstr>Strutt. cristalline ceramiche: la silice</vt:lpstr>
      <vt:lpstr>Strutt. cristalline ceramiche: la silice</vt:lpstr>
      <vt:lpstr>Strutt. cristalline ceramiche: la silice</vt:lpstr>
      <vt:lpstr>Strutt. cristalline ceramiche: la silice</vt:lpstr>
      <vt:lpstr>Strutt. cristalline ceramiche: la silice</vt:lpstr>
      <vt:lpstr>Strutt. cristalline ceramiche: la silice</vt:lpstr>
      <vt:lpstr>Strutt. cristalline ceramiche: la silice</vt:lpstr>
      <vt:lpstr>MATERIALI CERAMICI: silicati</vt:lpstr>
      <vt:lpstr>Mat. cer.: domande di autovalutazione</vt:lpstr>
      <vt:lpstr>Mat. cer.: domande di autovalutazione</vt:lpstr>
      <vt:lpstr>Mat. cer.: domande di autovalutazione</vt:lpstr>
    </vt:vector>
  </TitlesOfParts>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TECNOLOGIE DI CHIMICA APPLICATA</dc:title>
  <dc:creator>.</dc:creator>
  <cp:lastModifiedBy>Francesca Nanni</cp:lastModifiedBy>
  <cp:revision>993</cp:revision>
  <dcterms:created xsi:type="dcterms:W3CDTF">2004-01-30T14:01:31Z</dcterms:created>
  <dcterms:modified xsi:type="dcterms:W3CDTF">2010-05-26T18:47:27Z</dcterms:modified>
</cp:coreProperties>
</file>