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58" r:id="rId2"/>
    <p:sldId id="359" r:id="rId3"/>
    <p:sldId id="360" r:id="rId4"/>
    <p:sldId id="361" r:id="rId5"/>
    <p:sldId id="362" r:id="rId6"/>
    <p:sldId id="363" r:id="rId7"/>
    <p:sldId id="364" r:id="rId8"/>
    <p:sldId id="365" r:id="rId9"/>
    <p:sldId id="366" r:id="rId10"/>
    <p:sldId id="367" r:id="rId11"/>
    <p:sldId id="368" r:id="rId12"/>
    <p:sldId id="369" r:id="rId13"/>
    <p:sldId id="370" r:id="rId14"/>
    <p:sldId id="371" r:id="rId15"/>
    <p:sldId id="372" r:id="rId16"/>
    <p:sldId id="373" r:id="rId17"/>
    <p:sldId id="374" r:id="rId18"/>
    <p:sldId id="375" r:id="rId19"/>
    <p:sldId id="377" r:id="rId20"/>
    <p:sldId id="376" r:id="rId21"/>
    <p:sldId id="378" r:id="rId22"/>
    <p:sldId id="379" r:id="rId23"/>
    <p:sldId id="380" r:id="rId24"/>
    <p:sldId id="381" r:id="rId25"/>
    <p:sldId id="382" r:id="rId26"/>
    <p:sldId id="383" r:id="rId27"/>
    <p:sldId id="384" r:id="rId28"/>
    <p:sldId id="385" r:id="rId29"/>
    <p:sldId id="391" r:id="rId30"/>
    <p:sldId id="387" r:id="rId31"/>
    <p:sldId id="388" r:id="rId32"/>
    <p:sldId id="386" r:id="rId33"/>
    <p:sldId id="389" r:id="rId34"/>
    <p:sldId id="390" r:id="rId35"/>
  </p:sldIdLst>
  <p:sldSz cx="9144000" cy="6858000" type="screen4x3"/>
  <p:notesSz cx="6888163" cy="10020300"/>
  <p:defaultTextStyle>
    <a:defPPr>
      <a:defRPr lang="it-IT"/>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67" autoAdjust="0"/>
  </p:normalViewPr>
  <p:slideViewPr>
    <p:cSldViewPr>
      <p:cViewPr>
        <p:scale>
          <a:sx n="72" d="100"/>
          <a:sy n="72" d="100"/>
        </p:scale>
        <p:origin x="-1020" y="-66"/>
      </p:cViewPr>
      <p:guideLst>
        <p:guide orient="horz" pos="21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62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it-IT"/>
          </a:p>
        </p:txBody>
      </p:sp>
      <p:sp>
        <p:nvSpPr>
          <p:cNvPr id="31747" name="Rectangle 3"/>
          <p:cNvSpPr>
            <a:spLocks noGrp="1" noChangeArrowheads="1"/>
          </p:cNvSpPr>
          <p:nvPr>
            <p:ph type="dt" sz="quarter" idx="1"/>
          </p:nvPr>
        </p:nvSpPr>
        <p:spPr bwMode="auto">
          <a:xfrm>
            <a:off x="3903663" y="0"/>
            <a:ext cx="2984500" cy="501650"/>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it-IT"/>
          </a:p>
        </p:txBody>
      </p:sp>
      <p:sp>
        <p:nvSpPr>
          <p:cNvPr id="31748" name="Rectangle 4"/>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it-IT"/>
          </a:p>
        </p:txBody>
      </p:sp>
      <p:sp>
        <p:nvSpPr>
          <p:cNvPr id="31749" name="Rectangle 5"/>
          <p:cNvSpPr>
            <a:spLocks noGrp="1" noChangeArrowheads="1"/>
          </p:cNvSpPr>
          <p:nvPr>
            <p:ph type="sldNum" sz="quarter" idx="3"/>
          </p:nvPr>
        </p:nvSpPr>
        <p:spPr bwMode="auto">
          <a:xfrm>
            <a:off x="3903663" y="9518650"/>
            <a:ext cx="2984500" cy="501650"/>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2157FDD9-1AD9-490A-8D03-E0DD463C9E71}"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smtClean="0"/>
            </a:lvl1pPr>
          </a:lstStyle>
          <a:p>
            <a:pPr>
              <a:defRPr/>
            </a:pPr>
            <a:endParaRPr lang="it-IT"/>
          </a:p>
        </p:txBody>
      </p:sp>
      <p:sp>
        <p:nvSpPr>
          <p:cNvPr id="3" name="Segnaposto data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smtClean="0"/>
            </a:lvl1pPr>
          </a:lstStyle>
          <a:p>
            <a:pPr>
              <a:defRPr/>
            </a:pPr>
            <a:fld id="{68E7CC74-C50D-4409-AC69-124A00268BDC}" type="datetimeFigureOut">
              <a:rPr lang="it-IT"/>
              <a:pPr>
                <a:defRPr/>
              </a:pPr>
              <a:t>30/05/2010</a:t>
            </a:fld>
            <a:endParaRPr lang="it-IT"/>
          </a:p>
        </p:txBody>
      </p:sp>
      <p:sp>
        <p:nvSpPr>
          <p:cNvPr id="4" name="Segnaposto immagine diapositiva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8975" y="4759325"/>
            <a:ext cx="5510213" cy="4510088"/>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smtClean="0"/>
            </a:lvl1pPr>
          </a:lstStyle>
          <a:p>
            <a:pPr>
              <a:defRPr/>
            </a:pPr>
            <a:endParaRPr lang="it-IT"/>
          </a:p>
        </p:txBody>
      </p:sp>
      <p:sp>
        <p:nvSpPr>
          <p:cNvPr id="7" name="Segnaposto numero diapositiva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smtClean="0"/>
            </a:lvl1pPr>
          </a:lstStyle>
          <a:p>
            <a:pPr>
              <a:defRPr/>
            </a:pPr>
            <a:fld id="{8F9D02B5-FD16-4E09-82D9-2BC9835C7251}"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dirty="0"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089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090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5B71E1-09F9-4E10-B1BF-9A608B76CCD4}" type="slidenum">
              <a:rPr lang="it-IT"/>
              <a:pPr/>
              <a:t>34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CF23F9B-C158-42CD-A076-CD70566CF2B4}"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9B215EB-F253-4487-B822-B22888A22369}"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402E4E6F-A080-4DE9-9D73-52458658B022}"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75733254-D20D-4FEC-B6FA-24A31BC2FB01}"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640B21EF-F1B3-486F-BA8B-BCAD1F6D97CA}"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37181345-1F85-4A98-B4B5-12F0000B6F28}"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7C7765CB-EB5D-4499-885E-ACBF8BF2B88A}"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BD8F3DC2-F735-4FB4-B992-8D11F7F70790}"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CE155946-BCDE-45C7-ABD5-EDF32969816B}"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2E2EA85-D594-4A52-8C6D-9A70D85E7E65}"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98219BFB-D301-491F-BFF2-7503CD60EBF4}"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9812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41148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4"/>
          <p:cNvSpPr>
            <a:spLocks noGrp="1" noChangeArrowheads="1"/>
          </p:cNvSpPr>
          <p:nvPr>
            <p:ph type="dt" sz="half" idx="10"/>
          </p:nvPr>
        </p:nvSpPr>
        <p:spPr>
          <a:ln/>
        </p:spPr>
        <p:txBody>
          <a:bodyPr/>
          <a:lstStyle>
            <a:lvl1pPr>
              <a:defRPr/>
            </a:lvl1pPr>
          </a:lstStyle>
          <a:p>
            <a:pPr>
              <a:defRPr/>
            </a:pPr>
            <a:endParaRPr lang="it-IT"/>
          </a:p>
        </p:txBody>
      </p:sp>
      <p:sp>
        <p:nvSpPr>
          <p:cNvPr id="7" name="Rectangle 5"/>
          <p:cNvSpPr>
            <a:spLocks noGrp="1" noChangeArrowheads="1"/>
          </p:cNvSpPr>
          <p:nvPr>
            <p:ph type="ftr" sz="quarter" idx="11"/>
          </p:nvPr>
        </p:nvSpPr>
        <p:spPr>
          <a:ln/>
        </p:spPr>
        <p:txBody>
          <a:bodyPr/>
          <a:lstStyle>
            <a:lvl1pPr>
              <a:defRPr/>
            </a:lvl1pPr>
          </a:lstStyle>
          <a:p>
            <a:pPr>
              <a:defRPr/>
            </a:pPr>
            <a:endParaRPr lang="it-IT"/>
          </a:p>
        </p:txBody>
      </p:sp>
      <p:sp>
        <p:nvSpPr>
          <p:cNvPr id="8" name="Rectangle 6"/>
          <p:cNvSpPr>
            <a:spLocks noGrp="1" noChangeArrowheads="1"/>
          </p:cNvSpPr>
          <p:nvPr>
            <p:ph type="sldNum" sz="quarter" idx="12"/>
          </p:nvPr>
        </p:nvSpPr>
        <p:spPr>
          <a:ln/>
        </p:spPr>
        <p:txBody>
          <a:bodyPr/>
          <a:lstStyle>
            <a:lvl1pPr>
              <a:defRPr/>
            </a:lvl1pPr>
          </a:lstStyle>
          <a:p>
            <a:pPr>
              <a:defRPr/>
            </a:pPr>
            <a:fld id="{FCF46274-9898-4520-AA0F-D076625805E0}"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D63A433-0B3A-4E45-8D44-A14278007C15}" type="slidenum">
              <a:rPr lang="it-IT"/>
              <a:pPr>
                <a:defRPr/>
              </a:pPr>
              <a:t>‹N›</a:t>
            </a:fld>
            <a:endParaRPr lang="it-IT"/>
          </a:p>
        </p:txBody>
      </p:sp>
      <p:pic>
        <p:nvPicPr>
          <p:cNvPr id="1031" name="Picture 7" descr="tv"/>
          <p:cNvPicPr>
            <a:picLocks noChangeAspect="1" noChangeArrowheads="1"/>
          </p:cNvPicPr>
          <p:nvPr userDrawn="1"/>
        </p:nvPicPr>
        <p:blipFill>
          <a:blip r:embed="rId14"/>
          <a:srcRect/>
          <a:stretch>
            <a:fillRect/>
          </a:stretch>
        </p:blipFill>
        <p:spPr bwMode="auto">
          <a:xfrm>
            <a:off x="8305800" y="228600"/>
            <a:ext cx="484188" cy="533400"/>
          </a:xfrm>
          <a:prstGeom prst="rect">
            <a:avLst/>
          </a:prstGeom>
          <a:solidFill>
            <a:srgbClr val="FFFFFF"/>
          </a:solidFill>
          <a:ln w="57150">
            <a:solidFill>
              <a:srgbClr val="339966"/>
            </a:solid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hyperlink" Target="http://upload.wikimedia.org/wikipedia/it/e/e9/Vasi_terracotta.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hyperlink" Target="http://images.google.it/imgres?imgurl=http://www.cement.org/masonry/images/mortar_sieve.jpg&amp;imgrefurl=http://www.cement.org/masonry/mortar_proportions.asp&amp;usg=__RoGeMuWPeCywttZQI_uVtfz5uf0=&amp;h=160&amp;w=200&amp;sz=10&amp;hl=it&amp;start=28&amp;sig2=dyIyle6H00k0fyqfH4ad9Q&amp;um=1&amp;tbnid=5ZADqrEXlbbDmM:&amp;tbnh=83&amp;tbnw=104&amp;prev=/images?q=wet+sieving&amp;ndsp=18&amp;hl=it&amp;rlz=1T4ADBF_itIT271IT274&amp;sa=N&amp;start=18&amp;um=1&amp;ei=BMzeSsPtJIGImwOa4LSmAg" TargetMode="External"/><Relationship Id="rId5" Type="http://schemas.openxmlformats.org/officeDocument/2006/relationships/image" Target="../media/image11.jpeg"/><Relationship Id="rId4" Type="http://schemas.openxmlformats.org/officeDocument/2006/relationships/hyperlink" Target="http://it.wikipedia.org/wiki/File:Laborsiebmaschine_BMK.jp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gi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smtClean="0">
                <a:solidFill>
                  <a:srgbClr val="006600"/>
                </a:solidFill>
                <a:latin typeface="Bookman Old Style" pitchFamily="18" charset="0"/>
              </a:rPr>
              <a:t>Materiali ceramici tradizionali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79388" y="928670"/>
            <a:ext cx="8640762" cy="5256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80000"/>
              </a:lnSpc>
              <a:spcBef>
                <a:spcPct val="20000"/>
              </a:spcBef>
              <a:spcAft>
                <a:spcPct val="0"/>
              </a:spcAft>
              <a:buClrTx/>
              <a:buSzTx/>
              <a:buFontTx/>
              <a:buChar char="-"/>
              <a:tabLst/>
              <a:defRPr/>
            </a:pPr>
            <a:r>
              <a:rPr kumimoji="0" lang="it-IT" sz="2000" b="1" i="0" u="none" strike="noStrike" kern="0" cap="none" spc="0" normalizeH="0" baseline="0" noProof="0" dirty="0" smtClean="0">
                <a:ln>
                  <a:noFill/>
                </a:ln>
                <a:solidFill>
                  <a:schemeClr val="tx1"/>
                </a:solidFill>
                <a:effectLst/>
                <a:uLnTx/>
                <a:uFillTx/>
                <a:latin typeface="Cambria" pitchFamily="18" charset="0"/>
              </a:rPr>
              <a:t>Classificazione dei ceramici tradizionali </a:t>
            </a:r>
          </a:p>
          <a:p>
            <a:pPr marL="0" marR="0" lvl="0" indent="0" algn="just" defTabSz="914400" rtl="0" eaLnBrk="1" fontAlgn="base" latinLnBrk="0" hangingPunct="1">
              <a:lnSpc>
                <a:spcPct val="80000"/>
              </a:lnSpc>
              <a:spcBef>
                <a:spcPct val="20000"/>
              </a:spcBef>
              <a:spcAft>
                <a:spcPct val="0"/>
              </a:spcAft>
              <a:buClrTx/>
              <a:buSzTx/>
              <a:buFontTx/>
              <a:buChar char="-"/>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80000"/>
              </a:lnSpc>
              <a:spcBef>
                <a:spcPct val="20000"/>
              </a:spcBef>
              <a:spcAft>
                <a:spcPct val="0"/>
              </a:spcAft>
              <a:buClrTx/>
              <a:buSzTx/>
              <a:buFontTx/>
              <a:buNone/>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I materiali ceramici possono essere classificati in base all'impiego ed alla funzione che svolgono. </a:t>
            </a:r>
          </a:p>
          <a:p>
            <a:pPr marL="0" marR="0" lvl="0" indent="0" algn="just" defTabSz="914400" rtl="0" eaLnBrk="1" fontAlgn="base" latinLnBrk="0" hangingPunct="1">
              <a:lnSpc>
                <a:spcPct val="8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80000"/>
              </a:lnSpc>
              <a:spcBef>
                <a:spcPct val="20000"/>
              </a:spcBef>
              <a:spcAft>
                <a:spcPct val="0"/>
              </a:spcAft>
              <a:buClrTx/>
              <a:buSzTx/>
              <a:buFontTx/>
              <a:buNone/>
              <a:tabLst/>
              <a:defRPr/>
            </a:pPr>
            <a:r>
              <a:rPr kumimoji="0" lang="it-IT" sz="2000" b="0" i="1" u="none" strike="noStrike" kern="0" cap="none" spc="0" normalizeH="0" baseline="0" noProof="0" dirty="0" smtClean="0">
                <a:ln>
                  <a:noFill/>
                </a:ln>
                <a:solidFill>
                  <a:srgbClr val="006600"/>
                </a:solidFill>
                <a:effectLst/>
                <a:uLnTx/>
                <a:uFillTx/>
                <a:latin typeface="Cambria" pitchFamily="18" charset="0"/>
              </a:rPr>
              <a:t>Uso domestico</a:t>
            </a:r>
            <a:r>
              <a:rPr kumimoji="0" lang="it-IT" sz="2000" b="0" i="0" u="none" strike="noStrike" kern="0" cap="none" spc="0" normalizeH="0" baseline="0" noProof="0" dirty="0" smtClean="0">
                <a:ln>
                  <a:noFill/>
                </a:ln>
                <a:solidFill>
                  <a:schemeClr val="tx1"/>
                </a:solidFill>
                <a:effectLst/>
                <a:uLnTx/>
                <a:uFillTx/>
                <a:latin typeface="Cambria" pitchFamily="18" charset="0"/>
              </a:rPr>
              <a:t>:  Laterizi, piastrelle, sanitari e tubi in gres, vengono impiegati in edilizia, stoviglieria e ceramica artistica</a:t>
            </a:r>
          </a:p>
          <a:p>
            <a:pPr marL="0" marR="0" lvl="0" indent="0" algn="just" defTabSz="914400" rtl="0" eaLnBrk="1" fontAlgn="base" latinLnBrk="0" hangingPunct="1">
              <a:lnSpc>
                <a:spcPct val="8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80000"/>
              </a:lnSpc>
              <a:spcBef>
                <a:spcPct val="20000"/>
              </a:spcBef>
              <a:spcAft>
                <a:spcPct val="0"/>
              </a:spcAft>
              <a:buClrTx/>
              <a:buSzTx/>
              <a:buFontTx/>
              <a:buNone/>
              <a:tabLst/>
              <a:defRPr/>
            </a:pPr>
            <a:r>
              <a:rPr kumimoji="0" lang="it-IT" sz="2000" b="0" i="1" u="none" strike="noStrike" kern="0" cap="none" spc="0" normalizeH="0" baseline="0" noProof="0" dirty="0" smtClean="0">
                <a:ln>
                  <a:noFill/>
                </a:ln>
                <a:solidFill>
                  <a:srgbClr val="006600"/>
                </a:solidFill>
                <a:effectLst/>
                <a:uLnTx/>
                <a:uFillTx/>
                <a:latin typeface="Cambria" pitchFamily="18" charset="0"/>
              </a:rPr>
              <a:t>Applicazioni industriali</a:t>
            </a:r>
            <a:r>
              <a:rPr kumimoji="0" lang="it-IT" sz="2000" b="0" i="0" u="none" strike="noStrike" kern="0" cap="none" spc="0" normalizeH="0" baseline="0" noProof="0" dirty="0" smtClean="0">
                <a:ln>
                  <a:noFill/>
                </a:ln>
                <a:solidFill>
                  <a:schemeClr val="tx1"/>
                </a:solidFill>
                <a:effectLst/>
                <a:uLnTx/>
                <a:uFillTx/>
                <a:latin typeface="Cambria" pitchFamily="18" charset="0"/>
              </a:rPr>
              <a:t>: le porcellane tecniche ed i refrattari.</a:t>
            </a:r>
          </a:p>
          <a:p>
            <a:pPr marL="0" marR="0" lvl="0" indent="0" algn="just" defTabSz="914400" rtl="0" eaLnBrk="1" fontAlgn="base" latinLnBrk="0" hangingPunct="1">
              <a:lnSpc>
                <a:spcPct val="80000"/>
              </a:lnSpc>
              <a:spcBef>
                <a:spcPct val="20000"/>
              </a:spcBef>
              <a:spcAft>
                <a:spcPct val="0"/>
              </a:spcAft>
              <a:buClrTx/>
              <a:buSzTx/>
              <a:buFontTx/>
              <a:buNone/>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r>
            <a:br>
              <a:rPr kumimoji="0" lang="it-IT" sz="2000" b="0" i="0" u="none" strike="noStrike" kern="0" cap="none" spc="0" normalizeH="0" baseline="0" noProof="0" dirty="0" smtClean="0">
                <a:ln>
                  <a:noFill/>
                </a:ln>
                <a:solidFill>
                  <a:schemeClr val="tx1"/>
                </a:solidFill>
                <a:effectLst/>
                <a:uLnTx/>
                <a:uFillTx/>
                <a:latin typeface="Cambria" pitchFamily="18" charset="0"/>
              </a:rPr>
            </a:b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pic>
        <p:nvPicPr>
          <p:cNvPr id="8" name="Picture 6"/>
          <p:cNvPicPr>
            <a:picLocks noChangeAspect="1" noChangeArrowheads="1"/>
          </p:cNvPicPr>
          <p:nvPr/>
        </p:nvPicPr>
        <p:blipFill>
          <a:blip r:embed="rId4"/>
          <a:srcRect/>
          <a:stretch>
            <a:fillRect/>
          </a:stretch>
        </p:blipFill>
        <p:spPr bwMode="auto">
          <a:xfrm>
            <a:off x="642910" y="4143380"/>
            <a:ext cx="7212012" cy="2520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smtClean="0">
                <a:solidFill>
                  <a:srgbClr val="006600"/>
                </a:solidFill>
                <a:latin typeface="Bookman Old Style" pitchFamily="18" charset="0"/>
              </a:rPr>
              <a:t>Materiali ceramici tradizionali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79388" y="1173183"/>
            <a:ext cx="8640762" cy="5256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pPr>
            <a:r>
              <a:rPr lang="it-IT" sz="2000" dirty="0" smtClean="0">
                <a:latin typeface="Cambria" pitchFamily="18" charset="0"/>
              </a:rPr>
              <a:t>Un'ulteriore classificazione può essere fatta sulla base della struttura del supporto (porosa o </a:t>
            </a:r>
            <a:r>
              <a:rPr lang="it-IT" sz="2000" dirty="0" err="1" smtClean="0">
                <a:latin typeface="Cambria" pitchFamily="18" charset="0"/>
              </a:rPr>
              <a:t>greificata</a:t>
            </a:r>
            <a:r>
              <a:rPr lang="it-IT" sz="2000" dirty="0" smtClean="0">
                <a:latin typeface="Cambria" pitchFamily="18" charset="0"/>
              </a:rPr>
              <a:t>), dello stato della superficie (non smaltata o smaltata), del colore del supporto (bianco o colorato)</a:t>
            </a:r>
          </a:p>
          <a:p>
            <a:pPr marL="0" marR="0" lvl="0" indent="0" algn="just" defTabSz="914400" rtl="0" eaLnBrk="1" fontAlgn="base" latinLnBrk="0" hangingPunct="1">
              <a:spcBef>
                <a:spcPct val="20000"/>
              </a:spcBef>
              <a:spcAft>
                <a:spcPct val="0"/>
              </a:spcAft>
              <a:buClrTx/>
              <a:buSzTx/>
              <a:buFontTx/>
              <a:buNone/>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r>
            <a:br>
              <a:rPr kumimoji="0" lang="it-IT" sz="2000" b="0" i="0" u="none" strike="noStrike" kern="0" cap="none" spc="0" normalizeH="0" baseline="0" noProof="0" dirty="0" smtClean="0">
                <a:ln>
                  <a:noFill/>
                </a:ln>
                <a:solidFill>
                  <a:schemeClr val="tx1"/>
                </a:solidFill>
                <a:effectLst/>
                <a:uLnTx/>
                <a:uFillTx/>
                <a:latin typeface="Cambria" pitchFamily="18" charset="0"/>
              </a:rPr>
            </a:b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pic>
        <p:nvPicPr>
          <p:cNvPr id="7" name="Picture 5"/>
          <p:cNvPicPr>
            <a:picLocks noChangeAspect="1" noChangeArrowheads="1"/>
          </p:cNvPicPr>
          <p:nvPr/>
        </p:nvPicPr>
        <p:blipFill>
          <a:blip r:embed="rId4"/>
          <a:srcRect/>
          <a:stretch>
            <a:fillRect/>
          </a:stretch>
        </p:blipFill>
        <p:spPr bwMode="auto">
          <a:xfrm>
            <a:off x="539750" y="2997200"/>
            <a:ext cx="7345363" cy="233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refrattari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71406" y="928670"/>
            <a:ext cx="4071966" cy="57864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indent="0" algn="just" eaLnBrk="1" hangingPunct="1">
              <a:buFontTx/>
              <a:buNone/>
            </a:pPr>
            <a:r>
              <a:rPr lang="it-IT" sz="2000" dirty="0" smtClean="0">
                <a:solidFill>
                  <a:srgbClr val="006600"/>
                </a:solidFill>
                <a:latin typeface="Cambria" pitchFamily="18" charset="0"/>
              </a:rPr>
              <a:t>- - </a:t>
            </a:r>
            <a:r>
              <a:rPr lang="it-IT" sz="2000" i="1" dirty="0" smtClean="0">
                <a:solidFill>
                  <a:srgbClr val="006600"/>
                </a:solidFill>
                <a:latin typeface="Cambria" pitchFamily="18" charset="0"/>
              </a:rPr>
              <a:t>Refrattari</a:t>
            </a:r>
            <a:r>
              <a:rPr lang="it-IT" sz="2000" dirty="0" smtClean="0">
                <a:solidFill>
                  <a:srgbClr val="006600"/>
                </a:solidFill>
                <a:latin typeface="Cambria" pitchFamily="18" charset="0"/>
              </a:rPr>
              <a:t> </a:t>
            </a:r>
          </a:p>
          <a:p>
            <a:pPr marL="0" indent="0" algn="just" eaLnBrk="1" hangingPunct="1">
              <a:buFontTx/>
              <a:buNone/>
            </a:pPr>
            <a:endParaRPr lang="it-IT" sz="2000" dirty="0" smtClean="0">
              <a:latin typeface="Cambria" pitchFamily="18" charset="0"/>
            </a:endParaRPr>
          </a:p>
          <a:p>
            <a:pPr marL="0" indent="0" algn="just" eaLnBrk="1" hangingPunct="1">
              <a:buFont typeface="Arial" pitchFamily="34" charset="0"/>
              <a:buChar char="•"/>
            </a:pPr>
            <a:r>
              <a:rPr lang="it-IT" sz="2000" dirty="0" smtClean="0">
                <a:latin typeface="Cambria" pitchFamily="18" charset="0"/>
              </a:rPr>
              <a:t>Sono materiali in grado di resistere alle alte temperature, agli sbalzi termici, all'attacco chimico, all'abrasione, in presenza di elevati carichi statici.</a:t>
            </a:r>
          </a:p>
          <a:p>
            <a:pPr marL="0" indent="0" algn="just" eaLnBrk="1" hangingPunct="1">
              <a:buFont typeface="Arial" pitchFamily="34" charset="0"/>
              <a:buChar char="•"/>
            </a:pPr>
            <a:endParaRPr lang="it-IT" sz="2000" dirty="0" smtClean="0">
              <a:latin typeface="Cambria" pitchFamily="18" charset="0"/>
            </a:endParaRPr>
          </a:p>
          <a:p>
            <a:pPr marL="0" indent="0" algn="just" eaLnBrk="1" hangingPunct="1">
              <a:buFont typeface="Arial" pitchFamily="34" charset="0"/>
              <a:buChar char="•"/>
            </a:pPr>
            <a:r>
              <a:rPr lang="it-IT" sz="2000" dirty="0" smtClean="0">
                <a:latin typeface="Cambria" pitchFamily="18" charset="0"/>
              </a:rPr>
              <a:t>Sono generalmente costituiti da ossidi o miscele di ossidi.</a:t>
            </a:r>
          </a:p>
          <a:p>
            <a:pPr marL="0" indent="0" algn="just" eaLnBrk="1" hangingPunct="1">
              <a:buFont typeface="Arial" pitchFamily="34" charset="0"/>
              <a:buChar char="•"/>
            </a:pPr>
            <a:endParaRPr lang="it-IT" sz="2000" dirty="0" smtClean="0">
              <a:latin typeface="Cambria" pitchFamily="18" charset="0"/>
            </a:endParaRPr>
          </a:p>
          <a:p>
            <a:pPr marL="0" indent="0" algn="just" eaLnBrk="1" hangingPunct="1">
              <a:buFont typeface="Arial" pitchFamily="34" charset="0"/>
              <a:buChar char="•"/>
            </a:pPr>
            <a:r>
              <a:rPr lang="it-IT" sz="2000" dirty="0" smtClean="0">
                <a:latin typeface="Cambria" pitchFamily="18" charset="0"/>
              </a:rPr>
              <a:t>Possono essere classificati sulla base della composizione, della temperatura di rammollimento, del sistema di fabbricazione. Molto usata è la classificazione basata sulla capacità di resistere a sostanze acide o basiche.</a:t>
            </a:r>
          </a:p>
          <a:p>
            <a:pPr algn="just">
              <a:spcBef>
                <a:spcPct val="20000"/>
              </a:spcBef>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pic>
        <p:nvPicPr>
          <p:cNvPr id="8" name="Picture 6"/>
          <p:cNvPicPr>
            <a:picLocks noChangeAspect="1" noChangeArrowheads="1"/>
          </p:cNvPicPr>
          <p:nvPr/>
        </p:nvPicPr>
        <p:blipFill>
          <a:blip r:embed="rId4"/>
          <a:srcRect/>
          <a:stretch>
            <a:fillRect/>
          </a:stretch>
        </p:blipFill>
        <p:spPr bwMode="auto">
          <a:xfrm>
            <a:off x="4314862" y="1000108"/>
            <a:ext cx="4757732" cy="5497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refrattari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42844" y="714356"/>
            <a:ext cx="8786874" cy="57864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indent="0" algn="just" eaLnBrk="1" hangingPunct="1"/>
            <a:r>
              <a:rPr lang="it-IT" sz="2000" dirty="0" smtClean="0">
                <a:solidFill>
                  <a:srgbClr val="006600"/>
                </a:solidFill>
                <a:latin typeface="Cambria" pitchFamily="18" charset="0"/>
              </a:rPr>
              <a:t>- -</a:t>
            </a:r>
            <a:r>
              <a:rPr lang="it-IT" sz="2000" b="1" i="1" dirty="0" smtClean="0">
                <a:solidFill>
                  <a:srgbClr val="006600"/>
                </a:solidFill>
                <a:latin typeface="Cambria" pitchFamily="18" charset="0"/>
              </a:rPr>
              <a:t>Refrattari acidi</a:t>
            </a:r>
            <a:r>
              <a:rPr lang="it-IT" sz="2000" dirty="0" smtClean="0">
                <a:latin typeface="Cambria" pitchFamily="18" charset="0"/>
              </a:rPr>
              <a:t>: reagiscono con scorie basiche. I più usati sono i </a:t>
            </a:r>
            <a:r>
              <a:rPr lang="it-IT" sz="2000" dirty="0" err="1" smtClean="0">
                <a:latin typeface="Cambria" pitchFamily="18" charset="0"/>
              </a:rPr>
              <a:t>silico-alluminosi</a:t>
            </a:r>
            <a:r>
              <a:rPr lang="it-IT" sz="2000" dirty="0" smtClean="0">
                <a:latin typeface="Cambria" pitchFamily="18" charset="0"/>
              </a:rPr>
              <a:t>, costituiti da silice e dal 20 al 44% di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detti argillosi. Quelli con oltre il 50% di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sono detti alluminosi. I </a:t>
            </a:r>
            <a:r>
              <a:rPr lang="it-IT" sz="2000" dirty="0" err="1" smtClean="0">
                <a:latin typeface="Cambria" pitchFamily="18" charset="0"/>
              </a:rPr>
              <a:t>mullitici</a:t>
            </a:r>
            <a:r>
              <a:rPr lang="it-IT" sz="2000" dirty="0" smtClean="0">
                <a:latin typeface="Cambria" pitchFamily="18" charset="0"/>
              </a:rPr>
              <a:t> hanno oltre il 60% di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mentre con il 95% si ha il corindone.</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 Il comportamento dei refrattari </a:t>
            </a:r>
            <a:r>
              <a:rPr lang="it-IT" sz="2000" dirty="0" err="1" smtClean="0">
                <a:latin typeface="Cambria" pitchFamily="18" charset="0"/>
              </a:rPr>
              <a:t>silico-alluminosi</a:t>
            </a:r>
            <a:r>
              <a:rPr lang="it-IT" sz="2000" dirty="0" smtClean="0">
                <a:latin typeface="Cambria" pitchFamily="18" charset="0"/>
              </a:rPr>
              <a:t> si ricava dal diagramma SiO</a:t>
            </a:r>
            <a:r>
              <a:rPr lang="it-IT" sz="2000" baseline="-25000" dirty="0" smtClean="0">
                <a:latin typeface="Cambria" pitchFamily="18" charset="0"/>
              </a:rPr>
              <a:t>2</a:t>
            </a:r>
            <a:r>
              <a:rPr lang="it-IT" sz="2000" dirty="0" smtClean="0">
                <a:latin typeface="Cambria" pitchFamily="18" charset="0"/>
              </a:rPr>
              <a:t>-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che è caratterizzato dalla presenza di un eutettico al 5,5% di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che fonde a 1578°C e di un composto, la mullite (3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2 SiO</a:t>
            </a:r>
            <a:r>
              <a:rPr lang="it-IT" sz="2000" baseline="-25000" dirty="0" smtClean="0">
                <a:latin typeface="Cambria" pitchFamily="18" charset="0"/>
              </a:rPr>
              <a:t>2</a:t>
            </a:r>
            <a:r>
              <a:rPr lang="it-IT" sz="2000" dirty="0" smtClean="0">
                <a:latin typeface="Cambria" pitchFamily="18" charset="0"/>
              </a:rPr>
              <a:t>), che contiene il 72% di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e fonde a 1828°C.</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 Nel caso dei refrattari argillosi la materia prima di partenza è una miscela di argilla (caolinite), sabbia e </a:t>
            </a:r>
            <a:r>
              <a:rPr lang="it-IT" sz="2000" dirty="0" err="1" smtClean="0">
                <a:latin typeface="Cambria" pitchFamily="18" charset="0"/>
              </a:rPr>
              <a:t>chamotte</a:t>
            </a:r>
            <a:r>
              <a:rPr lang="it-IT" sz="2000" dirty="0" smtClean="0">
                <a:latin typeface="Cambria" pitchFamily="18" charset="0"/>
              </a:rPr>
              <a:t> (argilla calcinata). Nel caso dei refrattari alluminosi si può aggiungere all'argilla bauxite calcinata o allumina. </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 </a:t>
            </a:r>
            <a:r>
              <a:rPr lang="it-IT" sz="2000" b="1" i="1" dirty="0" smtClean="0">
                <a:solidFill>
                  <a:srgbClr val="006600"/>
                </a:solidFill>
                <a:latin typeface="Cambria" pitchFamily="18" charset="0"/>
              </a:rPr>
              <a:t>Refrattari basici</a:t>
            </a:r>
            <a:r>
              <a:rPr lang="it-IT" sz="2000" dirty="0" smtClean="0">
                <a:latin typeface="Cambria" pitchFamily="18" charset="0"/>
              </a:rPr>
              <a:t>: sono costituiti prevalentemente da magnesia </a:t>
            </a:r>
            <a:r>
              <a:rPr lang="it-IT" sz="2000" dirty="0" err="1" smtClean="0">
                <a:latin typeface="Cambria" pitchFamily="18" charset="0"/>
              </a:rPr>
              <a:t>MgO</a:t>
            </a:r>
            <a:r>
              <a:rPr lang="it-IT" sz="2000" dirty="0" smtClean="0">
                <a:latin typeface="Cambria" pitchFamily="18" charset="0"/>
              </a:rPr>
              <a:t> o da calce </a:t>
            </a:r>
            <a:r>
              <a:rPr lang="it-IT" sz="2000" dirty="0" err="1" smtClean="0">
                <a:latin typeface="Cambria" pitchFamily="18" charset="0"/>
              </a:rPr>
              <a:t>CaO</a:t>
            </a:r>
            <a:r>
              <a:rPr lang="it-IT" sz="2000" dirty="0" smtClean="0">
                <a:latin typeface="Cambria" pitchFamily="18" charset="0"/>
              </a:rPr>
              <a:t>: </a:t>
            </a:r>
            <a:r>
              <a:rPr lang="it-IT" sz="2000" dirty="0" err="1" smtClean="0">
                <a:latin typeface="Cambria" pitchFamily="18" charset="0"/>
              </a:rPr>
              <a:t>regiscono</a:t>
            </a:r>
            <a:r>
              <a:rPr lang="it-IT" sz="2000" dirty="0" smtClean="0">
                <a:latin typeface="Cambria" pitchFamily="18" charset="0"/>
              </a:rPr>
              <a:t> con scorie acide.</a:t>
            </a:r>
          </a:p>
          <a:p>
            <a:pPr marL="0" indent="0" eaLnBrk="1" hangingPunct="1"/>
            <a:endParaRPr lang="it-IT" sz="2000" dirty="0" smtClean="0">
              <a:latin typeface="Cambria" pitchFamily="18" charset="0"/>
            </a:endParaRPr>
          </a:p>
          <a:p>
            <a:pPr marL="0" indent="0" algn="just" eaLnBrk="1" hangingPunct="1"/>
            <a:r>
              <a:rPr lang="it-IT" sz="2000" dirty="0" smtClean="0">
                <a:latin typeface="Cambria" pitchFamily="18" charset="0"/>
              </a:rPr>
              <a:t>- </a:t>
            </a:r>
            <a:r>
              <a:rPr lang="it-IT" sz="2000" b="1" i="1" dirty="0" smtClean="0">
                <a:solidFill>
                  <a:srgbClr val="006600"/>
                </a:solidFill>
                <a:latin typeface="Cambria" pitchFamily="18" charset="0"/>
              </a:rPr>
              <a:t>Refrattari neutri</a:t>
            </a:r>
            <a:r>
              <a:rPr lang="it-IT" sz="2000" dirty="0" smtClean="0">
                <a:latin typeface="Cambria" pitchFamily="18" charset="0"/>
              </a:rPr>
              <a:t>: sono per lo più a base di grafite e cromite (FeCr</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4</a:t>
            </a:r>
            <a:r>
              <a:rPr lang="it-IT" sz="2000" dirty="0" smtClean="0">
                <a:latin typeface="Cambria" pitchFamily="18" charset="0"/>
              </a:rPr>
              <a:t>). Sono dotati di elevata inerzia chimica e resistono bene a contatto sia di scorie acide che basiche.</a:t>
            </a:r>
          </a:p>
          <a:p>
            <a:pPr marL="0" indent="0" algn="just" eaLnBrk="1" hangingPunct="1"/>
            <a:endParaRPr lang="it-IT" sz="2000" dirty="0" smtClean="0">
              <a:latin typeface="Cambria" pitchFamily="18" charset="0"/>
            </a:endParaRPr>
          </a:p>
          <a:p>
            <a:pPr marL="0" indent="0" algn="just" eaLnBrk="1" hangingPunct="1">
              <a:buFontTx/>
              <a:buNone/>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refrattari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noChangeArrowheads="1"/>
          </p:cNvPicPr>
          <p:nvPr/>
        </p:nvPicPr>
        <p:blipFill>
          <a:blip r:embed="rId4"/>
          <a:srcRect/>
          <a:stretch>
            <a:fillRect/>
          </a:stretch>
        </p:blipFill>
        <p:spPr bwMode="auto">
          <a:xfrm>
            <a:off x="1116013" y="1196975"/>
            <a:ext cx="6192837" cy="533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a:t>
            </a:r>
            <a:r>
              <a:rPr lang="it-IT" sz="2800" b="1" i="1" dirty="0" err="1" smtClean="0">
                <a:solidFill>
                  <a:srgbClr val="006600"/>
                </a:solidFill>
                <a:latin typeface="Bookman Old Style" pitchFamily="18" charset="0"/>
              </a:rPr>
              <a:t>terracotte</a:t>
            </a:r>
            <a:endParaRPr lang="it-IT" sz="2800" b="1" i="1" dirty="0" smtClean="0">
              <a:solidFill>
                <a:srgbClr val="006600"/>
              </a:solidFill>
              <a:latin typeface="Bookman Old Style" pitchFamily="18" charset="0"/>
            </a:endParaRP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a:spLocks noGrp="1" noChangeArrowheads="1"/>
          </p:cNvSpPr>
          <p:nvPr>
            <p:ph type="body" sz="half" idx="1"/>
          </p:nvPr>
        </p:nvSpPr>
        <p:spPr>
          <a:xfrm>
            <a:off x="214282" y="1101746"/>
            <a:ext cx="4606925" cy="5327650"/>
          </a:xfrm>
        </p:spPr>
        <p:txBody>
          <a:bodyPr/>
          <a:lstStyle/>
          <a:p>
            <a:pPr marL="185738" indent="-185738" algn="just"/>
            <a:r>
              <a:rPr lang="it-IT" sz="2000" dirty="0" smtClean="0">
                <a:latin typeface="Cambria" pitchFamily="18" charset="0"/>
              </a:rPr>
              <a:t>Sono ceramiche che, dopo il processo di cottura presentano una colorazione che varia dal giallo al rosso mattone, grazie alla presenza di sali o ossidi di ferro. La cottura si effettua a 930 - 960 °C. La presenza di ossido di ferro, oltre a dare il colore tipico, migliora anche la resistenza meccanica della ceramica cotta.</a:t>
            </a:r>
          </a:p>
          <a:p>
            <a:pPr marL="185738" indent="-185738" algn="just"/>
            <a:endParaRPr lang="it-IT" sz="2000" dirty="0" smtClean="0">
              <a:latin typeface="Cambria" pitchFamily="18" charset="0"/>
            </a:endParaRPr>
          </a:p>
          <a:p>
            <a:pPr marL="185738" indent="-185738" algn="just"/>
            <a:r>
              <a:rPr lang="it-IT" sz="2000" dirty="0" smtClean="0">
                <a:latin typeface="Cambria" pitchFamily="18" charset="0"/>
              </a:rPr>
              <a:t>Sono utilizzate sia senza rivestimento superficiale che con rivestimento. Le prime come ceramica strutturale e ornamentale: mattoni, tegole, coppi, vasi, brocche, ecc. Le seconde anche come vasellame da cucina: tazze, piatti.</a:t>
            </a:r>
          </a:p>
        </p:txBody>
      </p:sp>
      <p:pic>
        <p:nvPicPr>
          <p:cNvPr id="8" name="Picture 2" descr="File:Vasi terracotta.jpg">
            <a:hlinkClick r:id="rId4"/>
          </p:cNvPr>
          <p:cNvPicPr>
            <a:picLocks noChangeAspect="1" noChangeArrowheads="1"/>
          </p:cNvPicPr>
          <p:nvPr/>
        </p:nvPicPr>
        <p:blipFill>
          <a:blip r:embed="rId5"/>
          <a:srcRect/>
          <a:stretch>
            <a:fillRect/>
          </a:stretch>
        </p:blipFill>
        <p:spPr bwMode="auto">
          <a:xfrm>
            <a:off x="5072063" y="2000250"/>
            <a:ext cx="3738562" cy="2803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gres</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a:spLocks noGrp="1" noChangeArrowheads="1"/>
          </p:cNvSpPr>
          <p:nvPr>
            <p:ph type="body" sz="half" idx="1"/>
          </p:nvPr>
        </p:nvSpPr>
        <p:spPr>
          <a:xfrm>
            <a:off x="214282" y="1101746"/>
            <a:ext cx="8572560" cy="5327650"/>
          </a:xfrm>
        </p:spPr>
        <p:txBody>
          <a:bodyPr/>
          <a:lstStyle/>
          <a:p>
            <a:pPr marL="185738" indent="-185738" algn="just"/>
            <a:r>
              <a:rPr lang="it-IT" sz="2000" dirty="0" smtClean="0">
                <a:latin typeface="Cambria" pitchFamily="18" charset="0"/>
              </a:rPr>
              <a:t>Si ottiene per mescolanze argillose naturali che producono ceramiche dette, appunto, </a:t>
            </a:r>
            <a:r>
              <a:rPr lang="it-IT" sz="2000" i="1" dirty="0" err="1" smtClean="0">
                <a:solidFill>
                  <a:srgbClr val="006600"/>
                </a:solidFill>
                <a:latin typeface="Cambria" pitchFamily="18" charset="0"/>
              </a:rPr>
              <a:t>greificate</a:t>
            </a:r>
            <a:r>
              <a:rPr lang="it-IT" sz="2000" i="1" dirty="0" smtClean="0">
                <a:solidFill>
                  <a:srgbClr val="006600"/>
                </a:solidFill>
                <a:latin typeface="Cambria" pitchFamily="18" charset="0"/>
              </a:rPr>
              <a:t>.</a:t>
            </a:r>
            <a:r>
              <a:rPr lang="it-IT" sz="2000" dirty="0" smtClean="0">
                <a:latin typeface="Cambria" pitchFamily="18" charset="0"/>
              </a:rPr>
              <a:t> È necessaria una temperatura tra 1200 °C a 1350 °C. I colori variano a seconda dei composti ferrosi presenti. </a:t>
            </a:r>
          </a:p>
          <a:p>
            <a:pPr marL="185738" indent="-185738" algn="just"/>
            <a:endParaRPr lang="it-IT" sz="2000" dirty="0" smtClean="0">
              <a:latin typeface="Cambria" pitchFamily="18" charset="0"/>
            </a:endParaRPr>
          </a:p>
          <a:p>
            <a:pPr marL="185738" indent="-185738" algn="just"/>
            <a:r>
              <a:rPr lang="it-IT" sz="2000" dirty="0" smtClean="0">
                <a:latin typeface="Cambria" pitchFamily="18" charset="0"/>
              </a:rPr>
              <a:t>Possono venire smaltate, come per tutte le altre ceramiche, dopo la cottura vengono colorate allo stesso livello dell'impasto che contiene, di solito, un 33% circa di argille </a:t>
            </a:r>
            <a:r>
              <a:rPr lang="it-IT" sz="2000" dirty="0" err="1" smtClean="0">
                <a:latin typeface="Cambria" pitchFamily="18" charset="0"/>
              </a:rPr>
              <a:t>caolinitiche</a:t>
            </a:r>
            <a:r>
              <a:rPr lang="it-IT" sz="2000" dirty="0" smtClean="0">
                <a:latin typeface="Cambria" pitchFamily="18" charset="0"/>
              </a:rPr>
              <a:t> (bianche), un 50% di fondenti (principalmente feldspato) e la percentuale restante di materiali inerti (sabbie o quarzo).</a:t>
            </a:r>
          </a:p>
          <a:p>
            <a:pPr marL="185738" indent="-185738"/>
            <a:endParaRPr lang="it-IT" sz="2000" dirty="0" smtClean="0">
              <a:latin typeface="Cambria" pitchFamily="18" charset="0"/>
            </a:endParaRPr>
          </a:p>
          <a:p>
            <a:pPr marL="185738" indent="-185738" algn="just"/>
            <a:r>
              <a:rPr lang="it-IT" sz="2000" dirty="0" smtClean="0">
                <a:latin typeface="Cambria" pitchFamily="18" charset="0"/>
              </a:rPr>
              <a:t>Gres porcellanato: La cottura avviene ad una temperatura di circa 1150-1250 °C in forni lunghi sino a 140 m dove la materia prima è portata gradualmente alla temperatura massima, lì mantenuta per circa 25-30 minuti, e sempre gradualmente viene raffreddata sino a temperatura ambiente. Il processo di cottura determina la </a:t>
            </a:r>
            <a:r>
              <a:rPr lang="it-IT" sz="2000" dirty="0" err="1" smtClean="0">
                <a:latin typeface="Cambria" pitchFamily="18" charset="0"/>
              </a:rPr>
              <a:t>ceramizzazione</a:t>
            </a:r>
            <a:r>
              <a:rPr lang="it-IT" sz="2000" dirty="0" smtClean="0">
                <a:latin typeface="Cambria" pitchFamily="18" charset="0"/>
              </a:rPr>
              <a:t>/</a:t>
            </a:r>
            <a:r>
              <a:rPr lang="it-IT" sz="2000" dirty="0" err="1" smtClean="0">
                <a:latin typeface="Cambria" pitchFamily="18" charset="0"/>
              </a:rPr>
              <a:t>greificazione</a:t>
            </a:r>
            <a:r>
              <a:rPr lang="it-IT" sz="2000" dirty="0" smtClean="0">
                <a:latin typeface="Cambria" pitchFamily="18" charset="0"/>
              </a:rPr>
              <a:t> dell'impasto, attribuendone le tipiche caratteristiche di robustezza, impermeabilità e </a:t>
            </a:r>
            <a:r>
              <a:rPr lang="it-IT" sz="2000" dirty="0" err="1" smtClean="0">
                <a:latin typeface="Cambria" pitchFamily="18" charset="0"/>
              </a:rPr>
              <a:t>ingelività</a:t>
            </a: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porcellana</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a:spLocks noGrp="1" noChangeArrowheads="1"/>
          </p:cNvSpPr>
          <p:nvPr>
            <p:ph type="body" sz="half" idx="1"/>
          </p:nvPr>
        </p:nvSpPr>
        <p:spPr>
          <a:xfrm>
            <a:off x="214282" y="1071546"/>
            <a:ext cx="8572560" cy="5327650"/>
          </a:xfrm>
        </p:spPr>
        <p:txBody>
          <a:bodyPr/>
          <a:lstStyle/>
          <a:p>
            <a:pPr marL="185738" indent="-185738" algn="just"/>
            <a:r>
              <a:rPr lang="it-IT" sz="2000" dirty="0" smtClean="0"/>
              <a:t>Principale componente ne è una particolare argilla bianca: il </a:t>
            </a:r>
            <a:r>
              <a:rPr lang="it-IT" sz="2000" i="1" dirty="0" smtClean="0">
                <a:solidFill>
                  <a:srgbClr val="006600"/>
                </a:solidFill>
              </a:rPr>
              <a:t>caolino</a:t>
            </a:r>
            <a:r>
              <a:rPr lang="it-IT" sz="2000" dirty="0" smtClean="0"/>
              <a:t> </a:t>
            </a:r>
            <a:r>
              <a:rPr lang="it-IT" sz="2000" dirty="0" err="1" smtClean="0"/>
              <a:t>idrossisilicato</a:t>
            </a:r>
            <a:r>
              <a:rPr lang="it-IT" sz="2000" dirty="0" smtClean="0"/>
              <a:t> di alluminio. È stata inventata in  Cina attorno al </a:t>
            </a:r>
            <a:r>
              <a:rPr lang="it-IT" sz="2000" dirty="0" err="1" smtClean="0"/>
              <a:t>VIIIsec</a:t>
            </a:r>
            <a:r>
              <a:rPr lang="it-IT" sz="2000" dirty="0" smtClean="0"/>
              <a:t> ed è realizzata appunto con </a:t>
            </a:r>
            <a:r>
              <a:rPr lang="it-IT" sz="2000" i="1" dirty="0" smtClean="0">
                <a:solidFill>
                  <a:srgbClr val="006600"/>
                </a:solidFill>
              </a:rPr>
              <a:t>caolino, silice (o sabbia quarzosa) e il feldspato</a:t>
            </a:r>
            <a:r>
              <a:rPr lang="it-IT" sz="2000" dirty="0" smtClean="0"/>
              <a:t>.</a:t>
            </a:r>
          </a:p>
          <a:p>
            <a:pPr marL="185738" indent="-185738"/>
            <a:endParaRPr lang="it-IT" sz="2000" dirty="0" smtClean="0"/>
          </a:p>
          <a:p>
            <a:pPr marL="185738" indent="-185738" algn="just"/>
            <a:r>
              <a:rPr lang="it-IT" sz="2000" dirty="0" smtClean="0"/>
              <a:t>Il caolino conferisce le proprietà plastiche e il colore bianco della porcellana ma non sempre; </a:t>
            </a:r>
          </a:p>
          <a:p>
            <a:pPr marL="185738" indent="-185738" algn="just"/>
            <a:r>
              <a:rPr lang="it-IT" sz="2000" dirty="0" smtClean="0"/>
              <a:t>il quarzo è il componente inerte e svolge la funzione da sgrassante (inoltre consente la vetrificazione); </a:t>
            </a:r>
          </a:p>
          <a:p>
            <a:pPr marL="185738" indent="-185738" algn="just"/>
            <a:r>
              <a:rPr lang="it-IT" sz="2000" dirty="0" smtClean="0"/>
              <a:t>il feldspato, viene definito fondente, perché, fondendo a temperature più basse, abbassa notevolmente la cottura dell'impasto ceramico (1280 °C). Esistono tipi anche molto diversi di porcellana, tipici delle diverse tradizioni di produzione</a:t>
            </a:r>
            <a:endParaRPr lang="it-IT" sz="2000" dirty="0" smtClean="0">
              <a:latin typeface="Cambria" pitchFamily="18" charset="0"/>
            </a:endParaRPr>
          </a:p>
          <a:p>
            <a:pPr marL="185738" indent="-185738" algn="just"/>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smaltatura</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8" name="Rectangle 3"/>
          <p:cNvSpPr>
            <a:spLocks noGrp="1" noChangeArrowheads="1"/>
          </p:cNvSpPr>
          <p:nvPr>
            <p:ph type="body" sz="half" idx="1"/>
          </p:nvPr>
        </p:nvSpPr>
        <p:spPr>
          <a:xfrm>
            <a:off x="214282" y="1142984"/>
            <a:ext cx="8464550" cy="5327650"/>
          </a:xfrm>
        </p:spPr>
        <p:txBody>
          <a:bodyPr/>
          <a:lstStyle/>
          <a:p>
            <a:pPr algn="just"/>
            <a:r>
              <a:rPr lang="it-IT" sz="2000" dirty="0" smtClean="0">
                <a:latin typeface="Cambria" pitchFamily="18" charset="0"/>
              </a:rPr>
              <a:t>Ci sono molti modi di decorare e colorare la ceramica, anche in relazione al tipo di risultato che si desidera ottenere e alla cottura cui si sottoporrà il pezzo. I colori da ceramica sono essenzialmente di tre tipi:</a:t>
            </a:r>
          </a:p>
          <a:p>
            <a:pPr algn="just"/>
            <a:endParaRPr lang="it-IT" sz="2000" dirty="0" smtClean="0">
              <a:latin typeface="Cambria" pitchFamily="18" charset="0"/>
            </a:endParaRPr>
          </a:p>
          <a:p>
            <a:pPr algn="just"/>
            <a:r>
              <a:rPr lang="it-IT" sz="2000" b="1" i="1" u="sng" dirty="0" smtClean="0">
                <a:latin typeface="Cambria" pitchFamily="18" charset="0"/>
              </a:rPr>
              <a:t>Ingobbio</a:t>
            </a:r>
            <a:r>
              <a:rPr lang="it-IT" sz="2000" i="1" dirty="0" smtClean="0">
                <a:latin typeface="Cambria" pitchFamily="18" charset="0"/>
              </a:rPr>
              <a:t> </a:t>
            </a:r>
            <a:r>
              <a:rPr lang="it-IT" sz="2000" dirty="0" smtClean="0">
                <a:latin typeface="Cambria" pitchFamily="18" charset="0"/>
              </a:rPr>
              <a:t>- sono specifici colori per la decorazione della ceramica </a:t>
            </a:r>
            <a:r>
              <a:rPr lang="it-IT" sz="2000" i="1" dirty="0" smtClean="0">
                <a:solidFill>
                  <a:srgbClr val="006600"/>
                </a:solidFill>
                <a:latin typeface="Cambria" pitchFamily="18" charset="0"/>
              </a:rPr>
              <a:t>composti da argille già cotte e </a:t>
            </a:r>
            <a:r>
              <a:rPr lang="it-IT" sz="2000" i="1" dirty="0" err="1" smtClean="0">
                <a:solidFill>
                  <a:srgbClr val="006600"/>
                </a:solidFill>
                <a:latin typeface="Cambria" pitchFamily="18" charset="0"/>
              </a:rPr>
              <a:t>finissimamente</a:t>
            </a:r>
            <a:r>
              <a:rPr lang="it-IT" sz="2000" i="1" dirty="0" smtClean="0">
                <a:solidFill>
                  <a:srgbClr val="006600"/>
                </a:solidFill>
                <a:latin typeface="Cambria" pitchFamily="18" charset="0"/>
              </a:rPr>
              <a:t> </a:t>
            </a:r>
            <a:r>
              <a:rPr lang="it-IT" sz="2000" dirty="0" smtClean="0">
                <a:latin typeface="Cambria" pitchFamily="18" charset="0"/>
              </a:rPr>
              <a:t>triturate, caolino, sostanze minerali e ossidi. Sono, di fatto, smalti adatti a poter venire applicati </a:t>
            </a:r>
            <a:r>
              <a:rPr lang="it-IT" sz="2000" i="1" dirty="0" smtClean="0">
                <a:solidFill>
                  <a:srgbClr val="006600"/>
                </a:solidFill>
                <a:latin typeface="Cambria" pitchFamily="18" charset="0"/>
              </a:rPr>
              <a:t>sull'oggetto essiccato, ma prima della sinterizzazione</a:t>
            </a:r>
            <a:r>
              <a:rPr lang="it-IT" sz="2000" dirty="0" smtClean="0">
                <a:latin typeface="Cambria" pitchFamily="18" charset="0"/>
              </a:rPr>
              <a:t>. Questo permette di saltare un passaggio e cuocere l'oggetto una sola volta, dal momento che questi colori particolari tollerano l'alta temperatura cui si sottopone la ceramica. Gli ingobbi non sono tanto largamente diffusi, </a:t>
            </a:r>
            <a:r>
              <a:rPr lang="it-IT" sz="2000" i="1" dirty="0" smtClean="0">
                <a:solidFill>
                  <a:srgbClr val="006600"/>
                </a:solidFill>
                <a:latin typeface="Cambria" pitchFamily="18" charset="0"/>
              </a:rPr>
              <a:t>essendo costosi e dalle tinte tenui</a:t>
            </a:r>
            <a:r>
              <a:rPr lang="it-IT" sz="2000" dirty="0" smtClean="0">
                <a:latin typeface="Cambria" pitchFamily="18" charset="0"/>
              </a:rPr>
              <a:t>. Perché raggiungano la vetrificazione, inoltre, è necessario portare l'oggetto alla medesima temperatura dell'argilla che si ritrova nella composizione dell'ingobbio. Molti ceramisti che apprezzano la tecnica preparano da sé gli ingobbi che desiderano usare.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smaltatura</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3"/>
          <p:cNvSpPr>
            <a:spLocks noGrp="1" noChangeArrowheads="1"/>
          </p:cNvSpPr>
          <p:nvPr>
            <p:ph type="body" sz="half" idx="1"/>
          </p:nvPr>
        </p:nvSpPr>
        <p:spPr>
          <a:xfrm>
            <a:off x="285720" y="1071546"/>
            <a:ext cx="8464550" cy="5327650"/>
          </a:xfrm>
        </p:spPr>
        <p:txBody>
          <a:bodyPr/>
          <a:lstStyle/>
          <a:p>
            <a:pPr algn="just"/>
            <a:r>
              <a:rPr lang="it-IT" sz="2000" b="1" i="1" u="sng" dirty="0" smtClean="0">
                <a:latin typeface="Cambria" pitchFamily="18" charset="0"/>
              </a:rPr>
              <a:t>Cristalline </a:t>
            </a:r>
            <a:r>
              <a:rPr lang="it-IT" sz="2000" dirty="0" smtClean="0">
                <a:latin typeface="Cambria" pitchFamily="18" charset="0"/>
              </a:rPr>
              <a:t>dette anche Vetrine. Sono smalti di tipo vetroso, impermeabili e lucidi. Usualmente trasparenti, solo occasionalmente sono colorate. Lasciano intravedere l'argilla sottostante. Alle cristalline si aggiungono fondenti, quali il germano (che sostituisce il tossico ossido di piombo), gli alcali o i borati. Questo allo scopo di abbassare il punto di fusione. </a:t>
            </a:r>
          </a:p>
          <a:p>
            <a:pPr algn="just"/>
            <a:endParaRPr lang="it-IT" sz="2000" dirty="0" smtClean="0">
              <a:latin typeface="Cambria" pitchFamily="18" charset="0"/>
            </a:endParaRPr>
          </a:p>
          <a:p>
            <a:pPr algn="just"/>
            <a:r>
              <a:rPr lang="it-IT" sz="2000" b="1" i="1" u="sng" dirty="0" smtClean="0">
                <a:latin typeface="Cambria" pitchFamily="18" charset="0"/>
              </a:rPr>
              <a:t>Smalti </a:t>
            </a:r>
            <a:r>
              <a:rPr lang="it-IT" sz="2000" dirty="0" smtClean="0">
                <a:latin typeface="Cambria" pitchFamily="18" charset="0"/>
              </a:rPr>
              <a:t>- anch'essi di tipo vetroso. A differenza delle cristalline non sono trasparenti, ma coprenti. Ciò è determinato dalla presenza di componenti quali il feldspato potassico o sodico, bentonite  stagno, e altri ancora. </a:t>
            </a:r>
          </a:p>
          <a:p>
            <a:pPr algn="just">
              <a:buFontTx/>
              <a:buNone/>
            </a:pPr>
            <a:r>
              <a:rPr lang="it-IT" sz="2000" dirty="0" smtClean="0">
                <a:latin typeface="Cambria" pitchFamily="18" charset="0"/>
              </a:rPr>
              <a:t>	La smaltatura di un pezzo in ceramica ha lo scopo di proteggere il pezzo dall'usura, di facilitarne la pulitura e la manutenzione e di decorarlo.</a:t>
            </a:r>
            <a:br>
              <a:rPr lang="it-IT" sz="2000" dirty="0" smtClean="0">
                <a:latin typeface="Cambria" pitchFamily="18" charset="0"/>
              </a:rPr>
            </a:br>
            <a:r>
              <a:rPr lang="it-IT" sz="2000" dirty="0" smtClean="0">
                <a:latin typeface="Cambria" pitchFamily="18" charset="0"/>
              </a:rPr>
              <a:t>Se il pezzo viene smaltato e non colorato all'ingobbio </a:t>
            </a:r>
            <a:r>
              <a:rPr lang="it-IT" sz="2000" i="1" dirty="0" smtClean="0">
                <a:solidFill>
                  <a:srgbClr val="006600"/>
                </a:solidFill>
                <a:latin typeface="Cambria" pitchFamily="18" charset="0"/>
              </a:rPr>
              <a:t>la smaltatura avviene dopo la sinterizzazione</a:t>
            </a:r>
            <a:r>
              <a:rPr lang="it-IT" sz="2000" dirty="0" smtClean="0">
                <a:latin typeface="Cambria" pitchFamily="18" charset="0"/>
              </a:rPr>
              <a:t> e si utilizzano appositi smalti composti da una miscela in vari rapporti di vetro, opacizzanti, fondenti e terre. La smaltatura classica, pertanto è detta applicata al </a:t>
            </a:r>
            <a:r>
              <a:rPr lang="it-IT" sz="2000" i="1" dirty="0" smtClean="0">
                <a:solidFill>
                  <a:srgbClr val="006600"/>
                </a:solidFill>
                <a:latin typeface="Cambria" pitchFamily="18" charset="0"/>
              </a:rPr>
              <a:t>biscotto</a:t>
            </a:r>
            <a:r>
              <a:rPr lang="it-IT" sz="2000" dirty="0" smtClean="0">
                <a:latin typeface="Cambria" pitchFamily="18" charset="0"/>
              </a:rPr>
              <a:t>, ovvero all'oggetto già passato in cottura.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tradizionali: smaltatura</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9" name="Rectangle 3"/>
          <p:cNvSpPr>
            <a:spLocks noGrp="1" noChangeArrowheads="1"/>
          </p:cNvSpPr>
          <p:nvPr>
            <p:ph type="body" sz="half" idx="1"/>
          </p:nvPr>
        </p:nvSpPr>
        <p:spPr>
          <a:xfrm>
            <a:off x="214282" y="1071546"/>
            <a:ext cx="8464550" cy="5327650"/>
          </a:xfrm>
        </p:spPr>
        <p:txBody>
          <a:bodyPr/>
          <a:lstStyle/>
          <a:p>
            <a:r>
              <a:rPr lang="it-IT" sz="2000" i="1" dirty="0" smtClean="0">
                <a:latin typeface="Cambria" pitchFamily="18" charset="0"/>
              </a:rPr>
              <a:t>smaltatura ad aerografo</a:t>
            </a:r>
            <a:endParaRPr lang="it-IT" sz="2000" dirty="0" smtClean="0">
              <a:latin typeface="Cambria" pitchFamily="18" charset="0"/>
            </a:endParaRPr>
          </a:p>
          <a:p>
            <a:r>
              <a:rPr lang="it-IT" sz="2000" i="1" dirty="0" smtClean="0">
                <a:latin typeface="Cambria" pitchFamily="18" charset="0"/>
              </a:rPr>
              <a:t>smaltatura per immersione</a:t>
            </a:r>
            <a:r>
              <a:rPr lang="it-IT" sz="2000" dirty="0" smtClean="0">
                <a:latin typeface="Cambria" pitchFamily="18" charset="0"/>
              </a:rPr>
              <a:t> </a:t>
            </a:r>
          </a:p>
          <a:p>
            <a:r>
              <a:rPr lang="it-IT" sz="2000" i="1" dirty="0" smtClean="0">
                <a:latin typeface="Cambria" pitchFamily="18" charset="0"/>
              </a:rPr>
              <a:t>pittura a smalto</a:t>
            </a:r>
            <a:endParaRPr lang="it-IT" sz="2000" dirty="0" smtClean="0">
              <a:latin typeface="Cambria" pitchFamily="18" charset="0"/>
            </a:endParaRPr>
          </a:p>
          <a:p>
            <a:r>
              <a:rPr lang="it-IT" sz="2000" i="1" dirty="0" smtClean="0">
                <a:latin typeface="Cambria" pitchFamily="18" charset="0"/>
              </a:rPr>
              <a:t>smaltatura elettrostatica</a:t>
            </a:r>
            <a:r>
              <a:rPr lang="it-IT" sz="2000" dirty="0" smtClean="0">
                <a:latin typeface="Cambria" pitchFamily="18" charset="0"/>
              </a:rPr>
              <a:t> </a:t>
            </a:r>
          </a:p>
          <a:p>
            <a:endParaRPr lang="it-IT" sz="2000" dirty="0" smtClean="0">
              <a:latin typeface="Cambria" pitchFamily="18" charset="0"/>
            </a:endParaRPr>
          </a:p>
          <a:p>
            <a:r>
              <a:rPr lang="it-IT" sz="2000" dirty="0" smtClean="0">
                <a:latin typeface="Cambria" pitchFamily="18" charset="0"/>
              </a:rPr>
              <a:t>Dopo che si sia provveduto a smaltare la superficie dell'oggetto, si passa alla decorazione pittorica che è usualmente fatta a mano con pennello e colori ceramici. Questi colori ceramici sono ottenuti da ossidi minerali oppure da ossidi metallici addizionati di fondenti o indurenti. Dopo la smaltatura e la decorazione si procede con una seconda cottura, il cui scopo è quello di fissare lo smalto all'oggetto.</a:t>
            </a:r>
          </a:p>
          <a:p>
            <a:endParaRPr lang="it-IT" sz="2000" dirty="0" smtClean="0">
              <a:latin typeface="Cambria" pitchFamily="18" charset="0"/>
            </a:endParaRPr>
          </a:p>
          <a:p>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avanzati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Grp="1" noChangeArrowheads="1"/>
          </p:cNvSpPr>
          <p:nvPr>
            <p:ph type="body" sz="half" idx="1"/>
          </p:nvPr>
        </p:nvSpPr>
        <p:spPr>
          <a:xfrm>
            <a:off x="214282" y="1000108"/>
            <a:ext cx="8640762" cy="5472113"/>
          </a:xfrm>
        </p:spPr>
        <p:txBody>
          <a:bodyPr/>
          <a:lstStyle/>
          <a:p>
            <a:pPr marL="0" indent="0" algn="just" eaLnBrk="1" hangingPunct="1"/>
            <a:r>
              <a:rPr lang="it-IT" sz="2200" dirty="0" smtClean="0">
                <a:latin typeface="Cambria" pitchFamily="18" charset="0"/>
              </a:rPr>
              <a:t>Sono </a:t>
            </a:r>
            <a:r>
              <a:rPr lang="it-IT" sz="2200" i="1" dirty="0" smtClean="0">
                <a:solidFill>
                  <a:srgbClr val="006600"/>
                </a:solidFill>
                <a:latin typeface="Cambria" pitchFamily="18" charset="0"/>
              </a:rPr>
              <a:t>materiali di sintesi di tipo </a:t>
            </a:r>
            <a:r>
              <a:rPr lang="it-IT" sz="2200" i="1" dirty="0" err="1" smtClean="0">
                <a:solidFill>
                  <a:srgbClr val="006600"/>
                </a:solidFill>
                <a:latin typeface="Cambria" pitchFamily="18" charset="0"/>
              </a:rPr>
              <a:t>ossidico</a:t>
            </a:r>
            <a:r>
              <a:rPr lang="it-IT" sz="2200" i="1" dirty="0" smtClean="0">
                <a:solidFill>
                  <a:srgbClr val="006600"/>
                </a:solidFill>
                <a:latin typeface="Cambria" pitchFamily="18" charset="0"/>
              </a:rPr>
              <a:t> o non </a:t>
            </a:r>
            <a:r>
              <a:rPr lang="it-IT" sz="2200" i="1" dirty="0" err="1" smtClean="0">
                <a:solidFill>
                  <a:srgbClr val="006600"/>
                </a:solidFill>
                <a:latin typeface="Cambria" pitchFamily="18" charset="0"/>
              </a:rPr>
              <a:t>ossidico</a:t>
            </a:r>
            <a:r>
              <a:rPr lang="it-IT" sz="2200" dirty="0" smtClean="0">
                <a:latin typeface="Cambria" pitchFamily="18" charset="0"/>
              </a:rPr>
              <a:t>, ad elevata densità, che trovano applicazioni di tipo strutturale (utensili da taglio, parti resistenti all’usura, scudi termici), o di tipo funzionale (</a:t>
            </a:r>
            <a:r>
              <a:rPr lang="it-IT" sz="2200" dirty="0" err="1" smtClean="0">
                <a:latin typeface="Cambria" pitchFamily="18" charset="0"/>
              </a:rPr>
              <a:t>elettroceramici</a:t>
            </a:r>
            <a:r>
              <a:rPr lang="it-IT" sz="2200" dirty="0" smtClean="0">
                <a:latin typeface="Cambria" pitchFamily="18" charset="0"/>
              </a:rPr>
              <a:t>). </a:t>
            </a:r>
          </a:p>
        </p:txBody>
      </p:sp>
      <p:grpSp>
        <p:nvGrpSpPr>
          <p:cNvPr id="13" name="Group 5"/>
          <p:cNvGrpSpPr>
            <a:grpSpLocks/>
          </p:cNvGrpSpPr>
          <p:nvPr/>
        </p:nvGrpSpPr>
        <p:grpSpPr bwMode="auto">
          <a:xfrm>
            <a:off x="1293782" y="2800333"/>
            <a:ext cx="6697662" cy="3455988"/>
            <a:chOff x="1134" y="4227"/>
            <a:chExt cx="9567" cy="4814"/>
          </a:xfrm>
        </p:grpSpPr>
        <p:pic>
          <p:nvPicPr>
            <p:cNvPr id="14" name="Picture 6" descr="2"/>
            <p:cNvPicPr>
              <a:picLocks noChangeAspect="1" noChangeArrowheads="1"/>
            </p:cNvPicPr>
            <p:nvPr/>
          </p:nvPicPr>
          <p:blipFill>
            <a:blip r:embed="rId4"/>
            <a:srcRect/>
            <a:stretch>
              <a:fillRect/>
            </a:stretch>
          </p:blipFill>
          <p:spPr bwMode="auto">
            <a:xfrm>
              <a:off x="1134" y="4227"/>
              <a:ext cx="9567" cy="4814"/>
            </a:xfrm>
            <a:prstGeom prst="rect">
              <a:avLst/>
            </a:prstGeom>
            <a:noFill/>
            <a:ln w="9525">
              <a:noFill/>
              <a:miter lim="800000"/>
              <a:headEnd/>
              <a:tailEnd/>
            </a:ln>
          </p:spPr>
        </p:pic>
        <p:sp>
          <p:nvSpPr>
            <p:cNvPr id="15" name="Rectangle 7"/>
            <p:cNvSpPr>
              <a:spLocks noChangeArrowheads="1"/>
            </p:cNvSpPr>
            <p:nvPr/>
          </p:nvSpPr>
          <p:spPr bwMode="auto">
            <a:xfrm>
              <a:off x="1440" y="4464"/>
              <a:ext cx="3456" cy="288"/>
            </a:xfrm>
            <a:prstGeom prst="rect">
              <a:avLst/>
            </a:prstGeom>
            <a:solidFill>
              <a:srgbClr val="FFFFFF"/>
            </a:solidFill>
            <a:ln w="9525">
              <a:noFill/>
              <a:miter lim="800000"/>
              <a:headEnd/>
              <a:tailEnd/>
            </a:ln>
          </p:spPr>
          <p:txBody>
            <a:bodyPr/>
            <a:lstStyle/>
            <a:p>
              <a:endParaRPr lang="it-IT"/>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avanzati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0" name="Rectangle 3"/>
          <p:cNvSpPr>
            <a:spLocks noGrp="1" noChangeArrowheads="1"/>
          </p:cNvSpPr>
          <p:nvPr>
            <p:ph type="body" sz="half" idx="1"/>
          </p:nvPr>
        </p:nvSpPr>
        <p:spPr>
          <a:xfrm>
            <a:off x="179388" y="1142984"/>
            <a:ext cx="8640762" cy="5327650"/>
          </a:xfrm>
        </p:spPr>
        <p:txBody>
          <a:bodyPr/>
          <a:lstStyle/>
          <a:p>
            <a:pPr marL="0" indent="0" algn="just" eaLnBrk="1" hangingPunct="1">
              <a:buFontTx/>
              <a:buNone/>
            </a:pPr>
            <a:r>
              <a:rPr lang="it-IT" sz="2000" dirty="0" smtClean="0">
                <a:latin typeface="Cambria" pitchFamily="18" charset="0"/>
              </a:rPr>
              <a:t>Il processo di fabbricazione dei moderni materiali ceramici parte dalla selezione delle polveri, che viene fatta sulla base delle proprietà richieste al componente finito. I principali parametri che condizionano questa scelta sono: </a:t>
            </a:r>
          </a:p>
          <a:p>
            <a:pPr marL="0" indent="0" algn="ctr" eaLnBrk="1" hangingPunct="1">
              <a:buFontTx/>
              <a:buNone/>
            </a:pPr>
            <a:endParaRPr lang="it-IT" sz="2000" b="1" i="1" dirty="0" smtClean="0">
              <a:solidFill>
                <a:srgbClr val="006600"/>
              </a:solidFill>
              <a:latin typeface="Cambria" pitchFamily="18" charset="0"/>
            </a:endParaRPr>
          </a:p>
          <a:p>
            <a:pPr marL="0" indent="0" algn="ctr" eaLnBrk="1" hangingPunct="1">
              <a:buFontTx/>
              <a:buNone/>
            </a:pPr>
            <a:r>
              <a:rPr lang="it-IT" sz="2000" b="1" i="1" dirty="0" smtClean="0">
                <a:solidFill>
                  <a:srgbClr val="006600"/>
                </a:solidFill>
                <a:latin typeface="Cambria" pitchFamily="18" charset="0"/>
              </a:rPr>
              <a:t>purezza</a:t>
            </a:r>
            <a:r>
              <a:rPr lang="it-IT" sz="2000" i="1" dirty="0" smtClean="0">
                <a:solidFill>
                  <a:srgbClr val="006600"/>
                </a:solidFill>
                <a:latin typeface="Cambria" pitchFamily="18" charset="0"/>
              </a:rPr>
              <a:t>,         </a:t>
            </a:r>
            <a:r>
              <a:rPr lang="it-IT" sz="2000" b="1" i="1" dirty="0" smtClean="0">
                <a:solidFill>
                  <a:srgbClr val="006600"/>
                </a:solidFill>
                <a:latin typeface="Cambria" pitchFamily="18" charset="0"/>
              </a:rPr>
              <a:t>distribuzione della dimensione delle particelle</a:t>
            </a:r>
            <a:r>
              <a:rPr lang="it-IT" sz="2000" i="1" dirty="0" smtClean="0">
                <a:solidFill>
                  <a:srgbClr val="006600"/>
                </a:solidFill>
                <a:latin typeface="Cambria" pitchFamily="18" charset="0"/>
              </a:rPr>
              <a:t>,         </a:t>
            </a:r>
            <a:r>
              <a:rPr lang="it-IT" sz="2000" b="1" i="1" dirty="0" smtClean="0">
                <a:solidFill>
                  <a:srgbClr val="006600"/>
                </a:solidFill>
                <a:latin typeface="Cambria" pitchFamily="18" charset="0"/>
              </a:rPr>
              <a:t>reattività</a:t>
            </a:r>
            <a:r>
              <a:rPr lang="it-IT" sz="2000" dirty="0" smtClean="0">
                <a:latin typeface="Cambria" pitchFamily="18" charset="0"/>
              </a:rPr>
              <a:t>.</a:t>
            </a:r>
          </a:p>
          <a:p>
            <a:pPr marL="0" indent="0" algn="just" eaLnBrk="1" hangingPunct="1">
              <a:buFontTx/>
              <a:buNone/>
            </a:pPr>
            <a:endParaRPr lang="it-IT" sz="2000" b="1" dirty="0" smtClean="0">
              <a:latin typeface="Cambria" pitchFamily="18" charset="0"/>
            </a:endParaRPr>
          </a:p>
          <a:p>
            <a:pPr marL="0" indent="0" algn="just" eaLnBrk="1" hangingPunct="1">
              <a:buFontTx/>
              <a:buNone/>
            </a:pPr>
            <a:r>
              <a:rPr lang="it-IT" sz="2000" b="1" dirty="0" smtClean="0">
                <a:solidFill>
                  <a:srgbClr val="006600"/>
                </a:solidFill>
                <a:latin typeface="Cambria" pitchFamily="18" charset="0"/>
              </a:rPr>
              <a:t>1- Purezza</a:t>
            </a:r>
          </a:p>
          <a:p>
            <a:pPr marL="0" indent="0" algn="just" eaLnBrk="1" hangingPunct="1">
              <a:buFontTx/>
              <a:buNone/>
            </a:pPr>
            <a:endParaRPr lang="it-IT" sz="2000" dirty="0" smtClean="0">
              <a:latin typeface="Cambria" pitchFamily="18" charset="0"/>
            </a:endParaRPr>
          </a:p>
          <a:p>
            <a:pPr marL="0" indent="0" algn="just" eaLnBrk="1" hangingPunct="1">
              <a:buFontTx/>
              <a:buNone/>
            </a:pPr>
            <a:r>
              <a:rPr lang="it-IT" sz="2000" dirty="0" smtClean="0">
                <a:latin typeface="Cambria" pitchFamily="18" charset="0"/>
              </a:rPr>
              <a:t>La presenza di </a:t>
            </a:r>
            <a:r>
              <a:rPr lang="it-IT" sz="2000" dirty="0" err="1" smtClean="0">
                <a:latin typeface="Cambria" pitchFamily="18" charset="0"/>
              </a:rPr>
              <a:t>impurezze</a:t>
            </a:r>
            <a:r>
              <a:rPr lang="it-IT" sz="2000" dirty="0" smtClean="0">
                <a:latin typeface="Cambria" pitchFamily="18" charset="0"/>
              </a:rPr>
              <a:t> influenza proprietà importanti quali </a:t>
            </a:r>
            <a:r>
              <a:rPr lang="it-IT" sz="2000" b="1" dirty="0" smtClean="0">
                <a:latin typeface="Cambria" pitchFamily="18" charset="0"/>
              </a:rPr>
              <a:t>resistenza meccanica, vita a rottura, resistenza all’ossidazione, proprietà elettriche</a:t>
            </a:r>
            <a:r>
              <a:rPr lang="it-IT" sz="2000" dirty="0" smtClean="0">
                <a:latin typeface="Cambria" pitchFamily="18" charset="0"/>
              </a:rPr>
              <a:t>. Il loro effetto dipende dalla loro composizione e da quella della matrice, dalla distribuzione e dalle condizioni di esercizio (tempo, temperatura, sforzi, ambiente).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avanzati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3"/>
          <p:cNvSpPr>
            <a:spLocks noGrp="1" noChangeArrowheads="1"/>
          </p:cNvSpPr>
          <p:nvPr>
            <p:ph type="body" sz="half" idx="1"/>
          </p:nvPr>
        </p:nvSpPr>
        <p:spPr>
          <a:xfrm>
            <a:off x="179388" y="981075"/>
            <a:ext cx="8640762" cy="5688013"/>
          </a:xfrm>
        </p:spPr>
        <p:txBody>
          <a:bodyPr/>
          <a:lstStyle/>
          <a:p>
            <a:pPr marL="0" indent="0" algn="just" eaLnBrk="1" hangingPunct="1">
              <a:buFontTx/>
              <a:buNone/>
            </a:pPr>
            <a:r>
              <a:rPr lang="it-IT" sz="2000" b="1" dirty="0" smtClean="0">
                <a:solidFill>
                  <a:srgbClr val="006600"/>
                </a:solidFill>
                <a:latin typeface="Cambria" pitchFamily="18" charset="0"/>
              </a:rPr>
              <a:t>2 - Dimensione delle particelle</a:t>
            </a:r>
          </a:p>
          <a:p>
            <a:pPr marL="0" indent="0" algn="just" eaLnBrk="1" hangingPunct="1">
              <a:buFontTx/>
              <a:buNone/>
            </a:pPr>
            <a:endParaRPr lang="it-IT" sz="2000" dirty="0" smtClean="0">
              <a:latin typeface="Cambria" pitchFamily="18" charset="0"/>
            </a:endParaRPr>
          </a:p>
          <a:p>
            <a:pPr marL="0" indent="0" algn="just" eaLnBrk="1" hangingPunct="1"/>
            <a:r>
              <a:rPr lang="it-IT" sz="2000" i="1" dirty="0" smtClean="0">
                <a:solidFill>
                  <a:srgbClr val="006600"/>
                </a:solidFill>
                <a:latin typeface="Cambria" pitchFamily="18" charset="0"/>
              </a:rPr>
              <a:t>La porosità finale di un manufatto </a:t>
            </a:r>
            <a:r>
              <a:rPr lang="it-IT" sz="2000" i="1" u="sng" dirty="0" smtClean="0">
                <a:solidFill>
                  <a:srgbClr val="006600"/>
                </a:solidFill>
                <a:latin typeface="Cambria" pitchFamily="18" charset="0"/>
              </a:rPr>
              <a:t>diminuisce al diminuire delle dimensioni delle particelle </a:t>
            </a:r>
            <a:r>
              <a:rPr lang="it-IT" sz="2000" dirty="0" smtClean="0">
                <a:latin typeface="Cambria" pitchFamily="18" charset="0"/>
              </a:rPr>
              <a:t>ma, per ottenere una bassa porosità sarebbe necessario impiegare particelle</a:t>
            </a:r>
            <a:r>
              <a:rPr lang="it-IT" sz="2000" b="1" dirty="0" smtClean="0">
                <a:latin typeface="Cambria" pitchFamily="18" charset="0"/>
              </a:rPr>
              <a:t> </a:t>
            </a:r>
            <a:r>
              <a:rPr lang="it-IT" sz="2000" dirty="0" smtClean="0">
                <a:latin typeface="Cambria" pitchFamily="18" charset="0"/>
              </a:rPr>
              <a:t>di dimensioni diverse, in modo che le più piccole possano riempire i vuoti esistenti tra quelle più grandi.</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Maggiore è la porosità dopo formatura, maggiori risulteranno la porosità e la dimensione dei grani dopo sinterizzazione.</a:t>
            </a:r>
            <a:r>
              <a:rPr lang="it-IT" sz="2000" b="1" dirty="0" smtClean="0">
                <a:latin typeface="Cambria" pitchFamily="18" charset="0"/>
              </a:rPr>
              <a:t> </a:t>
            </a:r>
            <a:r>
              <a:rPr lang="it-IT" sz="2000" dirty="0" smtClean="0">
                <a:latin typeface="Cambria" pitchFamily="18" charset="0"/>
              </a:rPr>
              <a:t>La scelta della distribuzione granulometrica dipende comunque dal tipo di componente che si vuole fabbricare. Se si vuole privilegiare la resistenza meccanica si deve operare in modo da avere bassa porosità e grani di piccole dimensioni, quindi si deve partire da polveri molto fini, inferiori al mm.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ceramici avanzati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3" name="Rectangle 3"/>
          <p:cNvSpPr>
            <a:spLocks noGrp="1" noChangeArrowheads="1"/>
          </p:cNvSpPr>
          <p:nvPr>
            <p:ph type="body" sz="half" idx="1"/>
          </p:nvPr>
        </p:nvSpPr>
        <p:spPr>
          <a:xfrm>
            <a:off x="179388" y="928670"/>
            <a:ext cx="8640762" cy="5543550"/>
          </a:xfrm>
        </p:spPr>
        <p:txBody>
          <a:bodyPr/>
          <a:lstStyle/>
          <a:p>
            <a:pPr marL="0" indent="0" algn="just" eaLnBrk="1" hangingPunct="1">
              <a:buFontTx/>
              <a:buNone/>
            </a:pPr>
            <a:r>
              <a:rPr lang="it-IT" sz="2000" dirty="0" smtClean="0">
                <a:latin typeface="Cambria" pitchFamily="18" charset="0"/>
              </a:rPr>
              <a:t>Nel caso invece di </a:t>
            </a:r>
            <a:r>
              <a:rPr lang="it-IT" sz="2000" i="1" dirty="0" smtClean="0">
                <a:solidFill>
                  <a:srgbClr val="006600"/>
                </a:solidFill>
                <a:latin typeface="Cambria" pitchFamily="18" charset="0"/>
              </a:rPr>
              <a:t>refrattari </a:t>
            </a:r>
            <a:r>
              <a:rPr lang="it-IT" sz="2000" dirty="0" smtClean="0">
                <a:latin typeface="Cambria" pitchFamily="18" charset="0"/>
              </a:rPr>
              <a:t>si preferisce avere una struttura con </a:t>
            </a:r>
            <a:r>
              <a:rPr lang="it-IT" sz="2000" i="1" dirty="0" smtClean="0">
                <a:solidFill>
                  <a:srgbClr val="006600"/>
                </a:solidFill>
                <a:latin typeface="Cambria" pitchFamily="18" charset="0"/>
              </a:rPr>
              <a:t>una certa porosità </a:t>
            </a:r>
            <a:r>
              <a:rPr lang="it-IT" sz="2000" dirty="0" smtClean="0">
                <a:latin typeface="Cambria" pitchFamily="18" charset="0"/>
              </a:rPr>
              <a:t>per favorire le caratteristiche di isolamento termico, sono quindi necessarie polveri di dimensioni maggiori, ma distribuite in un ampio intervallo di dimensioni.</a:t>
            </a: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None/>
            </a:pPr>
            <a:r>
              <a:rPr lang="it-IT" sz="2000" b="1" dirty="0" smtClean="0">
                <a:solidFill>
                  <a:srgbClr val="006600"/>
                </a:solidFill>
                <a:latin typeface="Cambria" pitchFamily="18" charset="0"/>
              </a:rPr>
              <a:t>3 - Reattività</a:t>
            </a:r>
            <a:endParaRPr lang="it-IT" sz="2000" dirty="0" smtClean="0">
              <a:latin typeface="Cambria" pitchFamily="18" charset="0"/>
            </a:endParaRPr>
          </a:p>
          <a:p>
            <a:pPr marL="0" indent="0" algn="just" eaLnBrk="1" hangingPunct="1">
              <a:buFontTx/>
              <a:buNone/>
            </a:pPr>
            <a:r>
              <a:rPr lang="it-IT" sz="2000" dirty="0" smtClean="0">
                <a:latin typeface="Cambria" pitchFamily="18" charset="0"/>
              </a:rPr>
              <a:t>La dimensione delle particelle determina anche la loro reattività: particelle più piccole </a:t>
            </a:r>
            <a:r>
              <a:rPr lang="it-IT" sz="2000" dirty="0" err="1" smtClean="0">
                <a:latin typeface="Cambria" pitchFamily="18" charset="0"/>
              </a:rPr>
              <a:t>densificano</a:t>
            </a:r>
            <a:r>
              <a:rPr lang="it-IT" sz="2000" dirty="0" smtClean="0">
                <a:latin typeface="Cambria" pitchFamily="18" charset="0"/>
              </a:rPr>
              <a:t> più facilmente di particelle grandi (maggiore area superficiale).</a:t>
            </a:r>
          </a:p>
        </p:txBody>
      </p:sp>
      <p:pic>
        <p:nvPicPr>
          <p:cNvPr id="14" name="Picture 5"/>
          <p:cNvPicPr>
            <a:picLocks noChangeAspect="1" noChangeArrowheads="1"/>
          </p:cNvPicPr>
          <p:nvPr/>
        </p:nvPicPr>
        <p:blipFill>
          <a:blip r:embed="rId4"/>
          <a:srcRect/>
          <a:stretch>
            <a:fillRect/>
          </a:stretch>
        </p:blipFill>
        <p:spPr bwMode="auto">
          <a:xfrm>
            <a:off x="4071934" y="2071678"/>
            <a:ext cx="4859337" cy="3162300"/>
          </a:xfrm>
          <a:prstGeom prst="rect">
            <a:avLst/>
          </a:prstGeom>
          <a:noFill/>
          <a:ln w="9525">
            <a:noFill/>
            <a:miter lim="800000"/>
            <a:headEnd/>
            <a:tailEnd/>
          </a:ln>
        </p:spPr>
      </p:pic>
      <p:sp>
        <p:nvSpPr>
          <p:cNvPr id="15" name="Rectangle 6"/>
          <p:cNvSpPr>
            <a:spLocks noChangeArrowheads="1"/>
          </p:cNvSpPr>
          <p:nvPr/>
        </p:nvSpPr>
        <p:spPr bwMode="auto">
          <a:xfrm>
            <a:off x="642910" y="3714752"/>
            <a:ext cx="3600450" cy="923330"/>
          </a:xfrm>
          <a:prstGeom prst="rect">
            <a:avLst/>
          </a:prstGeom>
          <a:noFill/>
          <a:ln w="9525">
            <a:noFill/>
            <a:miter lim="800000"/>
            <a:headEnd/>
            <a:tailEnd/>
          </a:ln>
        </p:spPr>
        <p:txBody>
          <a:bodyPr anchor="ctr">
            <a:spAutoFit/>
          </a:bodyPr>
          <a:lstStyle/>
          <a:p>
            <a:pPr algn="just"/>
            <a:r>
              <a:rPr lang="it-IT" sz="1800" dirty="0">
                <a:latin typeface="Cambria" pitchFamily="18" charset="0"/>
              </a:rPr>
              <a:t>Effetto della porosità al verde sulla porosità e sulla dimensione dei grani di Al</a:t>
            </a:r>
            <a:r>
              <a:rPr lang="it-IT" sz="1800" baseline="-25000" dirty="0">
                <a:latin typeface="Cambria" pitchFamily="18" charset="0"/>
              </a:rPr>
              <a:t>2</a:t>
            </a:r>
            <a:r>
              <a:rPr lang="it-IT" sz="1800" dirty="0">
                <a:latin typeface="Cambria" pitchFamily="18" charset="0"/>
              </a:rPr>
              <a:t>O</a:t>
            </a:r>
            <a:r>
              <a:rPr lang="it-IT" sz="1800" baseline="-25000" dirty="0">
                <a:latin typeface="Cambria" pitchFamily="18" charset="0"/>
              </a:rPr>
              <a:t>3</a:t>
            </a:r>
            <a:r>
              <a:rPr lang="it-IT" sz="1800" dirty="0">
                <a:latin typeface="Cambria" pitchFamily="18" charset="0"/>
              </a:rPr>
              <a:t> dopo sinterizzazione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5" name="Rectangle 3"/>
          <p:cNvSpPr>
            <a:spLocks noGrp="1" noChangeArrowheads="1"/>
          </p:cNvSpPr>
          <p:nvPr>
            <p:ph type="body" sz="half" idx="1"/>
          </p:nvPr>
        </p:nvSpPr>
        <p:spPr>
          <a:xfrm>
            <a:off x="179388" y="908050"/>
            <a:ext cx="8640762" cy="5805488"/>
          </a:xfrm>
        </p:spPr>
        <p:txBody>
          <a:bodyPr/>
          <a:lstStyle/>
          <a:p>
            <a:pPr marL="533400" indent="-533400" algn="just" eaLnBrk="1" hangingPunct="1">
              <a:buFontTx/>
              <a:buNone/>
            </a:pPr>
            <a:endParaRPr lang="it-IT" sz="2400" dirty="0" smtClean="0">
              <a:latin typeface="Cambria" pitchFamily="18" charset="0"/>
            </a:endParaRPr>
          </a:p>
          <a:p>
            <a:pPr marL="533400" indent="-533400" algn="just" eaLnBrk="1" hangingPunct="1">
              <a:buFontTx/>
              <a:buAutoNum type="arabicPeriod"/>
            </a:pPr>
            <a:r>
              <a:rPr lang="it-IT" sz="2400" i="1" dirty="0" smtClean="0">
                <a:solidFill>
                  <a:srgbClr val="006600"/>
                </a:solidFill>
                <a:latin typeface="Cambria" pitchFamily="18" charset="0"/>
              </a:rPr>
              <a:t>Metodi meccanici</a:t>
            </a:r>
          </a:p>
          <a:p>
            <a:pPr marL="533400" indent="-533400" algn="just" eaLnBrk="1" hangingPunct="1">
              <a:buFontTx/>
              <a:buNone/>
            </a:pPr>
            <a:r>
              <a:rPr lang="it-IT" sz="2400" dirty="0" smtClean="0">
                <a:latin typeface="Cambria" pitchFamily="18" charset="0"/>
              </a:rPr>
              <a:t>		1.1Vagliatura</a:t>
            </a:r>
          </a:p>
          <a:p>
            <a:pPr marL="533400" indent="-533400" algn="just" eaLnBrk="1" hangingPunct="1">
              <a:buFontTx/>
              <a:buNone/>
            </a:pPr>
            <a:r>
              <a:rPr lang="it-IT" sz="2400" dirty="0" smtClean="0">
                <a:latin typeface="Cambria" pitchFamily="18" charset="0"/>
              </a:rPr>
              <a:t>		1.2 Separazione ad aria</a:t>
            </a:r>
          </a:p>
          <a:p>
            <a:pPr marL="533400" indent="-533400" algn="just" eaLnBrk="1" hangingPunct="1">
              <a:buFontTx/>
              <a:buNone/>
            </a:pPr>
            <a:r>
              <a:rPr lang="it-IT" sz="2400" dirty="0" smtClean="0">
                <a:latin typeface="Cambria" pitchFamily="18" charset="0"/>
              </a:rPr>
              <a:t>		1.3 Sedimentazione</a:t>
            </a:r>
          </a:p>
          <a:p>
            <a:pPr marL="533400" indent="-533400" algn="just" eaLnBrk="1" hangingPunct="1">
              <a:buFontTx/>
              <a:buNone/>
            </a:pPr>
            <a:r>
              <a:rPr lang="it-IT" sz="2400" dirty="0" smtClean="0">
                <a:latin typeface="Cambria" pitchFamily="18" charset="0"/>
              </a:rPr>
              <a:t>		1.4 Macinazione in mulino a palle</a:t>
            </a:r>
          </a:p>
          <a:p>
            <a:pPr marL="533400" indent="-533400" algn="just" eaLnBrk="1" hangingPunct="1">
              <a:buFontTx/>
              <a:buNone/>
            </a:pPr>
            <a:r>
              <a:rPr lang="it-IT" sz="2400" dirty="0" smtClean="0">
                <a:latin typeface="Cambria" pitchFamily="18" charset="0"/>
              </a:rPr>
              <a:t>		1.5 Macinazione per attrito</a:t>
            </a:r>
          </a:p>
          <a:p>
            <a:pPr marL="533400" indent="-533400" algn="just" eaLnBrk="1" hangingPunct="1">
              <a:buFontTx/>
              <a:buAutoNum type="arabicPeriod"/>
            </a:pPr>
            <a:endParaRPr lang="it-IT" sz="2400" dirty="0" smtClean="0">
              <a:latin typeface="Cambria" pitchFamily="18" charset="0"/>
            </a:endParaRPr>
          </a:p>
          <a:p>
            <a:pPr marL="533400" indent="-533400" algn="just" eaLnBrk="1" hangingPunct="1">
              <a:buFontTx/>
              <a:buAutoNum type="arabicPeriod" startAt="2"/>
            </a:pPr>
            <a:r>
              <a:rPr lang="it-IT" sz="2400" i="1" dirty="0" smtClean="0">
                <a:solidFill>
                  <a:srgbClr val="006600"/>
                </a:solidFill>
                <a:latin typeface="Cambria" pitchFamily="18" charset="0"/>
              </a:rPr>
              <a:t>Metodi chimici</a:t>
            </a:r>
          </a:p>
          <a:p>
            <a:pPr marL="533400" indent="-533400" algn="just" eaLnBrk="1" hangingPunct="1">
              <a:buFontTx/>
              <a:buNone/>
            </a:pPr>
            <a:r>
              <a:rPr lang="it-IT" sz="2400" dirty="0" smtClean="0">
                <a:latin typeface="Cambria" pitchFamily="18" charset="0"/>
              </a:rPr>
              <a:t>		2.1 Precipitazione</a:t>
            </a:r>
          </a:p>
          <a:p>
            <a:pPr marL="533400" indent="-533400" algn="just" eaLnBrk="1" hangingPunct="1">
              <a:buFontTx/>
              <a:buNone/>
            </a:pPr>
            <a:r>
              <a:rPr lang="it-IT" sz="2400" dirty="0" smtClean="0">
                <a:latin typeface="Cambria" pitchFamily="18" charset="0"/>
              </a:rPr>
              <a:t>		2.2 </a:t>
            </a:r>
            <a:r>
              <a:rPr lang="it-IT" sz="2400" dirty="0" err="1" smtClean="0">
                <a:latin typeface="Cambria" pitchFamily="18" charset="0"/>
              </a:rPr>
              <a:t>Spray-drying</a:t>
            </a:r>
            <a:endParaRPr lang="it-IT" sz="2400" dirty="0" smtClean="0">
              <a:latin typeface="Cambria" pitchFamily="18" charset="0"/>
            </a:endParaRPr>
          </a:p>
          <a:p>
            <a:pPr marL="533400" indent="-533400" algn="just" eaLnBrk="1" hangingPunct="1">
              <a:buFontTx/>
              <a:buNone/>
            </a:pPr>
            <a:r>
              <a:rPr lang="it-IT" sz="2400" dirty="0" smtClean="0">
                <a:latin typeface="Cambria" pitchFamily="18" charset="0"/>
              </a:rPr>
              <a:t>		2.3 </a:t>
            </a:r>
            <a:r>
              <a:rPr lang="it-IT" sz="2400" dirty="0" err="1" smtClean="0">
                <a:latin typeface="Cambria" pitchFamily="18" charset="0"/>
              </a:rPr>
              <a:t>Freeze</a:t>
            </a:r>
            <a:r>
              <a:rPr lang="it-IT" sz="2400" dirty="0" smtClean="0">
                <a:latin typeface="Cambria" pitchFamily="18" charset="0"/>
              </a:rPr>
              <a:t> </a:t>
            </a:r>
            <a:r>
              <a:rPr lang="it-IT" sz="2400" dirty="0" err="1" smtClean="0">
                <a:latin typeface="Cambria" pitchFamily="18" charset="0"/>
              </a:rPr>
              <a:t>drying</a:t>
            </a:r>
            <a:endParaRPr lang="it-IT" sz="2400" dirty="0" smtClean="0">
              <a:latin typeface="Cambria" pitchFamily="18" charset="0"/>
            </a:endParaRPr>
          </a:p>
          <a:p>
            <a:pPr marL="533400" indent="-533400" algn="just" eaLnBrk="1" hangingPunct="1">
              <a:buFontTx/>
              <a:buNone/>
            </a:pPr>
            <a:r>
              <a:rPr lang="it-IT" sz="2400" dirty="0" smtClean="0">
                <a:latin typeface="Cambria" pitchFamily="18" charset="0"/>
              </a:rPr>
              <a:t>		2.4 sol-gel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8" name="Rectangle 3"/>
          <p:cNvSpPr>
            <a:spLocks noGrp="1" noChangeArrowheads="1"/>
          </p:cNvSpPr>
          <p:nvPr>
            <p:ph type="body" sz="half" idx="1"/>
          </p:nvPr>
        </p:nvSpPr>
        <p:spPr>
          <a:xfrm>
            <a:off x="179388" y="1125538"/>
            <a:ext cx="8640762" cy="5543550"/>
          </a:xfrm>
        </p:spPr>
        <p:txBody>
          <a:bodyPr/>
          <a:lstStyle/>
          <a:p>
            <a:pPr marL="0" indent="0" algn="just" eaLnBrk="1" hangingPunct="1">
              <a:buFontTx/>
              <a:buNone/>
            </a:pPr>
            <a:r>
              <a:rPr lang="it-IT" sz="2000" dirty="0" smtClean="0">
                <a:latin typeface="Cambria" pitchFamily="18" charset="0"/>
              </a:rPr>
              <a:t>Per ottenere polveri di diverse dimensioni e distribuzione granulometrica sono stati messi a punto diversi processi di sintesi e tecniche di separazione delle diverse frazioni granulometriche </a:t>
            </a:r>
            <a:br>
              <a:rPr lang="it-IT" sz="2000" dirty="0" smtClean="0">
                <a:latin typeface="Cambria" pitchFamily="18" charset="0"/>
              </a:rPr>
            </a:br>
            <a:endParaRPr lang="it-IT" sz="2000" dirty="0" smtClean="0">
              <a:latin typeface="Cambria" pitchFamily="18" charset="0"/>
            </a:endParaRPr>
          </a:p>
        </p:txBody>
      </p:sp>
      <p:pic>
        <p:nvPicPr>
          <p:cNvPr id="9" name="Picture 7"/>
          <p:cNvPicPr>
            <a:picLocks noChangeAspect="1" noChangeArrowheads="1"/>
          </p:cNvPicPr>
          <p:nvPr/>
        </p:nvPicPr>
        <p:blipFill>
          <a:blip r:embed="rId4"/>
          <a:srcRect/>
          <a:stretch>
            <a:fillRect/>
          </a:stretch>
        </p:blipFill>
        <p:spPr bwMode="auto">
          <a:xfrm>
            <a:off x="1979613" y="2420938"/>
            <a:ext cx="4824412" cy="3646487"/>
          </a:xfrm>
          <a:prstGeom prst="rect">
            <a:avLst/>
          </a:prstGeom>
          <a:noFill/>
          <a:ln w="9525">
            <a:noFill/>
            <a:miter lim="800000"/>
            <a:headEnd/>
            <a:tailEnd/>
          </a:ln>
        </p:spPr>
      </p:pic>
      <p:sp>
        <p:nvSpPr>
          <p:cNvPr id="10" name="Rectangle 8"/>
          <p:cNvSpPr>
            <a:spLocks noChangeArrowheads="1"/>
          </p:cNvSpPr>
          <p:nvPr/>
        </p:nvSpPr>
        <p:spPr bwMode="auto">
          <a:xfrm>
            <a:off x="2268538" y="6092825"/>
            <a:ext cx="4048125" cy="457200"/>
          </a:xfrm>
          <a:prstGeom prst="rect">
            <a:avLst/>
          </a:prstGeom>
          <a:noFill/>
          <a:ln w="9525">
            <a:noFill/>
            <a:miter lim="800000"/>
            <a:headEnd/>
            <a:tailEnd/>
          </a:ln>
        </p:spPr>
        <p:txBody>
          <a:bodyPr wrap="none" anchor="ctr">
            <a:spAutoFit/>
          </a:bodyPr>
          <a:lstStyle/>
          <a:p>
            <a:r>
              <a:rPr lang="it-IT" sz="2000"/>
              <a:t>Tecniche di macinazione e vagliatura</a:t>
            </a:r>
            <a:r>
              <a:rPr lang="it-IT"/>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12" name="Rectangle 3"/>
          <p:cNvSpPr>
            <a:spLocks noGrp="1" noChangeArrowheads="1"/>
          </p:cNvSpPr>
          <p:nvPr>
            <p:ph type="body" sz="half" idx="1"/>
          </p:nvPr>
        </p:nvSpPr>
        <p:spPr>
          <a:xfrm>
            <a:off x="214282" y="857232"/>
            <a:ext cx="8640762" cy="5184775"/>
          </a:xfrm>
        </p:spPr>
        <p:txBody>
          <a:bodyPr/>
          <a:lstStyle/>
          <a:p>
            <a:pPr marL="0" indent="0" algn="just" eaLnBrk="1" hangingPunct="1"/>
            <a:r>
              <a:rPr lang="it-IT" sz="2000" b="1" i="1" dirty="0" smtClean="0">
                <a:solidFill>
                  <a:srgbClr val="006600"/>
                </a:solidFill>
                <a:latin typeface="Cambria" pitchFamily="18" charset="0"/>
              </a:rPr>
              <a:t>Vagliatura</a:t>
            </a:r>
          </a:p>
          <a:p>
            <a:pPr marL="0" indent="0" algn="just" eaLnBrk="1" hangingPunct="1">
              <a:buFontTx/>
              <a:buNone/>
            </a:pPr>
            <a:r>
              <a:rPr lang="it-IT" sz="2000" dirty="0" smtClean="0">
                <a:latin typeface="Cambria" pitchFamily="18" charset="0"/>
              </a:rPr>
              <a:t>Consiste nel fare passare la polvere attraverso un setaccio con maglie di una data dimensione o attraverso una serie di setacci disposti in serie, ciascuno dotato di maglie di dimensioni minori rispetto a quelle del setaccio precedente. I setacci sono classificati in base al numero di </a:t>
            </a:r>
            <a:r>
              <a:rPr lang="it-IT" sz="2000" i="1" dirty="0" err="1" smtClean="0">
                <a:latin typeface="Cambria" pitchFamily="18" charset="0"/>
              </a:rPr>
              <a:t>mesh</a:t>
            </a:r>
            <a:r>
              <a:rPr lang="it-IT" sz="2000" dirty="0" smtClean="0">
                <a:latin typeface="Cambria" pitchFamily="18" charset="0"/>
              </a:rPr>
              <a:t>, cioè di aperture per pollice.</a:t>
            </a:r>
          </a:p>
          <a:p>
            <a:pPr marL="0" indent="0" algn="just" eaLnBrk="1" hangingPunct="1">
              <a:buFontTx/>
              <a:buNone/>
            </a:pPr>
            <a:endParaRPr lang="it-IT" sz="2000" dirty="0" smtClean="0">
              <a:latin typeface="Cambria" pitchFamily="18" charset="0"/>
            </a:endParaRPr>
          </a:p>
          <a:p>
            <a:pPr marL="0" indent="0" algn="just" eaLnBrk="1" hangingPunct="1">
              <a:buFontTx/>
              <a:buNone/>
            </a:pPr>
            <a:r>
              <a:rPr lang="it-IT" sz="2000" dirty="0" smtClean="0">
                <a:latin typeface="Cambria" pitchFamily="18" charset="0"/>
              </a:rPr>
              <a:t>Le polveri vengono classificate sulla base del numero di </a:t>
            </a:r>
            <a:r>
              <a:rPr lang="it-IT" sz="2000" dirty="0" err="1" smtClean="0">
                <a:latin typeface="Cambria" pitchFamily="18" charset="0"/>
              </a:rPr>
              <a:t>mesh</a:t>
            </a:r>
            <a:r>
              <a:rPr lang="it-IT" sz="2000" dirty="0" smtClean="0">
                <a:latin typeface="Cambria" pitchFamily="18" charset="0"/>
              </a:rPr>
              <a:t>: una polvere da –200 </a:t>
            </a:r>
            <a:r>
              <a:rPr lang="it-IT" sz="2000" dirty="0" err="1" smtClean="0">
                <a:latin typeface="Cambria" pitchFamily="18" charset="0"/>
              </a:rPr>
              <a:t>mesh</a:t>
            </a:r>
            <a:r>
              <a:rPr lang="it-IT" sz="2000" dirty="0" smtClean="0">
                <a:latin typeface="Cambria" pitchFamily="18" charset="0"/>
              </a:rPr>
              <a:t> (0.076 mm) è costituita da particelle che passano tutte attraverso una setaccio da 200 </a:t>
            </a:r>
            <a:r>
              <a:rPr lang="it-IT" sz="2000" dirty="0" err="1" smtClean="0">
                <a:latin typeface="Cambria" pitchFamily="18" charset="0"/>
              </a:rPr>
              <a:t>mesh</a:t>
            </a:r>
            <a:r>
              <a:rPr lang="it-IT" sz="2000" dirty="0" smtClean="0">
                <a:latin typeface="Cambria" pitchFamily="18" charset="0"/>
              </a:rPr>
              <a:t>, una polvere da – 200 /+ 250 </a:t>
            </a:r>
            <a:r>
              <a:rPr lang="it-IT" sz="2000" dirty="0" err="1" smtClean="0">
                <a:latin typeface="Cambria" pitchFamily="18" charset="0"/>
              </a:rPr>
              <a:t>mesh</a:t>
            </a:r>
            <a:r>
              <a:rPr lang="it-IT" sz="2000" dirty="0" smtClean="0">
                <a:latin typeface="Cambria" pitchFamily="18" charset="0"/>
              </a:rPr>
              <a:t> è costituita da particelle che passano dal setaccio da 200 </a:t>
            </a:r>
            <a:r>
              <a:rPr lang="it-IT" sz="2000" dirty="0" err="1" smtClean="0">
                <a:latin typeface="Cambria" pitchFamily="18" charset="0"/>
              </a:rPr>
              <a:t>mesh</a:t>
            </a:r>
            <a:r>
              <a:rPr lang="it-IT" sz="2000" dirty="0" smtClean="0">
                <a:latin typeface="Cambria" pitchFamily="18" charset="0"/>
              </a:rPr>
              <a:t>, ma vengono tutte fermate dal setaccio da 250 </a:t>
            </a:r>
            <a:r>
              <a:rPr lang="it-IT" sz="2000" dirty="0" err="1" smtClean="0">
                <a:latin typeface="Cambria" pitchFamily="18" charset="0"/>
              </a:rPr>
              <a:t>mesh</a:t>
            </a:r>
            <a:r>
              <a:rPr lang="it-IT" sz="2000" dirty="0" smtClean="0">
                <a:latin typeface="Cambria" pitchFamily="18" charset="0"/>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5" name="Rectangle 3"/>
          <p:cNvSpPr>
            <a:spLocks noGrp="1" noChangeArrowheads="1"/>
          </p:cNvSpPr>
          <p:nvPr>
            <p:ph type="body" sz="half" idx="1"/>
          </p:nvPr>
        </p:nvSpPr>
        <p:spPr>
          <a:xfrm>
            <a:off x="179388" y="928670"/>
            <a:ext cx="5464175" cy="5184775"/>
          </a:xfrm>
        </p:spPr>
        <p:txBody>
          <a:bodyPr/>
          <a:lstStyle/>
          <a:p>
            <a:pPr marL="0" indent="0" algn="just" eaLnBrk="1" hangingPunct="1">
              <a:buFontTx/>
              <a:buNone/>
            </a:pPr>
            <a:r>
              <a:rPr lang="it-IT" sz="2000" dirty="0" smtClean="0">
                <a:latin typeface="Cambria" pitchFamily="18" charset="0"/>
              </a:rPr>
              <a:t>La </a:t>
            </a:r>
            <a:r>
              <a:rPr lang="it-IT" sz="2000" i="1" dirty="0" smtClean="0">
                <a:latin typeface="Cambria" pitchFamily="18" charset="0"/>
              </a:rPr>
              <a:t>vagliatura può essere eseguita </a:t>
            </a:r>
            <a:r>
              <a:rPr lang="it-IT" sz="2000" i="1" u="sng" dirty="0" smtClean="0">
                <a:solidFill>
                  <a:srgbClr val="006600"/>
                </a:solidFill>
                <a:latin typeface="Cambria" pitchFamily="18" charset="0"/>
              </a:rPr>
              <a:t>a secco o in sospensione</a:t>
            </a:r>
            <a:r>
              <a:rPr lang="it-IT" sz="2000" dirty="0" smtClean="0">
                <a:latin typeface="Cambria" pitchFamily="18" charset="0"/>
              </a:rPr>
              <a:t>. La prima viene per lo più eseguita per le particelle di dimensioni più grandi. Per quelle più piccole, al di sotto di 325 </a:t>
            </a:r>
            <a:r>
              <a:rPr lang="it-IT" sz="2000" dirty="0" err="1" smtClean="0">
                <a:latin typeface="Cambria" pitchFamily="18" charset="0"/>
              </a:rPr>
              <a:t>mesh</a:t>
            </a:r>
            <a:r>
              <a:rPr lang="it-IT" sz="2000" dirty="0" smtClean="0">
                <a:latin typeface="Cambria" pitchFamily="18" charset="0"/>
              </a:rPr>
              <a:t> (0.044 mm) , si preferisce quella in sospensione.</a:t>
            </a:r>
          </a:p>
          <a:p>
            <a:pPr marL="0" indent="0" algn="just" eaLnBrk="1" hangingPunct="1">
              <a:buFontTx/>
              <a:buNone/>
            </a:pPr>
            <a:endParaRPr lang="it-IT" sz="2000" dirty="0" smtClean="0">
              <a:latin typeface="Cambria" pitchFamily="18" charset="0"/>
            </a:endParaRPr>
          </a:p>
          <a:p>
            <a:pPr marL="0" indent="0" algn="just" eaLnBrk="1" hangingPunct="1">
              <a:buFontTx/>
              <a:buNone/>
            </a:pPr>
            <a:r>
              <a:rPr lang="it-IT" sz="2000" dirty="0" smtClean="0">
                <a:latin typeface="Cambria" pitchFamily="18" charset="0"/>
              </a:rPr>
              <a:t>La possibilità di ricorrere alla vagliatura è limitata dalla tendenza delle particelle ad agglomerare ed a saldarsi tra di loro.</a:t>
            </a:r>
          </a:p>
        </p:txBody>
      </p:sp>
      <p:pic>
        <p:nvPicPr>
          <p:cNvPr id="6" name="Picture 6" descr="http://upload.wikimedia.org/wikipedia/commons/thumb/f/f5/Laborsiebmaschine_BMK.jpg/200px-Laborsiebmaschine_BMK.jpg">
            <a:hlinkClick r:id="rId4"/>
          </p:cNvPr>
          <p:cNvPicPr>
            <a:picLocks noChangeAspect="1" noChangeArrowheads="1"/>
          </p:cNvPicPr>
          <p:nvPr/>
        </p:nvPicPr>
        <p:blipFill>
          <a:blip r:embed="rId5"/>
          <a:srcRect/>
          <a:stretch>
            <a:fillRect/>
          </a:stretch>
        </p:blipFill>
        <p:spPr bwMode="auto">
          <a:xfrm>
            <a:off x="6072198" y="1357298"/>
            <a:ext cx="2468563" cy="4071938"/>
          </a:xfrm>
          <a:prstGeom prst="rect">
            <a:avLst/>
          </a:prstGeom>
          <a:noFill/>
          <a:ln w="9525">
            <a:noFill/>
            <a:miter lim="800000"/>
            <a:headEnd/>
            <a:tailEnd/>
          </a:ln>
        </p:spPr>
      </p:pic>
      <p:pic>
        <p:nvPicPr>
          <p:cNvPr id="9" name="Picture 6" descr="http://t3.gstatic.com/images?q=tbn:5ZADqrEXlbbDmM:http://www.cement.org/masonry/images/mortar_sieve.jpg">
            <a:hlinkClick r:id="rId6"/>
          </p:cNvPr>
          <p:cNvPicPr>
            <a:picLocks noChangeAspect="1" noChangeArrowheads="1"/>
          </p:cNvPicPr>
          <p:nvPr/>
        </p:nvPicPr>
        <p:blipFill>
          <a:blip r:embed="rId7"/>
          <a:srcRect/>
          <a:stretch>
            <a:fillRect/>
          </a:stretch>
        </p:blipFill>
        <p:spPr bwMode="auto">
          <a:xfrm>
            <a:off x="1714480" y="4786322"/>
            <a:ext cx="1857388" cy="1482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5" name="Rectangle 3"/>
          <p:cNvSpPr>
            <a:spLocks noGrp="1" noChangeArrowheads="1"/>
          </p:cNvSpPr>
          <p:nvPr>
            <p:ph type="body" sz="half" idx="1"/>
          </p:nvPr>
        </p:nvSpPr>
        <p:spPr>
          <a:xfrm>
            <a:off x="214282" y="928670"/>
            <a:ext cx="8640762" cy="5327650"/>
          </a:xfrm>
        </p:spPr>
        <p:txBody>
          <a:bodyPr/>
          <a:lstStyle/>
          <a:p>
            <a:pPr marL="0" indent="0" algn="just" eaLnBrk="1" hangingPunct="1"/>
            <a:r>
              <a:rPr lang="it-IT" sz="2000" b="1" i="1" dirty="0" smtClean="0">
                <a:solidFill>
                  <a:srgbClr val="006600"/>
                </a:solidFill>
                <a:latin typeface="Cambria" pitchFamily="18" charset="0"/>
              </a:rPr>
              <a:t>Separatori ad aria</a:t>
            </a:r>
          </a:p>
          <a:p>
            <a:pPr marL="0" indent="0" algn="just" eaLnBrk="1" hangingPunct="1">
              <a:buFontTx/>
              <a:buNone/>
            </a:pPr>
            <a:r>
              <a:rPr lang="it-IT" sz="2000" dirty="0" smtClean="0">
                <a:latin typeface="Cambria" pitchFamily="18" charset="0"/>
              </a:rPr>
              <a:t>Si impiegano per </a:t>
            </a:r>
            <a:r>
              <a:rPr lang="it-IT" sz="2000" i="1" dirty="0" smtClean="0">
                <a:latin typeface="Cambria" pitchFamily="18" charset="0"/>
              </a:rPr>
              <a:t>separare una frazione grossolana di polveri secche da una fine</a:t>
            </a:r>
            <a:r>
              <a:rPr lang="it-IT" sz="2000" dirty="0" smtClean="0">
                <a:latin typeface="Cambria" pitchFamily="18" charset="0"/>
              </a:rPr>
              <a:t>. Sono molto efficienti per separare particelle tra 40 e 400 </a:t>
            </a:r>
            <a:r>
              <a:rPr lang="it-IT" sz="2000" dirty="0" err="1" smtClean="0">
                <a:latin typeface="Cambria" pitchFamily="18" charset="0"/>
              </a:rPr>
              <a:t>mesh</a:t>
            </a:r>
            <a:r>
              <a:rPr lang="it-IT" sz="2000" dirty="0" smtClean="0">
                <a:latin typeface="Cambria" pitchFamily="18" charset="0"/>
              </a:rPr>
              <a:t>. Non vanno bene per la classificazione di particelle più fini .</a:t>
            </a:r>
          </a:p>
        </p:txBody>
      </p:sp>
      <p:pic>
        <p:nvPicPr>
          <p:cNvPr id="6" name="Picture 5"/>
          <p:cNvPicPr>
            <a:picLocks noChangeAspect="1" noChangeArrowheads="1"/>
          </p:cNvPicPr>
          <p:nvPr/>
        </p:nvPicPr>
        <p:blipFill>
          <a:blip r:embed="rId4"/>
          <a:srcRect/>
          <a:stretch>
            <a:fillRect/>
          </a:stretch>
        </p:blipFill>
        <p:spPr bwMode="auto">
          <a:xfrm>
            <a:off x="1928794" y="2857496"/>
            <a:ext cx="3838575" cy="3475037"/>
          </a:xfrm>
          <a:prstGeom prst="rect">
            <a:avLst/>
          </a:prstGeom>
          <a:noFill/>
          <a:ln w="9525">
            <a:noFill/>
            <a:miter lim="800000"/>
            <a:headEnd/>
            <a:tailEnd/>
          </a:ln>
        </p:spPr>
      </p:pic>
      <p:sp>
        <p:nvSpPr>
          <p:cNvPr id="8" name="Rectangle 6"/>
          <p:cNvSpPr>
            <a:spLocks noChangeArrowheads="1"/>
          </p:cNvSpPr>
          <p:nvPr/>
        </p:nvSpPr>
        <p:spPr bwMode="auto">
          <a:xfrm>
            <a:off x="5199092" y="5118121"/>
            <a:ext cx="3516312" cy="1311275"/>
          </a:xfrm>
          <a:prstGeom prst="rect">
            <a:avLst/>
          </a:prstGeom>
          <a:noFill/>
          <a:ln w="9525">
            <a:noFill/>
            <a:miter lim="800000"/>
            <a:headEnd/>
            <a:tailEnd/>
          </a:ln>
        </p:spPr>
        <p:txBody>
          <a:bodyPr anchor="ctr">
            <a:spAutoFit/>
          </a:bodyPr>
          <a:lstStyle/>
          <a:p>
            <a:pPr algn="just"/>
            <a:r>
              <a:rPr lang="it-IT" sz="2000" dirty="0">
                <a:latin typeface="Cambria" pitchFamily="18" charset="0"/>
              </a:rPr>
              <a:t>Percorso delle particelle grossolane e di quelle fini all'interno di un classificatore ad aria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5" name="Rectangle 3"/>
          <p:cNvSpPr>
            <a:spLocks noGrp="1" noChangeArrowheads="1"/>
          </p:cNvSpPr>
          <p:nvPr>
            <p:ph type="body" sz="half" idx="1"/>
          </p:nvPr>
        </p:nvSpPr>
        <p:spPr>
          <a:xfrm>
            <a:off x="214282" y="928670"/>
            <a:ext cx="8640762" cy="5327650"/>
          </a:xfrm>
        </p:spPr>
        <p:txBody>
          <a:bodyPr/>
          <a:lstStyle/>
          <a:p>
            <a:pPr marL="0" indent="0" algn="just" eaLnBrk="1" hangingPunct="1"/>
            <a:r>
              <a:rPr lang="it-IT" sz="2000" b="1" i="1" dirty="0" smtClean="0">
                <a:solidFill>
                  <a:srgbClr val="006600"/>
                </a:solidFill>
                <a:latin typeface="Cambria" pitchFamily="18" charset="0"/>
              </a:rPr>
              <a:t>Sedimentazione</a:t>
            </a:r>
          </a:p>
          <a:p>
            <a:pPr marL="0" indent="0" algn="just" eaLnBrk="1" hangingPunct="1">
              <a:buNone/>
            </a:pPr>
            <a:endParaRPr lang="it-IT" sz="2000" b="1" i="1" dirty="0" smtClean="0">
              <a:solidFill>
                <a:srgbClr val="006600"/>
              </a:solidFill>
              <a:latin typeface="Cambria" pitchFamily="18" charset="0"/>
            </a:endParaRPr>
          </a:p>
          <a:p>
            <a:pPr marL="0" indent="0" eaLnBrk="1" hangingPunct="1">
              <a:buFontTx/>
              <a:buNone/>
            </a:pPr>
            <a:r>
              <a:rPr lang="it-IT" sz="2000" dirty="0" smtClean="0"/>
              <a:t>Si basa sulla diversa velocità di sedimentazione posseduta da particelle di dimensioni o densità diverse, poste in sospensione in un liquido. </a:t>
            </a:r>
          </a:p>
          <a:p>
            <a:pPr marL="0" indent="0" eaLnBrk="1" hangingPunct="1">
              <a:buFontTx/>
              <a:buNone/>
            </a:pPr>
            <a:endParaRPr lang="it-IT" sz="2000" dirty="0" smtClean="0"/>
          </a:p>
          <a:p>
            <a:pPr marL="0" indent="0" eaLnBrk="1" hangingPunct="1">
              <a:buFontTx/>
              <a:buNone/>
            </a:pPr>
            <a:r>
              <a:rPr lang="it-IT" sz="2000" dirty="0" smtClean="0"/>
              <a:t>Per migliorare l’efficienza di separazione si aggiungono al liquido degli </a:t>
            </a:r>
            <a:r>
              <a:rPr lang="it-IT" sz="2000" b="1" dirty="0" smtClean="0"/>
              <a:t>agenti bagnanti e </a:t>
            </a:r>
            <a:r>
              <a:rPr lang="it-IT" sz="2000" b="1" dirty="0" err="1" smtClean="0"/>
              <a:t>deflocculanti</a:t>
            </a:r>
            <a:r>
              <a:rPr lang="it-IT" sz="2000" dirty="0" smtClean="0"/>
              <a:t> così da evitare la formazione di agglomerati. </a:t>
            </a:r>
          </a:p>
          <a:p>
            <a:pPr marL="0" indent="0" eaLnBrk="1" hangingPunct="1">
              <a:buFontTx/>
              <a:buNone/>
            </a:pPr>
            <a:endParaRPr lang="it-IT" sz="2000" dirty="0" smtClean="0"/>
          </a:p>
          <a:p>
            <a:pPr marL="0" indent="0" algn="just" eaLnBrk="1" hangingPunct="1">
              <a:buFontTx/>
              <a:buNone/>
            </a:pPr>
            <a:r>
              <a:rPr lang="it-IT" sz="2000" dirty="0" smtClean="0"/>
              <a:t>Al termine delle operazioni di sedimentazione le particelle vengono separate per filtrazione o per evaporazione della fase liquida. Questa operazione tende ad impaccare le particelle che devono quindi essere sottoposte ad un’ulteriore trattamento prima di poterle usare.</a:t>
            </a:r>
          </a:p>
          <a:p>
            <a:pPr marL="0" indent="0" algn="just" eaLnBrk="1" hangingPunct="1">
              <a:buFontTx/>
              <a:buNone/>
            </a:pP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8" name="Rectangle 3"/>
          <p:cNvSpPr>
            <a:spLocks noGrp="1" noChangeArrowheads="1"/>
          </p:cNvSpPr>
          <p:nvPr>
            <p:ph type="body" sz="half" idx="1"/>
          </p:nvPr>
        </p:nvSpPr>
        <p:spPr>
          <a:xfrm>
            <a:off x="142845" y="714356"/>
            <a:ext cx="5429287" cy="5111750"/>
          </a:xfrm>
        </p:spPr>
        <p:txBody>
          <a:bodyPr/>
          <a:lstStyle/>
          <a:p>
            <a:pPr marL="0" indent="0" algn="just" eaLnBrk="1" hangingPunct="1"/>
            <a:r>
              <a:rPr lang="it-IT" sz="2000" b="1" i="1" dirty="0" smtClean="0">
                <a:solidFill>
                  <a:srgbClr val="006600"/>
                </a:solidFill>
                <a:latin typeface="Cambria" pitchFamily="18" charset="0"/>
              </a:rPr>
              <a:t>Macinazione: mulino a palle</a:t>
            </a:r>
          </a:p>
          <a:p>
            <a:pPr marL="0" indent="0" algn="just" eaLnBrk="1" hangingPunct="1"/>
            <a:r>
              <a:rPr lang="it-IT" sz="2000" dirty="0" smtClean="0">
                <a:latin typeface="Cambria" pitchFamily="18" charset="0"/>
              </a:rPr>
              <a:t>E’ uno dei sistemi più diffusi per ridurre la dimensione delle particelle. Le particelle da macinare sono messe all’interno di un contenitore cilindrico chiuso, contenete dei corpi macinanti in forma di sfere, di piccoli cilindri o di barrette, che viene posto in rotazione in posizione orizzontale.</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La velocità di macinazione è determinata dai valori relativi di durezza, peso specifico e dimensione della polvere ceramica e del mezzo macinante. Comunemente si usano corpi macinanti di WC, acciaio, ZrO</a:t>
            </a:r>
            <a:r>
              <a:rPr lang="it-IT" sz="2000" baseline="-25000" dirty="0" smtClean="0">
                <a:latin typeface="Cambria" pitchFamily="18" charset="0"/>
              </a:rPr>
              <a:t>2</a:t>
            </a:r>
            <a:r>
              <a:rPr lang="it-IT" sz="2000" dirty="0" smtClean="0">
                <a:latin typeface="Cambria" pitchFamily="18" charset="0"/>
              </a:rPr>
              <a:t>,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SiO</a:t>
            </a:r>
            <a:r>
              <a:rPr lang="it-IT" sz="2000" baseline="-25000" dirty="0" smtClean="0">
                <a:latin typeface="Cambria" pitchFamily="18" charset="0"/>
              </a:rPr>
              <a:t>2</a:t>
            </a:r>
            <a:r>
              <a:rPr lang="it-IT" sz="2000" dirty="0" smtClean="0">
                <a:latin typeface="Cambria" pitchFamily="18" charset="0"/>
              </a:rPr>
              <a:t>.</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Il problema maggiore è rappresentato dalla </a:t>
            </a:r>
            <a:r>
              <a:rPr lang="it-IT" sz="2000" i="1" dirty="0" smtClean="0">
                <a:solidFill>
                  <a:srgbClr val="006600"/>
                </a:solidFill>
                <a:latin typeface="Cambria" pitchFamily="18" charset="0"/>
              </a:rPr>
              <a:t>contaminazione delle polveri </a:t>
            </a:r>
            <a:r>
              <a:rPr lang="it-IT" sz="2000" dirty="0" smtClean="0">
                <a:latin typeface="Cambria" pitchFamily="18" charset="0"/>
              </a:rPr>
              <a:t>da parte delle particelle che si distaccano per abrasione dai corpi macinanti e dalle pareti del cilindro.</a:t>
            </a: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p:txBody>
      </p:sp>
      <p:pic>
        <p:nvPicPr>
          <p:cNvPr id="10" name="Picture 6"/>
          <p:cNvPicPr>
            <a:picLocks noChangeAspect="1" noChangeArrowheads="1"/>
          </p:cNvPicPr>
          <p:nvPr/>
        </p:nvPicPr>
        <p:blipFill>
          <a:blip r:embed="rId4"/>
          <a:srcRect/>
          <a:stretch>
            <a:fillRect/>
          </a:stretch>
        </p:blipFill>
        <p:spPr bwMode="auto">
          <a:xfrm>
            <a:off x="5429256" y="1428736"/>
            <a:ext cx="3583028" cy="3244843"/>
          </a:xfrm>
          <a:prstGeom prst="rect">
            <a:avLst/>
          </a:prstGeom>
          <a:noFill/>
          <a:ln w="9525">
            <a:noFill/>
            <a:miter lim="800000"/>
            <a:headEnd/>
            <a:tailEnd/>
          </a:ln>
        </p:spPr>
      </p:pic>
      <p:sp>
        <p:nvSpPr>
          <p:cNvPr id="11" name="Rectangle 7"/>
          <p:cNvSpPr>
            <a:spLocks noChangeArrowheads="1"/>
          </p:cNvSpPr>
          <p:nvPr/>
        </p:nvSpPr>
        <p:spPr bwMode="auto">
          <a:xfrm>
            <a:off x="5786446" y="4857760"/>
            <a:ext cx="3165478" cy="1938992"/>
          </a:xfrm>
          <a:prstGeom prst="rect">
            <a:avLst/>
          </a:prstGeom>
          <a:noFill/>
          <a:ln w="9525">
            <a:noFill/>
            <a:miter lim="800000"/>
            <a:headEnd/>
            <a:tailEnd/>
          </a:ln>
        </p:spPr>
        <p:txBody>
          <a:bodyPr wrap="square" anchor="ctr">
            <a:spAutoFit/>
          </a:bodyPr>
          <a:lstStyle/>
          <a:p>
            <a:pPr algn="ctr"/>
            <a:r>
              <a:rPr lang="it-IT" sz="2000" dirty="0">
                <a:latin typeface="Cambria" pitchFamily="18" charset="0"/>
              </a:rPr>
              <a:t>Sezione trasversale di un mulino a </a:t>
            </a:r>
            <a:r>
              <a:rPr lang="it-IT" sz="2000" dirty="0" smtClean="0">
                <a:latin typeface="Cambria" pitchFamily="18" charset="0"/>
              </a:rPr>
              <a:t>palle:</a:t>
            </a:r>
          </a:p>
          <a:p>
            <a:pPr algn="ctr"/>
            <a:r>
              <a:rPr lang="it-IT" sz="2000" dirty="0" smtClean="0">
                <a:latin typeface="Cambria" pitchFamily="18" charset="0"/>
              </a:rPr>
              <a:t>La macinazione </a:t>
            </a:r>
            <a:r>
              <a:rPr lang="it-IT" sz="2000" i="1" dirty="0" smtClean="0">
                <a:latin typeface="Cambria" pitchFamily="18" charset="0"/>
              </a:rPr>
              <a:t>può essere eseguita sia a secco che in sospensione.</a:t>
            </a:r>
          </a:p>
          <a:p>
            <a:pPr algn="ctr"/>
            <a:endParaRPr lang="it-IT" sz="2000" dirty="0">
              <a:latin typeface="Cambr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sp>
        <p:nvSpPr>
          <p:cNvPr id="8" name="Rectangle 4"/>
          <p:cNvSpPr>
            <a:spLocks noGrp="1" noChangeArrowheads="1"/>
          </p:cNvSpPr>
          <p:nvPr>
            <p:ph type="body" sz="half" idx="1"/>
          </p:nvPr>
        </p:nvSpPr>
        <p:spPr>
          <a:xfrm>
            <a:off x="214282" y="1000108"/>
            <a:ext cx="8785225" cy="5111750"/>
          </a:xfrm>
          <a:noFill/>
        </p:spPr>
        <p:txBody>
          <a:bodyPr/>
          <a:lstStyle/>
          <a:p>
            <a:pPr marL="0" indent="0" algn="just" eaLnBrk="1" hangingPunct="1"/>
            <a:r>
              <a:rPr lang="it-IT" sz="2000" b="1" i="1" dirty="0" smtClean="0">
                <a:solidFill>
                  <a:srgbClr val="006600"/>
                </a:solidFill>
                <a:latin typeface="Cambria" pitchFamily="18" charset="0"/>
              </a:rPr>
              <a:t>Macinazione per attrito</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Anche in questo caso la polvere da macinare è posta all’interno di un recipiente cilindrico contenente delle sfere. Ma in questo caso il movimento non è impartito dalla rotazione del cilindro, bensì da un albero munito di bracci, che viene posto in rotazione al suo interno.</a:t>
            </a:r>
          </a:p>
          <a:p>
            <a:pPr marL="0" indent="0" algn="just" eaLnBrk="1" hangingPunct="1">
              <a:buFontTx/>
              <a:buNone/>
            </a:pPr>
            <a:endParaRPr lang="it-IT" sz="2000" dirty="0" smtClean="0">
              <a:latin typeface="Cambria" pitchFamily="18" charset="0"/>
            </a:endParaRPr>
          </a:p>
          <a:p>
            <a:pPr marL="0" indent="0" algn="just" eaLnBrk="1" hangingPunct="1"/>
            <a:r>
              <a:rPr lang="it-IT" sz="2000" dirty="0" smtClean="0">
                <a:latin typeface="Cambria" pitchFamily="18" charset="0"/>
              </a:rPr>
              <a:t>La macinazione può essere eseguita </a:t>
            </a:r>
            <a:r>
              <a:rPr lang="it-IT" sz="2000" i="1" dirty="0" smtClean="0">
                <a:latin typeface="Cambria" pitchFamily="18" charset="0"/>
              </a:rPr>
              <a:t>a secco ed in sospensione</a:t>
            </a:r>
            <a:r>
              <a:rPr lang="it-IT" sz="2000" b="1" dirty="0" smtClean="0">
                <a:latin typeface="Cambria" pitchFamily="18" charset="0"/>
              </a:rPr>
              <a:t> </a:t>
            </a:r>
            <a:r>
              <a:rPr lang="it-IT" sz="2000" dirty="0" smtClean="0">
                <a:latin typeface="Cambria" pitchFamily="18" charset="0"/>
              </a:rPr>
              <a:t>ed avviene più rapidamente che nel caso precedente.</a:t>
            </a:r>
          </a:p>
        </p:txBody>
      </p:sp>
      <p:pic>
        <p:nvPicPr>
          <p:cNvPr id="9" name="Picture 6"/>
          <p:cNvPicPr>
            <a:picLocks noChangeAspect="1" noChangeArrowheads="1"/>
          </p:cNvPicPr>
          <p:nvPr/>
        </p:nvPicPr>
        <p:blipFill>
          <a:blip r:embed="rId4"/>
          <a:srcRect/>
          <a:stretch>
            <a:fillRect/>
          </a:stretch>
        </p:blipFill>
        <p:spPr bwMode="auto">
          <a:xfrm>
            <a:off x="4572000" y="4214818"/>
            <a:ext cx="3174994" cy="2496245"/>
          </a:xfrm>
          <a:prstGeom prst="rect">
            <a:avLst/>
          </a:prstGeom>
          <a:noFill/>
          <a:ln w="9525">
            <a:noFill/>
            <a:miter lim="800000"/>
            <a:headEnd/>
            <a:tailEnd/>
          </a:ln>
        </p:spPr>
      </p:pic>
      <p:sp>
        <p:nvSpPr>
          <p:cNvPr id="10" name="Rectangle 7"/>
          <p:cNvSpPr>
            <a:spLocks noChangeArrowheads="1"/>
          </p:cNvSpPr>
          <p:nvPr/>
        </p:nvSpPr>
        <p:spPr bwMode="auto">
          <a:xfrm>
            <a:off x="2143108" y="6000768"/>
            <a:ext cx="2322512" cy="457200"/>
          </a:xfrm>
          <a:prstGeom prst="rect">
            <a:avLst/>
          </a:prstGeom>
          <a:noFill/>
          <a:ln w="9525">
            <a:noFill/>
            <a:miter lim="800000"/>
            <a:headEnd/>
            <a:tailEnd/>
          </a:ln>
        </p:spPr>
        <p:txBody>
          <a:bodyPr wrap="none" anchor="ctr">
            <a:spAutoFit/>
          </a:bodyPr>
          <a:lstStyle/>
          <a:p>
            <a:r>
              <a:rPr lang="it-IT" dirty="0"/>
              <a:t>Mulino ad attrito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avanzati: preparazione polveri</a:t>
            </a:r>
          </a:p>
        </p:txBody>
      </p:sp>
      <p:grpSp>
        <p:nvGrpSpPr>
          <p:cNvPr id="5" name="Group 6"/>
          <p:cNvGrpSpPr>
            <a:grpSpLocks/>
          </p:cNvGrpSpPr>
          <p:nvPr/>
        </p:nvGrpSpPr>
        <p:grpSpPr bwMode="auto">
          <a:xfrm>
            <a:off x="714348" y="785794"/>
            <a:ext cx="7273925" cy="5256212"/>
            <a:chOff x="1134" y="5805"/>
            <a:chExt cx="9567" cy="6054"/>
          </a:xfrm>
        </p:grpSpPr>
        <p:pic>
          <p:nvPicPr>
            <p:cNvPr id="6" name="Picture 7" descr="6"/>
            <p:cNvPicPr>
              <a:picLocks noChangeAspect="1" noChangeArrowheads="1"/>
            </p:cNvPicPr>
            <p:nvPr/>
          </p:nvPicPr>
          <p:blipFill>
            <a:blip r:embed="rId4"/>
            <a:srcRect/>
            <a:stretch>
              <a:fillRect/>
            </a:stretch>
          </p:blipFill>
          <p:spPr bwMode="auto">
            <a:xfrm>
              <a:off x="1134" y="5805"/>
              <a:ext cx="9567" cy="6054"/>
            </a:xfrm>
            <a:prstGeom prst="rect">
              <a:avLst/>
            </a:prstGeom>
            <a:noFill/>
            <a:ln w="9525">
              <a:noFill/>
              <a:miter lim="800000"/>
              <a:headEnd/>
              <a:tailEnd/>
            </a:ln>
          </p:spPr>
        </p:pic>
        <p:sp>
          <p:nvSpPr>
            <p:cNvPr id="8" name="Rectangle 8"/>
            <p:cNvSpPr>
              <a:spLocks noChangeArrowheads="1"/>
            </p:cNvSpPr>
            <p:nvPr/>
          </p:nvSpPr>
          <p:spPr bwMode="auto">
            <a:xfrm>
              <a:off x="1440" y="5904"/>
              <a:ext cx="8784" cy="432"/>
            </a:xfrm>
            <a:prstGeom prst="rect">
              <a:avLst/>
            </a:prstGeom>
            <a:solidFill>
              <a:srgbClr val="FFFFFF"/>
            </a:solidFill>
            <a:ln w="9525">
              <a:noFill/>
              <a:miter lim="800000"/>
              <a:headEnd/>
              <a:tailEnd/>
            </a:ln>
          </p:spPr>
          <p:txBody>
            <a:bodyPr/>
            <a:lstStyle/>
            <a:p>
              <a:endParaRPr lang="it-IT"/>
            </a:p>
          </p:txBody>
        </p:sp>
      </p:grpSp>
      <p:sp>
        <p:nvSpPr>
          <p:cNvPr id="9" name="Ovale 8"/>
          <p:cNvSpPr/>
          <p:nvPr/>
        </p:nvSpPr>
        <p:spPr>
          <a:xfrm>
            <a:off x="2000232" y="1285860"/>
            <a:ext cx="2428892" cy="4286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p:cNvSpPr/>
          <p:nvPr/>
        </p:nvSpPr>
        <p:spPr>
          <a:xfrm>
            <a:off x="2000232" y="3500438"/>
            <a:ext cx="2428892" cy="4286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7"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
        <p:nvSpPr>
          <p:cNvPr id="5" name="Rectangle 4"/>
          <p:cNvSpPr>
            <a:spLocks noGrp="1" noChangeArrowheads="1"/>
          </p:cNvSpPr>
          <p:nvPr>
            <p:ph type="body" sz="half" idx="1"/>
          </p:nvPr>
        </p:nvSpPr>
        <p:spPr>
          <a:xfrm>
            <a:off x="142844" y="928670"/>
            <a:ext cx="8785225" cy="5111750"/>
          </a:xfrm>
          <a:noFill/>
        </p:spPr>
        <p:txBody>
          <a:bodyPr/>
          <a:lstStyle/>
          <a:p>
            <a:pPr marL="0" indent="0" algn="just" eaLnBrk="1" hangingPunct="1"/>
            <a:r>
              <a:rPr lang="it-IT" sz="2000" dirty="0" smtClean="0">
                <a:latin typeface="Cambria" pitchFamily="18" charset="0"/>
              </a:rPr>
              <a:t>La preparazione di polveri mediante tecniche meccaniche, ha l’inconveniente di provocare:</a:t>
            </a:r>
          </a:p>
          <a:p>
            <a:pPr marL="0" indent="0" algn="just" eaLnBrk="1" hangingPunct="1"/>
            <a:endParaRPr lang="it-IT" sz="2000" dirty="0" smtClean="0">
              <a:latin typeface="Cambria" pitchFamily="18" charset="0"/>
            </a:endParaRPr>
          </a:p>
          <a:p>
            <a:pPr marL="0" indent="0" algn="ctr" eaLnBrk="1" hangingPunct="1">
              <a:buNone/>
            </a:pPr>
            <a:r>
              <a:rPr lang="it-IT" sz="2000" dirty="0" smtClean="0">
                <a:latin typeface="Cambria" pitchFamily="18" charset="0"/>
              </a:rPr>
              <a:t> un certo grado di </a:t>
            </a:r>
            <a:r>
              <a:rPr lang="it-IT" sz="2000" dirty="0" smtClean="0">
                <a:solidFill>
                  <a:srgbClr val="006600"/>
                </a:solidFill>
                <a:latin typeface="Cambria" pitchFamily="18" charset="0"/>
              </a:rPr>
              <a:t>contaminazione</a:t>
            </a:r>
          </a:p>
          <a:p>
            <a:pPr marL="0" indent="0" algn="ctr" eaLnBrk="1" hangingPunct="1">
              <a:buNone/>
            </a:pPr>
            <a:r>
              <a:rPr lang="it-IT" sz="2000" dirty="0" smtClean="0">
                <a:latin typeface="Cambria" pitchFamily="18" charset="0"/>
              </a:rPr>
              <a:t> </a:t>
            </a:r>
            <a:r>
              <a:rPr lang="it-IT" sz="2000" dirty="0" smtClean="0">
                <a:solidFill>
                  <a:srgbClr val="006600"/>
                </a:solidFill>
                <a:latin typeface="Cambria" pitchFamily="18" charset="0"/>
              </a:rPr>
              <a:t>non permettere un controllo </a:t>
            </a:r>
            <a:r>
              <a:rPr lang="it-IT" sz="2000" dirty="0" smtClean="0">
                <a:latin typeface="Cambria" pitchFamily="18" charset="0"/>
              </a:rPr>
              <a:t>accurato della </a:t>
            </a:r>
            <a:r>
              <a:rPr lang="it-IT" sz="2000" dirty="0" smtClean="0">
                <a:solidFill>
                  <a:srgbClr val="006600"/>
                </a:solidFill>
                <a:latin typeface="Cambria" pitchFamily="18" charset="0"/>
              </a:rPr>
              <a:t>distribuzione granulometrica</a:t>
            </a:r>
          </a:p>
          <a:p>
            <a:pPr marL="0" indent="0" algn="ctr" eaLnBrk="1" hangingPunct="1">
              <a:buNone/>
            </a:pPr>
            <a:r>
              <a:rPr lang="it-IT" sz="2000" dirty="0" smtClean="0">
                <a:solidFill>
                  <a:srgbClr val="006600"/>
                </a:solidFill>
                <a:latin typeface="Cambria" pitchFamily="18" charset="0"/>
              </a:rPr>
              <a:t>non permettere un controllo </a:t>
            </a:r>
            <a:r>
              <a:rPr lang="it-IT" sz="2000" dirty="0" smtClean="0">
                <a:latin typeface="Cambria" pitchFamily="18" charset="0"/>
              </a:rPr>
              <a:t>accurato della </a:t>
            </a:r>
            <a:r>
              <a:rPr lang="it-IT" sz="2000" dirty="0" smtClean="0">
                <a:solidFill>
                  <a:srgbClr val="006600"/>
                </a:solidFill>
                <a:latin typeface="Cambria" pitchFamily="18" charset="0"/>
              </a:rPr>
              <a:t>stechiometria</a:t>
            </a:r>
          </a:p>
          <a:p>
            <a:pPr marL="0" indent="0" algn="just" eaLnBrk="1" hangingPunct="1"/>
            <a:endParaRPr lang="it-IT" sz="2000" dirty="0" smtClean="0">
              <a:latin typeface="Cambria" pitchFamily="18" charset="0"/>
            </a:endParaRPr>
          </a:p>
          <a:p>
            <a:pPr marL="0" indent="0" algn="just" eaLnBrk="1" hangingPunct="1"/>
            <a:r>
              <a:rPr lang="it-IT" sz="2000" dirty="0" smtClean="0">
                <a:latin typeface="Cambria" pitchFamily="18" charset="0"/>
              </a:rPr>
              <a:t>Questi inconvenienti possono essere sostanzialmente evitati facendo ricorso a </a:t>
            </a:r>
            <a:r>
              <a:rPr lang="it-IT" sz="2000" i="1" u="sng" dirty="0" smtClean="0">
                <a:solidFill>
                  <a:srgbClr val="006600"/>
                </a:solidFill>
                <a:latin typeface="Cambria" pitchFamily="18" charset="0"/>
              </a:rPr>
              <a:t>metodi chimici </a:t>
            </a:r>
            <a:r>
              <a:rPr lang="it-IT" sz="2000" dirty="0" smtClean="0">
                <a:latin typeface="Cambria" pitchFamily="18" charset="0"/>
              </a:rPr>
              <a:t>di preparazione.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5" name="Rectangle 4"/>
          <p:cNvSpPr>
            <a:spLocks noGrp="1" noChangeArrowheads="1"/>
          </p:cNvSpPr>
          <p:nvPr>
            <p:ph type="body" sz="half" idx="1"/>
          </p:nvPr>
        </p:nvSpPr>
        <p:spPr>
          <a:xfrm>
            <a:off x="142844" y="928670"/>
            <a:ext cx="8785225" cy="5184775"/>
          </a:xfrm>
          <a:noFill/>
        </p:spPr>
        <p:txBody>
          <a:bodyPr/>
          <a:lstStyle/>
          <a:p>
            <a:pPr marL="0" indent="0" algn="just" eaLnBrk="1" hangingPunct="1"/>
            <a:r>
              <a:rPr lang="it-IT" sz="2000" b="1" i="1" dirty="0" smtClean="0">
                <a:solidFill>
                  <a:srgbClr val="006600"/>
                </a:solidFill>
                <a:latin typeface="Cambria" pitchFamily="18" charset="0"/>
              </a:rPr>
              <a:t>Precipitazione:</a:t>
            </a:r>
          </a:p>
          <a:p>
            <a:pPr marL="0" indent="0" algn="just" eaLnBrk="1" hangingPunct="1">
              <a:buFontTx/>
              <a:buNone/>
            </a:pPr>
            <a:r>
              <a:rPr lang="it-IT" sz="2000" dirty="0" smtClean="0">
                <a:latin typeface="Cambria" pitchFamily="18" charset="0"/>
              </a:rPr>
              <a:t>Consiste nella dissoluzione in acqua di uno o più sali solubili contenenti i cationi desiderati, nella sua/loro precipitazione per aggiunta di un opportuno reattivo e nella decomposizione termica del precipitato fino ad ottenere l’ossido o gli ossidi desiderati. </a:t>
            </a:r>
          </a:p>
          <a:p>
            <a:pPr marL="0" indent="0" algn="just" eaLnBrk="1" hangingPunct="1">
              <a:buFontTx/>
              <a:buNone/>
            </a:pPr>
            <a:endParaRPr lang="it-IT" sz="2000" dirty="0" smtClean="0">
              <a:latin typeface="Cambria" pitchFamily="18" charset="0"/>
            </a:endParaRPr>
          </a:p>
        </p:txBody>
      </p:sp>
      <p:sp>
        <p:nvSpPr>
          <p:cNvPr id="8"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pic>
        <p:nvPicPr>
          <p:cNvPr id="17410" name="Picture 2" descr="http://scienceworld.wolfram.com/chemistry/images/main-chemistry.gif"/>
          <p:cNvPicPr>
            <a:picLocks noChangeAspect="1" noChangeArrowheads="1"/>
          </p:cNvPicPr>
          <p:nvPr/>
        </p:nvPicPr>
        <p:blipFill>
          <a:blip r:embed="rId4"/>
          <a:srcRect/>
          <a:stretch>
            <a:fillRect/>
          </a:stretch>
        </p:blipFill>
        <p:spPr bwMode="auto">
          <a:xfrm>
            <a:off x="4929190" y="3143248"/>
            <a:ext cx="3038475" cy="2743200"/>
          </a:xfrm>
          <a:prstGeom prst="rect">
            <a:avLst/>
          </a:prstGeom>
          <a:noFill/>
        </p:spPr>
      </p:pic>
      <p:pic>
        <p:nvPicPr>
          <p:cNvPr id="17412" name="Picture 4" descr="Graduated cylinder and other chemistry supplies - Photo courtesy USGS"/>
          <p:cNvPicPr>
            <a:picLocks noChangeAspect="1" noChangeArrowheads="1"/>
          </p:cNvPicPr>
          <p:nvPr/>
        </p:nvPicPr>
        <p:blipFill>
          <a:blip r:embed="rId5"/>
          <a:srcRect/>
          <a:stretch>
            <a:fillRect/>
          </a:stretch>
        </p:blipFill>
        <p:spPr bwMode="auto">
          <a:xfrm>
            <a:off x="1214414" y="3571876"/>
            <a:ext cx="2457450" cy="177165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5" name="Picture 6" descr="b1assp-106"/>
          <p:cNvPicPr>
            <a:picLocks noChangeAspect="1" noChangeArrowheads="1"/>
          </p:cNvPicPr>
          <p:nvPr/>
        </p:nvPicPr>
        <p:blipFill>
          <a:blip r:embed="rId4"/>
          <a:srcRect/>
          <a:stretch>
            <a:fillRect/>
          </a:stretch>
        </p:blipFill>
        <p:spPr bwMode="auto">
          <a:xfrm>
            <a:off x="323850" y="1412875"/>
            <a:ext cx="4013200" cy="3009900"/>
          </a:xfrm>
          <a:prstGeom prst="rect">
            <a:avLst/>
          </a:prstGeom>
          <a:noFill/>
          <a:ln w="9525">
            <a:noFill/>
            <a:miter lim="800000"/>
            <a:headEnd/>
            <a:tailEnd/>
          </a:ln>
        </p:spPr>
      </p:pic>
      <p:pic>
        <p:nvPicPr>
          <p:cNvPr id="6" name="Picture 7" descr="b1assp-207"/>
          <p:cNvPicPr>
            <a:picLocks noChangeAspect="1" noChangeArrowheads="1"/>
          </p:cNvPicPr>
          <p:nvPr/>
        </p:nvPicPr>
        <p:blipFill>
          <a:blip r:embed="rId5"/>
          <a:srcRect/>
          <a:stretch>
            <a:fillRect/>
          </a:stretch>
        </p:blipFill>
        <p:spPr bwMode="auto">
          <a:xfrm>
            <a:off x="4572000" y="3357563"/>
            <a:ext cx="4300538" cy="3225800"/>
          </a:xfrm>
          <a:prstGeom prst="rect">
            <a:avLst/>
          </a:prstGeom>
          <a:noFill/>
          <a:ln w="9525">
            <a:noFill/>
            <a:miter lim="800000"/>
            <a:headEnd/>
            <a:tailEnd/>
          </a:ln>
        </p:spPr>
      </p:pic>
      <p:sp>
        <p:nvSpPr>
          <p:cNvPr id="9"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
        <p:nvSpPr>
          <p:cNvPr id="8" name="Rectangle 4"/>
          <p:cNvSpPr>
            <a:spLocks noGrp="1" noChangeArrowheads="1"/>
          </p:cNvSpPr>
          <p:nvPr>
            <p:ph type="body" sz="half" idx="1"/>
          </p:nvPr>
        </p:nvSpPr>
        <p:spPr>
          <a:xfrm>
            <a:off x="142844" y="857233"/>
            <a:ext cx="8785225" cy="1785950"/>
          </a:xfrm>
          <a:noFill/>
        </p:spPr>
        <p:txBody>
          <a:bodyPr/>
          <a:lstStyle/>
          <a:p>
            <a:pPr marL="0" indent="0" algn="just" eaLnBrk="1" hangingPunct="1"/>
            <a:r>
              <a:rPr lang="it-IT" sz="2000" b="1" i="1" dirty="0" err="1" smtClean="0">
                <a:solidFill>
                  <a:srgbClr val="006600"/>
                </a:solidFill>
                <a:latin typeface="Cambria" pitchFamily="18" charset="0"/>
              </a:rPr>
              <a:t>Spray-drying</a:t>
            </a:r>
            <a:r>
              <a:rPr lang="it-IT" sz="2000" b="1" i="1" dirty="0" smtClean="0">
                <a:solidFill>
                  <a:srgbClr val="006600"/>
                </a:solidFill>
                <a:latin typeface="Cambria" pitchFamily="18" charset="0"/>
              </a:rPr>
              <a:t>:</a:t>
            </a:r>
            <a:endParaRPr lang="it-IT" sz="2000" dirty="0" smtClean="0">
              <a:latin typeface="Cambria" pitchFamily="18" charset="0"/>
            </a:endParaRPr>
          </a:p>
          <a:p>
            <a:pPr marL="0" indent="0" algn="just" eaLnBrk="1" hangingPunct="1">
              <a:buFontTx/>
              <a:buNone/>
            </a:pPr>
            <a:r>
              <a:rPr lang="it-IT" sz="2000" dirty="0" smtClean="0">
                <a:latin typeface="Cambria" pitchFamily="18" charset="0"/>
              </a:rPr>
              <a:t>In questo caso si prepara una soluzione contenente i cationi desiderati e la si nebulizza in goccioline minute, facendola fluire sotto pressione attraverso un ugello. Le goccioline vengono essiccate rapidamente in una corrente di aria calda formando particelle sferiche di dimensioni abbastanza uniformi. </a:t>
            </a:r>
          </a:p>
        </p:txBody>
      </p:sp>
      <p:pic>
        <p:nvPicPr>
          <p:cNvPr id="9" name="Picture 5"/>
          <p:cNvPicPr>
            <a:picLocks noChangeAspect="1" noChangeArrowheads="1"/>
          </p:cNvPicPr>
          <p:nvPr/>
        </p:nvPicPr>
        <p:blipFill>
          <a:blip r:embed="rId4"/>
          <a:srcRect/>
          <a:stretch>
            <a:fillRect/>
          </a:stretch>
        </p:blipFill>
        <p:spPr bwMode="auto">
          <a:xfrm>
            <a:off x="5143504" y="2786058"/>
            <a:ext cx="3474650" cy="3786214"/>
          </a:xfrm>
          <a:prstGeom prst="rect">
            <a:avLst/>
          </a:prstGeom>
          <a:noFill/>
          <a:ln w="9525">
            <a:noFill/>
            <a:miter lim="800000"/>
            <a:headEnd/>
            <a:tailEnd/>
          </a:ln>
        </p:spPr>
      </p:pic>
      <p:sp>
        <p:nvSpPr>
          <p:cNvPr id="10" name="Rettangolo 9"/>
          <p:cNvSpPr/>
          <p:nvPr/>
        </p:nvSpPr>
        <p:spPr>
          <a:xfrm>
            <a:off x="214282" y="2643182"/>
            <a:ext cx="4786346" cy="3170099"/>
          </a:xfrm>
          <a:prstGeom prst="rect">
            <a:avLst/>
          </a:prstGeom>
        </p:spPr>
        <p:txBody>
          <a:bodyPr wrap="square">
            <a:spAutoFit/>
          </a:bodyPr>
          <a:lstStyle/>
          <a:p>
            <a:pPr marL="0" indent="0" algn="just" eaLnBrk="1" hangingPunct="1">
              <a:buFontTx/>
              <a:buNone/>
            </a:pPr>
            <a:r>
              <a:rPr lang="it-IT" sz="2000" dirty="0" smtClean="0">
                <a:latin typeface="Cambria" pitchFamily="18" charset="0"/>
              </a:rPr>
              <a:t>Alla soluzione iniziale possono essere aggiunti tutti gli eventuali additivi, che vengono in tal modo uniformemente dispersi intorno alle particelle. Le polveri così ottenute sono successivamente sottoposte a calcinazione. </a:t>
            </a: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a:p>
            <a:pPr marL="0" indent="0" algn="just" eaLnBrk="1" hangingPunct="1">
              <a:buFontTx/>
              <a:buNone/>
            </a:pPr>
            <a:r>
              <a:rPr lang="it-IT" sz="2000" dirty="0" smtClean="0">
                <a:latin typeface="Cambria" pitchFamily="18" charset="0"/>
              </a:rPr>
              <a:t>L’essiccazione può avvenire in controcorrente o </a:t>
            </a:r>
            <a:r>
              <a:rPr lang="it-IT" sz="2000" dirty="0" err="1" smtClean="0">
                <a:latin typeface="Cambria" pitchFamily="18" charset="0"/>
              </a:rPr>
              <a:t>equicorrente</a:t>
            </a: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pic>
        <p:nvPicPr>
          <p:cNvPr id="1026" name="Picture 2"/>
          <p:cNvPicPr>
            <a:picLocks noChangeAspect="1" noChangeArrowheads="1"/>
          </p:cNvPicPr>
          <p:nvPr/>
        </p:nvPicPr>
        <p:blipFill>
          <a:blip r:embed="rId4"/>
          <a:srcRect/>
          <a:stretch>
            <a:fillRect/>
          </a:stretch>
        </p:blipFill>
        <p:spPr bwMode="auto">
          <a:xfrm>
            <a:off x="642910" y="1428735"/>
            <a:ext cx="3286148" cy="5005055"/>
          </a:xfrm>
          <a:prstGeom prst="rect">
            <a:avLst/>
          </a:prstGeom>
          <a:noFill/>
          <a:ln w="9525">
            <a:noFill/>
            <a:miter lim="800000"/>
            <a:headEnd/>
            <a:tailEnd/>
          </a:ln>
          <a:effectLst/>
        </p:spPr>
      </p:pic>
      <p:pic>
        <p:nvPicPr>
          <p:cNvPr id="84994" name="Picture 2" descr="http://www.buchi.com/typo3temp/pics/SET_Spray-Drying_10_6b71556d5e.jpg"/>
          <p:cNvPicPr>
            <a:picLocks noChangeAspect="1" noChangeArrowheads="1"/>
          </p:cNvPicPr>
          <p:nvPr/>
        </p:nvPicPr>
        <p:blipFill>
          <a:blip r:embed="rId5"/>
          <a:srcRect/>
          <a:stretch>
            <a:fillRect/>
          </a:stretch>
        </p:blipFill>
        <p:spPr bwMode="auto">
          <a:xfrm>
            <a:off x="4786314" y="1428736"/>
            <a:ext cx="2440550" cy="2071702"/>
          </a:xfrm>
          <a:prstGeom prst="rect">
            <a:avLst/>
          </a:prstGeom>
          <a:noFill/>
        </p:spPr>
      </p:pic>
      <p:pic>
        <p:nvPicPr>
          <p:cNvPr id="12" name="Picture 1"/>
          <p:cNvPicPr>
            <a:picLocks noChangeAspect="1" noChangeArrowheads="1"/>
          </p:cNvPicPr>
          <p:nvPr/>
        </p:nvPicPr>
        <p:blipFill>
          <a:blip r:embed="rId6"/>
          <a:srcRect/>
          <a:stretch>
            <a:fillRect/>
          </a:stretch>
        </p:blipFill>
        <p:spPr bwMode="auto">
          <a:xfrm>
            <a:off x="7000892" y="4071942"/>
            <a:ext cx="1857388" cy="2423448"/>
          </a:xfrm>
          <a:prstGeom prst="rect">
            <a:avLst/>
          </a:prstGeom>
          <a:noFill/>
          <a:ln w="9525">
            <a:noFill/>
            <a:miter lim="800000"/>
            <a:headEnd/>
            <a:tailEnd/>
          </a:ln>
          <a:effectLst/>
        </p:spPr>
      </p:pic>
      <p:pic>
        <p:nvPicPr>
          <p:cNvPr id="13" name="Picture 2"/>
          <p:cNvPicPr>
            <a:picLocks noChangeAspect="1" noChangeArrowheads="1"/>
          </p:cNvPicPr>
          <p:nvPr/>
        </p:nvPicPr>
        <p:blipFill>
          <a:blip r:embed="rId7"/>
          <a:srcRect/>
          <a:stretch>
            <a:fillRect/>
          </a:stretch>
        </p:blipFill>
        <p:spPr bwMode="auto">
          <a:xfrm>
            <a:off x="4500561" y="4084978"/>
            <a:ext cx="1974461" cy="24016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
        <p:nvSpPr>
          <p:cNvPr id="5" name="Rectangle 4"/>
          <p:cNvSpPr>
            <a:spLocks noGrp="1" noChangeArrowheads="1"/>
          </p:cNvSpPr>
          <p:nvPr>
            <p:ph type="body" sz="half" idx="1"/>
          </p:nvPr>
        </p:nvSpPr>
        <p:spPr>
          <a:xfrm>
            <a:off x="358775" y="857232"/>
            <a:ext cx="8785225" cy="5543550"/>
          </a:xfrm>
          <a:noFill/>
        </p:spPr>
        <p:txBody>
          <a:bodyPr/>
          <a:lstStyle/>
          <a:p>
            <a:pPr marL="0" indent="0" algn="just" eaLnBrk="1" hangingPunct="1">
              <a:buFontTx/>
              <a:buNone/>
            </a:pPr>
            <a:r>
              <a:rPr lang="it-IT" sz="2000" dirty="0" smtClean="0">
                <a:latin typeface="Cambria" pitchFamily="18" charset="0"/>
              </a:rPr>
              <a:t>Il recupero della fase liquida può essere fatto in un circuito chiuso, nel quale lo spray </a:t>
            </a:r>
            <a:r>
              <a:rPr lang="it-IT" sz="2000" dirty="0" err="1" smtClean="0">
                <a:latin typeface="Cambria" pitchFamily="18" charset="0"/>
              </a:rPr>
              <a:t>dryer</a:t>
            </a:r>
            <a:r>
              <a:rPr lang="it-IT" sz="2000" dirty="0" smtClean="0">
                <a:latin typeface="Cambria" pitchFamily="18" charset="0"/>
              </a:rPr>
              <a:t> è associato ad uno scambiatore di calore/condensatore. </a:t>
            </a:r>
          </a:p>
        </p:txBody>
      </p:sp>
      <p:pic>
        <p:nvPicPr>
          <p:cNvPr id="7" name="Picture 5"/>
          <p:cNvPicPr>
            <a:picLocks noChangeAspect="1" noChangeArrowheads="1"/>
          </p:cNvPicPr>
          <p:nvPr/>
        </p:nvPicPr>
        <p:blipFill>
          <a:blip r:embed="rId4"/>
          <a:srcRect/>
          <a:stretch>
            <a:fillRect/>
          </a:stretch>
        </p:blipFill>
        <p:spPr bwMode="auto">
          <a:xfrm>
            <a:off x="192087" y="1979631"/>
            <a:ext cx="4308475" cy="4092575"/>
          </a:xfrm>
          <a:prstGeom prst="rect">
            <a:avLst/>
          </a:prstGeom>
          <a:noFill/>
          <a:ln w="9525">
            <a:noFill/>
            <a:miter lim="800000"/>
            <a:headEnd/>
            <a:tailEnd/>
          </a:ln>
        </p:spPr>
      </p:pic>
      <p:pic>
        <p:nvPicPr>
          <p:cNvPr id="8" name="Picture 4"/>
          <p:cNvPicPr>
            <a:picLocks noChangeAspect="1" noChangeArrowheads="1"/>
          </p:cNvPicPr>
          <p:nvPr/>
        </p:nvPicPr>
        <p:blipFill>
          <a:blip r:embed="rId5"/>
          <a:srcRect/>
          <a:stretch>
            <a:fillRect/>
          </a:stretch>
        </p:blipFill>
        <p:spPr bwMode="auto">
          <a:xfrm>
            <a:off x="4857752" y="1785926"/>
            <a:ext cx="3889375" cy="4297363"/>
          </a:xfrm>
          <a:prstGeom prst="rect">
            <a:avLst/>
          </a:prstGeom>
          <a:noFill/>
          <a:ln w="9525">
            <a:noFill/>
            <a:miter lim="800000"/>
            <a:headEnd/>
            <a:tailEnd/>
          </a:ln>
        </p:spPr>
      </p:pic>
      <p:sp>
        <p:nvSpPr>
          <p:cNvPr id="9" name="Rectangle 5"/>
          <p:cNvSpPr>
            <a:spLocks noChangeArrowheads="1"/>
          </p:cNvSpPr>
          <p:nvPr/>
        </p:nvSpPr>
        <p:spPr bwMode="auto">
          <a:xfrm>
            <a:off x="4429092" y="6072206"/>
            <a:ext cx="4714908" cy="584775"/>
          </a:xfrm>
          <a:prstGeom prst="rect">
            <a:avLst/>
          </a:prstGeom>
          <a:noFill/>
          <a:ln w="9525">
            <a:noFill/>
            <a:miter lim="800000"/>
            <a:headEnd/>
            <a:tailEnd/>
          </a:ln>
        </p:spPr>
        <p:txBody>
          <a:bodyPr wrap="square" anchor="ctr">
            <a:spAutoFit/>
          </a:bodyPr>
          <a:lstStyle/>
          <a:p>
            <a:pPr algn="ctr"/>
            <a:r>
              <a:rPr lang="it-IT" sz="1600" dirty="0">
                <a:latin typeface="Cambria" pitchFamily="18" charset="0"/>
              </a:rPr>
              <a:t>Foto SEM di particelle sferiche ottenute per </a:t>
            </a:r>
            <a:r>
              <a:rPr lang="it-IT" sz="1600" dirty="0" err="1">
                <a:latin typeface="Cambria" pitchFamily="18" charset="0"/>
              </a:rPr>
              <a:t>spray-drying</a:t>
            </a:r>
            <a:r>
              <a:rPr lang="it-IT" sz="1600" dirty="0">
                <a:latin typeface="Cambria" pitchFamily="18" charset="0"/>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
        <p:nvSpPr>
          <p:cNvPr id="5" name="Rectangle 5"/>
          <p:cNvSpPr>
            <a:spLocks noGrp="1" noChangeArrowheads="1"/>
          </p:cNvSpPr>
          <p:nvPr>
            <p:ph type="body" sz="half" idx="1"/>
          </p:nvPr>
        </p:nvSpPr>
        <p:spPr>
          <a:xfrm>
            <a:off x="214282" y="928670"/>
            <a:ext cx="8785225" cy="5543550"/>
          </a:xfrm>
          <a:noFill/>
        </p:spPr>
        <p:txBody>
          <a:bodyPr/>
          <a:lstStyle/>
          <a:p>
            <a:pPr marL="533400" indent="-533400" algn="just" eaLnBrk="1" hangingPunct="1"/>
            <a:r>
              <a:rPr lang="it-IT" sz="2000" b="1" i="1" dirty="0" err="1" smtClean="0">
                <a:solidFill>
                  <a:srgbClr val="006600"/>
                </a:solidFill>
                <a:latin typeface="Cambria" pitchFamily="18" charset="0"/>
              </a:rPr>
              <a:t>Freeze-drying</a:t>
            </a:r>
            <a:r>
              <a:rPr lang="it-IT" sz="2000" b="1" i="1" dirty="0" smtClean="0">
                <a:solidFill>
                  <a:srgbClr val="006600"/>
                </a:solidFill>
                <a:latin typeface="Cambria" pitchFamily="18" charset="0"/>
              </a:rPr>
              <a:t>:</a:t>
            </a:r>
            <a:endParaRPr lang="it-IT" sz="2000" dirty="0" smtClean="0">
              <a:latin typeface="Cambria" pitchFamily="18" charset="0"/>
            </a:endParaRPr>
          </a:p>
          <a:p>
            <a:pPr marL="533400" indent="-533400" algn="just" eaLnBrk="1" hangingPunct="1">
              <a:buFontTx/>
              <a:buNone/>
            </a:pPr>
            <a:r>
              <a:rPr lang="it-IT" sz="2000" dirty="0" smtClean="0">
                <a:latin typeface="Cambria" pitchFamily="18" charset="0"/>
              </a:rPr>
              <a:t>Si tratta di un processo relativamente nuovo, sviluppato negli anni ’60, in grado di produrre particelle di dimensioni uniformi.</a:t>
            </a:r>
          </a:p>
          <a:p>
            <a:pPr marL="533400" indent="-533400" algn="just" eaLnBrk="1" hangingPunct="1">
              <a:buFontTx/>
              <a:buNone/>
            </a:pPr>
            <a:endParaRPr lang="it-IT" sz="2000" dirty="0" smtClean="0">
              <a:latin typeface="Cambria" pitchFamily="18" charset="0"/>
            </a:endParaRPr>
          </a:p>
          <a:p>
            <a:pPr marL="533400" indent="-533400" algn="just" eaLnBrk="1" hangingPunct="1">
              <a:buFontTx/>
              <a:buNone/>
            </a:pPr>
            <a:r>
              <a:rPr lang="it-IT" sz="2000" dirty="0" smtClean="0">
                <a:latin typeface="Cambria" pitchFamily="18" charset="0"/>
              </a:rPr>
              <a:t>Il processo consiste di quattro fasi:</a:t>
            </a:r>
          </a:p>
          <a:p>
            <a:pPr marL="533400" indent="-533400" algn="just" eaLnBrk="1" hangingPunct="1">
              <a:buFontTx/>
              <a:buNone/>
            </a:pPr>
            <a:endParaRPr lang="it-IT" sz="2000" dirty="0" smtClean="0">
              <a:latin typeface="Cambria" pitchFamily="18" charset="0"/>
            </a:endParaRPr>
          </a:p>
          <a:p>
            <a:pPr marL="533400" indent="-533400" algn="just" eaLnBrk="1" hangingPunct="1">
              <a:buFontTx/>
              <a:buAutoNum type="arabicPeriod"/>
            </a:pPr>
            <a:r>
              <a:rPr lang="it-IT" sz="2000" dirty="0" smtClean="0">
                <a:latin typeface="Cambria" pitchFamily="18" charset="0"/>
              </a:rPr>
              <a:t>si prepara una soluzione contenente i sali solubili nel rapporto desiderato;</a:t>
            </a:r>
          </a:p>
          <a:p>
            <a:pPr marL="533400" indent="-533400" algn="just" eaLnBrk="1" hangingPunct="1">
              <a:buFontTx/>
              <a:buAutoNum type="arabicPeriod"/>
            </a:pPr>
            <a:r>
              <a:rPr lang="it-IT" sz="2000" dirty="0" smtClean="0">
                <a:latin typeface="Cambria" pitchFamily="18" charset="0"/>
              </a:rPr>
              <a:t>la soluzione viene nebulizzata in goccioline del diametro di 0,1 – 0,5 mm che vengono congelate rapidamente, in modo da non dare luogo a segregazione;</a:t>
            </a:r>
          </a:p>
          <a:p>
            <a:pPr marL="533400" indent="-533400" algn="just" eaLnBrk="1" hangingPunct="1">
              <a:buFontTx/>
              <a:buAutoNum type="arabicPeriod" startAt="3"/>
            </a:pPr>
            <a:r>
              <a:rPr lang="it-IT" sz="2000" dirty="0" smtClean="0">
                <a:latin typeface="Cambria" pitchFamily="18" charset="0"/>
              </a:rPr>
              <a:t>si elimina l’acqua per sublimazione sotto vuoto, evitando la formazione di fase liquida;</a:t>
            </a:r>
          </a:p>
          <a:p>
            <a:pPr marL="533400" indent="-533400" algn="just" eaLnBrk="1" hangingPunct="1">
              <a:buFontTx/>
              <a:buAutoNum type="arabicPeriod" startAt="3"/>
            </a:pPr>
            <a:r>
              <a:rPr lang="it-IT" sz="2000" dirty="0" smtClean="0">
                <a:latin typeface="Cambria" pitchFamily="18" charset="0"/>
              </a:rPr>
              <a:t>la polvere risultante è calcinata per decomporre i sali di partenza, così da trasformarli in cristalliti degli ossidi o composti desiderati.</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sp>
        <p:nvSpPr>
          <p:cNvPr id="7" name="Rectangle 4"/>
          <p:cNvSpPr>
            <a:spLocks noGrp="1" noChangeArrowheads="1"/>
          </p:cNvSpPr>
          <p:nvPr>
            <p:ph type="body" sz="half" idx="1"/>
          </p:nvPr>
        </p:nvSpPr>
        <p:spPr>
          <a:xfrm>
            <a:off x="214282" y="857232"/>
            <a:ext cx="8785225" cy="5543550"/>
          </a:xfrm>
          <a:noFill/>
        </p:spPr>
        <p:txBody>
          <a:bodyPr/>
          <a:lstStyle/>
          <a:p>
            <a:pPr marL="0" indent="0" algn="just" eaLnBrk="1" hangingPunct="1"/>
            <a:r>
              <a:rPr lang="it-IT" sz="2000" b="1" i="1" dirty="0" err="1" smtClean="0">
                <a:solidFill>
                  <a:srgbClr val="006600"/>
                </a:solidFill>
                <a:latin typeface="Cambria" pitchFamily="18" charset="0"/>
              </a:rPr>
              <a:t>Sol-gel</a:t>
            </a:r>
            <a:r>
              <a:rPr lang="it-IT" sz="2000" b="1" i="1" dirty="0" smtClean="0">
                <a:solidFill>
                  <a:srgbClr val="006600"/>
                </a:solidFill>
                <a:latin typeface="Cambria" pitchFamily="18" charset="0"/>
              </a:rPr>
              <a:t>:</a:t>
            </a:r>
          </a:p>
          <a:p>
            <a:pPr marL="0" indent="0" algn="just" eaLnBrk="1" hangingPunct="1">
              <a:buFontTx/>
              <a:buNone/>
            </a:pPr>
            <a:r>
              <a:rPr lang="it-IT" sz="2000" dirty="0" smtClean="0">
                <a:latin typeface="Cambria" pitchFamily="18" charset="0"/>
              </a:rPr>
              <a:t>E’ una tecnica che si sta diffondendo da relativamente pochi anni a questa parte e permette di ottenere composti molto puri ed omogenei di dimensioni nanometriche. Il processo si sviluppa attraverso le fasi seguenti:</a:t>
            </a:r>
          </a:p>
          <a:p>
            <a:pPr marL="533400" indent="-533400" algn="just" eaLnBrk="1" hangingPunct="1">
              <a:buFontTx/>
              <a:buNone/>
            </a:pPr>
            <a:endParaRPr lang="it-IT" sz="2000" dirty="0" smtClean="0">
              <a:latin typeface="Cambria" pitchFamily="18" charset="0"/>
            </a:endParaRPr>
          </a:p>
          <a:p>
            <a:pPr marL="533400" indent="-533400" algn="just" eaLnBrk="1" hangingPunct="1">
              <a:buFontTx/>
              <a:buAutoNum type="arabicPeriod"/>
            </a:pPr>
            <a:r>
              <a:rPr lang="it-IT" sz="2000" dirty="0" smtClean="0">
                <a:latin typeface="Cambria" pitchFamily="18" charset="0"/>
              </a:rPr>
              <a:t>si prepara una soluzione di un opportuno precursore in un idoneo solvente (</a:t>
            </a:r>
            <a:r>
              <a:rPr lang="it-IT" sz="2000" i="1" dirty="0" smtClean="0">
                <a:latin typeface="Cambria" pitchFamily="18" charset="0"/>
              </a:rPr>
              <a:t>sol</a:t>
            </a:r>
            <a:r>
              <a:rPr lang="it-IT" sz="2000" dirty="0" smtClean="0">
                <a:latin typeface="Cambria" pitchFamily="18" charset="0"/>
              </a:rPr>
              <a:t>), o dei diversi precursori contenenti i cationi costituenti il composto ceramico;</a:t>
            </a:r>
          </a:p>
          <a:p>
            <a:pPr marL="533400" indent="-533400" algn="just" eaLnBrk="1" hangingPunct="1">
              <a:buFontTx/>
              <a:buAutoNum type="arabicPeriod"/>
            </a:pPr>
            <a:endParaRPr lang="it-IT" sz="2000" dirty="0" smtClean="0">
              <a:latin typeface="Cambria" pitchFamily="18" charset="0"/>
            </a:endParaRPr>
          </a:p>
          <a:p>
            <a:pPr marL="533400" indent="-533400" algn="just" eaLnBrk="1" hangingPunct="1">
              <a:buFontTx/>
              <a:buAutoNum type="arabicPeriod"/>
            </a:pPr>
            <a:r>
              <a:rPr lang="it-IT" sz="2000" dirty="0" smtClean="0">
                <a:latin typeface="Cambria" pitchFamily="18" charset="0"/>
              </a:rPr>
              <a:t>il sol, eventualmente ottenuto miscelando le soluzioni dei diversi precursori, viene idrolizzato per reazione con un adatto elettrolita, con formazione di composti polimerici che si sviluppano attraverso tutto il volume (</a:t>
            </a:r>
            <a:r>
              <a:rPr lang="it-IT" sz="2000" i="1" dirty="0" smtClean="0">
                <a:latin typeface="Cambria" pitchFamily="18" charset="0"/>
              </a:rPr>
              <a:t>gel</a:t>
            </a:r>
            <a:r>
              <a:rPr lang="it-IT" sz="2000" dirty="0" smtClean="0">
                <a:latin typeface="Cambria" pitchFamily="18" charset="0"/>
              </a:rPr>
              <a:t>);</a:t>
            </a:r>
          </a:p>
          <a:p>
            <a:pPr marL="533400" indent="-533400" algn="just" eaLnBrk="1" hangingPunct="1">
              <a:buFontTx/>
              <a:buAutoNum type="arabicPeriod"/>
            </a:pPr>
            <a:r>
              <a:rPr lang="it-IT" sz="2000" dirty="0" smtClean="0"/>
              <a:t>disidratazione del gel e/o rimozione del solvente per riscaldamento a temperatura moderata;</a:t>
            </a:r>
          </a:p>
          <a:p>
            <a:pPr marL="533400" indent="-533400" algn="just" eaLnBrk="1" hangingPunct="1">
              <a:buFontTx/>
              <a:buAutoNum type="arabicPeriod"/>
            </a:pPr>
            <a:endParaRPr lang="it-IT" sz="2000" dirty="0" smtClean="0"/>
          </a:p>
          <a:p>
            <a:pPr marL="533400" indent="-533400" algn="just" eaLnBrk="1" hangingPunct="1">
              <a:buFontTx/>
              <a:buAutoNum type="arabicPeriod"/>
            </a:pPr>
            <a:r>
              <a:rPr lang="it-IT" sz="2000" dirty="0" smtClean="0"/>
              <a:t>eliminazione delle ultime porzioni di fase liquida e decomposizione del gel.</a:t>
            </a:r>
          </a:p>
          <a:p>
            <a:pPr marL="533400" indent="-533400" algn="just" eaLnBrk="1" hangingPunct="1">
              <a:buFontTx/>
              <a:buAutoNum type="arabicPeriod"/>
            </a:pP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pic>
        <p:nvPicPr>
          <p:cNvPr id="5" name="Picture 6"/>
          <p:cNvPicPr>
            <a:picLocks noChangeAspect="1" noChangeArrowheads="1"/>
          </p:cNvPicPr>
          <p:nvPr/>
        </p:nvPicPr>
        <p:blipFill>
          <a:blip r:embed="rId4"/>
          <a:srcRect/>
          <a:stretch>
            <a:fillRect/>
          </a:stretch>
        </p:blipFill>
        <p:spPr bwMode="auto">
          <a:xfrm>
            <a:off x="2857488" y="785794"/>
            <a:ext cx="4071966" cy="5966981"/>
          </a:xfrm>
          <a:prstGeom prst="rect">
            <a:avLst/>
          </a:prstGeom>
          <a:noFill/>
          <a:ln w="9525">
            <a:noFill/>
            <a:miter lim="800000"/>
            <a:headEnd/>
            <a:tailEnd/>
          </a:ln>
        </p:spPr>
      </p:pic>
      <p:sp>
        <p:nvSpPr>
          <p:cNvPr id="7" name="Rectangle 8"/>
          <p:cNvSpPr>
            <a:spLocks noChangeArrowheads="1"/>
          </p:cNvSpPr>
          <p:nvPr/>
        </p:nvSpPr>
        <p:spPr bwMode="auto">
          <a:xfrm>
            <a:off x="142844" y="5661025"/>
            <a:ext cx="2540000" cy="1006475"/>
          </a:xfrm>
          <a:prstGeom prst="rect">
            <a:avLst/>
          </a:prstGeom>
          <a:noFill/>
          <a:ln w="9525">
            <a:noFill/>
            <a:miter lim="800000"/>
            <a:headEnd/>
            <a:tailEnd/>
          </a:ln>
        </p:spPr>
        <p:txBody>
          <a:bodyPr anchor="ctr">
            <a:spAutoFit/>
          </a:bodyPr>
          <a:lstStyle/>
          <a:p>
            <a:pPr algn="ctr"/>
            <a:r>
              <a:rPr lang="it-IT" sz="2000"/>
              <a:t>Preparazione di </a:t>
            </a:r>
          </a:p>
          <a:p>
            <a:pPr algn="ctr"/>
            <a:r>
              <a:rPr lang="it-IT" sz="2000"/>
              <a:t>Zr</a:t>
            </a:r>
            <a:r>
              <a:rPr lang="it-IT" sz="2000" baseline="-25000"/>
              <a:t>1-x</a:t>
            </a:r>
            <a:r>
              <a:rPr lang="it-IT" sz="2000"/>
              <a:t>Sn</a:t>
            </a:r>
            <a:r>
              <a:rPr lang="it-IT" sz="2000" baseline="-25000"/>
              <a:t>x</a:t>
            </a:r>
            <a:r>
              <a:rPr lang="it-IT" sz="2000"/>
              <a:t>TiO</a:t>
            </a:r>
            <a:r>
              <a:rPr lang="it-IT" sz="2000" baseline="-25000"/>
              <a:t>4 </a:t>
            </a:r>
            <a:r>
              <a:rPr lang="it-IT" sz="2000"/>
              <a:t>mediante processo sol-gel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Immagine 1" descr="C:\Users\User\Desktop\francesca\burocrazie TV\logo gruppo.TIF"/>
          <p:cNvPicPr>
            <a:picLocks noChangeAspect="1" noChangeArrowheads="1"/>
          </p:cNvPicPr>
          <p:nvPr/>
        </p:nvPicPr>
        <p:blipFill>
          <a:blip r:embed="rId3"/>
          <a:srcRect/>
          <a:stretch>
            <a:fillRect/>
          </a:stretch>
        </p:blipFill>
        <p:spPr bwMode="auto">
          <a:xfrm>
            <a:off x="8358188" y="71438"/>
            <a:ext cx="642937" cy="676275"/>
          </a:xfrm>
          <a:prstGeom prst="rect">
            <a:avLst/>
          </a:prstGeom>
          <a:noFill/>
          <a:ln w="9525">
            <a:noFill/>
            <a:miter lim="800000"/>
            <a:headEnd/>
            <a:tailEnd/>
          </a:ln>
        </p:spPr>
      </p:pic>
      <p:cxnSp>
        <p:nvCxnSpPr>
          <p:cNvPr id="20" name="Connettore 1 19"/>
          <p:cNvCxnSpPr/>
          <p:nvPr/>
        </p:nvCxnSpPr>
        <p:spPr>
          <a:xfrm flipV="1">
            <a:off x="285750" y="687388"/>
            <a:ext cx="8001000" cy="71437"/>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2"/>
          <p:cNvSpPr>
            <a:spLocks noGrp="1" noChangeArrowheads="1"/>
          </p:cNvSpPr>
          <p:nvPr>
            <p:ph type="title"/>
          </p:nvPr>
        </p:nvSpPr>
        <p:spPr>
          <a:xfrm>
            <a:off x="395288" y="-71438"/>
            <a:ext cx="7772400" cy="908051"/>
          </a:xfrm>
        </p:spPr>
        <p:txBody>
          <a:bodyPr/>
          <a:lstStyle/>
          <a:p>
            <a:pPr eaLnBrk="1" hangingPunct="1"/>
            <a:r>
              <a:rPr lang="it-IT" sz="2400" b="1" i="1" dirty="0" err="1" smtClean="0">
                <a:solidFill>
                  <a:srgbClr val="006600"/>
                </a:solidFill>
                <a:latin typeface="Bookman Old Style" pitchFamily="18" charset="0"/>
              </a:rPr>
              <a:t>Mat</a:t>
            </a:r>
            <a:r>
              <a:rPr lang="it-IT" sz="2400" b="1" i="1" dirty="0" smtClean="0">
                <a:solidFill>
                  <a:srgbClr val="006600"/>
                </a:solidFill>
                <a:latin typeface="Bookman Old Style" pitchFamily="18" charset="0"/>
              </a:rPr>
              <a:t>. </a:t>
            </a:r>
            <a:r>
              <a:rPr lang="it-IT" sz="2400" b="1" i="1" dirty="0" err="1" smtClean="0">
                <a:solidFill>
                  <a:srgbClr val="006600"/>
                </a:solidFill>
                <a:latin typeface="Bookman Old Style" pitchFamily="18" charset="0"/>
              </a:rPr>
              <a:t>Cer</a:t>
            </a:r>
            <a:r>
              <a:rPr lang="it-IT" sz="2400" b="1" i="1" dirty="0" smtClean="0">
                <a:solidFill>
                  <a:srgbClr val="006600"/>
                </a:solidFill>
                <a:latin typeface="Bookman Old Style" pitchFamily="18" charset="0"/>
              </a:rPr>
              <a:t>.: preparazione polveri metodi chimici</a:t>
            </a:r>
          </a:p>
        </p:txBody>
      </p:sp>
      <p:pic>
        <p:nvPicPr>
          <p:cNvPr id="5" name="Picture 79" descr="Flowchat72"/>
          <p:cNvPicPr>
            <a:picLocks noChangeAspect="1" noChangeArrowheads="1"/>
          </p:cNvPicPr>
          <p:nvPr/>
        </p:nvPicPr>
        <p:blipFill>
          <a:blip r:embed="rId4"/>
          <a:srcRect/>
          <a:stretch>
            <a:fillRect/>
          </a:stretch>
        </p:blipFill>
        <p:spPr bwMode="auto">
          <a:xfrm>
            <a:off x="571472" y="1000108"/>
            <a:ext cx="7620000" cy="562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3122</TotalTime>
  <Words>2737</Words>
  <Application>Microsoft PowerPoint</Application>
  <PresentationFormat>Presentazione su schermo (4:3)</PresentationFormat>
  <Paragraphs>230</Paragraphs>
  <Slides>34</Slides>
  <Notes>34</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Struttura predefinita</vt:lpstr>
      <vt:lpstr>Materiali ceramici tradizionali</vt:lpstr>
      <vt:lpstr>Materiali ceramici tradizionali</vt:lpstr>
      <vt:lpstr>Mat. ceramici tradizionali: refrattari</vt:lpstr>
      <vt:lpstr>Mat. ceramici tradizionali: refrattari</vt:lpstr>
      <vt:lpstr>Mat. ceramici tradizionali: refrattari</vt:lpstr>
      <vt:lpstr>Mat. ceramici tradizionali: terracotte</vt:lpstr>
      <vt:lpstr>Mat. ceramici tradizionali: gres</vt:lpstr>
      <vt:lpstr>Mat. ceramici tradizionali: porcellana</vt:lpstr>
      <vt:lpstr>Mat. ceramici tradizionali: smaltatura</vt:lpstr>
      <vt:lpstr>Mat. ceramici tradizionali: smaltatura</vt:lpstr>
      <vt:lpstr>Mat. ceramici tradizionali: smaltatura</vt:lpstr>
      <vt:lpstr>Mat. ceramici avanzati</vt:lpstr>
      <vt:lpstr>Mat. ceramici avanzati</vt:lpstr>
      <vt:lpstr>Mat. ceramici avanzati</vt:lpstr>
      <vt:lpstr>Mat. ceramici avanzati</vt:lpstr>
      <vt:lpstr>Mat. Cer. avanzati: preparazione polveri</vt:lpstr>
      <vt:lpstr>Mat. Cer. avanzati: preparazione polveri</vt:lpstr>
      <vt:lpstr>Mat. Cer. avanzati: preparazione polveri</vt:lpstr>
      <vt:lpstr>Mat. Cer. avanzati: preparazione polveri</vt:lpstr>
      <vt:lpstr>Mat. Cer. avanzati: preparazione polveri</vt:lpstr>
      <vt:lpstr>Mat. Cer. avanzati: preparazione polveri</vt:lpstr>
      <vt:lpstr>Mat. Cer. avanzati: preparazione polveri</vt:lpstr>
      <vt:lpstr>Mat. Cer. avanzati: preparazione polveri</vt:lpstr>
      <vt:lpstr>Mat. Cer. avanzati: preparazione polveri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lpstr>Mat. Cer.: preparazione polveri metodi chimici</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TECNOLOGIE DI CHIMICA APPLICATA</dc:title>
  <dc:creator>.</dc:creator>
  <cp:lastModifiedBy>Francesca Nanni</cp:lastModifiedBy>
  <cp:revision>865</cp:revision>
  <dcterms:created xsi:type="dcterms:W3CDTF">2004-01-30T14:01:31Z</dcterms:created>
  <dcterms:modified xsi:type="dcterms:W3CDTF">2010-05-30T20:13:46Z</dcterms:modified>
</cp:coreProperties>
</file>