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79" r:id="rId2"/>
    <p:sldId id="257" r:id="rId3"/>
    <p:sldId id="258" r:id="rId4"/>
    <p:sldId id="261" r:id="rId5"/>
    <p:sldId id="256" r:id="rId6"/>
    <p:sldId id="281" r:id="rId7"/>
    <p:sldId id="284" r:id="rId8"/>
    <p:sldId id="266" r:id="rId9"/>
    <p:sldId id="267" r:id="rId10"/>
    <p:sldId id="268" r:id="rId11"/>
    <p:sldId id="276" r:id="rId12"/>
    <p:sldId id="269" r:id="rId13"/>
    <p:sldId id="282" r:id="rId14"/>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0000FF"/>
    <a:srgbClr val="00FF00"/>
    <a:srgbClr val="66FF66"/>
    <a:srgbClr val="FFCCFF"/>
    <a:srgbClr val="CCECFF"/>
    <a:srgbClr val="CCFFFF"/>
    <a:srgbClr val="FFFF99"/>
    <a:srgbClr val="CCFF33"/>
    <a:srgbClr val="FFFF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333" autoAdjust="0"/>
  </p:normalViewPr>
  <p:slideViewPr>
    <p:cSldViewPr>
      <p:cViewPr varScale="1">
        <p:scale>
          <a:sx n="73" d="100"/>
          <a:sy n="73" d="100"/>
        </p:scale>
        <p:origin x="-106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C8E7174-92A3-45DB-9683-AA7C3FFDD4C9}" type="datetimeFigureOut">
              <a:rPr lang="it-IT" smtClean="0"/>
              <a:pPr/>
              <a:t>08/06/2010</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EB3643-F312-49B0-B83B-094FD4B7CC35}"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err="1" smtClean="0"/>
              <a:t>Autoevidente</a:t>
            </a:r>
            <a:endParaRPr lang="it-IT" dirty="0"/>
          </a:p>
        </p:txBody>
      </p:sp>
      <p:sp>
        <p:nvSpPr>
          <p:cNvPr id="4" name="Segnaposto numero diapositiva 3"/>
          <p:cNvSpPr>
            <a:spLocks noGrp="1"/>
          </p:cNvSpPr>
          <p:nvPr>
            <p:ph type="sldNum" sz="quarter" idx="10"/>
          </p:nvPr>
        </p:nvSpPr>
        <p:spPr/>
        <p:txBody>
          <a:bodyPr/>
          <a:lstStyle/>
          <a:p>
            <a:fld id="{87EB3643-F312-49B0-B83B-094FD4B7CC35}" type="slidenum">
              <a:rPr lang="it-IT" smtClean="0"/>
              <a:pPr/>
              <a:t>1</a:t>
            </a:fld>
            <a:endParaRPr lang="it-IT"/>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96307EBE-CB5A-4DB2-ADD0-5B84D911063D}" type="slidenum">
              <a:rPr lang="it-IT" smtClean="0"/>
              <a:pPr/>
              <a:t>2</a:t>
            </a:fld>
            <a:endParaRPr lang="it-IT"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r>
              <a:rPr lang="it-IT" dirty="0" smtClean="0"/>
              <a:t>Una popolazione interfeconda di individui </a:t>
            </a:r>
            <a:r>
              <a:rPr lang="it-IT" dirty="0" err="1" smtClean="0"/>
              <a:t>allotetraploidi</a:t>
            </a:r>
            <a:r>
              <a:rPr lang="it-IT" dirty="0" smtClean="0"/>
              <a:t>, in cui è ripristinata la riproduzione sessuale, nel momento in cui si forma, è immediatamente una nuova specie, completamente isolata, dal punto di vista riproduttivo, dalle 2 specie diploidi originarie. La fecondazione tra un gamete </a:t>
            </a:r>
            <a:r>
              <a:rPr lang="it-IT" dirty="0" err="1" smtClean="0"/>
              <a:t>anfidiploide</a:t>
            </a:r>
            <a:r>
              <a:rPr lang="it-IT" dirty="0" smtClean="0"/>
              <a:t> proveniente da un individui </a:t>
            </a:r>
            <a:r>
              <a:rPr lang="it-IT" dirty="0" err="1" smtClean="0"/>
              <a:t>allotetraploide</a:t>
            </a:r>
            <a:r>
              <a:rPr lang="it-IT" dirty="0" smtClean="0"/>
              <a:t> e uno aploide di una delle 2 specie originarie, determina la formazione di uno zigote </a:t>
            </a:r>
            <a:r>
              <a:rPr lang="it-IT" b="1" dirty="0" err="1" smtClean="0"/>
              <a:t>allotriploide</a:t>
            </a:r>
            <a:r>
              <a:rPr lang="it-IT" dirty="0" smtClean="0"/>
              <a:t>, in cui un assetto di cromosomi è diploide (2 copie per ogni cromosoma), mentre l’altro è aploide (1 copia per ogni cromosoma); se lo zigote è vitale e si sviluppa fino alla maturità, nella linea germinale le 1° divisioni meiotiche saranno tutte irregolari, </a:t>
            </a:r>
            <a:r>
              <a:rPr lang="it-IT" dirty="0" err="1" smtClean="0"/>
              <a:t>perchè</a:t>
            </a:r>
            <a:r>
              <a:rPr lang="it-IT" dirty="0" smtClean="0"/>
              <a:t> i cromosomi dell’assetto aploide non trovano cromosomi con cui appaiarsi e si distribuiscono a caso; i gameti che si formano sono sbilanciati e sterili.</a:t>
            </a:r>
          </a:p>
          <a:p>
            <a:pPr eaLnBrk="1" hangingPunct="1"/>
            <a:r>
              <a:rPr lang="it-IT" dirty="0" smtClean="0"/>
              <a:t>Nella diapositiva è illustrato l’esempio di un gamete </a:t>
            </a:r>
            <a:r>
              <a:rPr lang="it-IT" dirty="0" err="1" smtClean="0"/>
              <a:t>allodiploide</a:t>
            </a:r>
            <a:r>
              <a:rPr lang="it-IT" dirty="0" smtClean="0"/>
              <a:t> che partecipa alla fecondazione con un gamete aploide di una delle due specie che hanno contribuito alla nuova specie </a:t>
            </a:r>
            <a:r>
              <a:rPr lang="it-IT" dirty="0" err="1" smtClean="0"/>
              <a:t>allotetraploide</a:t>
            </a:r>
            <a:r>
              <a:rPr lang="it-IT" dirty="0" smtClean="0"/>
              <a:t>: in particolare della specie con i cromosomi verde chiaro tratteggiato e rosso tratteggiato; nella colonna a destra della diapositiva è illustrato il comportamento anomalo della prima divisione meiotica dell’</a:t>
            </a:r>
            <a:r>
              <a:rPr lang="it-IT" dirty="0" err="1" smtClean="0"/>
              <a:t>allotriploide</a:t>
            </a:r>
            <a:r>
              <a:rPr lang="it-IT" dirty="0" smtClean="0"/>
              <a:t>: mentre i cromosomi “tratteggiati” sono in condizione diploide e possono per questo appaiarsi regolarmente e distribuirsi regolarmente ai poli cellulari, i cromosomi “continui” sono in condizione aploide, quindi non si appaiano e si distribuiscono casualmente ai poli della cellula; quindi i gameti presentano </a:t>
            </a:r>
            <a:r>
              <a:rPr lang="it-IT" dirty="0" err="1" smtClean="0"/>
              <a:t>aneuploidie</a:t>
            </a:r>
            <a:r>
              <a:rPr lang="it-IT" dirty="0" smtClean="0"/>
              <a:t> multiple che implicano un grave sbilanciamento genetico, incompatibile con lo sviluppo embrionale. Per questo motivo gli individui </a:t>
            </a:r>
            <a:r>
              <a:rPr lang="it-IT" dirty="0" err="1" smtClean="0"/>
              <a:t>allotriploidi</a:t>
            </a:r>
            <a:r>
              <a:rPr lang="it-IT" dirty="0" smtClean="0"/>
              <a:t> sono completamente sterili. Dunque c’è una totale e immediata barriera riproduttiva tra gli individui di ciascuna delle 2 specie originarie e gli individui </a:t>
            </a:r>
            <a:r>
              <a:rPr lang="it-IT" dirty="0" err="1" smtClean="0"/>
              <a:t>allotetraploidi</a:t>
            </a:r>
            <a:r>
              <a:rPr lang="it-IT" dirty="0" smtClean="0"/>
              <a:t>; per questo possiamo affermare che gli individui </a:t>
            </a:r>
            <a:r>
              <a:rPr lang="it-IT" dirty="0" err="1" smtClean="0"/>
              <a:t>allotetraploidi</a:t>
            </a:r>
            <a:r>
              <a:rPr lang="it-IT" dirty="0" smtClean="0"/>
              <a:t> costituiscano una nuova specie.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96307EBE-CB5A-4DB2-ADD0-5B84D911063D}" type="slidenum">
              <a:rPr lang="it-IT" smtClean="0"/>
              <a:pPr/>
              <a:t>3</a:t>
            </a:fld>
            <a:endParaRPr lang="it-IT"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r>
              <a:rPr lang="it-IT" dirty="0" smtClean="0"/>
              <a:t>Se avviene la fecondazione tra un gamete </a:t>
            </a:r>
            <a:r>
              <a:rPr lang="it-IT" dirty="0" err="1" smtClean="0"/>
              <a:t>allodiploide</a:t>
            </a:r>
            <a:r>
              <a:rPr lang="it-IT" dirty="0" smtClean="0"/>
              <a:t> proveniente da un individui </a:t>
            </a:r>
            <a:r>
              <a:rPr lang="it-IT" dirty="0" err="1" smtClean="0"/>
              <a:t>allotetraploide</a:t>
            </a:r>
            <a:r>
              <a:rPr lang="it-IT" dirty="0" smtClean="0"/>
              <a:t> e uno aploide di una terza specie, si determina la formazione di uno zigote </a:t>
            </a:r>
            <a:r>
              <a:rPr lang="it-IT" b="1" dirty="0" err="1" smtClean="0"/>
              <a:t>allotriploide</a:t>
            </a:r>
            <a:r>
              <a:rPr lang="it-IT" b="1" dirty="0" smtClean="0"/>
              <a:t> </a:t>
            </a:r>
            <a:r>
              <a:rPr lang="it-IT" b="0" dirty="0" smtClean="0"/>
              <a:t>con assortimento cromosomico diverso da quello illustrato nella diapositiva precedente</a:t>
            </a:r>
            <a:r>
              <a:rPr lang="it-IT" dirty="0" smtClean="0"/>
              <a:t>, in cui tutti i tre assetti cromosomici sono in condizione aploide; se lo zigote è vitale e si sviluppa fino alla maturità, nella linea germinale le 1° divisioni meiotiche saranno tutte irregolari, perché tutti i cromosomi non trovano cromosomi omologhi con cui appaiarsi e si distribuiscono a caso; i gameti che si formano sono sbilanciati e sterili.</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FDD0B2E7-A31B-4A6A-8D0B-EC96AECA0B7D}" type="slidenum">
              <a:rPr lang="it-IT" smtClean="0"/>
              <a:pPr/>
              <a:t>4</a:t>
            </a:fld>
            <a:endParaRPr lang="it-IT"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r>
              <a:rPr lang="it-IT" dirty="0" smtClean="0"/>
              <a:t>Anche per questo tipo di </a:t>
            </a:r>
            <a:r>
              <a:rPr lang="it-IT" dirty="0" err="1" smtClean="0"/>
              <a:t>allotriploidi</a:t>
            </a:r>
            <a:r>
              <a:rPr lang="it-IT" dirty="0" smtClean="0"/>
              <a:t>, la seconda tappa nella genesi dell’</a:t>
            </a:r>
            <a:r>
              <a:rPr lang="it-IT" dirty="0" err="1" smtClean="0"/>
              <a:t>allopoliploidia</a:t>
            </a:r>
            <a:r>
              <a:rPr lang="it-IT" dirty="0" smtClean="0"/>
              <a:t> è il salto di una mitosi nella linea germinale in alcuni individui; si formano così cellule </a:t>
            </a:r>
            <a:r>
              <a:rPr lang="it-IT" dirty="0" err="1" smtClean="0"/>
              <a:t>alloesaploidi</a:t>
            </a:r>
            <a:r>
              <a:rPr lang="it-IT" dirty="0" smtClean="0"/>
              <a:t> da cui derivano </a:t>
            </a:r>
            <a:r>
              <a:rPr lang="it-IT" dirty="0" err="1" smtClean="0"/>
              <a:t>meiociti</a:t>
            </a:r>
            <a:r>
              <a:rPr lang="it-IT" dirty="0" smtClean="0"/>
              <a:t> I in cui ogni cromosoma ha un cromosoma identico a sé con cui appaiarsi in 1° divisione meiotica; queste cellule sono in grado di formare gameti bilanciati </a:t>
            </a:r>
            <a:r>
              <a:rPr lang="it-IT" dirty="0" err="1" smtClean="0"/>
              <a:t>allotriploidi</a:t>
            </a:r>
            <a:r>
              <a:rPr lang="it-IT" dirty="0" smtClean="0"/>
              <a:t>; dalla fecondazione di 2 gameti </a:t>
            </a:r>
            <a:r>
              <a:rPr lang="it-IT" dirty="0" err="1" smtClean="0"/>
              <a:t>allotriploide</a:t>
            </a:r>
            <a:r>
              <a:rPr lang="it-IT" dirty="0" smtClean="0"/>
              <a:t> si forma uno zigote </a:t>
            </a:r>
            <a:r>
              <a:rPr lang="it-IT" dirty="0" err="1" smtClean="0"/>
              <a:t>alloesaploide</a:t>
            </a:r>
            <a:r>
              <a:rPr lang="it-IT" dirty="0" smtClean="0"/>
              <a:t> in grado di svilupparsi e di dare vita ad un individuo </a:t>
            </a:r>
            <a:r>
              <a:rPr lang="it-IT" smtClean="0"/>
              <a:t>alloesaploide</a:t>
            </a:r>
            <a:r>
              <a:rPr lang="it-IT" dirty="0" smtClean="0"/>
              <a:t>, sano, vitale e del tutto fecondo.</a:t>
            </a:r>
          </a:p>
          <a:p>
            <a:pPr eaLnBrk="1" hangingPunct="1"/>
            <a:r>
              <a:rPr lang="it-IT" dirty="0" smtClean="0"/>
              <a:t>Quindi i processi evolutivi legati all’</a:t>
            </a:r>
            <a:r>
              <a:rPr lang="it-IT" dirty="0" err="1" smtClean="0"/>
              <a:t>allopoliploidia</a:t>
            </a:r>
            <a:r>
              <a:rPr lang="it-IT" dirty="0" smtClean="0"/>
              <a:t> non si fermano necessariamente all’</a:t>
            </a:r>
            <a:r>
              <a:rPr lang="it-IT" dirty="0" err="1" smtClean="0"/>
              <a:t>allotetraploidia</a:t>
            </a:r>
            <a:r>
              <a:rPr lang="it-IT" dirty="0" smtClean="0"/>
              <a:t> ma possono procedere verso l’</a:t>
            </a:r>
            <a:r>
              <a:rPr lang="it-IT" dirty="0" err="1" smtClean="0"/>
              <a:t>alloesaploidia</a:t>
            </a:r>
            <a:r>
              <a:rPr lang="it-IT" dirty="0" smtClean="0"/>
              <a:t>, l’</a:t>
            </a:r>
            <a:r>
              <a:rPr lang="it-IT" dirty="0" err="1" smtClean="0"/>
              <a:t>alloottoploidia</a:t>
            </a:r>
            <a:r>
              <a:rPr lang="it-IT" dirty="0" smtClean="0"/>
              <a:t>,</a:t>
            </a:r>
            <a:r>
              <a:rPr lang="it-IT" baseline="0" dirty="0" smtClean="0"/>
              <a:t> l’</a:t>
            </a:r>
            <a:r>
              <a:rPr lang="it-IT" baseline="0" dirty="0" err="1" smtClean="0"/>
              <a:t>allodecaploidia…</a:t>
            </a:r>
            <a:r>
              <a:rPr lang="it-IT" baseline="0" dirty="0" smtClean="0"/>
              <a:t> dando vita a serie di specie imparentate con diverso grado di </a:t>
            </a:r>
            <a:r>
              <a:rPr lang="it-IT" baseline="0" dirty="0" err="1" smtClean="0"/>
              <a:t>ploidia</a:t>
            </a:r>
            <a:r>
              <a:rPr lang="it-IT" baseline="0" dirty="0" smtClean="0"/>
              <a:t>.</a:t>
            </a:r>
            <a:endParaRPr lang="it-IT" dirty="0" smtClean="0"/>
          </a:p>
          <a:p>
            <a:pPr eaLnBrk="1" hangingPunct="1"/>
            <a:endParaRPr lang="it-IT"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Le prime tappe dell’</a:t>
            </a:r>
            <a:r>
              <a:rPr lang="it-IT" dirty="0" err="1" smtClean="0"/>
              <a:t>omoploidia</a:t>
            </a:r>
            <a:r>
              <a:rPr lang="it-IT" dirty="0" smtClean="0"/>
              <a:t> sono le stesse dell’</a:t>
            </a:r>
            <a:r>
              <a:rPr lang="it-IT" dirty="0" err="1" smtClean="0"/>
              <a:t>allopoliploidia</a:t>
            </a:r>
            <a:r>
              <a:rPr lang="it-IT" dirty="0" smtClean="0"/>
              <a:t>: la fecondazione fra gameti di specie diverse con la formazione di un ibrido F1 robusto ma con un bassissimo grado di fecondità,</a:t>
            </a:r>
            <a:r>
              <a:rPr lang="it-IT" baseline="0" dirty="0" smtClean="0"/>
              <a:t> dovuta alla difficoltà di appaiamento meiotico dei cromosomi “</a:t>
            </a:r>
            <a:r>
              <a:rPr lang="it-IT" baseline="0" dirty="0" err="1" smtClean="0"/>
              <a:t>omeologhi</a:t>
            </a:r>
            <a:r>
              <a:rPr lang="it-IT" baseline="0" dirty="0" smtClean="0"/>
              <a:t>”: si formeranno 2^2n-1 combinazioni di cromosomi nei gameti, la maggioranza delle quali sarà </a:t>
            </a:r>
            <a:r>
              <a:rPr lang="it-IT" baseline="0" dirty="0" err="1" smtClean="0"/>
              <a:t>aneuploide</a:t>
            </a:r>
            <a:r>
              <a:rPr lang="it-IT" baseline="0" dirty="0" smtClean="0"/>
              <a:t>: infatti le combinazioni aploidi saranno 2^n.</a:t>
            </a:r>
            <a:endParaRPr lang="it-IT" dirty="0"/>
          </a:p>
        </p:txBody>
      </p:sp>
      <p:sp>
        <p:nvSpPr>
          <p:cNvPr id="4" name="Segnaposto numero diapositiva 3"/>
          <p:cNvSpPr>
            <a:spLocks noGrp="1"/>
          </p:cNvSpPr>
          <p:nvPr>
            <p:ph type="sldNum" sz="quarter" idx="10"/>
          </p:nvPr>
        </p:nvSpPr>
        <p:spPr/>
        <p:txBody>
          <a:bodyPr/>
          <a:lstStyle/>
          <a:p>
            <a:fld id="{87EB3643-F312-49B0-B83B-094FD4B7CC35}" type="slidenum">
              <a:rPr lang="it-IT" smtClean="0"/>
              <a:pPr/>
              <a:t>5</a:t>
            </a:fld>
            <a:endParaRPr lang="it-IT"/>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A partire dalla F2 una frazione crescente di cromosomi raggiungerà la condizione omozigote; quindi la pure scarsa progenie F2 avrà una fecondità maggiore rispetto alla F1, anche se minore rispetto alle specie originarie: infatti i cromosomi in omozigosi non avranno difficoltà a segregare correttamente in 1° divisione meiotica, al contrario dei cromosomi in omozigosi.</a:t>
            </a:r>
            <a:endParaRPr lang="it-IT" dirty="0"/>
          </a:p>
        </p:txBody>
      </p:sp>
      <p:sp>
        <p:nvSpPr>
          <p:cNvPr id="4" name="Segnaposto numero diapositiva 3"/>
          <p:cNvSpPr>
            <a:spLocks noGrp="1"/>
          </p:cNvSpPr>
          <p:nvPr>
            <p:ph type="sldNum" sz="quarter" idx="10"/>
          </p:nvPr>
        </p:nvSpPr>
        <p:spPr/>
        <p:txBody>
          <a:bodyPr/>
          <a:lstStyle/>
          <a:p>
            <a:fld id="{87EB3643-F312-49B0-B83B-094FD4B7CC35}" type="slidenum">
              <a:rPr lang="it-IT" smtClean="0"/>
              <a:pPr/>
              <a:t>6</a:t>
            </a:fld>
            <a:endParaRPr lang="it-IT"/>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I fattori che consentono la persistenza di popolazioni </a:t>
            </a:r>
            <a:r>
              <a:rPr lang="it-IT" dirty="0" err="1" smtClean="0"/>
              <a:t>omoploidi</a:t>
            </a:r>
            <a:r>
              <a:rPr lang="it-IT" dirty="0" smtClean="0"/>
              <a:t>, che rimangono parzialmente isolate dalle specie di partenza, sono: 1) il progressivo accumularsi di cromosomi in condizione omozigote che ne aumenta la fecondità rispetto agli ibridi F1; 2) il formarsi di combinazioni di alleli, provenienti dalle 2 specie, particolarmente vantaggiosi in ambienti</a:t>
            </a:r>
            <a:r>
              <a:rPr lang="it-IT" baseline="0" dirty="0" smtClean="0"/>
              <a:t> estremi, che consentono ad alcuni </a:t>
            </a:r>
            <a:r>
              <a:rPr lang="it-IT" baseline="0" dirty="0" err="1" smtClean="0"/>
              <a:t>omoploidi</a:t>
            </a:r>
            <a:r>
              <a:rPr lang="it-IT" baseline="0" dirty="0" smtClean="0"/>
              <a:t> di affermarsi in questi ambienti non ostante la loro fecondità possa ancora essere ridotta rispetto alle specie originarie.</a:t>
            </a:r>
            <a:endParaRPr lang="it-IT" dirty="0"/>
          </a:p>
        </p:txBody>
      </p:sp>
      <p:sp>
        <p:nvSpPr>
          <p:cNvPr id="4" name="Segnaposto numero diapositiva 3"/>
          <p:cNvSpPr>
            <a:spLocks noGrp="1"/>
          </p:cNvSpPr>
          <p:nvPr>
            <p:ph type="sldNum" sz="quarter" idx="10"/>
          </p:nvPr>
        </p:nvSpPr>
        <p:spPr/>
        <p:txBody>
          <a:bodyPr/>
          <a:lstStyle/>
          <a:p>
            <a:fld id="{87EB3643-F312-49B0-B83B-094FD4B7CC35}" type="slidenum">
              <a:rPr lang="it-IT" smtClean="0"/>
              <a:pPr/>
              <a:t>7</a:t>
            </a:fld>
            <a:endParaRPr lang="it-IT"/>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8164351E-658C-4D42-A32D-42571D8DEF22}" type="slidenum">
              <a:rPr lang="it-IT" smtClean="0"/>
              <a:pPr/>
              <a:t>8</a:t>
            </a:fld>
            <a:endParaRPr lang="it-IT"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r>
              <a:rPr lang="it-IT" sz="1000" dirty="0" smtClean="0"/>
              <a:t>La mutazione produce una variazione della frequenza di un allele proporzionale al tasso di mutazione e alla frequenza dell’allele in cui si realizza la mutazione; questa variazione è una diminuzione quando l’allele considerato muta in altri alleli ed è un aumento quando gli altri alleli mutano nell’allele considerato. Comunque, tale variazione è molto piccola, poiché il tasso di mutazione è in generale molto piccolo per tutti i geni.</a:t>
            </a:r>
          </a:p>
          <a:p>
            <a:pPr eaLnBrk="1" hangingPunct="1"/>
            <a:r>
              <a:rPr lang="it-IT" sz="1000" dirty="0" smtClean="0"/>
              <a:t>La migrazione produce una variazione della frequenza di un allele proporzionale alla frazione della popolazione immigrante rispetto alla popolazione ricevente e alla differenza fra le frequenze </a:t>
            </a:r>
            <a:r>
              <a:rPr lang="it-IT" sz="1000" dirty="0" err="1" smtClean="0"/>
              <a:t>alleliche</a:t>
            </a:r>
            <a:r>
              <a:rPr lang="it-IT" sz="1000" dirty="0" smtClean="0"/>
              <a:t> fra le due popolazioni. L’entità della variazione è, a sua volta, molto variabile, poiché entrambe le grandezze in gioco (rapporto numerico fra immigranti e popolazione ricevente e differenza fra le frequenze </a:t>
            </a:r>
            <a:r>
              <a:rPr lang="it-IT" sz="1000" dirty="0" err="1" smtClean="0"/>
              <a:t>alleliche</a:t>
            </a:r>
            <a:r>
              <a:rPr lang="it-IT" sz="1000" dirty="0" smtClean="0"/>
              <a:t>) possono assumere valori molto diversi che derivano dalle contingenze storiche.</a:t>
            </a:r>
          </a:p>
          <a:p>
            <a:pPr eaLnBrk="1" hangingPunct="1"/>
            <a:r>
              <a:rPr lang="it-IT" sz="1000" dirty="0" smtClean="0"/>
              <a:t>La selezione produce una variazione della frequenza di un allele proporzionale alla frequenza dell’allele selezionato e alla forza della selezione, misurata dall’idoneità riproduttiva o fitness, che consiste nella probabilità di sopravvivere e di generare una progenie feconda; in genetica di popolazione si usa la fitness normalizzata che si calcola dividendo il valore di fitness ciascun genotipo di un dato gene per la fitness massima tra quelle relative ai</a:t>
            </a:r>
            <a:r>
              <a:rPr lang="it-IT" sz="1000" baseline="0" dirty="0" smtClean="0"/>
              <a:t> genotipi di quel gene; quindi la fitness normalizzata più alte tra i genotipi di un dato gene ha un valore pari a 1. C</a:t>
            </a:r>
            <a:r>
              <a:rPr lang="it-IT" sz="1000" dirty="0" smtClean="0"/>
              <a:t>ome è descritto nella diapositiva è possibile calcolare la fitness media dell’intera popolazione con cui confrontare i valori di fitness dei genotipi e degli alleli .</a:t>
            </a:r>
          </a:p>
          <a:p>
            <a:pPr eaLnBrk="1" hangingPunct="1"/>
            <a:r>
              <a:rPr lang="it-IT" sz="1000" dirty="0" smtClean="0"/>
              <a:t>Alcuni tipi di selezione possono portare alla fissazione (p=1) o all’eliminazione (p=0) di un allele; in queste condizioni, a meno dell’introduzione di nuovi alleli per mutazione o migrazione, la popolazione da polimorfa diviene </a:t>
            </a:r>
            <a:r>
              <a:rPr lang="it-IT" sz="1000" dirty="0" err="1" smtClean="0"/>
              <a:t>monomorfa</a:t>
            </a:r>
            <a:r>
              <a:rPr lang="it-IT" sz="1000" dirty="0" smtClean="0"/>
              <a:t> e non sono più possibili cambiamenti delle frequenze </a:t>
            </a:r>
            <a:r>
              <a:rPr lang="it-IT" sz="1000" dirty="0" err="1" smtClean="0"/>
              <a:t>alleliche</a:t>
            </a:r>
            <a:r>
              <a:rPr lang="it-IT" sz="1000" dirty="0" smtClean="0"/>
              <a:t>. Solo la mutazione e la migrazione sono in grado di avviare un nuovo polimorfismo in una popolazione </a:t>
            </a:r>
            <a:r>
              <a:rPr lang="it-IT" sz="1000" dirty="0" err="1" smtClean="0"/>
              <a:t>monomorfa</a:t>
            </a:r>
            <a:r>
              <a:rPr lang="it-IT" sz="1000" dirty="0" smtClean="0"/>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8B1582ED-0578-406D-816A-4BFB29555359}" type="slidenum">
              <a:rPr lang="it-IT" smtClean="0"/>
              <a:pPr/>
              <a:t>9</a:t>
            </a:fld>
            <a:endParaRPr lang="it-IT"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lnSpc>
                <a:spcPct val="90000"/>
              </a:lnSpc>
            </a:pPr>
            <a:r>
              <a:rPr lang="it-IT" dirty="0" smtClean="0"/>
              <a:t>Nella presente diapositiva sono indicati con più precisione i valori della variazione delle frequenze </a:t>
            </a:r>
            <a:r>
              <a:rPr lang="it-IT" dirty="0" err="1" smtClean="0"/>
              <a:t>alleliche</a:t>
            </a:r>
            <a:r>
              <a:rPr lang="it-IT" dirty="0" smtClean="0"/>
              <a:t> da una generazione a quella successiva per geni sottoposti a selezione in funzione del coefficiente di selezione s (s=i-w) e delle frequenze degli alleli; il modello presentato è semplificato perché ammette che tra i genotipi coinvolti siano possibili solo 2 valori di fitness: 1 oppure 1-s.</a:t>
            </a:r>
          </a:p>
          <a:p>
            <a:pPr eaLnBrk="1" hangingPunct="1">
              <a:lnSpc>
                <a:spcPct val="90000"/>
              </a:lnSpc>
            </a:pPr>
            <a:r>
              <a:rPr lang="it-IT" dirty="0" smtClean="0"/>
              <a:t>Ovviamente la selezione direzionale positiva recessiva per l’allele A1 implica la selezione direzionale negativa dominante per A2 con lo stesso valore del coefficiente di selezione, mentre la selezione direzionale positiva dominante per l’allele A1 implica la selezione direzionale negativa recessiva per A2 con lo stesso valore del coefficiente di selezione.</a:t>
            </a:r>
          </a:p>
          <a:p>
            <a:pPr eaLnBrk="1" hangingPunct="1">
              <a:lnSpc>
                <a:spcPct val="90000"/>
              </a:lnSpc>
            </a:pPr>
            <a:r>
              <a:rPr lang="it-IT" dirty="0" smtClean="0"/>
              <a:t>Mentre i valori di variazione della frequenza </a:t>
            </a:r>
            <a:r>
              <a:rPr lang="it-IT" dirty="0" err="1" smtClean="0"/>
              <a:t>allelica</a:t>
            </a:r>
            <a:r>
              <a:rPr lang="it-IT" dirty="0" smtClean="0"/>
              <a:t> sono sempre positivi per le forme di selezione direzionale positiva (e negativi per le forme di selezione direzionale negativa), per la selezione stabilizzatrice tale variazione è positiva se p&lt;0,5 ed è negativa se p&gt;0,5, mentre per la selezione </a:t>
            </a:r>
            <a:r>
              <a:rPr lang="it-IT" dirty="0" err="1" smtClean="0"/>
              <a:t>diversificatrice</a:t>
            </a:r>
            <a:r>
              <a:rPr lang="it-IT" dirty="0" smtClean="0"/>
              <a:t> tale variazione è negativa se p&lt;0,5 ed è positiva se p&gt;0,5.</a:t>
            </a:r>
          </a:p>
          <a:p>
            <a:pPr eaLnBrk="1" hangingPunct="1">
              <a:lnSpc>
                <a:spcPct val="90000"/>
              </a:lnSpc>
            </a:pPr>
            <a:r>
              <a:rPr lang="it-IT" dirty="0" smtClean="0"/>
              <a:t>Molta parte delle nuove mutazioni sono poste a selezione direzionale negativa; la tendenza all’eliminazione di queste mutazione è contrastata dall’insorgenza ex novo degli alleli mutati in seguito ad eventi mutazionali che si verificano ad ogni generazione con un tasso di mutazione caratteristico; così tali alleli mutati assumono una frequenza di equilibrio molto bassa che dipende dal rapporto fra il tasso di mutazione e il coefficiente di selezione.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04017B4C-471A-4B94-A5BF-8DE5CB60216D}" type="slidenum">
              <a:rPr lang="it-IT" smtClean="0"/>
              <a:pPr/>
              <a:t>10</a:t>
            </a:fld>
            <a:endParaRPr lang="it-IT"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lnSpc>
                <a:spcPct val="80000"/>
              </a:lnSpc>
            </a:pPr>
            <a:r>
              <a:rPr lang="it-IT" sz="1000" dirty="0" smtClean="0"/>
              <a:t>Nella presente diapositiva sono illustrate le conseguenze delle diverse modalità di selezione, ripetendo per tutte le modalità di selezione le stesse condizioni iniziali; se p è la frequenza dell’allele “azzurro scuro” del gene azzurro, i valori iniziali di p sono 0,5 (prima riga), 0,125 (seconda riga) e 0,875 (terza riga). I quadrati grandi rappresentano le popolazioni allo stadio di gameti, che, essendo aploidi, portano un solo allele: quello azzurro scuro o quello azzurro chiaro. I quadrati piccoli rappresentano gruppi di gameti geneticamente omogenei fra loro. All’inizio della presentazione sono mostrate le condizioni iniziali; cliccando successivamente si mette in evidenza l’evoluzione delle popolazioni di gameti con il passare delle generazioni, finché non si raggiunge un equilibrio stabile.</a:t>
            </a:r>
          </a:p>
          <a:p>
            <a:pPr eaLnBrk="1" hangingPunct="1">
              <a:lnSpc>
                <a:spcPct val="80000"/>
              </a:lnSpc>
            </a:pPr>
            <a:r>
              <a:rPr lang="it-IT" sz="1000" dirty="0" smtClean="0"/>
              <a:t>La selezione direzionale positiva porta alla fissazione dell’allele, a prescindere alla frequenza iniziale: dunque p = 1 è l’unico equilibrio stabile, mentre p = 0 è l’unico equilibrio instabile. </a:t>
            </a:r>
          </a:p>
          <a:p>
            <a:pPr eaLnBrk="1" hangingPunct="1">
              <a:lnSpc>
                <a:spcPct val="80000"/>
              </a:lnSpc>
            </a:pPr>
            <a:r>
              <a:rPr lang="it-IT" sz="1000" dirty="0" smtClean="0"/>
              <a:t>La selezione direzionale negativa porta all’eliminazione dell’allele, a prescindere alla frequenza iniziale: dunque p = 0 è l’unico equilibrio stabile, mentre p = 1 è l’unico equilibrio instabile. </a:t>
            </a:r>
          </a:p>
          <a:p>
            <a:pPr eaLnBrk="1" hangingPunct="1">
              <a:lnSpc>
                <a:spcPct val="80000"/>
              </a:lnSpc>
            </a:pPr>
            <a:r>
              <a:rPr lang="it-IT" sz="1000" dirty="0" smtClean="0"/>
              <a:t>La selezione stabilizzatrice, nel modello proposto nella diapositiva 23, in cui i 2 omozigoti hanno la stessa fitness, porta al polimorfismo bilanciato, cioè a un valore di equilibrio stabile p = 0,5 secondo cui entrambi gli alleli sono presenti con pari frequenza all’equilibrio, mentre p = 0 e p = 1 sono i 2 equilibri instabili. </a:t>
            </a:r>
          </a:p>
          <a:p>
            <a:pPr eaLnBrk="1" hangingPunct="1">
              <a:lnSpc>
                <a:spcPct val="80000"/>
              </a:lnSpc>
            </a:pPr>
            <a:r>
              <a:rPr lang="it-IT" sz="1000" dirty="0" smtClean="0"/>
              <a:t>La selezione </a:t>
            </a:r>
            <a:r>
              <a:rPr lang="it-IT" sz="1000" dirty="0" err="1" smtClean="0"/>
              <a:t>diversificatrice</a:t>
            </a:r>
            <a:r>
              <a:rPr lang="it-IT" sz="1000" dirty="0" smtClean="0"/>
              <a:t> nel modello proposto nella diapositiva 23, in cui i 2 omozigoti hanno la stessa fitness, porta alla fissazione dell’allele più frequente (quello azzurro scuro nella riga 2, quello azzurro chiaro nella riga 3); quindi p = 0 e p = 1 sono i 2 equilibri stabili, mentre p = 0,5 è l’unico equilibrio instabile (riga 1). </a:t>
            </a:r>
          </a:p>
          <a:p>
            <a:pPr eaLnBrk="1" hangingPunct="1">
              <a:lnSpc>
                <a:spcPct val="80000"/>
              </a:lnSpc>
            </a:pPr>
            <a:r>
              <a:rPr lang="it-IT" sz="1000" dirty="0" smtClean="0"/>
              <a:t>Nel lato sinistro della diapositiva sono resi espliciti i criteri di indifferenza, stabilità o instabilità degli equilibri, facendo riferimento al modello meccanico della pallina su una superficie piana (equilibrio indifferente), concava (equilibrio stabile) o convessa (equilibrio instabile).</a:t>
            </a:r>
          </a:p>
          <a:p>
            <a:pPr eaLnBrk="1" hangingPunct="1">
              <a:lnSpc>
                <a:spcPct val="80000"/>
              </a:lnSpc>
            </a:pPr>
            <a:r>
              <a:rPr lang="it-IT" sz="1000" dirty="0" smtClean="0"/>
              <a:t>Nel caso dell’equilibrio indifferente, se si sposta la pallina dal punto in equilibrio indifferente in un nuovo punto, la pallina rimane nel nuovo punto, che costituisce un nuovo equilibrio indifferente; nel caso dell’equilibrio stabile, se si sposta la pallina dal punto in equilibrio stabile in un nuovo punto, la pallina torna nel punto in equilibrio stabile; nel caso dell’equilibrio instabile, se si sposta la pallina dal punto in equilibrio instabile in un nuovo punto, la pallina se ne allontanerà ulteriormente.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dirty="0" smtClean="0"/>
              <a:t>In questa</a:t>
            </a:r>
            <a:r>
              <a:rPr lang="it-IT" baseline="0" dirty="0" smtClean="0"/>
              <a:t> diapositiva è descritta la rappresentazione grafica sommaria delle equazioni descritte nella diapositiva “Variazioni delle frequenze </a:t>
            </a:r>
            <a:r>
              <a:rPr lang="it-IT" baseline="0" dirty="0" err="1" smtClean="0"/>
              <a:t>alleliche</a:t>
            </a:r>
            <a:r>
              <a:rPr lang="it-IT" baseline="0" dirty="0" smtClean="0"/>
              <a:t> dovute a diversi tipi di selezione” ed è illustrato l’andamento descritto visivamente nella diapositiva precedente; in particolare, </a:t>
            </a:r>
            <a:r>
              <a:rPr lang="it-IT" baseline="0" dirty="0" smtClean="0">
                <a:latin typeface="Symbol" pitchFamily="18" charset="2"/>
              </a:rPr>
              <a:t>delta p è sempre positivo per qualsiasi valore di p per la selezione direzionale positiva (sia dominante che recessiva), sempre negativo per la selezione direzionale negativa, positivo se p&lt;del valore di equilibrio intermedio stabile (nel nostro caso p=0,5) e negativo se p&gt; di quell’equilibrio per la selezione stabilizzatrice, negativo se p&lt;del valore di equilibrio intermedio instabile (nel nostro caso p=0,5) e positivo se p&gt; di quell’equilibrio per la selezione </a:t>
            </a:r>
            <a:r>
              <a:rPr lang="it-IT" baseline="0" dirty="0" err="1" smtClean="0">
                <a:latin typeface="Symbol" pitchFamily="18" charset="2"/>
              </a:rPr>
              <a:t>diversificatrice</a:t>
            </a:r>
            <a:r>
              <a:rPr lang="it-IT" baseline="0" dirty="0" smtClean="0">
                <a:latin typeface="Symbol" pitchFamily="18" charset="2"/>
              </a:rPr>
              <a:t>.</a:t>
            </a:r>
            <a:endParaRPr lang="it-IT" dirty="0"/>
          </a:p>
        </p:txBody>
      </p:sp>
      <p:sp>
        <p:nvSpPr>
          <p:cNvPr id="4" name="Segnaposto numero diapositiva 3"/>
          <p:cNvSpPr>
            <a:spLocks noGrp="1"/>
          </p:cNvSpPr>
          <p:nvPr>
            <p:ph type="sldNum" sz="quarter" idx="10"/>
          </p:nvPr>
        </p:nvSpPr>
        <p:spPr/>
        <p:txBody>
          <a:bodyPr/>
          <a:lstStyle/>
          <a:p>
            <a:fld id="{87EB3643-F312-49B0-B83B-094FD4B7CC35}" type="slidenum">
              <a:rPr lang="it-IT" smtClean="0"/>
              <a:pPr/>
              <a:t>11</a:t>
            </a:fld>
            <a:endParaRPr lang="it-IT"/>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D5A6E7DF-A6D2-4568-9501-E0EC1F5C8557}" type="slidenum">
              <a:rPr lang="it-IT" smtClean="0"/>
              <a:pPr/>
              <a:t>12</a:t>
            </a:fld>
            <a:endParaRPr lang="it-IT"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lnSpc>
                <a:spcPct val="80000"/>
              </a:lnSpc>
            </a:pPr>
            <a:r>
              <a:rPr lang="it-IT" sz="1000" dirty="0" smtClean="0"/>
              <a:t>La selezione direzionale avvantaggia uno dei due alleli , in condizione omozigote (selezione  direzionale vantaggiosa recessiva) o in condizione omozigote ed eterozigote (selezione  direzionale vantaggiosa dominante), rispetto all’altro; l’effetto di questo tipo di selezione è inevitabilmente la fissazione nella popolazione dell’allele avvantaggiato e l’eliminazione degli altri alleli.</a:t>
            </a:r>
          </a:p>
          <a:p>
            <a:pPr eaLnBrk="1" hangingPunct="1">
              <a:lnSpc>
                <a:spcPct val="80000"/>
              </a:lnSpc>
            </a:pPr>
            <a:r>
              <a:rPr lang="it-IT" sz="1000" dirty="0" smtClean="0"/>
              <a:t>La selezione stabilizzatrice avvantaggia l’ eterozigote rispetto a entrambi gli omozigote; l’effetto di questo tipo di selezione è inevitabilmente la persistenza di entrambi gli alleli nella popolazione; i due alleli raggiungono ciascuno una frequenza all’equilibrio complementare a quella dell’altro, a cui tendono sempre, anche dopo variazioni accidentali - cioè le frequenze </a:t>
            </a:r>
            <a:r>
              <a:rPr lang="it-IT" sz="1000" dirty="0" err="1" smtClean="0"/>
              <a:t>alleliche</a:t>
            </a:r>
            <a:r>
              <a:rPr lang="it-IT" sz="1000" dirty="0" smtClean="0"/>
              <a:t> raggiungono un equilibrio stabile. Nella specie umana, alcuni alleli dei geni per l’emoglobina sono sottoposti a selezione stabilizzatrice nelle regioni malariche; infatti sono presenti alcuni alleli, come quello per l’emoglobina S (vedere serie 4, diapositiva 3) o per la microcitemia, che, in </a:t>
            </a:r>
            <a:r>
              <a:rPr lang="it-IT" sz="1000" dirty="0" err="1" smtClean="0"/>
              <a:t>condzione</a:t>
            </a:r>
            <a:r>
              <a:rPr lang="it-IT" sz="1000" dirty="0" smtClean="0"/>
              <a:t> omozigote sono la causa di gravi malattie genetiche (rispettivamente l’anemia falciforme e il morbo di </a:t>
            </a:r>
            <a:r>
              <a:rPr lang="it-IT" sz="1000" dirty="0" err="1" smtClean="0"/>
              <a:t>Cooley</a:t>
            </a:r>
            <a:r>
              <a:rPr lang="it-IT" sz="1000" dirty="0" smtClean="0"/>
              <a:t>, quest’ultimo ancora diffuso in Italia), mentre, in condizione eterozigote, conferiscono un vantaggio ai portatori, poiché conferiscono ai globuli rossi una maggiore resistenza all’infezione da parte del Plasmodio, protozoo agente della malaria.</a:t>
            </a:r>
          </a:p>
          <a:p>
            <a:pPr eaLnBrk="1" hangingPunct="1">
              <a:lnSpc>
                <a:spcPct val="80000"/>
              </a:lnSpc>
            </a:pPr>
            <a:r>
              <a:rPr lang="it-IT" sz="1000" dirty="0" smtClean="0"/>
              <a:t>La selezione </a:t>
            </a:r>
            <a:r>
              <a:rPr lang="it-IT" sz="1000" dirty="0" err="1" smtClean="0"/>
              <a:t>diversificatrice</a:t>
            </a:r>
            <a:r>
              <a:rPr lang="it-IT" sz="1000" dirty="0" smtClean="0"/>
              <a:t> svantaggia l’ eterozigote rispetto a entrambi gli omozigote; l’effetto di questo tipo di selezione è inevitabilmente la fissazione di uno dei due alleli e l’eliminazione dell’altro; i due alleli hanno ciascuno una frequenza all’equilibrio complementare a quella dell’altro; è un equilibrio instabile; quando la frequenza di un allele è maggiore del valore d’equilibrio, tende costantemente a crescere fino a che l’allele è fissato; quando la frequenza di un allele è minore del valore d’equilibrio, tende costantemente a </a:t>
            </a:r>
            <a:r>
              <a:rPr lang="it-IT" sz="1000" dirty="0" err="1" smtClean="0"/>
              <a:t>calaree</a:t>
            </a:r>
            <a:r>
              <a:rPr lang="it-IT" sz="1000" dirty="0" smtClean="0"/>
              <a:t> fino a che l’allele è eliminato.</a:t>
            </a:r>
          </a:p>
          <a:p>
            <a:pPr eaLnBrk="1" hangingPunct="1">
              <a:lnSpc>
                <a:spcPct val="80000"/>
              </a:lnSpc>
            </a:pPr>
            <a:r>
              <a:rPr lang="it-IT" sz="1000" dirty="0" smtClean="0"/>
              <a:t>Nella diapositiva è stato inserito il caso della mancanza di selezione (cioè tutti gli alleli e tutti i genotipi per un dato gene hanno lo stesso valore di fitness) perché c’è una crescente evidenza di popolazioni polimorfe per geni i cui alleli e genotipi non sono sottoposti a selezione, anche nella specie umana; gli alleli non selezionati vengono </a:t>
            </a:r>
            <a:r>
              <a:rPr lang="it-IT" sz="1000" dirty="0" err="1" smtClean="0"/>
              <a:t>chemati</a:t>
            </a:r>
            <a:r>
              <a:rPr lang="it-IT" sz="1000" dirty="0" smtClean="0"/>
              <a:t> “neutrali” e la variazione della loro frequenza, quindi la loro evoluzione è dominata dagli altri fattori evolutivi (migrazione, mutazione, deriva genetica).</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r>
              <a:rPr lang="it-IT" baseline="0" dirty="0" smtClean="0"/>
              <a:t>Tutte le mutazioni cromosomiche stabili e bilanciate condividono  la riduzione di fecondità in condizione eterozigote, quindi sono tutte tendenzialmente sottoposte a selezione </a:t>
            </a:r>
            <a:r>
              <a:rPr lang="it-IT" baseline="0" dirty="0" err="1" smtClean="0"/>
              <a:t>diversificatrice</a:t>
            </a:r>
            <a:r>
              <a:rPr lang="it-IT" baseline="0" dirty="0" smtClean="0"/>
              <a:t>. Per valori molto bassi di p, quando l’allele è da poco comparso in seguito a mutazione, la variazione della frequenza </a:t>
            </a:r>
            <a:r>
              <a:rPr lang="it-IT" baseline="0" dirty="0" err="1" smtClean="0"/>
              <a:t>allelica</a:t>
            </a:r>
            <a:r>
              <a:rPr lang="it-IT" baseline="0" dirty="0" smtClean="0"/>
              <a:t> dovuta alla selezione </a:t>
            </a:r>
            <a:r>
              <a:rPr lang="it-IT" baseline="0" dirty="0" err="1" smtClean="0"/>
              <a:t>diversificatrice</a:t>
            </a:r>
            <a:r>
              <a:rPr lang="it-IT" baseline="0" dirty="0" smtClean="0"/>
              <a:t> è molto simile a quella dovuta alla selezione direzionale negativa dominante, incluso il valore di equilibrio effettivamente raggiungibile fra coefficiente di selezione e tasso di mutazione; solo circostanze particolari possono spiegare come p possa superare il valore  p=0,5 ed essere fissata, come è effettivamente durante i processi evolutivi.</a:t>
            </a:r>
            <a:endParaRPr lang="it-IT" dirty="0"/>
          </a:p>
        </p:txBody>
      </p:sp>
      <p:sp>
        <p:nvSpPr>
          <p:cNvPr id="4" name="Segnaposto numero diapositiva 3"/>
          <p:cNvSpPr>
            <a:spLocks noGrp="1"/>
          </p:cNvSpPr>
          <p:nvPr>
            <p:ph type="sldNum" sz="quarter" idx="10"/>
          </p:nvPr>
        </p:nvSpPr>
        <p:spPr/>
        <p:txBody>
          <a:bodyPr/>
          <a:lstStyle/>
          <a:p>
            <a:fld id="{87EB3643-F312-49B0-B83B-094FD4B7CC35}" type="slidenum">
              <a:rPr lang="it-IT" smtClean="0"/>
              <a:pPr/>
              <a:t>13</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F29443FE-0878-4008-B704-E73988AFFADF}" type="datetimeFigureOut">
              <a:rPr lang="it-IT" smtClean="0"/>
              <a:pPr/>
              <a:t>08/06/2010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01387D6-7749-4329-9450-E56F7154CCD1}"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olo e tabell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tabella 2"/>
          <p:cNvSpPr>
            <a:spLocks noGrp="1"/>
          </p:cNvSpPr>
          <p:nvPr>
            <p:ph type="tbl" idx="1"/>
          </p:nvPr>
        </p:nvSpPr>
        <p:spPr>
          <a:xfrm>
            <a:off x="457200" y="1600200"/>
            <a:ext cx="8229600" cy="4525963"/>
          </a:xfrm>
        </p:spPr>
        <p:txBody>
          <a:bodyPr/>
          <a:lstStyle/>
          <a:p>
            <a:pPr lvl="0"/>
            <a:endParaRPr lang="it-IT"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it-IT"/>
          </a:p>
        </p:txBody>
      </p:sp>
      <p:sp>
        <p:nvSpPr>
          <p:cNvPr id="5" name="Rectangle 5"/>
          <p:cNvSpPr>
            <a:spLocks noGrp="1" noChangeArrowheads="1"/>
          </p:cNvSpPr>
          <p:nvPr>
            <p:ph type="ftr" sz="quarter" idx="11"/>
          </p:nvPr>
        </p:nvSpPr>
        <p:spPr>
          <a:ln/>
        </p:spPr>
        <p:txBody>
          <a:bodyPr/>
          <a:lstStyle>
            <a:lvl1pPr>
              <a:defRPr/>
            </a:lvl1pPr>
          </a:lstStyle>
          <a:p>
            <a:pPr>
              <a:defRPr/>
            </a:pPr>
            <a:endParaRPr lang="it-IT"/>
          </a:p>
        </p:txBody>
      </p:sp>
      <p:sp>
        <p:nvSpPr>
          <p:cNvPr id="6" name="Rectangle 6"/>
          <p:cNvSpPr>
            <a:spLocks noGrp="1" noChangeArrowheads="1"/>
          </p:cNvSpPr>
          <p:nvPr>
            <p:ph type="sldNum" sz="quarter" idx="12"/>
          </p:nvPr>
        </p:nvSpPr>
        <p:spPr>
          <a:ln/>
        </p:spPr>
        <p:txBody>
          <a:bodyPr/>
          <a:lstStyle>
            <a:lvl1pPr>
              <a:defRPr/>
            </a:lvl1pPr>
          </a:lstStyle>
          <a:p>
            <a:pPr>
              <a:defRPr/>
            </a:pPr>
            <a:fld id="{14A2B66E-1675-4850-8958-D165FE334D2E}" type="slidenum">
              <a:rPr lang="it-IT"/>
              <a:pPr>
                <a:defRPr/>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9443FE-0878-4008-B704-E73988AFFADF}" type="datetimeFigureOut">
              <a:rPr lang="it-IT" smtClean="0"/>
              <a:pPr/>
              <a:t>08/06/2010</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1387D6-7749-4329-9450-E56F7154CCD1}"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643042" y="142852"/>
            <a:ext cx="5857916" cy="796908"/>
          </a:xfrm>
        </p:spPr>
        <p:txBody>
          <a:bodyPr>
            <a:normAutofit/>
          </a:bodyPr>
          <a:lstStyle/>
          <a:p>
            <a:r>
              <a:rPr lang="it-IT" sz="2800" b="1" dirty="0" smtClean="0">
                <a:latin typeface="Times New Roman" pitchFamily="18" charset="0"/>
                <a:cs typeface="Times New Roman" pitchFamily="18" charset="0"/>
              </a:rPr>
              <a:t>Citogenetica evoluzionistica</a:t>
            </a:r>
            <a:endParaRPr lang="it-IT" sz="2800" b="1" dirty="0">
              <a:latin typeface="Times New Roman" pitchFamily="18" charset="0"/>
              <a:cs typeface="Times New Roman" pitchFamily="18" charset="0"/>
            </a:endParaRPr>
          </a:p>
        </p:txBody>
      </p:sp>
      <p:sp>
        <p:nvSpPr>
          <p:cNvPr id="3" name="AutoShape 33">
            <a:hlinkClick r:id="" action="ppaction://hlinkshowjump?jump=nextslide" highlightClick="1"/>
          </p:cNvPr>
          <p:cNvSpPr>
            <a:spLocks noChangeArrowheads="1"/>
          </p:cNvSpPr>
          <p:nvPr/>
        </p:nvSpPr>
        <p:spPr bwMode="auto">
          <a:xfrm>
            <a:off x="8315325" y="333375"/>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4" name="CasellaDiTesto 3"/>
          <p:cNvSpPr txBox="1"/>
          <p:nvPr/>
        </p:nvSpPr>
        <p:spPr>
          <a:xfrm>
            <a:off x="714348" y="5429264"/>
            <a:ext cx="6858048" cy="646331"/>
          </a:xfrm>
          <a:prstGeom prst="rect">
            <a:avLst/>
          </a:prstGeom>
          <a:solidFill>
            <a:schemeClr val="accent1">
              <a:lumMod val="20000"/>
              <a:lumOff val="80000"/>
            </a:schemeClr>
          </a:solidFill>
        </p:spPr>
        <p:txBody>
          <a:bodyPr wrap="square" rtlCol="0">
            <a:spAutoFit/>
          </a:bodyPr>
          <a:lstStyle/>
          <a:p>
            <a:r>
              <a:rPr lang="it-IT" b="1" dirty="0" smtClean="0">
                <a:latin typeface="Times New Roman" pitchFamily="18" charset="0"/>
                <a:cs typeface="Times New Roman" pitchFamily="18" charset="0"/>
              </a:rPr>
              <a:t>L’obiettivo del modulo è rivolto al ruolo delle mutazioni cromosomiche nei processi evolutivi, soprattutto nella </a:t>
            </a:r>
            <a:r>
              <a:rPr lang="it-IT" b="1" dirty="0" err="1" smtClean="0">
                <a:latin typeface="Times New Roman" pitchFamily="18" charset="0"/>
                <a:cs typeface="Times New Roman" pitchFamily="18" charset="0"/>
              </a:rPr>
              <a:t>cladogenesi</a:t>
            </a:r>
            <a:r>
              <a:rPr lang="it-IT" b="1" dirty="0" smtClean="0">
                <a:latin typeface="Times New Roman" pitchFamily="18" charset="0"/>
                <a:cs typeface="Times New Roman" pitchFamily="18" charset="0"/>
              </a:rPr>
              <a:t>.</a:t>
            </a:r>
            <a:endParaRPr lang="it-IT" b="1" dirty="0">
              <a:latin typeface="Times New Roman" pitchFamily="18" charset="0"/>
              <a:cs typeface="Times New Roman" pitchFamily="18" charset="0"/>
            </a:endParaRPr>
          </a:p>
        </p:txBody>
      </p:sp>
      <p:sp>
        <p:nvSpPr>
          <p:cNvPr id="5" name="CasellaDiTesto 4"/>
          <p:cNvSpPr txBox="1"/>
          <p:nvPr/>
        </p:nvSpPr>
        <p:spPr>
          <a:xfrm>
            <a:off x="1081062" y="928670"/>
            <a:ext cx="6858048" cy="646331"/>
          </a:xfrm>
          <a:prstGeom prst="rect">
            <a:avLst/>
          </a:prstGeom>
          <a:solidFill>
            <a:schemeClr val="accent6">
              <a:lumMod val="20000"/>
              <a:lumOff val="80000"/>
            </a:schemeClr>
          </a:solidFill>
        </p:spPr>
        <p:txBody>
          <a:bodyPr wrap="square" rtlCol="0">
            <a:spAutoFit/>
          </a:bodyPr>
          <a:lstStyle/>
          <a:p>
            <a:r>
              <a:rPr lang="it-IT" b="1" dirty="0" smtClean="0">
                <a:latin typeface="Times New Roman" pitchFamily="18" charset="0"/>
                <a:cs typeface="Times New Roman" pitchFamily="18" charset="0"/>
              </a:rPr>
              <a:t>La citogenetica evoluzionistica può riferirsi a due aspetti del rapporto fra cromosomi ed evoluzione: </a:t>
            </a:r>
            <a:endParaRPr lang="it-IT" b="1" dirty="0">
              <a:latin typeface="Times New Roman" pitchFamily="18" charset="0"/>
              <a:cs typeface="Times New Roman" pitchFamily="18" charset="0"/>
            </a:endParaRPr>
          </a:p>
        </p:txBody>
      </p:sp>
      <p:sp>
        <p:nvSpPr>
          <p:cNvPr id="6" name="CasellaDiTesto 5"/>
          <p:cNvSpPr txBox="1"/>
          <p:nvPr/>
        </p:nvSpPr>
        <p:spPr>
          <a:xfrm>
            <a:off x="1233462" y="1711099"/>
            <a:ext cx="6858048" cy="369332"/>
          </a:xfrm>
          <a:prstGeom prst="rect">
            <a:avLst/>
          </a:prstGeom>
          <a:solidFill>
            <a:schemeClr val="accent5">
              <a:lumMod val="20000"/>
              <a:lumOff val="80000"/>
            </a:schemeClr>
          </a:solidFill>
        </p:spPr>
        <p:txBody>
          <a:bodyPr wrap="square" rtlCol="0">
            <a:spAutoFit/>
          </a:bodyPr>
          <a:lstStyle/>
          <a:p>
            <a:r>
              <a:rPr lang="it-IT" b="1" dirty="0" smtClean="0">
                <a:latin typeface="Times New Roman" pitchFamily="18" charset="0"/>
                <a:cs typeface="Times New Roman" pitchFamily="18" charset="0"/>
              </a:rPr>
              <a:t>1) l’uso dei cromosomi come marcatori di processi evolutivi;</a:t>
            </a:r>
            <a:endParaRPr lang="it-IT" b="1" dirty="0">
              <a:latin typeface="Times New Roman" pitchFamily="18" charset="0"/>
              <a:cs typeface="Times New Roman" pitchFamily="18" charset="0"/>
            </a:endParaRPr>
          </a:p>
        </p:txBody>
      </p:sp>
      <p:sp>
        <p:nvSpPr>
          <p:cNvPr id="7" name="CasellaDiTesto 6"/>
          <p:cNvSpPr txBox="1"/>
          <p:nvPr/>
        </p:nvSpPr>
        <p:spPr>
          <a:xfrm>
            <a:off x="1214414" y="2059536"/>
            <a:ext cx="5214974" cy="369332"/>
          </a:xfrm>
          <a:prstGeom prst="rect">
            <a:avLst/>
          </a:prstGeom>
          <a:solidFill>
            <a:schemeClr val="accent4">
              <a:lumMod val="20000"/>
              <a:lumOff val="80000"/>
            </a:schemeClr>
          </a:solidFill>
        </p:spPr>
        <p:txBody>
          <a:bodyPr wrap="square" rtlCol="0">
            <a:spAutoFit/>
          </a:bodyPr>
          <a:lstStyle/>
          <a:p>
            <a:r>
              <a:rPr lang="it-IT" b="1" dirty="0" smtClean="0">
                <a:latin typeface="Times New Roman" pitchFamily="18" charset="0"/>
                <a:cs typeface="Times New Roman" pitchFamily="18" charset="0"/>
              </a:rPr>
              <a:t>2) il ruolo dei cromosomi nei processi evolutivi.</a:t>
            </a:r>
            <a:endParaRPr lang="it-IT" b="1" dirty="0">
              <a:latin typeface="Times New Roman" pitchFamily="18" charset="0"/>
              <a:cs typeface="Times New Roman" pitchFamily="18" charset="0"/>
            </a:endParaRPr>
          </a:p>
        </p:txBody>
      </p:sp>
      <p:sp>
        <p:nvSpPr>
          <p:cNvPr id="8" name="CasellaDiTesto 7"/>
          <p:cNvSpPr txBox="1"/>
          <p:nvPr/>
        </p:nvSpPr>
        <p:spPr>
          <a:xfrm>
            <a:off x="714348" y="2643182"/>
            <a:ext cx="7929618" cy="1477328"/>
          </a:xfrm>
          <a:prstGeom prst="rect">
            <a:avLst/>
          </a:prstGeom>
          <a:solidFill>
            <a:schemeClr val="accent3">
              <a:lumMod val="20000"/>
              <a:lumOff val="80000"/>
            </a:schemeClr>
          </a:solidFill>
        </p:spPr>
        <p:txBody>
          <a:bodyPr wrap="square" rtlCol="0">
            <a:spAutoFit/>
          </a:bodyPr>
          <a:lstStyle/>
          <a:p>
            <a:r>
              <a:rPr lang="it-IT" b="1" dirty="0" smtClean="0">
                <a:latin typeface="Times New Roman" pitchFamily="18" charset="0"/>
                <a:cs typeface="Times New Roman" pitchFamily="18" charset="0"/>
              </a:rPr>
              <a:t>Sul primo punto la “citogenetica comparata” consente da un lato di “classificare i cariotipi” ovvero specie/popolazioni in base al cariotipo, dall’altro di definire le relazioni filogenetiche fra i gruppi tassonomici in base alla sequenza degli eventi mutazionali che hanno dato vita a successivi riordinamenti cromosomici, fino a costruire “alberi filogenetici”.</a:t>
            </a:r>
            <a:endParaRPr lang="it-IT" b="1" dirty="0">
              <a:latin typeface="Times New Roman" pitchFamily="18" charset="0"/>
              <a:cs typeface="Times New Roman" pitchFamily="18" charset="0"/>
            </a:endParaRPr>
          </a:p>
        </p:txBody>
      </p:sp>
      <p:sp>
        <p:nvSpPr>
          <p:cNvPr id="9" name="CasellaDiTesto 8"/>
          <p:cNvSpPr txBox="1"/>
          <p:nvPr/>
        </p:nvSpPr>
        <p:spPr>
          <a:xfrm>
            <a:off x="714348" y="4166250"/>
            <a:ext cx="7929618" cy="923330"/>
          </a:xfrm>
          <a:prstGeom prst="rect">
            <a:avLst/>
          </a:prstGeom>
          <a:solidFill>
            <a:schemeClr val="accent2">
              <a:lumMod val="20000"/>
              <a:lumOff val="80000"/>
            </a:schemeClr>
          </a:solidFill>
        </p:spPr>
        <p:txBody>
          <a:bodyPr wrap="square" rtlCol="0">
            <a:spAutoFit/>
          </a:bodyPr>
          <a:lstStyle/>
          <a:p>
            <a:r>
              <a:rPr lang="it-IT" b="1" dirty="0" smtClean="0">
                <a:latin typeface="Times New Roman" pitchFamily="18" charset="0"/>
                <a:cs typeface="Times New Roman" pitchFamily="18" charset="0"/>
              </a:rPr>
              <a:t>Sul secondo punto si indaga il ruolo delle mutazioni cromosomiche (numeriche e strutturali) nell’</a:t>
            </a:r>
            <a:r>
              <a:rPr lang="it-IT" b="1" dirty="0" err="1" smtClean="0">
                <a:latin typeface="Times New Roman" pitchFamily="18" charset="0"/>
                <a:cs typeface="Times New Roman" pitchFamily="18" charset="0"/>
              </a:rPr>
              <a:t>anagenesi</a:t>
            </a:r>
            <a:r>
              <a:rPr lang="it-IT" b="1" dirty="0" smtClean="0">
                <a:latin typeface="Times New Roman" pitchFamily="18" charset="0"/>
                <a:cs typeface="Times New Roman" pitchFamily="18" charset="0"/>
              </a:rPr>
              <a:t> (cambiamento nel tempo di un pool genico) e nella </a:t>
            </a:r>
            <a:r>
              <a:rPr lang="it-IT" b="1" dirty="0" err="1" smtClean="0">
                <a:latin typeface="Times New Roman" pitchFamily="18" charset="0"/>
                <a:cs typeface="Times New Roman" pitchFamily="18" charset="0"/>
              </a:rPr>
              <a:t>cladogenesi</a:t>
            </a:r>
            <a:r>
              <a:rPr lang="it-IT" b="1" dirty="0" smtClean="0">
                <a:latin typeface="Times New Roman" pitchFamily="18" charset="0"/>
                <a:cs typeface="Times New Roman" pitchFamily="18" charset="0"/>
              </a:rPr>
              <a:t> (separazione tra pool genici).</a:t>
            </a:r>
            <a:endParaRPr lang="it-IT"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8" presetClass="entr" presetSubtype="6"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strips(downRight)">
                                      <p:cBhvr>
                                        <p:cTn id="14" dur="5000"/>
                                        <p:tgtEl>
                                          <p:spTgt spid="6"/>
                                        </p:tgtEl>
                                      </p:cBhvr>
                                    </p:animEffect>
                                  </p:childTnLst>
                                </p:cTn>
                              </p:par>
                            </p:childTnLst>
                          </p:cTn>
                        </p:par>
                        <p:par>
                          <p:cTn id="15" fill="hold">
                            <p:stCondLst>
                              <p:cond delay="5000"/>
                            </p:stCondLst>
                            <p:childTnLst>
                              <p:par>
                                <p:cTn id="16" presetID="18" presetClass="entr" presetSubtype="6"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strips(downRight)">
                                      <p:cBhvr>
                                        <p:cTn id="18" dur="5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2000" fill="hold"/>
                                        <p:tgtEl>
                                          <p:spTgt spid="8"/>
                                        </p:tgtEl>
                                        <p:attrNameLst>
                                          <p:attrName>ppt_w</p:attrName>
                                        </p:attrNameLst>
                                      </p:cBhvr>
                                      <p:tavLst>
                                        <p:tav tm="0">
                                          <p:val>
                                            <p:fltVal val="0"/>
                                          </p:val>
                                        </p:tav>
                                        <p:tav tm="100000">
                                          <p:val>
                                            <p:strVal val="#ppt_w"/>
                                          </p:val>
                                        </p:tav>
                                      </p:tavLst>
                                    </p:anim>
                                    <p:anim calcmode="lin" valueType="num">
                                      <p:cBhvr>
                                        <p:cTn id="24" dur="2000" fill="hold"/>
                                        <p:tgtEl>
                                          <p:spTgt spid="8"/>
                                        </p:tgtEl>
                                        <p:attrNameLst>
                                          <p:attrName>ppt_h</p:attrName>
                                        </p:attrNameLst>
                                      </p:cBhvr>
                                      <p:tavLst>
                                        <p:tav tm="0">
                                          <p:val>
                                            <p:fltVal val="0"/>
                                          </p:val>
                                        </p:tav>
                                        <p:tav tm="100000">
                                          <p:val>
                                            <p:strVal val="#ppt_h"/>
                                          </p:val>
                                        </p:tav>
                                      </p:tavLst>
                                    </p:anim>
                                    <p:animEffect transition="in" filter="fade">
                                      <p:cBhvr>
                                        <p:cTn id="25" dur="20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2000" fill="hold"/>
                                        <p:tgtEl>
                                          <p:spTgt spid="9"/>
                                        </p:tgtEl>
                                        <p:attrNameLst>
                                          <p:attrName>ppt_w</p:attrName>
                                        </p:attrNameLst>
                                      </p:cBhvr>
                                      <p:tavLst>
                                        <p:tav tm="0">
                                          <p:val>
                                            <p:fltVal val="0"/>
                                          </p:val>
                                        </p:tav>
                                        <p:tav tm="100000">
                                          <p:val>
                                            <p:strVal val="#ppt_w"/>
                                          </p:val>
                                        </p:tav>
                                      </p:tavLst>
                                    </p:anim>
                                    <p:anim calcmode="lin" valueType="num">
                                      <p:cBhvr>
                                        <p:cTn id="31" dur="2000" fill="hold"/>
                                        <p:tgtEl>
                                          <p:spTgt spid="9"/>
                                        </p:tgtEl>
                                        <p:attrNameLst>
                                          <p:attrName>ppt_h</p:attrName>
                                        </p:attrNameLst>
                                      </p:cBhvr>
                                      <p:tavLst>
                                        <p:tav tm="0">
                                          <p:val>
                                            <p:fltVal val="0"/>
                                          </p:val>
                                        </p:tav>
                                        <p:tav tm="100000">
                                          <p:val>
                                            <p:strVal val="#ppt_h"/>
                                          </p:val>
                                        </p:tav>
                                      </p:tavLst>
                                    </p:anim>
                                    <p:animEffect transition="in" filter="fade">
                                      <p:cBhvr>
                                        <p:cTn id="32" dur="20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652591" y="287338"/>
            <a:ext cx="6062681" cy="641332"/>
          </a:xfrm>
        </p:spPr>
        <p:txBody>
          <a:bodyPr>
            <a:normAutofit fontScale="90000"/>
          </a:bodyPr>
          <a:lstStyle/>
          <a:p>
            <a:pPr eaLnBrk="1" hangingPunct="1"/>
            <a:r>
              <a:rPr lang="it-IT" sz="2400" dirty="0" smtClean="0"/>
              <a:t>ALLOTETRAPLOIDIA: sterilità degli ibridi </a:t>
            </a:r>
            <a:r>
              <a:rPr lang="it-IT" sz="2400" dirty="0" err="1" smtClean="0"/>
              <a:t>allotriploidi</a:t>
            </a:r>
            <a:r>
              <a:rPr lang="it-IT" sz="2400" dirty="0" smtClean="0"/>
              <a:t> con una delle due specie parentali</a:t>
            </a:r>
            <a:r>
              <a:rPr lang="it-IT" sz="2800" dirty="0" smtClean="0"/>
              <a:t> </a:t>
            </a:r>
          </a:p>
        </p:txBody>
      </p:sp>
      <p:grpSp>
        <p:nvGrpSpPr>
          <p:cNvPr id="2" name="Group 3"/>
          <p:cNvGrpSpPr>
            <a:grpSpLocks/>
          </p:cNvGrpSpPr>
          <p:nvPr/>
        </p:nvGrpSpPr>
        <p:grpSpPr bwMode="auto">
          <a:xfrm>
            <a:off x="1836738" y="3644900"/>
            <a:ext cx="144462" cy="503238"/>
            <a:chOff x="2426" y="2290"/>
            <a:chExt cx="91" cy="317"/>
          </a:xfrm>
        </p:grpSpPr>
        <p:sp>
          <p:nvSpPr>
            <p:cNvPr id="14418" name="Line 4"/>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14419" name="Oval 5"/>
            <p:cNvSpPr>
              <a:spLocks noChangeArrowheads="1"/>
            </p:cNvSpPr>
            <p:nvPr/>
          </p:nvSpPr>
          <p:spPr bwMode="auto">
            <a:xfrm rot="20039758" flipH="1">
              <a:off x="2426" y="2322"/>
              <a:ext cx="91" cy="90"/>
            </a:xfrm>
            <a:prstGeom prst="ellipse">
              <a:avLst/>
            </a:prstGeom>
            <a:solidFill>
              <a:srgbClr val="FF3399"/>
            </a:solidFill>
            <a:ln w="9525">
              <a:solidFill>
                <a:schemeClr val="tx1"/>
              </a:solidFill>
              <a:round/>
              <a:headEnd/>
              <a:tailEnd/>
            </a:ln>
          </p:spPr>
          <p:txBody>
            <a:bodyPr wrap="none" anchor="ctr"/>
            <a:lstStyle/>
            <a:p>
              <a:endParaRPr lang="it-IT"/>
            </a:p>
          </p:txBody>
        </p:sp>
      </p:grpSp>
      <p:grpSp>
        <p:nvGrpSpPr>
          <p:cNvPr id="3" name="Group 6"/>
          <p:cNvGrpSpPr>
            <a:grpSpLocks/>
          </p:cNvGrpSpPr>
          <p:nvPr/>
        </p:nvGrpSpPr>
        <p:grpSpPr bwMode="auto">
          <a:xfrm flipH="1">
            <a:off x="2628900" y="2924175"/>
            <a:ext cx="144463" cy="1079500"/>
            <a:chOff x="1692" y="1930"/>
            <a:chExt cx="91" cy="680"/>
          </a:xfrm>
        </p:grpSpPr>
        <p:sp>
          <p:nvSpPr>
            <p:cNvPr id="14416" name="Line 7"/>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14417" name="Oval 8"/>
            <p:cNvSpPr>
              <a:spLocks noChangeArrowheads="1"/>
            </p:cNvSpPr>
            <p:nvPr/>
          </p:nvSpPr>
          <p:spPr bwMode="auto">
            <a:xfrm rot="1316187">
              <a:off x="1692" y="2264"/>
              <a:ext cx="91" cy="90"/>
            </a:xfrm>
            <a:prstGeom prst="ellipse">
              <a:avLst/>
            </a:prstGeom>
            <a:solidFill>
              <a:srgbClr val="006600"/>
            </a:solidFill>
            <a:ln w="9525">
              <a:solidFill>
                <a:schemeClr val="tx1"/>
              </a:solidFill>
              <a:round/>
              <a:headEnd/>
              <a:tailEnd/>
            </a:ln>
          </p:spPr>
          <p:txBody>
            <a:bodyPr wrap="none" anchor="ctr"/>
            <a:lstStyle/>
            <a:p>
              <a:endParaRPr lang="it-IT"/>
            </a:p>
          </p:txBody>
        </p:sp>
      </p:grpSp>
      <p:sp>
        <p:nvSpPr>
          <p:cNvPr id="14341" name="Oval 9"/>
          <p:cNvSpPr>
            <a:spLocks noChangeArrowheads="1"/>
          </p:cNvSpPr>
          <p:nvPr/>
        </p:nvSpPr>
        <p:spPr bwMode="auto">
          <a:xfrm>
            <a:off x="1476375" y="2781300"/>
            <a:ext cx="1873250" cy="1871663"/>
          </a:xfrm>
          <a:prstGeom prst="ellipse">
            <a:avLst/>
          </a:prstGeom>
          <a:noFill/>
          <a:ln w="9525">
            <a:solidFill>
              <a:schemeClr val="tx1"/>
            </a:solidFill>
            <a:round/>
            <a:headEnd/>
            <a:tailEnd/>
          </a:ln>
        </p:spPr>
        <p:txBody>
          <a:bodyPr wrap="none" anchor="ctr"/>
          <a:lstStyle/>
          <a:p>
            <a:endParaRPr lang="it-IT"/>
          </a:p>
        </p:txBody>
      </p:sp>
      <p:grpSp>
        <p:nvGrpSpPr>
          <p:cNvPr id="4" name="Group 10"/>
          <p:cNvGrpSpPr>
            <a:grpSpLocks/>
          </p:cNvGrpSpPr>
          <p:nvPr/>
        </p:nvGrpSpPr>
        <p:grpSpPr bwMode="auto">
          <a:xfrm>
            <a:off x="693738" y="1989138"/>
            <a:ext cx="422275" cy="1079500"/>
            <a:chOff x="437" y="1251"/>
            <a:chExt cx="266" cy="680"/>
          </a:xfrm>
        </p:grpSpPr>
        <p:sp>
          <p:nvSpPr>
            <p:cNvPr id="14412" name="Line 11"/>
            <p:cNvSpPr>
              <a:spLocks noChangeShapeType="1"/>
            </p:cNvSpPr>
            <p:nvPr/>
          </p:nvSpPr>
          <p:spPr bwMode="auto">
            <a:xfrm rot="-1173742">
              <a:off x="521" y="1614"/>
              <a:ext cx="0" cy="317"/>
            </a:xfrm>
            <a:prstGeom prst="line">
              <a:avLst/>
            </a:prstGeom>
            <a:noFill/>
            <a:ln w="38100">
              <a:solidFill>
                <a:srgbClr val="CC0000"/>
              </a:solidFill>
              <a:prstDash val="sysDot"/>
              <a:round/>
              <a:headEnd/>
              <a:tailEnd/>
            </a:ln>
          </p:spPr>
          <p:txBody>
            <a:bodyPr/>
            <a:lstStyle/>
            <a:p>
              <a:endParaRPr lang="it-IT"/>
            </a:p>
          </p:txBody>
        </p:sp>
        <p:sp>
          <p:nvSpPr>
            <p:cNvPr id="14413" name="Oval 12"/>
            <p:cNvSpPr>
              <a:spLocks noChangeArrowheads="1"/>
            </p:cNvSpPr>
            <p:nvPr/>
          </p:nvSpPr>
          <p:spPr bwMode="auto">
            <a:xfrm rot="-1173742">
              <a:off x="437" y="1620"/>
              <a:ext cx="91" cy="90"/>
            </a:xfrm>
            <a:prstGeom prst="ellipse">
              <a:avLst/>
            </a:prstGeom>
            <a:solidFill>
              <a:srgbClr val="CC0000"/>
            </a:solidFill>
            <a:ln w="38100">
              <a:solidFill>
                <a:schemeClr val="tx1"/>
              </a:solidFill>
              <a:prstDash val="sysDot"/>
              <a:round/>
              <a:headEnd/>
              <a:tailEnd/>
            </a:ln>
          </p:spPr>
          <p:txBody>
            <a:bodyPr wrap="none" anchor="ctr"/>
            <a:lstStyle/>
            <a:p>
              <a:endParaRPr lang="it-IT"/>
            </a:p>
          </p:txBody>
        </p:sp>
        <p:sp>
          <p:nvSpPr>
            <p:cNvPr id="14414" name="Line 13"/>
            <p:cNvSpPr>
              <a:spLocks noChangeShapeType="1"/>
            </p:cNvSpPr>
            <p:nvPr/>
          </p:nvSpPr>
          <p:spPr bwMode="auto">
            <a:xfrm rot="-1055619">
              <a:off x="657" y="1251"/>
              <a:ext cx="0" cy="680"/>
            </a:xfrm>
            <a:prstGeom prst="line">
              <a:avLst/>
            </a:prstGeom>
            <a:noFill/>
            <a:ln w="38100">
              <a:solidFill>
                <a:srgbClr val="00CC66"/>
              </a:solidFill>
              <a:prstDash val="sysDot"/>
              <a:round/>
              <a:headEnd/>
              <a:tailEnd/>
            </a:ln>
          </p:spPr>
          <p:txBody>
            <a:bodyPr/>
            <a:lstStyle/>
            <a:p>
              <a:endParaRPr lang="it-IT"/>
            </a:p>
          </p:txBody>
        </p:sp>
        <p:sp>
          <p:nvSpPr>
            <p:cNvPr id="14415" name="Oval 14"/>
            <p:cNvSpPr>
              <a:spLocks noChangeArrowheads="1"/>
            </p:cNvSpPr>
            <p:nvPr/>
          </p:nvSpPr>
          <p:spPr bwMode="auto">
            <a:xfrm rot="-1055619">
              <a:off x="612" y="1568"/>
              <a:ext cx="91" cy="90"/>
            </a:xfrm>
            <a:prstGeom prst="ellipse">
              <a:avLst/>
            </a:prstGeom>
            <a:solidFill>
              <a:schemeClr val="accent1"/>
            </a:solidFill>
            <a:ln w="38100">
              <a:solidFill>
                <a:schemeClr val="tx1"/>
              </a:solidFill>
              <a:prstDash val="sysDot"/>
              <a:round/>
              <a:headEnd/>
              <a:tailEnd/>
            </a:ln>
          </p:spPr>
          <p:txBody>
            <a:bodyPr wrap="none" anchor="ctr"/>
            <a:lstStyle/>
            <a:p>
              <a:endParaRPr lang="it-IT"/>
            </a:p>
          </p:txBody>
        </p:sp>
      </p:grpSp>
      <p:grpSp>
        <p:nvGrpSpPr>
          <p:cNvPr id="5" name="Group 15"/>
          <p:cNvGrpSpPr>
            <a:grpSpLocks/>
          </p:cNvGrpSpPr>
          <p:nvPr/>
        </p:nvGrpSpPr>
        <p:grpSpPr bwMode="auto">
          <a:xfrm>
            <a:off x="323850" y="1122363"/>
            <a:ext cx="909638" cy="2162175"/>
            <a:chOff x="204" y="707"/>
            <a:chExt cx="573" cy="1362"/>
          </a:xfrm>
        </p:grpSpPr>
        <p:sp>
          <p:nvSpPr>
            <p:cNvPr id="14410" name="Oval 16"/>
            <p:cNvSpPr>
              <a:spLocks noChangeArrowheads="1"/>
            </p:cNvSpPr>
            <p:nvPr/>
          </p:nvSpPr>
          <p:spPr bwMode="auto">
            <a:xfrm rot="-1238558">
              <a:off x="368" y="1146"/>
              <a:ext cx="409" cy="923"/>
            </a:xfrm>
            <a:prstGeom prst="ellipse">
              <a:avLst/>
            </a:prstGeom>
            <a:noFill/>
            <a:ln w="9525">
              <a:solidFill>
                <a:schemeClr val="tx1"/>
              </a:solidFill>
              <a:round/>
              <a:headEnd/>
              <a:tailEnd/>
            </a:ln>
          </p:spPr>
          <p:txBody>
            <a:bodyPr wrap="none" anchor="ctr"/>
            <a:lstStyle/>
            <a:p>
              <a:endParaRPr lang="it-IT"/>
            </a:p>
          </p:txBody>
        </p:sp>
        <p:sp>
          <p:nvSpPr>
            <p:cNvPr id="14411" name="Freeform 17"/>
            <p:cNvSpPr>
              <a:spLocks/>
            </p:cNvSpPr>
            <p:nvPr/>
          </p:nvSpPr>
          <p:spPr bwMode="auto">
            <a:xfrm>
              <a:off x="204" y="707"/>
              <a:ext cx="228" cy="483"/>
            </a:xfrm>
            <a:custGeom>
              <a:avLst/>
              <a:gdLst>
                <a:gd name="T0" fmla="*/ 0 w 228"/>
                <a:gd name="T1" fmla="*/ 16 h 483"/>
                <a:gd name="T2" fmla="*/ 64 w 228"/>
                <a:gd name="T3" fmla="*/ 44 h 483"/>
                <a:gd name="T4" fmla="*/ 55 w 228"/>
                <a:gd name="T5" fmla="*/ 181 h 483"/>
                <a:gd name="T6" fmla="*/ 119 w 228"/>
                <a:gd name="T7" fmla="*/ 245 h 483"/>
                <a:gd name="T8" fmla="*/ 192 w 228"/>
                <a:gd name="T9" fmla="*/ 409 h 483"/>
                <a:gd name="T10" fmla="*/ 210 w 228"/>
                <a:gd name="T11" fmla="*/ 428 h 483"/>
                <a:gd name="T12" fmla="*/ 228 w 228"/>
                <a:gd name="T13" fmla="*/ 483 h 483"/>
                <a:gd name="T14" fmla="*/ 0 60000 65536"/>
                <a:gd name="T15" fmla="*/ 0 60000 65536"/>
                <a:gd name="T16" fmla="*/ 0 60000 65536"/>
                <a:gd name="T17" fmla="*/ 0 60000 65536"/>
                <a:gd name="T18" fmla="*/ 0 60000 65536"/>
                <a:gd name="T19" fmla="*/ 0 60000 65536"/>
                <a:gd name="T20" fmla="*/ 0 60000 65536"/>
                <a:gd name="T21" fmla="*/ 0 w 228"/>
                <a:gd name="T22" fmla="*/ 0 h 483"/>
                <a:gd name="T23" fmla="*/ 228 w 228"/>
                <a:gd name="T24" fmla="*/ 483 h 4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8" h="483">
                  <a:moveTo>
                    <a:pt x="0" y="16"/>
                  </a:moveTo>
                  <a:cubicBezTo>
                    <a:pt x="42" y="2"/>
                    <a:pt x="50" y="0"/>
                    <a:pt x="64" y="44"/>
                  </a:cubicBezTo>
                  <a:cubicBezTo>
                    <a:pt x="53" y="98"/>
                    <a:pt x="37" y="123"/>
                    <a:pt x="55" y="181"/>
                  </a:cubicBezTo>
                  <a:cubicBezTo>
                    <a:pt x="64" y="210"/>
                    <a:pt x="98" y="225"/>
                    <a:pt x="119" y="245"/>
                  </a:cubicBezTo>
                  <a:cubicBezTo>
                    <a:pt x="143" y="317"/>
                    <a:pt x="109" y="382"/>
                    <a:pt x="192" y="409"/>
                  </a:cubicBezTo>
                  <a:cubicBezTo>
                    <a:pt x="198" y="415"/>
                    <a:pt x="206" y="420"/>
                    <a:pt x="210" y="428"/>
                  </a:cubicBezTo>
                  <a:cubicBezTo>
                    <a:pt x="218" y="445"/>
                    <a:pt x="228" y="483"/>
                    <a:pt x="228" y="483"/>
                  </a:cubicBezTo>
                </a:path>
              </a:pathLst>
            </a:custGeom>
            <a:noFill/>
            <a:ln w="9525">
              <a:solidFill>
                <a:schemeClr val="tx1"/>
              </a:solidFill>
              <a:round/>
              <a:headEnd/>
              <a:tailEnd/>
            </a:ln>
          </p:spPr>
          <p:txBody>
            <a:bodyPr/>
            <a:lstStyle/>
            <a:p>
              <a:endParaRPr lang="it-IT"/>
            </a:p>
          </p:txBody>
        </p:sp>
      </p:grpSp>
      <p:sp>
        <p:nvSpPr>
          <p:cNvPr id="47122" name="Text Box 18"/>
          <p:cNvSpPr txBox="1">
            <a:spLocks noChangeArrowheads="1"/>
          </p:cNvSpPr>
          <p:nvPr/>
        </p:nvSpPr>
        <p:spPr bwMode="auto">
          <a:xfrm>
            <a:off x="1114425" y="1052513"/>
            <a:ext cx="3744913" cy="1006475"/>
          </a:xfrm>
          <a:prstGeom prst="rect">
            <a:avLst/>
          </a:prstGeom>
          <a:solidFill>
            <a:srgbClr val="FFFF00"/>
          </a:solidFill>
          <a:ln w="9525">
            <a:noFill/>
            <a:miter lim="800000"/>
            <a:headEnd/>
            <a:tailEnd/>
          </a:ln>
        </p:spPr>
        <p:txBody>
          <a:bodyPr>
            <a:spAutoFit/>
          </a:bodyPr>
          <a:lstStyle/>
          <a:p>
            <a:pPr>
              <a:spcBef>
                <a:spcPct val="50000"/>
              </a:spcBef>
            </a:pPr>
            <a:r>
              <a:rPr lang="it-IT" sz="2000" b="1" i="0">
                <a:latin typeface="Times New Roman" pitchFamily="18" charset="0"/>
              </a:rPr>
              <a:t>Fecondazione fra il gamete di individuo allotetraploide e uno di una delle 2 specie originarie</a:t>
            </a:r>
          </a:p>
        </p:txBody>
      </p:sp>
      <p:cxnSp>
        <p:nvCxnSpPr>
          <p:cNvPr id="47123" name="AutoShape 19"/>
          <p:cNvCxnSpPr>
            <a:cxnSpLocks noChangeShapeType="1"/>
            <a:stCxn id="47125" idx="2"/>
            <a:endCxn id="47138" idx="0"/>
          </p:cNvCxnSpPr>
          <p:nvPr/>
        </p:nvCxnSpPr>
        <p:spPr bwMode="auto">
          <a:xfrm rot="16200000" flipH="1">
            <a:off x="1549397" y="5467346"/>
            <a:ext cx="614363" cy="531819"/>
          </a:xfrm>
          <a:prstGeom prst="straightConnector1">
            <a:avLst/>
          </a:prstGeom>
          <a:noFill/>
          <a:ln w="38100">
            <a:solidFill>
              <a:srgbClr val="FF0000"/>
            </a:solidFill>
            <a:prstDash val="dash"/>
            <a:round/>
            <a:headEnd/>
            <a:tailEnd type="triangle" w="med" len="med"/>
          </a:ln>
        </p:spPr>
      </p:cxnSp>
      <p:sp>
        <p:nvSpPr>
          <p:cNvPr id="47124" name="Text Box 20"/>
          <p:cNvSpPr txBox="1">
            <a:spLocks noChangeArrowheads="1"/>
          </p:cNvSpPr>
          <p:nvPr/>
        </p:nvSpPr>
        <p:spPr bwMode="auto">
          <a:xfrm>
            <a:off x="3421063" y="2565400"/>
            <a:ext cx="1943100" cy="1006475"/>
          </a:xfrm>
          <a:prstGeom prst="rect">
            <a:avLst/>
          </a:prstGeom>
          <a:solidFill>
            <a:srgbClr val="FF6699"/>
          </a:solidFill>
          <a:ln w="9525">
            <a:noFill/>
            <a:miter lim="800000"/>
            <a:headEnd/>
            <a:tailEnd/>
          </a:ln>
        </p:spPr>
        <p:txBody>
          <a:bodyPr>
            <a:spAutoFit/>
          </a:bodyPr>
          <a:lstStyle/>
          <a:p>
            <a:pPr algn="ctr">
              <a:spcBef>
                <a:spcPct val="50000"/>
              </a:spcBef>
            </a:pPr>
            <a:r>
              <a:rPr lang="it-IT" sz="2000" b="1" i="0">
                <a:latin typeface="Times New Roman" pitchFamily="18" charset="0"/>
              </a:rPr>
              <a:t>MEIOSI ABORTIVE, STERILITA’</a:t>
            </a:r>
          </a:p>
        </p:txBody>
      </p:sp>
      <p:sp>
        <p:nvSpPr>
          <p:cNvPr id="47125" name="Text Box 21"/>
          <p:cNvSpPr txBox="1">
            <a:spLocks noChangeArrowheads="1"/>
          </p:cNvSpPr>
          <p:nvPr/>
        </p:nvSpPr>
        <p:spPr bwMode="auto">
          <a:xfrm>
            <a:off x="323850" y="4724400"/>
            <a:ext cx="2533638" cy="701675"/>
          </a:xfrm>
          <a:prstGeom prst="rect">
            <a:avLst/>
          </a:prstGeom>
          <a:solidFill>
            <a:srgbClr val="FF6699"/>
          </a:solidFill>
          <a:ln w="9525">
            <a:noFill/>
            <a:miter lim="800000"/>
            <a:headEnd/>
            <a:tailEnd/>
          </a:ln>
        </p:spPr>
        <p:txBody>
          <a:bodyPr wrap="square">
            <a:spAutoFit/>
          </a:bodyPr>
          <a:lstStyle/>
          <a:p>
            <a:pPr>
              <a:spcBef>
                <a:spcPct val="50000"/>
              </a:spcBef>
            </a:pPr>
            <a:r>
              <a:rPr lang="it-IT" sz="2000" b="1" i="0" dirty="0">
                <a:latin typeface="Times New Roman" pitchFamily="18" charset="0"/>
              </a:rPr>
              <a:t>Zigote </a:t>
            </a:r>
            <a:r>
              <a:rPr lang="it-IT" sz="2000" b="1" i="0" dirty="0" err="1" smtClean="0">
                <a:latin typeface="Times New Roman" pitchFamily="18" charset="0"/>
              </a:rPr>
              <a:t>allotriploide</a:t>
            </a:r>
            <a:r>
              <a:rPr lang="it-IT" sz="2000" b="1" i="0" dirty="0" smtClean="0">
                <a:latin typeface="Times New Roman" pitchFamily="18" charset="0"/>
              </a:rPr>
              <a:t> </a:t>
            </a:r>
            <a:r>
              <a:rPr lang="it-IT" sz="2000" b="1" i="0" dirty="0">
                <a:latin typeface="Times New Roman" pitchFamily="18" charset="0"/>
              </a:rPr>
              <a:t>ibrido, vitale</a:t>
            </a:r>
          </a:p>
        </p:txBody>
      </p:sp>
      <p:grpSp>
        <p:nvGrpSpPr>
          <p:cNvPr id="6" name="Group 22"/>
          <p:cNvGrpSpPr>
            <a:grpSpLocks/>
          </p:cNvGrpSpPr>
          <p:nvPr/>
        </p:nvGrpSpPr>
        <p:grpSpPr bwMode="auto">
          <a:xfrm flipH="1">
            <a:off x="2700338" y="2925763"/>
            <a:ext cx="144462" cy="1079500"/>
            <a:chOff x="1692" y="1930"/>
            <a:chExt cx="91" cy="680"/>
          </a:xfrm>
        </p:grpSpPr>
        <p:sp>
          <p:nvSpPr>
            <p:cNvPr id="14408" name="Line 23"/>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14409" name="Oval 24"/>
            <p:cNvSpPr>
              <a:spLocks noChangeArrowheads="1"/>
            </p:cNvSpPr>
            <p:nvPr/>
          </p:nvSpPr>
          <p:spPr bwMode="auto">
            <a:xfrm rot="1316187">
              <a:off x="1692" y="2264"/>
              <a:ext cx="91" cy="90"/>
            </a:xfrm>
            <a:prstGeom prst="ellipse">
              <a:avLst/>
            </a:prstGeom>
            <a:solidFill>
              <a:srgbClr val="006600"/>
            </a:solidFill>
            <a:ln w="9525">
              <a:noFill/>
              <a:round/>
              <a:headEnd/>
              <a:tailEnd/>
            </a:ln>
          </p:spPr>
          <p:txBody>
            <a:bodyPr wrap="none" anchor="ctr"/>
            <a:lstStyle/>
            <a:p>
              <a:endParaRPr lang="it-IT"/>
            </a:p>
          </p:txBody>
        </p:sp>
      </p:grpSp>
      <p:grpSp>
        <p:nvGrpSpPr>
          <p:cNvPr id="7" name="Group 25"/>
          <p:cNvGrpSpPr>
            <a:grpSpLocks/>
          </p:cNvGrpSpPr>
          <p:nvPr/>
        </p:nvGrpSpPr>
        <p:grpSpPr bwMode="auto">
          <a:xfrm>
            <a:off x="1906588" y="3646488"/>
            <a:ext cx="144462" cy="503237"/>
            <a:chOff x="2426" y="2290"/>
            <a:chExt cx="91" cy="317"/>
          </a:xfrm>
        </p:grpSpPr>
        <p:sp>
          <p:nvSpPr>
            <p:cNvPr id="14406" name="Line 26"/>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14407" name="Oval 27"/>
            <p:cNvSpPr>
              <a:spLocks noChangeArrowheads="1"/>
            </p:cNvSpPr>
            <p:nvPr/>
          </p:nvSpPr>
          <p:spPr bwMode="auto">
            <a:xfrm rot="20039758" flipH="1">
              <a:off x="2426" y="2322"/>
              <a:ext cx="91" cy="90"/>
            </a:xfrm>
            <a:prstGeom prst="ellipse">
              <a:avLst/>
            </a:prstGeom>
            <a:solidFill>
              <a:srgbClr val="FF3399"/>
            </a:solidFill>
            <a:ln w="9525">
              <a:noFill/>
              <a:round/>
              <a:headEnd/>
              <a:tailEnd/>
            </a:ln>
          </p:spPr>
          <p:txBody>
            <a:bodyPr wrap="none" anchor="ctr"/>
            <a:lstStyle/>
            <a:p>
              <a:endParaRPr lang="it-IT"/>
            </a:p>
          </p:txBody>
        </p:sp>
      </p:grpSp>
      <p:grpSp>
        <p:nvGrpSpPr>
          <p:cNvPr id="8" name="Group 28"/>
          <p:cNvGrpSpPr>
            <a:grpSpLocks/>
          </p:cNvGrpSpPr>
          <p:nvPr/>
        </p:nvGrpSpPr>
        <p:grpSpPr bwMode="auto">
          <a:xfrm>
            <a:off x="2124075" y="2781300"/>
            <a:ext cx="422275" cy="1079500"/>
            <a:chOff x="437" y="1251"/>
            <a:chExt cx="266" cy="680"/>
          </a:xfrm>
        </p:grpSpPr>
        <p:sp>
          <p:nvSpPr>
            <p:cNvPr id="14402" name="Line 29"/>
            <p:cNvSpPr>
              <a:spLocks noChangeShapeType="1"/>
            </p:cNvSpPr>
            <p:nvPr/>
          </p:nvSpPr>
          <p:spPr bwMode="auto">
            <a:xfrm rot="-1173742">
              <a:off x="521" y="1614"/>
              <a:ext cx="0" cy="317"/>
            </a:xfrm>
            <a:prstGeom prst="line">
              <a:avLst/>
            </a:prstGeom>
            <a:noFill/>
            <a:ln w="38100">
              <a:solidFill>
                <a:srgbClr val="CC0000"/>
              </a:solidFill>
              <a:prstDash val="sysDot"/>
              <a:round/>
              <a:headEnd/>
              <a:tailEnd/>
            </a:ln>
          </p:spPr>
          <p:txBody>
            <a:bodyPr/>
            <a:lstStyle/>
            <a:p>
              <a:endParaRPr lang="it-IT"/>
            </a:p>
          </p:txBody>
        </p:sp>
        <p:sp>
          <p:nvSpPr>
            <p:cNvPr id="14403" name="Oval 30"/>
            <p:cNvSpPr>
              <a:spLocks noChangeArrowheads="1"/>
            </p:cNvSpPr>
            <p:nvPr/>
          </p:nvSpPr>
          <p:spPr bwMode="auto">
            <a:xfrm rot="-1173742">
              <a:off x="437" y="1620"/>
              <a:ext cx="91" cy="90"/>
            </a:xfrm>
            <a:prstGeom prst="ellipse">
              <a:avLst/>
            </a:prstGeom>
            <a:solidFill>
              <a:srgbClr val="CC0000"/>
            </a:solidFill>
            <a:ln w="38100">
              <a:noFill/>
              <a:prstDash val="sysDot"/>
              <a:round/>
              <a:headEnd/>
              <a:tailEnd/>
            </a:ln>
          </p:spPr>
          <p:txBody>
            <a:bodyPr wrap="none" anchor="ctr"/>
            <a:lstStyle/>
            <a:p>
              <a:endParaRPr lang="it-IT"/>
            </a:p>
          </p:txBody>
        </p:sp>
        <p:sp>
          <p:nvSpPr>
            <p:cNvPr id="14404" name="Line 31"/>
            <p:cNvSpPr>
              <a:spLocks noChangeShapeType="1"/>
            </p:cNvSpPr>
            <p:nvPr/>
          </p:nvSpPr>
          <p:spPr bwMode="auto">
            <a:xfrm rot="-1055619">
              <a:off x="657" y="1251"/>
              <a:ext cx="0" cy="680"/>
            </a:xfrm>
            <a:prstGeom prst="line">
              <a:avLst/>
            </a:prstGeom>
            <a:noFill/>
            <a:ln w="38100">
              <a:solidFill>
                <a:srgbClr val="00CC66"/>
              </a:solidFill>
              <a:prstDash val="sysDot"/>
              <a:round/>
              <a:headEnd/>
              <a:tailEnd/>
            </a:ln>
          </p:spPr>
          <p:txBody>
            <a:bodyPr/>
            <a:lstStyle/>
            <a:p>
              <a:endParaRPr lang="it-IT"/>
            </a:p>
          </p:txBody>
        </p:sp>
        <p:sp>
          <p:nvSpPr>
            <p:cNvPr id="14405" name="Oval 32"/>
            <p:cNvSpPr>
              <a:spLocks noChangeArrowheads="1"/>
            </p:cNvSpPr>
            <p:nvPr/>
          </p:nvSpPr>
          <p:spPr bwMode="auto">
            <a:xfrm rot="-1055619">
              <a:off x="612" y="1568"/>
              <a:ext cx="91" cy="90"/>
            </a:xfrm>
            <a:prstGeom prst="ellipse">
              <a:avLst/>
            </a:prstGeom>
            <a:solidFill>
              <a:schemeClr val="accent1"/>
            </a:solidFill>
            <a:ln w="38100">
              <a:noFill/>
              <a:prstDash val="sysDot"/>
              <a:round/>
              <a:headEnd/>
              <a:tailEnd/>
            </a:ln>
          </p:spPr>
          <p:txBody>
            <a:bodyPr wrap="none" anchor="ctr"/>
            <a:lstStyle/>
            <a:p>
              <a:endParaRPr lang="it-IT"/>
            </a:p>
          </p:txBody>
        </p:sp>
      </p:grpSp>
      <p:sp>
        <p:nvSpPr>
          <p:cNvPr id="14351" name="AutoShape 33">
            <a:hlinkClick r:id="" action="ppaction://hlinkshowjump?jump=previousslide" highlightClick="1"/>
          </p:cNvPr>
          <p:cNvSpPr>
            <a:spLocks noChangeArrowheads="1"/>
          </p:cNvSpPr>
          <p:nvPr/>
        </p:nvSpPr>
        <p:spPr bwMode="auto">
          <a:xfrm>
            <a:off x="393700" y="404813"/>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47138" name="Text Box 34"/>
          <p:cNvSpPr txBox="1">
            <a:spLocks noChangeArrowheads="1"/>
          </p:cNvSpPr>
          <p:nvPr/>
        </p:nvSpPr>
        <p:spPr bwMode="auto">
          <a:xfrm>
            <a:off x="250825" y="6040438"/>
            <a:ext cx="3743325" cy="701675"/>
          </a:xfrm>
          <a:prstGeom prst="rect">
            <a:avLst/>
          </a:prstGeom>
          <a:solidFill>
            <a:srgbClr val="14EA3D"/>
          </a:solidFill>
          <a:ln w="9525">
            <a:noFill/>
            <a:miter lim="800000"/>
            <a:headEnd/>
            <a:tailEnd/>
          </a:ln>
        </p:spPr>
        <p:txBody>
          <a:bodyPr>
            <a:spAutoFit/>
          </a:bodyPr>
          <a:lstStyle/>
          <a:p>
            <a:pPr>
              <a:spcBef>
                <a:spcPct val="50000"/>
              </a:spcBef>
            </a:pPr>
            <a:r>
              <a:rPr lang="it-IT" sz="2000" b="1" i="0" dirty="0" smtClean="0">
                <a:latin typeface="Times New Roman" pitchFamily="18" charset="0"/>
              </a:rPr>
              <a:t>individuo </a:t>
            </a:r>
            <a:r>
              <a:rPr lang="it-IT" sz="2000" b="1" i="0" dirty="0" err="1" smtClean="0">
                <a:latin typeface="Times New Roman" pitchFamily="18" charset="0"/>
              </a:rPr>
              <a:t>allotriploide</a:t>
            </a:r>
            <a:r>
              <a:rPr lang="it-IT" sz="2000" b="1" i="0" dirty="0" smtClean="0">
                <a:latin typeface="Times New Roman" pitchFamily="18" charset="0"/>
              </a:rPr>
              <a:t> </a:t>
            </a:r>
            <a:r>
              <a:rPr lang="it-IT" sz="2000" b="1" i="0" dirty="0">
                <a:latin typeface="Times New Roman" pitchFamily="18" charset="0"/>
              </a:rPr>
              <a:t>ibrido, vitale ma sterile</a:t>
            </a:r>
            <a:r>
              <a:rPr lang="it-IT" sz="2000" i="0" dirty="0">
                <a:latin typeface="Times New Roman" pitchFamily="18" charset="0"/>
              </a:rPr>
              <a:t> </a:t>
            </a:r>
          </a:p>
        </p:txBody>
      </p:sp>
      <p:sp>
        <p:nvSpPr>
          <p:cNvPr id="47139" name="Text Box 35"/>
          <p:cNvSpPr txBox="1">
            <a:spLocks noChangeArrowheads="1"/>
          </p:cNvSpPr>
          <p:nvPr/>
        </p:nvSpPr>
        <p:spPr bwMode="auto">
          <a:xfrm>
            <a:off x="2124075" y="5368925"/>
            <a:ext cx="2808288" cy="581025"/>
          </a:xfrm>
          <a:prstGeom prst="rect">
            <a:avLst/>
          </a:prstGeom>
          <a:noFill/>
          <a:ln w="9525">
            <a:noFill/>
            <a:miter lim="800000"/>
            <a:headEnd/>
            <a:tailEnd/>
          </a:ln>
        </p:spPr>
        <p:txBody>
          <a:bodyPr>
            <a:spAutoFit/>
          </a:bodyPr>
          <a:lstStyle/>
          <a:p>
            <a:pPr>
              <a:spcBef>
                <a:spcPct val="50000"/>
              </a:spcBef>
            </a:pPr>
            <a:r>
              <a:rPr lang="it-IT" sz="1600" b="1" i="0">
                <a:solidFill>
                  <a:srgbClr val="FF0000"/>
                </a:solidFill>
                <a:latin typeface="Times New Roman" pitchFamily="18" charset="0"/>
              </a:rPr>
              <a:t>Successive divisioni mitotiche, differenziamento</a:t>
            </a:r>
          </a:p>
        </p:txBody>
      </p:sp>
      <p:grpSp>
        <p:nvGrpSpPr>
          <p:cNvPr id="9" name="Group 36"/>
          <p:cNvGrpSpPr>
            <a:grpSpLocks/>
          </p:cNvGrpSpPr>
          <p:nvPr/>
        </p:nvGrpSpPr>
        <p:grpSpPr bwMode="auto">
          <a:xfrm rot="-4103794">
            <a:off x="7453313" y="2278063"/>
            <a:ext cx="215900" cy="1079500"/>
            <a:chOff x="4377" y="1344"/>
            <a:chExt cx="136" cy="680"/>
          </a:xfrm>
        </p:grpSpPr>
        <p:grpSp>
          <p:nvGrpSpPr>
            <p:cNvPr id="10" name="Group 37"/>
            <p:cNvGrpSpPr>
              <a:grpSpLocks/>
            </p:cNvGrpSpPr>
            <p:nvPr/>
          </p:nvGrpSpPr>
          <p:grpSpPr bwMode="auto">
            <a:xfrm flipH="1">
              <a:off x="4422" y="1344"/>
              <a:ext cx="91" cy="680"/>
              <a:chOff x="1692" y="1930"/>
              <a:chExt cx="91" cy="680"/>
            </a:xfrm>
          </p:grpSpPr>
          <p:sp>
            <p:nvSpPr>
              <p:cNvPr id="14400" name="Line 38"/>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14401" name="Oval 39"/>
              <p:cNvSpPr>
                <a:spLocks noChangeArrowheads="1"/>
              </p:cNvSpPr>
              <p:nvPr/>
            </p:nvSpPr>
            <p:spPr bwMode="auto">
              <a:xfrm rot="1316187">
                <a:off x="1692" y="2264"/>
                <a:ext cx="91" cy="90"/>
              </a:xfrm>
              <a:prstGeom prst="ellipse">
                <a:avLst/>
              </a:prstGeom>
              <a:solidFill>
                <a:srgbClr val="006600"/>
              </a:solidFill>
              <a:ln w="9525">
                <a:solidFill>
                  <a:schemeClr val="tx1"/>
                </a:solidFill>
                <a:round/>
                <a:headEnd/>
                <a:tailEnd/>
              </a:ln>
            </p:spPr>
            <p:txBody>
              <a:bodyPr wrap="none" anchor="ctr"/>
              <a:lstStyle/>
              <a:p>
                <a:endParaRPr lang="it-IT"/>
              </a:p>
            </p:txBody>
          </p:sp>
        </p:grpSp>
        <p:grpSp>
          <p:nvGrpSpPr>
            <p:cNvPr id="11" name="Group 40"/>
            <p:cNvGrpSpPr>
              <a:grpSpLocks/>
            </p:cNvGrpSpPr>
            <p:nvPr/>
          </p:nvGrpSpPr>
          <p:grpSpPr bwMode="auto">
            <a:xfrm flipH="1">
              <a:off x="4377" y="1344"/>
              <a:ext cx="91" cy="680"/>
              <a:chOff x="1692" y="1930"/>
              <a:chExt cx="91" cy="680"/>
            </a:xfrm>
          </p:grpSpPr>
          <p:sp>
            <p:nvSpPr>
              <p:cNvPr id="14398" name="Line 41"/>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14399" name="Oval 42"/>
              <p:cNvSpPr>
                <a:spLocks noChangeArrowheads="1"/>
              </p:cNvSpPr>
              <p:nvPr/>
            </p:nvSpPr>
            <p:spPr bwMode="auto">
              <a:xfrm rot="1316187">
                <a:off x="1692" y="2264"/>
                <a:ext cx="91" cy="90"/>
              </a:xfrm>
              <a:prstGeom prst="ellipse">
                <a:avLst/>
              </a:prstGeom>
              <a:solidFill>
                <a:srgbClr val="006600"/>
              </a:solidFill>
              <a:ln w="9525">
                <a:solidFill>
                  <a:schemeClr val="tx1"/>
                </a:solidFill>
                <a:round/>
                <a:headEnd/>
                <a:tailEnd/>
              </a:ln>
            </p:spPr>
            <p:txBody>
              <a:bodyPr wrap="none" anchor="ctr"/>
              <a:lstStyle/>
              <a:p>
                <a:endParaRPr lang="it-IT"/>
              </a:p>
            </p:txBody>
          </p:sp>
        </p:grpSp>
      </p:grpSp>
      <p:grpSp>
        <p:nvGrpSpPr>
          <p:cNvPr id="12" name="Group 43"/>
          <p:cNvGrpSpPr>
            <a:grpSpLocks/>
          </p:cNvGrpSpPr>
          <p:nvPr/>
        </p:nvGrpSpPr>
        <p:grpSpPr bwMode="auto">
          <a:xfrm rot="-4145834">
            <a:off x="8393906" y="2848769"/>
            <a:ext cx="206375" cy="503238"/>
            <a:chOff x="4066" y="2251"/>
            <a:chExt cx="130" cy="317"/>
          </a:xfrm>
        </p:grpSpPr>
        <p:sp>
          <p:nvSpPr>
            <p:cNvPr id="14392" name="Line 44"/>
            <p:cNvSpPr>
              <a:spLocks noChangeShapeType="1"/>
            </p:cNvSpPr>
            <p:nvPr/>
          </p:nvSpPr>
          <p:spPr bwMode="auto">
            <a:xfrm rot="-1173742">
              <a:off x="4196" y="2251"/>
              <a:ext cx="0" cy="317"/>
            </a:xfrm>
            <a:prstGeom prst="line">
              <a:avLst/>
            </a:prstGeom>
            <a:noFill/>
            <a:ln w="38100">
              <a:solidFill>
                <a:srgbClr val="CC0000"/>
              </a:solidFill>
              <a:prstDash val="sysDot"/>
              <a:round/>
              <a:headEnd/>
              <a:tailEnd/>
            </a:ln>
          </p:spPr>
          <p:txBody>
            <a:bodyPr/>
            <a:lstStyle/>
            <a:p>
              <a:endParaRPr lang="it-IT"/>
            </a:p>
          </p:txBody>
        </p:sp>
        <p:sp>
          <p:nvSpPr>
            <p:cNvPr id="14393" name="Oval 45"/>
            <p:cNvSpPr>
              <a:spLocks noChangeArrowheads="1"/>
            </p:cNvSpPr>
            <p:nvPr/>
          </p:nvSpPr>
          <p:spPr bwMode="auto">
            <a:xfrm rot="-1173742">
              <a:off x="4105" y="2257"/>
              <a:ext cx="91" cy="90"/>
            </a:xfrm>
            <a:prstGeom prst="ellipse">
              <a:avLst/>
            </a:prstGeom>
            <a:solidFill>
              <a:srgbClr val="CC0000"/>
            </a:solidFill>
            <a:ln w="38100">
              <a:noFill/>
              <a:prstDash val="sysDot"/>
              <a:round/>
              <a:headEnd/>
              <a:tailEnd/>
            </a:ln>
          </p:spPr>
          <p:txBody>
            <a:bodyPr wrap="none" anchor="ctr"/>
            <a:lstStyle/>
            <a:p>
              <a:endParaRPr lang="it-IT"/>
            </a:p>
          </p:txBody>
        </p:sp>
        <p:sp>
          <p:nvSpPr>
            <p:cNvPr id="14394" name="Line 46"/>
            <p:cNvSpPr>
              <a:spLocks noChangeShapeType="1"/>
            </p:cNvSpPr>
            <p:nvPr/>
          </p:nvSpPr>
          <p:spPr bwMode="auto">
            <a:xfrm rot="-1173742">
              <a:off x="4150" y="2251"/>
              <a:ext cx="0" cy="317"/>
            </a:xfrm>
            <a:prstGeom prst="line">
              <a:avLst/>
            </a:prstGeom>
            <a:noFill/>
            <a:ln w="38100">
              <a:solidFill>
                <a:srgbClr val="CC0000"/>
              </a:solidFill>
              <a:prstDash val="sysDot"/>
              <a:round/>
              <a:headEnd/>
              <a:tailEnd/>
            </a:ln>
          </p:spPr>
          <p:txBody>
            <a:bodyPr/>
            <a:lstStyle/>
            <a:p>
              <a:endParaRPr lang="it-IT"/>
            </a:p>
          </p:txBody>
        </p:sp>
        <p:sp>
          <p:nvSpPr>
            <p:cNvPr id="14395" name="Oval 47"/>
            <p:cNvSpPr>
              <a:spLocks noChangeArrowheads="1"/>
            </p:cNvSpPr>
            <p:nvPr/>
          </p:nvSpPr>
          <p:spPr bwMode="auto">
            <a:xfrm rot="-1173742">
              <a:off x="4066" y="2257"/>
              <a:ext cx="91" cy="90"/>
            </a:xfrm>
            <a:prstGeom prst="ellipse">
              <a:avLst/>
            </a:prstGeom>
            <a:solidFill>
              <a:srgbClr val="CC0000"/>
            </a:solidFill>
            <a:ln w="38100">
              <a:noFill/>
              <a:prstDash val="sysDot"/>
              <a:round/>
              <a:headEnd/>
              <a:tailEnd/>
            </a:ln>
          </p:spPr>
          <p:txBody>
            <a:bodyPr wrap="none" anchor="ctr"/>
            <a:lstStyle/>
            <a:p>
              <a:endParaRPr lang="it-IT"/>
            </a:p>
          </p:txBody>
        </p:sp>
      </p:grpSp>
      <p:grpSp>
        <p:nvGrpSpPr>
          <p:cNvPr id="13" name="Group 48"/>
          <p:cNvGrpSpPr>
            <a:grpSpLocks/>
          </p:cNvGrpSpPr>
          <p:nvPr/>
        </p:nvGrpSpPr>
        <p:grpSpPr bwMode="auto">
          <a:xfrm rot="-4254700">
            <a:off x="6228556" y="2277269"/>
            <a:ext cx="217488" cy="1079500"/>
            <a:chOff x="4467" y="1888"/>
            <a:chExt cx="137" cy="680"/>
          </a:xfrm>
        </p:grpSpPr>
        <p:sp>
          <p:nvSpPr>
            <p:cNvPr id="14388" name="Line 49"/>
            <p:cNvSpPr>
              <a:spLocks noChangeShapeType="1"/>
            </p:cNvSpPr>
            <p:nvPr/>
          </p:nvSpPr>
          <p:spPr bwMode="auto">
            <a:xfrm rot="-1055619">
              <a:off x="4558" y="1888"/>
              <a:ext cx="0" cy="680"/>
            </a:xfrm>
            <a:prstGeom prst="line">
              <a:avLst/>
            </a:prstGeom>
            <a:noFill/>
            <a:ln w="38100">
              <a:solidFill>
                <a:srgbClr val="00CC66"/>
              </a:solidFill>
              <a:prstDash val="sysDot"/>
              <a:round/>
              <a:headEnd/>
              <a:tailEnd/>
            </a:ln>
          </p:spPr>
          <p:txBody>
            <a:bodyPr/>
            <a:lstStyle/>
            <a:p>
              <a:endParaRPr lang="it-IT"/>
            </a:p>
          </p:txBody>
        </p:sp>
        <p:sp>
          <p:nvSpPr>
            <p:cNvPr id="14389" name="Oval 50"/>
            <p:cNvSpPr>
              <a:spLocks noChangeArrowheads="1"/>
            </p:cNvSpPr>
            <p:nvPr/>
          </p:nvSpPr>
          <p:spPr bwMode="auto">
            <a:xfrm rot="-1055619">
              <a:off x="4513" y="2205"/>
              <a:ext cx="91" cy="90"/>
            </a:xfrm>
            <a:prstGeom prst="ellipse">
              <a:avLst/>
            </a:prstGeom>
            <a:solidFill>
              <a:schemeClr val="accent1"/>
            </a:solidFill>
            <a:ln w="38100">
              <a:noFill/>
              <a:prstDash val="sysDot"/>
              <a:round/>
              <a:headEnd/>
              <a:tailEnd/>
            </a:ln>
          </p:spPr>
          <p:txBody>
            <a:bodyPr wrap="none" anchor="ctr"/>
            <a:lstStyle/>
            <a:p>
              <a:endParaRPr lang="it-IT"/>
            </a:p>
          </p:txBody>
        </p:sp>
        <p:sp>
          <p:nvSpPr>
            <p:cNvPr id="14390" name="Line 51"/>
            <p:cNvSpPr>
              <a:spLocks noChangeShapeType="1"/>
            </p:cNvSpPr>
            <p:nvPr/>
          </p:nvSpPr>
          <p:spPr bwMode="auto">
            <a:xfrm rot="-1055619">
              <a:off x="4512" y="1888"/>
              <a:ext cx="0" cy="680"/>
            </a:xfrm>
            <a:prstGeom prst="line">
              <a:avLst/>
            </a:prstGeom>
            <a:noFill/>
            <a:ln w="38100">
              <a:solidFill>
                <a:srgbClr val="00CC66"/>
              </a:solidFill>
              <a:prstDash val="sysDot"/>
              <a:round/>
              <a:headEnd/>
              <a:tailEnd/>
            </a:ln>
          </p:spPr>
          <p:txBody>
            <a:bodyPr/>
            <a:lstStyle/>
            <a:p>
              <a:endParaRPr lang="it-IT"/>
            </a:p>
          </p:txBody>
        </p:sp>
        <p:sp>
          <p:nvSpPr>
            <p:cNvPr id="14391" name="Oval 52"/>
            <p:cNvSpPr>
              <a:spLocks noChangeArrowheads="1"/>
            </p:cNvSpPr>
            <p:nvPr/>
          </p:nvSpPr>
          <p:spPr bwMode="auto">
            <a:xfrm rot="-1055619">
              <a:off x="4467" y="2205"/>
              <a:ext cx="91" cy="90"/>
            </a:xfrm>
            <a:prstGeom prst="ellipse">
              <a:avLst/>
            </a:prstGeom>
            <a:solidFill>
              <a:schemeClr val="accent1"/>
            </a:solidFill>
            <a:ln w="38100">
              <a:noFill/>
              <a:prstDash val="sysDot"/>
              <a:round/>
              <a:headEnd/>
              <a:tailEnd/>
            </a:ln>
          </p:spPr>
          <p:txBody>
            <a:bodyPr wrap="none" anchor="ctr"/>
            <a:lstStyle/>
            <a:p>
              <a:endParaRPr lang="it-IT"/>
            </a:p>
          </p:txBody>
        </p:sp>
      </p:grpSp>
      <p:grpSp>
        <p:nvGrpSpPr>
          <p:cNvPr id="14" name="Group 53"/>
          <p:cNvGrpSpPr>
            <a:grpSpLocks/>
          </p:cNvGrpSpPr>
          <p:nvPr/>
        </p:nvGrpSpPr>
        <p:grpSpPr bwMode="auto">
          <a:xfrm rot="-3891514">
            <a:off x="6879431" y="3067844"/>
            <a:ext cx="214313" cy="504825"/>
            <a:chOff x="4015" y="2568"/>
            <a:chExt cx="135" cy="318"/>
          </a:xfrm>
        </p:grpSpPr>
        <p:grpSp>
          <p:nvGrpSpPr>
            <p:cNvPr id="15" name="Group 54"/>
            <p:cNvGrpSpPr>
              <a:grpSpLocks/>
            </p:cNvGrpSpPr>
            <p:nvPr/>
          </p:nvGrpSpPr>
          <p:grpSpPr bwMode="auto">
            <a:xfrm>
              <a:off x="4015" y="2568"/>
              <a:ext cx="91" cy="317"/>
              <a:chOff x="2426" y="2290"/>
              <a:chExt cx="91" cy="317"/>
            </a:xfrm>
          </p:grpSpPr>
          <p:sp>
            <p:nvSpPr>
              <p:cNvPr id="14386" name="Line 55"/>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14387" name="Oval 56"/>
              <p:cNvSpPr>
                <a:spLocks noChangeArrowheads="1"/>
              </p:cNvSpPr>
              <p:nvPr/>
            </p:nvSpPr>
            <p:spPr bwMode="auto">
              <a:xfrm rot="20039758" flipH="1">
                <a:off x="2426" y="2322"/>
                <a:ext cx="91" cy="90"/>
              </a:xfrm>
              <a:prstGeom prst="ellipse">
                <a:avLst/>
              </a:prstGeom>
              <a:solidFill>
                <a:srgbClr val="FF3399"/>
              </a:solidFill>
              <a:ln w="9525">
                <a:solidFill>
                  <a:schemeClr val="tx1"/>
                </a:solidFill>
                <a:round/>
                <a:headEnd/>
                <a:tailEnd/>
              </a:ln>
            </p:spPr>
            <p:txBody>
              <a:bodyPr wrap="none" anchor="ctr"/>
              <a:lstStyle/>
              <a:p>
                <a:endParaRPr lang="it-IT"/>
              </a:p>
            </p:txBody>
          </p:sp>
        </p:grpSp>
        <p:grpSp>
          <p:nvGrpSpPr>
            <p:cNvPr id="16" name="Group 57"/>
            <p:cNvGrpSpPr>
              <a:grpSpLocks/>
            </p:cNvGrpSpPr>
            <p:nvPr/>
          </p:nvGrpSpPr>
          <p:grpSpPr bwMode="auto">
            <a:xfrm>
              <a:off x="4059" y="2569"/>
              <a:ext cx="91" cy="317"/>
              <a:chOff x="2426" y="2290"/>
              <a:chExt cx="91" cy="317"/>
            </a:xfrm>
          </p:grpSpPr>
          <p:sp>
            <p:nvSpPr>
              <p:cNvPr id="14384" name="Line 58"/>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14385" name="Oval 59"/>
              <p:cNvSpPr>
                <a:spLocks noChangeArrowheads="1"/>
              </p:cNvSpPr>
              <p:nvPr/>
            </p:nvSpPr>
            <p:spPr bwMode="auto">
              <a:xfrm rot="20039758" flipH="1">
                <a:off x="2426" y="2322"/>
                <a:ext cx="91" cy="90"/>
              </a:xfrm>
              <a:prstGeom prst="ellipse">
                <a:avLst/>
              </a:prstGeom>
              <a:solidFill>
                <a:srgbClr val="FF3399"/>
              </a:solidFill>
              <a:ln w="9525">
                <a:noFill/>
                <a:round/>
                <a:headEnd/>
                <a:tailEnd/>
              </a:ln>
            </p:spPr>
            <p:txBody>
              <a:bodyPr wrap="none" anchor="ctr"/>
              <a:lstStyle/>
              <a:p>
                <a:endParaRPr lang="it-IT"/>
              </a:p>
            </p:txBody>
          </p:sp>
        </p:grpSp>
      </p:grpSp>
      <p:sp>
        <p:nvSpPr>
          <p:cNvPr id="47164" name="Text Box 60"/>
          <p:cNvSpPr txBox="1">
            <a:spLocks noChangeArrowheads="1"/>
          </p:cNvSpPr>
          <p:nvPr/>
        </p:nvSpPr>
        <p:spPr bwMode="auto">
          <a:xfrm>
            <a:off x="4859338" y="4508521"/>
            <a:ext cx="4141787" cy="1920875"/>
          </a:xfrm>
          <a:prstGeom prst="rect">
            <a:avLst/>
          </a:prstGeom>
          <a:solidFill>
            <a:srgbClr val="A3F3FB"/>
          </a:solidFill>
          <a:ln w="9525">
            <a:noFill/>
            <a:miter lim="800000"/>
            <a:headEnd/>
            <a:tailEnd/>
          </a:ln>
        </p:spPr>
        <p:txBody>
          <a:bodyPr>
            <a:spAutoFit/>
          </a:bodyPr>
          <a:lstStyle/>
          <a:p>
            <a:pPr>
              <a:spcBef>
                <a:spcPct val="50000"/>
              </a:spcBef>
            </a:pPr>
            <a:r>
              <a:rPr lang="it-IT" sz="2000" b="1" i="0">
                <a:latin typeface="Times New Roman" pitchFamily="18" charset="0"/>
              </a:rPr>
              <a:t>Alcuni cromosomi sono a 2 a 2 omologhi e possono appaiarsi regolarmente, ma tutti gli altri sono privi di omologia: in 1° divisione meiotica non riescono ad appaiarsi e segregano casualmente</a:t>
            </a:r>
          </a:p>
        </p:txBody>
      </p:sp>
      <p:sp>
        <p:nvSpPr>
          <p:cNvPr id="47165" name="Text Box 61"/>
          <p:cNvSpPr txBox="1">
            <a:spLocks noChangeArrowheads="1"/>
          </p:cNvSpPr>
          <p:nvPr/>
        </p:nvSpPr>
        <p:spPr bwMode="auto">
          <a:xfrm>
            <a:off x="4427538" y="5895975"/>
            <a:ext cx="4465637" cy="701675"/>
          </a:xfrm>
          <a:prstGeom prst="rect">
            <a:avLst/>
          </a:prstGeom>
          <a:solidFill>
            <a:srgbClr val="E2F11F"/>
          </a:solidFill>
          <a:ln w="9525">
            <a:noFill/>
            <a:miter lim="800000"/>
            <a:headEnd/>
            <a:tailEnd/>
          </a:ln>
        </p:spPr>
        <p:txBody>
          <a:bodyPr>
            <a:spAutoFit/>
          </a:bodyPr>
          <a:lstStyle/>
          <a:p>
            <a:pPr>
              <a:spcBef>
                <a:spcPct val="50000"/>
              </a:spcBef>
            </a:pPr>
            <a:r>
              <a:rPr lang="it-IT" sz="2000" b="1" i="0">
                <a:latin typeface="Times New Roman" pitchFamily="18" charset="0"/>
              </a:rPr>
              <a:t>Di conseguenza i gameti sono sbilanciati geneticamente, quindi sterili</a:t>
            </a:r>
          </a:p>
        </p:txBody>
      </p:sp>
      <p:grpSp>
        <p:nvGrpSpPr>
          <p:cNvPr id="17" name="Group 62"/>
          <p:cNvGrpSpPr>
            <a:grpSpLocks/>
          </p:cNvGrpSpPr>
          <p:nvPr/>
        </p:nvGrpSpPr>
        <p:grpSpPr bwMode="auto">
          <a:xfrm>
            <a:off x="2133600" y="3502025"/>
            <a:ext cx="422275" cy="1079500"/>
            <a:chOff x="437" y="1251"/>
            <a:chExt cx="266" cy="680"/>
          </a:xfrm>
        </p:grpSpPr>
        <p:sp>
          <p:nvSpPr>
            <p:cNvPr id="14378" name="Line 63"/>
            <p:cNvSpPr>
              <a:spLocks noChangeShapeType="1"/>
            </p:cNvSpPr>
            <p:nvPr/>
          </p:nvSpPr>
          <p:spPr bwMode="auto">
            <a:xfrm rot="-1173742">
              <a:off x="521" y="1614"/>
              <a:ext cx="0" cy="317"/>
            </a:xfrm>
            <a:prstGeom prst="line">
              <a:avLst/>
            </a:prstGeom>
            <a:noFill/>
            <a:ln w="38100">
              <a:solidFill>
                <a:srgbClr val="CC0000"/>
              </a:solidFill>
              <a:prstDash val="sysDot"/>
              <a:round/>
              <a:headEnd/>
              <a:tailEnd/>
            </a:ln>
          </p:spPr>
          <p:txBody>
            <a:bodyPr/>
            <a:lstStyle/>
            <a:p>
              <a:endParaRPr lang="it-IT"/>
            </a:p>
          </p:txBody>
        </p:sp>
        <p:sp>
          <p:nvSpPr>
            <p:cNvPr id="14379" name="Oval 64"/>
            <p:cNvSpPr>
              <a:spLocks noChangeArrowheads="1"/>
            </p:cNvSpPr>
            <p:nvPr/>
          </p:nvSpPr>
          <p:spPr bwMode="auto">
            <a:xfrm rot="-1173742">
              <a:off x="437" y="1620"/>
              <a:ext cx="91" cy="90"/>
            </a:xfrm>
            <a:prstGeom prst="ellipse">
              <a:avLst/>
            </a:prstGeom>
            <a:solidFill>
              <a:srgbClr val="CC0000"/>
            </a:solidFill>
            <a:ln w="38100">
              <a:noFill/>
              <a:prstDash val="sysDot"/>
              <a:round/>
              <a:headEnd/>
              <a:tailEnd/>
            </a:ln>
          </p:spPr>
          <p:txBody>
            <a:bodyPr wrap="none" anchor="ctr"/>
            <a:lstStyle/>
            <a:p>
              <a:endParaRPr lang="it-IT"/>
            </a:p>
          </p:txBody>
        </p:sp>
        <p:sp>
          <p:nvSpPr>
            <p:cNvPr id="14380" name="Line 65"/>
            <p:cNvSpPr>
              <a:spLocks noChangeShapeType="1"/>
            </p:cNvSpPr>
            <p:nvPr/>
          </p:nvSpPr>
          <p:spPr bwMode="auto">
            <a:xfrm rot="-1055619">
              <a:off x="657" y="1251"/>
              <a:ext cx="0" cy="680"/>
            </a:xfrm>
            <a:prstGeom prst="line">
              <a:avLst/>
            </a:prstGeom>
            <a:noFill/>
            <a:ln w="38100">
              <a:solidFill>
                <a:srgbClr val="00CC66"/>
              </a:solidFill>
              <a:prstDash val="sysDot"/>
              <a:round/>
              <a:headEnd/>
              <a:tailEnd/>
            </a:ln>
          </p:spPr>
          <p:txBody>
            <a:bodyPr/>
            <a:lstStyle/>
            <a:p>
              <a:endParaRPr lang="it-IT"/>
            </a:p>
          </p:txBody>
        </p:sp>
        <p:sp>
          <p:nvSpPr>
            <p:cNvPr id="14381" name="Oval 66"/>
            <p:cNvSpPr>
              <a:spLocks noChangeArrowheads="1"/>
            </p:cNvSpPr>
            <p:nvPr/>
          </p:nvSpPr>
          <p:spPr bwMode="auto">
            <a:xfrm rot="-1055619">
              <a:off x="612" y="1568"/>
              <a:ext cx="91" cy="90"/>
            </a:xfrm>
            <a:prstGeom prst="ellipse">
              <a:avLst/>
            </a:prstGeom>
            <a:solidFill>
              <a:schemeClr val="accent1"/>
            </a:solidFill>
            <a:ln w="38100">
              <a:noFill/>
              <a:prstDash val="sysDot"/>
              <a:round/>
              <a:headEnd/>
              <a:tailEnd/>
            </a:ln>
          </p:spPr>
          <p:txBody>
            <a:bodyPr wrap="none" anchor="ctr"/>
            <a:lstStyle/>
            <a:p>
              <a:endParaRPr lang="it-IT"/>
            </a:p>
          </p:txBody>
        </p:sp>
      </p:grpSp>
      <p:grpSp>
        <p:nvGrpSpPr>
          <p:cNvPr id="18" name="Group 67"/>
          <p:cNvGrpSpPr>
            <a:grpSpLocks/>
          </p:cNvGrpSpPr>
          <p:nvPr/>
        </p:nvGrpSpPr>
        <p:grpSpPr bwMode="auto">
          <a:xfrm>
            <a:off x="2195513" y="3502025"/>
            <a:ext cx="422275" cy="1079500"/>
            <a:chOff x="437" y="1251"/>
            <a:chExt cx="266" cy="680"/>
          </a:xfrm>
        </p:grpSpPr>
        <p:sp>
          <p:nvSpPr>
            <p:cNvPr id="14374" name="Line 68"/>
            <p:cNvSpPr>
              <a:spLocks noChangeShapeType="1"/>
            </p:cNvSpPr>
            <p:nvPr/>
          </p:nvSpPr>
          <p:spPr bwMode="auto">
            <a:xfrm rot="-1173742">
              <a:off x="521" y="1614"/>
              <a:ext cx="0" cy="317"/>
            </a:xfrm>
            <a:prstGeom prst="line">
              <a:avLst/>
            </a:prstGeom>
            <a:noFill/>
            <a:ln w="38100">
              <a:solidFill>
                <a:srgbClr val="CC0000"/>
              </a:solidFill>
              <a:prstDash val="sysDot"/>
              <a:round/>
              <a:headEnd/>
              <a:tailEnd/>
            </a:ln>
          </p:spPr>
          <p:txBody>
            <a:bodyPr/>
            <a:lstStyle/>
            <a:p>
              <a:endParaRPr lang="it-IT"/>
            </a:p>
          </p:txBody>
        </p:sp>
        <p:sp>
          <p:nvSpPr>
            <p:cNvPr id="14375" name="Oval 69"/>
            <p:cNvSpPr>
              <a:spLocks noChangeArrowheads="1"/>
            </p:cNvSpPr>
            <p:nvPr/>
          </p:nvSpPr>
          <p:spPr bwMode="auto">
            <a:xfrm rot="-1173742">
              <a:off x="437" y="1620"/>
              <a:ext cx="91" cy="90"/>
            </a:xfrm>
            <a:prstGeom prst="ellipse">
              <a:avLst/>
            </a:prstGeom>
            <a:solidFill>
              <a:srgbClr val="CC0000"/>
            </a:solidFill>
            <a:ln w="38100">
              <a:noFill/>
              <a:prstDash val="sysDot"/>
              <a:round/>
              <a:headEnd/>
              <a:tailEnd/>
            </a:ln>
          </p:spPr>
          <p:txBody>
            <a:bodyPr wrap="none" anchor="ctr"/>
            <a:lstStyle/>
            <a:p>
              <a:endParaRPr lang="it-IT"/>
            </a:p>
          </p:txBody>
        </p:sp>
        <p:sp>
          <p:nvSpPr>
            <p:cNvPr id="14376" name="Line 70"/>
            <p:cNvSpPr>
              <a:spLocks noChangeShapeType="1"/>
            </p:cNvSpPr>
            <p:nvPr/>
          </p:nvSpPr>
          <p:spPr bwMode="auto">
            <a:xfrm rot="-1055619">
              <a:off x="657" y="1251"/>
              <a:ext cx="0" cy="680"/>
            </a:xfrm>
            <a:prstGeom prst="line">
              <a:avLst/>
            </a:prstGeom>
            <a:noFill/>
            <a:ln w="38100">
              <a:solidFill>
                <a:srgbClr val="00CC66"/>
              </a:solidFill>
              <a:prstDash val="sysDot"/>
              <a:round/>
              <a:headEnd/>
              <a:tailEnd/>
            </a:ln>
          </p:spPr>
          <p:txBody>
            <a:bodyPr/>
            <a:lstStyle/>
            <a:p>
              <a:endParaRPr lang="it-IT"/>
            </a:p>
          </p:txBody>
        </p:sp>
        <p:sp>
          <p:nvSpPr>
            <p:cNvPr id="14377" name="Oval 71"/>
            <p:cNvSpPr>
              <a:spLocks noChangeArrowheads="1"/>
            </p:cNvSpPr>
            <p:nvPr/>
          </p:nvSpPr>
          <p:spPr bwMode="auto">
            <a:xfrm rot="-1055619">
              <a:off x="612" y="1568"/>
              <a:ext cx="91" cy="90"/>
            </a:xfrm>
            <a:prstGeom prst="ellipse">
              <a:avLst/>
            </a:prstGeom>
            <a:solidFill>
              <a:schemeClr val="accent1"/>
            </a:solidFill>
            <a:ln w="38100">
              <a:noFill/>
              <a:prstDash val="sysDot"/>
              <a:round/>
              <a:headEnd/>
              <a:tailEnd/>
            </a:ln>
          </p:spPr>
          <p:txBody>
            <a:bodyPr wrap="none" anchor="ctr"/>
            <a:lstStyle/>
            <a:p>
              <a:endParaRPr lang="it-IT"/>
            </a:p>
          </p:txBody>
        </p:sp>
      </p:grpSp>
      <p:grpSp>
        <p:nvGrpSpPr>
          <p:cNvPr id="19" name="Group 72"/>
          <p:cNvGrpSpPr>
            <a:grpSpLocks/>
          </p:cNvGrpSpPr>
          <p:nvPr/>
        </p:nvGrpSpPr>
        <p:grpSpPr bwMode="auto">
          <a:xfrm rot="-4254700">
            <a:off x="6228556" y="2493169"/>
            <a:ext cx="217488" cy="1079500"/>
            <a:chOff x="4467" y="1888"/>
            <a:chExt cx="137" cy="680"/>
          </a:xfrm>
        </p:grpSpPr>
        <p:sp>
          <p:nvSpPr>
            <p:cNvPr id="14370" name="Line 73"/>
            <p:cNvSpPr>
              <a:spLocks noChangeShapeType="1"/>
            </p:cNvSpPr>
            <p:nvPr/>
          </p:nvSpPr>
          <p:spPr bwMode="auto">
            <a:xfrm rot="-1055619">
              <a:off x="4558" y="1888"/>
              <a:ext cx="0" cy="680"/>
            </a:xfrm>
            <a:prstGeom prst="line">
              <a:avLst/>
            </a:prstGeom>
            <a:noFill/>
            <a:ln w="38100">
              <a:solidFill>
                <a:srgbClr val="00CC66"/>
              </a:solidFill>
              <a:prstDash val="sysDot"/>
              <a:round/>
              <a:headEnd/>
              <a:tailEnd/>
            </a:ln>
          </p:spPr>
          <p:txBody>
            <a:bodyPr/>
            <a:lstStyle/>
            <a:p>
              <a:endParaRPr lang="it-IT"/>
            </a:p>
          </p:txBody>
        </p:sp>
        <p:sp>
          <p:nvSpPr>
            <p:cNvPr id="14371" name="Oval 74"/>
            <p:cNvSpPr>
              <a:spLocks noChangeArrowheads="1"/>
            </p:cNvSpPr>
            <p:nvPr/>
          </p:nvSpPr>
          <p:spPr bwMode="auto">
            <a:xfrm rot="-1055619">
              <a:off x="4513" y="2205"/>
              <a:ext cx="91" cy="90"/>
            </a:xfrm>
            <a:prstGeom prst="ellipse">
              <a:avLst/>
            </a:prstGeom>
            <a:solidFill>
              <a:schemeClr val="accent1"/>
            </a:solidFill>
            <a:ln w="38100">
              <a:noFill/>
              <a:prstDash val="sysDot"/>
              <a:round/>
              <a:headEnd/>
              <a:tailEnd/>
            </a:ln>
          </p:spPr>
          <p:txBody>
            <a:bodyPr wrap="none" anchor="ctr"/>
            <a:lstStyle/>
            <a:p>
              <a:endParaRPr lang="it-IT"/>
            </a:p>
          </p:txBody>
        </p:sp>
        <p:sp>
          <p:nvSpPr>
            <p:cNvPr id="14372" name="Line 75"/>
            <p:cNvSpPr>
              <a:spLocks noChangeShapeType="1"/>
            </p:cNvSpPr>
            <p:nvPr/>
          </p:nvSpPr>
          <p:spPr bwMode="auto">
            <a:xfrm rot="-1055619">
              <a:off x="4512" y="1888"/>
              <a:ext cx="0" cy="680"/>
            </a:xfrm>
            <a:prstGeom prst="line">
              <a:avLst/>
            </a:prstGeom>
            <a:noFill/>
            <a:ln w="38100">
              <a:solidFill>
                <a:srgbClr val="00CC66"/>
              </a:solidFill>
              <a:prstDash val="sysDot"/>
              <a:round/>
              <a:headEnd/>
              <a:tailEnd/>
            </a:ln>
          </p:spPr>
          <p:txBody>
            <a:bodyPr/>
            <a:lstStyle/>
            <a:p>
              <a:endParaRPr lang="it-IT"/>
            </a:p>
          </p:txBody>
        </p:sp>
        <p:sp>
          <p:nvSpPr>
            <p:cNvPr id="14373" name="Oval 76"/>
            <p:cNvSpPr>
              <a:spLocks noChangeArrowheads="1"/>
            </p:cNvSpPr>
            <p:nvPr/>
          </p:nvSpPr>
          <p:spPr bwMode="auto">
            <a:xfrm rot="-1055619">
              <a:off x="4467" y="2205"/>
              <a:ext cx="91" cy="90"/>
            </a:xfrm>
            <a:prstGeom prst="ellipse">
              <a:avLst/>
            </a:prstGeom>
            <a:solidFill>
              <a:schemeClr val="accent1"/>
            </a:solidFill>
            <a:ln w="38100">
              <a:noFill/>
              <a:prstDash val="sysDot"/>
              <a:round/>
              <a:headEnd/>
              <a:tailEnd/>
            </a:ln>
          </p:spPr>
          <p:txBody>
            <a:bodyPr wrap="none" anchor="ctr"/>
            <a:lstStyle/>
            <a:p>
              <a:endParaRPr lang="it-IT"/>
            </a:p>
          </p:txBody>
        </p:sp>
      </p:grpSp>
      <p:grpSp>
        <p:nvGrpSpPr>
          <p:cNvPr id="20" name="Group 77"/>
          <p:cNvGrpSpPr>
            <a:grpSpLocks/>
          </p:cNvGrpSpPr>
          <p:nvPr/>
        </p:nvGrpSpPr>
        <p:grpSpPr bwMode="auto">
          <a:xfrm rot="-4145834">
            <a:off x="8393906" y="2632869"/>
            <a:ext cx="206375" cy="503238"/>
            <a:chOff x="4066" y="2251"/>
            <a:chExt cx="130" cy="317"/>
          </a:xfrm>
        </p:grpSpPr>
        <p:sp>
          <p:nvSpPr>
            <p:cNvPr id="14366" name="Line 78"/>
            <p:cNvSpPr>
              <a:spLocks noChangeShapeType="1"/>
            </p:cNvSpPr>
            <p:nvPr/>
          </p:nvSpPr>
          <p:spPr bwMode="auto">
            <a:xfrm rot="-1173742">
              <a:off x="4196" y="2251"/>
              <a:ext cx="0" cy="317"/>
            </a:xfrm>
            <a:prstGeom prst="line">
              <a:avLst/>
            </a:prstGeom>
            <a:noFill/>
            <a:ln w="38100">
              <a:solidFill>
                <a:srgbClr val="CC0000"/>
              </a:solidFill>
              <a:prstDash val="sysDot"/>
              <a:round/>
              <a:headEnd/>
              <a:tailEnd/>
            </a:ln>
          </p:spPr>
          <p:txBody>
            <a:bodyPr/>
            <a:lstStyle/>
            <a:p>
              <a:endParaRPr lang="it-IT"/>
            </a:p>
          </p:txBody>
        </p:sp>
        <p:sp>
          <p:nvSpPr>
            <p:cNvPr id="14367" name="Oval 79"/>
            <p:cNvSpPr>
              <a:spLocks noChangeArrowheads="1"/>
            </p:cNvSpPr>
            <p:nvPr/>
          </p:nvSpPr>
          <p:spPr bwMode="auto">
            <a:xfrm rot="-1173742">
              <a:off x="4105" y="2257"/>
              <a:ext cx="91" cy="90"/>
            </a:xfrm>
            <a:prstGeom prst="ellipse">
              <a:avLst/>
            </a:prstGeom>
            <a:solidFill>
              <a:srgbClr val="CC0000"/>
            </a:solidFill>
            <a:ln w="38100">
              <a:noFill/>
              <a:prstDash val="sysDot"/>
              <a:round/>
              <a:headEnd/>
              <a:tailEnd/>
            </a:ln>
          </p:spPr>
          <p:txBody>
            <a:bodyPr wrap="none" anchor="ctr"/>
            <a:lstStyle/>
            <a:p>
              <a:endParaRPr lang="it-IT"/>
            </a:p>
          </p:txBody>
        </p:sp>
        <p:sp>
          <p:nvSpPr>
            <p:cNvPr id="14368" name="Line 80"/>
            <p:cNvSpPr>
              <a:spLocks noChangeShapeType="1"/>
            </p:cNvSpPr>
            <p:nvPr/>
          </p:nvSpPr>
          <p:spPr bwMode="auto">
            <a:xfrm rot="-1173742">
              <a:off x="4150" y="2251"/>
              <a:ext cx="0" cy="317"/>
            </a:xfrm>
            <a:prstGeom prst="line">
              <a:avLst/>
            </a:prstGeom>
            <a:noFill/>
            <a:ln w="38100">
              <a:solidFill>
                <a:srgbClr val="CC0000"/>
              </a:solidFill>
              <a:prstDash val="sysDot"/>
              <a:round/>
              <a:headEnd/>
              <a:tailEnd/>
            </a:ln>
          </p:spPr>
          <p:txBody>
            <a:bodyPr/>
            <a:lstStyle/>
            <a:p>
              <a:endParaRPr lang="it-IT"/>
            </a:p>
          </p:txBody>
        </p:sp>
        <p:sp>
          <p:nvSpPr>
            <p:cNvPr id="14369" name="Oval 81"/>
            <p:cNvSpPr>
              <a:spLocks noChangeArrowheads="1"/>
            </p:cNvSpPr>
            <p:nvPr/>
          </p:nvSpPr>
          <p:spPr bwMode="auto">
            <a:xfrm rot="-1173742">
              <a:off x="4066" y="2257"/>
              <a:ext cx="91" cy="90"/>
            </a:xfrm>
            <a:prstGeom prst="ellipse">
              <a:avLst/>
            </a:prstGeom>
            <a:solidFill>
              <a:srgbClr val="CC0000"/>
            </a:solidFill>
            <a:ln w="38100">
              <a:noFill/>
              <a:prstDash val="sysDot"/>
              <a:round/>
              <a:headEnd/>
              <a:tailEnd/>
            </a:ln>
          </p:spPr>
          <p:txBody>
            <a:bodyPr wrap="none" anchor="ctr"/>
            <a:lstStyle/>
            <a:p>
              <a:endParaRPr lang="it-IT"/>
            </a:p>
          </p:txBody>
        </p:sp>
      </p:grpSp>
      <p:cxnSp>
        <p:nvCxnSpPr>
          <p:cNvPr id="47186" name="AutoShape 82"/>
          <p:cNvCxnSpPr>
            <a:cxnSpLocks noChangeShapeType="1"/>
            <a:stCxn id="47138" idx="3"/>
            <a:endCxn id="47124" idx="2"/>
          </p:cNvCxnSpPr>
          <p:nvPr/>
        </p:nvCxnSpPr>
        <p:spPr bwMode="auto">
          <a:xfrm flipV="1">
            <a:off x="3994150" y="3571875"/>
            <a:ext cx="398463" cy="2819400"/>
          </a:xfrm>
          <a:prstGeom prst="straightConnector1">
            <a:avLst/>
          </a:prstGeom>
          <a:noFill/>
          <a:ln w="38100">
            <a:solidFill>
              <a:srgbClr val="FF0000"/>
            </a:solidFill>
            <a:prstDash val="dash"/>
            <a:round/>
            <a:headEnd/>
            <a:tailEnd type="triangle" w="med" len="med"/>
          </a:ln>
        </p:spPr>
      </p:cxnSp>
      <p:sp>
        <p:nvSpPr>
          <p:cNvPr id="14365" name="AutoShape 83">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9" presetClass="path" presetSubtype="0" accel="50000" decel="50000" fill="hold" nodeType="clickEffect">
                                  <p:stCondLst>
                                    <p:cond delay="0"/>
                                  </p:stCondLst>
                                  <p:childTnLst>
                                    <p:animMotion origin="layout" path="M 1.66667E-6 -3.69942E-6 L 0.14913 0.1207 " pathEditMode="relative" rAng="0" ptsTypes="AA">
                                      <p:cBhvr>
                                        <p:cTn id="16" dur="2000" fill="hold"/>
                                        <p:tgtEl>
                                          <p:spTgt spid="4"/>
                                        </p:tgtEl>
                                        <p:attrNameLst>
                                          <p:attrName>ppt_x</p:attrName>
                                          <p:attrName>ppt_y</p:attrName>
                                        </p:attrNameLst>
                                      </p:cBhvr>
                                      <p:rCtr x="74" y="60"/>
                                    </p:animMotion>
                                  </p:childTnLst>
                                </p:cTn>
                              </p:par>
                              <p:par>
                                <p:cTn id="17" presetID="49" presetClass="path" presetSubtype="0" accel="50000" decel="50000" fill="hold" nodeType="withEffect">
                                  <p:stCondLst>
                                    <p:cond delay="0"/>
                                  </p:stCondLst>
                                  <p:childTnLst>
                                    <p:animMotion origin="layout" path="M 5.55556E-7 -4.85549E-6 L 0.14722 0.12602 " pathEditMode="relative" rAng="0" ptsTypes="AA">
                                      <p:cBhvr>
                                        <p:cTn id="18" dur="2000" fill="hold"/>
                                        <p:tgtEl>
                                          <p:spTgt spid="5"/>
                                        </p:tgtEl>
                                        <p:attrNameLst>
                                          <p:attrName>ppt_x</p:attrName>
                                          <p:attrName>ppt_y</p:attrName>
                                        </p:attrNameLst>
                                      </p:cBhvr>
                                      <p:rCtr x="74" y="63"/>
                                    </p:animMotion>
                                  </p:childTnLst>
                                  <p:subTnLst>
                                    <p:set>
                                      <p:cBhvr override="childStyle">
                                        <p:cTn dur="1" fill="hold" display="0" masterRel="sameClick" afterEffect="1">
                                          <p:stCondLst>
                                            <p:cond evt="end" delay="0">
                                              <p:tn val="17"/>
                                            </p:cond>
                                          </p:stCondLst>
                                        </p:cTn>
                                        <p:tgtEl>
                                          <p:spTgt spid="5"/>
                                        </p:tgtEl>
                                        <p:attrNameLst>
                                          <p:attrName>style.visibility</p:attrName>
                                        </p:attrNameLst>
                                      </p:cBhvr>
                                      <p:to>
                                        <p:strVal val="hidden"/>
                                      </p:to>
                                    </p:set>
                                  </p:subTnLst>
                                </p:cTn>
                              </p:par>
                            </p:childTnLst>
                          </p:cTn>
                        </p:par>
                        <p:par>
                          <p:cTn id="19" fill="hold">
                            <p:stCondLst>
                              <p:cond delay="2000"/>
                            </p:stCondLst>
                            <p:childTnLst>
                              <p:par>
                                <p:cTn id="20" presetID="23" presetClass="entr" presetSubtype="16" fill="hold" grpId="0" nodeType="afterEffect">
                                  <p:stCondLst>
                                    <p:cond delay="1000"/>
                                  </p:stCondLst>
                                  <p:childTnLst>
                                    <p:set>
                                      <p:cBhvr>
                                        <p:cTn id="21" dur="1" fill="hold">
                                          <p:stCondLst>
                                            <p:cond delay="0"/>
                                          </p:stCondLst>
                                        </p:cTn>
                                        <p:tgtEl>
                                          <p:spTgt spid="47122"/>
                                        </p:tgtEl>
                                        <p:attrNameLst>
                                          <p:attrName>style.visibility</p:attrName>
                                        </p:attrNameLst>
                                      </p:cBhvr>
                                      <p:to>
                                        <p:strVal val="visible"/>
                                      </p:to>
                                    </p:set>
                                    <p:anim calcmode="lin" valueType="num">
                                      <p:cBhvr>
                                        <p:cTn id="22" dur="500" fill="hold"/>
                                        <p:tgtEl>
                                          <p:spTgt spid="47122"/>
                                        </p:tgtEl>
                                        <p:attrNameLst>
                                          <p:attrName>ppt_w</p:attrName>
                                        </p:attrNameLst>
                                      </p:cBhvr>
                                      <p:tavLst>
                                        <p:tav tm="0">
                                          <p:val>
                                            <p:fltVal val="0"/>
                                          </p:val>
                                        </p:tav>
                                        <p:tav tm="100000">
                                          <p:val>
                                            <p:strVal val="#ppt_w"/>
                                          </p:val>
                                        </p:tav>
                                      </p:tavLst>
                                    </p:anim>
                                    <p:anim calcmode="lin" valueType="num">
                                      <p:cBhvr>
                                        <p:cTn id="23" dur="500" fill="hold"/>
                                        <p:tgtEl>
                                          <p:spTgt spid="47122"/>
                                        </p:tgtEl>
                                        <p:attrNameLst>
                                          <p:attrName>ppt_h</p:attrName>
                                        </p:attrNameLst>
                                      </p:cBhvr>
                                      <p:tavLst>
                                        <p:tav tm="0">
                                          <p:val>
                                            <p:fltVal val="0"/>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dissolve">
                                      <p:cBhvr>
                                        <p:cTn id="28" dur="500"/>
                                        <p:tgtEl>
                                          <p:spTgt spid="6"/>
                                        </p:tgtEl>
                                      </p:cBhvr>
                                    </p:animEffect>
                                  </p:childTnLst>
                                </p:cTn>
                              </p:par>
                              <p:par>
                                <p:cTn id="29" presetID="9"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dissolve">
                                      <p:cBhvr>
                                        <p:cTn id="31" dur="500"/>
                                        <p:tgtEl>
                                          <p:spTgt spid="7"/>
                                        </p:tgtEl>
                                      </p:cBhvr>
                                    </p:animEffect>
                                  </p:childTnLst>
                                </p:cTn>
                              </p:par>
                              <p:par>
                                <p:cTn id="32" presetID="9"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dissolve">
                                      <p:cBhvr>
                                        <p:cTn id="34" dur="500"/>
                                        <p:tgtEl>
                                          <p:spTgt spid="8"/>
                                        </p:tgtEl>
                                      </p:cBhvr>
                                    </p:animEffect>
                                  </p:childTnLst>
                                </p:cTn>
                              </p:par>
                              <p:par>
                                <p:cTn id="35" presetID="55"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1000" fill="hold"/>
                                        <p:tgtEl>
                                          <p:spTgt spid="18"/>
                                        </p:tgtEl>
                                        <p:attrNameLst>
                                          <p:attrName>ppt_w</p:attrName>
                                        </p:attrNameLst>
                                      </p:cBhvr>
                                      <p:tavLst>
                                        <p:tav tm="0">
                                          <p:val>
                                            <p:strVal val="#ppt_w*0.70"/>
                                          </p:val>
                                        </p:tav>
                                        <p:tav tm="100000">
                                          <p:val>
                                            <p:strVal val="#ppt_w"/>
                                          </p:val>
                                        </p:tav>
                                      </p:tavLst>
                                    </p:anim>
                                    <p:anim calcmode="lin" valueType="num">
                                      <p:cBhvr>
                                        <p:cTn id="38" dur="1000" fill="hold"/>
                                        <p:tgtEl>
                                          <p:spTgt spid="18"/>
                                        </p:tgtEl>
                                        <p:attrNameLst>
                                          <p:attrName>ppt_h</p:attrName>
                                        </p:attrNameLst>
                                      </p:cBhvr>
                                      <p:tavLst>
                                        <p:tav tm="0">
                                          <p:val>
                                            <p:strVal val="#ppt_h"/>
                                          </p:val>
                                        </p:tav>
                                        <p:tav tm="100000">
                                          <p:val>
                                            <p:strVal val="#ppt_h"/>
                                          </p:val>
                                        </p:tav>
                                      </p:tavLst>
                                    </p:anim>
                                    <p:animEffect transition="in" filter="fade">
                                      <p:cBhvr>
                                        <p:cTn id="39" dur="10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16" fill="hold" grpId="0" nodeType="clickEffect">
                                  <p:stCondLst>
                                    <p:cond delay="0"/>
                                  </p:stCondLst>
                                  <p:childTnLst>
                                    <p:set>
                                      <p:cBhvr>
                                        <p:cTn id="43" dur="1" fill="hold">
                                          <p:stCondLst>
                                            <p:cond delay="0"/>
                                          </p:stCondLst>
                                        </p:cTn>
                                        <p:tgtEl>
                                          <p:spTgt spid="47125"/>
                                        </p:tgtEl>
                                        <p:attrNameLst>
                                          <p:attrName>style.visibility</p:attrName>
                                        </p:attrNameLst>
                                      </p:cBhvr>
                                      <p:to>
                                        <p:strVal val="visible"/>
                                      </p:to>
                                    </p:set>
                                    <p:anim calcmode="lin" valueType="num">
                                      <p:cBhvr>
                                        <p:cTn id="44" dur="500" fill="hold"/>
                                        <p:tgtEl>
                                          <p:spTgt spid="47125"/>
                                        </p:tgtEl>
                                        <p:attrNameLst>
                                          <p:attrName>ppt_w</p:attrName>
                                        </p:attrNameLst>
                                      </p:cBhvr>
                                      <p:tavLst>
                                        <p:tav tm="0">
                                          <p:val>
                                            <p:fltVal val="0"/>
                                          </p:val>
                                        </p:tav>
                                        <p:tav tm="100000">
                                          <p:val>
                                            <p:strVal val="#ppt_w"/>
                                          </p:val>
                                        </p:tav>
                                      </p:tavLst>
                                    </p:anim>
                                    <p:anim calcmode="lin" valueType="num">
                                      <p:cBhvr>
                                        <p:cTn id="45" dur="500" fill="hold"/>
                                        <p:tgtEl>
                                          <p:spTgt spid="47125"/>
                                        </p:tgtEl>
                                        <p:attrNameLst>
                                          <p:attrName>ppt_h</p:attrName>
                                        </p:attrNameLst>
                                      </p:cBhvr>
                                      <p:tavLst>
                                        <p:tav tm="0">
                                          <p:val>
                                            <p:fltVal val="0"/>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18" presetClass="entr" presetSubtype="3" fill="hold" nodeType="clickEffect">
                                  <p:stCondLst>
                                    <p:cond delay="0"/>
                                  </p:stCondLst>
                                  <p:childTnLst>
                                    <p:set>
                                      <p:cBhvr>
                                        <p:cTn id="49" dur="1" fill="hold">
                                          <p:stCondLst>
                                            <p:cond delay="0"/>
                                          </p:stCondLst>
                                        </p:cTn>
                                        <p:tgtEl>
                                          <p:spTgt spid="47123"/>
                                        </p:tgtEl>
                                        <p:attrNameLst>
                                          <p:attrName>style.visibility</p:attrName>
                                        </p:attrNameLst>
                                      </p:cBhvr>
                                      <p:to>
                                        <p:strVal val="visible"/>
                                      </p:to>
                                    </p:set>
                                    <p:animEffect transition="in" filter="strips(upRight)">
                                      <p:cBhvr>
                                        <p:cTn id="50" dur="1000"/>
                                        <p:tgtEl>
                                          <p:spTgt spid="47123"/>
                                        </p:tgtEl>
                                      </p:cBhvr>
                                    </p:animEffect>
                                  </p:childTnLst>
                                </p:cTn>
                              </p:par>
                              <p:par>
                                <p:cTn id="51" presetID="53" presetClass="entr" presetSubtype="0" fill="hold" grpId="0" nodeType="withEffect">
                                  <p:stCondLst>
                                    <p:cond delay="500"/>
                                  </p:stCondLst>
                                  <p:childTnLst>
                                    <p:set>
                                      <p:cBhvr>
                                        <p:cTn id="52" dur="1" fill="hold">
                                          <p:stCondLst>
                                            <p:cond delay="0"/>
                                          </p:stCondLst>
                                        </p:cTn>
                                        <p:tgtEl>
                                          <p:spTgt spid="47139"/>
                                        </p:tgtEl>
                                        <p:attrNameLst>
                                          <p:attrName>style.visibility</p:attrName>
                                        </p:attrNameLst>
                                      </p:cBhvr>
                                      <p:to>
                                        <p:strVal val="visible"/>
                                      </p:to>
                                    </p:set>
                                    <p:anim calcmode="lin" valueType="num">
                                      <p:cBhvr>
                                        <p:cTn id="53" dur="500" fill="hold"/>
                                        <p:tgtEl>
                                          <p:spTgt spid="47139"/>
                                        </p:tgtEl>
                                        <p:attrNameLst>
                                          <p:attrName>ppt_w</p:attrName>
                                        </p:attrNameLst>
                                      </p:cBhvr>
                                      <p:tavLst>
                                        <p:tav tm="0">
                                          <p:val>
                                            <p:fltVal val="0"/>
                                          </p:val>
                                        </p:tav>
                                        <p:tav tm="100000">
                                          <p:val>
                                            <p:strVal val="#ppt_w"/>
                                          </p:val>
                                        </p:tav>
                                      </p:tavLst>
                                    </p:anim>
                                    <p:anim calcmode="lin" valueType="num">
                                      <p:cBhvr>
                                        <p:cTn id="54" dur="500" fill="hold"/>
                                        <p:tgtEl>
                                          <p:spTgt spid="47139"/>
                                        </p:tgtEl>
                                        <p:attrNameLst>
                                          <p:attrName>ppt_h</p:attrName>
                                        </p:attrNameLst>
                                      </p:cBhvr>
                                      <p:tavLst>
                                        <p:tav tm="0">
                                          <p:val>
                                            <p:fltVal val="0"/>
                                          </p:val>
                                        </p:tav>
                                        <p:tav tm="100000">
                                          <p:val>
                                            <p:strVal val="#ppt_h"/>
                                          </p:val>
                                        </p:tav>
                                      </p:tavLst>
                                    </p:anim>
                                    <p:animEffect transition="in" filter="fade">
                                      <p:cBhvr>
                                        <p:cTn id="55" dur="500"/>
                                        <p:tgtEl>
                                          <p:spTgt spid="47139"/>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0" fill="hold" grpId="0" nodeType="clickEffect">
                                  <p:stCondLst>
                                    <p:cond delay="0"/>
                                  </p:stCondLst>
                                  <p:childTnLst>
                                    <p:set>
                                      <p:cBhvr>
                                        <p:cTn id="59" dur="1" fill="hold">
                                          <p:stCondLst>
                                            <p:cond delay="0"/>
                                          </p:stCondLst>
                                        </p:cTn>
                                        <p:tgtEl>
                                          <p:spTgt spid="47138"/>
                                        </p:tgtEl>
                                        <p:attrNameLst>
                                          <p:attrName>style.visibility</p:attrName>
                                        </p:attrNameLst>
                                      </p:cBhvr>
                                      <p:to>
                                        <p:strVal val="visible"/>
                                      </p:to>
                                    </p:set>
                                    <p:anim calcmode="lin" valueType="num">
                                      <p:cBhvr>
                                        <p:cTn id="60" dur="500" fill="hold"/>
                                        <p:tgtEl>
                                          <p:spTgt spid="47138"/>
                                        </p:tgtEl>
                                        <p:attrNameLst>
                                          <p:attrName>ppt_w</p:attrName>
                                        </p:attrNameLst>
                                      </p:cBhvr>
                                      <p:tavLst>
                                        <p:tav tm="0">
                                          <p:val>
                                            <p:fltVal val="0"/>
                                          </p:val>
                                        </p:tav>
                                        <p:tav tm="100000">
                                          <p:val>
                                            <p:strVal val="#ppt_w"/>
                                          </p:val>
                                        </p:tav>
                                      </p:tavLst>
                                    </p:anim>
                                    <p:anim calcmode="lin" valueType="num">
                                      <p:cBhvr>
                                        <p:cTn id="61" dur="500" fill="hold"/>
                                        <p:tgtEl>
                                          <p:spTgt spid="47138"/>
                                        </p:tgtEl>
                                        <p:attrNameLst>
                                          <p:attrName>ppt_h</p:attrName>
                                        </p:attrNameLst>
                                      </p:cBhvr>
                                      <p:tavLst>
                                        <p:tav tm="0">
                                          <p:val>
                                            <p:fltVal val="0"/>
                                          </p:val>
                                        </p:tav>
                                        <p:tav tm="100000">
                                          <p:val>
                                            <p:strVal val="#ppt_h"/>
                                          </p:val>
                                        </p:tav>
                                      </p:tavLst>
                                    </p:anim>
                                    <p:animEffect transition="in" filter="fade">
                                      <p:cBhvr>
                                        <p:cTn id="62" dur="500"/>
                                        <p:tgtEl>
                                          <p:spTgt spid="47138"/>
                                        </p:tgtEl>
                                      </p:cBhvr>
                                    </p:animEffect>
                                  </p:childTnLst>
                                </p:cTn>
                              </p:par>
                            </p:childTnLst>
                          </p:cTn>
                        </p:par>
                        <p:par>
                          <p:cTn id="63" fill="hold">
                            <p:stCondLst>
                              <p:cond delay="500"/>
                            </p:stCondLst>
                            <p:childTnLst>
                              <p:par>
                                <p:cTn id="64" presetID="23" presetClass="entr" presetSubtype="16" fill="hold" grpId="0" nodeType="afterEffect">
                                  <p:stCondLst>
                                    <p:cond delay="0"/>
                                  </p:stCondLst>
                                  <p:childTnLst>
                                    <p:set>
                                      <p:cBhvr>
                                        <p:cTn id="65" dur="1" fill="hold">
                                          <p:stCondLst>
                                            <p:cond delay="0"/>
                                          </p:stCondLst>
                                        </p:cTn>
                                        <p:tgtEl>
                                          <p:spTgt spid="47124"/>
                                        </p:tgtEl>
                                        <p:attrNameLst>
                                          <p:attrName>style.visibility</p:attrName>
                                        </p:attrNameLst>
                                      </p:cBhvr>
                                      <p:to>
                                        <p:strVal val="visible"/>
                                      </p:to>
                                    </p:set>
                                    <p:anim calcmode="lin" valueType="num">
                                      <p:cBhvr>
                                        <p:cTn id="66" dur="500" fill="hold"/>
                                        <p:tgtEl>
                                          <p:spTgt spid="47124"/>
                                        </p:tgtEl>
                                        <p:attrNameLst>
                                          <p:attrName>ppt_w</p:attrName>
                                        </p:attrNameLst>
                                      </p:cBhvr>
                                      <p:tavLst>
                                        <p:tav tm="0">
                                          <p:val>
                                            <p:fltVal val="0"/>
                                          </p:val>
                                        </p:tav>
                                        <p:tav tm="100000">
                                          <p:val>
                                            <p:strVal val="#ppt_w"/>
                                          </p:val>
                                        </p:tav>
                                      </p:tavLst>
                                    </p:anim>
                                    <p:anim calcmode="lin" valueType="num">
                                      <p:cBhvr>
                                        <p:cTn id="67" dur="500" fill="hold"/>
                                        <p:tgtEl>
                                          <p:spTgt spid="47124"/>
                                        </p:tgtEl>
                                        <p:attrNameLst>
                                          <p:attrName>ppt_h</p:attrName>
                                        </p:attrNameLst>
                                      </p:cBhvr>
                                      <p:tavLst>
                                        <p:tav tm="0">
                                          <p:val>
                                            <p:fltVal val="0"/>
                                          </p:val>
                                        </p:tav>
                                        <p:tav tm="100000">
                                          <p:val>
                                            <p:strVal val="#ppt_h"/>
                                          </p:val>
                                        </p:tav>
                                      </p:tavLst>
                                    </p:anim>
                                  </p:childTnLst>
                                </p:cTn>
                              </p:par>
                            </p:childTnLst>
                          </p:cTn>
                        </p:par>
                      </p:childTnLst>
                    </p:cTn>
                  </p:par>
                  <p:par>
                    <p:cTn id="68" fill="hold">
                      <p:stCondLst>
                        <p:cond delay="indefinite"/>
                      </p:stCondLst>
                      <p:childTnLst>
                        <p:par>
                          <p:cTn id="69" fill="hold">
                            <p:stCondLst>
                              <p:cond delay="0"/>
                            </p:stCondLst>
                            <p:childTnLst>
                              <p:par>
                                <p:cTn id="70" presetID="55" presetClass="entr" presetSubtype="0" fill="hold" nodeType="click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p:cTn id="72" dur="1000" fill="hold"/>
                                        <p:tgtEl>
                                          <p:spTgt spid="13"/>
                                        </p:tgtEl>
                                        <p:attrNameLst>
                                          <p:attrName>ppt_w</p:attrName>
                                        </p:attrNameLst>
                                      </p:cBhvr>
                                      <p:tavLst>
                                        <p:tav tm="0">
                                          <p:val>
                                            <p:strVal val="#ppt_w*0.70"/>
                                          </p:val>
                                        </p:tav>
                                        <p:tav tm="100000">
                                          <p:val>
                                            <p:strVal val="#ppt_w"/>
                                          </p:val>
                                        </p:tav>
                                      </p:tavLst>
                                    </p:anim>
                                    <p:anim calcmode="lin" valueType="num">
                                      <p:cBhvr>
                                        <p:cTn id="73" dur="1000" fill="hold"/>
                                        <p:tgtEl>
                                          <p:spTgt spid="13"/>
                                        </p:tgtEl>
                                        <p:attrNameLst>
                                          <p:attrName>ppt_h</p:attrName>
                                        </p:attrNameLst>
                                      </p:cBhvr>
                                      <p:tavLst>
                                        <p:tav tm="0">
                                          <p:val>
                                            <p:strVal val="#ppt_h"/>
                                          </p:val>
                                        </p:tav>
                                        <p:tav tm="100000">
                                          <p:val>
                                            <p:strVal val="#ppt_h"/>
                                          </p:val>
                                        </p:tav>
                                      </p:tavLst>
                                    </p:anim>
                                    <p:animEffect transition="in" filter="fade">
                                      <p:cBhvr>
                                        <p:cTn id="74" dur="1000"/>
                                        <p:tgtEl>
                                          <p:spTgt spid="13"/>
                                        </p:tgtEl>
                                      </p:cBhvr>
                                    </p:animEffect>
                                  </p:childTnLst>
                                </p:cTn>
                              </p:par>
                              <p:par>
                                <p:cTn id="75" presetID="55" presetClass="entr" presetSubtype="0" fill="hold" nodeType="with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p:cTn id="77" dur="1000" fill="hold"/>
                                        <p:tgtEl>
                                          <p:spTgt spid="19"/>
                                        </p:tgtEl>
                                        <p:attrNameLst>
                                          <p:attrName>ppt_w</p:attrName>
                                        </p:attrNameLst>
                                      </p:cBhvr>
                                      <p:tavLst>
                                        <p:tav tm="0">
                                          <p:val>
                                            <p:strVal val="#ppt_w*0.70"/>
                                          </p:val>
                                        </p:tav>
                                        <p:tav tm="100000">
                                          <p:val>
                                            <p:strVal val="#ppt_w"/>
                                          </p:val>
                                        </p:tav>
                                      </p:tavLst>
                                    </p:anim>
                                    <p:anim calcmode="lin" valueType="num">
                                      <p:cBhvr>
                                        <p:cTn id="78" dur="1000" fill="hold"/>
                                        <p:tgtEl>
                                          <p:spTgt spid="19"/>
                                        </p:tgtEl>
                                        <p:attrNameLst>
                                          <p:attrName>ppt_h</p:attrName>
                                        </p:attrNameLst>
                                      </p:cBhvr>
                                      <p:tavLst>
                                        <p:tav tm="0">
                                          <p:val>
                                            <p:strVal val="#ppt_h"/>
                                          </p:val>
                                        </p:tav>
                                        <p:tav tm="100000">
                                          <p:val>
                                            <p:strVal val="#ppt_h"/>
                                          </p:val>
                                        </p:tav>
                                      </p:tavLst>
                                    </p:anim>
                                    <p:animEffect transition="in" filter="fade">
                                      <p:cBhvr>
                                        <p:cTn id="79" dur="1000"/>
                                        <p:tgtEl>
                                          <p:spTgt spid="19"/>
                                        </p:tgtEl>
                                      </p:cBhvr>
                                    </p:animEffect>
                                  </p:childTnLst>
                                </p:cTn>
                              </p:par>
                              <p:par>
                                <p:cTn id="80" presetID="55" presetClass="entr" presetSubtype="0" fill="hold" nodeType="withEffect">
                                  <p:stCondLst>
                                    <p:cond delay="0"/>
                                  </p:stCondLst>
                                  <p:childTnLst>
                                    <p:set>
                                      <p:cBhvr>
                                        <p:cTn id="81" dur="1" fill="hold">
                                          <p:stCondLst>
                                            <p:cond delay="0"/>
                                          </p:stCondLst>
                                        </p:cTn>
                                        <p:tgtEl>
                                          <p:spTgt spid="9"/>
                                        </p:tgtEl>
                                        <p:attrNameLst>
                                          <p:attrName>style.visibility</p:attrName>
                                        </p:attrNameLst>
                                      </p:cBhvr>
                                      <p:to>
                                        <p:strVal val="visible"/>
                                      </p:to>
                                    </p:set>
                                    <p:anim calcmode="lin" valueType="num">
                                      <p:cBhvr>
                                        <p:cTn id="82" dur="1000" fill="hold"/>
                                        <p:tgtEl>
                                          <p:spTgt spid="9"/>
                                        </p:tgtEl>
                                        <p:attrNameLst>
                                          <p:attrName>ppt_w</p:attrName>
                                        </p:attrNameLst>
                                      </p:cBhvr>
                                      <p:tavLst>
                                        <p:tav tm="0">
                                          <p:val>
                                            <p:strVal val="#ppt_w*0.70"/>
                                          </p:val>
                                        </p:tav>
                                        <p:tav tm="100000">
                                          <p:val>
                                            <p:strVal val="#ppt_w"/>
                                          </p:val>
                                        </p:tav>
                                      </p:tavLst>
                                    </p:anim>
                                    <p:anim calcmode="lin" valueType="num">
                                      <p:cBhvr>
                                        <p:cTn id="83" dur="1000" fill="hold"/>
                                        <p:tgtEl>
                                          <p:spTgt spid="9"/>
                                        </p:tgtEl>
                                        <p:attrNameLst>
                                          <p:attrName>ppt_h</p:attrName>
                                        </p:attrNameLst>
                                      </p:cBhvr>
                                      <p:tavLst>
                                        <p:tav tm="0">
                                          <p:val>
                                            <p:strVal val="#ppt_h"/>
                                          </p:val>
                                        </p:tav>
                                        <p:tav tm="100000">
                                          <p:val>
                                            <p:strVal val="#ppt_h"/>
                                          </p:val>
                                        </p:tav>
                                      </p:tavLst>
                                    </p:anim>
                                    <p:animEffect transition="in" filter="fade">
                                      <p:cBhvr>
                                        <p:cTn id="84" dur="1000"/>
                                        <p:tgtEl>
                                          <p:spTgt spid="9"/>
                                        </p:tgtEl>
                                      </p:cBhvr>
                                    </p:animEffect>
                                  </p:childTnLst>
                                </p:cTn>
                              </p:par>
                              <p:par>
                                <p:cTn id="85" presetID="55" presetClass="entr" presetSubtype="0" fill="hold" nodeType="withEffect">
                                  <p:stCondLst>
                                    <p:cond delay="0"/>
                                  </p:stCondLst>
                                  <p:childTnLst>
                                    <p:set>
                                      <p:cBhvr>
                                        <p:cTn id="86" dur="1" fill="hold">
                                          <p:stCondLst>
                                            <p:cond delay="0"/>
                                          </p:stCondLst>
                                        </p:cTn>
                                        <p:tgtEl>
                                          <p:spTgt spid="12"/>
                                        </p:tgtEl>
                                        <p:attrNameLst>
                                          <p:attrName>style.visibility</p:attrName>
                                        </p:attrNameLst>
                                      </p:cBhvr>
                                      <p:to>
                                        <p:strVal val="visible"/>
                                      </p:to>
                                    </p:set>
                                    <p:anim calcmode="lin" valueType="num">
                                      <p:cBhvr>
                                        <p:cTn id="87" dur="1000" fill="hold"/>
                                        <p:tgtEl>
                                          <p:spTgt spid="12"/>
                                        </p:tgtEl>
                                        <p:attrNameLst>
                                          <p:attrName>ppt_w</p:attrName>
                                        </p:attrNameLst>
                                      </p:cBhvr>
                                      <p:tavLst>
                                        <p:tav tm="0">
                                          <p:val>
                                            <p:strVal val="#ppt_w*0.70"/>
                                          </p:val>
                                        </p:tav>
                                        <p:tav tm="100000">
                                          <p:val>
                                            <p:strVal val="#ppt_w"/>
                                          </p:val>
                                        </p:tav>
                                      </p:tavLst>
                                    </p:anim>
                                    <p:anim calcmode="lin" valueType="num">
                                      <p:cBhvr>
                                        <p:cTn id="88" dur="1000" fill="hold"/>
                                        <p:tgtEl>
                                          <p:spTgt spid="12"/>
                                        </p:tgtEl>
                                        <p:attrNameLst>
                                          <p:attrName>ppt_h</p:attrName>
                                        </p:attrNameLst>
                                      </p:cBhvr>
                                      <p:tavLst>
                                        <p:tav tm="0">
                                          <p:val>
                                            <p:strVal val="#ppt_h"/>
                                          </p:val>
                                        </p:tav>
                                        <p:tav tm="100000">
                                          <p:val>
                                            <p:strVal val="#ppt_h"/>
                                          </p:val>
                                        </p:tav>
                                      </p:tavLst>
                                    </p:anim>
                                    <p:animEffect transition="in" filter="fade">
                                      <p:cBhvr>
                                        <p:cTn id="89" dur="1000"/>
                                        <p:tgtEl>
                                          <p:spTgt spid="12"/>
                                        </p:tgtEl>
                                      </p:cBhvr>
                                    </p:animEffect>
                                  </p:childTnLst>
                                </p:cTn>
                              </p:par>
                              <p:par>
                                <p:cTn id="90" presetID="55" presetClass="entr" presetSubtype="0" fill="hold" nodeType="withEffect">
                                  <p:stCondLst>
                                    <p:cond delay="0"/>
                                  </p:stCondLst>
                                  <p:childTnLst>
                                    <p:set>
                                      <p:cBhvr>
                                        <p:cTn id="91" dur="1" fill="hold">
                                          <p:stCondLst>
                                            <p:cond delay="0"/>
                                          </p:stCondLst>
                                        </p:cTn>
                                        <p:tgtEl>
                                          <p:spTgt spid="14"/>
                                        </p:tgtEl>
                                        <p:attrNameLst>
                                          <p:attrName>style.visibility</p:attrName>
                                        </p:attrNameLst>
                                      </p:cBhvr>
                                      <p:to>
                                        <p:strVal val="visible"/>
                                      </p:to>
                                    </p:set>
                                    <p:anim calcmode="lin" valueType="num">
                                      <p:cBhvr>
                                        <p:cTn id="92" dur="1000" fill="hold"/>
                                        <p:tgtEl>
                                          <p:spTgt spid="14"/>
                                        </p:tgtEl>
                                        <p:attrNameLst>
                                          <p:attrName>ppt_w</p:attrName>
                                        </p:attrNameLst>
                                      </p:cBhvr>
                                      <p:tavLst>
                                        <p:tav tm="0">
                                          <p:val>
                                            <p:strVal val="#ppt_w*0.70"/>
                                          </p:val>
                                        </p:tav>
                                        <p:tav tm="100000">
                                          <p:val>
                                            <p:strVal val="#ppt_w"/>
                                          </p:val>
                                        </p:tav>
                                      </p:tavLst>
                                    </p:anim>
                                    <p:anim calcmode="lin" valueType="num">
                                      <p:cBhvr>
                                        <p:cTn id="93" dur="1000" fill="hold"/>
                                        <p:tgtEl>
                                          <p:spTgt spid="14"/>
                                        </p:tgtEl>
                                        <p:attrNameLst>
                                          <p:attrName>ppt_h</p:attrName>
                                        </p:attrNameLst>
                                      </p:cBhvr>
                                      <p:tavLst>
                                        <p:tav tm="0">
                                          <p:val>
                                            <p:strVal val="#ppt_h"/>
                                          </p:val>
                                        </p:tav>
                                        <p:tav tm="100000">
                                          <p:val>
                                            <p:strVal val="#ppt_h"/>
                                          </p:val>
                                        </p:tav>
                                      </p:tavLst>
                                    </p:anim>
                                    <p:animEffect transition="in" filter="fade">
                                      <p:cBhvr>
                                        <p:cTn id="94" dur="1000"/>
                                        <p:tgtEl>
                                          <p:spTgt spid="14"/>
                                        </p:tgtEl>
                                      </p:cBhvr>
                                    </p:animEffect>
                                  </p:childTnLst>
                                </p:cTn>
                              </p:par>
                              <p:par>
                                <p:cTn id="95" presetID="55" presetClass="entr" presetSubtype="0" fill="hold" nodeType="withEffect">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cBhvr>
                                        <p:cTn id="97" dur="1000" fill="hold"/>
                                        <p:tgtEl>
                                          <p:spTgt spid="20"/>
                                        </p:tgtEl>
                                        <p:attrNameLst>
                                          <p:attrName>ppt_w</p:attrName>
                                        </p:attrNameLst>
                                      </p:cBhvr>
                                      <p:tavLst>
                                        <p:tav tm="0">
                                          <p:val>
                                            <p:strVal val="#ppt_w*0.70"/>
                                          </p:val>
                                        </p:tav>
                                        <p:tav tm="100000">
                                          <p:val>
                                            <p:strVal val="#ppt_w"/>
                                          </p:val>
                                        </p:tav>
                                      </p:tavLst>
                                    </p:anim>
                                    <p:anim calcmode="lin" valueType="num">
                                      <p:cBhvr>
                                        <p:cTn id="98" dur="1000" fill="hold"/>
                                        <p:tgtEl>
                                          <p:spTgt spid="20"/>
                                        </p:tgtEl>
                                        <p:attrNameLst>
                                          <p:attrName>ppt_h</p:attrName>
                                        </p:attrNameLst>
                                      </p:cBhvr>
                                      <p:tavLst>
                                        <p:tav tm="0">
                                          <p:val>
                                            <p:strVal val="#ppt_h"/>
                                          </p:val>
                                        </p:tav>
                                        <p:tav tm="100000">
                                          <p:val>
                                            <p:strVal val="#ppt_h"/>
                                          </p:val>
                                        </p:tav>
                                      </p:tavLst>
                                    </p:anim>
                                    <p:animEffect transition="in" filter="fade">
                                      <p:cBhvr>
                                        <p:cTn id="99" dur="1000"/>
                                        <p:tgtEl>
                                          <p:spTgt spid="20"/>
                                        </p:tgtEl>
                                      </p:cBhvr>
                                    </p:animEffect>
                                  </p:childTnLst>
                                </p:cTn>
                              </p:par>
                            </p:childTnLst>
                          </p:cTn>
                        </p:par>
                      </p:childTnLst>
                    </p:cTn>
                  </p:par>
                  <p:par>
                    <p:cTn id="100" fill="hold">
                      <p:stCondLst>
                        <p:cond delay="indefinite"/>
                      </p:stCondLst>
                      <p:childTnLst>
                        <p:par>
                          <p:cTn id="101" fill="hold">
                            <p:stCondLst>
                              <p:cond delay="0"/>
                            </p:stCondLst>
                            <p:childTnLst>
                              <p:par>
                                <p:cTn id="102" presetID="64" presetClass="path" presetSubtype="0" accel="50000" decel="50000" fill="hold" nodeType="clickEffect">
                                  <p:stCondLst>
                                    <p:cond delay="0"/>
                                  </p:stCondLst>
                                  <p:childTnLst>
                                    <p:animMotion origin="layout" path="M 3.33333E-6 2.22222E-6 L 3.33333E-6 -0.15486 " pathEditMode="relative" rAng="0" ptsTypes="AA">
                                      <p:cBhvr>
                                        <p:cTn id="103" dur="2000" fill="hold"/>
                                        <p:tgtEl>
                                          <p:spTgt spid="13"/>
                                        </p:tgtEl>
                                        <p:attrNameLst>
                                          <p:attrName>ppt_x</p:attrName>
                                          <p:attrName>ppt_y</p:attrName>
                                        </p:attrNameLst>
                                      </p:cBhvr>
                                      <p:rCtr x="0" y="-78"/>
                                    </p:animMotion>
                                  </p:childTnLst>
                                </p:cTn>
                              </p:par>
                              <p:par>
                                <p:cTn id="104" presetID="56" presetClass="path" presetSubtype="0" accel="50000" decel="50000" fill="hold" nodeType="withEffect">
                                  <p:stCondLst>
                                    <p:cond delay="0"/>
                                  </p:stCondLst>
                                  <p:childTnLst>
                                    <p:animMotion origin="layout" path="M -1.38889E-6 3.7037E-7 L 0.04323 -0.08935 " pathEditMode="relative" rAng="0" ptsTypes="AA">
                                      <p:cBhvr>
                                        <p:cTn id="105" dur="2000" fill="hold"/>
                                        <p:tgtEl>
                                          <p:spTgt spid="9"/>
                                        </p:tgtEl>
                                        <p:attrNameLst>
                                          <p:attrName>ppt_x</p:attrName>
                                          <p:attrName>ppt_y</p:attrName>
                                        </p:attrNameLst>
                                      </p:cBhvr>
                                      <p:rCtr x="22" y="-45"/>
                                    </p:animMotion>
                                  </p:childTnLst>
                                </p:cTn>
                              </p:par>
                              <p:par>
                                <p:cTn id="106" presetID="64" presetClass="path" presetSubtype="0" accel="50000" decel="50000" fill="hold" nodeType="withEffect">
                                  <p:stCondLst>
                                    <p:cond delay="0"/>
                                  </p:stCondLst>
                                  <p:childTnLst>
                                    <p:animMotion origin="layout" path="M 2.77778E-6 3.7037E-7 L 0.00382 0.1419 " pathEditMode="relative" rAng="0" ptsTypes="AA">
                                      <p:cBhvr>
                                        <p:cTn id="107" dur="2000" fill="hold"/>
                                        <p:tgtEl>
                                          <p:spTgt spid="19"/>
                                        </p:tgtEl>
                                        <p:attrNameLst>
                                          <p:attrName>ppt_x</p:attrName>
                                          <p:attrName>ppt_y</p:attrName>
                                        </p:attrNameLst>
                                      </p:cBhvr>
                                      <p:rCtr x="2" y="71"/>
                                    </p:animMotion>
                                  </p:childTnLst>
                                </p:cTn>
                              </p:par>
                              <p:par>
                                <p:cTn id="108" presetID="64" presetClass="path" presetSubtype="0" accel="50000" decel="50000" fill="hold" nodeType="withEffect">
                                  <p:stCondLst>
                                    <p:cond delay="0"/>
                                  </p:stCondLst>
                                  <p:childTnLst>
                                    <p:animMotion origin="layout" path="M 1.66667E-6 -3.33333E-6 L 0.00399 0.12153 " pathEditMode="relative" rAng="0" ptsTypes="AA">
                                      <p:cBhvr>
                                        <p:cTn id="109" dur="2000" fill="hold"/>
                                        <p:tgtEl>
                                          <p:spTgt spid="12"/>
                                        </p:tgtEl>
                                        <p:attrNameLst>
                                          <p:attrName>ppt_x</p:attrName>
                                          <p:attrName>ppt_y</p:attrName>
                                        </p:attrNameLst>
                                      </p:cBhvr>
                                      <p:rCtr x="2" y="61"/>
                                    </p:animMotion>
                                  </p:childTnLst>
                                </p:cTn>
                              </p:par>
                              <p:par>
                                <p:cTn id="110" presetID="64" presetClass="path" presetSubtype="0" accel="50000" decel="50000" fill="hold" nodeType="withEffect">
                                  <p:stCondLst>
                                    <p:cond delay="0"/>
                                  </p:stCondLst>
                                  <p:childTnLst>
                                    <p:animMotion origin="layout" path="M 1.66667E-6 -1.85185E-6 L -0.00382 -0.15162 " pathEditMode="relative" rAng="0" ptsTypes="AA">
                                      <p:cBhvr>
                                        <p:cTn id="111" dur="2000" fill="hold"/>
                                        <p:tgtEl>
                                          <p:spTgt spid="20"/>
                                        </p:tgtEl>
                                        <p:attrNameLst>
                                          <p:attrName>ppt_x</p:attrName>
                                          <p:attrName>ppt_y</p:attrName>
                                        </p:attrNameLst>
                                      </p:cBhvr>
                                      <p:rCtr x="-2" y="-76"/>
                                    </p:animMotion>
                                  </p:childTnLst>
                                </p:cTn>
                              </p:par>
                            </p:childTnLst>
                          </p:cTn>
                        </p:par>
                        <p:par>
                          <p:cTn id="112" fill="hold">
                            <p:stCondLst>
                              <p:cond delay="2000"/>
                            </p:stCondLst>
                            <p:childTnLst>
                              <p:par>
                                <p:cTn id="113" presetID="49" presetClass="path" presetSubtype="0" accel="50000" decel="50000" fill="hold" nodeType="afterEffect">
                                  <p:stCondLst>
                                    <p:cond delay="0"/>
                                  </p:stCondLst>
                                  <p:childTnLst>
                                    <p:animMotion origin="layout" path="M -2.5E-6 2.22222E-6 L 0.03525 0.11041 " pathEditMode="relative" rAng="0" ptsTypes="AA">
                                      <p:cBhvr>
                                        <p:cTn id="114" dur="2000" fill="hold"/>
                                        <p:tgtEl>
                                          <p:spTgt spid="14"/>
                                        </p:tgtEl>
                                        <p:attrNameLst>
                                          <p:attrName>ppt_x</p:attrName>
                                          <p:attrName>ppt_y</p:attrName>
                                        </p:attrNameLst>
                                      </p:cBhvr>
                                      <p:rCtr x="18" y="55"/>
                                    </p:animMotion>
                                  </p:childTnLst>
                                </p:cTn>
                              </p:par>
                            </p:childTnLst>
                          </p:cTn>
                        </p:par>
                      </p:childTnLst>
                    </p:cTn>
                  </p:par>
                  <p:par>
                    <p:cTn id="115" fill="hold">
                      <p:stCondLst>
                        <p:cond delay="indefinite"/>
                      </p:stCondLst>
                      <p:childTnLst>
                        <p:par>
                          <p:cTn id="116" fill="hold">
                            <p:stCondLst>
                              <p:cond delay="0"/>
                            </p:stCondLst>
                            <p:childTnLst>
                              <p:par>
                                <p:cTn id="117" presetID="53" presetClass="entr" presetSubtype="0" fill="hold" grpId="0" nodeType="clickEffect">
                                  <p:stCondLst>
                                    <p:cond delay="0"/>
                                  </p:stCondLst>
                                  <p:childTnLst>
                                    <p:set>
                                      <p:cBhvr>
                                        <p:cTn id="118" dur="1" fill="hold">
                                          <p:stCondLst>
                                            <p:cond delay="0"/>
                                          </p:stCondLst>
                                        </p:cTn>
                                        <p:tgtEl>
                                          <p:spTgt spid="47164"/>
                                        </p:tgtEl>
                                        <p:attrNameLst>
                                          <p:attrName>style.visibility</p:attrName>
                                        </p:attrNameLst>
                                      </p:cBhvr>
                                      <p:to>
                                        <p:strVal val="visible"/>
                                      </p:to>
                                    </p:set>
                                    <p:anim calcmode="lin" valueType="num">
                                      <p:cBhvr>
                                        <p:cTn id="119" dur="500" fill="hold"/>
                                        <p:tgtEl>
                                          <p:spTgt spid="47164"/>
                                        </p:tgtEl>
                                        <p:attrNameLst>
                                          <p:attrName>ppt_w</p:attrName>
                                        </p:attrNameLst>
                                      </p:cBhvr>
                                      <p:tavLst>
                                        <p:tav tm="0">
                                          <p:val>
                                            <p:fltVal val="0"/>
                                          </p:val>
                                        </p:tav>
                                        <p:tav tm="100000">
                                          <p:val>
                                            <p:strVal val="#ppt_w"/>
                                          </p:val>
                                        </p:tav>
                                      </p:tavLst>
                                    </p:anim>
                                    <p:anim calcmode="lin" valueType="num">
                                      <p:cBhvr>
                                        <p:cTn id="120" dur="500" fill="hold"/>
                                        <p:tgtEl>
                                          <p:spTgt spid="47164"/>
                                        </p:tgtEl>
                                        <p:attrNameLst>
                                          <p:attrName>ppt_h</p:attrName>
                                        </p:attrNameLst>
                                      </p:cBhvr>
                                      <p:tavLst>
                                        <p:tav tm="0">
                                          <p:val>
                                            <p:fltVal val="0"/>
                                          </p:val>
                                        </p:tav>
                                        <p:tav tm="100000">
                                          <p:val>
                                            <p:strVal val="#ppt_h"/>
                                          </p:val>
                                        </p:tav>
                                      </p:tavLst>
                                    </p:anim>
                                    <p:animEffect transition="in" filter="fade">
                                      <p:cBhvr>
                                        <p:cTn id="121" dur="500"/>
                                        <p:tgtEl>
                                          <p:spTgt spid="47164"/>
                                        </p:tgtEl>
                                      </p:cBhvr>
                                    </p:animEffect>
                                  </p:childTnLst>
                                </p:cTn>
                              </p:par>
                            </p:childTnLst>
                          </p:cTn>
                        </p:par>
                      </p:childTnLst>
                    </p:cTn>
                  </p:par>
                  <p:par>
                    <p:cTn id="122" fill="hold">
                      <p:stCondLst>
                        <p:cond delay="indefinite"/>
                      </p:stCondLst>
                      <p:childTnLst>
                        <p:par>
                          <p:cTn id="123" fill="hold">
                            <p:stCondLst>
                              <p:cond delay="0"/>
                            </p:stCondLst>
                            <p:childTnLst>
                              <p:par>
                                <p:cTn id="124" presetID="53" presetClass="entr" presetSubtype="0" fill="hold" grpId="0" nodeType="clickEffect">
                                  <p:stCondLst>
                                    <p:cond delay="0"/>
                                  </p:stCondLst>
                                  <p:childTnLst>
                                    <p:set>
                                      <p:cBhvr>
                                        <p:cTn id="125" dur="1" fill="hold">
                                          <p:stCondLst>
                                            <p:cond delay="0"/>
                                          </p:stCondLst>
                                        </p:cTn>
                                        <p:tgtEl>
                                          <p:spTgt spid="47165"/>
                                        </p:tgtEl>
                                        <p:attrNameLst>
                                          <p:attrName>style.visibility</p:attrName>
                                        </p:attrNameLst>
                                      </p:cBhvr>
                                      <p:to>
                                        <p:strVal val="visible"/>
                                      </p:to>
                                    </p:set>
                                    <p:anim calcmode="lin" valueType="num">
                                      <p:cBhvr>
                                        <p:cTn id="126" dur="500" fill="hold"/>
                                        <p:tgtEl>
                                          <p:spTgt spid="47165"/>
                                        </p:tgtEl>
                                        <p:attrNameLst>
                                          <p:attrName>ppt_w</p:attrName>
                                        </p:attrNameLst>
                                      </p:cBhvr>
                                      <p:tavLst>
                                        <p:tav tm="0">
                                          <p:val>
                                            <p:fltVal val="0"/>
                                          </p:val>
                                        </p:tav>
                                        <p:tav tm="100000">
                                          <p:val>
                                            <p:strVal val="#ppt_w"/>
                                          </p:val>
                                        </p:tav>
                                      </p:tavLst>
                                    </p:anim>
                                    <p:anim calcmode="lin" valueType="num">
                                      <p:cBhvr>
                                        <p:cTn id="127" dur="500" fill="hold"/>
                                        <p:tgtEl>
                                          <p:spTgt spid="47165"/>
                                        </p:tgtEl>
                                        <p:attrNameLst>
                                          <p:attrName>ppt_h</p:attrName>
                                        </p:attrNameLst>
                                      </p:cBhvr>
                                      <p:tavLst>
                                        <p:tav tm="0">
                                          <p:val>
                                            <p:fltVal val="0"/>
                                          </p:val>
                                        </p:tav>
                                        <p:tav tm="100000">
                                          <p:val>
                                            <p:strVal val="#ppt_h"/>
                                          </p:val>
                                        </p:tav>
                                      </p:tavLst>
                                    </p:anim>
                                    <p:animEffect transition="in" filter="fade">
                                      <p:cBhvr>
                                        <p:cTn id="128" dur="500"/>
                                        <p:tgtEl>
                                          <p:spTgt spid="47165"/>
                                        </p:tgtEl>
                                      </p:cBhvr>
                                    </p:animEffect>
                                  </p:childTnLst>
                                </p:cTn>
                              </p:par>
                            </p:childTnLst>
                          </p:cTn>
                        </p:par>
                      </p:childTnLst>
                    </p:cTn>
                  </p:par>
                  <p:par>
                    <p:cTn id="129" fill="hold">
                      <p:stCondLst>
                        <p:cond delay="indefinite"/>
                      </p:stCondLst>
                      <p:childTnLst>
                        <p:par>
                          <p:cTn id="130" fill="hold">
                            <p:stCondLst>
                              <p:cond delay="0"/>
                            </p:stCondLst>
                            <p:childTnLst>
                              <p:par>
                                <p:cTn id="131" presetID="18" presetClass="entr" presetSubtype="3" fill="hold" nodeType="clickEffect">
                                  <p:stCondLst>
                                    <p:cond delay="0"/>
                                  </p:stCondLst>
                                  <p:childTnLst>
                                    <p:set>
                                      <p:cBhvr>
                                        <p:cTn id="132" dur="1" fill="hold">
                                          <p:stCondLst>
                                            <p:cond delay="0"/>
                                          </p:stCondLst>
                                        </p:cTn>
                                        <p:tgtEl>
                                          <p:spTgt spid="47186"/>
                                        </p:tgtEl>
                                        <p:attrNameLst>
                                          <p:attrName>style.visibility</p:attrName>
                                        </p:attrNameLst>
                                      </p:cBhvr>
                                      <p:to>
                                        <p:strVal val="visible"/>
                                      </p:to>
                                    </p:set>
                                    <p:animEffect transition="in" filter="strips(upRight)">
                                      <p:cBhvr>
                                        <p:cTn id="133" dur="1000"/>
                                        <p:tgtEl>
                                          <p:spTgt spid="47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22" grpId="0" animBg="1"/>
      <p:bldP spid="47124" grpId="0" animBg="1"/>
      <p:bldP spid="47125" grpId="0" animBg="1"/>
      <p:bldP spid="47138" grpId="0" animBg="1"/>
      <p:bldP spid="47139" grpId="0"/>
      <p:bldP spid="47164" grpId="0" animBg="1"/>
      <p:bldP spid="4716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2009781" y="142852"/>
            <a:ext cx="4848235" cy="712770"/>
          </a:xfrm>
        </p:spPr>
        <p:txBody>
          <a:bodyPr>
            <a:normAutofit fontScale="90000"/>
          </a:bodyPr>
          <a:lstStyle/>
          <a:p>
            <a:r>
              <a:rPr lang="it-IT" sz="2400" dirty="0" smtClean="0"/>
              <a:t>ALLOTETRAPLOIDIA: sterilità degli ibridi </a:t>
            </a:r>
            <a:r>
              <a:rPr lang="it-IT" sz="2400" dirty="0" err="1" smtClean="0"/>
              <a:t>allotriploidi</a:t>
            </a:r>
            <a:r>
              <a:rPr lang="it-IT" sz="2400" dirty="0" smtClean="0"/>
              <a:t> con una terza specie </a:t>
            </a:r>
            <a:r>
              <a:rPr lang="it-IT" sz="2800" dirty="0" smtClean="0"/>
              <a:t> </a:t>
            </a:r>
          </a:p>
        </p:txBody>
      </p:sp>
      <p:grpSp>
        <p:nvGrpSpPr>
          <p:cNvPr id="2" name="Group 3"/>
          <p:cNvGrpSpPr>
            <a:grpSpLocks/>
          </p:cNvGrpSpPr>
          <p:nvPr/>
        </p:nvGrpSpPr>
        <p:grpSpPr bwMode="auto">
          <a:xfrm>
            <a:off x="1836738" y="3644900"/>
            <a:ext cx="144462" cy="503238"/>
            <a:chOff x="2426" y="2290"/>
            <a:chExt cx="91" cy="317"/>
          </a:xfrm>
        </p:grpSpPr>
        <p:sp>
          <p:nvSpPr>
            <p:cNvPr id="14418" name="Line 4"/>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14419" name="Oval 5"/>
            <p:cNvSpPr>
              <a:spLocks noChangeArrowheads="1"/>
            </p:cNvSpPr>
            <p:nvPr/>
          </p:nvSpPr>
          <p:spPr bwMode="auto">
            <a:xfrm rot="20039758" flipH="1">
              <a:off x="2426" y="2322"/>
              <a:ext cx="91" cy="90"/>
            </a:xfrm>
            <a:prstGeom prst="ellipse">
              <a:avLst/>
            </a:prstGeom>
            <a:solidFill>
              <a:srgbClr val="FF3399"/>
            </a:solidFill>
            <a:ln w="9525">
              <a:solidFill>
                <a:schemeClr val="tx1"/>
              </a:solidFill>
              <a:round/>
              <a:headEnd/>
              <a:tailEnd/>
            </a:ln>
          </p:spPr>
          <p:txBody>
            <a:bodyPr wrap="none" anchor="ctr"/>
            <a:lstStyle/>
            <a:p>
              <a:endParaRPr lang="it-IT"/>
            </a:p>
          </p:txBody>
        </p:sp>
      </p:grpSp>
      <p:grpSp>
        <p:nvGrpSpPr>
          <p:cNvPr id="3" name="Group 6"/>
          <p:cNvGrpSpPr>
            <a:grpSpLocks/>
          </p:cNvGrpSpPr>
          <p:nvPr/>
        </p:nvGrpSpPr>
        <p:grpSpPr bwMode="auto">
          <a:xfrm flipH="1">
            <a:off x="2628900" y="2924175"/>
            <a:ext cx="144463" cy="1079500"/>
            <a:chOff x="1692" y="1930"/>
            <a:chExt cx="91" cy="680"/>
          </a:xfrm>
        </p:grpSpPr>
        <p:sp>
          <p:nvSpPr>
            <p:cNvPr id="14416" name="Line 7"/>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14417" name="Oval 8"/>
            <p:cNvSpPr>
              <a:spLocks noChangeArrowheads="1"/>
            </p:cNvSpPr>
            <p:nvPr/>
          </p:nvSpPr>
          <p:spPr bwMode="auto">
            <a:xfrm rot="1316187">
              <a:off x="1692" y="2264"/>
              <a:ext cx="91" cy="90"/>
            </a:xfrm>
            <a:prstGeom prst="ellipse">
              <a:avLst/>
            </a:prstGeom>
            <a:solidFill>
              <a:srgbClr val="006600"/>
            </a:solidFill>
            <a:ln w="9525">
              <a:solidFill>
                <a:schemeClr val="tx1"/>
              </a:solidFill>
              <a:round/>
              <a:headEnd/>
              <a:tailEnd/>
            </a:ln>
          </p:spPr>
          <p:txBody>
            <a:bodyPr wrap="none" anchor="ctr"/>
            <a:lstStyle/>
            <a:p>
              <a:endParaRPr lang="it-IT"/>
            </a:p>
          </p:txBody>
        </p:sp>
      </p:grpSp>
      <p:sp>
        <p:nvSpPr>
          <p:cNvPr id="14341" name="Oval 9"/>
          <p:cNvSpPr>
            <a:spLocks noChangeArrowheads="1"/>
          </p:cNvSpPr>
          <p:nvPr/>
        </p:nvSpPr>
        <p:spPr bwMode="auto">
          <a:xfrm>
            <a:off x="1476375" y="2781300"/>
            <a:ext cx="1873250" cy="1871663"/>
          </a:xfrm>
          <a:prstGeom prst="ellipse">
            <a:avLst/>
          </a:prstGeom>
          <a:noFill/>
          <a:ln w="9525">
            <a:solidFill>
              <a:schemeClr val="tx1"/>
            </a:solidFill>
            <a:round/>
            <a:headEnd/>
            <a:tailEnd/>
          </a:ln>
        </p:spPr>
        <p:txBody>
          <a:bodyPr wrap="none" anchor="ctr"/>
          <a:lstStyle/>
          <a:p>
            <a:endParaRPr lang="it-IT"/>
          </a:p>
        </p:txBody>
      </p:sp>
      <p:grpSp>
        <p:nvGrpSpPr>
          <p:cNvPr id="4" name="Group 10"/>
          <p:cNvGrpSpPr>
            <a:grpSpLocks/>
          </p:cNvGrpSpPr>
          <p:nvPr/>
        </p:nvGrpSpPr>
        <p:grpSpPr bwMode="auto">
          <a:xfrm>
            <a:off x="693738" y="1989138"/>
            <a:ext cx="422275" cy="1079500"/>
            <a:chOff x="437" y="1251"/>
            <a:chExt cx="266" cy="680"/>
          </a:xfrm>
        </p:grpSpPr>
        <p:sp>
          <p:nvSpPr>
            <p:cNvPr id="14412" name="Line 11"/>
            <p:cNvSpPr>
              <a:spLocks noChangeShapeType="1"/>
            </p:cNvSpPr>
            <p:nvPr/>
          </p:nvSpPr>
          <p:spPr bwMode="auto">
            <a:xfrm rot="-1173742">
              <a:off x="521" y="1614"/>
              <a:ext cx="0" cy="317"/>
            </a:xfrm>
            <a:prstGeom prst="line">
              <a:avLst/>
            </a:prstGeom>
            <a:noFill/>
            <a:ln w="38100">
              <a:solidFill>
                <a:srgbClr val="C00000"/>
              </a:solidFill>
              <a:prstDash val="sysDash"/>
              <a:round/>
              <a:headEnd/>
              <a:tailEnd/>
            </a:ln>
          </p:spPr>
          <p:txBody>
            <a:bodyPr/>
            <a:lstStyle/>
            <a:p>
              <a:endParaRPr lang="it-IT"/>
            </a:p>
          </p:txBody>
        </p:sp>
        <p:sp>
          <p:nvSpPr>
            <p:cNvPr id="14413" name="Oval 12"/>
            <p:cNvSpPr>
              <a:spLocks noChangeArrowheads="1"/>
            </p:cNvSpPr>
            <p:nvPr/>
          </p:nvSpPr>
          <p:spPr bwMode="auto">
            <a:xfrm rot="-1173742">
              <a:off x="437" y="1620"/>
              <a:ext cx="91" cy="90"/>
            </a:xfrm>
            <a:prstGeom prst="ellipse">
              <a:avLst/>
            </a:prstGeom>
            <a:solidFill>
              <a:srgbClr val="C00000"/>
            </a:solidFill>
            <a:ln w="38100">
              <a:solidFill>
                <a:srgbClr val="C00000"/>
              </a:solidFill>
              <a:prstDash val="sysDot"/>
              <a:round/>
              <a:headEnd/>
              <a:tailEnd/>
            </a:ln>
          </p:spPr>
          <p:txBody>
            <a:bodyPr wrap="none" anchor="ctr"/>
            <a:lstStyle/>
            <a:p>
              <a:endParaRPr lang="it-IT"/>
            </a:p>
          </p:txBody>
        </p:sp>
        <p:sp>
          <p:nvSpPr>
            <p:cNvPr id="14414" name="Line 13"/>
            <p:cNvSpPr>
              <a:spLocks noChangeShapeType="1"/>
            </p:cNvSpPr>
            <p:nvPr/>
          </p:nvSpPr>
          <p:spPr bwMode="auto">
            <a:xfrm rot="-1055619">
              <a:off x="657" y="1251"/>
              <a:ext cx="0" cy="680"/>
            </a:xfrm>
            <a:prstGeom prst="line">
              <a:avLst/>
            </a:prstGeom>
            <a:noFill/>
            <a:ln w="38100">
              <a:solidFill>
                <a:srgbClr val="92D050"/>
              </a:solidFill>
              <a:prstDash val="sysDash"/>
              <a:round/>
              <a:headEnd/>
              <a:tailEnd/>
            </a:ln>
          </p:spPr>
          <p:txBody>
            <a:bodyPr/>
            <a:lstStyle/>
            <a:p>
              <a:endParaRPr lang="it-IT"/>
            </a:p>
          </p:txBody>
        </p:sp>
        <p:sp>
          <p:nvSpPr>
            <p:cNvPr id="14415" name="Oval 14"/>
            <p:cNvSpPr>
              <a:spLocks noChangeArrowheads="1"/>
            </p:cNvSpPr>
            <p:nvPr/>
          </p:nvSpPr>
          <p:spPr bwMode="auto">
            <a:xfrm rot="-1055619">
              <a:off x="612" y="1568"/>
              <a:ext cx="91" cy="90"/>
            </a:xfrm>
            <a:prstGeom prst="ellipse">
              <a:avLst/>
            </a:prstGeom>
            <a:solidFill>
              <a:srgbClr val="92D050"/>
            </a:solidFill>
            <a:ln w="38100">
              <a:solidFill>
                <a:srgbClr val="92D050"/>
              </a:solidFill>
              <a:prstDash val="sysDot"/>
              <a:round/>
              <a:headEnd/>
              <a:tailEnd/>
            </a:ln>
          </p:spPr>
          <p:txBody>
            <a:bodyPr wrap="none" anchor="ctr"/>
            <a:lstStyle/>
            <a:p>
              <a:endParaRPr lang="it-IT"/>
            </a:p>
          </p:txBody>
        </p:sp>
      </p:grpSp>
      <p:grpSp>
        <p:nvGrpSpPr>
          <p:cNvPr id="5" name="Group 15"/>
          <p:cNvGrpSpPr>
            <a:grpSpLocks/>
          </p:cNvGrpSpPr>
          <p:nvPr/>
        </p:nvGrpSpPr>
        <p:grpSpPr bwMode="auto">
          <a:xfrm>
            <a:off x="323850" y="1122363"/>
            <a:ext cx="909638" cy="2162175"/>
            <a:chOff x="204" y="707"/>
            <a:chExt cx="573" cy="1362"/>
          </a:xfrm>
        </p:grpSpPr>
        <p:sp>
          <p:nvSpPr>
            <p:cNvPr id="14410" name="Oval 16"/>
            <p:cNvSpPr>
              <a:spLocks noChangeArrowheads="1"/>
            </p:cNvSpPr>
            <p:nvPr/>
          </p:nvSpPr>
          <p:spPr bwMode="auto">
            <a:xfrm rot="-1238558">
              <a:off x="368" y="1146"/>
              <a:ext cx="409" cy="923"/>
            </a:xfrm>
            <a:prstGeom prst="ellipse">
              <a:avLst/>
            </a:prstGeom>
            <a:noFill/>
            <a:ln w="9525">
              <a:solidFill>
                <a:schemeClr val="tx1"/>
              </a:solidFill>
              <a:round/>
              <a:headEnd/>
              <a:tailEnd/>
            </a:ln>
          </p:spPr>
          <p:txBody>
            <a:bodyPr wrap="none" anchor="ctr"/>
            <a:lstStyle/>
            <a:p>
              <a:endParaRPr lang="it-IT"/>
            </a:p>
          </p:txBody>
        </p:sp>
        <p:sp>
          <p:nvSpPr>
            <p:cNvPr id="14411" name="Freeform 17"/>
            <p:cNvSpPr>
              <a:spLocks/>
            </p:cNvSpPr>
            <p:nvPr/>
          </p:nvSpPr>
          <p:spPr bwMode="auto">
            <a:xfrm>
              <a:off x="204" y="707"/>
              <a:ext cx="228" cy="483"/>
            </a:xfrm>
            <a:custGeom>
              <a:avLst/>
              <a:gdLst>
                <a:gd name="T0" fmla="*/ 0 w 228"/>
                <a:gd name="T1" fmla="*/ 16 h 483"/>
                <a:gd name="T2" fmla="*/ 64 w 228"/>
                <a:gd name="T3" fmla="*/ 44 h 483"/>
                <a:gd name="T4" fmla="*/ 55 w 228"/>
                <a:gd name="T5" fmla="*/ 181 h 483"/>
                <a:gd name="T6" fmla="*/ 119 w 228"/>
                <a:gd name="T7" fmla="*/ 245 h 483"/>
                <a:gd name="T8" fmla="*/ 192 w 228"/>
                <a:gd name="T9" fmla="*/ 409 h 483"/>
                <a:gd name="T10" fmla="*/ 210 w 228"/>
                <a:gd name="T11" fmla="*/ 428 h 483"/>
                <a:gd name="T12" fmla="*/ 228 w 228"/>
                <a:gd name="T13" fmla="*/ 483 h 483"/>
                <a:gd name="T14" fmla="*/ 0 60000 65536"/>
                <a:gd name="T15" fmla="*/ 0 60000 65536"/>
                <a:gd name="T16" fmla="*/ 0 60000 65536"/>
                <a:gd name="T17" fmla="*/ 0 60000 65536"/>
                <a:gd name="T18" fmla="*/ 0 60000 65536"/>
                <a:gd name="T19" fmla="*/ 0 60000 65536"/>
                <a:gd name="T20" fmla="*/ 0 60000 65536"/>
                <a:gd name="T21" fmla="*/ 0 w 228"/>
                <a:gd name="T22" fmla="*/ 0 h 483"/>
                <a:gd name="T23" fmla="*/ 228 w 228"/>
                <a:gd name="T24" fmla="*/ 483 h 4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8" h="483">
                  <a:moveTo>
                    <a:pt x="0" y="16"/>
                  </a:moveTo>
                  <a:cubicBezTo>
                    <a:pt x="42" y="2"/>
                    <a:pt x="50" y="0"/>
                    <a:pt x="64" y="44"/>
                  </a:cubicBezTo>
                  <a:cubicBezTo>
                    <a:pt x="53" y="98"/>
                    <a:pt x="37" y="123"/>
                    <a:pt x="55" y="181"/>
                  </a:cubicBezTo>
                  <a:cubicBezTo>
                    <a:pt x="64" y="210"/>
                    <a:pt x="98" y="225"/>
                    <a:pt x="119" y="245"/>
                  </a:cubicBezTo>
                  <a:cubicBezTo>
                    <a:pt x="143" y="317"/>
                    <a:pt x="109" y="382"/>
                    <a:pt x="192" y="409"/>
                  </a:cubicBezTo>
                  <a:cubicBezTo>
                    <a:pt x="198" y="415"/>
                    <a:pt x="206" y="420"/>
                    <a:pt x="210" y="428"/>
                  </a:cubicBezTo>
                  <a:cubicBezTo>
                    <a:pt x="218" y="445"/>
                    <a:pt x="228" y="483"/>
                    <a:pt x="228" y="483"/>
                  </a:cubicBezTo>
                </a:path>
              </a:pathLst>
            </a:custGeom>
            <a:noFill/>
            <a:ln w="9525">
              <a:solidFill>
                <a:schemeClr val="tx1"/>
              </a:solidFill>
              <a:round/>
              <a:headEnd/>
              <a:tailEnd/>
            </a:ln>
          </p:spPr>
          <p:txBody>
            <a:bodyPr/>
            <a:lstStyle/>
            <a:p>
              <a:endParaRPr lang="it-IT"/>
            </a:p>
          </p:txBody>
        </p:sp>
      </p:grpSp>
      <p:sp>
        <p:nvSpPr>
          <p:cNvPr id="47122" name="Text Box 18"/>
          <p:cNvSpPr txBox="1">
            <a:spLocks noChangeArrowheads="1"/>
          </p:cNvSpPr>
          <p:nvPr/>
        </p:nvSpPr>
        <p:spPr bwMode="auto">
          <a:xfrm>
            <a:off x="1114425" y="1052513"/>
            <a:ext cx="3744913" cy="1006475"/>
          </a:xfrm>
          <a:prstGeom prst="rect">
            <a:avLst/>
          </a:prstGeom>
          <a:solidFill>
            <a:srgbClr val="FFFF00"/>
          </a:solidFill>
          <a:ln w="9525">
            <a:noFill/>
            <a:miter lim="800000"/>
            <a:headEnd/>
            <a:tailEnd/>
          </a:ln>
        </p:spPr>
        <p:txBody>
          <a:bodyPr>
            <a:spAutoFit/>
          </a:bodyPr>
          <a:lstStyle/>
          <a:p>
            <a:pPr>
              <a:spcBef>
                <a:spcPct val="50000"/>
              </a:spcBef>
            </a:pPr>
            <a:r>
              <a:rPr lang="it-IT" sz="2000" b="1" i="0" dirty="0">
                <a:latin typeface="Times New Roman" pitchFamily="18" charset="0"/>
              </a:rPr>
              <a:t>Fecondazione fra il gamete di individuo </a:t>
            </a:r>
            <a:r>
              <a:rPr lang="it-IT" sz="2000" b="1" i="0" dirty="0" err="1">
                <a:latin typeface="Times New Roman" pitchFamily="18" charset="0"/>
              </a:rPr>
              <a:t>allotetraploide</a:t>
            </a:r>
            <a:r>
              <a:rPr lang="it-IT" sz="2000" b="1" i="0" dirty="0">
                <a:latin typeface="Times New Roman" pitchFamily="18" charset="0"/>
              </a:rPr>
              <a:t> e uno di una </a:t>
            </a:r>
            <a:r>
              <a:rPr lang="it-IT" sz="2000" b="1" i="0" dirty="0" smtClean="0">
                <a:latin typeface="Times New Roman" pitchFamily="18" charset="0"/>
              </a:rPr>
              <a:t>terza specie</a:t>
            </a:r>
            <a:endParaRPr lang="it-IT" sz="2000" b="1" i="0" dirty="0">
              <a:latin typeface="Times New Roman" pitchFamily="18" charset="0"/>
            </a:endParaRPr>
          </a:p>
        </p:txBody>
      </p:sp>
      <p:cxnSp>
        <p:nvCxnSpPr>
          <p:cNvPr id="47123" name="AutoShape 19"/>
          <p:cNvCxnSpPr>
            <a:cxnSpLocks noChangeShapeType="1"/>
            <a:stCxn id="47125" idx="2"/>
            <a:endCxn id="47138" idx="0"/>
          </p:cNvCxnSpPr>
          <p:nvPr/>
        </p:nvCxnSpPr>
        <p:spPr bwMode="auto">
          <a:xfrm>
            <a:off x="1836738" y="5426075"/>
            <a:ext cx="285750" cy="614363"/>
          </a:xfrm>
          <a:prstGeom prst="straightConnector1">
            <a:avLst/>
          </a:prstGeom>
          <a:noFill/>
          <a:ln w="38100">
            <a:solidFill>
              <a:srgbClr val="FF0000"/>
            </a:solidFill>
            <a:prstDash val="dash"/>
            <a:round/>
            <a:headEnd/>
            <a:tailEnd type="triangle" w="med" len="med"/>
          </a:ln>
        </p:spPr>
      </p:cxnSp>
      <p:sp>
        <p:nvSpPr>
          <p:cNvPr id="47124" name="Text Box 20"/>
          <p:cNvSpPr txBox="1">
            <a:spLocks noChangeArrowheads="1"/>
          </p:cNvSpPr>
          <p:nvPr/>
        </p:nvSpPr>
        <p:spPr bwMode="auto">
          <a:xfrm>
            <a:off x="3143240" y="2143116"/>
            <a:ext cx="1943100" cy="1006475"/>
          </a:xfrm>
          <a:prstGeom prst="rect">
            <a:avLst/>
          </a:prstGeom>
          <a:solidFill>
            <a:srgbClr val="FF6699"/>
          </a:solidFill>
          <a:ln w="9525">
            <a:noFill/>
            <a:miter lim="800000"/>
            <a:headEnd/>
            <a:tailEnd/>
          </a:ln>
        </p:spPr>
        <p:txBody>
          <a:bodyPr>
            <a:spAutoFit/>
          </a:bodyPr>
          <a:lstStyle/>
          <a:p>
            <a:pPr algn="ctr">
              <a:spcBef>
                <a:spcPct val="50000"/>
              </a:spcBef>
            </a:pPr>
            <a:r>
              <a:rPr lang="it-IT" sz="2000" b="1" i="0">
                <a:latin typeface="Times New Roman" pitchFamily="18" charset="0"/>
              </a:rPr>
              <a:t>MEIOSI ABORTIVE, STERILITA’</a:t>
            </a:r>
          </a:p>
        </p:txBody>
      </p:sp>
      <p:sp>
        <p:nvSpPr>
          <p:cNvPr id="47125" name="Text Box 21"/>
          <p:cNvSpPr txBox="1">
            <a:spLocks noChangeArrowheads="1"/>
          </p:cNvSpPr>
          <p:nvPr/>
        </p:nvSpPr>
        <p:spPr bwMode="auto">
          <a:xfrm>
            <a:off x="323850" y="4724400"/>
            <a:ext cx="3024188" cy="701675"/>
          </a:xfrm>
          <a:prstGeom prst="rect">
            <a:avLst/>
          </a:prstGeom>
          <a:solidFill>
            <a:srgbClr val="FF6699"/>
          </a:solidFill>
          <a:ln w="9525">
            <a:noFill/>
            <a:miter lim="800000"/>
            <a:headEnd/>
            <a:tailEnd/>
          </a:ln>
        </p:spPr>
        <p:txBody>
          <a:bodyPr>
            <a:spAutoFit/>
          </a:bodyPr>
          <a:lstStyle/>
          <a:p>
            <a:pPr>
              <a:spcBef>
                <a:spcPct val="50000"/>
              </a:spcBef>
            </a:pPr>
            <a:r>
              <a:rPr lang="it-IT" sz="2000" b="1" i="0" dirty="0">
                <a:latin typeface="Times New Roman" pitchFamily="18" charset="0"/>
              </a:rPr>
              <a:t>Zigote </a:t>
            </a:r>
            <a:r>
              <a:rPr lang="it-IT" sz="2000" b="1" i="0" dirty="0" err="1" smtClean="0">
                <a:latin typeface="Times New Roman" pitchFamily="18" charset="0"/>
              </a:rPr>
              <a:t>allotriploide</a:t>
            </a:r>
            <a:r>
              <a:rPr lang="it-IT" sz="2000" b="1" i="0" dirty="0" smtClean="0">
                <a:latin typeface="Times New Roman" pitchFamily="18" charset="0"/>
              </a:rPr>
              <a:t> </a:t>
            </a:r>
            <a:r>
              <a:rPr lang="it-IT" sz="2000" b="1" i="0" dirty="0">
                <a:latin typeface="Times New Roman" pitchFamily="18" charset="0"/>
              </a:rPr>
              <a:t>ibrido, vitale</a:t>
            </a:r>
          </a:p>
        </p:txBody>
      </p:sp>
      <p:grpSp>
        <p:nvGrpSpPr>
          <p:cNvPr id="6" name="Group 22"/>
          <p:cNvGrpSpPr>
            <a:grpSpLocks/>
          </p:cNvGrpSpPr>
          <p:nvPr/>
        </p:nvGrpSpPr>
        <p:grpSpPr bwMode="auto">
          <a:xfrm flipH="1">
            <a:off x="2700338" y="2925763"/>
            <a:ext cx="144462" cy="1079500"/>
            <a:chOff x="1692" y="1930"/>
            <a:chExt cx="91" cy="680"/>
          </a:xfrm>
        </p:grpSpPr>
        <p:sp>
          <p:nvSpPr>
            <p:cNvPr id="14408" name="Line 23"/>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14409" name="Oval 24"/>
            <p:cNvSpPr>
              <a:spLocks noChangeArrowheads="1"/>
            </p:cNvSpPr>
            <p:nvPr/>
          </p:nvSpPr>
          <p:spPr bwMode="auto">
            <a:xfrm rot="1316187">
              <a:off x="1692" y="2264"/>
              <a:ext cx="91" cy="90"/>
            </a:xfrm>
            <a:prstGeom prst="ellipse">
              <a:avLst/>
            </a:prstGeom>
            <a:solidFill>
              <a:srgbClr val="006600"/>
            </a:solidFill>
            <a:ln w="9525">
              <a:noFill/>
              <a:round/>
              <a:headEnd/>
              <a:tailEnd/>
            </a:ln>
          </p:spPr>
          <p:txBody>
            <a:bodyPr wrap="none" anchor="ctr"/>
            <a:lstStyle/>
            <a:p>
              <a:endParaRPr lang="it-IT"/>
            </a:p>
          </p:txBody>
        </p:sp>
      </p:grpSp>
      <p:grpSp>
        <p:nvGrpSpPr>
          <p:cNvPr id="7" name="Group 25"/>
          <p:cNvGrpSpPr>
            <a:grpSpLocks/>
          </p:cNvGrpSpPr>
          <p:nvPr/>
        </p:nvGrpSpPr>
        <p:grpSpPr bwMode="auto">
          <a:xfrm>
            <a:off x="1906588" y="3646488"/>
            <a:ext cx="144462" cy="503237"/>
            <a:chOff x="2426" y="2290"/>
            <a:chExt cx="91" cy="317"/>
          </a:xfrm>
        </p:grpSpPr>
        <p:sp>
          <p:nvSpPr>
            <p:cNvPr id="14406" name="Line 26"/>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14407" name="Oval 27"/>
            <p:cNvSpPr>
              <a:spLocks noChangeArrowheads="1"/>
            </p:cNvSpPr>
            <p:nvPr/>
          </p:nvSpPr>
          <p:spPr bwMode="auto">
            <a:xfrm rot="20039758" flipH="1">
              <a:off x="2426" y="2322"/>
              <a:ext cx="91" cy="90"/>
            </a:xfrm>
            <a:prstGeom prst="ellipse">
              <a:avLst/>
            </a:prstGeom>
            <a:solidFill>
              <a:srgbClr val="FF3399"/>
            </a:solidFill>
            <a:ln w="9525">
              <a:noFill/>
              <a:round/>
              <a:headEnd/>
              <a:tailEnd/>
            </a:ln>
          </p:spPr>
          <p:txBody>
            <a:bodyPr wrap="none" anchor="ctr"/>
            <a:lstStyle/>
            <a:p>
              <a:endParaRPr lang="it-IT"/>
            </a:p>
          </p:txBody>
        </p:sp>
      </p:grpSp>
      <p:grpSp>
        <p:nvGrpSpPr>
          <p:cNvPr id="8" name="Group 28"/>
          <p:cNvGrpSpPr>
            <a:grpSpLocks/>
          </p:cNvGrpSpPr>
          <p:nvPr/>
        </p:nvGrpSpPr>
        <p:grpSpPr bwMode="auto">
          <a:xfrm>
            <a:off x="2124075" y="2781300"/>
            <a:ext cx="422275" cy="1079500"/>
            <a:chOff x="437" y="1251"/>
            <a:chExt cx="266" cy="680"/>
          </a:xfrm>
        </p:grpSpPr>
        <p:sp>
          <p:nvSpPr>
            <p:cNvPr id="14402" name="Line 29"/>
            <p:cNvSpPr>
              <a:spLocks noChangeShapeType="1"/>
            </p:cNvSpPr>
            <p:nvPr/>
          </p:nvSpPr>
          <p:spPr bwMode="auto">
            <a:xfrm rot="-1173742">
              <a:off x="521" y="1614"/>
              <a:ext cx="0" cy="317"/>
            </a:xfrm>
            <a:prstGeom prst="line">
              <a:avLst/>
            </a:prstGeom>
            <a:noFill/>
            <a:ln w="38100">
              <a:solidFill>
                <a:srgbClr val="C00000"/>
              </a:solidFill>
              <a:prstDash val="sysDash"/>
              <a:round/>
              <a:headEnd/>
              <a:tailEnd/>
            </a:ln>
          </p:spPr>
          <p:txBody>
            <a:bodyPr/>
            <a:lstStyle/>
            <a:p>
              <a:endParaRPr lang="it-IT"/>
            </a:p>
          </p:txBody>
        </p:sp>
        <p:sp>
          <p:nvSpPr>
            <p:cNvPr id="14403" name="Oval 30"/>
            <p:cNvSpPr>
              <a:spLocks noChangeArrowheads="1"/>
            </p:cNvSpPr>
            <p:nvPr/>
          </p:nvSpPr>
          <p:spPr bwMode="auto">
            <a:xfrm rot="-1173742">
              <a:off x="437" y="1620"/>
              <a:ext cx="91" cy="90"/>
            </a:xfrm>
            <a:prstGeom prst="ellipse">
              <a:avLst/>
            </a:prstGeom>
            <a:solidFill>
              <a:srgbClr val="C00000"/>
            </a:solidFill>
            <a:ln w="38100">
              <a:noFill/>
              <a:prstDash val="sysDot"/>
              <a:round/>
              <a:headEnd/>
              <a:tailEnd/>
            </a:ln>
          </p:spPr>
          <p:txBody>
            <a:bodyPr wrap="none" anchor="ctr"/>
            <a:lstStyle/>
            <a:p>
              <a:endParaRPr lang="it-IT"/>
            </a:p>
          </p:txBody>
        </p:sp>
        <p:sp>
          <p:nvSpPr>
            <p:cNvPr id="14404" name="Line 31"/>
            <p:cNvSpPr>
              <a:spLocks noChangeShapeType="1"/>
            </p:cNvSpPr>
            <p:nvPr/>
          </p:nvSpPr>
          <p:spPr bwMode="auto">
            <a:xfrm rot="-1055619">
              <a:off x="657" y="1251"/>
              <a:ext cx="0" cy="680"/>
            </a:xfrm>
            <a:prstGeom prst="line">
              <a:avLst/>
            </a:prstGeom>
            <a:noFill/>
            <a:ln w="38100">
              <a:solidFill>
                <a:srgbClr val="92D050"/>
              </a:solidFill>
              <a:prstDash val="sysDash"/>
              <a:round/>
              <a:headEnd/>
              <a:tailEnd/>
            </a:ln>
          </p:spPr>
          <p:txBody>
            <a:bodyPr/>
            <a:lstStyle/>
            <a:p>
              <a:endParaRPr lang="it-IT"/>
            </a:p>
          </p:txBody>
        </p:sp>
        <p:sp>
          <p:nvSpPr>
            <p:cNvPr id="14405" name="Oval 32"/>
            <p:cNvSpPr>
              <a:spLocks noChangeArrowheads="1"/>
            </p:cNvSpPr>
            <p:nvPr/>
          </p:nvSpPr>
          <p:spPr bwMode="auto">
            <a:xfrm rot="-1055619">
              <a:off x="612" y="1568"/>
              <a:ext cx="91" cy="90"/>
            </a:xfrm>
            <a:prstGeom prst="ellipse">
              <a:avLst/>
            </a:prstGeom>
            <a:solidFill>
              <a:srgbClr val="92D050"/>
            </a:solidFill>
            <a:ln w="38100">
              <a:noFill/>
              <a:prstDash val="sysDot"/>
              <a:round/>
              <a:headEnd/>
              <a:tailEnd/>
            </a:ln>
          </p:spPr>
          <p:txBody>
            <a:bodyPr wrap="none" anchor="ctr"/>
            <a:lstStyle/>
            <a:p>
              <a:endParaRPr lang="it-IT"/>
            </a:p>
          </p:txBody>
        </p:sp>
      </p:grpSp>
      <p:sp>
        <p:nvSpPr>
          <p:cNvPr id="14351" name="AutoShape 33">
            <a:hlinkClick r:id="" action="ppaction://hlinkshowjump?jump=previousslide" highlightClick="1"/>
          </p:cNvPr>
          <p:cNvSpPr>
            <a:spLocks noChangeArrowheads="1"/>
          </p:cNvSpPr>
          <p:nvPr/>
        </p:nvSpPr>
        <p:spPr bwMode="auto">
          <a:xfrm>
            <a:off x="393700" y="404813"/>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47138" name="Text Box 34"/>
          <p:cNvSpPr txBox="1">
            <a:spLocks noChangeArrowheads="1"/>
          </p:cNvSpPr>
          <p:nvPr/>
        </p:nvSpPr>
        <p:spPr bwMode="auto">
          <a:xfrm>
            <a:off x="250825" y="6040438"/>
            <a:ext cx="3743325" cy="701675"/>
          </a:xfrm>
          <a:prstGeom prst="rect">
            <a:avLst/>
          </a:prstGeom>
          <a:solidFill>
            <a:srgbClr val="14EA3D"/>
          </a:solidFill>
          <a:ln w="9525">
            <a:noFill/>
            <a:miter lim="800000"/>
            <a:headEnd/>
            <a:tailEnd/>
          </a:ln>
        </p:spPr>
        <p:txBody>
          <a:bodyPr>
            <a:spAutoFit/>
          </a:bodyPr>
          <a:lstStyle/>
          <a:p>
            <a:pPr>
              <a:spcBef>
                <a:spcPct val="50000"/>
              </a:spcBef>
            </a:pPr>
            <a:r>
              <a:rPr lang="it-IT" sz="2000" b="1" i="0" dirty="0" smtClean="0">
                <a:latin typeface="Times New Roman" pitchFamily="18" charset="0"/>
              </a:rPr>
              <a:t>individuo </a:t>
            </a:r>
            <a:r>
              <a:rPr lang="it-IT" sz="2000" b="1" i="0" dirty="0" err="1" smtClean="0">
                <a:latin typeface="Times New Roman" pitchFamily="18" charset="0"/>
              </a:rPr>
              <a:t>allotriploide</a:t>
            </a:r>
            <a:r>
              <a:rPr lang="it-IT" sz="2000" b="1" i="0" dirty="0" smtClean="0">
                <a:latin typeface="Times New Roman" pitchFamily="18" charset="0"/>
              </a:rPr>
              <a:t> </a:t>
            </a:r>
            <a:r>
              <a:rPr lang="it-IT" sz="2000" b="1" i="0" dirty="0">
                <a:latin typeface="Times New Roman" pitchFamily="18" charset="0"/>
              </a:rPr>
              <a:t>ibrido, vitale ma sterile</a:t>
            </a:r>
            <a:r>
              <a:rPr lang="it-IT" sz="2000" i="0" dirty="0">
                <a:latin typeface="Times New Roman" pitchFamily="18" charset="0"/>
              </a:rPr>
              <a:t> </a:t>
            </a:r>
          </a:p>
        </p:txBody>
      </p:sp>
      <p:sp>
        <p:nvSpPr>
          <p:cNvPr id="47139" name="Text Box 35"/>
          <p:cNvSpPr txBox="1">
            <a:spLocks noChangeArrowheads="1"/>
          </p:cNvSpPr>
          <p:nvPr/>
        </p:nvSpPr>
        <p:spPr bwMode="auto">
          <a:xfrm>
            <a:off x="2124075" y="5368925"/>
            <a:ext cx="2808288" cy="581025"/>
          </a:xfrm>
          <a:prstGeom prst="rect">
            <a:avLst/>
          </a:prstGeom>
          <a:noFill/>
          <a:ln w="9525">
            <a:noFill/>
            <a:miter lim="800000"/>
            <a:headEnd/>
            <a:tailEnd/>
          </a:ln>
        </p:spPr>
        <p:txBody>
          <a:bodyPr>
            <a:spAutoFit/>
          </a:bodyPr>
          <a:lstStyle/>
          <a:p>
            <a:pPr>
              <a:spcBef>
                <a:spcPct val="50000"/>
              </a:spcBef>
            </a:pPr>
            <a:r>
              <a:rPr lang="it-IT" sz="1600" b="1" i="0">
                <a:solidFill>
                  <a:srgbClr val="FF0000"/>
                </a:solidFill>
                <a:latin typeface="Times New Roman" pitchFamily="18" charset="0"/>
              </a:rPr>
              <a:t>Successive divisioni mitotiche, differenziamento</a:t>
            </a:r>
          </a:p>
        </p:txBody>
      </p:sp>
      <p:grpSp>
        <p:nvGrpSpPr>
          <p:cNvPr id="9" name="Group 36"/>
          <p:cNvGrpSpPr>
            <a:grpSpLocks/>
          </p:cNvGrpSpPr>
          <p:nvPr/>
        </p:nvGrpSpPr>
        <p:grpSpPr bwMode="auto">
          <a:xfrm rot="-4103794">
            <a:off x="7453313" y="2278063"/>
            <a:ext cx="215900" cy="1079500"/>
            <a:chOff x="4377" y="1344"/>
            <a:chExt cx="136" cy="680"/>
          </a:xfrm>
        </p:grpSpPr>
        <p:grpSp>
          <p:nvGrpSpPr>
            <p:cNvPr id="10" name="Group 37"/>
            <p:cNvGrpSpPr>
              <a:grpSpLocks/>
            </p:cNvGrpSpPr>
            <p:nvPr/>
          </p:nvGrpSpPr>
          <p:grpSpPr bwMode="auto">
            <a:xfrm flipH="1">
              <a:off x="4422" y="1344"/>
              <a:ext cx="91" cy="680"/>
              <a:chOff x="1692" y="1930"/>
              <a:chExt cx="91" cy="680"/>
            </a:xfrm>
          </p:grpSpPr>
          <p:sp>
            <p:nvSpPr>
              <p:cNvPr id="14400" name="Line 38"/>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14401" name="Oval 39"/>
              <p:cNvSpPr>
                <a:spLocks noChangeArrowheads="1"/>
              </p:cNvSpPr>
              <p:nvPr/>
            </p:nvSpPr>
            <p:spPr bwMode="auto">
              <a:xfrm rot="1316187">
                <a:off x="1692" y="2264"/>
                <a:ext cx="91" cy="90"/>
              </a:xfrm>
              <a:prstGeom prst="ellipse">
                <a:avLst/>
              </a:prstGeom>
              <a:solidFill>
                <a:srgbClr val="006600"/>
              </a:solidFill>
              <a:ln w="9525">
                <a:solidFill>
                  <a:schemeClr val="tx1"/>
                </a:solidFill>
                <a:round/>
                <a:headEnd/>
                <a:tailEnd/>
              </a:ln>
            </p:spPr>
            <p:txBody>
              <a:bodyPr wrap="none" anchor="ctr"/>
              <a:lstStyle/>
              <a:p>
                <a:endParaRPr lang="it-IT"/>
              </a:p>
            </p:txBody>
          </p:sp>
        </p:grpSp>
        <p:grpSp>
          <p:nvGrpSpPr>
            <p:cNvPr id="11" name="Group 40"/>
            <p:cNvGrpSpPr>
              <a:grpSpLocks/>
            </p:cNvGrpSpPr>
            <p:nvPr/>
          </p:nvGrpSpPr>
          <p:grpSpPr bwMode="auto">
            <a:xfrm flipH="1">
              <a:off x="4377" y="1344"/>
              <a:ext cx="91" cy="680"/>
              <a:chOff x="1692" y="1930"/>
              <a:chExt cx="91" cy="680"/>
            </a:xfrm>
          </p:grpSpPr>
          <p:sp>
            <p:nvSpPr>
              <p:cNvPr id="14398" name="Line 41"/>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14399" name="Oval 42"/>
              <p:cNvSpPr>
                <a:spLocks noChangeArrowheads="1"/>
              </p:cNvSpPr>
              <p:nvPr/>
            </p:nvSpPr>
            <p:spPr bwMode="auto">
              <a:xfrm rot="1316187">
                <a:off x="1692" y="2264"/>
                <a:ext cx="91" cy="90"/>
              </a:xfrm>
              <a:prstGeom prst="ellipse">
                <a:avLst/>
              </a:prstGeom>
              <a:solidFill>
                <a:srgbClr val="006600"/>
              </a:solidFill>
              <a:ln w="9525">
                <a:solidFill>
                  <a:schemeClr val="tx1"/>
                </a:solidFill>
                <a:round/>
                <a:headEnd/>
                <a:tailEnd/>
              </a:ln>
            </p:spPr>
            <p:txBody>
              <a:bodyPr wrap="none" anchor="ctr"/>
              <a:lstStyle/>
              <a:p>
                <a:endParaRPr lang="it-IT"/>
              </a:p>
            </p:txBody>
          </p:sp>
        </p:grpSp>
      </p:grpSp>
      <p:grpSp>
        <p:nvGrpSpPr>
          <p:cNvPr id="12" name="Group 43"/>
          <p:cNvGrpSpPr>
            <a:grpSpLocks/>
          </p:cNvGrpSpPr>
          <p:nvPr/>
        </p:nvGrpSpPr>
        <p:grpSpPr bwMode="auto">
          <a:xfrm rot="-4145834">
            <a:off x="8169712" y="2848769"/>
            <a:ext cx="206375" cy="503238"/>
            <a:chOff x="4066" y="2251"/>
            <a:chExt cx="130" cy="317"/>
          </a:xfrm>
          <a:solidFill>
            <a:srgbClr val="FF0000"/>
          </a:solidFill>
        </p:grpSpPr>
        <p:sp>
          <p:nvSpPr>
            <p:cNvPr id="14392" name="Line 44"/>
            <p:cNvSpPr>
              <a:spLocks noChangeShapeType="1"/>
            </p:cNvSpPr>
            <p:nvPr/>
          </p:nvSpPr>
          <p:spPr bwMode="auto">
            <a:xfrm rot="-1173742">
              <a:off x="4196" y="2251"/>
              <a:ext cx="0" cy="317"/>
            </a:xfrm>
            <a:prstGeom prst="line">
              <a:avLst/>
            </a:prstGeom>
            <a:grpFill/>
            <a:ln w="38100">
              <a:solidFill>
                <a:srgbClr val="FF0000"/>
              </a:solidFill>
              <a:prstDash val="sysDot"/>
              <a:round/>
              <a:headEnd/>
              <a:tailEnd/>
            </a:ln>
          </p:spPr>
          <p:txBody>
            <a:bodyPr/>
            <a:lstStyle/>
            <a:p>
              <a:endParaRPr lang="it-IT"/>
            </a:p>
          </p:txBody>
        </p:sp>
        <p:sp>
          <p:nvSpPr>
            <p:cNvPr id="14393" name="Oval 45"/>
            <p:cNvSpPr>
              <a:spLocks noChangeArrowheads="1"/>
            </p:cNvSpPr>
            <p:nvPr/>
          </p:nvSpPr>
          <p:spPr bwMode="auto">
            <a:xfrm rot="-1173742">
              <a:off x="4105" y="2257"/>
              <a:ext cx="91" cy="90"/>
            </a:xfrm>
            <a:prstGeom prst="ellipse">
              <a:avLst/>
            </a:prstGeom>
            <a:grpFill/>
            <a:ln w="38100">
              <a:solidFill>
                <a:srgbClr val="FF0000"/>
              </a:solidFill>
              <a:prstDash val="sysDot"/>
              <a:round/>
              <a:headEnd/>
              <a:tailEnd/>
            </a:ln>
          </p:spPr>
          <p:txBody>
            <a:bodyPr wrap="none" anchor="ctr"/>
            <a:lstStyle/>
            <a:p>
              <a:endParaRPr lang="it-IT"/>
            </a:p>
          </p:txBody>
        </p:sp>
        <p:sp>
          <p:nvSpPr>
            <p:cNvPr id="14394" name="Line 46"/>
            <p:cNvSpPr>
              <a:spLocks noChangeShapeType="1"/>
            </p:cNvSpPr>
            <p:nvPr/>
          </p:nvSpPr>
          <p:spPr bwMode="auto">
            <a:xfrm rot="-1173742">
              <a:off x="4150" y="2251"/>
              <a:ext cx="0" cy="317"/>
            </a:xfrm>
            <a:prstGeom prst="line">
              <a:avLst/>
            </a:prstGeom>
            <a:grpFill/>
            <a:ln w="38100">
              <a:solidFill>
                <a:srgbClr val="FF0000"/>
              </a:solidFill>
              <a:prstDash val="sysDot"/>
              <a:round/>
              <a:headEnd/>
              <a:tailEnd/>
            </a:ln>
          </p:spPr>
          <p:txBody>
            <a:bodyPr/>
            <a:lstStyle/>
            <a:p>
              <a:endParaRPr lang="it-IT"/>
            </a:p>
          </p:txBody>
        </p:sp>
        <p:sp>
          <p:nvSpPr>
            <p:cNvPr id="14395" name="Oval 47"/>
            <p:cNvSpPr>
              <a:spLocks noChangeArrowheads="1"/>
            </p:cNvSpPr>
            <p:nvPr/>
          </p:nvSpPr>
          <p:spPr bwMode="auto">
            <a:xfrm rot="-1173742">
              <a:off x="4066" y="2257"/>
              <a:ext cx="91" cy="90"/>
            </a:xfrm>
            <a:prstGeom prst="ellipse">
              <a:avLst/>
            </a:prstGeom>
            <a:grpFill/>
            <a:ln w="38100">
              <a:solidFill>
                <a:srgbClr val="FF0000"/>
              </a:solidFill>
              <a:prstDash val="sysDot"/>
              <a:round/>
              <a:headEnd/>
              <a:tailEnd/>
            </a:ln>
          </p:spPr>
          <p:txBody>
            <a:bodyPr wrap="none" anchor="ctr"/>
            <a:lstStyle/>
            <a:p>
              <a:endParaRPr lang="it-IT"/>
            </a:p>
          </p:txBody>
        </p:sp>
      </p:grpSp>
      <p:grpSp>
        <p:nvGrpSpPr>
          <p:cNvPr id="13" name="Group 48"/>
          <p:cNvGrpSpPr>
            <a:grpSpLocks/>
          </p:cNvGrpSpPr>
          <p:nvPr/>
        </p:nvGrpSpPr>
        <p:grpSpPr bwMode="auto">
          <a:xfrm rot="-4254700">
            <a:off x="6228556" y="2277269"/>
            <a:ext cx="217488" cy="1079500"/>
            <a:chOff x="4467" y="1888"/>
            <a:chExt cx="137" cy="680"/>
          </a:xfrm>
        </p:grpSpPr>
        <p:sp>
          <p:nvSpPr>
            <p:cNvPr id="14388" name="Line 49"/>
            <p:cNvSpPr>
              <a:spLocks noChangeShapeType="1"/>
            </p:cNvSpPr>
            <p:nvPr/>
          </p:nvSpPr>
          <p:spPr bwMode="auto">
            <a:xfrm rot="-1055619">
              <a:off x="4558" y="1888"/>
              <a:ext cx="0" cy="680"/>
            </a:xfrm>
            <a:prstGeom prst="line">
              <a:avLst/>
            </a:prstGeom>
            <a:noFill/>
            <a:ln w="38100">
              <a:solidFill>
                <a:srgbClr val="00CC66"/>
              </a:solidFill>
              <a:prstDash val="sysDot"/>
              <a:round/>
              <a:headEnd/>
              <a:tailEnd/>
            </a:ln>
          </p:spPr>
          <p:txBody>
            <a:bodyPr/>
            <a:lstStyle/>
            <a:p>
              <a:endParaRPr lang="it-IT"/>
            </a:p>
          </p:txBody>
        </p:sp>
        <p:sp>
          <p:nvSpPr>
            <p:cNvPr id="14389" name="Oval 50"/>
            <p:cNvSpPr>
              <a:spLocks noChangeArrowheads="1"/>
            </p:cNvSpPr>
            <p:nvPr/>
          </p:nvSpPr>
          <p:spPr bwMode="auto">
            <a:xfrm rot="-1055619">
              <a:off x="4513" y="2205"/>
              <a:ext cx="91" cy="90"/>
            </a:xfrm>
            <a:prstGeom prst="ellipse">
              <a:avLst/>
            </a:prstGeom>
            <a:solidFill>
              <a:schemeClr val="accent1"/>
            </a:solidFill>
            <a:ln w="38100">
              <a:noFill/>
              <a:prstDash val="sysDot"/>
              <a:round/>
              <a:headEnd/>
              <a:tailEnd/>
            </a:ln>
          </p:spPr>
          <p:txBody>
            <a:bodyPr wrap="none" anchor="ctr"/>
            <a:lstStyle/>
            <a:p>
              <a:endParaRPr lang="it-IT"/>
            </a:p>
          </p:txBody>
        </p:sp>
        <p:sp>
          <p:nvSpPr>
            <p:cNvPr id="14390" name="Line 51"/>
            <p:cNvSpPr>
              <a:spLocks noChangeShapeType="1"/>
            </p:cNvSpPr>
            <p:nvPr/>
          </p:nvSpPr>
          <p:spPr bwMode="auto">
            <a:xfrm rot="-1055619">
              <a:off x="4512" y="1888"/>
              <a:ext cx="0" cy="680"/>
            </a:xfrm>
            <a:prstGeom prst="line">
              <a:avLst/>
            </a:prstGeom>
            <a:noFill/>
            <a:ln w="38100">
              <a:solidFill>
                <a:srgbClr val="00CC66"/>
              </a:solidFill>
              <a:prstDash val="sysDot"/>
              <a:round/>
              <a:headEnd/>
              <a:tailEnd/>
            </a:ln>
          </p:spPr>
          <p:txBody>
            <a:bodyPr/>
            <a:lstStyle/>
            <a:p>
              <a:endParaRPr lang="it-IT"/>
            </a:p>
          </p:txBody>
        </p:sp>
        <p:sp>
          <p:nvSpPr>
            <p:cNvPr id="14391" name="Oval 52"/>
            <p:cNvSpPr>
              <a:spLocks noChangeArrowheads="1"/>
            </p:cNvSpPr>
            <p:nvPr/>
          </p:nvSpPr>
          <p:spPr bwMode="auto">
            <a:xfrm rot="-1055619">
              <a:off x="4467" y="2205"/>
              <a:ext cx="91" cy="90"/>
            </a:xfrm>
            <a:prstGeom prst="ellipse">
              <a:avLst/>
            </a:prstGeom>
            <a:solidFill>
              <a:schemeClr val="accent1"/>
            </a:solidFill>
            <a:ln w="38100">
              <a:noFill/>
              <a:prstDash val="sysDot"/>
              <a:round/>
              <a:headEnd/>
              <a:tailEnd/>
            </a:ln>
          </p:spPr>
          <p:txBody>
            <a:bodyPr wrap="none" anchor="ctr"/>
            <a:lstStyle/>
            <a:p>
              <a:endParaRPr lang="it-IT"/>
            </a:p>
          </p:txBody>
        </p:sp>
      </p:grpSp>
      <p:grpSp>
        <p:nvGrpSpPr>
          <p:cNvPr id="14" name="Group 53"/>
          <p:cNvGrpSpPr>
            <a:grpSpLocks/>
          </p:cNvGrpSpPr>
          <p:nvPr/>
        </p:nvGrpSpPr>
        <p:grpSpPr bwMode="auto">
          <a:xfrm rot="-3891514">
            <a:off x="6879431" y="3067844"/>
            <a:ext cx="214313" cy="504825"/>
            <a:chOff x="4015" y="2568"/>
            <a:chExt cx="135" cy="318"/>
          </a:xfrm>
        </p:grpSpPr>
        <p:grpSp>
          <p:nvGrpSpPr>
            <p:cNvPr id="15" name="Group 54"/>
            <p:cNvGrpSpPr>
              <a:grpSpLocks/>
            </p:cNvGrpSpPr>
            <p:nvPr/>
          </p:nvGrpSpPr>
          <p:grpSpPr bwMode="auto">
            <a:xfrm>
              <a:off x="4015" y="2568"/>
              <a:ext cx="91" cy="317"/>
              <a:chOff x="2426" y="2290"/>
              <a:chExt cx="91" cy="317"/>
            </a:xfrm>
          </p:grpSpPr>
          <p:sp>
            <p:nvSpPr>
              <p:cNvPr id="14386" name="Line 55"/>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14387" name="Oval 56"/>
              <p:cNvSpPr>
                <a:spLocks noChangeArrowheads="1"/>
              </p:cNvSpPr>
              <p:nvPr/>
            </p:nvSpPr>
            <p:spPr bwMode="auto">
              <a:xfrm rot="20039758" flipH="1">
                <a:off x="2426" y="2322"/>
                <a:ext cx="91" cy="90"/>
              </a:xfrm>
              <a:prstGeom prst="ellipse">
                <a:avLst/>
              </a:prstGeom>
              <a:solidFill>
                <a:srgbClr val="FF3399"/>
              </a:solidFill>
              <a:ln w="9525">
                <a:solidFill>
                  <a:schemeClr val="tx1"/>
                </a:solidFill>
                <a:round/>
                <a:headEnd/>
                <a:tailEnd/>
              </a:ln>
            </p:spPr>
            <p:txBody>
              <a:bodyPr wrap="none" anchor="ctr"/>
              <a:lstStyle/>
              <a:p>
                <a:endParaRPr lang="it-IT"/>
              </a:p>
            </p:txBody>
          </p:sp>
        </p:grpSp>
        <p:grpSp>
          <p:nvGrpSpPr>
            <p:cNvPr id="16" name="Group 57"/>
            <p:cNvGrpSpPr>
              <a:grpSpLocks/>
            </p:cNvGrpSpPr>
            <p:nvPr/>
          </p:nvGrpSpPr>
          <p:grpSpPr bwMode="auto">
            <a:xfrm>
              <a:off x="4059" y="2569"/>
              <a:ext cx="91" cy="317"/>
              <a:chOff x="2426" y="2290"/>
              <a:chExt cx="91" cy="317"/>
            </a:xfrm>
          </p:grpSpPr>
          <p:sp>
            <p:nvSpPr>
              <p:cNvPr id="14384" name="Line 58"/>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14385" name="Oval 59"/>
              <p:cNvSpPr>
                <a:spLocks noChangeArrowheads="1"/>
              </p:cNvSpPr>
              <p:nvPr/>
            </p:nvSpPr>
            <p:spPr bwMode="auto">
              <a:xfrm rot="20039758" flipH="1">
                <a:off x="2426" y="2322"/>
                <a:ext cx="91" cy="90"/>
              </a:xfrm>
              <a:prstGeom prst="ellipse">
                <a:avLst/>
              </a:prstGeom>
              <a:solidFill>
                <a:srgbClr val="FF3399"/>
              </a:solidFill>
              <a:ln w="9525">
                <a:noFill/>
                <a:round/>
                <a:headEnd/>
                <a:tailEnd/>
              </a:ln>
            </p:spPr>
            <p:txBody>
              <a:bodyPr wrap="none" anchor="ctr"/>
              <a:lstStyle/>
              <a:p>
                <a:endParaRPr lang="it-IT"/>
              </a:p>
            </p:txBody>
          </p:sp>
        </p:grpSp>
      </p:grpSp>
      <p:sp>
        <p:nvSpPr>
          <p:cNvPr id="47164" name="Text Box 60"/>
          <p:cNvSpPr txBox="1">
            <a:spLocks noChangeArrowheads="1"/>
          </p:cNvSpPr>
          <p:nvPr/>
        </p:nvSpPr>
        <p:spPr bwMode="auto">
          <a:xfrm>
            <a:off x="4643438" y="4913667"/>
            <a:ext cx="4357687" cy="1015663"/>
          </a:xfrm>
          <a:prstGeom prst="rect">
            <a:avLst/>
          </a:prstGeom>
          <a:solidFill>
            <a:srgbClr val="A3F3FB"/>
          </a:solidFill>
          <a:ln w="9525">
            <a:noFill/>
            <a:miter lim="800000"/>
            <a:headEnd/>
            <a:tailEnd/>
          </a:ln>
        </p:spPr>
        <p:txBody>
          <a:bodyPr wrap="square">
            <a:spAutoFit/>
          </a:bodyPr>
          <a:lstStyle/>
          <a:p>
            <a:pPr>
              <a:spcBef>
                <a:spcPct val="50000"/>
              </a:spcBef>
            </a:pPr>
            <a:r>
              <a:rPr lang="it-IT" sz="2000" b="1" i="0" dirty="0" smtClean="0">
                <a:latin typeface="Times New Roman" pitchFamily="18" charset="0"/>
              </a:rPr>
              <a:t>I </a:t>
            </a:r>
            <a:r>
              <a:rPr lang="it-IT" sz="2000" b="1" i="0" dirty="0">
                <a:latin typeface="Times New Roman" pitchFamily="18" charset="0"/>
              </a:rPr>
              <a:t>cromosomi </a:t>
            </a:r>
            <a:r>
              <a:rPr lang="it-IT" sz="2000" b="1" i="0" dirty="0" smtClean="0">
                <a:latin typeface="Times New Roman" pitchFamily="18" charset="0"/>
              </a:rPr>
              <a:t>sono </a:t>
            </a:r>
            <a:r>
              <a:rPr lang="it-IT" sz="2000" b="1" i="0" dirty="0">
                <a:latin typeface="Times New Roman" pitchFamily="18" charset="0"/>
              </a:rPr>
              <a:t>privi di omologia: in 1° divisione meiotica non riescono ad appaiarsi e segregano casualmente</a:t>
            </a:r>
          </a:p>
        </p:txBody>
      </p:sp>
      <p:sp>
        <p:nvSpPr>
          <p:cNvPr id="47165" name="Text Box 61"/>
          <p:cNvSpPr txBox="1">
            <a:spLocks noChangeArrowheads="1"/>
          </p:cNvSpPr>
          <p:nvPr/>
        </p:nvSpPr>
        <p:spPr bwMode="auto">
          <a:xfrm>
            <a:off x="4535519" y="6013473"/>
            <a:ext cx="4465637" cy="701675"/>
          </a:xfrm>
          <a:prstGeom prst="rect">
            <a:avLst/>
          </a:prstGeom>
          <a:solidFill>
            <a:srgbClr val="E2F11F"/>
          </a:solidFill>
          <a:ln w="9525">
            <a:noFill/>
            <a:miter lim="800000"/>
            <a:headEnd/>
            <a:tailEnd/>
          </a:ln>
        </p:spPr>
        <p:txBody>
          <a:bodyPr>
            <a:spAutoFit/>
          </a:bodyPr>
          <a:lstStyle/>
          <a:p>
            <a:pPr>
              <a:spcBef>
                <a:spcPct val="50000"/>
              </a:spcBef>
            </a:pPr>
            <a:r>
              <a:rPr lang="it-IT" sz="2000" b="1" i="0">
                <a:latin typeface="Times New Roman" pitchFamily="18" charset="0"/>
              </a:rPr>
              <a:t>Di conseguenza i gameti sono sbilanciati geneticamente, quindi sterili</a:t>
            </a:r>
          </a:p>
        </p:txBody>
      </p:sp>
      <p:grpSp>
        <p:nvGrpSpPr>
          <p:cNvPr id="17" name="Group 62"/>
          <p:cNvGrpSpPr>
            <a:grpSpLocks/>
          </p:cNvGrpSpPr>
          <p:nvPr/>
        </p:nvGrpSpPr>
        <p:grpSpPr bwMode="auto">
          <a:xfrm>
            <a:off x="2133600" y="3502025"/>
            <a:ext cx="422275" cy="1079500"/>
            <a:chOff x="437" y="1251"/>
            <a:chExt cx="266" cy="680"/>
          </a:xfrm>
        </p:grpSpPr>
        <p:sp>
          <p:nvSpPr>
            <p:cNvPr id="14378" name="Line 63"/>
            <p:cNvSpPr>
              <a:spLocks noChangeShapeType="1"/>
            </p:cNvSpPr>
            <p:nvPr/>
          </p:nvSpPr>
          <p:spPr bwMode="auto">
            <a:xfrm rot="-1173742">
              <a:off x="521" y="1614"/>
              <a:ext cx="0" cy="317"/>
            </a:xfrm>
            <a:prstGeom prst="line">
              <a:avLst/>
            </a:prstGeom>
            <a:noFill/>
            <a:ln w="38100">
              <a:solidFill>
                <a:srgbClr val="FF0000"/>
              </a:solidFill>
              <a:prstDash val="sysDot"/>
              <a:round/>
              <a:headEnd/>
              <a:tailEnd/>
            </a:ln>
          </p:spPr>
          <p:txBody>
            <a:bodyPr/>
            <a:lstStyle/>
            <a:p>
              <a:endParaRPr lang="it-IT"/>
            </a:p>
          </p:txBody>
        </p:sp>
        <p:sp>
          <p:nvSpPr>
            <p:cNvPr id="14379" name="Oval 64"/>
            <p:cNvSpPr>
              <a:spLocks noChangeArrowheads="1"/>
            </p:cNvSpPr>
            <p:nvPr/>
          </p:nvSpPr>
          <p:spPr bwMode="auto">
            <a:xfrm rot="-1173742">
              <a:off x="437" y="1620"/>
              <a:ext cx="91" cy="90"/>
            </a:xfrm>
            <a:prstGeom prst="ellipse">
              <a:avLst/>
            </a:prstGeom>
            <a:solidFill>
              <a:srgbClr val="FF0000"/>
            </a:solidFill>
            <a:ln w="38100">
              <a:noFill/>
              <a:prstDash val="sysDot"/>
              <a:round/>
              <a:headEnd/>
              <a:tailEnd/>
            </a:ln>
          </p:spPr>
          <p:txBody>
            <a:bodyPr wrap="none" anchor="ctr"/>
            <a:lstStyle/>
            <a:p>
              <a:endParaRPr lang="it-IT"/>
            </a:p>
          </p:txBody>
        </p:sp>
        <p:sp>
          <p:nvSpPr>
            <p:cNvPr id="14380" name="Line 65"/>
            <p:cNvSpPr>
              <a:spLocks noChangeShapeType="1"/>
            </p:cNvSpPr>
            <p:nvPr/>
          </p:nvSpPr>
          <p:spPr bwMode="auto">
            <a:xfrm rot="-1055619">
              <a:off x="657" y="1251"/>
              <a:ext cx="0" cy="680"/>
            </a:xfrm>
            <a:prstGeom prst="line">
              <a:avLst/>
            </a:prstGeom>
            <a:noFill/>
            <a:ln w="38100">
              <a:solidFill>
                <a:srgbClr val="00CC66"/>
              </a:solidFill>
              <a:prstDash val="sysDot"/>
              <a:round/>
              <a:headEnd/>
              <a:tailEnd/>
            </a:ln>
          </p:spPr>
          <p:txBody>
            <a:bodyPr/>
            <a:lstStyle/>
            <a:p>
              <a:endParaRPr lang="it-IT"/>
            </a:p>
          </p:txBody>
        </p:sp>
        <p:sp>
          <p:nvSpPr>
            <p:cNvPr id="14381" name="Oval 66"/>
            <p:cNvSpPr>
              <a:spLocks noChangeArrowheads="1"/>
            </p:cNvSpPr>
            <p:nvPr/>
          </p:nvSpPr>
          <p:spPr bwMode="auto">
            <a:xfrm rot="-1055619">
              <a:off x="612" y="1568"/>
              <a:ext cx="91" cy="90"/>
            </a:xfrm>
            <a:prstGeom prst="ellipse">
              <a:avLst/>
            </a:prstGeom>
            <a:solidFill>
              <a:schemeClr val="accent1"/>
            </a:solidFill>
            <a:ln w="38100">
              <a:noFill/>
              <a:prstDash val="sysDot"/>
              <a:round/>
              <a:headEnd/>
              <a:tailEnd/>
            </a:ln>
          </p:spPr>
          <p:txBody>
            <a:bodyPr wrap="none" anchor="ctr"/>
            <a:lstStyle/>
            <a:p>
              <a:endParaRPr lang="it-IT"/>
            </a:p>
          </p:txBody>
        </p:sp>
      </p:grpSp>
      <p:grpSp>
        <p:nvGrpSpPr>
          <p:cNvPr id="18" name="Group 67"/>
          <p:cNvGrpSpPr>
            <a:grpSpLocks/>
          </p:cNvGrpSpPr>
          <p:nvPr/>
        </p:nvGrpSpPr>
        <p:grpSpPr bwMode="auto">
          <a:xfrm>
            <a:off x="2195513" y="3502025"/>
            <a:ext cx="422275" cy="1079500"/>
            <a:chOff x="437" y="1251"/>
            <a:chExt cx="266" cy="680"/>
          </a:xfrm>
        </p:grpSpPr>
        <p:sp>
          <p:nvSpPr>
            <p:cNvPr id="14374" name="Line 68"/>
            <p:cNvSpPr>
              <a:spLocks noChangeShapeType="1"/>
            </p:cNvSpPr>
            <p:nvPr/>
          </p:nvSpPr>
          <p:spPr bwMode="auto">
            <a:xfrm rot="-1173742">
              <a:off x="521" y="1614"/>
              <a:ext cx="0" cy="317"/>
            </a:xfrm>
            <a:prstGeom prst="line">
              <a:avLst/>
            </a:prstGeom>
            <a:noFill/>
            <a:ln w="38100">
              <a:solidFill>
                <a:srgbClr val="FF0000"/>
              </a:solidFill>
              <a:prstDash val="sysDot"/>
              <a:round/>
              <a:headEnd/>
              <a:tailEnd/>
            </a:ln>
          </p:spPr>
          <p:txBody>
            <a:bodyPr/>
            <a:lstStyle/>
            <a:p>
              <a:endParaRPr lang="it-IT"/>
            </a:p>
          </p:txBody>
        </p:sp>
        <p:sp>
          <p:nvSpPr>
            <p:cNvPr id="14375" name="Oval 69"/>
            <p:cNvSpPr>
              <a:spLocks noChangeArrowheads="1"/>
            </p:cNvSpPr>
            <p:nvPr/>
          </p:nvSpPr>
          <p:spPr bwMode="auto">
            <a:xfrm rot="-1173742">
              <a:off x="437" y="1620"/>
              <a:ext cx="91" cy="90"/>
            </a:xfrm>
            <a:prstGeom prst="ellipse">
              <a:avLst/>
            </a:prstGeom>
            <a:solidFill>
              <a:srgbClr val="FF0000"/>
            </a:solidFill>
            <a:ln w="38100">
              <a:noFill/>
              <a:prstDash val="sysDot"/>
              <a:round/>
              <a:headEnd/>
              <a:tailEnd/>
            </a:ln>
          </p:spPr>
          <p:txBody>
            <a:bodyPr wrap="none" anchor="ctr"/>
            <a:lstStyle/>
            <a:p>
              <a:endParaRPr lang="it-IT"/>
            </a:p>
          </p:txBody>
        </p:sp>
        <p:sp>
          <p:nvSpPr>
            <p:cNvPr id="14376" name="Line 70"/>
            <p:cNvSpPr>
              <a:spLocks noChangeShapeType="1"/>
            </p:cNvSpPr>
            <p:nvPr/>
          </p:nvSpPr>
          <p:spPr bwMode="auto">
            <a:xfrm rot="-1055619">
              <a:off x="657" y="1251"/>
              <a:ext cx="0" cy="680"/>
            </a:xfrm>
            <a:prstGeom prst="line">
              <a:avLst/>
            </a:prstGeom>
            <a:noFill/>
            <a:ln w="38100">
              <a:solidFill>
                <a:srgbClr val="00CC66"/>
              </a:solidFill>
              <a:prstDash val="sysDot"/>
              <a:round/>
              <a:headEnd/>
              <a:tailEnd/>
            </a:ln>
          </p:spPr>
          <p:txBody>
            <a:bodyPr/>
            <a:lstStyle/>
            <a:p>
              <a:endParaRPr lang="it-IT"/>
            </a:p>
          </p:txBody>
        </p:sp>
        <p:sp>
          <p:nvSpPr>
            <p:cNvPr id="14377" name="Oval 71"/>
            <p:cNvSpPr>
              <a:spLocks noChangeArrowheads="1"/>
            </p:cNvSpPr>
            <p:nvPr/>
          </p:nvSpPr>
          <p:spPr bwMode="auto">
            <a:xfrm rot="-1055619">
              <a:off x="612" y="1568"/>
              <a:ext cx="91" cy="90"/>
            </a:xfrm>
            <a:prstGeom prst="ellipse">
              <a:avLst/>
            </a:prstGeom>
            <a:solidFill>
              <a:schemeClr val="accent1"/>
            </a:solidFill>
            <a:ln w="38100">
              <a:noFill/>
              <a:prstDash val="sysDot"/>
              <a:round/>
              <a:headEnd/>
              <a:tailEnd/>
            </a:ln>
          </p:spPr>
          <p:txBody>
            <a:bodyPr wrap="none" anchor="ctr"/>
            <a:lstStyle/>
            <a:p>
              <a:endParaRPr lang="it-IT"/>
            </a:p>
          </p:txBody>
        </p:sp>
      </p:grpSp>
      <p:grpSp>
        <p:nvGrpSpPr>
          <p:cNvPr id="19" name="Group 72"/>
          <p:cNvGrpSpPr>
            <a:grpSpLocks/>
          </p:cNvGrpSpPr>
          <p:nvPr/>
        </p:nvGrpSpPr>
        <p:grpSpPr bwMode="auto">
          <a:xfrm rot="-4254700">
            <a:off x="5794709" y="2493169"/>
            <a:ext cx="217488" cy="1079500"/>
            <a:chOff x="4467" y="1888"/>
            <a:chExt cx="137" cy="680"/>
          </a:xfrm>
          <a:solidFill>
            <a:srgbClr val="92D050"/>
          </a:solidFill>
        </p:grpSpPr>
        <p:sp>
          <p:nvSpPr>
            <p:cNvPr id="14370" name="Line 73"/>
            <p:cNvSpPr>
              <a:spLocks noChangeShapeType="1"/>
            </p:cNvSpPr>
            <p:nvPr/>
          </p:nvSpPr>
          <p:spPr bwMode="auto">
            <a:xfrm rot="-1055619">
              <a:off x="4558" y="1888"/>
              <a:ext cx="0" cy="680"/>
            </a:xfrm>
            <a:prstGeom prst="line">
              <a:avLst/>
            </a:prstGeom>
            <a:grpFill/>
            <a:ln w="38100">
              <a:solidFill>
                <a:srgbClr val="92D050"/>
              </a:solidFill>
              <a:prstDash val="sysDash"/>
              <a:round/>
              <a:headEnd/>
              <a:tailEnd/>
            </a:ln>
          </p:spPr>
          <p:txBody>
            <a:bodyPr/>
            <a:lstStyle/>
            <a:p>
              <a:endParaRPr lang="it-IT"/>
            </a:p>
          </p:txBody>
        </p:sp>
        <p:sp>
          <p:nvSpPr>
            <p:cNvPr id="14371" name="Oval 74"/>
            <p:cNvSpPr>
              <a:spLocks noChangeArrowheads="1"/>
            </p:cNvSpPr>
            <p:nvPr/>
          </p:nvSpPr>
          <p:spPr bwMode="auto">
            <a:xfrm rot="-1055619">
              <a:off x="4513" y="2205"/>
              <a:ext cx="91" cy="90"/>
            </a:xfrm>
            <a:prstGeom prst="ellipse">
              <a:avLst/>
            </a:prstGeom>
            <a:grpFill/>
            <a:ln w="38100">
              <a:solidFill>
                <a:srgbClr val="92D050"/>
              </a:solidFill>
              <a:prstDash val="sysDash"/>
              <a:round/>
              <a:headEnd/>
              <a:tailEnd/>
            </a:ln>
          </p:spPr>
          <p:txBody>
            <a:bodyPr wrap="none" anchor="ctr"/>
            <a:lstStyle/>
            <a:p>
              <a:endParaRPr lang="it-IT"/>
            </a:p>
          </p:txBody>
        </p:sp>
        <p:sp>
          <p:nvSpPr>
            <p:cNvPr id="14372" name="Line 75"/>
            <p:cNvSpPr>
              <a:spLocks noChangeShapeType="1"/>
            </p:cNvSpPr>
            <p:nvPr/>
          </p:nvSpPr>
          <p:spPr bwMode="auto">
            <a:xfrm rot="-1055619">
              <a:off x="4512" y="1888"/>
              <a:ext cx="0" cy="680"/>
            </a:xfrm>
            <a:prstGeom prst="line">
              <a:avLst/>
            </a:prstGeom>
            <a:grpFill/>
            <a:ln w="38100">
              <a:solidFill>
                <a:srgbClr val="92D050"/>
              </a:solidFill>
              <a:prstDash val="sysDash"/>
              <a:round/>
              <a:headEnd/>
              <a:tailEnd/>
            </a:ln>
          </p:spPr>
          <p:txBody>
            <a:bodyPr/>
            <a:lstStyle/>
            <a:p>
              <a:endParaRPr lang="it-IT"/>
            </a:p>
          </p:txBody>
        </p:sp>
        <p:sp>
          <p:nvSpPr>
            <p:cNvPr id="14373" name="Oval 76"/>
            <p:cNvSpPr>
              <a:spLocks noChangeArrowheads="1"/>
            </p:cNvSpPr>
            <p:nvPr/>
          </p:nvSpPr>
          <p:spPr bwMode="auto">
            <a:xfrm rot="-1055619">
              <a:off x="4467" y="2205"/>
              <a:ext cx="91" cy="90"/>
            </a:xfrm>
            <a:prstGeom prst="ellipse">
              <a:avLst/>
            </a:prstGeom>
            <a:grpFill/>
            <a:ln w="38100">
              <a:solidFill>
                <a:srgbClr val="92D050"/>
              </a:solidFill>
              <a:prstDash val="sysDash"/>
              <a:round/>
              <a:headEnd/>
              <a:tailEnd/>
            </a:ln>
          </p:spPr>
          <p:txBody>
            <a:bodyPr wrap="none" anchor="ctr"/>
            <a:lstStyle/>
            <a:p>
              <a:endParaRPr lang="it-IT"/>
            </a:p>
          </p:txBody>
        </p:sp>
      </p:grpSp>
      <p:grpSp>
        <p:nvGrpSpPr>
          <p:cNvPr id="20" name="Group 77"/>
          <p:cNvGrpSpPr>
            <a:grpSpLocks/>
          </p:cNvGrpSpPr>
          <p:nvPr/>
        </p:nvGrpSpPr>
        <p:grpSpPr bwMode="auto">
          <a:xfrm rot="-4145834">
            <a:off x="8393906" y="2363419"/>
            <a:ext cx="206375" cy="503238"/>
            <a:chOff x="4066" y="2251"/>
            <a:chExt cx="130" cy="317"/>
          </a:xfrm>
          <a:solidFill>
            <a:srgbClr val="C00000"/>
          </a:solidFill>
        </p:grpSpPr>
        <p:sp>
          <p:nvSpPr>
            <p:cNvPr id="14366" name="Line 78"/>
            <p:cNvSpPr>
              <a:spLocks noChangeShapeType="1"/>
            </p:cNvSpPr>
            <p:nvPr/>
          </p:nvSpPr>
          <p:spPr bwMode="auto">
            <a:xfrm rot="-1173742">
              <a:off x="4196" y="2251"/>
              <a:ext cx="0" cy="317"/>
            </a:xfrm>
            <a:prstGeom prst="line">
              <a:avLst/>
            </a:prstGeom>
            <a:grpFill/>
            <a:ln w="38100">
              <a:solidFill>
                <a:srgbClr val="C00000"/>
              </a:solidFill>
              <a:prstDash val="sysDash"/>
              <a:round/>
              <a:headEnd/>
              <a:tailEnd/>
            </a:ln>
          </p:spPr>
          <p:txBody>
            <a:bodyPr/>
            <a:lstStyle/>
            <a:p>
              <a:endParaRPr lang="it-IT"/>
            </a:p>
          </p:txBody>
        </p:sp>
        <p:sp>
          <p:nvSpPr>
            <p:cNvPr id="14367" name="Oval 79"/>
            <p:cNvSpPr>
              <a:spLocks noChangeArrowheads="1"/>
            </p:cNvSpPr>
            <p:nvPr/>
          </p:nvSpPr>
          <p:spPr bwMode="auto">
            <a:xfrm rot="-1173742">
              <a:off x="4105" y="2257"/>
              <a:ext cx="91" cy="90"/>
            </a:xfrm>
            <a:prstGeom prst="ellipse">
              <a:avLst/>
            </a:prstGeom>
            <a:grpFill/>
            <a:ln w="38100">
              <a:solidFill>
                <a:srgbClr val="C00000"/>
              </a:solidFill>
              <a:prstDash val="sysDash"/>
              <a:round/>
              <a:headEnd/>
              <a:tailEnd/>
            </a:ln>
          </p:spPr>
          <p:txBody>
            <a:bodyPr wrap="none" anchor="ctr"/>
            <a:lstStyle/>
            <a:p>
              <a:endParaRPr lang="it-IT"/>
            </a:p>
          </p:txBody>
        </p:sp>
        <p:sp>
          <p:nvSpPr>
            <p:cNvPr id="14368" name="Line 80"/>
            <p:cNvSpPr>
              <a:spLocks noChangeShapeType="1"/>
            </p:cNvSpPr>
            <p:nvPr/>
          </p:nvSpPr>
          <p:spPr bwMode="auto">
            <a:xfrm rot="-1173742">
              <a:off x="4150" y="2251"/>
              <a:ext cx="0" cy="317"/>
            </a:xfrm>
            <a:prstGeom prst="line">
              <a:avLst/>
            </a:prstGeom>
            <a:grpFill/>
            <a:ln w="38100">
              <a:solidFill>
                <a:srgbClr val="C00000"/>
              </a:solidFill>
              <a:prstDash val="sysDash"/>
              <a:round/>
              <a:headEnd/>
              <a:tailEnd/>
            </a:ln>
          </p:spPr>
          <p:txBody>
            <a:bodyPr/>
            <a:lstStyle/>
            <a:p>
              <a:endParaRPr lang="it-IT"/>
            </a:p>
          </p:txBody>
        </p:sp>
        <p:sp>
          <p:nvSpPr>
            <p:cNvPr id="14369" name="Oval 81"/>
            <p:cNvSpPr>
              <a:spLocks noChangeArrowheads="1"/>
            </p:cNvSpPr>
            <p:nvPr/>
          </p:nvSpPr>
          <p:spPr bwMode="auto">
            <a:xfrm rot="-1173742">
              <a:off x="4066" y="2257"/>
              <a:ext cx="91" cy="90"/>
            </a:xfrm>
            <a:prstGeom prst="ellipse">
              <a:avLst/>
            </a:prstGeom>
            <a:grpFill/>
            <a:ln w="38100">
              <a:solidFill>
                <a:srgbClr val="C00000"/>
              </a:solidFill>
              <a:prstDash val="sysDash"/>
              <a:round/>
              <a:headEnd/>
              <a:tailEnd/>
            </a:ln>
          </p:spPr>
          <p:txBody>
            <a:bodyPr wrap="none" anchor="ctr"/>
            <a:lstStyle/>
            <a:p>
              <a:endParaRPr lang="it-IT"/>
            </a:p>
          </p:txBody>
        </p:sp>
      </p:grpSp>
      <p:cxnSp>
        <p:nvCxnSpPr>
          <p:cNvPr id="47186" name="AutoShape 82"/>
          <p:cNvCxnSpPr>
            <a:cxnSpLocks noChangeShapeType="1"/>
            <a:stCxn id="47138" idx="3"/>
            <a:endCxn id="47124" idx="2"/>
          </p:cNvCxnSpPr>
          <p:nvPr/>
        </p:nvCxnSpPr>
        <p:spPr bwMode="auto">
          <a:xfrm flipV="1">
            <a:off x="3994150" y="3149591"/>
            <a:ext cx="120640" cy="3241685"/>
          </a:xfrm>
          <a:prstGeom prst="straightConnector1">
            <a:avLst/>
          </a:prstGeom>
          <a:noFill/>
          <a:ln w="38100">
            <a:solidFill>
              <a:srgbClr val="FF0000"/>
            </a:solidFill>
            <a:prstDash val="dash"/>
            <a:round/>
            <a:headEnd/>
            <a:tailEnd type="triangle" w="med" len="med"/>
          </a:ln>
        </p:spPr>
      </p:cxnSp>
      <p:sp>
        <p:nvSpPr>
          <p:cNvPr id="14365" name="AutoShape 83">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9" presetClass="path" presetSubtype="0" accel="50000" decel="50000" fill="hold" nodeType="clickEffect">
                                  <p:stCondLst>
                                    <p:cond delay="0"/>
                                  </p:stCondLst>
                                  <p:childTnLst>
                                    <p:animMotion origin="layout" path="M 1.66667E-6 -3.69942E-6 L 0.14913 0.1207 " pathEditMode="relative" rAng="0" ptsTypes="AA">
                                      <p:cBhvr>
                                        <p:cTn id="16" dur="2000" fill="hold"/>
                                        <p:tgtEl>
                                          <p:spTgt spid="4"/>
                                        </p:tgtEl>
                                        <p:attrNameLst>
                                          <p:attrName>ppt_x</p:attrName>
                                          <p:attrName>ppt_y</p:attrName>
                                        </p:attrNameLst>
                                      </p:cBhvr>
                                      <p:rCtr x="74" y="60"/>
                                    </p:animMotion>
                                  </p:childTnLst>
                                </p:cTn>
                              </p:par>
                              <p:par>
                                <p:cTn id="17" presetID="49" presetClass="path" presetSubtype="0" accel="50000" decel="50000" fill="hold" nodeType="withEffect">
                                  <p:stCondLst>
                                    <p:cond delay="0"/>
                                  </p:stCondLst>
                                  <p:childTnLst>
                                    <p:animMotion origin="layout" path="M 5.55556E-7 -4.85549E-6 L 0.14722 0.12602 " pathEditMode="relative" rAng="0" ptsTypes="AA">
                                      <p:cBhvr>
                                        <p:cTn id="18" dur="2000" fill="hold"/>
                                        <p:tgtEl>
                                          <p:spTgt spid="5"/>
                                        </p:tgtEl>
                                        <p:attrNameLst>
                                          <p:attrName>ppt_x</p:attrName>
                                          <p:attrName>ppt_y</p:attrName>
                                        </p:attrNameLst>
                                      </p:cBhvr>
                                      <p:rCtr x="74" y="63"/>
                                    </p:animMotion>
                                  </p:childTnLst>
                                  <p:subTnLst>
                                    <p:set>
                                      <p:cBhvr override="childStyle">
                                        <p:cTn dur="1" fill="hold" display="0" masterRel="sameClick" afterEffect="1">
                                          <p:stCondLst>
                                            <p:cond evt="end" delay="0">
                                              <p:tn val="17"/>
                                            </p:cond>
                                          </p:stCondLst>
                                        </p:cTn>
                                        <p:tgtEl>
                                          <p:spTgt spid="5"/>
                                        </p:tgtEl>
                                        <p:attrNameLst>
                                          <p:attrName>style.visibility</p:attrName>
                                        </p:attrNameLst>
                                      </p:cBhvr>
                                      <p:to>
                                        <p:strVal val="hidden"/>
                                      </p:to>
                                    </p:set>
                                  </p:subTnLst>
                                </p:cTn>
                              </p:par>
                            </p:childTnLst>
                          </p:cTn>
                        </p:par>
                        <p:par>
                          <p:cTn id="19" fill="hold">
                            <p:stCondLst>
                              <p:cond delay="2000"/>
                            </p:stCondLst>
                            <p:childTnLst>
                              <p:par>
                                <p:cTn id="20" presetID="23" presetClass="entr" presetSubtype="16" fill="hold" grpId="0" nodeType="afterEffect">
                                  <p:stCondLst>
                                    <p:cond delay="1000"/>
                                  </p:stCondLst>
                                  <p:childTnLst>
                                    <p:set>
                                      <p:cBhvr>
                                        <p:cTn id="21" dur="1" fill="hold">
                                          <p:stCondLst>
                                            <p:cond delay="0"/>
                                          </p:stCondLst>
                                        </p:cTn>
                                        <p:tgtEl>
                                          <p:spTgt spid="47122"/>
                                        </p:tgtEl>
                                        <p:attrNameLst>
                                          <p:attrName>style.visibility</p:attrName>
                                        </p:attrNameLst>
                                      </p:cBhvr>
                                      <p:to>
                                        <p:strVal val="visible"/>
                                      </p:to>
                                    </p:set>
                                    <p:anim calcmode="lin" valueType="num">
                                      <p:cBhvr>
                                        <p:cTn id="22" dur="500" fill="hold"/>
                                        <p:tgtEl>
                                          <p:spTgt spid="47122"/>
                                        </p:tgtEl>
                                        <p:attrNameLst>
                                          <p:attrName>ppt_w</p:attrName>
                                        </p:attrNameLst>
                                      </p:cBhvr>
                                      <p:tavLst>
                                        <p:tav tm="0">
                                          <p:val>
                                            <p:fltVal val="0"/>
                                          </p:val>
                                        </p:tav>
                                        <p:tav tm="100000">
                                          <p:val>
                                            <p:strVal val="#ppt_w"/>
                                          </p:val>
                                        </p:tav>
                                      </p:tavLst>
                                    </p:anim>
                                    <p:anim calcmode="lin" valueType="num">
                                      <p:cBhvr>
                                        <p:cTn id="23" dur="500" fill="hold"/>
                                        <p:tgtEl>
                                          <p:spTgt spid="47122"/>
                                        </p:tgtEl>
                                        <p:attrNameLst>
                                          <p:attrName>ppt_h</p:attrName>
                                        </p:attrNameLst>
                                      </p:cBhvr>
                                      <p:tavLst>
                                        <p:tav tm="0">
                                          <p:val>
                                            <p:fltVal val="0"/>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dissolve">
                                      <p:cBhvr>
                                        <p:cTn id="28" dur="500"/>
                                        <p:tgtEl>
                                          <p:spTgt spid="6"/>
                                        </p:tgtEl>
                                      </p:cBhvr>
                                    </p:animEffect>
                                  </p:childTnLst>
                                </p:cTn>
                              </p:par>
                              <p:par>
                                <p:cTn id="29" presetID="9"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dissolve">
                                      <p:cBhvr>
                                        <p:cTn id="31" dur="500"/>
                                        <p:tgtEl>
                                          <p:spTgt spid="7"/>
                                        </p:tgtEl>
                                      </p:cBhvr>
                                    </p:animEffect>
                                  </p:childTnLst>
                                </p:cTn>
                              </p:par>
                              <p:par>
                                <p:cTn id="32" presetID="9"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dissolve">
                                      <p:cBhvr>
                                        <p:cTn id="34" dur="500"/>
                                        <p:tgtEl>
                                          <p:spTgt spid="8"/>
                                        </p:tgtEl>
                                      </p:cBhvr>
                                    </p:animEffect>
                                  </p:childTnLst>
                                </p:cTn>
                              </p:par>
                              <p:par>
                                <p:cTn id="35" presetID="55"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1000" fill="hold"/>
                                        <p:tgtEl>
                                          <p:spTgt spid="18"/>
                                        </p:tgtEl>
                                        <p:attrNameLst>
                                          <p:attrName>ppt_w</p:attrName>
                                        </p:attrNameLst>
                                      </p:cBhvr>
                                      <p:tavLst>
                                        <p:tav tm="0">
                                          <p:val>
                                            <p:strVal val="#ppt_w*0.70"/>
                                          </p:val>
                                        </p:tav>
                                        <p:tav tm="100000">
                                          <p:val>
                                            <p:strVal val="#ppt_w"/>
                                          </p:val>
                                        </p:tav>
                                      </p:tavLst>
                                    </p:anim>
                                    <p:anim calcmode="lin" valueType="num">
                                      <p:cBhvr>
                                        <p:cTn id="38" dur="1000" fill="hold"/>
                                        <p:tgtEl>
                                          <p:spTgt spid="18"/>
                                        </p:tgtEl>
                                        <p:attrNameLst>
                                          <p:attrName>ppt_h</p:attrName>
                                        </p:attrNameLst>
                                      </p:cBhvr>
                                      <p:tavLst>
                                        <p:tav tm="0">
                                          <p:val>
                                            <p:strVal val="#ppt_h"/>
                                          </p:val>
                                        </p:tav>
                                        <p:tav tm="100000">
                                          <p:val>
                                            <p:strVal val="#ppt_h"/>
                                          </p:val>
                                        </p:tav>
                                      </p:tavLst>
                                    </p:anim>
                                    <p:animEffect transition="in" filter="fade">
                                      <p:cBhvr>
                                        <p:cTn id="39" dur="10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16" fill="hold" grpId="0" nodeType="clickEffect">
                                  <p:stCondLst>
                                    <p:cond delay="0"/>
                                  </p:stCondLst>
                                  <p:childTnLst>
                                    <p:set>
                                      <p:cBhvr>
                                        <p:cTn id="43" dur="1" fill="hold">
                                          <p:stCondLst>
                                            <p:cond delay="0"/>
                                          </p:stCondLst>
                                        </p:cTn>
                                        <p:tgtEl>
                                          <p:spTgt spid="47125"/>
                                        </p:tgtEl>
                                        <p:attrNameLst>
                                          <p:attrName>style.visibility</p:attrName>
                                        </p:attrNameLst>
                                      </p:cBhvr>
                                      <p:to>
                                        <p:strVal val="visible"/>
                                      </p:to>
                                    </p:set>
                                    <p:anim calcmode="lin" valueType="num">
                                      <p:cBhvr>
                                        <p:cTn id="44" dur="500" fill="hold"/>
                                        <p:tgtEl>
                                          <p:spTgt spid="47125"/>
                                        </p:tgtEl>
                                        <p:attrNameLst>
                                          <p:attrName>ppt_w</p:attrName>
                                        </p:attrNameLst>
                                      </p:cBhvr>
                                      <p:tavLst>
                                        <p:tav tm="0">
                                          <p:val>
                                            <p:fltVal val="0"/>
                                          </p:val>
                                        </p:tav>
                                        <p:tav tm="100000">
                                          <p:val>
                                            <p:strVal val="#ppt_w"/>
                                          </p:val>
                                        </p:tav>
                                      </p:tavLst>
                                    </p:anim>
                                    <p:anim calcmode="lin" valueType="num">
                                      <p:cBhvr>
                                        <p:cTn id="45" dur="500" fill="hold"/>
                                        <p:tgtEl>
                                          <p:spTgt spid="47125"/>
                                        </p:tgtEl>
                                        <p:attrNameLst>
                                          <p:attrName>ppt_h</p:attrName>
                                        </p:attrNameLst>
                                      </p:cBhvr>
                                      <p:tavLst>
                                        <p:tav tm="0">
                                          <p:val>
                                            <p:fltVal val="0"/>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18" presetClass="entr" presetSubtype="3" fill="hold" nodeType="clickEffect">
                                  <p:stCondLst>
                                    <p:cond delay="0"/>
                                  </p:stCondLst>
                                  <p:childTnLst>
                                    <p:set>
                                      <p:cBhvr>
                                        <p:cTn id="49" dur="1" fill="hold">
                                          <p:stCondLst>
                                            <p:cond delay="0"/>
                                          </p:stCondLst>
                                        </p:cTn>
                                        <p:tgtEl>
                                          <p:spTgt spid="47123"/>
                                        </p:tgtEl>
                                        <p:attrNameLst>
                                          <p:attrName>style.visibility</p:attrName>
                                        </p:attrNameLst>
                                      </p:cBhvr>
                                      <p:to>
                                        <p:strVal val="visible"/>
                                      </p:to>
                                    </p:set>
                                    <p:animEffect transition="in" filter="strips(upRight)">
                                      <p:cBhvr>
                                        <p:cTn id="50" dur="1000"/>
                                        <p:tgtEl>
                                          <p:spTgt spid="47123"/>
                                        </p:tgtEl>
                                      </p:cBhvr>
                                    </p:animEffect>
                                  </p:childTnLst>
                                </p:cTn>
                              </p:par>
                              <p:par>
                                <p:cTn id="51" presetID="53" presetClass="entr" presetSubtype="0" fill="hold" grpId="0" nodeType="withEffect">
                                  <p:stCondLst>
                                    <p:cond delay="500"/>
                                  </p:stCondLst>
                                  <p:childTnLst>
                                    <p:set>
                                      <p:cBhvr>
                                        <p:cTn id="52" dur="1" fill="hold">
                                          <p:stCondLst>
                                            <p:cond delay="0"/>
                                          </p:stCondLst>
                                        </p:cTn>
                                        <p:tgtEl>
                                          <p:spTgt spid="47139"/>
                                        </p:tgtEl>
                                        <p:attrNameLst>
                                          <p:attrName>style.visibility</p:attrName>
                                        </p:attrNameLst>
                                      </p:cBhvr>
                                      <p:to>
                                        <p:strVal val="visible"/>
                                      </p:to>
                                    </p:set>
                                    <p:anim calcmode="lin" valueType="num">
                                      <p:cBhvr>
                                        <p:cTn id="53" dur="500" fill="hold"/>
                                        <p:tgtEl>
                                          <p:spTgt spid="47139"/>
                                        </p:tgtEl>
                                        <p:attrNameLst>
                                          <p:attrName>ppt_w</p:attrName>
                                        </p:attrNameLst>
                                      </p:cBhvr>
                                      <p:tavLst>
                                        <p:tav tm="0">
                                          <p:val>
                                            <p:fltVal val="0"/>
                                          </p:val>
                                        </p:tav>
                                        <p:tav tm="100000">
                                          <p:val>
                                            <p:strVal val="#ppt_w"/>
                                          </p:val>
                                        </p:tav>
                                      </p:tavLst>
                                    </p:anim>
                                    <p:anim calcmode="lin" valueType="num">
                                      <p:cBhvr>
                                        <p:cTn id="54" dur="500" fill="hold"/>
                                        <p:tgtEl>
                                          <p:spTgt spid="47139"/>
                                        </p:tgtEl>
                                        <p:attrNameLst>
                                          <p:attrName>ppt_h</p:attrName>
                                        </p:attrNameLst>
                                      </p:cBhvr>
                                      <p:tavLst>
                                        <p:tav tm="0">
                                          <p:val>
                                            <p:fltVal val="0"/>
                                          </p:val>
                                        </p:tav>
                                        <p:tav tm="100000">
                                          <p:val>
                                            <p:strVal val="#ppt_h"/>
                                          </p:val>
                                        </p:tav>
                                      </p:tavLst>
                                    </p:anim>
                                    <p:animEffect transition="in" filter="fade">
                                      <p:cBhvr>
                                        <p:cTn id="55" dur="500"/>
                                        <p:tgtEl>
                                          <p:spTgt spid="47139"/>
                                        </p:tgtEl>
                                      </p:cBhvr>
                                    </p:animEffect>
                                  </p:childTnLst>
                                </p:cTn>
                              </p:par>
                            </p:childTnLst>
                          </p:cTn>
                        </p:par>
                      </p:childTnLst>
                    </p:cTn>
                  </p:par>
                  <p:par>
                    <p:cTn id="56" fill="hold">
                      <p:stCondLst>
                        <p:cond delay="indefinite"/>
                      </p:stCondLst>
                      <p:childTnLst>
                        <p:par>
                          <p:cTn id="57" fill="hold">
                            <p:stCondLst>
                              <p:cond delay="0"/>
                            </p:stCondLst>
                            <p:childTnLst>
                              <p:par>
                                <p:cTn id="58" presetID="53" presetClass="entr" presetSubtype="0" fill="hold" grpId="0" nodeType="clickEffect">
                                  <p:stCondLst>
                                    <p:cond delay="0"/>
                                  </p:stCondLst>
                                  <p:childTnLst>
                                    <p:set>
                                      <p:cBhvr>
                                        <p:cTn id="59" dur="1" fill="hold">
                                          <p:stCondLst>
                                            <p:cond delay="0"/>
                                          </p:stCondLst>
                                        </p:cTn>
                                        <p:tgtEl>
                                          <p:spTgt spid="47138"/>
                                        </p:tgtEl>
                                        <p:attrNameLst>
                                          <p:attrName>style.visibility</p:attrName>
                                        </p:attrNameLst>
                                      </p:cBhvr>
                                      <p:to>
                                        <p:strVal val="visible"/>
                                      </p:to>
                                    </p:set>
                                    <p:anim calcmode="lin" valueType="num">
                                      <p:cBhvr>
                                        <p:cTn id="60" dur="500" fill="hold"/>
                                        <p:tgtEl>
                                          <p:spTgt spid="47138"/>
                                        </p:tgtEl>
                                        <p:attrNameLst>
                                          <p:attrName>ppt_w</p:attrName>
                                        </p:attrNameLst>
                                      </p:cBhvr>
                                      <p:tavLst>
                                        <p:tav tm="0">
                                          <p:val>
                                            <p:fltVal val="0"/>
                                          </p:val>
                                        </p:tav>
                                        <p:tav tm="100000">
                                          <p:val>
                                            <p:strVal val="#ppt_w"/>
                                          </p:val>
                                        </p:tav>
                                      </p:tavLst>
                                    </p:anim>
                                    <p:anim calcmode="lin" valueType="num">
                                      <p:cBhvr>
                                        <p:cTn id="61" dur="500" fill="hold"/>
                                        <p:tgtEl>
                                          <p:spTgt spid="47138"/>
                                        </p:tgtEl>
                                        <p:attrNameLst>
                                          <p:attrName>ppt_h</p:attrName>
                                        </p:attrNameLst>
                                      </p:cBhvr>
                                      <p:tavLst>
                                        <p:tav tm="0">
                                          <p:val>
                                            <p:fltVal val="0"/>
                                          </p:val>
                                        </p:tav>
                                        <p:tav tm="100000">
                                          <p:val>
                                            <p:strVal val="#ppt_h"/>
                                          </p:val>
                                        </p:tav>
                                      </p:tavLst>
                                    </p:anim>
                                    <p:animEffect transition="in" filter="fade">
                                      <p:cBhvr>
                                        <p:cTn id="62" dur="500"/>
                                        <p:tgtEl>
                                          <p:spTgt spid="47138"/>
                                        </p:tgtEl>
                                      </p:cBhvr>
                                    </p:animEffect>
                                  </p:childTnLst>
                                </p:cTn>
                              </p:par>
                            </p:childTnLst>
                          </p:cTn>
                        </p:par>
                        <p:par>
                          <p:cTn id="63" fill="hold">
                            <p:stCondLst>
                              <p:cond delay="500"/>
                            </p:stCondLst>
                            <p:childTnLst>
                              <p:par>
                                <p:cTn id="64" presetID="23" presetClass="entr" presetSubtype="16" fill="hold" grpId="0" nodeType="afterEffect">
                                  <p:stCondLst>
                                    <p:cond delay="0"/>
                                  </p:stCondLst>
                                  <p:childTnLst>
                                    <p:set>
                                      <p:cBhvr>
                                        <p:cTn id="65" dur="1" fill="hold">
                                          <p:stCondLst>
                                            <p:cond delay="0"/>
                                          </p:stCondLst>
                                        </p:cTn>
                                        <p:tgtEl>
                                          <p:spTgt spid="47124"/>
                                        </p:tgtEl>
                                        <p:attrNameLst>
                                          <p:attrName>style.visibility</p:attrName>
                                        </p:attrNameLst>
                                      </p:cBhvr>
                                      <p:to>
                                        <p:strVal val="visible"/>
                                      </p:to>
                                    </p:set>
                                    <p:anim calcmode="lin" valueType="num">
                                      <p:cBhvr>
                                        <p:cTn id="66" dur="500" fill="hold"/>
                                        <p:tgtEl>
                                          <p:spTgt spid="47124"/>
                                        </p:tgtEl>
                                        <p:attrNameLst>
                                          <p:attrName>ppt_w</p:attrName>
                                        </p:attrNameLst>
                                      </p:cBhvr>
                                      <p:tavLst>
                                        <p:tav tm="0">
                                          <p:val>
                                            <p:fltVal val="0"/>
                                          </p:val>
                                        </p:tav>
                                        <p:tav tm="100000">
                                          <p:val>
                                            <p:strVal val="#ppt_w"/>
                                          </p:val>
                                        </p:tav>
                                      </p:tavLst>
                                    </p:anim>
                                    <p:anim calcmode="lin" valueType="num">
                                      <p:cBhvr>
                                        <p:cTn id="67" dur="500" fill="hold"/>
                                        <p:tgtEl>
                                          <p:spTgt spid="47124"/>
                                        </p:tgtEl>
                                        <p:attrNameLst>
                                          <p:attrName>ppt_h</p:attrName>
                                        </p:attrNameLst>
                                      </p:cBhvr>
                                      <p:tavLst>
                                        <p:tav tm="0">
                                          <p:val>
                                            <p:fltVal val="0"/>
                                          </p:val>
                                        </p:tav>
                                        <p:tav tm="100000">
                                          <p:val>
                                            <p:strVal val="#ppt_h"/>
                                          </p:val>
                                        </p:tav>
                                      </p:tavLst>
                                    </p:anim>
                                  </p:childTnLst>
                                </p:cTn>
                              </p:par>
                            </p:childTnLst>
                          </p:cTn>
                        </p:par>
                      </p:childTnLst>
                    </p:cTn>
                  </p:par>
                  <p:par>
                    <p:cTn id="68" fill="hold">
                      <p:stCondLst>
                        <p:cond delay="indefinite"/>
                      </p:stCondLst>
                      <p:childTnLst>
                        <p:par>
                          <p:cTn id="69" fill="hold">
                            <p:stCondLst>
                              <p:cond delay="0"/>
                            </p:stCondLst>
                            <p:childTnLst>
                              <p:par>
                                <p:cTn id="70" presetID="55" presetClass="entr" presetSubtype="0" fill="hold" nodeType="clickEffect">
                                  <p:stCondLst>
                                    <p:cond delay="0"/>
                                  </p:stCondLst>
                                  <p:childTnLst>
                                    <p:set>
                                      <p:cBhvr>
                                        <p:cTn id="71" dur="1" fill="hold">
                                          <p:stCondLst>
                                            <p:cond delay="0"/>
                                          </p:stCondLst>
                                        </p:cTn>
                                        <p:tgtEl>
                                          <p:spTgt spid="13"/>
                                        </p:tgtEl>
                                        <p:attrNameLst>
                                          <p:attrName>style.visibility</p:attrName>
                                        </p:attrNameLst>
                                      </p:cBhvr>
                                      <p:to>
                                        <p:strVal val="visible"/>
                                      </p:to>
                                    </p:set>
                                    <p:anim calcmode="lin" valueType="num">
                                      <p:cBhvr>
                                        <p:cTn id="72" dur="1000" fill="hold"/>
                                        <p:tgtEl>
                                          <p:spTgt spid="13"/>
                                        </p:tgtEl>
                                        <p:attrNameLst>
                                          <p:attrName>ppt_w</p:attrName>
                                        </p:attrNameLst>
                                      </p:cBhvr>
                                      <p:tavLst>
                                        <p:tav tm="0">
                                          <p:val>
                                            <p:strVal val="#ppt_w*0.70"/>
                                          </p:val>
                                        </p:tav>
                                        <p:tav tm="100000">
                                          <p:val>
                                            <p:strVal val="#ppt_w"/>
                                          </p:val>
                                        </p:tav>
                                      </p:tavLst>
                                    </p:anim>
                                    <p:anim calcmode="lin" valueType="num">
                                      <p:cBhvr>
                                        <p:cTn id="73" dur="1000" fill="hold"/>
                                        <p:tgtEl>
                                          <p:spTgt spid="13"/>
                                        </p:tgtEl>
                                        <p:attrNameLst>
                                          <p:attrName>ppt_h</p:attrName>
                                        </p:attrNameLst>
                                      </p:cBhvr>
                                      <p:tavLst>
                                        <p:tav tm="0">
                                          <p:val>
                                            <p:strVal val="#ppt_h"/>
                                          </p:val>
                                        </p:tav>
                                        <p:tav tm="100000">
                                          <p:val>
                                            <p:strVal val="#ppt_h"/>
                                          </p:val>
                                        </p:tav>
                                      </p:tavLst>
                                    </p:anim>
                                    <p:animEffect transition="in" filter="fade">
                                      <p:cBhvr>
                                        <p:cTn id="74" dur="1000"/>
                                        <p:tgtEl>
                                          <p:spTgt spid="13"/>
                                        </p:tgtEl>
                                      </p:cBhvr>
                                    </p:animEffect>
                                  </p:childTnLst>
                                </p:cTn>
                              </p:par>
                              <p:par>
                                <p:cTn id="75" presetID="55" presetClass="entr" presetSubtype="0" fill="hold" nodeType="withEffect">
                                  <p:stCondLst>
                                    <p:cond delay="0"/>
                                  </p:stCondLst>
                                  <p:childTnLst>
                                    <p:set>
                                      <p:cBhvr>
                                        <p:cTn id="76" dur="1" fill="hold">
                                          <p:stCondLst>
                                            <p:cond delay="0"/>
                                          </p:stCondLst>
                                        </p:cTn>
                                        <p:tgtEl>
                                          <p:spTgt spid="19"/>
                                        </p:tgtEl>
                                        <p:attrNameLst>
                                          <p:attrName>style.visibility</p:attrName>
                                        </p:attrNameLst>
                                      </p:cBhvr>
                                      <p:to>
                                        <p:strVal val="visible"/>
                                      </p:to>
                                    </p:set>
                                    <p:anim calcmode="lin" valueType="num">
                                      <p:cBhvr>
                                        <p:cTn id="77" dur="1000" fill="hold"/>
                                        <p:tgtEl>
                                          <p:spTgt spid="19"/>
                                        </p:tgtEl>
                                        <p:attrNameLst>
                                          <p:attrName>ppt_w</p:attrName>
                                        </p:attrNameLst>
                                      </p:cBhvr>
                                      <p:tavLst>
                                        <p:tav tm="0">
                                          <p:val>
                                            <p:strVal val="#ppt_w*0.70"/>
                                          </p:val>
                                        </p:tav>
                                        <p:tav tm="100000">
                                          <p:val>
                                            <p:strVal val="#ppt_w"/>
                                          </p:val>
                                        </p:tav>
                                      </p:tavLst>
                                    </p:anim>
                                    <p:anim calcmode="lin" valueType="num">
                                      <p:cBhvr>
                                        <p:cTn id="78" dur="1000" fill="hold"/>
                                        <p:tgtEl>
                                          <p:spTgt spid="19"/>
                                        </p:tgtEl>
                                        <p:attrNameLst>
                                          <p:attrName>ppt_h</p:attrName>
                                        </p:attrNameLst>
                                      </p:cBhvr>
                                      <p:tavLst>
                                        <p:tav tm="0">
                                          <p:val>
                                            <p:strVal val="#ppt_h"/>
                                          </p:val>
                                        </p:tav>
                                        <p:tav tm="100000">
                                          <p:val>
                                            <p:strVal val="#ppt_h"/>
                                          </p:val>
                                        </p:tav>
                                      </p:tavLst>
                                    </p:anim>
                                    <p:animEffect transition="in" filter="fade">
                                      <p:cBhvr>
                                        <p:cTn id="79" dur="1000"/>
                                        <p:tgtEl>
                                          <p:spTgt spid="19"/>
                                        </p:tgtEl>
                                      </p:cBhvr>
                                    </p:animEffect>
                                  </p:childTnLst>
                                </p:cTn>
                              </p:par>
                              <p:par>
                                <p:cTn id="80" presetID="55" presetClass="entr" presetSubtype="0" fill="hold" nodeType="withEffect">
                                  <p:stCondLst>
                                    <p:cond delay="0"/>
                                  </p:stCondLst>
                                  <p:childTnLst>
                                    <p:set>
                                      <p:cBhvr>
                                        <p:cTn id="81" dur="1" fill="hold">
                                          <p:stCondLst>
                                            <p:cond delay="0"/>
                                          </p:stCondLst>
                                        </p:cTn>
                                        <p:tgtEl>
                                          <p:spTgt spid="9"/>
                                        </p:tgtEl>
                                        <p:attrNameLst>
                                          <p:attrName>style.visibility</p:attrName>
                                        </p:attrNameLst>
                                      </p:cBhvr>
                                      <p:to>
                                        <p:strVal val="visible"/>
                                      </p:to>
                                    </p:set>
                                    <p:anim calcmode="lin" valueType="num">
                                      <p:cBhvr>
                                        <p:cTn id="82" dur="1000" fill="hold"/>
                                        <p:tgtEl>
                                          <p:spTgt spid="9"/>
                                        </p:tgtEl>
                                        <p:attrNameLst>
                                          <p:attrName>ppt_w</p:attrName>
                                        </p:attrNameLst>
                                      </p:cBhvr>
                                      <p:tavLst>
                                        <p:tav tm="0">
                                          <p:val>
                                            <p:strVal val="#ppt_w*0.70"/>
                                          </p:val>
                                        </p:tav>
                                        <p:tav tm="100000">
                                          <p:val>
                                            <p:strVal val="#ppt_w"/>
                                          </p:val>
                                        </p:tav>
                                      </p:tavLst>
                                    </p:anim>
                                    <p:anim calcmode="lin" valueType="num">
                                      <p:cBhvr>
                                        <p:cTn id="83" dur="1000" fill="hold"/>
                                        <p:tgtEl>
                                          <p:spTgt spid="9"/>
                                        </p:tgtEl>
                                        <p:attrNameLst>
                                          <p:attrName>ppt_h</p:attrName>
                                        </p:attrNameLst>
                                      </p:cBhvr>
                                      <p:tavLst>
                                        <p:tav tm="0">
                                          <p:val>
                                            <p:strVal val="#ppt_h"/>
                                          </p:val>
                                        </p:tav>
                                        <p:tav tm="100000">
                                          <p:val>
                                            <p:strVal val="#ppt_h"/>
                                          </p:val>
                                        </p:tav>
                                      </p:tavLst>
                                    </p:anim>
                                    <p:animEffect transition="in" filter="fade">
                                      <p:cBhvr>
                                        <p:cTn id="84" dur="1000"/>
                                        <p:tgtEl>
                                          <p:spTgt spid="9"/>
                                        </p:tgtEl>
                                      </p:cBhvr>
                                    </p:animEffect>
                                  </p:childTnLst>
                                </p:cTn>
                              </p:par>
                              <p:par>
                                <p:cTn id="85" presetID="55" presetClass="entr" presetSubtype="0" fill="hold" nodeType="withEffect">
                                  <p:stCondLst>
                                    <p:cond delay="0"/>
                                  </p:stCondLst>
                                  <p:childTnLst>
                                    <p:set>
                                      <p:cBhvr>
                                        <p:cTn id="86" dur="1" fill="hold">
                                          <p:stCondLst>
                                            <p:cond delay="0"/>
                                          </p:stCondLst>
                                        </p:cTn>
                                        <p:tgtEl>
                                          <p:spTgt spid="12"/>
                                        </p:tgtEl>
                                        <p:attrNameLst>
                                          <p:attrName>style.visibility</p:attrName>
                                        </p:attrNameLst>
                                      </p:cBhvr>
                                      <p:to>
                                        <p:strVal val="visible"/>
                                      </p:to>
                                    </p:set>
                                    <p:anim calcmode="lin" valueType="num">
                                      <p:cBhvr>
                                        <p:cTn id="87" dur="1000" fill="hold"/>
                                        <p:tgtEl>
                                          <p:spTgt spid="12"/>
                                        </p:tgtEl>
                                        <p:attrNameLst>
                                          <p:attrName>ppt_w</p:attrName>
                                        </p:attrNameLst>
                                      </p:cBhvr>
                                      <p:tavLst>
                                        <p:tav tm="0">
                                          <p:val>
                                            <p:strVal val="#ppt_w*0.70"/>
                                          </p:val>
                                        </p:tav>
                                        <p:tav tm="100000">
                                          <p:val>
                                            <p:strVal val="#ppt_w"/>
                                          </p:val>
                                        </p:tav>
                                      </p:tavLst>
                                    </p:anim>
                                    <p:anim calcmode="lin" valueType="num">
                                      <p:cBhvr>
                                        <p:cTn id="88" dur="1000" fill="hold"/>
                                        <p:tgtEl>
                                          <p:spTgt spid="12"/>
                                        </p:tgtEl>
                                        <p:attrNameLst>
                                          <p:attrName>ppt_h</p:attrName>
                                        </p:attrNameLst>
                                      </p:cBhvr>
                                      <p:tavLst>
                                        <p:tav tm="0">
                                          <p:val>
                                            <p:strVal val="#ppt_h"/>
                                          </p:val>
                                        </p:tav>
                                        <p:tav tm="100000">
                                          <p:val>
                                            <p:strVal val="#ppt_h"/>
                                          </p:val>
                                        </p:tav>
                                      </p:tavLst>
                                    </p:anim>
                                    <p:animEffect transition="in" filter="fade">
                                      <p:cBhvr>
                                        <p:cTn id="89" dur="1000"/>
                                        <p:tgtEl>
                                          <p:spTgt spid="12"/>
                                        </p:tgtEl>
                                      </p:cBhvr>
                                    </p:animEffect>
                                  </p:childTnLst>
                                </p:cTn>
                              </p:par>
                              <p:par>
                                <p:cTn id="90" presetID="55" presetClass="entr" presetSubtype="0" fill="hold" nodeType="withEffect">
                                  <p:stCondLst>
                                    <p:cond delay="0"/>
                                  </p:stCondLst>
                                  <p:childTnLst>
                                    <p:set>
                                      <p:cBhvr>
                                        <p:cTn id="91" dur="1" fill="hold">
                                          <p:stCondLst>
                                            <p:cond delay="0"/>
                                          </p:stCondLst>
                                        </p:cTn>
                                        <p:tgtEl>
                                          <p:spTgt spid="14"/>
                                        </p:tgtEl>
                                        <p:attrNameLst>
                                          <p:attrName>style.visibility</p:attrName>
                                        </p:attrNameLst>
                                      </p:cBhvr>
                                      <p:to>
                                        <p:strVal val="visible"/>
                                      </p:to>
                                    </p:set>
                                    <p:anim calcmode="lin" valueType="num">
                                      <p:cBhvr>
                                        <p:cTn id="92" dur="1000" fill="hold"/>
                                        <p:tgtEl>
                                          <p:spTgt spid="14"/>
                                        </p:tgtEl>
                                        <p:attrNameLst>
                                          <p:attrName>ppt_w</p:attrName>
                                        </p:attrNameLst>
                                      </p:cBhvr>
                                      <p:tavLst>
                                        <p:tav tm="0">
                                          <p:val>
                                            <p:strVal val="#ppt_w*0.70"/>
                                          </p:val>
                                        </p:tav>
                                        <p:tav tm="100000">
                                          <p:val>
                                            <p:strVal val="#ppt_w"/>
                                          </p:val>
                                        </p:tav>
                                      </p:tavLst>
                                    </p:anim>
                                    <p:anim calcmode="lin" valueType="num">
                                      <p:cBhvr>
                                        <p:cTn id="93" dur="1000" fill="hold"/>
                                        <p:tgtEl>
                                          <p:spTgt spid="14"/>
                                        </p:tgtEl>
                                        <p:attrNameLst>
                                          <p:attrName>ppt_h</p:attrName>
                                        </p:attrNameLst>
                                      </p:cBhvr>
                                      <p:tavLst>
                                        <p:tav tm="0">
                                          <p:val>
                                            <p:strVal val="#ppt_h"/>
                                          </p:val>
                                        </p:tav>
                                        <p:tav tm="100000">
                                          <p:val>
                                            <p:strVal val="#ppt_h"/>
                                          </p:val>
                                        </p:tav>
                                      </p:tavLst>
                                    </p:anim>
                                    <p:animEffect transition="in" filter="fade">
                                      <p:cBhvr>
                                        <p:cTn id="94" dur="1000"/>
                                        <p:tgtEl>
                                          <p:spTgt spid="14"/>
                                        </p:tgtEl>
                                      </p:cBhvr>
                                    </p:animEffect>
                                  </p:childTnLst>
                                </p:cTn>
                              </p:par>
                              <p:par>
                                <p:cTn id="95" presetID="55" presetClass="entr" presetSubtype="0" fill="hold" nodeType="withEffect">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cBhvr>
                                        <p:cTn id="97" dur="1000" fill="hold"/>
                                        <p:tgtEl>
                                          <p:spTgt spid="20"/>
                                        </p:tgtEl>
                                        <p:attrNameLst>
                                          <p:attrName>ppt_w</p:attrName>
                                        </p:attrNameLst>
                                      </p:cBhvr>
                                      <p:tavLst>
                                        <p:tav tm="0">
                                          <p:val>
                                            <p:strVal val="#ppt_w*0.70"/>
                                          </p:val>
                                        </p:tav>
                                        <p:tav tm="100000">
                                          <p:val>
                                            <p:strVal val="#ppt_w"/>
                                          </p:val>
                                        </p:tav>
                                      </p:tavLst>
                                    </p:anim>
                                    <p:anim calcmode="lin" valueType="num">
                                      <p:cBhvr>
                                        <p:cTn id="98" dur="1000" fill="hold"/>
                                        <p:tgtEl>
                                          <p:spTgt spid="20"/>
                                        </p:tgtEl>
                                        <p:attrNameLst>
                                          <p:attrName>ppt_h</p:attrName>
                                        </p:attrNameLst>
                                      </p:cBhvr>
                                      <p:tavLst>
                                        <p:tav tm="0">
                                          <p:val>
                                            <p:strVal val="#ppt_h"/>
                                          </p:val>
                                        </p:tav>
                                        <p:tav tm="100000">
                                          <p:val>
                                            <p:strVal val="#ppt_h"/>
                                          </p:val>
                                        </p:tav>
                                      </p:tavLst>
                                    </p:anim>
                                    <p:animEffect transition="in" filter="fade">
                                      <p:cBhvr>
                                        <p:cTn id="99" dur="1000"/>
                                        <p:tgtEl>
                                          <p:spTgt spid="20"/>
                                        </p:tgtEl>
                                      </p:cBhvr>
                                    </p:animEffect>
                                  </p:childTnLst>
                                </p:cTn>
                              </p:par>
                            </p:childTnLst>
                          </p:cTn>
                        </p:par>
                      </p:childTnLst>
                    </p:cTn>
                  </p:par>
                  <p:par>
                    <p:cTn id="100" fill="hold">
                      <p:stCondLst>
                        <p:cond delay="indefinite"/>
                      </p:stCondLst>
                      <p:childTnLst>
                        <p:par>
                          <p:cTn id="101" fill="hold">
                            <p:stCondLst>
                              <p:cond delay="0"/>
                            </p:stCondLst>
                            <p:childTnLst>
                              <p:par>
                                <p:cTn id="102" presetID="64" presetClass="path" presetSubtype="0" accel="50000" decel="50000" fill="hold" nodeType="clickEffect">
                                  <p:stCondLst>
                                    <p:cond delay="0"/>
                                  </p:stCondLst>
                                  <p:childTnLst>
                                    <p:animMotion origin="layout" path="M 3.33333E-6 2.22222E-6 L 3.33333E-6 -0.15486 " pathEditMode="relative" rAng="0" ptsTypes="AA">
                                      <p:cBhvr>
                                        <p:cTn id="103" dur="2000" fill="hold"/>
                                        <p:tgtEl>
                                          <p:spTgt spid="13"/>
                                        </p:tgtEl>
                                        <p:attrNameLst>
                                          <p:attrName>ppt_x</p:attrName>
                                          <p:attrName>ppt_y</p:attrName>
                                        </p:attrNameLst>
                                      </p:cBhvr>
                                      <p:rCtr x="0" y="-78"/>
                                    </p:animMotion>
                                  </p:childTnLst>
                                </p:cTn>
                              </p:par>
                              <p:par>
                                <p:cTn id="104" presetID="56" presetClass="path" presetSubtype="0" accel="50000" decel="50000" fill="hold" nodeType="withEffect">
                                  <p:stCondLst>
                                    <p:cond delay="0"/>
                                  </p:stCondLst>
                                  <p:childTnLst>
                                    <p:animMotion origin="layout" path="M -1.38889E-6 3.7037E-7 L 0.04323 -0.08935 " pathEditMode="relative" rAng="0" ptsTypes="AA">
                                      <p:cBhvr>
                                        <p:cTn id="105" dur="2000" fill="hold"/>
                                        <p:tgtEl>
                                          <p:spTgt spid="9"/>
                                        </p:tgtEl>
                                        <p:attrNameLst>
                                          <p:attrName>ppt_x</p:attrName>
                                          <p:attrName>ppt_y</p:attrName>
                                        </p:attrNameLst>
                                      </p:cBhvr>
                                      <p:rCtr x="22" y="-45"/>
                                    </p:animMotion>
                                  </p:childTnLst>
                                </p:cTn>
                              </p:par>
                              <p:par>
                                <p:cTn id="106" presetID="64" presetClass="path" presetSubtype="0" accel="50000" decel="50000" fill="hold" nodeType="withEffect">
                                  <p:stCondLst>
                                    <p:cond delay="0"/>
                                  </p:stCondLst>
                                  <p:childTnLst>
                                    <p:animMotion origin="layout" path="M 2.77778E-6 3.7037E-7 L 0.00382 0.1419 " pathEditMode="relative" rAng="0" ptsTypes="AA">
                                      <p:cBhvr>
                                        <p:cTn id="107" dur="2000" fill="hold"/>
                                        <p:tgtEl>
                                          <p:spTgt spid="19"/>
                                        </p:tgtEl>
                                        <p:attrNameLst>
                                          <p:attrName>ppt_x</p:attrName>
                                          <p:attrName>ppt_y</p:attrName>
                                        </p:attrNameLst>
                                      </p:cBhvr>
                                      <p:rCtr x="2" y="71"/>
                                    </p:animMotion>
                                  </p:childTnLst>
                                </p:cTn>
                              </p:par>
                              <p:par>
                                <p:cTn id="108" presetID="64" presetClass="path" presetSubtype="0" accel="50000" decel="50000" fill="hold" nodeType="withEffect">
                                  <p:stCondLst>
                                    <p:cond delay="0"/>
                                  </p:stCondLst>
                                  <p:childTnLst>
                                    <p:animMotion origin="layout" path="M 1.66667E-6 -3.33333E-6 L 0.00399 0.12153 " pathEditMode="relative" rAng="0" ptsTypes="AA">
                                      <p:cBhvr>
                                        <p:cTn id="109" dur="2000" fill="hold"/>
                                        <p:tgtEl>
                                          <p:spTgt spid="12"/>
                                        </p:tgtEl>
                                        <p:attrNameLst>
                                          <p:attrName>ppt_x</p:attrName>
                                          <p:attrName>ppt_y</p:attrName>
                                        </p:attrNameLst>
                                      </p:cBhvr>
                                      <p:rCtr x="2" y="61"/>
                                    </p:animMotion>
                                  </p:childTnLst>
                                </p:cTn>
                              </p:par>
                              <p:par>
                                <p:cTn id="110" presetID="64" presetClass="path" presetSubtype="0" accel="50000" decel="50000" fill="hold" nodeType="withEffect">
                                  <p:stCondLst>
                                    <p:cond delay="0"/>
                                  </p:stCondLst>
                                  <p:childTnLst>
                                    <p:animMotion origin="layout" path="M 1.66667E-6 -1.85185E-6 L -0.00382 -0.15162 " pathEditMode="relative" rAng="0" ptsTypes="AA">
                                      <p:cBhvr>
                                        <p:cTn id="111" dur="2000" fill="hold"/>
                                        <p:tgtEl>
                                          <p:spTgt spid="20"/>
                                        </p:tgtEl>
                                        <p:attrNameLst>
                                          <p:attrName>ppt_x</p:attrName>
                                          <p:attrName>ppt_y</p:attrName>
                                        </p:attrNameLst>
                                      </p:cBhvr>
                                      <p:rCtr x="-2" y="-76"/>
                                    </p:animMotion>
                                  </p:childTnLst>
                                </p:cTn>
                              </p:par>
                            </p:childTnLst>
                          </p:cTn>
                        </p:par>
                        <p:par>
                          <p:cTn id="112" fill="hold">
                            <p:stCondLst>
                              <p:cond delay="2000"/>
                            </p:stCondLst>
                            <p:childTnLst>
                              <p:par>
                                <p:cTn id="113" presetID="49" presetClass="path" presetSubtype="0" accel="50000" decel="50000" fill="hold" nodeType="afterEffect">
                                  <p:stCondLst>
                                    <p:cond delay="0"/>
                                  </p:stCondLst>
                                  <p:childTnLst>
                                    <p:animMotion origin="layout" path="M -2.5E-6 2.22222E-6 L 0.03525 0.11041 " pathEditMode="relative" rAng="0" ptsTypes="AA">
                                      <p:cBhvr>
                                        <p:cTn id="114" dur="2000" fill="hold"/>
                                        <p:tgtEl>
                                          <p:spTgt spid="14"/>
                                        </p:tgtEl>
                                        <p:attrNameLst>
                                          <p:attrName>ppt_x</p:attrName>
                                          <p:attrName>ppt_y</p:attrName>
                                        </p:attrNameLst>
                                      </p:cBhvr>
                                      <p:rCtr x="18" y="55"/>
                                    </p:animMotion>
                                  </p:childTnLst>
                                </p:cTn>
                              </p:par>
                            </p:childTnLst>
                          </p:cTn>
                        </p:par>
                      </p:childTnLst>
                    </p:cTn>
                  </p:par>
                  <p:par>
                    <p:cTn id="115" fill="hold">
                      <p:stCondLst>
                        <p:cond delay="indefinite"/>
                      </p:stCondLst>
                      <p:childTnLst>
                        <p:par>
                          <p:cTn id="116" fill="hold">
                            <p:stCondLst>
                              <p:cond delay="0"/>
                            </p:stCondLst>
                            <p:childTnLst>
                              <p:par>
                                <p:cTn id="117" presetID="53" presetClass="entr" presetSubtype="0" fill="hold" grpId="0" nodeType="clickEffect">
                                  <p:stCondLst>
                                    <p:cond delay="0"/>
                                  </p:stCondLst>
                                  <p:childTnLst>
                                    <p:set>
                                      <p:cBhvr>
                                        <p:cTn id="118" dur="1" fill="hold">
                                          <p:stCondLst>
                                            <p:cond delay="0"/>
                                          </p:stCondLst>
                                        </p:cTn>
                                        <p:tgtEl>
                                          <p:spTgt spid="47164"/>
                                        </p:tgtEl>
                                        <p:attrNameLst>
                                          <p:attrName>style.visibility</p:attrName>
                                        </p:attrNameLst>
                                      </p:cBhvr>
                                      <p:to>
                                        <p:strVal val="visible"/>
                                      </p:to>
                                    </p:set>
                                    <p:anim calcmode="lin" valueType="num">
                                      <p:cBhvr>
                                        <p:cTn id="119" dur="500" fill="hold"/>
                                        <p:tgtEl>
                                          <p:spTgt spid="47164"/>
                                        </p:tgtEl>
                                        <p:attrNameLst>
                                          <p:attrName>ppt_w</p:attrName>
                                        </p:attrNameLst>
                                      </p:cBhvr>
                                      <p:tavLst>
                                        <p:tav tm="0">
                                          <p:val>
                                            <p:fltVal val="0"/>
                                          </p:val>
                                        </p:tav>
                                        <p:tav tm="100000">
                                          <p:val>
                                            <p:strVal val="#ppt_w"/>
                                          </p:val>
                                        </p:tav>
                                      </p:tavLst>
                                    </p:anim>
                                    <p:anim calcmode="lin" valueType="num">
                                      <p:cBhvr>
                                        <p:cTn id="120" dur="500" fill="hold"/>
                                        <p:tgtEl>
                                          <p:spTgt spid="47164"/>
                                        </p:tgtEl>
                                        <p:attrNameLst>
                                          <p:attrName>ppt_h</p:attrName>
                                        </p:attrNameLst>
                                      </p:cBhvr>
                                      <p:tavLst>
                                        <p:tav tm="0">
                                          <p:val>
                                            <p:fltVal val="0"/>
                                          </p:val>
                                        </p:tav>
                                        <p:tav tm="100000">
                                          <p:val>
                                            <p:strVal val="#ppt_h"/>
                                          </p:val>
                                        </p:tav>
                                      </p:tavLst>
                                    </p:anim>
                                    <p:animEffect transition="in" filter="fade">
                                      <p:cBhvr>
                                        <p:cTn id="121" dur="500"/>
                                        <p:tgtEl>
                                          <p:spTgt spid="47164"/>
                                        </p:tgtEl>
                                      </p:cBhvr>
                                    </p:animEffect>
                                  </p:childTnLst>
                                </p:cTn>
                              </p:par>
                            </p:childTnLst>
                          </p:cTn>
                        </p:par>
                      </p:childTnLst>
                    </p:cTn>
                  </p:par>
                  <p:par>
                    <p:cTn id="122" fill="hold">
                      <p:stCondLst>
                        <p:cond delay="indefinite"/>
                      </p:stCondLst>
                      <p:childTnLst>
                        <p:par>
                          <p:cTn id="123" fill="hold">
                            <p:stCondLst>
                              <p:cond delay="0"/>
                            </p:stCondLst>
                            <p:childTnLst>
                              <p:par>
                                <p:cTn id="124" presetID="53" presetClass="entr" presetSubtype="0" fill="hold" grpId="0" nodeType="clickEffect">
                                  <p:stCondLst>
                                    <p:cond delay="0"/>
                                  </p:stCondLst>
                                  <p:childTnLst>
                                    <p:set>
                                      <p:cBhvr>
                                        <p:cTn id="125" dur="1" fill="hold">
                                          <p:stCondLst>
                                            <p:cond delay="0"/>
                                          </p:stCondLst>
                                        </p:cTn>
                                        <p:tgtEl>
                                          <p:spTgt spid="47165"/>
                                        </p:tgtEl>
                                        <p:attrNameLst>
                                          <p:attrName>style.visibility</p:attrName>
                                        </p:attrNameLst>
                                      </p:cBhvr>
                                      <p:to>
                                        <p:strVal val="visible"/>
                                      </p:to>
                                    </p:set>
                                    <p:anim calcmode="lin" valueType="num">
                                      <p:cBhvr>
                                        <p:cTn id="126" dur="500" fill="hold"/>
                                        <p:tgtEl>
                                          <p:spTgt spid="47165"/>
                                        </p:tgtEl>
                                        <p:attrNameLst>
                                          <p:attrName>ppt_w</p:attrName>
                                        </p:attrNameLst>
                                      </p:cBhvr>
                                      <p:tavLst>
                                        <p:tav tm="0">
                                          <p:val>
                                            <p:fltVal val="0"/>
                                          </p:val>
                                        </p:tav>
                                        <p:tav tm="100000">
                                          <p:val>
                                            <p:strVal val="#ppt_w"/>
                                          </p:val>
                                        </p:tav>
                                      </p:tavLst>
                                    </p:anim>
                                    <p:anim calcmode="lin" valueType="num">
                                      <p:cBhvr>
                                        <p:cTn id="127" dur="500" fill="hold"/>
                                        <p:tgtEl>
                                          <p:spTgt spid="47165"/>
                                        </p:tgtEl>
                                        <p:attrNameLst>
                                          <p:attrName>ppt_h</p:attrName>
                                        </p:attrNameLst>
                                      </p:cBhvr>
                                      <p:tavLst>
                                        <p:tav tm="0">
                                          <p:val>
                                            <p:fltVal val="0"/>
                                          </p:val>
                                        </p:tav>
                                        <p:tav tm="100000">
                                          <p:val>
                                            <p:strVal val="#ppt_h"/>
                                          </p:val>
                                        </p:tav>
                                      </p:tavLst>
                                    </p:anim>
                                    <p:animEffect transition="in" filter="fade">
                                      <p:cBhvr>
                                        <p:cTn id="128" dur="500"/>
                                        <p:tgtEl>
                                          <p:spTgt spid="47165"/>
                                        </p:tgtEl>
                                      </p:cBhvr>
                                    </p:animEffect>
                                  </p:childTnLst>
                                </p:cTn>
                              </p:par>
                            </p:childTnLst>
                          </p:cTn>
                        </p:par>
                      </p:childTnLst>
                    </p:cTn>
                  </p:par>
                  <p:par>
                    <p:cTn id="129" fill="hold">
                      <p:stCondLst>
                        <p:cond delay="indefinite"/>
                      </p:stCondLst>
                      <p:childTnLst>
                        <p:par>
                          <p:cTn id="130" fill="hold">
                            <p:stCondLst>
                              <p:cond delay="0"/>
                            </p:stCondLst>
                            <p:childTnLst>
                              <p:par>
                                <p:cTn id="131" presetID="18" presetClass="entr" presetSubtype="3" fill="hold" nodeType="clickEffect">
                                  <p:stCondLst>
                                    <p:cond delay="0"/>
                                  </p:stCondLst>
                                  <p:childTnLst>
                                    <p:set>
                                      <p:cBhvr>
                                        <p:cTn id="132" dur="1" fill="hold">
                                          <p:stCondLst>
                                            <p:cond delay="0"/>
                                          </p:stCondLst>
                                        </p:cTn>
                                        <p:tgtEl>
                                          <p:spTgt spid="47186"/>
                                        </p:tgtEl>
                                        <p:attrNameLst>
                                          <p:attrName>style.visibility</p:attrName>
                                        </p:attrNameLst>
                                      </p:cBhvr>
                                      <p:to>
                                        <p:strVal val="visible"/>
                                      </p:to>
                                    </p:set>
                                    <p:animEffect transition="in" filter="strips(upRight)">
                                      <p:cBhvr>
                                        <p:cTn id="133" dur="1000"/>
                                        <p:tgtEl>
                                          <p:spTgt spid="47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22" grpId="0" animBg="1"/>
      <p:bldP spid="47124" grpId="0" animBg="1"/>
      <p:bldP spid="47125" grpId="0" animBg="1"/>
      <p:bldP spid="47138" grpId="0" animBg="1"/>
      <p:bldP spid="47139" grpId="0"/>
      <p:bldP spid="47164" grpId="0" animBg="1"/>
      <p:bldP spid="4716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ext Box 2"/>
          <p:cNvSpPr txBox="1">
            <a:spLocks noChangeArrowheads="1"/>
          </p:cNvSpPr>
          <p:nvPr/>
        </p:nvSpPr>
        <p:spPr bwMode="auto">
          <a:xfrm>
            <a:off x="1403350" y="3286124"/>
            <a:ext cx="2305050" cy="641350"/>
          </a:xfrm>
          <a:prstGeom prst="rect">
            <a:avLst/>
          </a:prstGeom>
          <a:noFill/>
          <a:ln w="9525">
            <a:noFill/>
            <a:miter lim="800000"/>
            <a:headEnd/>
            <a:tailEnd/>
          </a:ln>
        </p:spPr>
        <p:txBody>
          <a:bodyPr>
            <a:spAutoFit/>
          </a:bodyPr>
          <a:lstStyle/>
          <a:p>
            <a:pPr>
              <a:spcBef>
                <a:spcPct val="50000"/>
              </a:spcBef>
            </a:pPr>
            <a:r>
              <a:rPr lang="it-IT" sz="1800" dirty="0">
                <a:solidFill>
                  <a:srgbClr val="FF0000"/>
                </a:solidFill>
              </a:rPr>
              <a:t>Salto di una mitosi nella linea germinale</a:t>
            </a:r>
          </a:p>
        </p:txBody>
      </p:sp>
      <p:cxnSp>
        <p:nvCxnSpPr>
          <p:cNvPr id="132099" name="AutoShape 3"/>
          <p:cNvCxnSpPr>
            <a:cxnSpLocks noChangeShapeType="1"/>
            <a:stCxn id="23567" idx="3"/>
            <a:endCxn id="23708" idx="0"/>
          </p:cNvCxnSpPr>
          <p:nvPr/>
        </p:nvCxnSpPr>
        <p:spPr bwMode="auto">
          <a:xfrm rot="16200000" flipH="1">
            <a:off x="545402" y="3279118"/>
            <a:ext cx="775751" cy="381267"/>
          </a:xfrm>
          <a:prstGeom prst="straightConnector1">
            <a:avLst/>
          </a:prstGeom>
          <a:noFill/>
          <a:ln w="38100">
            <a:solidFill>
              <a:srgbClr val="FF0000"/>
            </a:solidFill>
            <a:prstDash val="dash"/>
            <a:round/>
            <a:headEnd/>
            <a:tailEnd type="triangle" w="med" len="med"/>
          </a:ln>
        </p:spPr>
      </p:cxnSp>
      <p:sp>
        <p:nvSpPr>
          <p:cNvPr id="132100" name="Text Box 4"/>
          <p:cNvSpPr txBox="1">
            <a:spLocks noChangeArrowheads="1"/>
          </p:cNvSpPr>
          <p:nvPr/>
        </p:nvSpPr>
        <p:spPr bwMode="auto">
          <a:xfrm>
            <a:off x="71406" y="6172200"/>
            <a:ext cx="2592388" cy="366713"/>
          </a:xfrm>
          <a:prstGeom prst="rect">
            <a:avLst/>
          </a:prstGeom>
          <a:solidFill>
            <a:srgbClr val="FFFF00"/>
          </a:solidFill>
          <a:ln w="9525">
            <a:noFill/>
            <a:miter lim="800000"/>
            <a:headEnd/>
            <a:tailEnd/>
          </a:ln>
        </p:spPr>
        <p:txBody>
          <a:bodyPr>
            <a:spAutoFit/>
          </a:bodyPr>
          <a:lstStyle/>
          <a:p>
            <a:pPr algn="ctr">
              <a:spcBef>
                <a:spcPct val="50000"/>
              </a:spcBef>
            </a:pPr>
            <a:r>
              <a:rPr lang="it-IT" sz="1800" dirty="0" err="1"/>
              <a:t>Meiocita</a:t>
            </a:r>
            <a:r>
              <a:rPr lang="it-IT" sz="1800" dirty="0"/>
              <a:t> </a:t>
            </a:r>
            <a:r>
              <a:rPr lang="it-IT" sz="1800" dirty="0" err="1" smtClean="0"/>
              <a:t>alloesaploide</a:t>
            </a:r>
            <a:endParaRPr lang="it-IT" sz="1800" dirty="0"/>
          </a:p>
        </p:txBody>
      </p:sp>
      <p:cxnSp>
        <p:nvCxnSpPr>
          <p:cNvPr id="132136" name="AutoShape 40"/>
          <p:cNvCxnSpPr>
            <a:cxnSpLocks noChangeShapeType="1"/>
            <a:stCxn id="23708" idx="6"/>
          </p:cNvCxnSpPr>
          <p:nvPr/>
        </p:nvCxnSpPr>
        <p:spPr bwMode="auto">
          <a:xfrm>
            <a:off x="2247854" y="4975227"/>
            <a:ext cx="1918513" cy="710424"/>
          </a:xfrm>
          <a:prstGeom prst="straightConnector1">
            <a:avLst/>
          </a:prstGeom>
          <a:noFill/>
          <a:ln w="38100">
            <a:solidFill>
              <a:srgbClr val="FF0000"/>
            </a:solidFill>
            <a:prstDash val="dash"/>
            <a:round/>
            <a:headEnd/>
            <a:tailEnd type="triangle" w="med" len="med"/>
          </a:ln>
        </p:spPr>
      </p:cxnSp>
      <p:cxnSp>
        <p:nvCxnSpPr>
          <p:cNvPr id="132150" name="AutoShape 54"/>
          <p:cNvCxnSpPr>
            <a:cxnSpLocks noChangeShapeType="1"/>
            <a:endCxn id="23698" idx="2"/>
          </p:cNvCxnSpPr>
          <p:nvPr/>
        </p:nvCxnSpPr>
        <p:spPr bwMode="auto">
          <a:xfrm flipV="1">
            <a:off x="5857884" y="3579014"/>
            <a:ext cx="1341460" cy="564366"/>
          </a:xfrm>
          <a:prstGeom prst="straightConnector1">
            <a:avLst/>
          </a:prstGeom>
          <a:noFill/>
          <a:ln w="38100">
            <a:solidFill>
              <a:srgbClr val="FF0000"/>
            </a:solidFill>
            <a:prstDash val="dash"/>
            <a:round/>
            <a:headEnd/>
            <a:tailEnd type="triangle" w="med" len="med"/>
          </a:ln>
        </p:spPr>
      </p:cxnSp>
      <p:sp>
        <p:nvSpPr>
          <p:cNvPr id="132151" name="Text Box 55"/>
          <p:cNvSpPr txBox="1">
            <a:spLocks noChangeArrowheads="1"/>
          </p:cNvSpPr>
          <p:nvPr/>
        </p:nvSpPr>
        <p:spPr bwMode="auto">
          <a:xfrm>
            <a:off x="7380288" y="857232"/>
            <a:ext cx="1728787" cy="1006475"/>
          </a:xfrm>
          <a:prstGeom prst="rect">
            <a:avLst/>
          </a:prstGeom>
          <a:solidFill>
            <a:srgbClr val="FFFF00"/>
          </a:solidFill>
          <a:ln w="9525">
            <a:noFill/>
            <a:miter lim="800000"/>
            <a:headEnd/>
            <a:tailEnd/>
          </a:ln>
        </p:spPr>
        <p:txBody>
          <a:bodyPr>
            <a:spAutoFit/>
          </a:bodyPr>
          <a:lstStyle/>
          <a:p>
            <a:pPr algn="ctr">
              <a:spcBef>
                <a:spcPct val="50000"/>
              </a:spcBef>
            </a:pPr>
            <a:r>
              <a:rPr lang="it-IT" sz="2000" dirty="0"/>
              <a:t>Fecondazione  fra gameti </a:t>
            </a:r>
            <a:r>
              <a:rPr lang="it-IT" sz="2000" dirty="0" err="1" smtClean="0"/>
              <a:t>allotriploidi</a:t>
            </a:r>
            <a:endParaRPr lang="it-IT" sz="2000" dirty="0"/>
          </a:p>
        </p:txBody>
      </p:sp>
      <p:sp>
        <p:nvSpPr>
          <p:cNvPr id="132152" name="Text Box 56"/>
          <p:cNvSpPr txBox="1">
            <a:spLocks noChangeArrowheads="1"/>
          </p:cNvSpPr>
          <p:nvPr/>
        </p:nvSpPr>
        <p:spPr bwMode="auto">
          <a:xfrm>
            <a:off x="4608544" y="3202544"/>
            <a:ext cx="2463786" cy="369332"/>
          </a:xfrm>
          <a:prstGeom prst="rect">
            <a:avLst/>
          </a:prstGeom>
          <a:solidFill>
            <a:srgbClr val="FFFF00"/>
          </a:solidFill>
          <a:ln w="9525">
            <a:noFill/>
            <a:miter lim="800000"/>
            <a:headEnd/>
            <a:tailEnd/>
          </a:ln>
        </p:spPr>
        <p:txBody>
          <a:bodyPr wrap="square">
            <a:spAutoFit/>
          </a:bodyPr>
          <a:lstStyle/>
          <a:p>
            <a:pPr algn="ctr">
              <a:spcBef>
                <a:spcPct val="50000"/>
              </a:spcBef>
            </a:pPr>
            <a:r>
              <a:rPr lang="it-IT" dirty="0"/>
              <a:t>ZIGOTE </a:t>
            </a:r>
            <a:r>
              <a:rPr lang="it-IT" dirty="0" smtClean="0"/>
              <a:t>ALLOESAPLOIDE</a:t>
            </a:r>
            <a:endParaRPr lang="it-IT" dirty="0"/>
          </a:p>
        </p:txBody>
      </p:sp>
      <p:cxnSp>
        <p:nvCxnSpPr>
          <p:cNvPr id="132153" name="AutoShape 57"/>
          <p:cNvCxnSpPr>
            <a:cxnSpLocks noChangeShapeType="1"/>
            <a:stCxn id="132152" idx="0"/>
            <a:endCxn id="132154" idx="2"/>
          </p:cNvCxnSpPr>
          <p:nvPr/>
        </p:nvCxnSpPr>
        <p:spPr bwMode="auto">
          <a:xfrm rot="16200000" flipV="1">
            <a:off x="4843981" y="2206088"/>
            <a:ext cx="630800" cy="1362112"/>
          </a:xfrm>
          <a:prstGeom prst="straightConnector1">
            <a:avLst/>
          </a:prstGeom>
          <a:noFill/>
          <a:ln w="38100">
            <a:solidFill>
              <a:srgbClr val="FF0000"/>
            </a:solidFill>
            <a:prstDash val="dashDot"/>
            <a:round/>
            <a:headEnd/>
            <a:tailEnd type="triangle" w="med" len="med"/>
          </a:ln>
        </p:spPr>
      </p:cxnSp>
      <p:sp>
        <p:nvSpPr>
          <p:cNvPr id="132154" name="Text Box 58"/>
          <p:cNvSpPr txBox="1">
            <a:spLocks noChangeArrowheads="1"/>
          </p:cNvSpPr>
          <p:nvPr/>
        </p:nvSpPr>
        <p:spPr bwMode="auto">
          <a:xfrm>
            <a:off x="2786050" y="1863858"/>
            <a:ext cx="3384550" cy="707886"/>
          </a:xfrm>
          <a:prstGeom prst="rect">
            <a:avLst/>
          </a:prstGeom>
          <a:solidFill>
            <a:srgbClr val="00FF00"/>
          </a:solidFill>
          <a:ln w="9525">
            <a:noFill/>
            <a:miter lim="800000"/>
            <a:headEnd/>
            <a:tailEnd/>
          </a:ln>
        </p:spPr>
        <p:txBody>
          <a:bodyPr>
            <a:spAutoFit/>
          </a:bodyPr>
          <a:lstStyle/>
          <a:p>
            <a:pPr algn="ctr">
              <a:spcBef>
                <a:spcPct val="50000"/>
              </a:spcBef>
            </a:pPr>
            <a:r>
              <a:rPr lang="it-IT" sz="2000" dirty="0"/>
              <a:t>INDIVIDUO </a:t>
            </a:r>
            <a:r>
              <a:rPr lang="it-IT" sz="2000" dirty="0" smtClean="0"/>
              <a:t>ALLOESAPLOIDE    </a:t>
            </a:r>
            <a:r>
              <a:rPr lang="it-IT" sz="2000" dirty="0"/>
              <a:t>FECONDO</a:t>
            </a:r>
          </a:p>
        </p:txBody>
      </p:sp>
      <p:sp>
        <p:nvSpPr>
          <p:cNvPr id="132155" name="Text Box 59"/>
          <p:cNvSpPr txBox="1">
            <a:spLocks noChangeArrowheads="1"/>
          </p:cNvSpPr>
          <p:nvPr/>
        </p:nvSpPr>
        <p:spPr bwMode="auto">
          <a:xfrm>
            <a:off x="3924300" y="5227657"/>
            <a:ext cx="1871663" cy="915987"/>
          </a:xfrm>
          <a:prstGeom prst="rect">
            <a:avLst/>
          </a:prstGeom>
          <a:solidFill>
            <a:srgbClr val="FFFF00"/>
          </a:solidFill>
          <a:ln w="9525">
            <a:noFill/>
            <a:miter lim="800000"/>
            <a:headEnd/>
            <a:tailEnd/>
          </a:ln>
        </p:spPr>
        <p:txBody>
          <a:bodyPr>
            <a:spAutoFit/>
          </a:bodyPr>
          <a:lstStyle/>
          <a:p>
            <a:pPr>
              <a:spcBef>
                <a:spcPct val="50000"/>
              </a:spcBef>
            </a:pPr>
            <a:r>
              <a:rPr lang="it-IT" sz="1800"/>
              <a:t>1° DIVISIONE MEIOTICA  NORMALE</a:t>
            </a:r>
          </a:p>
        </p:txBody>
      </p:sp>
      <p:sp>
        <p:nvSpPr>
          <p:cNvPr id="132156" name="Text Box 60"/>
          <p:cNvSpPr txBox="1">
            <a:spLocks noChangeArrowheads="1"/>
          </p:cNvSpPr>
          <p:nvPr/>
        </p:nvSpPr>
        <p:spPr bwMode="auto">
          <a:xfrm>
            <a:off x="7092950" y="1928802"/>
            <a:ext cx="1943100" cy="641350"/>
          </a:xfrm>
          <a:prstGeom prst="rect">
            <a:avLst/>
          </a:prstGeom>
          <a:solidFill>
            <a:srgbClr val="FFFF00"/>
          </a:solidFill>
          <a:ln w="9525">
            <a:noFill/>
            <a:miter lim="800000"/>
            <a:headEnd/>
            <a:tailEnd/>
          </a:ln>
        </p:spPr>
        <p:txBody>
          <a:bodyPr>
            <a:spAutoFit/>
          </a:bodyPr>
          <a:lstStyle/>
          <a:p>
            <a:pPr algn="ctr">
              <a:spcBef>
                <a:spcPct val="50000"/>
              </a:spcBef>
            </a:pPr>
            <a:r>
              <a:rPr lang="it-IT" sz="1800"/>
              <a:t>GAMETE </a:t>
            </a:r>
            <a:r>
              <a:rPr lang="it-IT" sz="1800" smtClean="0"/>
              <a:t>ALLOTRIPLOIDE</a:t>
            </a:r>
            <a:endParaRPr lang="it-IT" sz="1800" dirty="0"/>
          </a:p>
        </p:txBody>
      </p:sp>
      <p:grpSp>
        <p:nvGrpSpPr>
          <p:cNvPr id="25" name="Group 87"/>
          <p:cNvGrpSpPr>
            <a:grpSpLocks/>
          </p:cNvGrpSpPr>
          <p:nvPr/>
        </p:nvGrpSpPr>
        <p:grpSpPr bwMode="auto">
          <a:xfrm rot="-4308076">
            <a:off x="6253136" y="5166527"/>
            <a:ext cx="215900" cy="1081088"/>
            <a:chOff x="1701" y="1842"/>
            <a:chExt cx="136" cy="681"/>
          </a:xfrm>
        </p:grpSpPr>
        <p:grpSp>
          <p:nvGrpSpPr>
            <p:cNvPr id="26" name="Group 88"/>
            <p:cNvGrpSpPr>
              <a:grpSpLocks/>
            </p:cNvGrpSpPr>
            <p:nvPr/>
          </p:nvGrpSpPr>
          <p:grpSpPr bwMode="auto">
            <a:xfrm flipH="1">
              <a:off x="1701" y="1843"/>
              <a:ext cx="91" cy="680"/>
              <a:chOff x="1692" y="1930"/>
              <a:chExt cx="91" cy="680"/>
            </a:xfrm>
          </p:grpSpPr>
          <p:sp>
            <p:nvSpPr>
              <p:cNvPr id="23673" name="Line 89"/>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23674" name="Oval 90"/>
              <p:cNvSpPr>
                <a:spLocks noChangeArrowheads="1"/>
              </p:cNvSpPr>
              <p:nvPr/>
            </p:nvSpPr>
            <p:spPr bwMode="auto">
              <a:xfrm rot="1316187">
                <a:off x="1692" y="2264"/>
                <a:ext cx="91" cy="90"/>
              </a:xfrm>
              <a:prstGeom prst="ellipse">
                <a:avLst/>
              </a:prstGeom>
              <a:solidFill>
                <a:srgbClr val="006600"/>
              </a:solidFill>
              <a:ln w="9525">
                <a:noFill/>
                <a:round/>
                <a:headEnd/>
                <a:tailEnd/>
              </a:ln>
            </p:spPr>
            <p:txBody>
              <a:bodyPr wrap="none" anchor="ctr"/>
              <a:lstStyle/>
              <a:p>
                <a:endParaRPr lang="it-IT"/>
              </a:p>
            </p:txBody>
          </p:sp>
        </p:grpSp>
        <p:grpSp>
          <p:nvGrpSpPr>
            <p:cNvPr id="27" name="Group 91"/>
            <p:cNvGrpSpPr>
              <a:grpSpLocks/>
            </p:cNvGrpSpPr>
            <p:nvPr/>
          </p:nvGrpSpPr>
          <p:grpSpPr bwMode="auto">
            <a:xfrm flipH="1">
              <a:off x="1746" y="1842"/>
              <a:ext cx="91" cy="680"/>
              <a:chOff x="1692" y="1930"/>
              <a:chExt cx="91" cy="680"/>
            </a:xfrm>
          </p:grpSpPr>
          <p:sp>
            <p:nvSpPr>
              <p:cNvPr id="23671" name="Line 92"/>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23672" name="Oval 93"/>
              <p:cNvSpPr>
                <a:spLocks noChangeArrowheads="1"/>
              </p:cNvSpPr>
              <p:nvPr/>
            </p:nvSpPr>
            <p:spPr bwMode="auto">
              <a:xfrm rot="1316187">
                <a:off x="1692" y="2264"/>
                <a:ext cx="91" cy="90"/>
              </a:xfrm>
              <a:prstGeom prst="ellipse">
                <a:avLst/>
              </a:prstGeom>
              <a:solidFill>
                <a:srgbClr val="006600"/>
              </a:solidFill>
              <a:ln w="9525">
                <a:noFill/>
                <a:round/>
                <a:headEnd/>
                <a:tailEnd/>
              </a:ln>
            </p:spPr>
            <p:txBody>
              <a:bodyPr wrap="none" anchor="ctr"/>
              <a:lstStyle/>
              <a:p>
                <a:endParaRPr lang="it-IT"/>
              </a:p>
            </p:txBody>
          </p:sp>
        </p:grpSp>
      </p:grpSp>
      <p:grpSp>
        <p:nvGrpSpPr>
          <p:cNvPr id="28" name="Group 94"/>
          <p:cNvGrpSpPr>
            <a:grpSpLocks/>
          </p:cNvGrpSpPr>
          <p:nvPr/>
        </p:nvGrpSpPr>
        <p:grpSpPr bwMode="auto">
          <a:xfrm rot="-4327516">
            <a:off x="6253136" y="4950627"/>
            <a:ext cx="215900" cy="1081088"/>
            <a:chOff x="1701" y="1842"/>
            <a:chExt cx="136" cy="681"/>
          </a:xfrm>
        </p:grpSpPr>
        <p:grpSp>
          <p:nvGrpSpPr>
            <p:cNvPr id="29" name="Group 95"/>
            <p:cNvGrpSpPr>
              <a:grpSpLocks/>
            </p:cNvGrpSpPr>
            <p:nvPr/>
          </p:nvGrpSpPr>
          <p:grpSpPr bwMode="auto">
            <a:xfrm flipH="1">
              <a:off x="1701" y="1843"/>
              <a:ext cx="91" cy="680"/>
              <a:chOff x="1692" y="1930"/>
              <a:chExt cx="91" cy="680"/>
            </a:xfrm>
          </p:grpSpPr>
          <p:sp>
            <p:nvSpPr>
              <p:cNvPr id="23667" name="Line 96"/>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23668" name="Oval 97"/>
              <p:cNvSpPr>
                <a:spLocks noChangeArrowheads="1"/>
              </p:cNvSpPr>
              <p:nvPr/>
            </p:nvSpPr>
            <p:spPr bwMode="auto">
              <a:xfrm rot="1316187">
                <a:off x="1692" y="2264"/>
                <a:ext cx="91" cy="90"/>
              </a:xfrm>
              <a:prstGeom prst="ellipse">
                <a:avLst/>
              </a:prstGeom>
              <a:solidFill>
                <a:srgbClr val="006600"/>
              </a:solidFill>
              <a:ln w="9525">
                <a:noFill/>
                <a:round/>
                <a:headEnd/>
                <a:tailEnd/>
              </a:ln>
            </p:spPr>
            <p:txBody>
              <a:bodyPr wrap="none" anchor="ctr"/>
              <a:lstStyle/>
              <a:p>
                <a:endParaRPr lang="it-IT"/>
              </a:p>
            </p:txBody>
          </p:sp>
        </p:grpSp>
        <p:grpSp>
          <p:nvGrpSpPr>
            <p:cNvPr id="30" name="Group 98"/>
            <p:cNvGrpSpPr>
              <a:grpSpLocks/>
            </p:cNvGrpSpPr>
            <p:nvPr/>
          </p:nvGrpSpPr>
          <p:grpSpPr bwMode="auto">
            <a:xfrm flipH="1">
              <a:off x="1746" y="1842"/>
              <a:ext cx="91" cy="680"/>
              <a:chOff x="1692" y="1930"/>
              <a:chExt cx="91" cy="680"/>
            </a:xfrm>
          </p:grpSpPr>
          <p:sp>
            <p:nvSpPr>
              <p:cNvPr id="23665" name="Line 99"/>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23666" name="Oval 100"/>
              <p:cNvSpPr>
                <a:spLocks noChangeArrowheads="1"/>
              </p:cNvSpPr>
              <p:nvPr/>
            </p:nvSpPr>
            <p:spPr bwMode="auto">
              <a:xfrm rot="1316187">
                <a:off x="1692" y="2264"/>
                <a:ext cx="91" cy="90"/>
              </a:xfrm>
              <a:prstGeom prst="ellipse">
                <a:avLst/>
              </a:prstGeom>
              <a:solidFill>
                <a:srgbClr val="006600"/>
              </a:solidFill>
              <a:ln w="9525">
                <a:noFill/>
                <a:round/>
                <a:headEnd/>
                <a:tailEnd/>
              </a:ln>
            </p:spPr>
            <p:txBody>
              <a:bodyPr wrap="none" anchor="ctr"/>
              <a:lstStyle/>
              <a:p>
                <a:endParaRPr lang="it-IT"/>
              </a:p>
            </p:txBody>
          </p:sp>
        </p:grpSp>
      </p:grpSp>
      <p:grpSp>
        <p:nvGrpSpPr>
          <p:cNvPr id="31" name="Group 101"/>
          <p:cNvGrpSpPr>
            <a:grpSpLocks/>
          </p:cNvGrpSpPr>
          <p:nvPr/>
        </p:nvGrpSpPr>
        <p:grpSpPr bwMode="auto">
          <a:xfrm rot="-4012214">
            <a:off x="5388742" y="5529271"/>
            <a:ext cx="217487" cy="503238"/>
            <a:chOff x="657" y="1480"/>
            <a:chExt cx="137" cy="317"/>
          </a:xfrm>
        </p:grpSpPr>
        <p:grpSp>
          <p:nvGrpSpPr>
            <p:cNvPr id="23552" name="Group 102"/>
            <p:cNvGrpSpPr>
              <a:grpSpLocks/>
            </p:cNvGrpSpPr>
            <p:nvPr/>
          </p:nvGrpSpPr>
          <p:grpSpPr bwMode="auto">
            <a:xfrm>
              <a:off x="703" y="1480"/>
              <a:ext cx="91" cy="317"/>
              <a:chOff x="2426" y="2290"/>
              <a:chExt cx="91" cy="317"/>
            </a:xfrm>
          </p:grpSpPr>
          <p:sp>
            <p:nvSpPr>
              <p:cNvPr id="23661" name="Line 103"/>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23662" name="Oval 104"/>
              <p:cNvSpPr>
                <a:spLocks noChangeArrowheads="1"/>
              </p:cNvSpPr>
              <p:nvPr/>
            </p:nvSpPr>
            <p:spPr bwMode="auto">
              <a:xfrm rot="20039758" flipH="1">
                <a:off x="2426" y="2322"/>
                <a:ext cx="91" cy="90"/>
              </a:xfrm>
              <a:prstGeom prst="ellipse">
                <a:avLst/>
              </a:prstGeom>
              <a:solidFill>
                <a:srgbClr val="FF3399"/>
              </a:solidFill>
              <a:ln w="9525">
                <a:noFill/>
                <a:round/>
                <a:headEnd/>
                <a:tailEnd/>
              </a:ln>
            </p:spPr>
            <p:txBody>
              <a:bodyPr wrap="none" anchor="ctr"/>
              <a:lstStyle/>
              <a:p>
                <a:endParaRPr lang="it-IT"/>
              </a:p>
            </p:txBody>
          </p:sp>
        </p:grpSp>
        <p:grpSp>
          <p:nvGrpSpPr>
            <p:cNvPr id="23553" name="Group 105"/>
            <p:cNvGrpSpPr>
              <a:grpSpLocks/>
            </p:cNvGrpSpPr>
            <p:nvPr/>
          </p:nvGrpSpPr>
          <p:grpSpPr bwMode="auto">
            <a:xfrm>
              <a:off x="657" y="1480"/>
              <a:ext cx="91" cy="317"/>
              <a:chOff x="2426" y="2290"/>
              <a:chExt cx="91" cy="317"/>
            </a:xfrm>
          </p:grpSpPr>
          <p:sp>
            <p:nvSpPr>
              <p:cNvPr id="23659" name="Line 106"/>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23660" name="Oval 107"/>
              <p:cNvSpPr>
                <a:spLocks noChangeArrowheads="1"/>
              </p:cNvSpPr>
              <p:nvPr/>
            </p:nvSpPr>
            <p:spPr bwMode="auto">
              <a:xfrm rot="20039758" flipH="1">
                <a:off x="2426" y="2322"/>
                <a:ext cx="91" cy="90"/>
              </a:xfrm>
              <a:prstGeom prst="ellipse">
                <a:avLst/>
              </a:prstGeom>
              <a:solidFill>
                <a:srgbClr val="FF3399"/>
              </a:solidFill>
              <a:ln w="9525">
                <a:solidFill>
                  <a:srgbClr val="FF0066"/>
                </a:solidFill>
                <a:round/>
                <a:headEnd/>
                <a:tailEnd/>
              </a:ln>
            </p:spPr>
            <p:txBody>
              <a:bodyPr wrap="none" anchor="ctr"/>
              <a:lstStyle/>
              <a:p>
                <a:endParaRPr lang="it-IT"/>
              </a:p>
            </p:txBody>
          </p:sp>
        </p:grpSp>
      </p:grpSp>
      <p:grpSp>
        <p:nvGrpSpPr>
          <p:cNvPr id="23554" name="Group 108"/>
          <p:cNvGrpSpPr>
            <a:grpSpLocks/>
          </p:cNvGrpSpPr>
          <p:nvPr/>
        </p:nvGrpSpPr>
        <p:grpSpPr bwMode="auto">
          <a:xfrm rot="-3754384">
            <a:off x="5388742" y="5311783"/>
            <a:ext cx="217488" cy="503238"/>
            <a:chOff x="657" y="1480"/>
            <a:chExt cx="137" cy="317"/>
          </a:xfrm>
        </p:grpSpPr>
        <p:grpSp>
          <p:nvGrpSpPr>
            <p:cNvPr id="23555" name="Group 109"/>
            <p:cNvGrpSpPr>
              <a:grpSpLocks/>
            </p:cNvGrpSpPr>
            <p:nvPr/>
          </p:nvGrpSpPr>
          <p:grpSpPr bwMode="auto">
            <a:xfrm>
              <a:off x="703" y="1480"/>
              <a:ext cx="91" cy="317"/>
              <a:chOff x="2426" y="2290"/>
              <a:chExt cx="91" cy="317"/>
            </a:xfrm>
          </p:grpSpPr>
          <p:sp>
            <p:nvSpPr>
              <p:cNvPr id="23655" name="Line 110"/>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23656" name="Oval 111"/>
              <p:cNvSpPr>
                <a:spLocks noChangeArrowheads="1"/>
              </p:cNvSpPr>
              <p:nvPr/>
            </p:nvSpPr>
            <p:spPr bwMode="auto">
              <a:xfrm rot="20039758" flipH="1">
                <a:off x="2426" y="2322"/>
                <a:ext cx="91" cy="90"/>
              </a:xfrm>
              <a:prstGeom prst="ellipse">
                <a:avLst/>
              </a:prstGeom>
              <a:solidFill>
                <a:srgbClr val="FF3399"/>
              </a:solidFill>
              <a:ln w="9525">
                <a:noFill/>
                <a:round/>
                <a:headEnd/>
                <a:tailEnd/>
              </a:ln>
            </p:spPr>
            <p:txBody>
              <a:bodyPr wrap="none" anchor="ctr"/>
              <a:lstStyle/>
              <a:p>
                <a:endParaRPr lang="it-IT"/>
              </a:p>
            </p:txBody>
          </p:sp>
        </p:grpSp>
        <p:grpSp>
          <p:nvGrpSpPr>
            <p:cNvPr id="23556" name="Group 112"/>
            <p:cNvGrpSpPr>
              <a:grpSpLocks/>
            </p:cNvGrpSpPr>
            <p:nvPr/>
          </p:nvGrpSpPr>
          <p:grpSpPr bwMode="auto">
            <a:xfrm>
              <a:off x="657" y="1480"/>
              <a:ext cx="91" cy="317"/>
              <a:chOff x="2426" y="2290"/>
              <a:chExt cx="91" cy="317"/>
            </a:xfrm>
          </p:grpSpPr>
          <p:sp>
            <p:nvSpPr>
              <p:cNvPr id="23653" name="Line 113"/>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23654" name="Oval 114"/>
              <p:cNvSpPr>
                <a:spLocks noChangeArrowheads="1"/>
              </p:cNvSpPr>
              <p:nvPr/>
            </p:nvSpPr>
            <p:spPr bwMode="auto">
              <a:xfrm rot="20039758" flipH="1">
                <a:off x="2426" y="2322"/>
                <a:ext cx="91" cy="90"/>
              </a:xfrm>
              <a:prstGeom prst="ellipse">
                <a:avLst/>
              </a:prstGeom>
              <a:solidFill>
                <a:srgbClr val="FF3399"/>
              </a:solidFill>
              <a:ln w="9525">
                <a:solidFill>
                  <a:srgbClr val="FF0066"/>
                </a:solidFill>
                <a:round/>
                <a:headEnd/>
                <a:tailEnd/>
              </a:ln>
            </p:spPr>
            <p:txBody>
              <a:bodyPr wrap="none" anchor="ctr"/>
              <a:lstStyle/>
              <a:p>
                <a:endParaRPr lang="it-IT"/>
              </a:p>
            </p:txBody>
          </p:sp>
        </p:grpSp>
      </p:grpSp>
      <p:grpSp>
        <p:nvGrpSpPr>
          <p:cNvPr id="23557" name="Group 115"/>
          <p:cNvGrpSpPr>
            <a:grpSpLocks/>
          </p:cNvGrpSpPr>
          <p:nvPr/>
        </p:nvGrpSpPr>
        <p:grpSpPr bwMode="auto">
          <a:xfrm rot="-4189376">
            <a:off x="4813274" y="5528477"/>
            <a:ext cx="215900" cy="503237"/>
            <a:chOff x="930" y="1525"/>
            <a:chExt cx="136" cy="317"/>
          </a:xfrm>
          <a:solidFill>
            <a:srgbClr val="FF0000"/>
          </a:solidFill>
        </p:grpSpPr>
        <p:sp>
          <p:nvSpPr>
            <p:cNvPr id="23646" name="Line 116"/>
            <p:cNvSpPr>
              <a:spLocks noChangeShapeType="1"/>
            </p:cNvSpPr>
            <p:nvPr/>
          </p:nvSpPr>
          <p:spPr bwMode="auto">
            <a:xfrm rot="-1173742">
              <a:off x="1014" y="1525"/>
              <a:ext cx="0" cy="317"/>
            </a:xfrm>
            <a:prstGeom prst="line">
              <a:avLst/>
            </a:prstGeom>
            <a:grpFill/>
            <a:ln w="38100">
              <a:solidFill>
                <a:srgbClr val="FF0000"/>
              </a:solidFill>
              <a:prstDash val="sysDot"/>
              <a:round/>
              <a:headEnd/>
              <a:tailEnd/>
            </a:ln>
          </p:spPr>
          <p:txBody>
            <a:bodyPr/>
            <a:lstStyle/>
            <a:p>
              <a:endParaRPr lang="it-IT"/>
            </a:p>
          </p:txBody>
        </p:sp>
        <p:sp>
          <p:nvSpPr>
            <p:cNvPr id="23647" name="Oval 117"/>
            <p:cNvSpPr>
              <a:spLocks noChangeArrowheads="1"/>
            </p:cNvSpPr>
            <p:nvPr/>
          </p:nvSpPr>
          <p:spPr bwMode="auto">
            <a:xfrm rot="-1173742">
              <a:off x="930" y="1531"/>
              <a:ext cx="91" cy="90"/>
            </a:xfrm>
            <a:prstGeom prst="ellipse">
              <a:avLst/>
            </a:prstGeom>
            <a:grpFill/>
            <a:ln w="38100">
              <a:solidFill>
                <a:srgbClr val="FF0000"/>
              </a:solidFill>
              <a:prstDash val="sysDot"/>
              <a:round/>
              <a:headEnd/>
              <a:tailEnd/>
            </a:ln>
          </p:spPr>
          <p:txBody>
            <a:bodyPr wrap="none" anchor="ctr"/>
            <a:lstStyle/>
            <a:p>
              <a:endParaRPr lang="it-IT"/>
            </a:p>
          </p:txBody>
        </p:sp>
        <p:grpSp>
          <p:nvGrpSpPr>
            <p:cNvPr id="23558" name="Group 118"/>
            <p:cNvGrpSpPr>
              <a:grpSpLocks/>
            </p:cNvGrpSpPr>
            <p:nvPr/>
          </p:nvGrpSpPr>
          <p:grpSpPr bwMode="auto">
            <a:xfrm>
              <a:off x="975" y="1525"/>
              <a:ext cx="91" cy="317"/>
              <a:chOff x="975" y="1525"/>
              <a:chExt cx="91" cy="317"/>
            </a:xfrm>
            <a:grpFill/>
          </p:grpSpPr>
          <p:sp>
            <p:nvSpPr>
              <p:cNvPr id="23649" name="Line 119"/>
              <p:cNvSpPr>
                <a:spLocks noChangeShapeType="1"/>
              </p:cNvSpPr>
              <p:nvPr/>
            </p:nvSpPr>
            <p:spPr bwMode="auto">
              <a:xfrm rot="-1173742">
                <a:off x="1059" y="1525"/>
                <a:ext cx="0" cy="317"/>
              </a:xfrm>
              <a:prstGeom prst="line">
                <a:avLst/>
              </a:prstGeom>
              <a:grpFill/>
              <a:ln w="38100">
                <a:solidFill>
                  <a:srgbClr val="FF0000"/>
                </a:solidFill>
                <a:prstDash val="sysDot"/>
                <a:round/>
                <a:headEnd/>
                <a:tailEnd/>
              </a:ln>
            </p:spPr>
            <p:txBody>
              <a:bodyPr/>
              <a:lstStyle/>
              <a:p>
                <a:endParaRPr lang="it-IT"/>
              </a:p>
            </p:txBody>
          </p:sp>
          <p:sp>
            <p:nvSpPr>
              <p:cNvPr id="23650" name="Oval 120"/>
              <p:cNvSpPr>
                <a:spLocks noChangeArrowheads="1"/>
              </p:cNvSpPr>
              <p:nvPr/>
            </p:nvSpPr>
            <p:spPr bwMode="auto">
              <a:xfrm rot="-1173742">
                <a:off x="975" y="1531"/>
                <a:ext cx="91" cy="90"/>
              </a:xfrm>
              <a:prstGeom prst="ellipse">
                <a:avLst/>
              </a:prstGeom>
              <a:grpFill/>
              <a:ln w="38100">
                <a:solidFill>
                  <a:srgbClr val="FF0000"/>
                </a:solidFill>
                <a:prstDash val="sysDot"/>
                <a:round/>
                <a:headEnd/>
                <a:tailEnd/>
              </a:ln>
            </p:spPr>
            <p:txBody>
              <a:bodyPr wrap="none" anchor="ctr"/>
              <a:lstStyle/>
              <a:p>
                <a:endParaRPr lang="it-IT"/>
              </a:p>
            </p:txBody>
          </p:sp>
        </p:grpSp>
      </p:grpSp>
      <p:grpSp>
        <p:nvGrpSpPr>
          <p:cNvPr id="23559" name="Group 121"/>
          <p:cNvGrpSpPr>
            <a:grpSpLocks/>
          </p:cNvGrpSpPr>
          <p:nvPr/>
        </p:nvGrpSpPr>
        <p:grpSpPr bwMode="auto">
          <a:xfrm rot="-4327734">
            <a:off x="4813274" y="5312577"/>
            <a:ext cx="215900" cy="503237"/>
            <a:chOff x="930" y="1525"/>
            <a:chExt cx="136" cy="317"/>
          </a:xfrm>
          <a:solidFill>
            <a:srgbClr val="FF0000"/>
          </a:solidFill>
        </p:grpSpPr>
        <p:sp>
          <p:nvSpPr>
            <p:cNvPr id="23641" name="Line 122"/>
            <p:cNvSpPr>
              <a:spLocks noChangeShapeType="1"/>
            </p:cNvSpPr>
            <p:nvPr/>
          </p:nvSpPr>
          <p:spPr bwMode="auto">
            <a:xfrm rot="-1173742">
              <a:off x="1014" y="1525"/>
              <a:ext cx="0" cy="317"/>
            </a:xfrm>
            <a:prstGeom prst="line">
              <a:avLst/>
            </a:prstGeom>
            <a:grpFill/>
            <a:ln w="38100">
              <a:solidFill>
                <a:srgbClr val="FF0000"/>
              </a:solidFill>
              <a:prstDash val="sysDot"/>
              <a:round/>
              <a:headEnd/>
              <a:tailEnd/>
            </a:ln>
          </p:spPr>
          <p:txBody>
            <a:bodyPr/>
            <a:lstStyle/>
            <a:p>
              <a:endParaRPr lang="it-IT"/>
            </a:p>
          </p:txBody>
        </p:sp>
        <p:sp>
          <p:nvSpPr>
            <p:cNvPr id="23642" name="Oval 123"/>
            <p:cNvSpPr>
              <a:spLocks noChangeArrowheads="1"/>
            </p:cNvSpPr>
            <p:nvPr/>
          </p:nvSpPr>
          <p:spPr bwMode="auto">
            <a:xfrm rot="-1173742">
              <a:off x="930" y="1531"/>
              <a:ext cx="91" cy="90"/>
            </a:xfrm>
            <a:prstGeom prst="ellipse">
              <a:avLst/>
            </a:prstGeom>
            <a:grpFill/>
            <a:ln w="38100">
              <a:solidFill>
                <a:srgbClr val="FF0000"/>
              </a:solidFill>
              <a:prstDash val="sysDot"/>
              <a:round/>
              <a:headEnd/>
              <a:tailEnd/>
            </a:ln>
          </p:spPr>
          <p:txBody>
            <a:bodyPr wrap="none" anchor="ctr"/>
            <a:lstStyle/>
            <a:p>
              <a:endParaRPr lang="it-IT"/>
            </a:p>
          </p:txBody>
        </p:sp>
        <p:grpSp>
          <p:nvGrpSpPr>
            <p:cNvPr id="23560" name="Group 124"/>
            <p:cNvGrpSpPr>
              <a:grpSpLocks/>
            </p:cNvGrpSpPr>
            <p:nvPr/>
          </p:nvGrpSpPr>
          <p:grpSpPr bwMode="auto">
            <a:xfrm>
              <a:off x="975" y="1525"/>
              <a:ext cx="91" cy="317"/>
              <a:chOff x="975" y="1525"/>
              <a:chExt cx="91" cy="317"/>
            </a:xfrm>
            <a:grpFill/>
          </p:grpSpPr>
          <p:sp>
            <p:nvSpPr>
              <p:cNvPr id="23644" name="Line 125"/>
              <p:cNvSpPr>
                <a:spLocks noChangeShapeType="1"/>
              </p:cNvSpPr>
              <p:nvPr/>
            </p:nvSpPr>
            <p:spPr bwMode="auto">
              <a:xfrm rot="-1173742">
                <a:off x="1059" y="1525"/>
                <a:ext cx="0" cy="317"/>
              </a:xfrm>
              <a:prstGeom prst="line">
                <a:avLst/>
              </a:prstGeom>
              <a:grpFill/>
              <a:ln w="38100">
                <a:solidFill>
                  <a:srgbClr val="FF0000"/>
                </a:solidFill>
                <a:prstDash val="sysDot"/>
                <a:round/>
                <a:headEnd/>
                <a:tailEnd/>
              </a:ln>
            </p:spPr>
            <p:txBody>
              <a:bodyPr/>
              <a:lstStyle/>
              <a:p>
                <a:endParaRPr lang="it-IT"/>
              </a:p>
            </p:txBody>
          </p:sp>
          <p:sp>
            <p:nvSpPr>
              <p:cNvPr id="23645" name="Oval 126"/>
              <p:cNvSpPr>
                <a:spLocks noChangeArrowheads="1"/>
              </p:cNvSpPr>
              <p:nvPr/>
            </p:nvSpPr>
            <p:spPr bwMode="auto">
              <a:xfrm rot="-1173742">
                <a:off x="975" y="1531"/>
                <a:ext cx="91" cy="90"/>
              </a:xfrm>
              <a:prstGeom prst="ellipse">
                <a:avLst/>
              </a:prstGeom>
              <a:grpFill/>
              <a:ln w="38100">
                <a:solidFill>
                  <a:srgbClr val="FF0000"/>
                </a:solidFill>
                <a:prstDash val="sysDot"/>
                <a:round/>
                <a:headEnd/>
                <a:tailEnd/>
              </a:ln>
            </p:spPr>
            <p:txBody>
              <a:bodyPr wrap="none" anchor="ctr"/>
              <a:lstStyle/>
              <a:p>
                <a:endParaRPr lang="it-IT"/>
              </a:p>
            </p:txBody>
          </p:sp>
        </p:grpSp>
      </p:grpSp>
      <p:grpSp>
        <p:nvGrpSpPr>
          <p:cNvPr id="23561" name="Group 127"/>
          <p:cNvGrpSpPr>
            <a:grpSpLocks/>
          </p:cNvGrpSpPr>
          <p:nvPr/>
        </p:nvGrpSpPr>
        <p:grpSpPr bwMode="auto">
          <a:xfrm rot="-4473442">
            <a:off x="3877442" y="5240346"/>
            <a:ext cx="215900" cy="1079500"/>
            <a:chOff x="1105" y="1162"/>
            <a:chExt cx="136" cy="680"/>
          </a:xfrm>
        </p:grpSpPr>
        <p:sp>
          <p:nvSpPr>
            <p:cNvPr id="23637" name="Line 128"/>
            <p:cNvSpPr>
              <a:spLocks noChangeShapeType="1"/>
            </p:cNvSpPr>
            <p:nvPr/>
          </p:nvSpPr>
          <p:spPr bwMode="auto">
            <a:xfrm rot="-1055619">
              <a:off x="1150" y="1162"/>
              <a:ext cx="0" cy="680"/>
            </a:xfrm>
            <a:prstGeom prst="line">
              <a:avLst/>
            </a:prstGeom>
            <a:noFill/>
            <a:ln w="38100">
              <a:solidFill>
                <a:srgbClr val="00CC66"/>
              </a:solidFill>
              <a:prstDash val="sysDot"/>
              <a:round/>
              <a:headEnd/>
              <a:tailEnd/>
            </a:ln>
          </p:spPr>
          <p:txBody>
            <a:bodyPr/>
            <a:lstStyle/>
            <a:p>
              <a:endParaRPr lang="it-IT"/>
            </a:p>
          </p:txBody>
        </p:sp>
        <p:sp>
          <p:nvSpPr>
            <p:cNvPr id="23638" name="Oval 129"/>
            <p:cNvSpPr>
              <a:spLocks noChangeArrowheads="1"/>
            </p:cNvSpPr>
            <p:nvPr/>
          </p:nvSpPr>
          <p:spPr bwMode="auto">
            <a:xfrm rot="-1055619">
              <a:off x="1105" y="1479"/>
              <a:ext cx="91" cy="90"/>
            </a:xfrm>
            <a:prstGeom prst="ellipse">
              <a:avLst/>
            </a:prstGeom>
            <a:solidFill>
              <a:schemeClr val="accent1"/>
            </a:solidFill>
            <a:ln w="38100">
              <a:noFill/>
              <a:prstDash val="sysDot"/>
              <a:round/>
              <a:headEnd/>
              <a:tailEnd/>
            </a:ln>
          </p:spPr>
          <p:txBody>
            <a:bodyPr wrap="none" anchor="ctr"/>
            <a:lstStyle/>
            <a:p>
              <a:endParaRPr lang="it-IT"/>
            </a:p>
          </p:txBody>
        </p:sp>
        <p:sp>
          <p:nvSpPr>
            <p:cNvPr id="23639" name="Line 130"/>
            <p:cNvSpPr>
              <a:spLocks noChangeShapeType="1"/>
            </p:cNvSpPr>
            <p:nvPr/>
          </p:nvSpPr>
          <p:spPr bwMode="auto">
            <a:xfrm rot="-1055619">
              <a:off x="1195" y="1162"/>
              <a:ext cx="0" cy="680"/>
            </a:xfrm>
            <a:prstGeom prst="line">
              <a:avLst/>
            </a:prstGeom>
            <a:noFill/>
            <a:ln w="38100">
              <a:solidFill>
                <a:srgbClr val="00CC66"/>
              </a:solidFill>
              <a:prstDash val="sysDot"/>
              <a:round/>
              <a:headEnd/>
              <a:tailEnd/>
            </a:ln>
          </p:spPr>
          <p:txBody>
            <a:bodyPr/>
            <a:lstStyle/>
            <a:p>
              <a:endParaRPr lang="it-IT"/>
            </a:p>
          </p:txBody>
        </p:sp>
        <p:sp>
          <p:nvSpPr>
            <p:cNvPr id="23640" name="Oval 131"/>
            <p:cNvSpPr>
              <a:spLocks noChangeArrowheads="1"/>
            </p:cNvSpPr>
            <p:nvPr/>
          </p:nvSpPr>
          <p:spPr bwMode="auto">
            <a:xfrm rot="-1055619">
              <a:off x="1150" y="1479"/>
              <a:ext cx="91" cy="90"/>
            </a:xfrm>
            <a:prstGeom prst="ellipse">
              <a:avLst/>
            </a:prstGeom>
            <a:solidFill>
              <a:schemeClr val="accent1"/>
            </a:solidFill>
            <a:ln w="38100">
              <a:noFill/>
              <a:prstDash val="sysDot"/>
              <a:round/>
              <a:headEnd/>
              <a:tailEnd/>
            </a:ln>
          </p:spPr>
          <p:txBody>
            <a:bodyPr wrap="none" anchor="ctr"/>
            <a:lstStyle/>
            <a:p>
              <a:endParaRPr lang="it-IT"/>
            </a:p>
          </p:txBody>
        </p:sp>
      </p:grpSp>
      <p:grpSp>
        <p:nvGrpSpPr>
          <p:cNvPr id="23562" name="Group 132"/>
          <p:cNvGrpSpPr>
            <a:grpSpLocks/>
          </p:cNvGrpSpPr>
          <p:nvPr/>
        </p:nvGrpSpPr>
        <p:grpSpPr bwMode="auto">
          <a:xfrm rot="-4443810">
            <a:off x="3877442" y="5024446"/>
            <a:ext cx="215900" cy="1079500"/>
            <a:chOff x="1105" y="1162"/>
            <a:chExt cx="136" cy="680"/>
          </a:xfrm>
        </p:grpSpPr>
        <p:sp>
          <p:nvSpPr>
            <p:cNvPr id="23633" name="Line 133"/>
            <p:cNvSpPr>
              <a:spLocks noChangeShapeType="1"/>
            </p:cNvSpPr>
            <p:nvPr/>
          </p:nvSpPr>
          <p:spPr bwMode="auto">
            <a:xfrm rot="-1055619">
              <a:off x="1150" y="1162"/>
              <a:ext cx="0" cy="680"/>
            </a:xfrm>
            <a:prstGeom prst="line">
              <a:avLst/>
            </a:prstGeom>
            <a:noFill/>
            <a:ln w="38100">
              <a:solidFill>
                <a:srgbClr val="00CC66"/>
              </a:solidFill>
              <a:prstDash val="sysDot"/>
              <a:round/>
              <a:headEnd/>
              <a:tailEnd/>
            </a:ln>
          </p:spPr>
          <p:txBody>
            <a:bodyPr/>
            <a:lstStyle/>
            <a:p>
              <a:endParaRPr lang="it-IT"/>
            </a:p>
          </p:txBody>
        </p:sp>
        <p:sp>
          <p:nvSpPr>
            <p:cNvPr id="23634" name="Oval 134"/>
            <p:cNvSpPr>
              <a:spLocks noChangeArrowheads="1"/>
            </p:cNvSpPr>
            <p:nvPr/>
          </p:nvSpPr>
          <p:spPr bwMode="auto">
            <a:xfrm rot="-1055619">
              <a:off x="1105" y="1479"/>
              <a:ext cx="91" cy="90"/>
            </a:xfrm>
            <a:prstGeom prst="ellipse">
              <a:avLst/>
            </a:prstGeom>
            <a:solidFill>
              <a:schemeClr val="accent1"/>
            </a:solidFill>
            <a:ln w="38100">
              <a:noFill/>
              <a:prstDash val="sysDot"/>
              <a:round/>
              <a:headEnd/>
              <a:tailEnd/>
            </a:ln>
          </p:spPr>
          <p:txBody>
            <a:bodyPr wrap="none" anchor="ctr"/>
            <a:lstStyle/>
            <a:p>
              <a:endParaRPr lang="it-IT"/>
            </a:p>
          </p:txBody>
        </p:sp>
        <p:sp>
          <p:nvSpPr>
            <p:cNvPr id="23635" name="Line 135"/>
            <p:cNvSpPr>
              <a:spLocks noChangeShapeType="1"/>
            </p:cNvSpPr>
            <p:nvPr/>
          </p:nvSpPr>
          <p:spPr bwMode="auto">
            <a:xfrm rot="-1055619">
              <a:off x="1195" y="1162"/>
              <a:ext cx="0" cy="680"/>
            </a:xfrm>
            <a:prstGeom prst="line">
              <a:avLst/>
            </a:prstGeom>
            <a:noFill/>
            <a:ln w="38100">
              <a:solidFill>
                <a:srgbClr val="00CC66"/>
              </a:solidFill>
              <a:prstDash val="sysDot"/>
              <a:round/>
              <a:headEnd/>
              <a:tailEnd/>
            </a:ln>
          </p:spPr>
          <p:txBody>
            <a:bodyPr/>
            <a:lstStyle/>
            <a:p>
              <a:endParaRPr lang="it-IT"/>
            </a:p>
          </p:txBody>
        </p:sp>
        <p:sp>
          <p:nvSpPr>
            <p:cNvPr id="23636" name="Oval 136"/>
            <p:cNvSpPr>
              <a:spLocks noChangeArrowheads="1"/>
            </p:cNvSpPr>
            <p:nvPr/>
          </p:nvSpPr>
          <p:spPr bwMode="auto">
            <a:xfrm rot="-1055619">
              <a:off x="1150" y="1479"/>
              <a:ext cx="91" cy="90"/>
            </a:xfrm>
            <a:prstGeom prst="ellipse">
              <a:avLst/>
            </a:prstGeom>
            <a:solidFill>
              <a:schemeClr val="accent1"/>
            </a:solidFill>
            <a:ln w="38100">
              <a:noFill/>
              <a:prstDash val="sysDot"/>
              <a:round/>
              <a:headEnd/>
              <a:tailEnd/>
            </a:ln>
          </p:spPr>
          <p:txBody>
            <a:bodyPr wrap="none" anchor="ctr"/>
            <a:lstStyle/>
            <a:p>
              <a:endParaRPr lang="it-IT"/>
            </a:p>
          </p:txBody>
        </p:sp>
      </p:grpSp>
      <p:grpSp>
        <p:nvGrpSpPr>
          <p:cNvPr id="23563" name="Group 137"/>
          <p:cNvGrpSpPr>
            <a:grpSpLocks/>
          </p:cNvGrpSpPr>
          <p:nvPr/>
        </p:nvGrpSpPr>
        <p:grpSpPr bwMode="auto">
          <a:xfrm>
            <a:off x="6072198" y="642918"/>
            <a:ext cx="909637" cy="2162175"/>
            <a:chOff x="204" y="707"/>
            <a:chExt cx="573" cy="1362"/>
          </a:xfrm>
        </p:grpSpPr>
        <p:sp>
          <p:nvSpPr>
            <p:cNvPr id="23631" name="Oval 138"/>
            <p:cNvSpPr>
              <a:spLocks noChangeArrowheads="1"/>
            </p:cNvSpPr>
            <p:nvPr/>
          </p:nvSpPr>
          <p:spPr bwMode="auto">
            <a:xfrm rot="-1238558">
              <a:off x="368" y="1146"/>
              <a:ext cx="409" cy="923"/>
            </a:xfrm>
            <a:prstGeom prst="ellipse">
              <a:avLst/>
            </a:prstGeom>
            <a:noFill/>
            <a:ln w="9525">
              <a:solidFill>
                <a:schemeClr val="tx1"/>
              </a:solidFill>
              <a:round/>
              <a:headEnd/>
              <a:tailEnd/>
            </a:ln>
          </p:spPr>
          <p:txBody>
            <a:bodyPr wrap="none" anchor="ctr"/>
            <a:lstStyle/>
            <a:p>
              <a:endParaRPr lang="it-IT"/>
            </a:p>
          </p:txBody>
        </p:sp>
        <p:sp>
          <p:nvSpPr>
            <p:cNvPr id="23632" name="Freeform 139"/>
            <p:cNvSpPr>
              <a:spLocks/>
            </p:cNvSpPr>
            <p:nvPr/>
          </p:nvSpPr>
          <p:spPr bwMode="auto">
            <a:xfrm>
              <a:off x="204" y="707"/>
              <a:ext cx="228" cy="483"/>
            </a:xfrm>
            <a:custGeom>
              <a:avLst/>
              <a:gdLst>
                <a:gd name="T0" fmla="*/ 0 w 228"/>
                <a:gd name="T1" fmla="*/ 16 h 483"/>
                <a:gd name="T2" fmla="*/ 64 w 228"/>
                <a:gd name="T3" fmla="*/ 44 h 483"/>
                <a:gd name="T4" fmla="*/ 55 w 228"/>
                <a:gd name="T5" fmla="*/ 181 h 483"/>
                <a:gd name="T6" fmla="*/ 119 w 228"/>
                <a:gd name="T7" fmla="*/ 245 h 483"/>
                <a:gd name="T8" fmla="*/ 192 w 228"/>
                <a:gd name="T9" fmla="*/ 409 h 483"/>
                <a:gd name="T10" fmla="*/ 210 w 228"/>
                <a:gd name="T11" fmla="*/ 428 h 483"/>
                <a:gd name="T12" fmla="*/ 228 w 228"/>
                <a:gd name="T13" fmla="*/ 483 h 483"/>
                <a:gd name="T14" fmla="*/ 0 60000 65536"/>
                <a:gd name="T15" fmla="*/ 0 60000 65536"/>
                <a:gd name="T16" fmla="*/ 0 60000 65536"/>
                <a:gd name="T17" fmla="*/ 0 60000 65536"/>
                <a:gd name="T18" fmla="*/ 0 60000 65536"/>
                <a:gd name="T19" fmla="*/ 0 60000 65536"/>
                <a:gd name="T20" fmla="*/ 0 60000 65536"/>
                <a:gd name="T21" fmla="*/ 0 w 228"/>
                <a:gd name="T22" fmla="*/ 0 h 483"/>
                <a:gd name="T23" fmla="*/ 228 w 228"/>
                <a:gd name="T24" fmla="*/ 483 h 4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8" h="483">
                  <a:moveTo>
                    <a:pt x="0" y="16"/>
                  </a:moveTo>
                  <a:cubicBezTo>
                    <a:pt x="42" y="2"/>
                    <a:pt x="50" y="0"/>
                    <a:pt x="64" y="44"/>
                  </a:cubicBezTo>
                  <a:cubicBezTo>
                    <a:pt x="53" y="98"/>
                    <a:pt x="37" y="123"/>
                    <a:pt x="55" y="181"/>
                  </a:cubicBezTo>
                  <a:cubicBezTo>
                    <a:pt x="64" y="210"/>
                    <a:pt x="98" y="225"/>
                    <a:pt x="119" y="245"/>
                  </a:cubicBezTo>
                  <a:cubicBezTo>
                    <a:pt x="143" y="317"/>
                    <a:pt x="109" y="382"/>
                    <a:pt x="192" y="409"/>
                  </a:cubicBezTo>
                  <a:cubicBezTo>
                    <a:pt x="198" y="415"/>
                    <a:pt x="206" y="420"/>
                    <a:pt x="210" y="428"/>
                  </a:cubicBezTo>
                  <a:cubicBezTo>
                    <a:pt x="218" y="445"/>
                    <a:pt x="228" y="483"/>
                    <a:pt x="228" y="483"/>
                  </a:cubicBezTo>
                </a:path>
              </a:pathLst>
            </a:custGeom>
            <a:noFill/>
            <a:ln w="9525">
              <a:solidFill>
                <a:schemeClr val="tx1"/>
              </a:solidFill>
              <a:round/>
              <a:headEnd/>
              <a:tailEnd/>
            </a:ln>
          </p:spPr>
          <p:txBody>
            <a:bodyPr/>
            <a:lstStyle/>
            <a:p>
              <a:endParaRPr lang="it-IT"/>
            </a:p>
          </p:txBody>
        </p:sp>
      </p:grpSp>
      <p:sp>
        <p:nvSpPr>
          <p:cNvPr id="23584" name="Rectangle 151"/>
          <p:cNvSpPr>
            <a:spLocks noGrp="1" noChangeArrowheads="1"/>
          </p:cNvSpPr>
          <p:nvPr>
            <p:ph type="title"/>
          </p:nvPr>
        </p:nvSpPr>
        <p:spPr>
          <a:xfrm>
            <a:off x="1428728" y="142852"/>
            <a:ext cx="5400675" cy="865187"/>
          </a:xfrm>
        </p:spPr>
        <p:txBody>
          <a:bodyPr>
            <a:normAutofit fontScale="90000"/>
          </a:bodyPr>
          <a:lstStyle/>
          <a:p>
            <a:pPr eaLnBrk="1" hangingPunct="1"/>
            <a:r>
              <a:rPr lang="it-IT" sz="2800" dirty="0" smtClean="0"/>
              <a:t>ALLOPOLIPLOIDIA: origine di individui </a:t>
            </a:r>
            <a:r>
              <a:rPr lang="it-IT" sz="2800" dirty="0" err="1" smtClean="0"/>
              <a:t>alloesaploidi</a:t>
            </a:r>
            <a:r>
              <a:rPr lang="it-IT" sz="2800" dirty="0" smtClean="0"/>
              <a:t> </a:t>
            </a:r>
          </a:p>
        </p:txBody>
      </p:sp>
      <p:sp>
        <p:nvSpPr>
          <p:cNvPr id="23585" name="AutoShape 152">
            <a:hlinkClick r:id="" action="ppaction://hlinkshowjump?jump=previousslide" highlightClick="1"/>
          </p:cNvPr>
          <p:cNvSpPr>
            <a:spLocks noChangeArrowheads="1"/>
          </p:cNvSpPr>
          <p:nvPr/>
        </p:nvSpPr>
        <p:spPr bwMode="auto">
          <a:xfrm>
            <a:off x="393700" y="404813"/>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23586" name="AutoShape 153">
            <a:hlinkClick r:id="" action="ppaction://hlinkshowjump?jump=nextslide" highlightClick="1"/>
          </p:cNvPr>
          <p:cNvSpPr>
            <a:spLocks noChangeArrowheads="1"/>
          </p:cNvSpPr>
          <p:nvPr/>
        </p:nvSpPr>
        <p:spPr bwMode="auto">
          <a:xfrm>
            <a:off x="8315325" y="333375"/>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23588" name="Text Box 189"/>
          <p:cNvSpPr txBox="1">
            <a:spLocks noChangeArrowheads="1"/>
          </p:cNvSpPr>
          <p:nvPr/>
        </p:nvSpPr>
        <p:spPr bwMode="auto">
          <a:xfrm>
            <a:off x="107950" y="1052513"/>
            <a:ext cx="2663825" cy="396875"/>
          </a:xfrm>
          <a:prstGeom prst="rect">
            <a:avLst/>
          </a:prstGeom>
          <a:solidFill>
            <a:srgbClr val="E2F11F"/>
          </a:solidFill>
          <a:ln w="9525">
            <a:noFill/>
            <a:miter lim="800000"/>
            <a:headEnd/>
            <a:tailEnd/>
          </a:ln>
        </p:spPr>
        <p:txBody>
          <a:bodyPr>
            <a:spAutoFit/>
          </a:bodyPr>
          <a:lstStyle/>
          <a:p>
            <a:pPr>
              <a:spcBef>
                <a:spcPct val="50000"/>
              </a:spcBef>
            </a:pPr>
            <a:r>
              <a:rPr lang="it-IT" sz="2000" dirty="0"/>
              <a:t>Cellula </a:t>
            </a:r>
            <a:r>
              <a:rPr lang="it-IT" sz="2000" dirty="0" err="1" smtClean="0"/>
              <a:t>allotriploide</a:t>
            </a:r>
            <a:endParaRPr lang="it-IT" sz="2000" dirty="0"/>
          </a:p>
        </p:txBody>
      </p:sp>
      <p:grpSp>
        <p:nvGrpSpPr>
          <p:cNvPr id="195" name="Group 72"/>
          <p:cNvGrpSpPr>
            <a:grpSpLocks/>
          </p:cNvGrpSpPr>
          <p:nvPr/>
        </p:nvGrpSpPr>
        <p:grpSpPr bwMode="auto">
          <a:xfrm rot="-4254700">
            <a:off x="2770328" y="5253179"/>
            <a:ext cx="217488" cy="1079500"/>
            <a:chOff x="4467" y="1888"/>
            <a:chExt cx="137" cy="680"/>
          </a:xfrm>
          <a:solidFill>
            <a:srgbClr val="92D050"/>
          </a:solidFill>
        </p:grpSpPr>
        <p:sp>
          <p:nvSpPr>
            <p:cNvPr id="196" name="Line 73"/>
            <p:cNvSpPr>
              <a:spLocks noChangeShapeType="1"/>
            </p:cNvSpPr>
            <p:nvPr/>
          </p:nvSpPr>
          <p:spPr bwMode="auto">
            <a:xfrm rot="-1055619">
              <a:off x="4558" y="1888"/>
              <a:ext cx="0" cy="680"/>
            </a:xfrm>
            <a:prstGeom prst="line">
              <a:avLst/>
            </a:prstGeom>
            <a:grpFill/>
            <a:ln w="38100">
              <a:solidFill>
                <a:srgbClr val="92D050"/>
              </a:solidFill>
              <a:prstDash val="sysDash"/>
              <a:round/>
              <a:headEnd/>
              <a:tailEnd/>
            </a:ln>
          </p:spPr>
          <p:txBody>
            <a:bodyPr/>
            <a:lstStyle/>
            <a:p>
              <a:endParaRPr lang="it-IT"/>
            </a:p>
          </p:txBody>
        </p:sp>
        <p:sp>
          <p:nvSpPr>
            <p:cNvPr id="197" name="Oval 74"/>
            <p:cNvSpPr>
              <a:spLocks noChangeArrowheads="1"/>
            </p:cNvSpPr>
            <p:nvPr/>
          </p:nvSpPr>
          <p:spPr bwMode="auto">
            <a:xfrm rot="-1055619">
              <a:off x="4513" y="2205"/>
              <a:ext cx="91" cy="90"/>
            </a:xfrm>
            <a:prstGeom prst="ellipse">
              <a:avLst/>
            </a:prstGeom>
            <a:grpFill/>
            <a:ln w="38100">
              <a:solidFill>
                <a:srgbClr val="92D050"/>
              </a:solidFill>
              <a:prstDash val="sysDash"/>
              <a:round/>
              <a:headEnd/>
              <a:tailEnd/>
            </a:ln>
          </p:spPr>
          <p:txBody>
            <a:bodyPr wrap="none" anchor="ctr"/>
            <a:lstStyle/>
            <a:p>
              <a:endParaRPr lang="it-IT"/>
            </a:p>
          </p:txBody>
        </p:sp>
        <p:sp>
          <p:nvSpPr>
            <p:cNvPr id="198" name="Line 75"/>
            <p:cNvSpPr>
              <a:spLocks noChangeShapeType="1"/>
            </p:cNvSpPr>
            <p:nvPr/>
          </p:nvSpPr>
          <p:spPr bwMode="auto">
            <a:xfrm rot="-1055619">
              <a:off x="4512" y="1888"/>
              <a:ext cx="0" cy="680"/>
            </a:xfrm>
            <a:prstGeom prst="line">
              <a:avLst/>
            </a:prstGeom>
            <a:grpFill/>
            <a:ln w="38100">
              <a:solidFill>
                <a:srgbClr val="92D050"/>
              </a:solidFill>
              <a:prstDash val="sysDash"/>
              <a:round/>
              <a:headEnd/>
              <a:tailEnd/>
            </a:ln>
          </p:spPr>
          <p:txBody>
            <a:bodyPr/>
            <a:lstStyle/>
            <a:p>
              <a:endParaRPr lang="it-IT"/>
            </a:p>
          </p:txBody>
        </p:sp>
        <p:sp>
          <p:nvSpPr>
            <p:cNvPr id="199" name="Oval 76"/>
            <p:cNvSpPr>
              <a:spLocks noChangeArrowheads="1"/>
            </p:cNvSpPr>
            <p:nvPr/>
          </p:nvSpPr>
          <p:spPr bwMode="auto">
            <a:xfrm rot="-1055619">
              <a:off x="4467" y="2205"/>
              <a:ext cx="91" cy="90"/>
            </a:xfrm>
            <a:prstGeom prst="ellipse">
              <a:avLst/>
            </a:prstGeom>
            <a:grpFill/>
            <a:ln w="38100">
              <a:solidFill>
                <a:srgbClr val="92D050"/>
              </a:solidFill>
              <a:prstDash val="sysDash"/>
              <a:round/>
              <a:headEnd/>
              <a:tailEnd/>
            </a:ln>
          </p:spPr>
          <p:txBody>
            <a:bodyPr wrap="none" anchor="ctr"/>
            <a:lstStyle/>
            <a:p>
              <a:endParaRPr lang="it-IT"/>
            </a:p>
          </p:txBody>
        </p:sp>
      </p:grpSp>
      <p:grpSp>
        <p:nvGrpSpPr>
          <p:cNvPr id="233" name="Gruppo 232"/>
          <p:cNvGrpSpPr/>
          <p:nvPr/>
        </p:nvGrpSpPr>
        <p:grpSpPr>
          <a:xfrm>
            <a:off x="468313" y="1484313"/>
            <a:ext cx="1873250" cy="1871662"/>
            <a:chOff x="468313" y="1484313"/>
            <a:chExt cx="1873250" cy="1871662"/>
          </a:xfrm>
        </p:grpSpPr>
        <p:sp>
          <p:nvSpPr>
            <p:cNvPr id="23567" name="Oval 61"/>
            <p:cNvSpPr>
              <a:spLocks noChangeArrowheads="1"/>
            </p:cNvSpPr>
            <p:nvPr/>
          </p:nvSpPr>
          <p:spPr bwMode="auto">
            <a:xfrm>
              <a:off x="468313" y="1484313"/>
              <a:ext cx="1873250" cy="1871662"/>
            </a:xfrm>
            <a:prstGeom prst="ellipse">
              <a:avLst/>
            </a:prstGeom>
            <a:noFill/>
            <a:ln w="9525">
              <a:solidFill>
                <a:schemeClr val="tx1"/>
              </a:solidFill>
              <a:round/>
              <a:headEnd/>
              <a:tailEnd/>
            </a:ln>
          </p:spPr>
          <p:txBody>
            <a:bodyPr wrap="none" anchor="ctr"/>
            <a:lstStyle/>
            <a:p>
              <a:endParaRPr lang="it-IT"/>
            </a:p>
          </p:txBody>
        </p:sp>
        <p:grpSp>
          <p:nvGrpSpPr>
            <p:cNvPr id="16" name="Group 62"/>
            <p:cNvGrpSpPr>
              <a:grpSpLocks/>
            </p:cNvGrpSpPr>
            <p:nvPr/>
          </p:nvGrpSpPr>
          <p:grpSpPr bwMode="auto">
            <a:xfrm>
              <a:off x="1042988" y="2349500"/>
              <a:ext cx="217487" cy="503238"/>
              <a:chOff x="657" y="1480"/>
              <a:chExt cx="137" cy="317"/>
            </a:xfrm>
          </p:grpSpPr>
          <p:grpSp>
            <p:nvGrpSpPr>
              <p:cNvPr id="17" name="Group 63"/>
              <p:cNvGrpSpPr>
                <a:grpSpLocks/>
              </p:cNvGrpSpPr>
              <p:nvPr/>
            </p:nvGrpSpPr>
            <p:grpSpPr bwMode="auto">
              <a:xfrm>
                <a:off x="703" y="1480"/>
                <a:ext cx="91" cy="317"/>
                <a:chOff x="2426" y="2290"/>
                <a:chExt cx="91" cy="317"/>
              </a:xfrm>
            </p:grpSpPr>
            <p:sp>
              <p:nvSpPr>
                <p:cNvPr id="23694" name="Line 64"/>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23695" name="Oval 65"/>
                <p:cNvSpPr>
                  <a:spLocks noChangeArrowheads="1"/>
                </p:cNvSpPr>
                <p:nvPr/>
              </p:nvSpPr>
              <p:spPr bwMode="auto">
                <a:xfrm rot="20039758" flipH="1">
                  <a:off x="2426" y="2322"/>
                  <a:ext cx="91" cy="90"/>
                </a:xfrm>
                <a:prstGeom prst="ellipse">
                  <a:avLst/>
                </a:prstGeom>
                <a:solidFill>
                  <a:srgbClr val="FF3399"/>
                </a:solidFill>
                <a:ln w="9525">
                  <a:noFill/>
                  <a:round/>
                  <a:headEnd/>
                  <a:tailEnd/>
                </a:ln>
              </p:spPr>
              <p:txBody>
                <a:bodyPr wrap="none" anchor="ctr"/>
                <a:lstStyle/>
                <a:p>
                  <a:endParaRPr lang="it-IT"/>
                </a:p>
              </p:txBody>
            </p:sp>
          </p:grpSp>
          <p:grpSp>
            <p:nvGrpSpPr>
              <p:cNvPr id="18" name="Group 66"/>
              <p:cNvGrpSpPr>
                <a:grpSpLocks/>
              </p:cNvGrpSpPr>
              <p:nvPr/>
            </p:nvGrpSpPr>
            <p:grpSpPr bwMode="auto">
              <a:xfrm>
                <a:off x="657" y="1480"/>
                <a:ext cx="91" cy="317"/>
                <a:chOff x="2426" y="2290"/>
                <a:chExt cx="91" cy="317"/>
              </a:xfrm>
            </p:grpSpPr>
            <p:sp>
              <p:nvSpPr>
                <p:cNvPr id="23692" name="Line 67"/>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23693" name="Oval 68"/>
                <p:cNvSpPr>
                  <a:spLocks noChangeArrowheads="1"/>
                </p:cNvSpPr>
                <p:nvPr/>
              </p:nvSpPr>
              <p:spPr bwMode="auto">
                <a:xfrm rot="20039758" flipH="1">
                  <a:off x="2426" y="2322"/>
                  <a:ext cx="91" cy="90"/>
                </a:xfrm>
                <a:prstGeom prst="ellipse">
                  <a:avLst/>
                </a:prstGeom>
                <a:solidFill>
                  <a:srgbClr val="FF3399"/>
                </a:solidFill>
                <a:ln w="9525">
                  <a:solidFill>
                    <a:srgbClr val="FF0066"/>
                  </a:solidFill>
                  <a:round/>
                  <a:headEnd/>
                  <a:tailEnd/>
                </a:ln>
              </p:spPr>
              <p:txBody>
                <a:bodyPr wrap="none" anchor="ctr"/>
                <a:lstStyle/>
                <a:p>
                  <a:endParaRPr lang="it-IT"/>
                </a:p>
              </p:txBody>
            </p:sp>
          </p:grpSp>
        </p:grpSp>
        <p:grpSp>
          <p:nvGrpSpPr>
            <p:cNvPr id="19" name="Group 69"/>
            <p:cNvGrpSpPr>
              <a:grpSpLocks/>
            </p:cNvGrpSpPr>
            <p:nvPr/>
          </p:nvGrpSpPr>
          <p:grpSpPr bwMode="auto">
            <a:xfrm>
              <a:off x="1476375" y="2420938"/>
              <a:ext cx="215900" cy="503237"/>
              <a:chOff x="930" y="1525"/>
              <a:chExt cx="136" cy="317"/>
            </a:xfrm>
            <a:solidFill>
              <a:srgbClr val="FF0000"/>
            </a:solidFill>
          </p:grpSpPr>
          <p:sp>
            <p:nvSpPr>
              <p:cNvPr id="23685" name="Line 70"/>
              <p:cNvSpPr>
                <a:spLocks noChangeShapeType="1"/>
              </p:cNvSpPr>
              <p:nvPr/>
            </p:nvSpPr>
            <p:spPr bwMode="auto">
              <a:xfrm rot="-1173742">
                <a:off x="1014" y="1525"/>
                <a:ext cx="0" cy="317"/>
              </a:xfrm>
              <a:prstGeom prst="line">
                <a:avLst/>
              </a:prstGeom>
              <a:grpFill/>
              <a:ln w="38100">
                <a:solidFill>
                  <a:srgbClr val="FF0000"/>
                </a:solidFill>
                <a:prstDash val="sysDot"/>
                <a:round/>
                <a:headEnd/>
                <a:tailEnd/>
              </a:ln>
            </p:spPr>
            <p:txBody>
              <a:bodyPr/>
              <a:lstStyle/>
              <a:p>
                <a:endParaRPr lang="it-IT"/>
              </a:p>
            </p:txBody>
          </p:sp>
          <p:sp>
            <p:nvSpPr>
              <p:cNvPr id="23686" name="Oval 71"/>
              <p:cNvSpPr>
                <a:spLocks noChangeArrowheads="1"/>
              </p:cNvSpPr>
              <p:nvPr/>
            </p:nvSpPr>
            <p:spPr bwMode="auto">
              <a:xfrm rot="-1173742">
                <a:off x="930" y="1531"/>
                <a:ext cx="91" cy="90"/>
              </a:xfrm>
              <a:prstGeom prst="ellipse">
                <a:avLst/>
              </a:prstGeom>
              <a:grpFill/>
              <a:ln w="38100">
                <a:solidFill>
                  <a:srgbClr val="FF0000"/>
                </a:solidFill>
                <a:prstDash val="sysDot"/>
                <a:round/>
                <a:headEnd/>
                <a:tailEnd/>
              </a:ln>
            </p:spPr>
            <p:txBody>
              <a:bodyPr wrap="none" anchor="ctr"/>
              <a:lstStyle/>
              <a:p>
                <a:endParaRPr lang="it-IT"/>
              </a:p>
            </p:txBody>
          </p:sp>
          <p:grpSp>
            <p:nvGrpSpPr>
              <p:cNvPr id="20" name="Group 72"/>
              <p:cNvGrpSpPr>
                <a:grpSpLocks/>
              </p:cNvGrpSpPr>
              <p:nvPr/>
            </p:nvGrpSpPr>
            <p:grpSpPr bwMode="auto">
              <a:xfrm>
                <a:off x="975" y="1525"/>
                <a:ext cx="91" cy="317"/>
                <a:chOff x="975" y="1525"/>
                <a:chExt cx="91" cy="317"/>
              </a:xfrm>
              <a:grpFill/>
            </p:grpSpPr>
            <p:sp>
              <p:nvSpPr>
                <p:cNvPr id="23688" name="Line 73"/>
                <p:cNvSpPr>
                  <a:spLocks noChangeShapeType="1"/>
                </p:cNvSpPr>
                <p:nvPr/>
              </p:nvSpPr>
              <p:spPr bwMode="auto">
                <a:xfrm rot="-1173742">
                  <a:off x="1059" y="1525"/>
                  <a:ext cx="0" cy="317"/>
                </a:xfrm>
                <a:prstGeom prst="line">
                  <a:avLst/>
                </a:prstGeom>
                <a:grpFill/>
                <a:ln w="38100">
                  <a:solidFill>
                    <a:srgbClr val="FF0000"/>
                  </a:solidFill>
                  <a:prstDash val="sysDot"/>
                  <a:round/>
                  <a:headEnd/>
                  <a:tailEnd/>
                </a:ln>
              </p:spPr>
              <p:txBody>
                <a:bodyPr/>
                <a:lstStyle/>
                <a:p>
                  <a:endParaRPr lang="it-IT"/>
                </a:p>
              </p:txBody>
            </p:sp>
            <p:sp>
              <p:nvSpPr>
                <p:cNvPr id="23689" name="Oval 74"/>
                <p:cNvSpPr>
                  <a:spLocks noChangeArrowheads="1"/>
                </p:cNvSpPr>
                <p:nvPr/>
              </p:nvSpPr>
              <p:spPr bwMode="auto">
                <a:xfrm rot="-1173742">
                  <a:off x="975" y="1531"/>
                  <a:ext cx="91" cy="90"/>
                </a:xfrm>
                <a:prstGeom prst="ellipse">
                  <a:avLst/>
                </a:prstGeom>
                <a:grpFill/>
                <a:ln w="38100">
                  <a:solidFill>
                    <a:srgbClr val="FF0000"/>
                  </a:solidFill>
                  <a:prstDash val="sysDot"/>
                  <a:round/>
                  <a:headEnd/>
                  <a:tailEnd/>
                </a:ln>
              </p:spPr>
              <p:txBody>
                <a:bodyPr wrap="none" anchor="ctr"/>
                <a:lstStyle/>
                <a:p>
                  <a:endParaRPr lang="it-IT"/>
                </a:p>
              </p:txBody>
            </p:sp>
          </p:grpSp>
        </p:grpSp>
        <p:grpSp>
          <p:nvGrpSpPr>
            <p:cNvPr id="21" name="Group 75"/>
            <p:cNvGrpSpPr>
              <a:grpSpLocks/>
            </p:cNvGrpSpPr>
            <p:nvPr/>
          </p:nvGrpSpPr>
          <p:grpSpPr bwMode="auto">
            <a:xfrm>
              <a:off x="1754188" y="1920872"/>
              <a:ext cx="215900" cy="1079500"/>
              <a:chOff x="1105" y="1162"/>
              <a:chExt cx="136" cy="680"/>
            </a:xfrm>
          </p:grpSpPr>
          <p:sp>
            <p:nvSpPr>
              <p:cNvPr id="23681" name="Line 76"/>
              <p:cNvSpPr>
                <a:spLocks noChangeShapeType="1"/>
              </p:cNvSpPr>
              <p:nvPr/>
            </p:nvSpPr>
            <p:spPr bwMode="auto">
              <a:xfrm rot="-1055619">
                <a:off x="1150" y="1162"/>
                <a:ext cx="0" cy="680"/>
              </a:xfrm>
              <a:prstGeom prst="line">
                <a:avLst/>
              </a:prstGeom>
              <a:noFill/>
              <a:ln w="38100">
                <a:solidFill>
                  <a:srgbClr val="00CC66"/>
                </a:solidFill>
                <a:prstDash val="sysDot"/>
                <a:round/>
                <a:headEnd/>
                <a:tailEnd/>
              </a:ln>
            </p:spPr>
            <p:txBody>
              <a:bodyPr/>
              <a:lstStyle/>
              <a:p>
                <a:endParaRPr lang="it-IT"/>
              </a:p>
            </p:txBody>
          </p:sp>
          <p:sp>
            <p:nvSpPr>
              <p:cNvPr id="23682" name="Oval 77"/>
              <p:cNvSpPr>
                <a:spLocks noChangeArrowheads="1"/>
              </p:cNvSpPr>
              <p:nvPr/>
            </p:nvSpPr>
            <p:spPr bwMode="auto">
              <a:xfrm rot="-1055619">
                <a:off x="1105" y="1479"/>
                <a:ext cx="91" cy="90"/>
              </a:xfrm>
              <a:prstGeom prst="ellipse">
                <a:avLst/>
              </a:prstGeom>
              <a:solidFill>
                <a:schemeClr val="accent1"/>
              </a:solidFill>
              <a:ln w="38100">
                <a:noFill/>
                <a:prstDash val="sysDot"/>
                <a:round/>
                <a:headEnd/>
                <a:tailEnd/>
              </a:ln>
            </p:spPr>
            <p:txBody>
              <a:bodyPr wrap="none" anchor="ctr"/>
              <a:lstStyle/>
              <a:p>
                <a:endParaRPr lang="it-IT"/>
              </a:p>
            </p:txBody>
          </p:sp>
          <p:sp>
            <p:nvSpPr>
              <p:cNvPr id="23683" name="Line 78"/>
              <p:cNvSpPr>
                <a:spLocks noChangeShapeType="1"/>
              </p:cNvSpPr>
              <p:nvPr/>
            </p:nvSpPr>
            <p:spPr bwMode="auto">
              <a:xfrm rot="-1055619">
                <a:off x="1195" y="1162"/>
                <a:ext cx="0" cy="680"/>
              </a:xfrm>
              <a:prstGeom prst="line">
                <a:avLst/>
              </a:prstGeom>
              <a:noFill/>
              <a:ln w="38100">
                <a:solidFill>
                  <a:srgbClr val="00CC66"/>
                </a:solidFill>
                <a:prstDash val="sysDot"/>
                <a:round/>
                <a:headEnd/>
                <a:tailEnd/>
              </a:ln>
            </p:spPr>
            <p:txBody>
              <a:bodyPr/>
              <a:lstStyle/>
              <a:p>
                <a:endParaRPr lang="it-IT"/>
              </a:p>
            </p:txBody>
          </p:sp>
          <p:sp>
            <p:nvSpPr>
              <p:cNvPr id="23684" name="Oval 79"/>
              <p:cNvSpPr>
                <a:spLocks noChangeArrowheads="1"/>
              </p:cNvSpPr>
              <p:nvPr/>
            </p:nvSpPr>
            <p:spPr bwMode="auto">
              <a:xfrm rot="-1055619">
                <a:off x="1150" y="1479"/>
                <a:ext cx="91" cy="90"/>
              </a:xfrm>
              <a:prstGeom prst="ellipse">
                <a:avLst/>
              </a:prstGeom>
              <a:solidFill>
                <a:schemeClr val="accent1"/>
              </a:solidFill>
              <a:ln w="38100">
                <a:noFill/>
                <a:prstDash val="sysDot"/>
                <a:round/>
                <a:headEnd/>
                <a:tailEnd/>
              </a:ln>
            </p:spPr>
            <p:txBody>
              <a:bodyPr wrap="none" anchor="ctr"/>
              <a:lstStyle/>
              <a:p>
                <a:endParaRPr lang="it-IT"/>
              </a:p>
            </p:txBody>
          </p:sp>
        </p:grpSp>
        <p:grpSp>
          <p:nvGrpSpPr>
            <p:cNvPr id="22" name="Group 80"/>
            <p:cNvGrpSpPr>
              <a:grpSpLocks/>
            </p:cNvGrpSpPr>
            <p:nvPr/>
          </p:nvGrpSpPr>
          <p:grpSpPr bwMode="auto">
            <a:xfrm>
              <a:off x="755650" y="1989138"/>
              <a:ext cx="215900" cy="1081087"/>
              <a:chOff x="1701" y="1842"/>
              <a:chExt cx="136" cy="681"/>
            </a:xfrm>
          </p:grpSpPr>
          <p:grpSp>
            <p:nvGrpSpPr>
              <p:cNvPr id="23" name="Group 81"/>
              <p:cNvGrpSpPr>
                <a:grpSpLocks/>
              </p:cNvGrpSpPr>
              <p:nvPr/>
            </p:nvGrpSpPr>
            <p:grpSpPr bwMode="auto">
              <a:xfrm flipH="1">
                <a:off x="1701" y="1843"/>
                <a:ext cx="91" cy="680"/>
                <a:chOff x="1692" y="1930"/>
                <a:chExt cx="91" cy="680"/>
              </a:xfrm>
            </p:grpSpPr>
            <p:sp>
              <p:nvSpPr>
                <p:cNvPr id="23679" name="Line 82"/>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23680" name="Oval 83"/>
                <p:cNvSpPr>
                  <a:spLocks noChangeArrowheads="1"/>
                </p:cNvSpPr>
                <p:nvPr/>
              </p:nvSpPr>
              <p:spPr bwMode="auto">
                <a:xfrm rot="1316187">
                  <a:off x="1692" y="2264"/>
                  <a:ext cx="91" cy="90"/>
                </a:xfrm>
                <a:prstGeom prst="ellipse">
                  <a:avLst/>
                </a:prstGeom>
                <a:solidFill>
                  <a:srgbClr val="006600"/>
                </a:solidFill>
                <a:ln w="9525">
                  <a:noFill/>
                  <a:round/>
                  <a:headEnd/>
                  <a:tailEnd/>
                </a:ln>
              </p:spPr>
              <p:txBody>
                <a:bodyPr wrap="none" anchor="ctr"/>
                <a:lstStyle/>
                <a:p>
                  <a:endParaRPr lang="it-IT"/>
                </a:p>
              </p:txBody>
            </p:sp>
          </p:grpSp>
          <p:grpSp>
            <p:nvGrpSpPr>
              <p:cNvPr id="24" name="Group 84"/>
              <p:cNvGrpSpPr>
                <a:grpSpLocks/>
              </p:cNvGrpSpPr>
              <p:nvPr/>
            </p:nvGrpSpPr>
            <p:grpSpPr bwMode="auto">
              <a:xfrm flipH="1">
                <a:off x="1746" y="1842"/>
                <a:ext cx="91" cy="680"/>
                <a:chOff x="1692" y="1930"/>
                <a:chExt cx="91" cy="680"/>
              </a:xfrm>
            </p:grpSpPr>
            <p:sp>
              <p:nvSpPr>
                <p:cNvPr id="23677" name="Line 85"/>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23678" name="Oval 86"/>
                <p:cNvSpPr>
                  <a:spLocks noChangeArrowheads="1"/>
                </p:cNvSpPr>
                <p:nvPr/>
              </p:nvSpPr>
              <p:spPr bwMode="auto">
                <a:xfrm rot="1316187">
                  <a:off x="1692" y="2264"/>
                  <a:ext cx="91" cy="90"/>
                </a:xfrm>
                <a:prstGeom prst="ellipse">
                  <a:avLst/>
                </a:prstGeom>
                <a:solidFill>
                  <a:srgbClr val="006600"/>
                </a:solidFill>
                <a:ln w="9525">
                  <a:noFill/>
                  <a:round/>
                  <a:headEnd/>
                  <a:tailEnd/>
                </a:ln>
              </p:spPr>
              <p:txBody>
                <a:bodyPr wrap="none" anchor="ctr"/>
                <a:lstStyle/>
                <a:p>
                  <a:endParaRPr lang="it-IT"/>
                </a:p>
              </p:txBody>
            </p:sp>
          </p:grpSp>
        </p:grpSp>
        <p:grpSp>
          <p:nvGrpSpPr>
            <p:cNvPr id="190" name="Group 77"/>
            <p:cNvGrpSpPr>
              <a:grpSpLocks/>
            </p:cNvGrpSpPr>
            <p:nvPr/>
          </p:nvGrpSpPr>
          <p:grpSpPr bwMode="auto">
            <a:xfrm rot="-4145834">
              <a:off x="1097350" y="2006229"/>
              <a:ext cx="206375" cy="503238"/>
              <a:chOff x="4066" y="2251"/>
              <a:chExt cx="130" cy="317"/>
            </a:xfrm>
            <a:solidFill>
              <a:srgbClr val="C00000"/>
            </a:solidFill>
          </p:grpSpPr>
          <p:sp>
            <p:nvSpPr>
              <p:cNvPr id="191" name="Line 78"/>
              <p:cNvSpPr>
                <a:spLocks noChangeShapeType="1"/>
              </p:cNvSpPr>
              <p:nvPr/>
            </p:nvSpPr>
            <p:spPr bwMode="auto">
              <a:xfrm rot="-1173742">
                <a:off x="4196" y="2251"/>
                <a:ext cx="0" cy="317"/>
              </a:xfrm>
              <a:prstGeom prst="line">
                <a:avLst/>
              </a:prstGeom>
              <a:grpFill/>
              <a:ln w="38100">
                <a:solidFill>
                  <a:srgbClr val="C00000"/>
                </a:solidFill>
                <a:prstDash val="sysDash"/>
                <a:round/>
                <a:headEnd/>
                <a:tailEnd/>
              </a:ln>
            </p:spPr>
            <p:txBody>
              <a:bodyPr/>
              <a:lstStyle/>
              <a:p>
                <a:endParaRPr lang="it-IT"/>
              </a:p>
            </p:txBody>
          </p:sp>
          <p:sp>
            <p:nvSpPr>
              <p:cNvPr id="192" name="Oval 79"/>
              <p:cNvSpPr>
                <a:spLocks noChangeArrowheads="1"/>
              </p:cNvSpPr>
              <p:nvPr/>
            </p:nvSpPr>
            <p:spPr bwMode="auto">
              <a:xfrm rot="-1173742">
                <a:off x="4105" y="2257"/>
                <a:ext cx="91" cy="90"/>
              </a:xfrm>
              <a:prstGeom prst="ellipse">
                <a:avLst/>
              </a:prstGeom>
              <a:grpFill/>
              <a:ln w="38100">
                <a:solidFill>
                  <a:srgbClr val="C00000"/>
                </a:solidFill>
                <a:prstDash val="sysDash"/>
                <a:round/>
                <a:headEnd/>
                <a:tailEnd/>
              </a:ln>
            </p:spPr>
            <p:txBody>
              <a:bodyPr wrap="none" anchor="ctr"/>
              <a:lstStyle/>
              <a:p>
                <a:endParaRPr lang="it-IT"/>
              </a:p>
            </p:txBody>
          </p:sp>
          <p:sp>
            <p:nvSpPr>
              <p:cNvPr id="193" name="Line 80"/>
              <p:cNvSpPr>
                <a:spLocks noChangeShapeType="1"/>
              </p:cNvSpPr>
              <p:nvPr/>
            </p:nvSpPr>
            <p:spPr bwMode="auto">
              <a:xfrm rot="-1173742">
                <a:off x="4150" y="2251"/>
                <a:ext cx="0" cy="317"/>
              </a:xfrm>
              <a:prstGeom prst="line">
                <a:avLst/>
              </a:prstGeom>
              <a:grpFill/>
              <a:ln w="38100">
                <a:solidFill>
                  <a:srgbClr val="C00000"/>
                </a:solidFill>
                <a:prstDash val="sysDash"/>
                <a:round/>
                <a:headEnd/>
                <a:tailEnd/>
              </a:ln>
            </p:spPr>
            <p:txBody>
              <a:bodyPr/>
              <a:lstStyle/>
              <a:p>
                <a:endParaRPr lang="it-IT"/>
              </a:p>
            </p:txBody>
          </p:sp>
          <p:sp>
            <p:nvSpPr>
              <p:cNvPr id="194" name="Oval 81"/>
              <p:cNvSpPr>
                <a:spLocks noChangeArrowheads="1"/>
              </p:cNvSpPr>
              <p:nvPr/>
            </p:nvSpPr>
            <p:spPr bwMode="auto">
              <a:xfrm rot="-1173742">
                <a:off x="4066" y="2257"/>
                <a:ext cx="91" cy="90"/>
              </a:xfrm>
              <a:prstGeom prst="ellipse">
                <a:avLst/>
              </a:prstGeom>
              <a:grpFill/>
              <a:ln w="38100">
                <a:solidFill>
                  <a:srgbClr val="C00000"/>
                </a:solidFill>
                <a:prstDash val="sysDash"/>
                <a:round/>
                <a:headEnd/>
                <a:tailEnd/>
              </a:ln>
            </p:spPr>
            <p:txBody>
              <a:bodyPr wrap="none" anchor="ctr"/>
              <a:lstStyle/>
              <a:p>
                <a:endParaRPr lang="it-IT"/>
              </a:p>
            </p:txBody>
          </p:sp>
        </p:grpSp>
        <p:grpSp>
          <p:nvGrpSpPr>
            <p:cNvPr id="200" name="Group 72"/>
            <p:cNvGrpSpPr>
              <a:grpSpLocks/>
            </p:cNvGrpSpPr>
            <p:nvPr/>
          </p:nvGrpSpPr>
          <p:grpSpPr bwMode="auto">
            <a:xfrm rot="-4254700">
              <a:off x="1274415" y="1239701"/>
              <a:ext cx="217488" cy="1079500"/>
              <a:chOff x="4467" y="1888"/>
              <a:chExt cx="137" cy="680"/>
            </a:xfrm>
            <a:solidFill>
              <a:srgbClr val="92D050"/>
            </a:solidFill>
          </p:grpSpPr>
          <p:sp>
            <p:nvSpPr>
              <p:cNvPr id="201" name="Line 73"/>
              <p:cNvSpPr>
                <a:spLocks noChangeShapeType="1"/>
              </p:cNvSpPr>
              <p:nvPr/>
            </p:nvSpPr>
            <p:spPr bwMode="auto">
              <a:xfrm rot="-1055619">
                <a:off x="4558" y="1888"/>
                <a:ext cx="0" cy="680"/>
              </a:xfrm>
              <a:prstGeom prst="line">
                <a:avLst/>
              </a:prstGeom>
              <a:grpFill/>
              <a:ln w="38100">
                <a:solidFill>
                  <a:srgbClr val="92D050"/>
                </a:solidFill>
                <a:prstDash val="sysDash"/>
                <a:round/>
                <a:headEnd/>
                <a:tailEnd/>
              </a:ln>
            </p:spPr>
            <p:txBody>
              <a:bodyPr/>
              <a:lstStyle/>
              <a:p>
                <a:endParaRPr lang="it-IT"/>
              </a:p>
            </p:txBody>
          </p:sp>
          <p:sp>
            <p:nvSpPr>
              <p:cNvPr id="202" name="Oval 74"/>
              <p:cNvSpPr>
                <a:spLocks noChangeArrowheads="1"/>
              </p:cNvSpPr>
              <p:nvPr/>
            </p:nvSpPr>
            <p:spPr bwMode="auto">
              <a:xfrm rot="-1055619">
                <a:off x="4513" y="2205"/>
                <a:ext cx="91" cy="90"/>
              </a:xfrm>
              <a:prstGeom prst="ellipse">
                <a:avLst/>
              </a:prstGeom>
              <a:grpFill/>
              <a:ln w="38100">
                <a:solidFill>
                  <a:srgbClr val="92D050"/>
                </a:solidFill>
                <a:prstDash val="sysDash"/>
                <a:round/>
                <a:headEnd/>
                <a:tailEnd/>
              </a:ln>
            </p:spPr>
            <p:txBody>
              <a:bodyPr wrap="none" anchor="ctr"/>
              <a:lstStyle/>
              <a:p>
                <a:endParaRPr lang="it-IT"/>
              </a:p>
            </p:txBody>
          </p:sp>
          <p:sp>
            <p:nvSpPr>
              <p:cNvPr id="203" name="Line 75"/>
              <p:cNvSpPr>
                <a:spLocks noChangeShapeType="1"/>
              </p:cNvSpPr>
              <p:nvPr/>
            </p:nvSpPr>
            <p:spPr bwMode="auto">
              <a:xfrm rot="-1055619">
                <a:off x="4512" y="1888"/>
                <a:ext cx="0" cy="680"/>
              </a:xfrm>
              <a:prstGeom prst="line">
                <a:avLst/>
              </a:prstGeom>
              <a:grpFill/>
              <a:ln w="38100">
                <a:solidFill>
                  <a:srgbClr val="92D050"/>
                </a:solidFill>
                <a:prstDash val="sysDash"/>
                <a:round/>
                <a:headEnd/>
                <a:tailEnd/>
              </a:ln>
            </p:spPr>
            <p:txBody>
              <a:bodyPr/>
              <a:lstStyle/>
              <a:p>
                <a:endParaRPr lang="it-IT"/>
              </a:p>
            </p:txBody>
          </p:sp>
          <p:sp>
            <p:nvSpPr>
              <p:cNvPr id="204" name="Oval 76"/>
              <p:cNvSpPr>
                <a:spLocks noChangeArrowheads="1"/>
              </p:cNvSpPr>
              <p:nvPr/>
            </p:nvSpPr>
            <p:spPr bwMode="auto">
              <a:xfrm rot="-1055619">
                <a:off x="4467" y="2205"/>
                <a:ext cx="91" cy="90"/>
              </a:xfrm>
              <a:prstGeom prst="ellipse">
                <a:avLst/>
              </a:prstGeom>
              <a:grpFill/>
              <a:ln w="38100">
                <a:solidFill>
                  <a:srgbClr val="92D050"/>
                </a:solidFill>
                <a:prstDash val="sysDash"/>
                <a:round/>
                <a:headEnd/>
                <a:tailEnd/>
              </a:ln>
            </p:spPr>
            <p:txBody>
              <a:bodyPr wrap="none" anchor="ctr"/>
              <a:lstStyle/>
              <a:p>
                <a:endParaRPr lang="it-IT"/>
              </a:p>
            </p:txBody>
          </p:sp>
        </p:grpSp>
      </p:grpSp>
      <p:grpSp>
        <p:nvGrpSpPr>
          <p:cNvPr id="205" name="Group 77"/>
          <p:cNvGrpSpPr>
            <a:grpSpLocks/>
          </p:cNvGrpSpPr>
          <p:nvPr/>
        </p:nvGrpSpPr>
        <p:grpSpPr bwMode="auto">
          <a:xfrm rot="-4145834">
            <a:off x="7125895" y="5277227"/>
            <a:ext cx="206375" cy="503238"/>
            <a:chOff x="4066" y="2251"/>
            <a:chExt cx="130" cy="317"/>
          </a:xfrm>
          <a:solidFill>
            <a:srgbClr val="C00000"/>
          </a:solidFill>
        </p:grpSpPr>
        <p:sp>
          <p:nvSpPr>
            <p:cNvPr id="206" name="Line 78"/>
            <p:cNvSpPr>
              <a:spLocks noChangeShapeType="1"/>
            </p:cNvSpPr>
            <p:nvPr/>
          </p:nvSpPr>
          <p:spPr bwMode="auto">
            <a:xfrm rot="-1173742">
              <a:off x="4196" y="2251"/>
              <a:ext cx="0" cy="317"/>
            </a:xfrm>
            <a:prstGeom prst="line">
              <a:avLst/>
            </a:prstGeom>
            <a:grpFill/>
            <a:ln w="38100">
              <a:solidFill>
                <a:srgbClr val="C00000"/>
              </a:solidFill>
              <a:prstDash val="sysDash"/>
              <a:round/>
              <a:headEnd/>
              <a:tailEnd/>
            </a:ln>
          </p:spPr>
          <p:txBody>
            <a:bodyPr/>
            <a:lstStyle/>
            <a:p>
              <a:endParaRPr lang="it-IT"/>
            </a:p>
          </p:txBody>
        </p:sp>
        <p:sp>
          <p:nvSpPr>
            <p:cNvPr id="207" name="Oval 79"/>
            <p:cNvSpPr>
              <a:spLocks noChangeArrowheads="1"/>
            </p:cNvSpPr>
            <p:nvPr/>
          </p:nvSpPr>
          <p:spPr bwMode="auto">
            <a:xfrm rot="-1173742">
              <a:off x="4105" y="2257"/>
              <a:ext cx="91" cy="90"/>
            </a:xfrm>
            <a:prstGeom prst="ellipse">
              <a:avLst/>
            </a:prstGeom>
            <a:grpFill/>
            <a:ln w="38100">
              <a:solidFill>
                <a:srgbClr val="C00000"/>
              </a:solidFill>
              <a:prstDash val="sysDash"/>
              <a:round/>
              <a:headEnd/>
              <a:tailEnd/>
            </a:ln>
          </p:spPr>
          <p:txBody>
            <a:bodyPr wrap="none" anchor="ctr"/>
            <a:lstStyle/>
            <a:p>
              <a:endParaRPr lang="it-IT"/>
            </a:p>
          </p:txBody>
        </p:sp>
        <p:sp>
          <p:nvSpPr>
            <p:cNvPr id="208" name="Line 80"/>
            <p:cNvSpPr>
              <a:spLocks noChangeShapeType="1"/>
            </p:cNvSpPr>
            <p:nvPr/>
          </p:nvSpPr>
          <p:spPr bwMode="auto">
            <a:xfrm rot="-1173742">
              <a:off x="4150" y="2251"/>
              <a:ext cx="0" cy="317"/>
            </a:xfrm>
            <a:prstGeom prst="line">
              <a:avLst/>
            </a:prstGeom>
            <a:grpFill/>
            <a:ln w="38100">
              <a:solidFill>
                <a:srgbClr val="C00000"/>
              </a:solidFill>
              <a:prstDash val="sysDash"/>
              <a:round/>
              <a:headEnd/>
              <a:tailEnd/>
            </a:ln>
          </p:spPr>
          <p:txBody>
            <a:bodyPr/>
            <a:lstStyle/>
            <a:p>
              <a:endParaRPr lang="it-IT"/>
            </a:p>
          </p:txBody>
        </p:sp>
        <p:sp>
          <p:nvSpPr>
            <p:cNvPr id="209" name="Oval 81"/>
            <p:cNvSpPr>
              <a:spLocks noChangeArrowheads="1"/>
            </p:cNvSpPr>
            <p:nvPr/>
          </p:nvSpPr>
          <p:spPr bwMode="auto">
            <a:xfrm rot="-1173742">
              <a:off x="4066" y="2257"/>
              <a:ext cx="91" cy="90"/>
            </a:xfrm>
            <a:prstGeom prst="ellipse">
              <a:avLst/>
            </a:prstGeom>
            <a:grpFill/>
            <a:ln w="38100">
              <a:solidFill>
                <a:srgbClr val="C00000"/>
              </a:solidFill>
              <a:prstDash val="sysDash"/>
              <a:round/>
              <a:headEnd/>
              <a:tailEnd/>
            </a:ln>
          </p:spPr>
          <p:txBody>
            <a:bodyPr wrap="none" anchor="ctr"/>
            <a:lstStyle/>
            <a:p>
              <a:endParaRPr lang="it-IT"/>
            </a:p>
          </p:txBody>
        </p:sp>
      </p:grpSp>
      <p:grpSp>
        <p:nvGrpSpPr>
          <p:cNvPr id="240" name="Gruppo 239"/>
          <p:cNvGrpSpPr/>
          <p:nvPr/>
        </p:nvGrpSpPr>
        <p:grpSpPr>
          <a:xfrm>
            <a:off x="-32" y="3857628"/>
            <a:ext cx="2247886" cy="2235197"/>
            <a:chOff x="357158" y="3857628"/>
            <a:chExt cx="2247886" cy="2235197"/>
          </a:xfrm>
        </p:grpSpPr>
        <p:sp>
          <p:nvSpPr>
            <p:cNvPr id="23708" name="Oval 6"/>
            <p:cNvSpPr>
              <a:spLocks noChangeArrowheads="1"/>
            </p:cNvSpPr>
            <p:nvPr/>
          </p:nvSpPr>
          <p:spPr bwMode="auto">
            <a:xfrm>
              <a:off x="357158" y="3857628"/>
              <a:ext cx="2247886" cy="2235197"/>
            </a:xfrm>
            <a:prstGeom prst="ellipse">
              <a:avLst/>
            </a:prstGeom>
            <a:noFill/>
            <a:ln w="9525">
              <a:solidFill>
                <a:schemeClr val="tx1"/>
              </a:solidFill>
              <a:round/>
              <a:headEnd/>
              <a:tailEnd/>
            </a:ln>
          </p:spPr>
          <p:txBody>
            <a:bodyPr wrap="none" anchor="ctr"/>
            <a:lstStyle/>
            <a:p>
              <a:endParaRPr lang="it-IT"/>
            </a:p>
          </p:txBody>
        </p:sp>
        <p:grpSp>
          <p:nvGrpSpPr>
            <p:cNvPr id="221" name="Gruppo 220"/>
            <p:cNvGrpSpPr/>
            <p:nvPr/>
          </p:nvGrpSpPr>
          <p:grpSpPr>
            <a:xfrm>
              <a:off x="684213" y="4673601"/>
              <a:ext cx="360363" cy="554038"/>
              <a:chOff x="684213" y="4673601"/>
              <a:chExt cx="360363" cy="554038"/>
            </a:xfrm>
          </p:grpSpPr>
          <p:grpSp>
            <p:nvGrpSpPr>
              <p:cNvPr id="5" name="Group 9"/>
              <p:cNvGrpSpPr>
                <a:grpSpLocks/>
              </p:cNvGrpSpPr>
              <p:nvPr/>
            </p:nvGrpSpPr>
            <p:grpSpPr bwMode="auto">
              <a:xfrm>
                <a:off x="684213" y="4673601"/>
                <a:ext cx="144463" cy="503238"/>
                <a:chOff x="158" y="1480"/>
                <a:chExt cx="91" cy="317"/>
              </a:xfrm>
            </p:grpSpPr>
            <p:sp>
              <p:nvSpPr>
                <p:cNvPr id="23739" name="Line 10"/>
                <p:cNvSpPr>
                  <a:spLocks noChangeShapeType="1"/>
                </p:cNvSpPr>
                <p:nvPr/>
              </p:nvSpPr>
              <p:spPr bwMode="auto">
                <a:xfrm>
                  <a:off x="249" y="1480"/>
                  <a:ext cx="0" cy="317"/>
                </a:xfrm>
                <a:prstGeom prst="line">
                  <a:avLst/>
                </a:prstGeom>
                <a:noFill/>
                <a:ln w="38100">
                  <a:solidFill>
                    <a:srgbClr val="FF0000"/>
                  </a:solidFill>
                  <a:prstDash val="sysDot"/>
                  <a:round/>
                  <a:headEnd/>
                  <a:tailEnd/>
                </a:ln>
              </p:spPr>
              <p:txBody>
                <a:bodyPr/>
                <a:lstStyle/>
                <a:p>
                  <a:endParaRPr lang="it-IT"/>
                </a:p>
              </p:txBody>
            </p:sp>
            <p:sp>
              <p:nvSpPr>
                <p:cNvPr id="23740" name="Line 11"/>
                <p:cNvSpPr>
                  <a:spLocks noChangeShapeType="1"/>
                </p:cNvSpPr>
                <p:nvPr/>
              </p:nvSpPr>
              <p:spPr bwMode="auto">
                <a:xfrm>
                  <a:off x="158" y="1480"/>
                  <a:ext cx="0" cy="317"/>
                </a:xfrm>
                <a:prstGeom prst="line">
                  <a:avLst/>
                </a:prstGeom>
                <a:noFill/>
                <a:ln w="38100">
                  <a:solidFill>
                    <a:srgbClr val="FF0000"/>
                  </a:solidFill>
                  <a:prstDash val="sysDot"/>
                  <a:round/>
                  <a:headEnd/>
                  <a:tailEnd/>
                </a:ln>
              </p:spPr>
              <p:txBody>
                <a:bodyPr/>
                <a:lstStyle/>
                <a:p>
                  <a:endParaRPr lang="it-IT"/>
                </a:p>
              </p:txBody>
            </p:sp>
            <p:sp>
              <p:nvSpPr>
                <p:cNvPr id="23741" name="Oval 12"/>
                <p:cNvSpPr>
                  <a:spLocks noChangeArrowheads="1"/>
                </p:cNvSpPr>
                <p:nvPr/>
              </p:nvSpPr>
              <p:spPr bwMode="auto">
                <a:xfrm>
                  <a:off x="158" y="1480"/>
                  <a:ext cx="91" cy="90"/>
                </a:xfrm>
                <a:prstGeom prst="ellipse">
                  <a:avLst/>
                </a:prstGeom>
                <a:solidFill>
                  <a:srgbClr val="FF0000"/>
                </a:solidFill>
                <a:ln w="38100">
                  <a:solidFill>
                    <a:srgbClr val="FF0000"/>
                  </a:solidFill>
                  <a:prstDash val="sysDot"/>
                  <a:round/>
                  <a:headEnd/>
                  <a:tailEnd/>
                </a:ln>
              </p:spPr>
              <p:txBody>
                <a:bodyPr wrap="none" anchor="ctr"/>
                <a:lstStyle/>
                <a:p>
                  <a:endParaRPr lang="it-IT"/>
                </a:p>
              </p:txBody>
            </p:sp>
          </p:grpSp>
          <p:grpSp>
            <p:nvGrpSpPr>
              <p:cNvPr id="9" name="Group 25"/>
              <p:cNvGrpSpPr>
                <a:grpSpLocks/>
              </p:cNvGrpSpPr>
              <p:nvPr/>
            </p:nvGrpSpPr>
            <p:grpSpPr bwMode="auto">
              <a:xfrm>
                <a:off x="900113" y="4724401"/>
                <a:ext cx="144463" cy="503238"/>
                <a:chOff x="158" y="1480"/>
                <a:chExt cx="91" cy="317"/>
              </a:xfrm>
            </p:grpSpPr>
            <p:sp>
              <p:nvSpPr>
                <p:cNvPr id="23724" name="Line 26"/>
                <p:cNvSpPr>
                  <a:spLocks noChangeShapeType="1"/>
                </p:cNvSpPr>
                <p:nvPr/>
              </p:nvSpPr>
              <p:spPr bwMode="auto">
                <a:xfrm>
                  <a:off x="249" y="1480"/>
                  <a:ext cx="0" cy="317"/>
                </a:xfrm>
                <a:prstGeom prst="line">
                  <a:avLst/>
                </a:prstGeom>
                <a:noFill/>
                <a:ln w="38100">
                  <a:solidFill>
                    <a:srgbClr val="FF0000"/>
                  </a:solidFill>
                  <a:prstDash val="sysDot"/>
                  <a:round/>
                  <a:headEnd/>
                  <a:tailEnd/>
                </a:ln>
              </p:spPr>
              <p:txBody>
                <a:bodyPr/>
                <a:lstStyle/>
                <a:p>
                  <a:endParaRPr lang="it-IT"/>
                </a:p>
              </p:txBody>
            </p:sp>
            <p:sp>
              <p:nvSpPr>
                <p:cNvPr id="23725" name="Line 27"/>
                <p:cNvSpPr>
                  <a:spLocks noChangeShapeType="1"/>
                </p:cNvSpPr>
                <p:nvPr/>
              </p:nvSpPr>
              <p:spPr bwMode="auto">
                <a:xfrm>
                  <a:off x="158" y="1480"/>
                  <a:ext cx="0" cy="317"/>
                </a:xfrm>
                <a:prstGeom prst="line">
                  <a:avLst/>
                </a:prstGeom>
                <a:noFill/>
                <a:ln w="38100">
                  <a:solidFill>
                    <a:srgbClr val="FF0000"/>
                  </a:solidFill>
                  <a:prstDash val="sysDot"/>
                  <a:round/>
                  <a:headEnd/>
                  <a:tailEnd/>
                </a:ln>
              </p:spPr>
              <p:txBody>
                <a:bodyPr/>
                <a:lstStyle/>
                <a:p>
                  <a:endParaRPr lang="it-IT"/>
                </a:p>
              </p:txBody>
            </p:sp>
            <p:sp>
              <p:nvSpPr>
                <p:cNvPr id="23726" name="Oval 28"/>
                <p:cNvSpPr>
                  <a:spLocks noChangeArrowheads="1"/>
                </p:cNvSpPr>
                <p:nvPr/>
              </p:nvSpPr>
              <p:spPr bwMode="auto">
                <a:xfrm>
                  <a:off x="158" y="1480"/>
                  <a:ext cx="91" cy="90"/>
                </a:xfrm>
                <a:prstGeom prst="ellipse">
                  <a:avLst/>
                </a:prstGeom>
                <a:solidFill>
                  <a:srgbClr val="FF0000"/>
                </a:solidFill>
                <a:ln w="38100">
                  <a:solidFill>
                    <a:srgbClr val="FF0000"/>
                  </a:solidFill>
                  <a:prstDash val="sysDot"/>
                  <a:round/>
                  <a:headEnd/>
                  <a:tailEnd/>
                </a:ln>
              </p:spPr>
              <p:txBody>
                <a:bodyPr wrap="none" anchor="ctr"/>
                <a:lstStyle/>
                <a:p>
                  <a:endParaRPr lang="it-IT"/>
                </a:p>
              </p:txBody>
            </p:sp>
          </p:grpSp>
        </p:grpSp>
        <p:grpSp>
          <p:nvGrpSpPr>
            <p:cNvPr id="222" name="Gruppo 221"/>
            <p:cNvGrpSpPr/>
            <p:nvPr/>
          </p:nvGrpSpPr>
          <p:grpSpPr>
            <a:xfrm>
              <a:off x="900113" y="5394326"/>
              <a:ext cx="360363" cy="554038"/>
              <a:chOff x="900113" y="5394326"/>
              <a:chExt cx="360363" cy="554038"/>
            </a:xfrm>
          </p:grpSpPr>
          <p:grpSp>
            <p:nvGrpSpPr>
              <p:cNvPr id="6" name="Group 13"/>
              <p:cNvGrpSpPr>
                <a:grpSpLocks/>
              </p:cNvGrpSpPr>
              <p:nvPr/>
            </p:nvGrpSpPr>
            <p:grpSpPr bwMode="auto">
              <a:xfrm rot="1560242">
                <a:off x="900113" y="5394326"/>
                <a:ext cx="144463" cy="503238"/>
                <a:chOff x="612" y="1480"/>
                <a:chExt cx="91" cy="317"/>
              </a:xfrm>
            </p:grpSpPr>
            <p:sp>
              <p:nvSpPr>
                <p:cNvPr id="23736" name="Line 14"/>
                <p:cNvSpPr>
                  <a:spLocks noChangeShapeType="1"/>
                </p:cNvSpPr>
                <p:nvPr/>
              </p:nvSpPr>
              <p:spPr bwMode="auto">
                <a:xfrm>
                  <a:off x="612" y="1480"/>
                  <a:ext cx="0" cy="317"/>
                </a:xfrm>
                <a:prstGeom prst="line">
                  <a:avLst/>
                </a:prstGeom>
                <a:noFill/>
                <a:ln w="38100">
                  <a:solidFill>
                    <a:srgbClr val="FF5050"/>
                  </a:solidFill>
                  <a:round/>
                  <a:headEnd/>
                  <a:tailEnd/>
                </a:ln>
              </p:spPr>
              <p:txBody>
                <a:bodyPr/>
                <a:lstStyle/>
                <a:p>
                  <a:endParaRPr lang="it-IT"/>
                </a:p>
              </p:txBody>
            </p:sp>
            <p:sp>
              <p:nvSpPr>
                <p:cNvPr id="23737" name="Line 15"/>
                <p:cNvSpPr>
                  <a:spLocks noChangeShapeType="1"/>
                </p:cNvSpPr>
                <p:nvPr/>
              </p:nvSpPr>
              <p:spPr bwMode="auto">
                <a:xfrm>
                  <a:off x="703" y="1480"/>
                  <a:ext cx="0" cy="317"/>
                </a:xfrm>
                <a:prstGeom prst="line">
                  <a:avLst/>
                </a:prstGeom>
                <a:noFill/>
                <a:ln w="38100">
                  <a:solidFill>
                    <a:srgbClr val="FF3399"/>
                  </a:solidFill>
                  <a:round/>
                  <a:headEnd/>
                  <a:tailEnd/>
                </a:ln>
              </p:spPr>
              <p:txBody>
                <a:bodyPr/>
                <a:lstStyle/>
                <a:p>
                  <a:endParaRPr lang="it-IT"/>
                </a:p>
              </p:txBody>
            </p:sp>
            <p:sp>
              <p:nvSpPr>
                <p:cNvPr id="23738" name="Oval 16"/>
                <p:cNvSpPr>
                  <a:spLocks noChangeArrowheads="1"/>
                </p:cNvSpPr>
                <p:nvPr/>
              </p:nvSpPr>
              <p:spPr bwMode="auto">
                <a:xfrm>
                  <a:off x="612" y="1480"/>
                  <a:ext cx="91" cy="90"/>
                </a:xfrm>
                <a:prstGeom prst="ellipse">
                  <a:avLst/>
                </a:prstGeom>
                <a:solidFill>
                  <a:srgbClr val="FF3399"/>
                </a:solidFill>
                <a:ln w="9525">
                  <a:solidFill>
                    <a:schemeClr val="tx1"/>
                  </a:solidFill>
                  <a:round/>
                  <a:headEnd/>
                  <a:tailEnd/>
                </a:ln>
              </p:spPr>
              <p:txBody>
                <a:bodyPr wrap="none" anchor="ctr"/>
                <a:lstStyle/>
                <a:p>
                  <a:endParaRPr lang="it-IT"/>
                </a:p>
              </p:txBody>
            </p:sp>
          </p:grpSp>
          <p:grpSp>
            <p:nvGrpSpPr>
              <p:cNvPr id="10" name="Group 29"/>
              <p:cNvGrpSpPr>
                <a:grpSpLocks/>
              </p:cNvGrpSpPr>
              <p:nvPr/>
            </p:nvGrpSpPr>
            <p:grpSpPr bwMode="auto">
              <a:xfrm rot="1560242">
                <a:off x="1116013" y="5445126"/>
                <a:ext cx="144463" cy="503238"/>
                <a:chOff x="612" y="1480"/>
                <a:chExt cx="91" cy="317"/>
              </a:xfrm>
            </p:grpSpPr>
            <p:sp>
              <p:nvSpPr>
                <p:cNvPr id="23721" name="Line 30"/>
                <p:cNvSpPr>
                  <a:spLocks noChangeShapeType="1"/>
                </p:cNvSpPr>
                <p:nvPr/>
              </p:nvSpPr>
              <p:spPr bwMode="auto">
                <a:xfrm>
                  <a:off x="612" y="1480"/>
                  <a:ext cx="0" cy="317"/>
                </a:xfrm>
                <a:prstGeom prst="line">
                  <a:avLst/>
                </a:prstGeom>
                <a:noFill/>
                <a:ln w="38100">
                  <a:solidFill>
                    <a:srgbClr val="FF5050"/>
                  </a:solidFill>
                  <a:round/>
                  <a:headEnd/>
                  <a:tailEnd/>
                </a:ln>
              </p:spPr>
              <p:txBody>
                <a:bodyPr/>
                <a:lstStyle/>
                <a:p>
                  <a:endParaRPr lang="it-IT"/>
                </a:p>
              </p:txBody>
            </p:sp>
            <p:sp>
              <p:nvSpPr>
                <p:cNvPr id="23722" name="Line 31"/>
                <p:cNvSpPr>
                  <a:spLocks noChangeShapeType="1"/>
                </p:cNvSpPr>
                <p:nvPr/>
              </p:nvSpPr>
              <p:spPr bwMode="auto">
                <a:xfrm>
                  <a:off x="703" y="1480"/>
                  <a:ext cx="0" cy="317"/>
                </a:xfrm>
                <a:prstGeom prst="line">
                  <a:avLst/>
                </a:prstGeom>
                <a:noFill/>
                <a:ln w="38100">
                  <a:solidFill>
                    <a:srgbClr val="FF3399"/>
                  </a:solidFill>
                  <a:round/>
                  <a:headEnd/>
                  <a:tailEnd/>
                </a:ln>
              </p:spPr>
              <p:txBody>
                <a:bodyPr/>
                <a:lstStyle/>
                <a:p>
                  <a:endParaRPr lang="it-IT"/>
                </a:p>
              </p:txBody>
            </p:sp>
            <p:sp>
              <p:nvSpPr>
                <p:cNvPr id="23723" name="Oval 32"/>
                <p:cNvSpPr>
                  <a:spLocks noChangeArrowheads="1"/>
                </p:cNvSpPr>
                <p:nvPr/>
              </p:nvSpPr>
              <p:spPr bwMode="auto">
                <a:xfrm>
                  <a:off x="612" y="1480"/>
                  <a:ext cx="91" cy="90"/>
                </a:xfrm>
                <a:prstGeom prst="ellipse">
                  <a:avLst/>
                </a:prstGeom>
                <a:solidFill>
                  <a:srgbClr val="FF3399"/>
                </a:solidFill>
                <a:ln w="9525">
                  <a:solidFill>
                    <a:schemeClr val="tx1"/>
                  </a:solidFill>
                  <a:round/>
                  <a:headEnd/>
                  <a:tailEnd/>
                </a:ln>
              </p:spPr>
              <p:txBody>
                <a:bodyPr wrap="none" anchor="ctr"/>
                <a:lstStyle/>
                <a:p>
                  <a:endParaRPr lang="it-IT"/>
                </a:p>
              </p:txBody>
            </p:sp>
          </p:grpSp>
        </p:grpSp>
        <p:grpSp>
          <p:nvGrpSpPr>
            <p:cNvPr id="223" name="Gruppo 222"/>
            <p:cNvGrpSpPr/>
            <p:nvPr/>
          </p:nvGrpSpPr>
          <p:grpSpPr>
            <a:xfrm>
              <a:off x="1500166" y="4941906"/>
              <a:ext cx="360363" cy="1130300"/>
              <a:chOff x="1692276" y="4818063"/>
              <a:chExt cx="360363" cy="1130300"/>
            </a:xfrm>
          </p:grpSpPr>
          <p:grpSp>
            <p:nvGrpSpPr>
              <p:cNvPr id="7" name="Group 17"/>
              <p:cNvGrpSpPr>
                <a:grpSpLocks/>
              </p:cNvGrpSpPr>
              <p:nvPr/>
            </p:nvGrpSpPr>
            <p:grpSpPr bwMode="auto">
              <a:xfrm rot="1316187">
                <a:off x="1692276" y="4818063"/>
                <a:ext cx="144463" cy="1079500"/>
                <a:chOff x="1202" y="1162"/>
                <a:chExt cx="91" cy="680"/>
              </a:xfrm>
            </p:grpSpPr>
            <p:sp>
              <p:nvSpPr>
                <p:cNvPr id="23733" name="Line 18"/>
                <p:cNvSpPr>
                  <a:spLocks noChangeShapeType="1"/>
                </p:cNvSpPr>
                <p:nvPr/>
              </p:nvSpPr>
              <p:spPr bwMode="auto">
                <a:xfrm>
                  <a:off x="1202" y="1162"/>
                  <a:ext cx="0" cy="680"/>
                </a:xfrm>
                <a:prstGeom prst="line">
                  <a:avLst/>
                </a:prstGeom>
                <a:noFill/>
                <a:ln w="38100">
                  <a:solidFill>
                    <a:srgbClr val="006600"/>
                  </a:solidFill>
                  <a:round/>
                  <a:headEnd/>
                  <a:tailEnd/>
                </a:ln>
              </p:spPr>
              <p:txBody>
                <a:bodyPr/>
                <a:lstStyle/>
                <a:p>
                  <a:endParaRPr lang="it-IT"/>
                </a:p>
              </p:txBody>
            </p:sp>
            <p:sp>
              <p:nvSpPr>
                <p:cNvPr id="23734" name="Line 19"/>
                <p:cNvSpPr>
                  <a:spLocks noChangeShapeType="1"/>
                </p:cNvSpPr>
                <p:nvPr/>
              </p:nvSpPr>
              <p:spPr bwMode="auto">
                <a:xfrm>
                  <a:off x="1292" y="1162"/>
                  <a:ext cx="0" cy="680"/>
                </a:xfrm>
                <a:prstGeom prst="line">
                  <a:avLst/>
                </a:prstGeom>
                <a:noFill/>
                <a:ln w="38100">
                  <a:solidFill>
                    <a:srgbClr val="006600"/>
                  </a:solidFill>
                  <a:round/>
                  <a:headEnd/>
                  <a:tailEnd/>
                </a:ln>
              </p:spPr>
              <p:txBody>
                <a:bodyPr/>
                <a:lstStyle/>
                <a:p>
                  <a:endParaRPr lang="it-IT"/>
                </a:p>
              </p:txBody>
            </p:sp>
            <p:sp>
              <p:nvSpPr>
                <p:cNvPr id="23735" name="Oval 20"/>
                <p:cNvSpPr>
                  <a:spLocks noChangeArrowheads="1"/>
                </p:cNvSpPr>
                <p:nvPr/>
              </p:nvSpPr>
              <p:spPr bwMode="auto">
                <a:xfrm>
                  <a:off x="1202" y="1480"/>
                  <a:ext cx="91" cy="90"/>
                </a:xfrm>
                <a:prstGeom prst="ellipse">
                  <a:avLst/>
                </a:prstGeom>
                <a:solidFill>
                  <a:srgbClr val="006600"/>
                </a:solidFill>
                <a:ln w="9525">
                  <a:solidFill>
                    <a:schemeClr val="tx1"/>
                  </a:solidFill>
                  <a:round/>
                  <a:headEnd/>
                  <a:tailEnd/>
                </a:ln>
              </p:spPr>
              <p:txBody>
                <a:bodyPr wrap="none" anchor="ctr"/>
                <a:lstStyle/>
                <a:p>
                  <a:endParaRPr lang="it-IT"/>
                </a:p>
              </p:txBody>
            </p:sp>
          </p:grpSp>
          <p:grpSp>
            <p:nvGrpSpPr>
              <p:cNvPr id="11" name="Group 33"/>
              <p:cNvGrpSpPr>
                <a:grpSpLocks/>
              </p:cNvGrpSpPr>
              <p:nvPr/>
            </p:nvGrpSpPr>
            <p:grpSpPr bwMode="auto">
              <a:xfrm rot="1316187">
                <a:off x="1908176" y="4868863"/>
                <a:ext cx="144463" cy="1079500"/>
                <a:chOff x="1202" y="1162"/>
                <a:chExt cx="91" cy="680"/>
              </a:xfrm>
            </p:grpSpPr>
            <p:sp>
              <p:nvSpPr>
                <p:cNvPr id="23718" name="Line 34"/>
                <p:cNvSpPr>
                  <a:spLocks noChangeShapeType="1"/>
                </p:cNvSpPr>
                <p:nvPr/>
              </p:nvSpPr>
              <p:spPr bwMode="auto">
                <a:xfrm>
                  <a:off x="1202" y="1162"/>
                  <a:ext cx="0" cy="680"/>
                </a:xfrm>
                <a:prstGeom prst="line">
                  <a:avLst/>
                </a:prstGeom>
                <a:noFill/>
                <a:ln w="38100">
                  <a:solidFill>
                    <a:srgbClr val="006600"/>
                  </a:solidFill>
                  <a:round/>
                  <a:headEnd/>
                  <a:tailEnd/>
                </a:ln>
              </p:spPr>
              <p:txBody>
                <a:bodyPr/>
                <a:lstStyle/>
                <a:p>
                  <a:endParaRPr lang="it-IT"/>
                </a:p>
              </p:txBody>
            </p:sp>
            <p:sp>
              <p:nvSpPr>
                <p:cNvPr id="23719" name="Line 35"/>
                <p:cNvSpPr>
                  <a:spLocks noChangeShapeType="1"/>
                </p:cNvSpPr>
                <p:nvPr/>
              </p:nvSpPr>
              <p:spPr bwMode="auto">
                <a:xfrm>
                  <a:off x="1292" y="1162"/>
                  <a:ext cx="0" cy="680"/>
                </a:xfrm>
                <a:prstGeom prst="line">
                  <a:avLst/>
                </a:prstGeom>
                <a:noFill/>
                <a:ln w="38100">
                  <a:solidFill>
                    <a:srgbClr val="006600"/>
                  </a:solidFill>
                  <a:round/>
                  <a:headEnd/>
                  <a:tailEnd/>
                </a:ln>
              </p:spPr>
              <p:txBody>
                <a:bodyPr/>
                <a:lstStyle/>
                <a:p>
                  <a:endParaRPr lang="it-IT"/>
                </a:p>
              </p:txBody>
            </p:sp>
            <p:sp>
              <p:nvSpPr>
                <p:cNvPr id="23720" name="Oval 36"/>
                <p:cNvSpPr>
                  <a:spLocks noChangeArrowheads="1"/>
                </p:cNvSpPr>
                <p:nvPr/>
              </p:nvSpPr>
              <p:spPr bwMode="auto">
                <a:xfrm>
                  <a:off x="1202" y="1480"/>
                  <a:ext cx="91" cy="90"/>
                </a:xfrm>
                <a:prstGeom prst="ellipse">
                  <a:avLst/>
                </a:prstGeom>
                <a:solidFill>
                  <a:srgbClr val="006600"/>
                </a:solidFill>
                <a:ln w="9525">
                  <a:solidFill>
                    <a:schemeClr val="tx1"/>
                  </a:solidFill>
                  <a:round/>
                  <a:headEnd/>
                  <a:tailEnd/>
                </a:ln>
              </p:spPr>
              <p:txBody>
                <a:bodyPr wrap="none" anchor="ctr"/>
                <a:lstStyle/>
                <a:p>
                  <a:endParaRPr lang="it-IT"/>
                </a:p>
              </p:txBody>
            </p:sp>
          </p:grpSp>
        </p:grpSp>
        <p:grpSp>
          <p:nvGrpSpPr>
            <p:cNvPr id="220" name="Gruppo 219"/>
            <p:cNvGrpSpPr/>
            <p:nvPr/>
          </p:nvGrpSpPr>
          <p:grpSpPr>
            <a:xfrm>
              <a:off x="1990709" y="4041787"/>
              <a:ext cx="366713" cy="1173163"/>
              <a:chOff x="1335088" y="4075113"/>
              <a:chExt cx="366713" cy="1173163"/>
            </a:xfrm>
          </p:grpSpPr>
          <p:sp>
            <p:nvSpPr>
              <p:cNvPr id="23730" name="Line 21"/>
              <p:cNvSpPr>
                <a:spLocks noChangeShapeType="1"/>
              </p:cNvSpPr>
              <p:nvPr/>
            </p:nvSpPr>
            <p:spPr bwMode="auto">
              <a:xfrm rot="20544381">
                <a:off x="1470026" y="4075113"/>
                <a:ext cx="0" cy="1079500"/>
              </a:xfrm>
              <a:prstGeom prst="line">
                <a:avLst/>
              </a:prstGeom>
              <a:noFill/>
              <a:ln w="38100">
                <a:solidFill>
                  <a:srgbClr val="00CC66"/>
                </a:solidFill>
                <a:prstDash val="sysDot"/>
                <a:round/>
                <a:headEnd/>
                <a:tailEnd/>
              </a:ln>
            </p:spPr>
            <p:txBody>
              <a:bodyPr/>
              <a:lstStyle/>
              <a:p>
                <a:endParaRPr lang="it-IT"/>
              </a:p>
            </p:txBody>
          </p:sp>
          <p:sp>
            <p:nvSpPr>
              <p:cNvPr id="23731" name="Line 22"/>
              <p:cNvSpPr>
                <a:spLocks noChangeShapeType="1"/>
              </p:cNvSpPr>
              <p:nvPr/>
            </p:nvSpPr>
            <p:spPr bwMode="auto">
              <a:xfrm rot="20544381">
                <a:off x="1335088" y="4117976"/>
                <a:ext cx="0" cy="1079500"/>
              </a:xfrm>
              <a:prstGeom prst="line">
                <a:avLst/>
              </a:prstGeom>
              <a:noFill/>
              <a:ln w="38100">
                <a:solidFill>
                  <a:srgbClr val="00CC66"/>
                </a:solidFill>
                <a:prstDash val="sysDot"/>
                <a:round/>
                <a:headEnd/>
                <a:tailEnd/>
              </a:ln>
            </p:spPr>
            <p:txBody>
              <a:bodyPr/>
              <a:lstStyle/>
              <a:p>
                <a:endParaRPr lang="it-IT"/>
              </a:p>
            </p:txBody>
          </p:sp>
          <p:sp>
            <p:nvSpPr>
              <p:cNvPr id="23732" name="Oval 23"/>
              <p:cNvSpPr>
                <a:spLocks noChangeArrowheads="1"/>
              </p:cNvSpPr>
              <p:nvPr/>
            </p:nvSpPr>
            <p:spPr bwMode="auto">
              <a:xfrm rot="20544381">
                <a:off x="1341438" y="4597401"/>
                <a:ext cx="144463" cy="142875"/>
              </a:xfrm>
              <a:prstGeom prst="ellipse">
                <a:avLst/>
              </a:prstGeom>
              <a:solidFill>
                <a:schemeClr val="accent1"/>
              </a:solidFill>
              <a:ln w="38100">
                <a:solidFill>
                  <a:schemeClr val="tx1"/>
                </a:solidFill>
                <a:prstDash val="sysDot"/>
                <a:round/>
                <a:headEnd/>
                <a:tailEnd/>
              </a:ln>
            </p:spPr>
            <p:txBody>
              <a:bodyPr wrap="none" anchor="ctr"/>
              <a:lstStyle/>
              <a:p>
                <a:endParaRPr lang="it-IT"/>
              </a:p>
            </p:txBody>
          </p:sp>
          <p:sp>
            <p:nvSpPr>
              <p:cNvPr id="23715" name="Line 37"/>
              <p:cNvSpPr>
                <a:spLocks noChangeShapeType="1"/>
              </p:cNvSpPr>
              <p:nvPr/>
            </p:nvSpPr>
            <p:spPr bwMode="auto">
              <a:xfrm rot="20544381">
                <a:off x="1685926" y="4125913"/>
                <a:ext cx="0" cy="1079500"/>
              </a:xfrm>
              <a:prstGeom prst="line">
                <a:avLst/>
              </a:prstGeom>
              <a:noFill/>
              <a:ln w="38100">
                <a:solidFill>
                  <a:srgbClr val="00CC66"/>
                </a:solidFill>
                <a:prstDash val="sysDot"/>
                <a:round/>
                <a:headEnd/>
                <a:tailEnd/>
              </a:ln>
            </p:spPr>
            <p:txBody>
              <a:bodyPr/>
              <a:lstStyle/>
              <a:p>
                <a:endParaRPr lang="it-IT"/>
              </a:p>
            </p:txBody>
          </p:sp>
          <p:sp>
            <p:nvSpPr>
              <p:cNvPr id="23716" name="Line 38"/>
              <p:cNvSpPr>
                <a:spLocks noChangeShapeType="1"/>
              </p:cNvSpPr>
              <p:nvPr/>
            </p:nvSpPr>
            <p:spPr bwMode="auto">
              <a:xfrm rot="20544381">
                <a:off x="1550988" y="4168776"/>
                <a:ext cx="0" cy="1079500"/>
              </a:xfrm>
              <a:prstGeom prst="line">
                <a:avLst/>
              </a:prstGeom>
              <a:noFill/>
              <a:ln w="38100">
                <a:solidFill>
                  <a:srgbClr val="00CC66"/>
                </a:solidFill>
                <a:prstDash val="sysDot"/>
                <a:round/>
                <a:headEnd/>
                <a:tailEnd/>
              </a:ln>
            </p:spPr>
            <p:txBody>
              <a:bodyPr/>
              <a:lstStyle/>
              <a:p>
                <a:endParaRPr lang="it-IT"/>
              </a:p>
            </p:txBody>
          </p:sp>
          <p:sp>
            <p:nvSpPr>
              <p:cNvPr id="23717" name="Oval 39"/>
              <p:cNvSpPr>
                <a:spLocks noChangeArrowheads="1"/>
              </p:cNvSpPr>
              <p:nvPr/>
            </p:nvSpPr>
            <p:spPr bwMode="auto">
              <a:xfrm rot="20544381">
                <a:off x="1557338" y="4648201"/>
                <a:ext cx="144463" cy="142875"/>
              </a:xfrm>
              <a:prstGeom prst="ellipse">
                <a:avLst/>
              </a:prstGeom>
              <a:solidFill>
                <a:schemeClr val="accent1"/>
              </a:solidFill>
              <a:ln w="38100">
                <a:solidFill>
                  <a:schemeClr val="tx1"/>
                </a:solidFill>
                <a:prstDash val="sysDot"/>
                <a:round/>
                <a:headEnd/>
                <a:tailEnd/>
              </a:ln>
            </p:spPr>
            <p:txBody>
              <a:bodyPr wrap="none" anchor="ctr"/>
              <a:lstStyle/>
              <a:p>
                <a:endParaRPr lang="it-IT"/>
              </a:p>
            </p:txBody>
          </p:sp>
        </p:grpSp>
        <p:grpSp>
          <p:nvGrpSpPr>
            <p:cNvPr id="210" name="Group 77"/>
            <p:cNvGrpSpPr>
              <a:grpSpLocks/>
            </p:cNvGrpSpPr>
            <p:nvPr/>
          </p:nvGrpSpPr>
          <p:grpSpPr bwMode="auto">
            <a:xfrm rot="-2700000">
              <a:off x="860340" y="4149369"/>
              <a:ext cx="206375" cy="503238"/>
              <a:chOff x="4066" y="2251"/>
              <a:chExt cx="130" cy="317"/>
            </a:xfrm>
            <a:solidFill>
              <a:srgbClr val="C00000"/>
            </a:solidFill>
          </p:grpSpPr>
          <p:sp>
            <p:nvSpPr>
              <p:cNvPr id="211" name="Line 78"/>
              <p:cNvSpPr>
                <a:spLocks noChangeShapeType="1"/>
              </p:cNvSpPr>
              <p:nvPr/>
            </p:nvSpPr>
            <p:spPr bwMode="auto">
              <a:xfrm rot="-1173742">
                <a:off x="4196" y="2251"/>
                <a:ext cx="0" cy="317"/>
              </a:xfrm>
              <a:prstGeom prst="line">
                <a:avLst/>
              </a:prstGeom>
              <a:grpFill/>
              <a:ln w="38100">
                <a:solidFill>
                  <a:srgbClr val="C00000"/>
                </a:solidFill>
                <a:prstDash val="sysDash"/>
                <a:round/>
                <a:headEnd/>
                <a:tailEnd/>
              </a:ln>
            </p:spPr>
            <p:txBody>
              <a:bodyPr/>
              <a:lstStyle/>
              <a:p>
                <a:endParaRPr lang="it-IT"/>
              </a:p>
            </p:txBody>
          </p:sp>
          <p:sp>
            <p:nvSpPr>
              <p:cNvPr id="212" name="Oval 79"/>
              <p:cNvSpPr>
                <a:spLocks noChangeArrowheads="1"/>
              </p:cNvSpPr>
              <p:nvPr/>
            </p:nvSpPr>
            <p:spPr bwMode="auto">
              <a:xfrm rot="-1173742">
                <a:off x="4105" y="2257"/>
                <a:ext cx="91" cy="90"/>
              </a:xfrm>
              <a:prstGeom prst="ellipse">
                <a:avLst/>
              </a:prstGeom>
              <a:grpFill/>
              <a:ln w="38100">
                <a:solidFill>
                  <a:srgbClr val="C00000"/>
                </a:solidFill>
                <a:prstDash val="sysDash"/>
                <a:round/>
                <a:headEnd/>
                <a:tailEnd/>
              </a:ln>
            </p:spPr>
            <p:txBody>
              <a:bodyPr wrap="none" anchor="ctr"/>
              <a:lstStyle/>
              <a:p>
                <a:endParaRPr lang="it-IT"/>
              </a:p>
            </p:txBody>
          </p:sp>
          <p:sp>
            <p:nvSpPr>
              <p:cNvPr id="213" name="Line 80"/>
              <p:cNvSpPr>
                <a:spLocks noChangeShapeType="1"/>
              </p:cNvSpPr>
              <p:nvPr/>
            </p:nvSpPr>
            <p:spPr bwMode="auto">
              <a:xfrm rot="-1173742">
                <a:off x="4150" y="2251"/>
                <a:ext cx="0" cy="317"/>
              </a:xfrm>
              <a:prstGeom prst="line">
                <a:avLst/>
              </a:prstGeom>
              <a:grpFill/>
              <a:ln w="38100">
                <a:solidFill>
                  <a:srgbClr val="C00000"/>
                </a:solidFill>
                <a:prstDash val="sysDash"/>
                <a:round/>
                <a:headEnd/>
                <a:tailEnd/>
              </a:ln>
            </p:spPr>
            <p:txBody>
              <a:bodyPr/>
              <a:lstStyle/>
              <a:p>
                <a:endParaRPr lang="it-IT"/>
              </a:p>
            </p:txBody>
          </p:sp>
          <p:sp>
            <p:nvSpPr>
              <p:cNvPr id="214" name="Oval 81"/>
              <p:cNvSpPr>
                <a:spLocks noChangeArrowheads="1"/>
              </p:cNvSpPr>
              <p:nvPr/>
            </p:nvSpPr>
            <p:spPr bwMode="auto">
              <a:xfrm rot="-1173742">
                <a:off x="4066" y="2257"/>
                <a:ext cx="91" cy="90"/>
              </a:xfrm>
              <a:prstGeom prst="ellipse">
                <a:avLst/>
              </a:prstGeom>
              <a:grpFill/>
              <a:ln w="38100">
                <a:solidFill>
                  <a:srgbClr val="C00000"/>
                </a:solidFill>
                <a:prstDash val="sysDash"/>
                <a:round/>
                <a:headEnd/>
                <a:tailEnd/>
              </a:ln>
            </p:spPr>
            <p:txBody>
              <a:bodyPr wrap="none" anchor="ctr"/>
              <a:lstStyle/>
              <a:p>
                <a:endParaRPr lang="it-IT"/>
              </a:p>
            </p:txBody>
          </p:sp>
        </p:grpSp>
        <p:grpSp>
          <p:nvGrpSpPr>
            <p:cNvPr id="215" name="Group 77"/>
            <p:cNvGrpSpPr>
              <a:grpSpLocks/>
            </p:cNvGrpSpPr>
            <p:nvPr/>
          </p:nvGrpSpPr>
          <p:grpSpPr bwMode="auto">
            <a:xfrm rot="-2700000">
              <a:off x="740160" y="4355254"/>
              <a:ext cx="206375" cy="503238"/>
              <a:chOff x="4066" y="2251"/>
              <a:chExt cx="130" cy="317"/>
            </a:xfrm>
            <a:solidFill>
              <a:srgbClr val="C00000"/>
            </a:solidFill>
          </p:grpSpPr>
          <p:sp>
            <p:nvSpPr>
              <p:cNvPr id="216" name="Line 78"/>
              <p:cNvSpPr>
                <a:spLocks noChangeShapeType="1"/>
              </p:cNvSpPr>
              <p:nvPr/>
            </p:nvSpPr>
            <p:spPr bwMode="auto">
              <a:xfrm rot="-1173742">
                <a:off x="4196" y="2251"/>
                <a:ext cx="0" cy="317"/>
              </a:xfrm>
              <a:prstGeom prst="line">
                <a:avLst/>
              </a:prstGeom>
              <a:grpFill/>
              <a:ln w="38100">
                <a:solidFill>
                  <a:srgbClr val="C00000"/>
                </a:solidFill>
                <a:prstDash val="sysDash"/>
                <a:round/>
                <a:headEnd/>
                <a:tailEnd/>
              </a:ln>
            </p:spPr>
            <p:txBody>
              <a:bodyPr/>
              <a:lstStyle/>
              <a:p>
                <a:endParaRPr lang="it-IT"/>
              </a:p>
            </p:txBody>
          </p:sp>
          <p:sp>
            <p:nvSpPr>
              <p:cNvPr id="217" name="Oval 79"/>
              <p:cNvSpPr>
                <a:spLocks noChangeArrowheads="1"/>
              </p:cNvSpPr>
              <p:nvPr/>
            </p:nvSpPr>
            <p:spPr bwMode="auto">
              <a:xfrm rot="-1173742">
                <a:off x="4105" y="2257"/>
                <a:ext cx="91" cy="90"/>
              </a:xfrm>
              <a:prstGeom prst="ellipse">
                <a:avLst/>
              </a:prstGeom>
              <a:grpFill/>
              <a:ln w="38100">
                <a:solidFill>
                  <a:srgbClr val="C00000"/>
                </a:solidFill>
                <a:prstDash val="sysDash"/>
                <a:round/>
                <a:headEnd/>
                <a:tailEnd/>
              </a:ln>
            </p:spPr>
            <p:txBody>
              <a:bodyPr wrap="none" anchor="ctr"/>
              <a:lstStyle/>
              <a:p>
                <a:endParaRPr lang="it-IT"/>
              </a:p>
            </p:txBody>
          </p:sp>
          <p:sp>
            <p:nvSpPr>
              <p:cNvPr id="218" name="Line 80"/>
              <p:cNvSpPr>
                <a:spLocks noChangeShapeType="1"/>
              </p:cNvSpPr>
              <p:nvPr/>
            </p:nvSpPr>
            <p:spPr bwMode="auto">
              <a:xfrm rot="-1173742">
                <a:off x="4150" y="2251"/>
                <a:ext cx="0" cy="317"/>
              </a:xfrm>
              <a:prstGeom prst="line">
                <a:avLst/>
              </a:prstGeom>
              <a:grpFill/>
              <a:ln w="38100">
                <a:solidFill>
                  <a:srgbClr val="C00000"/>
                </a:solidFill>
                <a:prstDash val="sysDash"/>
                <a:round/>
                <a:headEnd/>
                <a:tailEnd/>
              </a:ln>
            </p:spPr>
            <p:txBody>
              <a:bodyPr/>
              <a:lstStyle/>
              <a:p>
                <a:endParaRPr lang="it-IT"/>
              </a:p>
            </p:txBody>
          </p:sp>
          <p:sp>
            <p:nvSpPr>
              <p:cNvPr id="219" name="Oval 81"/>
              <p:cNvSpPr>
                <a:spLocks noChangeArrowheads="1"/>
              </p:cNvSpPr>
              <p:nvPr/>
            </p:nvSpPr>
            <p:spPr bwMode="auto">
              <a:xfrm rot="-1173742">
                <a:off x="4066" y="2257"/>
                <a:ext cx="91" cy="90"/>
              </a:xfrm>
              <a:prstGeom prst="ellipse">
                <a:avLst/>
              </a:prstGeom>
              <a:grpFill/>
              <a:ln w="38100">
                <a:solidFill>
                  <a:srgbClr val="C00000"/>
                </a:solidFill>
                <a:prstDash val="sysDash"/>
                <a:round/>
                <a:headEnd/>
                <a:tailEnd/>
              </a:ln>
            </p:spPr>
            <p:txBody>
              <a:bodyPr wrap="none" anchor="ctr"/>
              <a:lstStyle/>
              <a:p>
                <a:endParaRPr lang="it-IT"/>
              </a:p>
            </p:txBody>
          </p:sp>
        </p:grpSp>
        <p:grpSp>
          <p:nvGrpSpPr>
            <p:cNvPr id="228" name="Group 72"/>
            <p:cNvGrpSpPr>
              <a:grpSpLocks/>
            </p:cNvGrpSpPr>
            <p:nvPr/>
          </p:nvGrpSpPr>
          <p:grpSpPr bwMode="auto">
            <a:xfrm rot="13320000">
              <a:off x="1449512" y="4110171"/>
              <a:ext cx="217488" cy="1079500"/>
              <a:chOff x="4467" y="1888"/>
              <a:chExt cx="137" cy="680"/>
            </a:xfrm>
            <a:solidFill>
              <a:srgbClr val="92D050"/>
            </a:solidFill>
          </p:grpSpPr>
          <p:sp>
            <p:nvSpPr>
              <p:cNvPr id="229" name="Line 73"/>
              <p:cNvSpPr>
                <a:spLocks noChangeShapeType="1"/>
              </p:cNvSpPr>
              <p:nvPr/>
            </p:nvSpPr>
            <p:spPr bwMode="auto">
              <a:xfrm rot="-1055619">
                <a:off x="4558" y="1888"/>
                <a:ext cx="0" cy="680"/>
              </a:xfrm>
              <a:prstGeom prst="line">
                <a:avLst/>
              </a:prstGeom>
              <a:grpFill/>
              <a:ln w="38100">
                <a:solidFill>
                  <a:srgbClr val="92D050"/>
                </a:solidFill>
                <a:prstDash val="sysDash"/>
                <a:round/>
                <a:headEnd/>
                <a:tailEnd/>
              </a:ln>
            </p:spPr>
            <p:txBody>
              <a:bodyPr/>
              <a:lstStyle/>
              <a:p>
                <a:endParaRPr lang="it-IT"/>
              </a:p>
            </p:txBody>
          </p:sp>
          <p:sp>
            <p:nvSpPr>
              <p:cNvPr id="230" name="Oval 74"/>
              <p:cNvSpPr>
                <a:spLocks noChangeArrowheads="1"/>
              </p:cNvSpPr>
              <p:nvPr/>
            </p:nvSpPr>
            <p:spPr bwMode="auto">
              <a:xfrm rot="-1055619">
                <a:off x="4513" y="2205"/>
                <a:ext cx="91" cy="90"/>
              </a:xfrm>
              <a:prstGeom prst="ellipse">
                <a:avLst/>
              </a:prstGeom>
              <a:grpFill/>
              <a:ln w="38100">
                <a:solidFill>
                  <a:srgbClr val="92D050"/>
                </a:solidFill>
                <a:prstDash val="sysDash"/>
                <a:round/>
                <a:headEnd/>
                <a:tailEnd/>
              </a:ln>
            </p:spPr>
            <p:txBody>
              <a:bodyPr wrap="none" anchor="ctr"/>
              <a:lstStyle/>
              <a:p>
                <a:endParaRPr lang="it-IT"/>
              </a:p>
            </p:txBody>
          </p:sp>
          <p:sp>
            <p:nvSpPr>
              <p:cNvPr id="231" name="Line 75"/>
              <p:cNvSpPr>
                <a:spLocks noChangeShapeType="1"/>
              </p:cNvSpPr>
              <p:nvPr/>
            </p:nvSpPr>
            <p:spPr bwMode="auto">
              <a:xfrm rot="-1055619">
                <a:off x="4512" y="1888"/>
                <a:ext cx="0" cy="680"/>
              </a:xfrm>
              <a:prstGeom prst="line">
                <a:avLst/>
              </a:prstGeom>
              <a:grpFill/>
              <a:ln w="38100">
                <a:solidFill>
                  <a:srgbClr val="92D050"/>
                </a:solidFill>
                <a:prstDash val="sysDash"/>
                <a:round/>
                <a:headEnd/>
                <a:tailEnd/>
              </a:ln>
            </p:spPr>
            <p:txBody>
              <a:bodyPr/>
              <a:lstStyle/>
              <a:p>
                <a:endParaRPr lang="it-IT"/>
              </a:p>
            </p:txBody>
          </p:sp>
          <p:sp>
            <p:nvSpPr>
              <p:cNvPr id="232" name="Oval 76"/>
              <p:cNvSpPr>
                <a:spLocks noChangeArrowheads="1"/>
              </p:cNvSpPr>
              <p:nvPr/>
            </p:nvSpPr>
            <p:spPr bwMode="auto">
              <a:xfrm rot="-1055619">
                <a:off x="4467" y="2205"/>
                <a:ext cx="91" cy="90"/>
              </a:xfrm>
              <a:prstGeom prst="ellipse">
                <a:avLst/>
              </a:prstGeom>
              <a:grpFill/>
              <a:ln w="38100">
                <a:solidFill>
                  <a:srgbClr val="92D050"/>
                </a:solidFill>
                <a:prstDash val="sysDash"/>
                <a:round/>
                <a:headEnd/>
                <a:tailEnd/>
              </a:ln>
            </p:spPr>
            <p:txBody>
              <a:bodyPr wrap="none" anchor="ctr"/>
              <a:lstStyle/>
              <a:p>
                <a:endParaRPr lang="it-IT"/>
              </a:p>
            </p:txBody>
          </p:sp>
        </p:grpSp>
        <p:grpSp>
          <p:nvGrpSpPr>
            <p:cNvPr id="234" name="Group 72"/>
            <p:cNvGrpSpPr>
              <a:grpSpLocks/>
            </p:cNvGrpSpPr>
            <p:nvPr/>
          </p:nvGrpSpPr>
          <p:grpSpPr bwMode="auto">
            <a:xfrm rot="13320000">
              <a:off x="1235198" y="4006069"/>
              <a:ext cx="217488" cy="1079500"/>
              <a:chOff x="4467" y="1888"/>
              <a:chExt cx="137" cy="680"/>
            </a:xfrm>
            <a:solidFill>
              <a:srgbClr val="92D050"/>
            </a:solidFill>
          </p:grpSpPr>
          <p:sp>
            <p:nvSpPr>
              <p:cNvPr id="235" name="Line 73"/>
              <p:cNvSpPr>
                <a:spLocks noChangeShapeType="1"/>
              </p:cNvSpPr>
              <p:nvPr/>
            </p:nvSpPr>
            <p:spPr bwMode="auto">
              <a:xfrm rot="-1055619">
                <a:off x="4558" y="1888"/>
                <a:ext cx="0" cy="680"/>
              </a:xfrm>
              <a:prstGeom prst="line">
                <a:avLst/>
              </a:prstGeom>
              <a:grpFill/>
              <a:ln w="38100">
                <a:solidFill>
                  <a:srgbClr val="92D050"/>
                </a:solidFill>
                <a:prstDash val="sysDash"/>
                <a:round/>
                <a:headEnd/>
                <a:tailEnd/>
              </a:ln>
            </p:spPr>
            <p:txBody>
              <a:bodyPr/>
              <a:lstStyle/>
              <a:p>
                <a:endParaRPr lang="it-IT"/>
              </a:p>
            </p:txBody>
          </p:sp>
          <p:sp>
            <p:nvSpPr>
              <p:cNvPr id="236" name="Oval 74"/>
              <p:cNvSpPr>
                <a:spLocks noChangeArrowheads="1"/>
              </p:cNvSpPr>
              <p:nvPr/>
            </p:nvSpPr>
            <p:spPr bwMode="auto">
              <a:xfrm rot="-1055619">
                <a:off x="4513" y="2205"/>
                <a:ext cx="91" cy="90"/>
              </a:xfrm>
              <a:prstGeom prst="ellipse">
                <a:avLst/>
              </a:prstGeom>
              <a:grpFill/>
              <a:ln w="38100">
                <a:solidFill>
                  <a:srgbClr val="92D050"/>
                </a:solidFill>
                <a:prstDash val="sysDash"/>
                <a:round/>
                <a:headEnd/>
                <a:tailEnd/>
              </a:ln>
            </p:spPr>
            <p:txBody>
              <a:bodyPr wrap="none" anchor="ctr"/>
              <a:lstStyle/>
              <a:p>
                <a:endParaRPr lang="it-IT"/>
              </a:p>
            </p:txBody>
          </p:sp>
          <p:sp>
            <p:nvSpPr>
              <p:cNvPr id="237" name="Line 75"/>
              <p:cNvSpPr>
                <a:spLocks noChangeShapeType="1"/>
              </p:cNvSpPr>
              <p:nvPr/>
            </p:nvSpPr>
            <p:spPr bwMode="auto">
              <a:xfrm rot="-1055619">
                <a:off x="4512" y="1888"/>
                <a:ext cx="0" cy="680"/>
              </a:xfrm>
              <a:prstGeom prst="line">
                <a:avLst/>
              </a:prstGeom>
              <a:grpFill/>
              <a:ln w="38100">
                <a:solidFill>
                  <a:srgbClr val="92D050"/>
                </a:solidFill>
                <a:prstDash val="sysDash"/>
                <a:round/>
                <a:headEnd/>
                <a:tailEnd/>
              </a:ln>
            </p:spPr>
            <p:txBody>
              <a:bodyPr/>
              <a:lstStyle/>
              <a:p>
                <a:endParaRPr lang="it-IT"/>
              </a:p>
            </p:txBody>
          </p:sp>
          <p:sp>
            <p:nvSpPr>
              <p:cNvPr id="238" name="Oval 76"/>
              <p:cNvSpPr>
                <a:spLocks noChangeArrowheads="1"/>
              </p:cNvSpPr>
              <p:nvPr/>
            </p:nvSpPr>
            <p:spPr bwMode="auto">
              <a:xfrm rot="-1055619">
                <a:off x="4467" y="2205"/>
                <a:ext cx="91" cy="90"/>
              </a:xfrm>
              <a:prstGeom prst="ellipse">
                <a:avLst/>
              </a:prstGeom>
              <a:grpFill/>
              <a:ln w="38100">
                <a:solidFill>
                  <a:srgbClr val="92D050"/>
                </a:solidFill>
                <a:prstDash val="sysDash"/>
                <a:round/>
                <a:headEnd/>
                <a:tailEnd/>
              </a:ln>
            </p:spPr>
            <p:txBody>
              <a:bodyPr wrap="none" anchor="ctr"/>
              <a:lstStyle/>
              <a:p>
                <a:endParaRPr lang="it-IT"/>
              </a:p>
            </p:txBody>
          </p:sp>
        </p:grpSp>
      </p:grpSp>
      <p:grpSp>
        <p:nvGrpSpPr>
          <p:cNvPr id="224" name="Gruppo 223"/>
          <p:cNvGrpSpPr/>
          <p:nvPr/>
        </p:nvGrpSpPr>
        <p:grpSpPr>
          <a:xfrm>
            <a:off x="6357950" y="1483535"/>
            <a:ext cx="600075" cy="1159647"/>
            <a:chOff x="6643702" y="2277283"/>
            <a:chExt cx="600075" cy="1159647"/>
          </a:xfrm>
        </p:grpSpPr>
        <p:grpSp>
          <p:nvGrpSpPr>
            <p:cNvPr id="23564" name="Group 140"/>
            <p:cNvGrpSpPr>
              <a:grpSpLocks/>
            </p:cNvGrpSpPr>
            <p:nvPr/>
          </p:nvGrpSpPr>
          <p:grpSpPr bwMode="auto">
            <a:xfrm>
              <a:off x="6821502" y="2285992"/>
              <a:ext cx="422275" cy="1079500"/>
              <a:chOff x="437" y="1251"/>
              <a:chExt cx="266" cy="680"/>
            </a:xfrm>
          </p:grpSpPr>
          <p:sp>
            <p:nvSpPr>
              <p:cNvPr id="23627" name="Line 141"/>
              <p:cNvSpPr>
                <a:spLocks noChangeShapeType="1"/>
              </p:cNvSpPr>
              <p:nvPr/>
            </p:nvSpPr>
            <p:spPr bwMode="auto">
              <a:xfrm rot="-1173742">
                <a:off x="521" y="1614"/>
                <a:ext cx="0" cy="317"/>
              </a:xfrm>
              <a:prstGeom prst="line">
                <a:avLst/>
              </a:prstGeom>
              <a:noFill/>
              <a:ln w="38100">
                <a:solidFill>
                  <a:srgbClr val="FF0000"/>
                </a:solidFill>
                <a:prstDash val="sysDot"/>
                <a:round/>
                <a:headEnd/>
                <a:tailEnd/>
              </a:ln>
            </p:spPr>
            <p:txBody>
              <a:bodyPr/>
              <a:lstStyle/>
              <a:p>
                <a:endParaRPr lang="it-IT"/>
              </a:p>
            </p:txBody>
          </p:sp>
          <p:sp>
            <p:nvSpPr>
              <p:cNvPr id="23628" name="Oval 142"/>
              <p:cNvSpPr>
                <a:spLocks noChangeArrowheads="1"/>
              </p:cNvSpPr>
              <p:nvPr/>
            </p:nvSpPr>
            <p:spPr bwMode="auto">
              <a:xfrm rot="-1173742">
                <a:off x="437" y="1620"/>
                <a:ext cx="91" cy="90"/>
              </a:xfrm>
              <a:prstGeom prst="ellipse">
                <a:avLst/>
              </a:prstGeom>
              <a:solidFill>
                <a:srgbClr val="FF0000"/>
              </a:solidFill>
              <a:ln w="38100">
                <a:solidFill>
                  <a:srgbClr val="FF0000"/>
                </a:solidFill>
                <a:prstDash val="sysDot"/>
                <a:round/>
                <a:headEnd/>
                <a:tailEnd/>
              </a:ln>
            </p:spPr>
            <p:txBody>
              <a:bodyPr wrap="none" anchor="ctr"/>
              <a:lstStyle/>
              <a:p>
                <a:endParaRPr lang="it-IT"/>
              </a:p>
            </p:txBody>
          </p:sp>
          <p:sp>
            <p:nvSpPr>
              <p:cNvPr id="23629" name="Line 143"/>
              <p:cNvSpPr>
                <a:spLocks noChangeShapeType="1"/>
              </p:cNvSpPr>
              <p:nvPr/>
            </p:nvSpPr>
            <p:spPr bwMode="auto">
              <a:xfrm rot="-1055619">
                <a:off x="657" y="1251"/>
                <a:ext cx="0" cy="680"/>
              </a:xfrm>
              <a:prstGeom prst="line">
                <a:avLst/>
              </a:prstGeom>
              <a:noFill/>
              <a:ln w="38100">
                <a:solidFill>
                  <a:srgbClr val="00CC66"/>
                </a:solidFill>
                <a:prstDash val="sysDot"/>
                <a:round/>
                <a:headEnd/>
                <a:tailEnd/>
              </a:ln>
            </p:spPr>
            <p:txBody>
              <a:bodyPr/>
              <a:lstStyle/>
              <a:p>
                <a:endParaRPr lang="it-IT"/>
              </a:p>
            </p:txBody>
          </p:sp>
          <p:sp>
            <p:nvSpPr>
              <p:cNvPr id="23630" name="Oval 144"/>
              <p:cNvSpPr>
                <a:spLocks noChangeArrowheads="1"/>
              </p:cNvSpPr>
              <p:nvPr/>
            </p:nvSpPr>
            <p:spPr bwMode="auto">
              <a:xfrm rot="-1055619">
                <a:off x="612" y="1568"/>
                <a:ext cx="91" cy="90"/>
              </a:xfrm>
              <a:prstGeom prst="ellipse">
                <a:avLst/>
              </a:prstGeom>
              <a:solidFill>
                <a:schemeClr val="accent1"/>
              </a:solidFill>
              <a:ln w="38100">
                <a:solidFill>
                  <a:schemeClr val="tx1"/>
                </a:solidFill>
                <a:prstDash val="sysDot"/>
                <a:round/>
                <a:headEnd/>
                <a:tailEnd/>
              </a:ln>
            </p:spPr>
            <p:txBody>
              <a:bodyPr wrap="none" anchor="ctr"/>
              <a:lstStyle/>
              <a:p>
                <a:endParaRPr lang="it-IT"/>
              </a:p>
            </p:txBody>
          </p:sp>
        </p:grpSp>
        <p:grpSp>
          <p:nvGrpSpPr>
            <p:cNvPr id="23565" name="Group 145"/>
            <p:cNvGrpSpPr>
              <a:grpSpLocks/>
            </p:cNvGrpSpPr>
            <p:nvPr/>
          </p:nvGrpSpPr>
          <p:grpSpPr bwMode="auto">
            <a:xfrm flipH="1">
              <a:off x="6956440" y="2285992"/>
              <a:ext cx="144462" cy="1079500"/>
              <a:chOff x="1692" y="1930"/>
              <a:chExt cx="91" cy="680"/>
            </a:xfrm>
          </p:grpSpPr>
          <p:sp>
            <p:nvSpPr>
              <p:cNvPr id="23625" name="Line 146"/>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23626" name="Oval 147"/>
              <p:cNvSpPr>
                <a:spLocks noChangeArrowheads="1"/>
              </p:cNvSpPr>
              <p:nvPr/>
            </p:nvSpPr>
            <p:spPr bwMode="auto">
              <a:xfrm rot="1316187">
                <a:off x="1692" y="2264"/>
                <a:ext cx="91" cy="90"/>
              </a:xfrm>
              <a:prstGeom prst="ellipse">
                <a:avLst/>
              </a:prstGeom>
              <a:solidFill>
                <a:srgbClr val="006600"/>
              </a:solidFill>
              <a:ln w="9525">
                <a:noFill/>
                <a:round/>
                <a:headEnd/>
                <a:tailEnd/>
              </a:ln>
            </p:spPr>
            <p:txBody>
              <a:bodyPr wrap="none" anchor="ctr"/>
              <a:lstStyle/>
              <a:p>
                <a:endParaRPr lang="it-IT"/>
              </a:p>
            </p:txBody>
          </p:sp>
        </p:grpSp>
        <p:grpSp>
          <p:nvGrpSpPr>
            <p:cNvPr id="23566" name="Group 148"/>
            <p:cNvGrpSpPr>
              <a:grpSpLocks/>
            </p:cNvGrpSpPr>
            <p:nvPr/>
          </p:nvGrpSpPr>
          <p:grpSpPr bwMode="auto">
            <a:xfrm>
              <a:off x="6715140" y="2430455"/>
              <a:ext cx="144462" cy="503237"/>
              <a:chOff x="2426" y="2290"/>
              <a:chExt cx="91" cy="317"/>
            </a:xfrm>
          </p:grpSpPr>
          <p:sp>
            <p:nvSpPr>
              <p:cNvPr id="23623" name="Line 149"/>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23624" name="Oval 150"/>
              <p:cNvSpPr>
                <a:spLocks noChangeArrowheads="1"/>
              </p:cNvSpPr>
              <p:nvPr/>
            </p:nvSpPr>
            <p:spPr bwMode="auto">
              <a:xfrm rot="20039758" flipH="1">
                <a:off x="2426" y="2322"/>
                <a:ext cx="91" cy="90"/>
              </a:xfrm>
              <a:prstGeom prst="ellipse">
                <a:avLst/>
              </a:prstGeom>
              <a:solidFill>
                <a:srgbClr val="FF3399"/>
              </a:solidFill>
              <a:ln w="9525">
                <a:noFill/>
                <a:round/>
                <a:headEnd/>
                <a:tailEnd/>
              </a:ln>
            </p:spPr>
            <p:txBody>
              <a:bodyPr wrap="none" anchor="ctr"/>
              <a:lstStyle/>
              <a:p>
                <a:endParaRPr lang="it-IT"/>
              </a:p>
            </p:txBody>
          </p:sp>
        </p:grpSp>
        <p:grpSp>
          <p:nvGrpSpPr>
            <p:cNvPr id="248" name="Gruppo 247"/>
            <p:cNvGrpSpPr/>
            <p:nvPr/>
          </p:nvGrpSpPr>
          <p:grpSpPr>
            <a:xfrm>
              <a:off x="6643702" y="2357430"/>
              <a:ext cx="144463" cy="1079500"/>
              <a:chOff x="7338280" y="3546629"/>
              <a:chExt cx="144463" cy="1079500"/>
            </a:xfrm>
          </p:grpSpPr>
          <p:sp>
            <p:nvSpPr>
              <p:cNvPr id="243" name="Line 52"/>
              <p:cNvSpPr>
                <a:spLocks noChangeShapeType="1"/>
              </p:cNvSpPr>
              <p:nvPr/>
            </p:nvSpPr>
            <p:spPr bwMode="auto">
              <a:xfrm rot="20544381">
                <a:off x="7449792" y="3546629"/>
                <a:ext cx="0" cy="1079500"/>
              </a:xfrm>
              <a:prstGeom prst="line">
                <a:avLst/>
              </a:prstGeom>
              <a:noFill/>
              <a:ln w="38100">
                <a:solidFill>
                  <a:srgbClr val="92D050"/>
                </a:solidFill>
                <a:prstDash val="sysDash"/>
                <a:round/>
                <a:headEnd/>
                <a:tailEnd/>
              </a:ln>
            </p:spPr>
            <p:txBody>
              <a:bodyPr/>
              <a:lstStyle/>
              <a:p>
                <a:endParaRPr lang="it-IT"/>
              </a:p>
            </p:txBody>
          </p:sp>
          <p:sp>
            <p:nvSpPr>
              <p:cNvPr id="244" name="Oval 53"/>
              <p:cNvSpPr>
                <a:spLocks noChangeArrowheads="1"/>
              </p:cNvSpPr>
              <p:nvPr/>
            </p:nvSpPr>
            <p:spPr bwMode="auto">
              <a:xfrm rot="20544381">
                <a:off x="7338280" y="3910575"/>
                <a:ext cx="144463" cy="142875"/>
              </a:xfrm>
              <a:prstGeom prst="ellipse">
                <a:avLst/>
              </a:prstGeom>
              <a:solidFill>
                <a:srgbClr val="92D050"/>
              </a:solidFill>
              <a:ln w="38100">
                <a:solidFill>
                  <a:srgbClr val="92D050"/>
                </a:solidFill>
                <a:prstDash val="sysDash"/>
                <a:round/>
                <a:headEnd/>
                <a:tailEnd/>
              </a:ln>
            </p:spPr>
            <p:txBody>
              <a:bodyPr wrap="none" anchor="ctr"/>
              <a:lstStyle/>
              <a:p>
                <a:endParaRPr lang="it-IT"/>
              </a:p>
            </p:txBody>
          </p:sp>
        </p:grpSp>
        <p:grpSp>
          <p:nvGrpSpPr>
            <p:cNvPr id="247" name="Gruppo 246"/>
            <p:cNvGrpSpPr/>
            <p:nvPr/>
          </p:nvGrpSpPr>
          <p:grpSpPr>
            <a:xfrm>
              <a:off x="6856429" y="2277283"/>
              <a:ext cx="144463" cy="508775"/>
              <a:chOff x="7245350" y="4123319"/>
              <a:chExt cx="144463" cy="508775"/>
            </a:xfrm>
          </p:grpSpPr>
          <p:sp>
            <p:nvSpPr>
              <p:cNvPr id="245" name="Line 50"/>
              <p:cNvSpPr>
                <a:spLocks noChangeShapeType="1"/>
              </p:cNvSpPr>
              <p:nvPr/>
            </p:nvSpPr>
            <p:spPr bwMode="auto">
              <a:xfrm rot="20426258">
                <a:off x="7380419" y="4128856"/>
                <a:ext cx="0" cy="503238"/>
              </a:xfrm>
              <a:prstGeom prst="line">
                <a:avLst/>
              </a:prstGeom>
              <a:noFill/>
              <a:ln w="38100">
                <a:solidFill>
                  <a:srgbClr val="C00000"/>
                </a:solidFill>
                <a:prstDash val="sysDash"/>
                <a:round/>
                <a:headEnd/>
                <a:tailEnd/>
              </a:ln>
            </p:spPr>
            <p:txBody>
              <a:bodyPr/>
              <a:lstStyle/>
              <a:p>
                <a:endParaRPr lang="it-IT"/>
              </a:p>
            </p:txBody>
          </p:sp>
          <p:sp>
            <p:nvSpPr>
              <p:cNvPr id="246" name="Oval 51"/>
              <p:cNvSpPr>
                <a:spLocks noChangeArrowheads="1"/>
              </p:cNvSpPr>
              <p:nvPr/>
            </p:nvSpPr>
            <p:spPr bwMode="auto">
              <a:xfrm rot="20426258">
                <a:off x="7245350" y="4123319"/>
                <a:ext cx="144463" cy="142875"/>
              </a:xfrm>
              <a:prstGeom prst="ellipse">
                <a:avLst/>
              </a:prstGeom>
              <a:solidFill>
                <a:srgbClr val="C00000"/>
              </a:solidFill>
              <a:ln w="38100">
                <a:solidFill>
                  <a:srgbClr val="C00000"/>
                </a:solidFill>
                <a:prstDash val="sysDash"/>
                <a:round/>
                <a:headEnd/>
                <a:tailEnd/>
              </a:ln>
            </p:spPr>
            <p:txBody>
              <a:bodyPr wrap="none" anchor="ctr"/>
              <a:lstStyle/>
              <a:p>
                <a:endParaRPr lang="it-IT"/>
              </a:p>
            </p:txBody>
          </p:sp>
        </p:grpSp>
      </p:grpSp>
      <p:grpSp>
        <p:nvGrpSpPr>
          <p:cNvPr id="253" name="Gruppo 252"/>
          <p:cNvGrpSpPr/>
          <p:nvPr/>
        </p:nvGrpSpPr>
        <p:grpSpPr>
          <a:xfrm>
            <a:off x="7199344" y="2643182"/>
            <a:ext cx="1873250" cy="1871663"/>
            <a:chOff x="7019925" y="4843485"/>
            <a:chExt cx="1873250" cy="1871663"/>
          </a:xfrm>
        </p:grpSpPr>
        <p:grpSp>
          <p:nvGrpSpPr>
            <p:cNvPr id="12" name="Group 41"/>
            <p:cNvGrpSpPr>
              <a:grpSpLocks/>
            </p:cNvGrpSpPr>
            <p:nvPr/>
          </p:nvGrpSpPr>
          <p:grpSpPr bwMode="auto">
            <a:xfrm>
              <a:off x="7019925" y="4843485"/>
              <a:ext cx="1873250" cy="1871663"/>
              <a:chOff x="4422" y="3022"/>
              <a:chExt cx="1180" cy="1179"/>
            </a:xfrm>
          </p:grpSpPr>
          <p:grpSp>
            <p:nvGrpSpPr>
              <p:cNvPr id="13" name="Group 42"/>
              <p:cNvGrpSpPr>
                <a:grpSpLocks/>
              </p:cNvGrpSpPr>
              <p:nvPr/>
            </p:nvGrpSpPr>
            <p:grpSpPr bwMode="auto">
              <a:xfrm>
                <a:off x="4603" y="3702"/>
                <a:ext cx="91" cy="317"/>
                <a:chOff x="2426" y="2290"/>
                <a:chExt cx="91" cy="317"/>
              </a:xfrm>
            </p:grpSpPr>
            <p:sp>
              <p:nvSpPr>
                <p:cNvPr id="23706" name="Line 43"/>
                <p:cNvSpPr>
                  <a:spLocks noChangeShapeType="1"/>
                </p:cNvSpPr>
                <p:nvPr/>
              </p:nvSpPr>
              <p:spPr bwMode="auto">
                <a:xfrm rot="20039758" flipH="1">
                  <a:off x="2516" y="2290"/>
                  <a:ext cx="0" cy="317"/>
                </a:xfrm>
                <a:prstGeom prst="line">
                  <a:avLst/>
                </a:prstGeom>
                <a:noFill/>
                <a:ln w="38100">
                  <a:solidFill>
                    <a:srgbClr val="FF5050"/>
                  </a:solidFill>
                  <a:round/>
                  <a:headEnd/>
                  <a:tailEnd/>
                </a:ln>
              </p:spPr>
              <p:txBody>
                <a:bodyPr/>
                <a:lstStyle/>
                <a:p>
                  <a:endParaRPr lang="it-IT"/>
                </a:p>
              </p:txBody>
            </p:sp>
            <p:sp>
              <p:nvSpPr>
                <p:cNvPr id="23707" name="Oval 44"/>
                <p:cNvSpPr>
                  <a:spLocks noChangeArrowheads="1"/>
                </p:cNvSpPr>
                <p:nvPr/>
              </p:nvSpPr>
              <p:spPr bwMode="auto">
                <a:xfrm rot="20039758" flipH="1">
                  <a:off x="2426" y="2322"/>
                  <a:ext cx="91" cy="90"/>
                </a:xfrm>
                <a:prstGeom prst="ellipse">
                  <a:avLst/>
                </a:prstGeom>
                <a:solidFill>
                  <a:srgbClr val="FF3399"/>
                </a:solidFill>
                <a:ln w="9525">
                  <a:solidFill>
                    <a:schemeClr val="tx1"/>
                  </a:solidFill>
                  <a:round/>
                  <a:headEnd/>
                  <a:tailEnd/>
                </a:ln>
              </p:spPr>
              <p:txBody>
                <a:bodyPr wrap="none" anchor="ctr"/>
                <a:lstStyle/>
                <a:p>
                  <a:endParaRPr lang="it-IT"/>
                </a:p>
              </p:txBody>
            </p:sp>
          </p:grpSp>
          <p:grpSp>
            <p:nvGrpSpPr>
              <p:cNvPr id="14" name="Group 45"/>
              <p:cNvGrpSpPr>
                <a:grpSpLocks/>
              </p:cNvGrpSpPr>
              <p:nvPr/>
            </p:nvGrpSpPr>
            <p:grpSpPr bwMode="auto">
              <a:xfrm flipH="1">
                <a:off x="4830" y="3339"/>
                <a:ext cx="91" cy="680"/>
                <a:chOff x="1692" y="1930"/>
                <a:chExt cx="91" cy="680"/>
              </a:xfrm>
            </p:grpSpPr>
            <p:sp>
              <p:nvSpPr>
                <p:cNvPr id="23704" name="Line 46"/>
                <p:cNvSpPr>
                  <a:spLocks noChangeShapeType="1"/>
                </p:cNvSpPr>
                <p:nvPr/>
              </p:nvSpPr>
              <p:spPr bwMode="auto">
                <a:xfrm rot="1316187">
                  <a:off x="1746" y="1930"/>
                  <a:ext cx="0" cy="680"/>
                </a:xfrm>
                <a:prstGeom prst="line">
                  <a:avLst/>
                </a:prstGeom>
                <a:noFill/>
                <a:ln w="38100">
                  <a:solidFill>
                    <a:srgbClr val="006600"/>
                  </a:solidFill>
                  <a:round/>
                  <a:headEnd/>
                  <a:tailEnd/>
                </a:ln>
              </p:spPr>
              <p:txBody>
                <a:bodyPr/>
                <a:lstStyle/>
                <a:p>
                  <a:endParaRPr lang="it-IT"/>
                </a:p>
              </p:txBody>
            </p:sp>
            <p:sp>
              <p:nvSpPr>
                <p:cNvPr id="23705" name="Oval 47"/>
                <p:cNvSpPr>
                  <a:spLocks noChangeArrowheads="1"/>
                </p:cNvSpPr>
                <p:nvPr/>
              </p:nvSpPr>
              <p:spPr bwMode="auto">
                <a:xfrm rot="1316187">
                  <a:off x="1692" y="2264"/>
                  <a:ext cx="91" cy="90"/>
                </a:xfrm>
                <a:prstGeom prst="ellipse">
                  <a:avLst/>
                </a:prstGeom>
                <a:solidFill>
                  <a:srgbClr val="006600"/>
                </a:solidFill>
                <a:ln w="9525">
                  <a:solidFill>
                    <a:schemeClr val="tx1"/>
                  </a:solidFill>
                  <a:round/>
                  <a:headEnd/>
                  <a:tailEnd/>
                </a:ln>
              </p:spPr>
              <p:txBody>
                <a:bodyPr wrap="none" anchor="ctr"/>
                <a:lstStyle/>
                <a:p>
                  <a:endParaRPr lang="it-IT"/>
                </a:p>
              </p:txBody>
            </p:sp>
          </p:grpSp>
          <p:sp>
            <p:nvSpPr>
              <p:cNvPr id="23698" name="Oval 48"/>
              <p:cNvSpPr>
                <a:spLocks noChangeArrowheads="1"/>
              </p:cNvSpPr>
              <p:nvPr/>
            </p:nvSpPr>
            <p:spPr bwMode="auto">
              <a:xfrm>
                <a:off x="4422" y="3022"/>
                <a:ext cx="1180" cy="1179"/>
              </a:xfrm>
              <a:prstGeom prst="ellipse">
                <a:avLst/>
              </a:prstGeom>
              <a:noFill/>
              <a:ln w="9525">
                <a:solidFill>
                  <a:schemeClr val="tx1"/>
                </a:solidFill>
                <a:round/>
                <a:headEnd/>
                <a:tailEnd/>
              </a:ln>
            </p:spPr>
            <p:txBody>
              <a:bodyPr wrap="none" anchor="ctr"/>
              <a:lstStyle/>
              <a:p>
                <a:endParaRPr lang="it-IT"/>
              </a:p>
            </p:txBody>
          </p:sp>
          <p:grpSp>
            <p:nvGrpSpPr>
              <p:cNvPr id="15" name="Group 49"/>
              <p:cNvGrpSpPr>
                <a:grpSpLocks/>
              </p:cNvGrpSpPr>
              <p:nvPr/>
            </p:nvGrpSpPr>
            <p:grpSpPr bwMode="auto">
              <a:xfrm>
                <a:off x="4468" y="3249"/>
                <a:ext cx="266" cy="680"/>
                <a:chOff x="437" y="1251"/>
                <a:chExt cx="266" cy="680"/>
              </a:xfrm>
            </p:grpSpPr>
            <p:sp>
              <p:nvSpPr>
                <p:cNvPr id="23700" name="Line 50"/>
                <p:cNvSpPr>
                  <a:spLocks noChangeShapeType="1"/>
                </p:cNvSpPr>
                <p:nvPr/>
              </p:nvSpPr>
              <p:spPr bwMode="auto">
                <a:xfrm rot="20426258">
                  <a:off x="522" y="1609"/>
                  <a:ext cx="0" cy="317"/>
                </a:xfrm>
                <a:prstGeom prst="line">
                  <a:avLst/>
                </a:prstGeom>
                <a:noFill/>
                <a:ln w="38100">
                  <a:solidFill>
                    <a:srgbClr val="FF0000"/>
                  </a:solidFill>
                  <a:prstDash val="sysDot"/>
                  <a:round/>
                  <a:headEnd/>
                  <a:tailEnd/>
                </a:ln>
              </p:spPr>
              <p:txBody>
                <a:bodyPr/>
                <a:lstStyle/>
                <a:p>
                  <a:endParaRPr lang="it-IT"/>
                </a:p>
              </p:txBody>
            </p:sp>
            <p:sp>
              <p:nvSpPr>
                <p:cNvPr id="23701" name="Oval 51"/>
                <p:cNvSpPr>
                  <a:spLocks noChangeArrowheads="1"/>
                </p:cNvSpPr>
                <p:nvPr/>
              </p:nvSpPr>
              <p:spPr bwMode="auto">
                <a:xfrm rot="-1173742">
                  <a:off x="437" y="1620"/>
                  <a:ext cx="91" cy="90"/>
                </a:xfrm>
                <a:prstGeom prst="ellipse">
                  <a:avLst/>
                </a:prstGeom>
                <a:solidFill>
                  <a:srgbClr val="FF0000"/>
                </a:solidFill>
                <a:ln w="38100">
                  <a:solidFill>
                    <a:srgbClr val="FF0000"/>
                  </a:solidFill>
                  <a:prstDash val="sysDot"/>
                  <a:round/>
                  <a:headEnd/>
                  <a:tailEnd/>
                </a:ln>
              </p:spPr>
              <p:txBody>
                <a:bodyPr wrap="none" anchor="ctr"/>
                <a:lstStyle/>
                <a:p>
                  <a:endParaRPr lang="it-IT"/>
                </a:p>
              </p:txBody>
            </p:sp>
            <p:sp>
              <p:nvSpPr>
                <p:cNvPr id="23702" name="Line 52"/>
                <p:cNvSpPr>
                  <a:spLocks noChangeShapeType="1"/>
                </p:cNvSpPr>
                <p:nvPr/>
              </p:nvSpPr>
              <p:spPr bwMode="auto">
                <a:xfrm rot="-1055619">
                  <a:off x="657" y="1251"/>
                  <a:ext cx="0" cy="680"/>
                </a:xfrm>
                <a:prstGeom prst="line">
                  <a:avLst/>
                </a:prstGeom>
                <a:noFill/>
                <a:ln w="38100">
                  <a:solidFill>
                    <a:srgbClr val="00CC66"/>
                  </a:solidFill>
                  <a:prstDash val="sysDot"/>
                  <a:round/>
                  <a:headEnd/>
                  <a:tailEnd/>
                </a:ln>
              </p:spPr>
              <p:txBody>
                <a:bodyPr/>
                <a:lstStyle/>
                <a:p>
                  <a:endParaRPr lang="it-IT"/>
                </a:p>
              </p:txBody>
            </p:sp>
            <p:sp>
              <p:nvSpPr>
                <p:cNvPr id="23703" name="Oval 53"/>
                <p:cNvSpPr>
                  <a:spLocks noChangeArrowheads="1"/>
                </p:cNvSpPr>
                <p:nvPr/>
              </p:nvSpPr>
              <p:spPr bwMode="auto">
                <a:xfrm rot="-1055619">
                  <a:off x="612" y="1568"/>
                  <a:ext cx="91" cy="90"/>
                </a:xfrm>
                <a:prstGeom prst="ellipse">
                  <a:avLst/>
                </a:prstGeom>
                <a:solidFill>
                  <a:schemeClr val="accent1"/>
                </a:solidFill>
                <a:ln w="38100">
                  <a:noFill/>
                  <a:prstDash val="sysDot"/>
                  <a:round/>
                  <a:headEnd/>
                  <a:tailEnd/>
                </a:ln>
              </p:spPr>
              <p:txBody>
                <a:bodyPr wrap="none" anchor="ctr"/>
                <a:lstStyle/>
                <a:p>
                  <a:endParaRPr lang="it-IT"/>
                </a:p>
              </p:txBody>
            </p:sp>
          </p:grpSp>
        </p:grpSp>
        <p:grpSp>
          <p:nvGrpSpPr>
            <p:cNvPr id="252" name="Gruppo 251"/>
            <p:cNvGrpSpPr/>
            <p:nvPr/>
          </p:nvGrpSpPr>
          <p:grpSpPr>
            <a:xfrm>
              <a:off x="7523163" y="5356248"/>
              <a:ext cx="144463" cy="1079500"/>
              <a:chOff x="7523163" y="5356248"/>
              <a:chExt cx="144463" cy="1079500"/>
            </a:xfrm>
          </p:grpSpPr>
          <p:sp>
            <p:nvSpPr>
              <p:cNvPr id="241" name="Line 52"/>
              <p:cNvSpPr>
                <a:spLocks noChangeShapeType="1"/>
              </p:cNvSpPr>
              <p:nvPr/>
            </p:nvSpPr>
            <p:spPr bwMode="auto">
              <a:xfrm rot="20544381">
                <a:off x="7594600" y="5356248"/>
                <a:ext cx="0" cy="1079500"/>
              </a:xfrm>
              <a:prstGeom prst="line">
                <a:avLst/>
              </a:prstGeom>
              <a:noFill/>
              <a:ln w="38100">
                <a:solidFill>
                  <a:srgbClr val="92D050"/>
                </a:solidFill>
                <a:prstDash val="sysDash"/>
                <a:round/>
                <a:headEnd/>
                <a:tailEnd/>
              </a:ln>
            </p:spPr>
            <p:txBody>
              <a:bodyPr/>
              <a:lstStyle/>
              <a:p>
                <a:endParaRPr lang="it-IT"/>
              </a:p>
            </p:txBody>
          </p:sp>
          <p:sp>
            <p:nvSpPr>
              <p:cNvPr id="242" name="Oval 53"/>
              <p:cNvSpPr>
                <a:spLocks noChangeArrowheads="1"/>
              </p:cNvSpPr>
              <p:nvPr/>
            </p:nvSpPr>
            <p:spPr bwMode="auto">
              <a:xfrm rot="20544381">
                <a:off x="7523163" y="5859486"/>
                <a:ext cx="144463" cy="142875"/>
              </a:xfrm>
              <a:prstGeom prst="ellipse">
                <a:avLst/>
              </a:prstGeom>
              <a:solidFill>
                <a:srgbClr val="92D050"/>
              </a:solidFill>
              <a:ln w="38100">
                <a:solidFill>
                  <a:srgbClr val="92D050"/>
                </a:solidFill>
                <a:prstDash val="sysDash"/>
                <a:round/>
                <a:headEnd/>
                <a:tailEnd/>
              </a:ln>
            </p:spPr>
            <p:txBody>
              <a:bodyPr wrap="none" anchor="ctr"/>
              <a:lstStyle/>
              <a:p>
                <a:endParaRPr lang="it-IT"/>
              </a:p>
            </p:txBody>
          </p:sp>
        </p:grpSp>
        <p:grpSp>
          <p:nvGrpSpPr>
            <p:cNvPr id="249" name="Gruppo 248"/>
            <p:cNvGrpSpPr/>
            <p:nvPr/>
          </p:nvGrpSpPr>
          <p:grpSpPr>
            <a:xfrm>
              <a:off x="7142181" y="5349117"/>
              <a:ext cx="144463" cy="508775"/>
              <a:chOff x="7245350" y="4123319"/>
              <a:chExt cx="144463" cy="508775"/>
            </a:xfrm>
          </p:grpSpPr>
          <p:sp>
            <p:nvSpPr>
              <p:cNvPr id="250" name="Line 50"/>
              <p:cNvSpPr>
                <a:spLocks noChangeShapeType="1"/>
              </p:cNvSpPr>
              <p:nvPr/>
            </p:nvSpPr>
            <p:spPr bwMode="auto">
              <a:xfrm rot="20426258">
                <a:off x="7380419" y="4128856"/>
                <a:ext cx="0" cy="503238"/>
              </a:xfrm>
              <a:prstGeom prst="line">
                <a:avLst/>
              </a:prstGeom>
              <a:noFill/>
              <a:ln w="38100">
                <a:solidFill>
                  <a:srgbClr val="C00000"/>
                </a:solidFill>
                <a:prstDash val="sysDash"/>
                <a:round/>
                <a:headEnd/>
                <a:tailEnd/>
              </a:ln>
            </p:spPr>
            <p:txBody>
              <a:bodyPr/>
              <a:lstStyle/>
              <a:p>
                <a:endParaRPr lang="it-IT"/>
              </a:p>
            </p:txBody>
          </p:sp>
          <p:sp>
            <p:nvSpPr>
              <p:cNvPr id="251" name="Oval 51"/>
              <p:cNvSpPr>
                <a:spLocks noChangeArrowheads="1"/>
              </p:cNvSpPr>
              <p:nvPr/>
            </p:nvSpPr>
            <p:spPr bwMode="auto">
              <a:xfrm rot="20426258">
                <a:off x="7245350" y="4123319"/>
                <a:ext cx="144463" cy="142875"/>
              </a:xfrm>
              <a:prstGeom prst="ellipse">
                <a:avLst/>
              </a:prstGeom>
              <a:solidFill>
                <a:srgbClr val="C00000"/>
              </a:solidFill>
              <a:ln w="38100">
                <a:solidFill>
                  <a:srgbClr val="C00000"/>
                </a:solidFill>
                <a:prstDash val="sysDash"/>
                <a:round/>
                <a:headEnd/>
                <a:tailEnd/>
              </a:ln>
            </p:spPr>
            <p:txBody>
              <a:bodyPr wrap="none" anchor="ctr"/>
              <a:lstStyle/>
              <a:p>
                <a:endParaRPr lang="it-IT"/>
              </a:p>
            </p:txBody>
          </p:sp>
        </p:grpSp>
      </p:grpSp>
      <p:grpSp>
        <p:nvGrpSpPr>
          <p:cNvPr id="225" name="Group 77"/>
          <p:cNvGrpSpPr>
            <a:grpSpLocks/>
          </p:cNvGrpSpPr>
          <p:nvPr/>
        </p:nvGrpSpPr>
        <p:grpSpPr bwMode="auto">
          <a:xfrm rot="-4145834">
            <a:off x="7125895" y="5491541"/>
            <a:ext cx="206375" cy="503238"/>
            <a:chOff x="4066" y="2251"/>
            <a:chExt cx="130" cy="317"/>
          </a:xfrm>
          <a:solidFill>
            <a:srgbClr val="C00000"/>
          </a:solidFill>
        </p:grpSpPr>
        <p:sp>
          <p:nvSpPr>
            <p:cNvPr id="226" name="Line 78"/>
            <p:cNvSpPr>
              <a:spLocks noChangeShapeType="1"/>
            </p:cNvSpPr>
            <p:nvPr/>
          </p:nvSpPr>
          <p:spPr bwMode="auto">
            <a:xfrm rot="-1173742">
              <a:off x="4196" y="2251"/>
              <a:ext cx="0" cy="317"/>
            </a:xfrm>
            <a:prstGeom prst="line">
              <a:avLst/>
            </a:prstGeom>
            <a:grpFill/>
            <a:ln w="38100">
              <a:solidFill>
                <a:srgbClr val="C00000"/>
              </a:solidFill>
              <a:prstDash val="sysDash"/>
              <a:round/>
              <a:headEnd/>
              <a:tailEnd/>
            </a:ln>
          </p:spPr>
          <p:txBody>
            <a:bodyPr/>
            <a:lstStyle/>
            <a:p>
              <a:endParaRPr lang="it-IT"/>
            </a:p>
          </p:txBody>
        </p:sp>
        <p:sp>
          <p:nvSpPr>
            <p:cNvPr id="227" name="Oval 79"/>
            <p:cNvSpPr>
              <a:spLocks noChangeArrowheads="1"/>
            </p:cNvSpPr>
            <p:nvPr/>
          </p:nvSpPr>
          <p:spPr bwMode="auto">
            <a:xfrm rot="-1173742">
              <a:off x="4105" y="2257"/>
              <a:ext cx="91" cy="90"/>
            </a:xfrm>
            <a:prstGeom prst="ellipse">
              <a:avLst/>
            </a:prstGeom>
            <a:grpFill/>
            <a:ln w="38100">
              <a:solidFill>
                <a:srgbClr val="C00000"/>
              </a:solidFill>
              <a:prstDash val="sysDash"/>
              <a:round/>
              <a:headEnd/>
              <a:tailEnd/>
            </a:ln>
          </p:spPr>
          <p:txBody>
            <a:bodyPr wrap="none" anchor="ctr"/>
            <a:lstStyle/>
            <a:p>
              <a:endParaRPr lang="it-IT"/>
            </a:p>
          </p:txBody>
        </p:sp>
        <p:sp>
          <p:nvSpPr>
            <p:cNvPr id="239" name="Line 80"/>
            <p:cNvSpPr>
              <a:spLocks noChangeShapeType="1"/>
            </p:cNvSpPr>
            <p:nvPr/>
          </p:nvSpPr>
          <p:spPr bwMode="auto">
            <a:xfrm rot="-1173742">
              <a:off x="4150" y="2251"/>
              <a:ext cx="0" cy="317"/>
            </a:xfrm>
            <a:prstGeom prst="line">
              <a:avLst/>
            </a:prstGeom>
            <a:grpFill/>
            <a:ln w="38100">
              <a:solidFill>
                <a:srgbClr val="C00000"/>
              </a:solidFill>
              <a:prstDash val="sysDash"/>
              <a:round/>
              <a:headEnd/>
              <a:tailEnd/>
            </a:ln>
          </p:spPr>
          <p:txBody>
            <a:bodyPr/>
            <a:lstStyle/>
            <a:p>
              <a:endParaRPr lang="it-IT"/>
            </a:p>
          </p:txBody>
        </p:sp>
        <p:sp>
          <p:nvSpPr>
            <p:cNvPr id="254" name="Oval 81"/>
            <p:cNvSpPr>
              <a:spLocks noChangeArrowheads="1"/>
            </p:cNvSpPr>
            <p:nvPr/>
          </p:nvSpPr>
          <p:spPr bwMode="auto">
            <a:xfrm rot="-1173742">
              <a:off x="4066" y="2257"/>
              <a:ext cx="91" cy="90"/>
            </a:xfrm>
            <a:prstGeom prst="ellipse">
              <a:avLst/>
            </a:prstGeom>
            <a:grpFill/>
            <a:ln w="38100">
              <a:solidFill>
                <a:srgbClr val="C00000"/>
              </a:solidFill>
              <a:prstDash val="sysDash"/>
              <a:round/>
              <a:headEnd/>
              <a:tailEnd/>
            </a:ln>
          </p:spPr>
          <p:txBody>
            <a:bodyPr wrap="none" anchor="ctr"/>
            <a:lstStyle/>
            <a:p>
              <a:endParaRPr lang="it-IT"/>
            </a:p>
          </p:txBody>
        </p:sp>
      </p:grpSp>
      <p:grpSp>
        <p:nvGrpSpPr>
          <p:cNvPr id="255" name="Group 72"/>
          <p:cNvGrpSpPr>
            <a:grpSpLocks/>
          </p:cNvGrpSpPr>
          <p:nvPr/>
        </p:nvGrpSpPr>
        <p:grpSpPr bwMode="auto">
          <a:xfrm rot="-4254700">
            <a:off x="2750628" y="5025915"/>
            <a:ext cx="217488" cy="1079500"/>
            <a:chOff x="4467" y="1888"/>
            <a:chExt cx="137" cy="680"/>
          </a:xfrm>
          <a:solidFill>
            <a:srgbClr val="92D050"/>
          </a:solidFill>
        </p:grpSpPr>
        <p:sp>
          <p:nvSpPr>
            <p:cNvPr id="256" name="Line 73"/>
            <p:cNvSpPr>
              <a:spLocks noChangeShapeType="1"/>
            </p:cNvSpPr>
            <p:nvPr/>
          </p:nvSpPr>
          <p:spPr bwMode="auto">
            <a:xfrm rot="-1055619">
              <a:off x="4558" y="1888"/>
              <a:ext cx="0" cy="680"/>
            </a:xfrm>
            <a:prstGeom prst="line">
              <a:avLst/>
            </a:prstGeom>
            <a:grpFill/>
            <a:ln w="38100">
              <a:solidFill>
                <a:srgbClr val="92D050"/>
              </a:solidFill>
              <a:prstDash val="sysDash"/>
              <a:round/>
              <a:headEnd/>
              <a:tailEnd/>
            </a:ln>
          </p:spPr>
          <p:txBody>
            <a:bodyPr/>
            <a:lstStyle/>
            <a:p>
              <a:endParaRPr lang="it-IT"/>
            </a:p>
          </p:txBody>
        </p:sp>
        <p:sp>
          <p:nvSpPr>
            <p:cNvPr id="257" name="Oval 74"/>
            <p:cNvSpPr>
              <a:spLocks noChangeArrowheads="1"/>
            </p:cNvSpPr>
            <p:nvPr/>
          </p:nvSpPr>
          <p:spPr bwMode="auto">
            <a:xfrm rot="-1055619">
              <a:off x="4513" y="2205"/>
              <a:ext cx="91" cy="90"/>
            </a:xfrm>
            <a:prstGeom prst="ellipse">
              <a:avLst/>
            </a:prstGeom>
            <a:grpFill/>
            <a:ln w="38100">
              <a:solidFill>
                <a:srgbClr val="92D050"/>
              </a:solidFill>
              <a:prstDash val="sysDash"/>
              <a:round/>
              <a:headEnd/>
              <a:tailEnd/>
            </a:ln>
          </p:spPr>
          <p:txBody>
            <a:bodyPr wrap="none" anchor="ctr"/>
            <a:lstStyle/>
            <a:p>
              <a:endParaRPr lang="it-IT"/>
            </a:p>
          </p:txBody>
        </p:sp>
        <p:sp>
          <p:nvSpPr>
            <p:cNvPr id="258" name="Line 75"/>
            <p:cNvSpPr>
              <a:spLocks noChangeShapeType="1"/>
            </p:cNvSpPr>
            <p:nvPr/>
          </p:nvSpPr>
          <p:spPr bwMode="auto">
            <a:xfrm rot="-1055619">
              <a:off x="4512" y="1888"/>
              <a:ext cx="0" cy="680"/>
            </a:xfrm>
            <a:prstGeom prst="line">
              <a:avLst/>
            </a:prstGeom>
            <a:grpFill/>
            <a:ln w="38100">
              <a:solidFill>
                <a:srgbClr val="92D050"/>
              </a:solidFill>
              <a:prstDash val="sysDash"/>
              <a:round/>
              <a:headEnd/>
              <a:tailEnd/>
            </a:ln>
          </p:spPr>
          <p:txBody>
            <a:bodyPr/>
            <a:lstStyle/>
            <a:p>
              <a:endParaRPr lang="it-IT"/>
            </a:p>
          </p:txBody>
        </p:sp>
        <p:sp>
          <p:nvSpPr>
            <p:cNvPr id="259" name="Oval 76"/>
            <p:cNvSpPr>
              <a:spLocks noChangeArrowheads="1"/>
            </p:cNvSpPr>
            <p:nvPr/>
          </p:nvSpPr>
          <p:spPr bwMode="auto">
            <a:xfrm rot="-1055619">
              <a:off x="4467" y="2205"/>
              <a:ext cx="91" cy="90"/>
            </a:xfrm>
            <a:prstGeom prst="ellipse">
              <a:avLst/>
            </a:prstGeom>
            <a:grpFill/>
            <a:ln w="38100">
              <a:solidFill>
                <a:srgbClr val="92D050"/>
              </a:solidFill>
              <a:prstDash val="sysDash"/>
              <a:round/>
              <a:headEnd/>
              <a:tailEnd/>
            </a:ln>
          </p:spPr>
          <p:txBody>
            <a:bodyPr wrap="none" anchor="ctr"/>
            <a:lstStyle/>
            <a:p>
              <a:endParaRPr lang="it-IT"/>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32098"/>
                                        </p:tgtEl>
                                        <p:attrNameLst>
                                          <p:attrName>style.visibility</p:attrName>
                                        </p:attrNameLst>
                                      </p:cBhvr>
                                      <p:to>
                                        <p:strVal val="visible"/>
                                      </p:to>
                                    </p:set>
                                    <p:animEffect transition="in" filter="strips(downRight)">
                                      <p:cBhvr>
                                        <p:cTn id="7" dur="500"/>
                                        <p:tgtEl>
                                          <p:spTgt spid="132098"/>
                                        </p:tgtEl>
                                      </p:cBhvr>
                                    </p:animEffect>
                                  </p:childTnLst>
                                </p:cTn>
                              </p:par>
                            </p:childTnLst>
                          </p:cTn>
                        </p:par>
                        <p:par>
                          <p:cTn id="8" fill="hold">
                            <p:stCondLst>
                              <p:cond delay="500"/>
                            </p:stCondLst>
                            <p:childTnLst>
                              <p:par>
                                <p:cTn id="9" presetID="18" presetClass="entr" presetSubtype="6" fill="hold" nodeType="afterEffect">
                                  <p:stCondLst>
                                    <p:cond delay="0"/>
                                  </p:stCondLst>
                                  <p:childTnLst>
                                    <p:set>
                                      <p:cBhvr>
                                        <p:cTn id="10" dur="1" fill="hold">
                                          <p:stCondLst>
                                            <p:cond delay="0"/>
                                          </p:stCondLst>
                                        </p:cTn>
                                        <p:tgtEl>
                                          <p:spTgt spid="132099"/>
                                        </p:tgtEl>
                                        <p:attrNameLst>
                                          <p:attrName>style.visibility</p:attrName>
                                        </p:attrNameLst>
                                      </p:cBhvr>
                                      <p:to>
                                        <p:strVal val="visible"/>
                                      </p:to>
                                    </p:set>
                                    <p:animEffect transition="in" filter="strips(downRight)">
                                      <p:cBhvr>
                                        <p:cTn id="11" dur="1000"/>
                                        <p:tgtEl>
                                          <p:spTgt spid="132099"/>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240"/>
                                        </p:tgtEl>
                                        <p:attrNameLst>
                                          <p:attrName>style.visibility</p:attrName>
                                        </p:attrNameLst>
                                      </p:cBhvr>
                                      <p:to>
                                        <p:strVal val="visible"/>
                                      </p:to>
                                    </p:set>
                                    <p:animEffect transition="in" filter="fade">
                                      <p:cBhvr>
                                        <p:cTn id="15" dur="2000"/>
                                        <p:tgtEl>
                                          <p:spTgt spid="240"/>
                                        </p:tgtEl>
                                      </p:cBhvr>
                                    </p:animEffect>
                                  </p:childTnLst>
                                </p:cTn>
                              </p:par>
                            </p:childTnLst>
                          </p:cTn>
                        </p:par>
                        <p:par>
                          <p:cTn id="16" fill="hold">
                            <p:stCondLst>
                              <p:cond delay="3500"/>
                            </p:stCondLst>
                            <p:childTnLst>
                              <p:par>
                                <p:cTn id="17" presetID="23" presetClass="entr" presetSubtype="16" fill="hold" grpId="0" nodeType="afterEffect">
                                  <p:stCondLst>
                                    <p:cond delay="0"/>
                                  </p:stCondLst>
                                  <p:childTnLst>
                                    <p:set>
                                      <p:cBhvr>
                                        <p:cTn id="18" dur="1" fill="hold">
                                          <p:stCondLst>
                                            <p:cond delay="0"/>
                                          </p:stCondLst>
                                        </p:cTn>
                                        <p:tgtEl>
                                          <p:spTgt spid="132100"/>
                                        </p:tgtEl>
                                        <p:attrNameLst>
                                          <p:attrName>style.visibility</p:attrName>
                                        </p:attrNameLst>
                                      </p:cBhvr>
                                      <p:to>
                                        <p:strVal val="visible"/>
                                      </p:to>
                                    </p:set>
                                    <p:anim calcmode="lin" valueType="num">
                                      <p:cBhvr>
                                        <p:cTn id="19" dur="500" fill="hold"/>
                                        <p:tgtEl>
                                          <p:spTgt spid="132100"/>
                                        </p:tgtEl>
                                        <p:attrNameLst>
                                          <p:attrName>ppt_w</p:attrName>
                                        </p:attrNameLst>
                                      </p:cBhvr>
                                      <p:tavLst>
                                        <p:tav tm="0">
                                          <p:val>
                                            <p:fltVal val="0"/>
                                          </p:val>
                                        </p:tav>
                                        <p:tav tm="100000">
                                          <p:val>
                                            <p:strVal val="#ppt_w"/>
                                          </p:val>
                                        </p:tav>
                                      </p:tavLst>
                                    </p:anim>
                                    <p:anim calcmode="lin" valueType="num">
                                      <p:cBhvr>
                                        <p:cTn id="20" dur="500" fill="hold"/>
                                        <p:tgtEl>
                                          <p:spTgt spid="132100"/>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8" presetClass="entr" presetSubtype="6" fill="hold" nodeType="clickEffect">
                                  <p:stCondLst>
                                    <p:cond delay="0"/>
                                  </p:stCondLst>
                                  <p:childTnLst>
                                    <p:set>
                                      <p:cBhvr>
                                        <p:cTn id="24" dur="1" fill="hold">
                                          <p:stCondLst>
                                            <p:cond delay="0"/>
                                          </p:stCondLst>
                                        </p:cTn>
                                        <p:tgtEl>
                                          <p:spTgt spid="132136"/>
                                        </p:tgtEl>
                                        <p:attrNameLst>
                                          <p:attrName>style.visibility</p:attrName>
                                        </p:attrNameLst>
                                      </p:cBhvr>
                                      <p:to>
                                        <p:strVal val="visible"/>
                                      </p:to>
                                    </p:set>
                                    <p:animEffect transition="in" filter="strips(downRight)">
                                      <p:cBhvr>
                                        <p:cTn id="25" dur="1000"/>
                                        <p:tgtEl>
                                          <p:spTgt spid="132136"/>
                                        </p:tgtEl>
                                      </p:cBhvr>
                                    </p:animEffect>
                                  </p:childTnLst>
                                </p:cTn>
                              </p:par>
                            </p:childTnLst>
                          </p:cTn>
                        </p:par>
                      </p:childTnLst>
                    </p:cTn>
                  </p:par>
                  <p:par>
                    <p:cTn id="26" fill="hold">
                      <p:stCondLst>
                        <p:cond delay="indefinite"/>
                      </p:stCondLst>
                      <p:childTnLst>
                        <p:par>
                          <p:cTn id="27" fill="hold">
                            <p:stCondLst>
                              <p:cond delay="0"/>
                            </p:stCondLst>
                            <p:childTnLst>
                              <p:par>
                                <p:cTn id="28" presetID="55" presetClass="entr" presetSubtype="0" fill="hold" grpId="0" nodeType="clickEffect">
                                  <p:stCondLst>
                                    <p:cond delay="0"/>
                                  </p:stCondLst>
                                  <p:childTnLst>
                                    <p:set>
                                      <p:cBhvr>
                                        <p:cTn id="29" dur="1" fill="hold">
                                          <p:stCondLst>
                                            <p:cond delay="0"/>
                                          </p:stCondLst>
                                        </p:cTn>
                                        <p:tgtEl>
                                          <p:spTgt spid="132155"/>
                                        </p:tgtEl>
                                        <p:attrNameLst>
                                          <p:attrName>style.visibility</p:attrName>
                                        </p:attrNameLst>
                                      </p:cBhvr>
                                      <p:to>
                                        <p:strVal val="visible"/>
                                      </p:to>
                                    </p:set>
                                    <p:anim calcmode="lin" valueType="num">
                                      <p:cBhvr>
                                        <p:cTn id="30" dur="1000" fill="hold"/>
                                        <p:tgtEl>
                                          <p:spTgt spid="132155"/>
                                        </p:tgtEl>
                                        <p:attrNameLst>
                                          <p:attrName>ppt_w</p:attrName>
                                        </p:attrNameLst>
                                      </p:cBhvr>
                                      <p:tavLst>
                                        <p:tav tm="0">
                                          <p:val>
                                            <p:strVal val="#ppt_w*0.70"/>
                                          </p:val>
                                        </p:tav>
                                        <p:tav tm="100000">
                                          <p:val>
                                            <p:strVal val="#ppt_w"/>
                                          </p:val>
                                        </p:tav>
                                      </p:tavLst>
                                    </p:anim>
                                    <p:anim calcmode="lin" valueType="num">
                                      <p:cBhvr>
                                        <p:cTn id="31" dur="1000" fill="hold"/>
                                        <p:tgtEl>
                                          <p:spTgt spid="132155"/>
                                        </p:tgtEl>
                                        <p:attrNameLst>
                                          <p:attrName>ppt_h</p:attrName>
                                        </p:attrNameLst>
                                      </p:cBhvr>
                                      <p:tavLst>
                                        <p:tav tm="0">
                                          <p:val>
                                            <p:strVal val="#ppt_h"/>
                                          </p:val>
                                        </p:tav>
                                        <p:tav tm="100000">
                                          <p:val>
                                            <p:strVal val="#ppt_h"/>
                                          </p:val>
                                        </p:tav>
                                      </p:tavLst>
                                    </p:anim>
                                    <p:animEffect transition="in" filter="fade">
                                      <p:cBhvr>
                                        <p:cTn id="32" dur="1000"/>
                                        <p:tgtEl>
                                          <p:spTgt spid="132155"/>
                                        </p:tgtEl>
                                      </p:cBhvr>
                                    </p:animEffect>
                                  </p:childTnLst>
                                </p:cTn>
                              </p:par>
                            </p:childTnLst>
                          </p:cTn>
                        </p:par>
                      </p:childTnLst>
                    </p:cTn>
                  </p:par>
                  <p:par>
                    <p:cTn id="33" fill="hold">
                      <p:stCondLst>
                        <p:cond delay="indefinite"/>
                      </p:stCondLst>
                      <p:childTnLst>
                        <p:par>
                          <p:cTn id="34" fill="hold">
                            <p:stCondLst>
                              <p:cond delay="0"/>
                            </p:stCondLst>
                            <p:childTnLst>
                              <p:par>
                                <p:cTn id="35" presetID="55" presetClass="exit" presetSubtype="0" fill="hold" grpId="1" nodeType="clickEffect">
                                  <p:stCondLst>
                                    <p:cond delay="0"/>
                                  </p:stCondLst>
                                  <p:childTnLst>
                                    <p:anim calcmode="lin" valueType="num">
                                      <p:cBhvr>
                                        <p:cTn id="36" dur="1000"/>
                                        <p:tgtEl>
                                          <p:spTgt spid="132155"/>
                                        </p:tgtEl>
                                        <p:attrNameLst>
                                          <p:attrName>ppt_w</p:attrName>
                                        </p:attrNameLst>
                                      </p:cBhvr>
                                      <p:tavLst>
                                        <p:tav tm="0">
                                          <p:val>
                                            <p:strVal val="ppt_w"/>
                                          </p:val>
                                        </p:tav>
                                        <p:tav tm="100000">
                                          <p:val>
                                            <p:strVal val="ppt_w*0.70"/>
                                          </p:val>
                                        </p:tav>
                                      </p:tavLst>
                                    </p:anim>
                                    <p:anim calcmode="lin" valueType="num">
                                      <p:cBhvr>
                                        <p:cTn id="37" dur="1000"/>
                                        <p:tgtEl>
                                          <p:spTgt spid="132155"/>
                                        </p:tgtEl>
                                        <p:attrNameLst>
                                          <p:attrName>ppt_h</p:attrName>
                                        </p:attrNameLst>
                                      </p:cBhvr>
                                      <p:tavLst>
                                        <p:tav tm="0">
                                          <p:val>
                                            <p:strVal val="ppt_h"/>
                                          </p:val>
                                        </p:tav>
                                        <p:tav tm="100000">
                                          <p:val>
                                            <p:strVal val="ppt_h"/>
                                          </p:val>
                                        </p:tav>
                                      </p:tavLst>
                                    </p:anim>
                                    <p:animEffect transition="out" filter="fade">
                                      <p:cBhvr>
                                        <p:cTn id="38" dur="1000"/>
                                        <p:tgtEl>
                                          <p:spTgt spid="132155"/>
                                        </p:tgtEl>
                                      </p:cBhvr>
                                    </p:animEffect>
                                    <p:set>
                                      <p:cBhvr>
                                        <p:cTn id="39" dur="1" fill="hold">
                                          <p:stCondLst>
                                            <p:cond delay="999"/>
                                          </p:stCondLst>
                                        </p:cTn>
                                        <p:tgtEl>
                                          <p:spTgt spid="132155"/>
                                        </p:tgtEl>
                                        <p:attrNameLst>
                                          <p:attrName>style.visibility</p:attrName>
                                        </p:attrNameLst>
                                      </p:cBhvr>
                                      <p:to>
                                        <p:strVal val="hidden"/>
                                      </p:to>
                                    </p:set>
                                  </p:childTnLst>
                                </p:cTn>
                              </p:par>
                              <p:par>
                                <p:cTn id="40" presetID="53" presetClass="exit" presetSubtype="0" fill="hold" nodeType="withEffect">
                                  <p:stCondLst>
                                    <p:cond delay="0"/>
                                  </p:stCondLst>
                                  <p:childTnLst>
                                    <p:anim calcmode="lin" valueType="num">
                                      <p:cBhvr>
                                        <p:cTn id="41" dur="500"/>
                                        <p:tgtEl>
                                          <p:spTgt spid="132136"/>
                                        </p:tgtEl>
                                        <p:attrNameLst>
                                          <p:attrName>ppt_w</p:attrName>
                                        </p:attrNameLst>
                                      </p:cBhvr>
                                      <p:tavLst>
                                        <p:tav tm="0">
                                          <p:val>
                                            <p:strVal val="ppt_w"/>
                                          </p:val>
                                        </p:tav>
                                        <p:tav tm="100000">
                                          <p:val>
                                            <p:fltVal val="0"/>
                                          </p:val>
                                        </p:tav>
                                      </p:tavLst>
                                    </p:anim>
                                    <p:anim calcmode="lin" valueType="num">
                                      <p:cBhvr>
                                        <p:cTn id="42" dur="500"/>
                                        <p:tgtEl>
                                          <p:spTgt spid="132136"/>
                                        </p:tgtEl>
                                        <p:attrNameLst>
                                          <p:attrName>ppt_h</p:attrName>
                                        </p:attrNameLst>
                                      </p:cBhvr>
                                      <p:tavLst>
                                        <p:tav tm="0">
                                          <p:val>
                                            <p:strVal val="ppt_h"/>
                                          </p:val>
                                        </p:tav>
                                        <p:tav tm="100000">
                                          <p:val>
                                            <p:fltVal val="0"/>
                                          </p:val>
                                        </p:tav>
                                      </p:tavLst>
                                    </p:anim>
                                    <p:animEffect transition="out" filter="fade">
                                      <p:cBhvr>
                                        <p:cTn id="43" dur="500"/>
                                        <p:tgtEl>
                                          <p:spTgt spid="132136"/>
                                        </p:tgtEl>
                                      </p:cBhvr>
                                    </p:animEffect>
                                    <p:set>
                                      <p:cBhvr>
                                        <p:cTn id="44" dur="1" fill="hold">
                                          <p:stCondLst>
                                            <p:cond delay="499"/>
                                          </p:stCondLst>
                                        </p:cTn>
                                        <p:tgtEl>
                                          <p:spTgt spid="132136"/>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nodeType="click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1000" fill="hold"/>
                                        <p:tgtEl>
                                          <p:spTgt spid="25"/>
                                        </p:tgtEl>
                                        <p:attrNameLst>
                                          <p:attrName>ppt_w</p:attrName>
                                        </p:attrNameLst>
                                      </p:cBhvr>
                                      <p:tavLst>
                                        <p:tav tm="0">
                                          <p:val>
                                            <p:strVal val="#ppt_w*0.70"/>
                                          </p:val>
                                        </p:tav>
                                        <p:tav tm="100000">
                                          <p:val>
                                            <p:strVal val="#ppt_w"/>
                                          </p:val>
                                        </p:tav>
                                      </p:tavLst>
                                    </p:anim>
                                    <p:anim calcmode="lin" valueType="num">
                                      <p:cBhvr>
                                        <p:cTn id="50" dur="1000" fill="hold"/>
                                        <p:tgtEl>
                                          <p:spTgt spid="25"/>
                                        </p:tgtEl>
                                        <p:attrNameLst>
                                          <p:attrName>ppt_h</p:attrName>
                                        </p:attrNameLst>
                                      </p:cBhvr>
                                      <p:tavLst>
                                        <p:tav tm="0">
                                          <p:val>
                                            <p:strVal val="#ppt_h"/>
                                          </p:val>
                                        </p:tav>
                                        <p:tav tm="100000">
                                          <p:val>
                                            <p:strVal val="#ppt_h"/>
                                          </p:val>
                                        </p:tav>
                                      </p:tavLst>
                                    </p:anim>
                                    <p:animEffect transition="in" filter="fade">
                                      <p:cBhvr>
                                        <p:cTn id="51" dur="1000"/>
                                        <p:tgtEl>
                                          <p:spTgt spid="25"/>
                                        </p:tgtEl>
                                      </p:cBhvr>
                                    </p:animEffect>
                                  </p:childTnLst>
                                </p:cTn>
                              </p:par>
                              <p:par>
                                <p:cTn id="52" presetID="55" presetClass="entr" presetSubtype="0" fill="hold" nodeType="with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1000" fill="hold"/>
                                        <p:tgtEl>
                                          <p:spTgt spid="28"/>
                                        </p:tgtEl>
                                        <p:attrNameLst>
                                          <p:attrName>ppt_w</p:attrName>
                                        </p:attrNameLst>
                                      </p:cBhvr>
                                      <p:tavLst>
                                        <p:tav tm="0">
                                          <p:val>
                                            <p:strVal val="#ppt_w*0.70"/>
                                          </p:val>
                                        </p:tav>
                                        <p:tav tm="100000">
                                          <p:val>
                                            <p:strVal val="#ppt_w"/>
                                          </p:val>
                                        </p:tav>
                                      </p:tavLst>
                                    </p:anim>
                                    <p:anim calcmode="lin" valueType="num">
                                      <p:cBhvr>
                                        <p:cTn id="55" dur="1000" fill="hold"/>
                                        <p:tgtEl>
                                          <p:spTgt spid="28"/>
                                        </p:tgtEl>
                                        <p:attrNameLst>
                                          <p:attrName>ppt_h</p:attrName>
                                        </p:attrNameLst>
                                      </p:cBhvr>
                                      <p:tavLst>
                                        <p:tav tm="0">
                                          <p:val>
                                            <p:strVal val="#ppt_h"/>
                                          </p:val>
                                        </p:tav>
                                        <p:tav tm="100000">
                                          <p:val>
                                            <p:strVal val="#ppt_h"/>
                                          </p:val>
                                        </p:tav>
                                      </p:tavLst>
                                    </p:anim>
                                    <p:animEffect transition="in" filter="fade">
                                      <p:cBhvr>
                                        <p:cTn id="56" dur="1000"/>
                                        <p:tgtEl>
                                          <p:spTgt spid="28"/>
                                        </p:tgtEl>
                                      </p:cBhvr>
                                    </p:animEffect>
                                  </p:childTnLst>
                                </p:cTn>
                              </p:par>
                              <p:par>
                                <p:cTn id="57" presetID="55" presetClass="entr" presetSubtype="0"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p:cTn id="59" dur="1000" fill="hold"/>
                                        <p:tgtEl>
                                          <p:spTgt spid="31"/>
                                        </p:tgtEl>
                                        <p:attrNameLst>
                                          <p:attrName>ppt_w</p:attrName>
                                        </p:attrNameLst>
                                      </p:cBhvr>
                                      <p:tavLst>
                                        <p:tav tm="0">
                                          <p:val>
                                            <p:strVal val="#ppt_w*0.70"/>
                                          </p:val>
                                        </p:tav>
                                        <p:tav tm="100000">
                                          <p:val>
                                            <p:strVal val="#ppt_w"/>
                                          </p:val>
                                        </p:tav>
                                      </p:tavLst>
                                    </p:anim>
                                    <p:anim calcmode="lin" valueType="num">
                                      <p:cBhvr>
                                        <p:cTn id="60" dur="1000" fill="hold"/>
                                        <p:tgtEl>
                                          <p:spTgt spid="31"/>
                                        </p:tgtEl>
                                        <p:attrNameLst>
                                          <p:attrName>ppt_h</p:attrName>
                                        </p:attrNameLst>
                                      </p:cBhvr>
                                      <p:tavLst>
                                        <p:tav tm="0">
                                          <p:val>
                                            <p:strVal val="#ppt_h"/>
                                          </p:val>
                                        </p:tav>
                                        <p:tav tm="100000">
                                          <p:val>
                                            <p:strVal val="#ppt_h"/>
                                          </p:val>
                                        </p:tav>
                                      </p:tavLst>
                                    </p:anim>
                                    <p:animEffect transition="in" filter="fade">
                                      <p:cBhvr>
                                        <p:cTn id="61" dur="1000"/>
                                        <p:tgtEl>
                                          <p:spTgt spid="31"/>
                                        </p:tgtEl>
                                      </p:cBhvr>
                                    </p:animEffect>
                                  </p:childTnLst>
                                </p:cTn>
                              </p:par>
                              <p:par>
                                <p:cTn id="62" presetID="55" presetClass="entr" presetSubtype="0" fill="hold" nodeType="withEffect">
                                  <p:stCondLst>
                                    <p:cond delay="0"/>
                                  </p:stCondLst>
                                  <p:childTnLst>
                                    <p:set>
                                      <p:cBhvr>
                                        <p:cTn id="63" dur="1" fill="hold">
                                          <p:stCondLst>
                                            <p:cond delay="0"/>
                                          </p:stCondLst>
                                        </p:cTn>
                                        <p:tgtEl>
                                          <p:spTgt spid="23554"/>
                                        </p:tgtEl>
                                        <p:attrNameLst>
                                          <p:attrName>style.visibility</p:attrName>
                                        </p:attrNameLst>
                                      </p:cBhvr>
                                      <p:to>
                                        <p:strVal val="visible"/>
                                      </p:to>
                                    </p:set>
                                    <p:anim calcmode="lin" valueType="num">
                                      <p:cBhvr>
                                        <p:cTn id="64" dur="1000" fill="hold"/>
                                        <p:tgtEl>
                                          <p:spTgt spid="23554"/>
                                        </p:tgtEl>
                                        <p:attrNameLst>
                                          <p:attrName>ppt_w</p:attrName>
                                        </p:attrNameLst>
                                      </p:cBhvr>
                                      <p:tavLst>
                                        <p:tav tm="0">
                                          <p:val>
                                            <p:strVal val="#ppt_w*0.70"/>
                                          </p:val>
                                        </p:tav>
                                        <p:tav tm="100000">
                                          <p:val>
                                            <p:strVal val="#ppt_w"/>
                                          </p:val>
                                        </p:tav>
                                      </p:tavLst>
                                    </p:anim>
                                    <p:anim calcmode="lin" valueType="num">
                                      <p:cBhvr>
                                        <p:cTn id="65" dur="1000" fill="hold"/>
                                        <p:tgtEl>
                                          <p:spTgt spid="23554"/>
                                        </p:tgtEl>
                                        <p:attrNameLst>
                                          <p:attrName>ppt_h</p:attrName>
                                        </p:attrNameLst>
                                      </p:cBhvr>
                                      <p:tavLst>
                                        <p:tav tm="0">
                                          <p:val>
                                            <p:strVal val="#ppt_h"/>
                                          </p:val>
                                        </p:tav>
                                        <p:tav tm="100000">
                                          <p:val>
                                            <p:strVal val="#ppt_h"/>
                                          </p:val>
                                        </p:tav>
                                      </p:tavLst>
                                    </p:anim>
                                    <p:animEffect transition="in" filter="fade">
                                      <p:cBhvr>
                                        <p:cTn id="66" dur="1000"/>
                                        <p:tgtEl>
                                          <p:spTgt spid="23554"/>
                                        </p:tgtEl>
                                      </p:cBhvr>
                                    </p:animEffect>
                                  </p:childTnLst>
                                </p:cTn>
                              </p:par>
                              <p:par>
                                <p:cTn id="67" presetID="55" presetClass="entr" presetSubtype="0" fill="hold" nodeType="withEffect">
                                  <p:stCondLst>
                                    <p:cond delay="0"/>
                                  </p:stCondLst>
                                  <p:childTnLst>
                                    <p:set>
                                      <p:cBhvr>
                                        <p:cTn id="68" dur="1" fill="hold">
                                          <p:stCondLst>
                                            <p:cond delay="0"/>
                                          </p:stCondLst>
                                        </p:cTn>
                                        <p:tgtEl>
                                          <p:spTgt spid="23557"/>
                                        </p:tgtEl>
                                        <p:attrNameLst>
                                          <p:attrName>style.visibility</p:attrName>
                                        </p:attrNameLst>
                                      </p:cBhvr>
                                      <p:to>
                                        <p:strVal val="visible"/>
                                      </p:to>
                                    </p:set>
                                    <p:anim calcmode="lin" valueType="num">
                                      <p:cBhvr>
                                        <p:cTn id="69" dur="1000" fill="hold"/>
                                        <p:tgtEl>
                                          <p:spTgt spid="23557"/>
                                        </p:tgtEl>
                                        <p:attrNameLst>
                                          <p:attrName>ppt_w</p:attrName>
                                        </p:attrNameLst>
                                      </p:cBhvr>
                                      <p:tavLst>
                                        <p:tav tm="0">
                                          <p:val>
                                            <p:strVal val="#ppt_w*0.70"/>
                                          </p:val>
                                        </p:tav>
                                        <p:tav tm="100000">
                                          <p:val>
                                            <p:strVal val="#ppt_w"/>
                                          </p:val>
                                        </p:tav>
                                      </p:tavLst>
                                    </p:anim>
                                    <p:anim calcmode="lin" valueType="num">
                                      <p:cBhvr>
                                        <p:cTn id="70" dur="1000" fill="hold"/>
                                        <p:tgtEl>
                                          <p:spTgt spid="23557"/>
                                        </p:tgtEl>
                                        <p:attrNameLst>
                                          <p:attrName>ppt_h</p:attrName>
                                        </p:attrNameLst>
                                      </p:cBhvr>
                                      <p:tavLst>
                                        <p:tav tm="0">
                                          <p:val>
                                            <p:strVal val="#ppt_h"/>
                                          </p:val>
                                        </p:tav>
                                        <p:tav tm="100000">
                                          <p:val>
                                            <p:strVal val="#ppt_h"/>
                                          </p:val>
                                        </p:tav>
                                      </p:tavLst>
                                    </p:anim>
                                    <p:animEffect transition="in" filter="fade">
                                      <p:cBhvr>
                                        <p:cTn id="71" dur="1000"/>
                                        <p:tgtEl>
                                          <p:spTgt spid="23557"/>
                                        </p:tgtEl>
                                      </p:cBhvr>
                                    </p:animEffect>
                                  </p:childTnLst>
                                </p:cTn>
                              </p:par>
                              <p:par>
                                <p:cTn id="72" presetID="55" presetClass="entr" presetSubtype="0" fill="hold" nodeType="withEffect">
                                  <p:stCondLst>
                                    <p:cond delay="0"/>
                                  </p:stCondLst>
                                  <p:childTnLst>
                                    <p:set>
                                      <p:cBhvr>
                                        <p:cTn id="73" dur="1" fill="hold">
                                          <p:stCondLst>
                                            <p:cond delay="0"/>
                                          </p:stCondLst>
                                        </p:cTn>
                                        <p:tgtEl>
                                          <p:spTgt spid="23559"/>
                                        </p:tgtEl>
                                        <p:attrNameLst>
                                          <p:attrName>style.visibility</p:attrName>
                                        </p:attrNameLst>
                                      </p:cBhvr>
                                      <p:to>
                                        <p:strVal val="visible"/>
                                      </p:to>
                                    </p:set>
                                    <p:anim calcmode="lin" valueType="num">
                                      <p:cBhvr>
                                        <p:cTn id="74" dur="1000" fill="hold"/>
                                        <p:tgtEl>
                                          <p:spTgt spid="23559"/>
                                        </p:tgtEl>
                                        <p:attrNameLst>
                                          <p:attrName>ppt_w</p:attrName>
                                        </p:attrNameLst>
                                      </p:cBhvr>
                                      <p:tavLst>
                                        <p:tav tm="0">
                                          <p:val>
                                            <p:strVal val="#ppt_w*0.70"/>
                                          </p:val>
                                        </p:tav>
                                        <p:tav tm="100000">
                                          <p:val>
                                            <p:strVal val="#ppt_w"/>
                                          </p:val>
                                        </p:tav>
                                      </p:tavLst>
                                    </p:anim>
                                    <p:anim calcmode="lin" valueType="num">
                                      <p:cBhvr>
                                        <p:cTn id="75" dur="1000" fill="hold"/>
                                        <p:tgtEl>
                                          <p:spTgt spid="23559"/>
                                        </p:tgtEl>
                                        <p:attrNameLst>
                                          <p:attrName>ppt_h</p:attrName>
                                        </p:attrNameLst>
                                      </p:cBhvr>
                                      <p:tavLst>
                                        <p:tav tm="0">
                                          <p:val>
                                            <p:strVal val="#ppt_h"/>
                                          </p:val>
                                        </p:tav>
                                        <p:tav tm="100000">
                                          <p:val>
                                            <p:strVal val="#ppt_h"/>
                                          </p:val>
                                        </p:tav>
                                      </p:tavLst>
                                    </p:anim>
                                    <p:animEffect transition="in" filter="fade">
                                      <p:cBhvr>
                                        <p:cTn id="76" dur="1000"/>
                                        <p:tgtEl>
                                          <p:spTgt spid="23559"/>
                                        </p:tgtEl>
                                      </p:cBhvr>
                                    </p:animEffect>
                                  </p:childTnLst>
                                </p:cTn>
                              </p:par>
                              <p:par>
                                <p:cTn id="77" presetID="55" presetClass="entr" presetSubtype="0" fill="hold" nodeType="withEffect">
                                  <p:stCondLst>
                                    <p:cond delay="0"/>
                                  </p:stCondLst>
                                  <p:childTnLst>
                                    <p:set>
                                      <p:cBhvr>
                                        <p:cTn id="78" dur="1" fill="hold">
                                          <p:stCondLst>
                                            <p:cond delay="0"/>
                                          </p:stCondLst>
                                        </p:cTn>
                                        <p:tgtEl>
                                          <p:spTgt spid="23561"/>
                                        </p:tgtEl>
                                        <p:attrNameLst>
                                          <p:attrName>style.visibility</p:attrName>
                                        </p:attrNameLst>
                                      </p:cBhvr>
                                      <p:to>
                                        <p:strVal val="visible"/>
                                      </p:to>
                                    </p:set>
                                    <p:anim calcmode="lin" valueType="num">
                                      <p:cBhvr>
                                        <p:cTn id="79" dur="1000" fill="hold"/>
                                        <p:tgtEl>
                                          <p:spTgt spid="23561"/>
                                        </p:tgtEl>
                                        <p:attrNameLst>
                                          <p:attrName>ppt_w</p:attrName>
                                        </p:attrNameLst>
                                      </p:cBhvr>
                                      <p:tavLst>
                                        <p:tav tm="0">
                                          <p:val>
                                            <p:strVal val="#ppt_w*0.70"/>
                                          </p:val>
                                        </p:tav>
                                        <p:tav tm="100000">
                                          <p:val>
                                            <p:strVal val="#ppt_w"/>
                                          </p:val>
                                        </p:tav>
                                      </p:tavLst>
                                    </p:anim>
                                    <p:anim calcmode="lin" valueType="num">
                                      <p:cBhvr>
                                        <p:cTn id="80" dur="1000" fill="hold"/>
                                        <p:tgtEl>
                                          <p:spTgt spid="23561"/>
                                        </p:tgtEl>
                                        <p:attrNameLst>
                                          <p:attrName>ppt_h</p:attrName>
                                        </p:attrNameLst>
                                      </p:cBhvr>
                                      <p:tavLst>
                                        <p:tav tm="0">
                                          <p:val>
                                            <p:strVal val="#ppt_h"/>
                                          </p:val>
                                        </p:tav>
                                        <p:tav tm="100000">
                                          <p:val>
                                            <p:strVal val="#ppt_h"/>
                                          </p:val>
                                        </p:tav>
                                      </p:tavLst>
                                    </p:anim>
                                    <p:animEffect transition="in" filter="fade">
                                      <p:cBhvr>
                                        <p:cTn id="81" dur="1000"/>
                                        <p:tgtEl>
                                          <p:spTgt spid="23561"/>
                                        </p:tgtEl>
                                      </p:cBhvr>
                                    </p:animEffect>
                                  </p:childTnLst>
                                </p:cTn>
                              </p:par>
                              <p:par>
                                <p:cTn id="82" presetID="55" presetClass="entr" presetSubtype="0" fill="hold" nodeType="withEffect">
                                  <p:stCondLst>
                                    <p:cond delay="0"/>
                                  </p:stCondLst>
                                  <p:childTnLst>
                                    <p:set>
                                      <p:cBhvr>
                                        <p:cTn id="83" dur="1" fill="hold">
                                          <p:stCondLst>
                                            <p:cond delay="0"/>
                                          </p:stCondLst>
                                        </p:cTn>
                                        <p:tgtEl>
                                          <p:spTgt spid="23562"/>
                                        </p:tgtEl>
                                        <p:attrNameLst>
                                          <p:attrName>style.visibility</p:attrName>
                                        </p:attrNameLst>
                                      </p:cBhvr>
                                      <p:to>
                                        <p:strVal val="visible"/>
                                      </p:to>
                                    </p:set>
                                    <p:anim calcmode="lin" valueType="num">
                                      <p:cBhvr>
                                        <p:cTn id="84" dur="1000" fill="hold"/>
                                        <p:tgtEl>
                                          <p:spTgt spid="23562"/>
                                        </p:tgtEl>
                                        <p:attrNameLst>
                                          <p:attrName>ppt_w</p:attrName>
                                        </p:attrNameLst>
                                      </p:cBhvr>
                                      <p:tavLst>
                                        <p:tav tm="0">
                                          <p:val>
                                            <p:strVal val="#ppt_w*0.70"/>
                                          </p:val>
                                        </p:tav>
                                        <p:tav tm="100000">
                                          <p:val>
                                            <p:strVal val="#ppt_w"/>
                                          </p:val>
                                        </p:tav>
                                      </p:tavLst>
                                    </p:anim>
                                    <p:anim calcmode="lin" valueType="num">
                                      <p:cBhvr>
                                        <p:cTn id="85" dur="1000" fill="hold"/>
                                        <p:tgtEl>
                                          <p:spTgt spid="23562"/>
                                        </p:tgtEl>
                                        <p:attrNameLst>
                                          <p:attrName>ppt_h</p:attrName>
                                        </p:attrNameLst>
                                      </p:cBhvr>
                                      <p:tavLst>
                                        <p:tav tm="0">
                                          <p:val>
                                            <p:strVal val="#ppt_h"/>
                                          </p:val>
                                        </p:tav>
                                        <p:tav tm="100000">
                                          <p:val>
                                            <p:strVal val="#ppt_h"/>
                                          </p:val>
                                        </p:tav>
                                      </p:tavLst>
                                    </p:anim>
                                    <p:animEffect transition="in" filter="fade">
                                      <p:cBhvr>
                                        <p:cTn id="86" dur="1000"/>
                                        <p:tgtEl>
                                          <p:spTgt spid="23562"/>
                                        </p:tgtEl>
                                      </p:cBhvr>
                                    </p:animEffect>
                                  </p:childTnLst>
                                </p:cTn>
                              </p:par>
                              <p:par>
                                <p:cTn id="87" presetID="55" presetClass="entr" presetSubtype="0" fill="hold" nodeType="withEffect">
                                  <p:stCondLst>
                                    <p:cond delay="0"/>
                                  </p:stCondLst>
                                  <p:childTnLst>
                                    <p:set>
                                      <p:cBhvr>
                                        <p:cTn id="88" dur="1" fill="hold">
                                          <p:stCondLst>
                                            <p:cond delay="0"/>
                                          </p:stCondLst>
                                        </p:cTn>
                                        <p:tgtEl>
                                          <p:spTgt spid="195"/>
                                        </p:tgtEl>
                                        <p:attrNameLst>
                                          <p:attrName>style.visibility</p:attrName>
                                        </p:attrNameLst>
                                      </p:cBhvr>
                                      <p:to>
                                        <p:strVal val="visible"/>
                                      </p:to>
                                    </p:set>
                                    <p:anim calcmode="lin" valueType="num">
                                      <p:cBhvr>
                                        <p:cTn id="89" dur="1000" fill="hold"/>
                                        <p:tgtEl>
                                          <p:spTgt spid="195"/>
                                        </p:tgtEl>
                                        <p:attrNameLst>
                                          <p:attrName>ppt_w</p:attrName>
                                        </p:attrNameLst>
                                      </p:cBhvr>
                                      <p:tavLst>
                                        <p:tav tm="0">
                                          <p:val>
                                            <p:strVal val="#ppt_w*0.70"/>
                                          </p:val>
                                        </p:tav>
                                        <p:tav tm="100000">
                                          <p:val>
                                            <p:strVal val="#ppt_w"/>
                                          </p:val>
                                        </p:tav>
                                      </p:tavLst>
                                    </p:anim>
                                    <p:anim calcmode="lin" valueType="num">
                                      <p:cBhvr>
                                        <p:cTn id="90" dur="1000" fill="hold"/>
                                        <p:tgtEl>
                                          <p:spTgt spid="195"/>
                                        </p:tgtEl>
                                        <p:attrNameLst>
                                          <p:attrName>ppt_h</p:attrName>
                                        </p:attrNameLst>
                                      </p:cBhvr>
                                      <p:tavLst>
                                        <p:tav tm="0">
                                          <p:val>
                                            <p:strVal val="#ppt_h"/>
                                          </p:val>
                                        </p:tav>
                                        <p:tav tm="100000">
                                          <p:val>
                                            <p:strVal val="#ppt_h"/>
                                          </p:val>
                                        </p:tav>
                                      </p:tavLst>
                                    </p:anim>
                                    <p:animEffect transition="in" filter="fade">
                                      <p:cBhvr>
                                        <p:cTn id="91" dur="1000"/>
                                        <p:tgtEl>
                                          <p:spTgt spid="195"/>
                                        </p:tgtEl>
                                      </p:cBhvr>
                                    </p:animEffect>
                                  </p:childTnLst>
                                </p:cTn>
                              </p:par>
                              <p:par>
                                <p:cTn id="92" presetID="55" presetClass="entr" presetSubtype="0" fill="hold" nodeType="withEffect">
                                  <p:stCondLst>
                                    <p:cond delay="0"/>
                                  </p:stCondLst>
                                  <p:childTnLst>
                                    <p:set>
                                      <p:cBhvr>
                                        <p:cTn id="93" dur="1" fill="hold">
                                          <p:stCondLst>
                                            <p:cond delay="0"/>
                                          </p:stCondLst>
                                        </p:cTn>
                                        <p:tgtEl>
                                          <p:spTgt spid="205"/>
                                        </p:tgtEl>
                                        <p:attrNameLst>
                                          <p:attrName>style.visibility</p:attrName>
                                        </p:attrNameLst>
                                      </p:cBhvr>
                                      <p:to>
                                        <p:strVal val="visible"/>
                                      </p:to>
                                    </p:set>
                                    <p:anim calcmode="lin" valueType="num">
                                      <p:cBhvr>
                                        <p:cTn id="94" dur="1000" fill="hold"/>
                                        <p:tgtEl>
                                          <p:spTgt spid="205"/>
                                        </p:tgtEl>
                                        <p:attrNameLst>
                                          <p:attrName>ppt_w</p:attrName>
                                        </p:attrNameLst>
                                      </p:cBhvr>
                                      <p:tavLst>
                                        <p:tav tm="0">
                                          <p:val>
                                            <p:strVal val="#ppt_w*0.70"/>
                                          </p:val>
                                        </p:tav>
                                        <p:tav tm="100000">
                                          <p:val>
                                            <p:strVal val="#ppt_w"/>
                                          </p:val>
                                        </p:tav>
                                      </p:tavLst>
                                    </p:anim>
                                    <p:anim calcmode="lin" valueType="num">
                                      <p:cBhvr>
                                        <p:cTn id="95" dur="1000" fill="hold"/>
                                        <p:tgtEl>
                                          <p:spTgt spid="205"/>
                                        </p:tgtEl>
                                        <p:attrNameLst>
                                          <p:attrName>ppt_h</p:attrName>
                                        </p:attrNameLst>
                                      </p:cBhvr>
                                      <p:tavLst>
                                        <p:tav tm="0">
                                          <p:val>
                                            <p:strVal val="#ppt_h"/>
                                          </p:val>
                                        </p:tav>
                                        <p:tav tm="100000">
                                          <p:val>
                                            <p:strVal val="#ppt_h"/>
                                          </p:val>
                                        </p:tav>
                                      </p:tavLst>
                                    </p:anim>
                                    <p:animEffect transition="in" filter="fade">
                                      <p:cBhvr>
                                        <p:cTn id="96" dur="1000"/>
                                        <p:tgtEl>
                                          <p:spTgt spid="205"/>
                                        </p:tgtEl>
                                      </p:cBhvr>
                                    </p:animEffect>
                                  </p:childTnLst>
                                </p:cTn>
                              </p:par>
                              <p:par>
                                <p:cTn id="97" presetID="55" presetClass="entr" presetSubtype="0" fill="hold" nodeType="withEffect">
                                  <p:stCondLst>
                                    <p:cond delay="0"/>
                                  </p:stCondLst>
                                  <p:childTnLst>
                                    <p:set>
                                      <p:cBhvr>
                                        <p:cTn id="98" dur="1" fill="hold">
                                          <p:stCondLst>
                                            <p:cond delay="0"/>
                                          </p:stCondLst>
                                        </p:cTn>
                                        <p:tgtEl>
                                          <p:spTgt spid="225"/>
                                        </p:tgtEl>
                                        <p:attrNameLst>
                                          <p:attrName>style.visibility</p:attrName>
                                        </p:attrNameLst>
                                      </p:cBhvr>
                                      <p:to>
                                        <p:strVal val="visible"/>
                                      </p:to>
                                    </p:set>
                                    <p:anim calcmode="lin" valueType="num">
                                      <p:cBhvr>
                                        <p:cTn id="99" dur="1000" fill="hold"/>
                                        <p:tgtEl>
                                          <p:spTgt spid="225"/>
                                        </p:tgtEl>
                                        <p:attrNameLst>
                                          <p:attrName>ppt_w</p:attrName>
                                        </p:attrNameLst>
                                      </p:cBhvr>
                                      <p:tavLst>
                                        <p:tav tm="0">
                                          <p:val>
                                            <p:strVal val="#ppt_w*0.70"/>
                                          </p:val>
                                        </p:tav>
                                        <p:tav tm="100000">
                                          <p:val>
                                            <p:strVal val="#ppt_w"/>
                                          </p:val>
                                        </p:tav>
                                      </p:tavLst>
                                    </p:anim>
                                    <p:anim calcmode="lin" valueType="num">
                                      <p:cBhvr>
                                        <p:cTn id="100" dur="1000" fill="hold"/>
                                        <p:tgtEl>
                                          <p:spTgt spid="225"/>
                                        </p:tgtEl>
                                        <p:attrNameLst>
                                          <p:attrName>ppt_h</p:attrName>
                                        </p:attrNameLst>
                                      </p:cBhvr>
                                      <p:tavLst>
                                        <p:tav tm="0">
                                          <p:val>
                                            <p:strVal val="#ppt_h"/>
                                          </p:val>
                                        </p:tav>
                                        <p:tav tm="100000">
                                          <p:val>
                                            <p:strVal val="#ppt_h"/>
                                          </p:val>
                                        </p:tav>
                                      </p:tavLst>
                                    </p:anim>
                                    <p:animEffect transition="in" filter="fade">
                                      <p:cBhvr>
                                        <p:cTn id="101" dur="1000"/>
                                        <p:tgtEl>
                                          <p:spTgt spid="225"/>
                                        </p:tgtEl>
                                      </p:cBhvr>
                                    </p:animEffect>
                                  </p:childTnLst>
                                </p:cTn>
                              </p:par>
                              <p:par>
                                <p:cTn id="102" presetID="55" presetClass="entr" presetSubtype="0" fill="hold" nodeType="withEffect">
                                  <p:stCondLst>
                                    <p:cond delay="0"/>
                                  </p:stCondLst>
                                  <p:childTnLst>
                                    <p:set>
                                      <p:cBhvr>
                                        <p:cTn id="103" dur="1" fill="hold">
                                          <p:stCondLst>
                                            <p:cond delay="0"/>
                                          </p:stCondLst>
                                        </p:cTn>
                                        <p:tgtEl>
                                          <p:spTgt spid="255"/>
                                        </p:tgtEl>
                                        <p:attrNameLst>
                                          <p:attrName>style.visibility</p:attrName>
                                        </p:attrNameLst>
                                      </p:cBhvr>
                                      <p:to>
                                        <p:strVal val="visible"/>
                                      </p:to>
                                    </p:set>
                                    <p:anim calcmode="lin" valueType="num">
                                      <p:cBhvr>
                                        <p:cTn id="104" dur="1000" fill="hold"/>
                                        <p:tgtEl>
                                          <p:spTgt spid="255"/>
                                        </p:tgtEl>
                                        <p:attrNameLst>
                                          <p:attrName>ppt_w</p:attrName>
                                        </p:attrNameLst>
                                      </p:cBhvr>
                                      <p:tavLst>
                                        <p:tav tm="0">
                                          <p:val>
                                            <p:strVal val="#ppt_w*0.70"/>
                                          </p:val>
                                        </p:tav>
                                        <p:tav tm="100000">
                                          <p:val>
                                            <p:strVal val="#ppt_w"/>
                                          </p:val>
                                        </p:tav>
                                      </p:tavLst>
                                    </p:anim>
                                    <p:anim calcmode="lin" valueType="num">
                                      <p:cBhvr>
                                        <p:cTn id="105" dur="1000" fill="hold"/>
                                        <p:tgtEl>
                                          <p:spTgt spid="255"/>
                                        </p:tgtEl>
                                        <p:attrNameLst>
                                          <p:attrName>ppt_h</p:attrName>
                                        </p:attrNameLst>
                                      </p:cBhvr>
                                      <p:tavLst>
                                        <p:tav tm="0">
                                          <p:val>
                                            <p:strVal val="#ppt_h"/>
                                          </p:val>
                                        </p:tav>
                                        <p:tav tm="100000">
                                          <p:val>
                                            <p:strVal val="#ppt_h"/>
                                          </p:val>
                                        </p:tav>
                                      </p:tavLst>
                                    </p:anim>
                                    <p:animEffect transition="in" filter="fade">
                                      <p:cBhvr>
                                        <p:cTn id="106" dur="1000"/>
                                        <p:tgtEl>
                                          <p:spTgt spid="255"/>
                                        </p:tgtEl>
                                      </p:cBhvr>
                                    </p:animEffect>
                                  </p:childTnLst>
                                </p:cTn>
                              </p:par>
                            </p:childTnLst>
                          </p:cTn>
                        </p:par>
                      </p:childTnLst>
                    </p:cTn>
                  </p:par>
                  <p:par>
                    <p:cTn id="107" fill="hold">
                      <p:stCondLst>
                        <p:cond delay="indefinite"/>
                      </p:stCondLst>
                      <p:childTnLst>
                        <p:par>
                          <p:cTn id="108" fill="hold">
                            <p:stCondLst>
                              <p:cond delay="0"/>
                            </p:stCondLst>
                            <p:childTnLst>
                              <p:par>
                                <p:cTn id="109" presetID="64" presetClass="path" presetSubtype="0" accel="50000" decel="50000" fill="hold" nodeType="clickEffect">
                                  <p:stCondLst>
                                    <p:cond delay="0"/>
                                  </p:stCondLst>
                                  <p:childTnLst>
                                    <p:animMotion origin="layout" path="M -4.44444E-6 -3.7037E-7 L -0.00381 -0.15185 " pathEditMode="relative" rAng="0" ptsTypes="AA">
                                      <p:cBhvr>
                                        <p:cTn id="110" dur="2000" fill="hold"/>
                                        <p:tgtEl>
                                          <p:spTgt spid="28"/>
                                        </p:tgtEl>
                                        <p:attrNameLst>
                                          <p:attrName>ppt_x</p:attrName>
                                          <p:attrName>ppt_y</p:attrName>
                                        </p:attrNameLst>
                                      </p:cBhvr>
                                      <p:rCtr x="-2" y="-76"/>
                                    </p:animMotion>
                                  </p:childTnLst>
                                </p:cTn>
                              </p:par>
                              <p:par>
                                <p:cTn id="111" presetID="64" presetClass="path" presetSubtype="0" accel="50000" decel="50000" fill="hold" nodeType="withEffect">
                                  <p:stCondLst>
                                    <p:cond delay="0"/>
                                  </p:stCondLst>
                                  <p:childTnLst>
                                    <p:animMotion origin="layout" path="M 0 2.96296E-6 L -0.00382 -0.16227 " pathEditMode="relative" rAng="0" ptsTypes="AA">
                                      <p:cBhvr>
                                        <p:cTn id="112" dur="2000" fill="hold"/>
                                        <p:tgtEl>
                                          <p:spTgt spid="23554"/>
                                        </p:tgtEl>
                                        <p:attrNameLst>
                                          <p:attrName>ppt_x</p:attrName>
                                          <p:attrName>ppt_y</p:attrName>
                                        </p:attrNameLst>
                                      </p:cBhvr>
                                      <p:rCtr x="-2" y="-81"/>
                                    </p:animMotion>
                                  </p:childTnLst>
                                </p:cTn>
                              </p:par>
                              <p:par>
                                <p:cTn id="113" presetID="64" presetClass="path" presetSubtype="0" accel="50000" decel="50000" fill="hold" nodeType="withEffect">
                                  <p:stCondLst>
                                    <p:cond delay="0"/>
                                  </p:stCondLst>
                                  <p:childTnLst>
                                    <p:animMotion origin="layout" path="M 8.33333E-7 1.48148E-6 L -0.00382 -0.1625 " pathEditMode="relative" rAng="0" ptsTypes="AA">
                                      <p:cBhvr>
                                        <p:cTn id="114" dur="2000" fill="hold"/>
                                        <p:tgtEl>
                                          <p:spTgt spid="23559"/>
                                        </p:tgtEl>
                                        <p:attrNameLst>
                                          <p:attrName>ppt_x</p:attrName>
                                          <p:attrName>ppt_y</p:attrName>
                                        </p:attrNameLst>
                                      </p:cBhvr>
                                      <p:rCtr x="-2" y="-81"/>
                                    </p:animMotion>
                                  </p:childTnLst>
                                </p:cTn>
                              </p:par>
                              <p:par>
                                <p:cTn id="115" presetID="64" presetClass="path" presetSubtype="0" accel="50000" decel="50000" fill="hold" nodeType="withEffect">
                                  <p:stCondLst>
                                    <p:cond delay="0"/>
                                  </p:stCondLst>
                                  <p:childTnLst>
                                    <p:animMotion origin="layout" path="M -2.22222E-6 1.48148E-6 L -0.00399 -0.1625 " pathEditMode="relative" rAng="0" ptsTypes="AA">
                                      <p:cBhvr>
                                        <p:cTn id="116" dur="2000" fill="hold"/>
                                        <p:tgtEl>
                                          <p:spTgt spid="23562"/>
                                        </p:tgtEl>
                                        <p:attrNameLst>
                                          <p:attrName>ppt_x</p:attrName>
                                          <p:attrName>ppt_y</p:attrName>
                                        </p:attrNameLst>
                                      </p:cBhvr>
                                      <p:rCtr x="-2" y="-81"/>
                                    </p:animMotion>
                                  </p:childTnLst>
                                </p:cTn>
                              </p:par>
                              <p:par>
                                <p:cTn id="117" presetID="42" presetClass="path" presetSubtype="0" accel="50000" decel="50000" fill="hold" nodeType="withEffect">
                                  <p:stCondLst>
                                    <p:cond delay="0"/>
                                  </p:stCondLst>
                                  <p:childTnLst>
                                    <p:animMotion origin="layout" path="M -4.44444E-6 -1.85185E-6 L 0.004 0.15255 " pathEditMode="relative" rAng="0" ptsTypes="AA">
                                      <p:cBhvr>
                                        <p:cTn id="118" dur="2000" fill="hold"/>
                                        <p:tgtEl>
                                          <p:spTgt spid="25"/>
                                        </p:tgtEl>
                                        <p:attrNameLst>
                                          <p:attrName>ppt_x</p:attrName>
                                          <p:attrName>ppt_y</p:attrName>
                                        </p:attrNameLst>
                                      </p:cBhvr>
                                      <p:rCtr x="2" y="76"/>
                                    </p:animMotion>
                                  </p:childTnLst>
                                </p:cTn>
                              </p:par>
                              <p:par>
                                <p:cTn id="119" presetID="42" presetClass="path" presetSubtype="0" accel="50000" decel="50000" fill="hold" nodeType="withEffect">
                                  <p:stCondLst>
                                    <p:cond delay="0"/>
                                  </p:stCondLst>
                                  <p:childTnLst>
                                    <p:animMotion origin="layout" path="M 0 0 L 0.00399 0.1419 " pathEditMode="relative" rAng="0" ptsTypes="AA">
                                      <p:cBhvr>
                                        <p:cTn id="120" dur="2000" fill="hold"/>
                                        <p:tgtEl>
                                          <p:spTgt spid="31"/>
                                        </p:tgtEl>
                                        <p:attrNameLst>
                                          <p:attrName>ppt_x</p:attrName>
                                          <p:attrName>ppt_y</p:attrName>
                                        </p:attrNameLst>
                                      </p:cBhvr>
                                      <p:rCtr x="2" y="71"/>
                                    </p:animMotion>
                                  </p:childTnLst>
                                </p:cTn>
                              </p:par>
                              <p:par>
                                <p:cTn id="121" presetID="42" presetClass="path" presetSubtype="0" accel="50000" decel="50000" fill="hold" nodeType="withEffect">
                                  <p:stCondLst>
                                    <p:cond delay="0"/>
                                  </p:stCondLst>
                                  <p:childTnLst>
                                    <p:animMotion origin="layout" path="M 8.33333E-7 0 L -0.00382 0.1419 " pathEditMode="relative" rAng="0" ptsTypes="AA">
                                      <p:cBhvr>
                                        <p:cTn id="122" dur="2000" fill="hold"/>
                                        <p:tgtEl>
                                          <p:spTgt spid="23557"/>
                                        </p:tgtEl>
                                        <p:attrNameLst>
                                          <p:attrName>ppt_x</p:attrName>
                                          <p:attrName>ppt_y</p:attrName>
                                        </p:attrNameLst>
                                      </p:cBhvr>
                                      <p:rCtr x="-2" y="71"/>
                                    </p:animMotion>
                                  </p:childTnLst>
                                </p:cTn>
                              </p:par>
                              <p:par>
                                <p:cTn id="123" presetID="42" presetClass="path" presetSubtype="0" accel="50000" decel="50000" fill="hold" nodeType="withEffect">
                                  <p:stCondLst>
                                    <p:cond delay="0"/>
                                  </p:stCondLst>
                                  <p:childTnLst>
                                    <p:animMotion origin="layout" path="M -2.22222E-6 0 L 0.00382 0.1419 " pathEditMode="relative" rAng="0" ptsTypes="AA">
                                      <p:cBhvr>
                                        <p:cTn id="124" dur="2000" fill="hold"/>
                                        <p:tgtEl>
                                          <p:spTgt spid="23561"/>
                                        </p:tgtEl>
                                        <p:attrNameLst>
                                          <p:attrName>ppt_x</p:attrName>
                                          <p:attrName>ppt_y</p:attrName>
                                        </p:attrNameLst>
                                      </p:cBhvr>
                                      <p:rCtr x="2" y="71"/>
                                    </p:animMotion>
                                  </p:childTnLst>
                                </p:cTn>
                              </p:par>
                              <p:par>
                                <p:cTn id="125" presetID="64" presetClass="path" presetSubtype="0" accel="50000" decel="50000" fill="hold" nodeType="withEffect">
                                  <p:stCondLst>
                                    <p:cond delay="0"/>
                                  </p:stCondLst>
                                  <p:childTnLst>
                                    <p:animMotion origin="layout" path="M 2.77778E-6 3.7037E-7 L 0.00382 0.1419 " pathEditMode="relative" rAng="0" ptsTypes="AA">
                                      <p:cBhvr>
                                        <p:cTn id="126" dur="2000" fill="hold"/>
                                        <p:tgtEl>
                                          <p:spTgt spid="195"/>
                                        </p:tgtEl>
                                        <p:attrNameLst>
                                          <p:attrName>ppt_x</p:attrName>
                                          <p:attrName>ppt_y</p:attrName>
                                        </p:attrNameLst>
                                      </p:cBhvr>
                                      <p:rCtr x="2" y="71"/>
                                    </p:animMotion>
                                  </p:childTnLst>
                                </p:cTn>
                              </p:par>
                              <p:par>
                                <p:cTn id="127" presetID="64" presetClass="path" presetSubtype="0" accel="50000" decel="50000" fill="hold" nodeType="withEffect">
                                  <p:stCondLst>
                                    <p:cond delay="0"/>
                                  </p:stCondLst>
                                  <p:childTnLst>
                                    <p:animMotion origin="layout" path="M 1.66667E-6 -1.85185E-6 L -0.00382 -0.15162 " pathEditMode="relative" rAng="0" ptsTypes="AA">
                                      <p:cBhvr>
                                        <p:cTn id="128" dur="2000" fill="hold"/>
                                        <p:tgtEl>
                                          <p:spTgt spid="205"/>
                                        </p:tgtEl>
                                        <p:attrNameLst>
                                          <p:attrName>ppt_x</p:attrName>
                                          <p:attrName>ppt_y</p:attrName>
                                        </p:attrNameLst>
                                      </p:cBhvr>
                                      <p:rCtr x="-2" y="-76"/>
                                    </p:animMotion>
                                  </p:childTnLst>
                                </p:cTn>
                              </p:par>
                              <p:par>
                                <p:cTn id="129" presetID="64" presetClass="path" presetSubtype="0" accel="50000" decel="50000" fill="hold" nodeType="withEffect">
                                  <p:stCondLst>
                                    <p:cond delay="0"/>
                                  </p:stCondLst>
                                  <p:childTnLst>
                                    <p:animMotion origin="layout" path="M -2.5E-6 1.48148E-6 L 0.00365 0.12477 " pathEditMode="relative" rAng="0" ptsTypes="AA">
                                      <p:cBhvr>
                                        <p:cTn id="130" dur="2000" fill="hold"/>
                                        <p:tgtEl>
                                          <p:spTgt spid="225"/>
                                        </p:tgtEl>
                                        <p:attrNameLst>
                                          <p:attrName>ppt_x</p:attrName>
                                          <p:attrName>ppt_y</p:attrName>
                                        </p:attrNameLst>
                                      </p:cBhvr>
                                      <p:rCtr x="2" y="62"/>
                                    </p:animMotion>
                                  </p:childTnLst>
                                </p:cTn>
                              </p:par>
                              <p:par>
                                <p:cTn id="131" presetID="64" presetClass="path" presetSubtype="0" accel="50000" decel="50000" fill="hold" nodeType="withEffect">
                                  <p:stCondLst>
                                    <p:cond delay="0"/>
                                  </p:stCondLst>
                                  <p:childTnLst>
                                    <p:animMotion origin="layout" path="M 2.22222E-6 2.59259E-6 L -0.00295 -0.13542 " pathEditMode="relative" rAng="0" ptsTypes="AA">
                                      <p:cBhvr>
                                        <p:cTn id="132" dur="2000" fill="hold"/>
                                        <p:tgtEl>
                                          <p:spTgt spid="255"/>
                                        </p:tgtEl>
                                        <p:attrNameLst>
                                          <p:attrName>ppt_x</p:attrName>
                                          <p:attrName>ppt_y</p:attrName>
                                        </p:attrNameLst>
                                      </p:cBhvr>
                                      <p:rCtr x="-2" y="-68"/>
                                    </p:animMotion>
                                  </p:childTnLst>
                                </p:cTn>
                              </p:par>
                            </p:childTnLst>
                          </p:cTn>
                        </p:par>
                      </p:childTnLst>
                    </p:cTn>
                  </p:par>
                  <p:par>
                    <p:cTn id="133" fill="hold">
                      <p:stCondLst>
                        <p:cond delay="indefinite"/>
                      </p:stCondLst>
                      <p:childTnLst>
                        <p:par>
                          <p:cTn id="134" fill="hold">
                            <p:stCondLst>
                              <p:cond delay="0"/>
                            </p:stCondLst>
                            <p:childTnLst>
                              <p:par>
                                <p:cTn id="135" presetID="18" presetClass="entr" presetSubtype="6" fill="hold" nodeType="clickEffect">
                                  <p:stCondLst>
                                    <p:cond delay="0"/>
                                  </p:stCondLst>
                                  <p:childTnLst>
                                    <p:set>
                                      <p:cBhvr>
                                        <p:cTn id="136" dur="1" fill="hold">
                                          <p:stCondLst>
                                            <p:cond delay="0"/>
                                          </p:stCondLst>
                                        </p:cTn>
                                        <p:tgtEl>
                                          <p:spTgt spid="132150"/>
                                        </p:tgtEl>
                                        <p:attrNameLst>
                                          <p:attrName>style.visibility</p:attrName>
                                        </p:attrNameLst>
                                      </p:cBhvr>
                                      <p:to>
                                        <p:strVal val="visible"/>
                                      </p:to>
                                    </p:set>
                                    <p:animEffect transition="in" filter="strips(downRight)">
                                      <p:cBhvr>
                                        <p:cTn id="137" dur="1000"/>
                                        <p:tgtEl>
                                          <p:spTgt spid="132150"/>
                                        </p:tgtEl>
                                      </p:cBhvr>
                                    </p:animEffect>
                                  </p:childTnLst>
                                </p:cTn>
                              </p:par>
                            </p:childTnLst>
                          </p:cTn>
                        </p:par>
                        <p:par>
                          <p:cTn id="138" fill="hold">
                            <p:stCondLst>
                              <p:cond delay="1000"/>
                            </p:stCondLst>
                            <p:childTnLst>
                              <p:par>
                                <p:cTn id="139" presetID="10" presetClass="entr" presetSubtype="0" fill="hold" nodeType="afterEffect">
                                  <p:stCondLst>
                                    <p:cond delay="0"/>
                                  </p:stCondLst>
                                  <p:childTnLst>
                                    <p:set>
                                      <p:cBhvr>
                                        <p:cTn id="140" dur="1" fill="hold">
                                          <p:stCondLst>
                                            <p:cond delay="0"/>
                                          </p:stCondLst>
                                        </p:cTn>
                                        <p:tgtEl>
                                          <p:spTgt spid="253"/>
                                        </p:tgtEl>
                                        <p:attrNameLst>
                                          <p:attrName>style.visibility</p:attrName>
                                        </p:attrNameLst>
                                      </p:cBhvr>
                                      <p:to>
                                        <p:strVal val="visible"/>
                                      </p:to>
                                    </p:set>
                                    <p:animEffect transition="in" filter="fade">
                                      <p:cBhvr>
                                        <p:cTn id="141" dur="2000"/>
                                        <p:tgtEl>
                                          <p:spTgt spid="253"/>
                                        </p:tgtEl>
                                      </p:cBhvr>
                                    </p:animEffect>
                                  </p:childTnLst>
                                </p:cTn>
                              </p:par>
                            </p:childTnLst>
                          </p:cTn>
                        </p:par>
                        <p:par>
                          <p:cTn id="142" fill="hold">
                            <p:stCondLst>
                              <p:cond delay="3000"/>
                            </p:stCondLst>
                            <p:childTnLst>
                              <p:par>
                                <p:cTn id="143" presetID="23" presetClass="entr" presetSubtype="16" fill="hold" grpId="0" nodeType="afterEffect">
                                  <p:stCondLst>
                                    <p:cond delay="0"/>
                                  </p:stCondLst>
                                  <p:childTnLst>
                                    <p:set>
                                      <p:cBhvr>
                                        <p:cTn id="144" dur="1" fill="hold">
                                          <p:stCondLst>
                                            <p:cond delay="0"/>
                                          </p:stCondLst>
                                        </p:cTn>
                                        <p:tgtEl>
                                          <p:spTgt spid="132156"/>
                                        </p:tgtEl>
                                        <p:attrNameLst>
                                          <p:attrName>style.visibility</p:attrName>
                                        </p:attrNameLst>
                                      </p:cBhvr>
                                      <p:to>
                                        <p:strVal val="visible"/>
                                      </p:to>
                                    </p:set>
                                    <p:anim calcmode="lin" valueType="num">
                                      <p:cBhvr>
                                        <p:cTn id="145" dur="500" fill="hold"/>
                                        <p:tgtEl>
                                          <p:spTgt spid="132156"/>
                                        </p:tgtEl>
                                        <p:attrNameLst>
                                          <p:attrName>ppt_w</p:attrName>
                                        </p:attrNameLst>
                                      </p:cBhvr>
                                      <p:tavLst>
                                        <p:tav tm="0">
                                          <p:val>
                                            <p:fltVal val="0"/>
                                          </p:val>
                                        </p:tav>
                                        <p:tav tm="100000">
                                          <p:val>
                                            <p:strVal val="#ppt_w"/>
                                          </p:val>
                                        </p:tav>
                                      </p:tavLst>
                                    </p:anim>
                                    <p:anim calcmode="lin" valueType="num">
                                      <p:cBhvr>
                                        <p:cTn id="146" dur="500" fill="hold"/>
                                        <p:tgtEl>
                                          <p:spTgt spid="132156"/>
                                        </p:tgtEl>
                                        <p:attrNameLst>
                                          <p:attrName>ppt_h</p:attrName>
                                        </p:attrNameLst>
                                      </p:cBhvr>
                                      <p:tavLst>
                                        <p:tav tm="0">
                                          <p:val>
                                            <p:fltVal val="0"/>
                                          </p:val>
                                        </p:tav>
                                        <p:tav tm="100000">
                                          <p:val>
                                            <p:strVal val="#ppt_h"/>
                                          </p:val>
                                        </p:tav>
                                      </p:tavLst>
                                    </p:anim>
                                  </p:childTnLst>
                                </p:cTn>
                              </p:par>
                            </p:childTnLst>
                          </p:cTn>
                        </p:par>
                      </p:childTnLst>
                    </p:cTn>
                  </p:par>
                  <p:par>
                    <p:cTn id="147" fill="hold">
                      <p:stCondLst>
                        <p:cond delay="indefinite"/>
                      </p:stCondLst>
                      <p:childTnLst>
                        <p:par>
                          <p:cTn id="148" fill="hold">
                            <p:stCondLst>
                              <p:cond delay="0"/>
                            </p:stCondLst>
                            <p:childTnLst>
                              <p:par>
                                <p:cTn id="149" presetID="53" presetClass="exit" presetSubtype="0" fill="hold" grpId="1" nodeType="clickEffect">
                                  <p:stCondLst>
                                    <p:cond delay="0"/>
                                  </p:stCondLst>
                                  <p:childTnLst>
                                    <p:anim calcmode="lin" valueType="num">
                                      <p:cBhvr>
                                        <p:cTn id="150" dur="500"/>
                                        <p:tgtEl>
                                          <p:spTgt spid="132156"/>
                                        </p:tgtEl>
                                        <p:attrNameLst>
                                          <p:attrName>ppt_w</p:attrName>
                                        </p:attrNameLst>
                                      </p:cBhvr>
                                      <p:tavLst>
                                        <p:tav tm="0">
                                          <p:val>
                                            <p:strVal val="ppt_w"/>
                                          </p:val>
                                        </p:tav>
                                        <p:tav tm="100000">
                                          <p:val>
                                            <p:fltVal val="0"/>
                                          </p:val>
                                        </p:tav>
                                      </p:tavLst>
                                    </p:anim>
                                    <p:anim calcmode="lin" valueType="num">
                                      <p:cBhvr>
                                        <p:cTn id="151" dur="500"/>
                                        <p:tgtEl>
                                          <p:spTgt spid="132156"/>
                                        </p:tgtEl>
                                        <p:attrNameLst>
                                          <p:attrName>ppt_h</p:attrName>
                                        </p:attrNameLst>
                                      </p:cBhvr>
                                      <p:tavLst>
                                        <p:tav tm="0">
                                          <p:val>
                                            <p:strVal val="ppt_h"/>
                                          </p:val>
                                        </p:tav>
                                        <p:tav tm="100000">
                                          <p:val>
                                            <p:fltVal val="0"/>
                                          </p:val>
                                        </p:tav>
                                      </p:tavLst>
                                    </p:anim>
                                    <p:animEffect transition="out" filter="fade">
                                      <p:cBhvr>
                                        <p:cTn id="152" dur="500"/>
                                        <p:tgtEl>
                                          <p:spTgt spid="132156"/>
                                        </p:tgtEl>
                                      </p:cBhvr>
                                    </p:animEffect>
                                    <p:set>
                                      <p:cBhvr>
                                        <p:cTn id="153" dur="1" fill="hold">
                                          <p:stCondLst>
                                            <p:cond delay="499"/>
                                          </p:stCondLst>
                                        </p:cTn>
                                        <p:tgtEl>
                                          <p:spTgt spid="132156"/>
                                        </p:tgtEl>
                                        <p:attrNameLst>
                                          <p:attrName>style.visibility</p:attrName>
                                        </p:attrNameLst>
                                      </p:cBhvr>
                                      <p:to>
                                        <p:strVal val="hidden"/>
                                      </p:to>
                                    </p:set>
                                  </p:childTnLst>
                                </p:cTn>
                              </p:par>
                              <p:par>
                                <p:cTn id="154" presetID="1" presetClass="entr" presetSubtype="0" fill="hold" nodeType="withEffect">
                                  <p:stCondLst>
                                    <p:cond delay="0"/>
                                  </p:stCondLst>
                                  <p:childTnLst>
                                    <p:set>
                                      <p:cBhvr>
                                        <p:cTn id="155" dur="1" fill="hold">
                                          <p:stCondLst>
                                            <p:cond delay="0"/>
                                          </p:stCondLst>
                                        </p:cTn>
                                        <p:tgtEl>
                                          <p:spTgt spid="23563"/>
                                        </p:tgtEl>
                                        <p:attrNameLst>
                                          <p:attrName>style.visibility</p:attrName>
                                        </p:attrNameLst>
                                      </p:cBhvr>
                                      <p:to>
                                        <p:strVal val="visible"/>
                                      </p:to>
                                    </p:set>
                                  </p:childTnLst>
                                </p:cTn>
                              </p:par>
                              <p:par>
                                <p:cTn id="156" presetID="10" presetClass="entr" presetSubtype="0" fill="hold" nodeType="withEffect">
                                  <p:stCondLst>
                                    <p:cond delay="0"/>
                                  </p:stCondLst>
                                  <p:childTnLst>
                                    <p:set>
                                      <p:cBhvr>
                                        <p:cTn id="157" dur="1" fill="hold">
                                          <p:stCondLst>
                                            <p:cond delay="0"/>
                                          </p:stCondLst>
                                        </p:cTn>
                                        <p:tgtEl>
                                          <p:spTgt spid="224"/>
                                        </p:tgtEl>
                                        <p:attrNameLst>
                                          <p:attrName>style.visibility</p:attrName>
                                        </p:attrNameLst>
                                      </p:cBhvr>
                                      <p:to>
                                        <p:strVal val="visible"/>
                                      </p:to>
                                    </p:set>
                                    <p:animEffect transition="in" filter="fade">
                                      <p:cBhvr>
                                        <p:cTn id="158" dur="2000"/>
                                        <p:tgtEl>
                                          <p:spTgt spid="224"/>
                                        </p:tgtEl>
                                      </p:cBhvr>
                                    </p:animEffect>
                                  </p:childTnLst>
                                </p:cTn>
                              </p:par>
                            </p:childTnLst>
                          </p:cTn>
                        </p:par>
                      </p:childTnLst>
                    </p:cTn>
                  </p:par>
                  <p:par>
                    <p:cTn id="159" fill="hold">
                      <p:stCondLst>
                        <p:cond delay="indefinite"/>
                      </p:stCondLst>
                      <p:childTnLst>
                        <p:par>
                          <p:cTn id="160" fill="hold">
                            <p:stCondLst>
                              <p:cond delay="0"/>
                            </p:stCondLst>
                            <p:childTnLst>
                              <p:par>
                                <p:cTn id="161" presetID="18" presetClass="entr" presetSubtype="6" fill="hold" grpId="0" nodeType="clickEffect">
                                  <p:stCondLst>
                                    <p:cond delay="0"/>
                                  </p:stCondLst>
                                  <p:childTnLst>
                                    <p:set>
                                      <p:cBhvr>
                                        <p:cTn id="162" dur="1" fill="hold">
                                          <p:stCondLst>
                                            <p:cond delay="0"/>
                                          </p:stCondLst>
                                        </p:cTn>
                                        <p:tgtEl>
                                          <p:spTgt spid="132151"/>
                                        </p:tgtEl>
                                        <p:attrNameLst>
                                          <p:attrName>style.visibility</p:attrName>
                                        </p:attrNameLst>
                                      </p:cBhvr>
                                      <p:to>
                                        <p:strVal val="visible"/>
                                      </p:to>
                                    </p:set>
                                    <p:animEffect transition="in" filter="strips(downRight)">
                                      <p:cBhvr>
                                        <p:cTn id="163" dur="1000"/>
                                        <p:tgtEl>
                                          <p:spTgt spid="132151"/>
                                        </p:tgtEl>
                                      </p:cBhvr>
                                    </p:animEffect>
                                  </p:childTnLst>
                                </p:cTn>
                              </p:par>
                            </p:childTnLst>
                          </p:cTn>
                        </p:par>
                      </p:childTnLst>
                    </p:cTn>
                  </p:par>
                  <p:par>
                    <p:cTn id="164" fill="hold">
                      <p:stCondLst>
                        <p:cond delay="indefinite"/>
                      </p:stCondLst>
                      <p:childTnLst>
                        <p:par>
                          <p:cTn id="165" fill="hold">
                            <p:stCondLst>
                              <p:cond delay="0"/>
                            </p:stCondLst>
                            <p:childTnLst>
                              <p:par>
                                <p:cTn id="166" presetID="49" presetClass="path" presetSubtype="0" accel="50000" decel="50000" fill="hold" nodeType="clickEffect">
                                  <p:stCondLst>
                                    <p:cond delay="0"/>
                                  </p:stCondLst>
                                  <p:childTnLst>
                                    <p:animMotion origin="layout" path="M 4.72222E-6 1.11111E-6 L 0.21145 0.25903 " pathEditMode="relative" rAng="0" ptsTypes="AA">
                                      <p:cBhvr>
                                        <p:cTn id="167" dur="2000" fill="hold"/>
                                        <p:tgtEl>
                                          <p:spTgt spid="23563"/>
                                        </p:tgtEl>
                                        <p:attrNameLst>
                                          <p:attrName>ppt_x</p:attrName>
                                          <p:attrName>ppt_y</p:attrName>
                                        </p:attrNameLst>
                                      </p:cBhvr>
                                      <p:rCtr x="106" y="129"/>
                                    </p:animMotion>
                                  </p:childTnLst>
                                </p:cTn>
                              </p:par>
                              <p:par>
                                <p:cTn id="168" presetID="49" presetClass="path" presetSubtype="0" accel="50000" decel="50000" fill="hold" nodeType="withEffect">
                                  <p:stCondLst>
                                    <p:cond delay="0"/>
                                  </p:stCondLst>
                                  <p:childTnLst>
                                    <p:animMotion origin="layout" path="M 5E-6 4.07407E-6 L 0.20504 0.23055 " pathEditMode="relative" rAng="0" ptsTypes="AA">
                                      <p:cBhvr>
                                        <p:cTn id="169" dur="2000" fill="hold"/>
                                        <p:tgtEl>
                                          <p:spTgt spid="224"/>
                                        </p:tgtEl>
                                        <p:attrNameLst>
                                          <p:attrName>ppt_x</p:attrName>
                                          <p:attrName>ppt_y</p:attrName>
                                        </p:attrNameLst>
                                      </p:cBhvr>
                                      <p:rCtr x="102" y="115"/>
                                    </p:animMotion>
                                  </p:childTnLst>
                                </p:cTn>
                              </p:par>
                            </p:childTnLst>
                          </p:cTn>
                        </p:par>
                        <p:par>
                          <p:cTn id="170" fill="hold">
                            <p:stCondLst>
                              <p:cond delay="2000"/>
                            </p:stCondLst>
                            <p:childTnLst>
                              <p:par>
                                <p:cTn id="171" presetID="53" presetClass="exit" presetSubtype="0" fill="hold" nodeType="afterEffect">
                                  <p:stCondLst>
                                    <p:cond delay="0"/>
                                  </p:stCondLst>
                                  <p:childTnLst>
                                    <p:anim calcmode="lin" valueType="num">
                                      <p:cBhvr>
                                        <p:cTn id="172" dur="1000"/>
                                        <p:tgtEl>
                                          <p:spTgt spid="23563"/>
                                        </p:tgtEl>
                                        <p:attrNameLst>
                                          <p:attrName>ppt_w</p:attrName>
                                        </p:attrNameLst>
                                      </p:cBhvr>
                                      <p:tavLst>
                                        <p:tav tm="0">
                                          <p:val>
                                            <p:strVal val="ppt_w"/>
                                          </p:val>
                                        </p:tav>
                                        <p:tav tm="100000">
                                          <p:val>
                                            <p:fltVal val="0"/>
                                          </p:val>
                                        </p:tav>
                                      </p:tavLst>
                                    </p:anim>
                                    <p:anim calcmode="lin" valueType="num">
                                      <p:cBhvr>
                                        <p:cTn id="173" dur="1000"/>
                                        <p:tgtEl>
                                          <p:spTgt spid="23563"/>
                                        </p:tgtEl>
                                        <p:attrNameLst>
                                          <p:attrName>ppt_h</p:attrName>
                                        </p:attrNameLst>
                                      </p:cBhvr>
                                      <p:tavLst>
                                        <p:tav tm="0">
                                          <p:val>
                                            <p:strVal val="ppt_h"/>
                                          </p:val>
                                        </p:tav>
                                        <p:tav tm="100000">
                                          <p:val>
                                            <p:fltVal val="0"/>
                                          </p:val>
                                        </p:tav>
                                      </p:tavLst>
                                    </p:anim>
                                    <p:animEffect transition="out" filter="fade">
                                      <p:cBhvr>
                                        <p:cTn id="174" dur="1000"/>
                                        <p:tgtEl>
                                          <p:spTgt spid="23563"/>
                                        </p:tgtEl>
                                      </p:cBhvr>
                                    </p:animEffect>
                                    <p:set>
                                      <p:cBhvr>
                                        <p:cTn id="175" dur="1" fill="hold">
                                          <p:stCondLst>
                                            <p:cond delay="999"/>
                                          </p:stCondLst>
                                        </p:cTn>
                                        <p:tgtEl>
                                          <p:spTgt spid="23563"/>
                                        </p:tgtEl>
                                        <p:attrNameLst>
                                          <p:attrName>style.visibility</p:attrName>
                                        </p:attrNameLst>
                                      </p:cBhvr>
                                      <p:to>
                                        <p:strVal val="hidden"/>
                                      </p:to>
                                    </p:set>
                                  </p:childTnLst>
                                </p:cTn>
                              </p:par>
                            </p:childTnLst>
                          </p:cTn>
                        </p:par>
                      </p:childTnLst>
                    </p:cTn>
                  </p:par>
                  <p:par>
                    <p:cTn id="176" fill="hold">
                      <p:stCondLst>
                        <p:cond delay="indefinite"/>
                      </p:stCondLst>
                      <p:childTnLst>
                        <p:par>
                          <p:cTn id="177" fill="hold">
                            <p:stCondLst>
                              <p:cond delay="0"/>
                            </p:stCondLst>
                            <p:childTnLst>
                              <p:par>
                                <p:cTn id="178" presetID="8" presetClass="exit" presetSubtype="16" fill="hold" grpId="1" nodeType="clickEffect">
                                  <p:stCondLst>
                                    <p:cond delay="0"/>
                                  </p:stCondLst>
                                  <p:childTnLst>
                                    <p:animEffect transition="out" filter="diamond(in)">
                                      <p:cBhvr>
                                        <p:cTn id="179" dur="2000"/>
                                        <p:tgtEl>
                                          <p:spTgt spid="132151"/>
                                        </p:tgtEl>
                                      </p:cBhvr>
                                    </p:animEffect>
                                    <p:set>
                                      <p:cBhvr>
                                        <p:cTn id="180" dur="1" fill="hold">
                                          <p:stCondLst>
                                            <p:cond delay="1999"/>
                                          </p:stCondLst>
                                        </p:cTn>
                                        <p:tgtEl>
                                          <p:spTgt spid="132151"/>
                                        </p:tgtEl>
                                        <p:attrNameLst>
                                          <p:attrName>style.visibility</p:attrName>
                                        </p:attrNameLst>
                                      </p:cBhvr>
                                      <p:to>
                                        <p:strVal val="hidden"/>
                                      </p:to>
                                    </p:set>
                                  </p:childTnLst>
                                </p:cTn>
                              </p:par>
                            </p:childTnLst>
                          </p:cTn>
                        </p:par>
                        <p:par>
                          <p:cTn id="181" fill="hold">
                            <p:stCondLst>
                              <p:cond delay="2000"/>
                            </p:stCondLst>
                            <p:childTnLst>
                              <p:par>
                                <p:cTn id="182" presetID="55" presetClass="entr" presetSubtype="0" fill="hold" grpId="0" nodeType="afterEffect">
                                  <p:stCondLst>
                                    <p:cond delay="0"/>
                                  </p:stCondLst>
                                  <p:childTnLst>
                                    <p:set>
                                      <p:cBhvr>
                                        <p:cTn id="183" dur="1" fill="hold">
                                          <p:stCondLst>
                                            <p:cond delay="0"/>
                                          </p:stCondLst>
                                        </p:cTn>
                                        <p:tgtEl>
                                          <p:spTgt spid="132152"/>
                                        </p:tgtEl>
                                        <p:attrNameLst>
                                          <p:attrName>style.visibility</p:attrName>
                                        </p:attrNameLst>
                                      </p:cBhvr>
                                      <p:to>
                                        <p:strVal val="visible"/>
                                      </p:to>
                                    </p:set>
                                    <p:anim calcmode="lin" valueType="num">
                                      <p:cBhvr>
                                        <p:cTn id="184" dur="1000" fill="hold"/>
                                        <p:tgtEl>
                                          <p:spTgt spid="132152"/>
                                        </p:tgtEl>
                                        <p:attrNameLst>
                                          <p:attrName>ppt_w</p:attrName>
                                        </p:attrNameLst>
                                      </p:cBhvr>
                                      <p:tavLst>
                                        <p:tav tm="0">
                                          <p:val>
                                            <p:strVal val="#ppt_w*0.70"/>
                                          </p:val>
                                        </p:tav>
                                        <p:tav tm="100000">
                                          <p:val>
                                            <p:strVal val="#ppt_w"/>
                                          </p:val>
                                        </p:tav>
                                      </p:tavLst>
                                    </p:anim>
                                    <p:anim calcmode="lin" valueType="num">
                                      <p:cBhvr>
                                        <p:cTn id="185" dur="1000" fill="hold"/>
                                        <p:tgtEl>
                                          <p:spTgt spid="132152"/>
                                        </p:tgtEl>
                                        <p:attrNameLst>
                                          <p:attrName>ppt_h</p:attrName>
                                        </p:attrNameLst>
                                      </p:cBhvr>
                                      <p:tavLst>
                                        <p:tav tm="0">
                                          <p:val>
                                            <p:strVal val="#ppt_h"/>
                                          </p:val>
                                        </p:tav>
                                        <p:tav tm="100000">
                                          <p:val>
                                            <p:strVal val="#ppt_h"/>
                                          </p:val>
                                        </p:tav>
                                      </p:tavLst>
                                    </p:anim>
                                    <p:animEffect transition="in" filter="fade">
                                      <p:cBhvr>
                                        <p:cTn id="186" dur="1000"/>
                                        <p:tgtEl>
                                          <p:spTgt spid="132152"/>
                                        </p:tgtEl>
                                      </p:cBhvr>
                                    </p:animEffect>
                                  </p:childTnLst>
                                </p:cTn>
                              </p:par>
                            </p:childTnLst>
                          </p:cTn>
                        </p:par>
                      </p:childTnLst>
                    </p:cTn>
                  </p:par>
                  <p:par>
                    <p:cTn id="187" fill="hold">
                      <p:stCondLst>
                        <p:cond delay="indefinite"/>
                      </p:stCondLst>
                      <p:childTnLst>
                        <p:par>
                          <p:cTn id="188" fill="hold">
                            <p:stCondLst>
                              <p:cond delay="0"/>
                            </p:stCondLst>
                            <p:childTnLst>
                              <p:par>
                                <p:cTn id="189" presetID="18" presetClass="entr" presetSubtype="9" fill="hold" nodeType="clickEffect">
                                  <p:stCondLst>
                                    <p:cond delay="0"/>
                                  </p:stCondLst>
                                  <p:childTnLst>
                                    <p:set>
                                      <p:cBhvr>
                                        <p:cTn id="190" dur="1" fill="hold">
                                          <p:stCondLst>
                                            <p:cond delay="0"/>
                                          </p:stCondLst>
                                        </p:cTn>
                                        <p:tgtEl>
                                          <p:spTgt spid="132153"/>
                                        </p:tgtEl>
                                        <p:attrNameLst>
                                          <p:attrName>style.visibility</p:attrName>
                                        </p:attrNameLst>
                                      </p:cBhvr>
                                      <p:to>
                                        <p:strVal val="visible"/>
                                      </p:to>
                                    </p:set>
                                    <p:animEffect transition="in" filter="strips(upLeft)">
                                      <p:cBhvr>
                                        <p:cTn id="191" dur="1000"/>
                                        <p:tgtEl>
                                          <p:spTgt spid="132153"/>
                                        </p:tgtEl>
                                      </p:cBhvr>
                                    </p:animEffect>
                                  </p:childTnLst>
                                </p:cTn>
                              </p:par>
                            </p:childTnLst>
                          </p:cTn>
                        </p:par>
                        <p:par>
                          <p:cTn id="192" fill="hold">
                            <p:stCondLst>
                              <p:cond delay="1000"/>
                            </p:stCondLst>
                            <p:childTnLst>
                              <p:par>
                                <p:cTn id="193" presetID="55" presetClass="entr" presetSubtype="0" fill="hold" grpId="0" nodeType="afterEffect">
                                  <p:stCondLst>
                                    <p:cond delay="0"/>
                                  </p:stCondLst>
                                  <p:childTnLst>
                                    <p:set>
                                      <p:cBhvr>
                                        <p:cTn id="194" dur="1" fill="hold">
                                          <p:stCondLst>
                                            <p:cond delay="0"/>
                                          </p:stCondLst>
                                        </p:cTn>
                                        <p:tgtEl>
                                          <p:spTgt spid="132154"/>
                                        </p:tgtEl>
                                        <p:attrNameLst>
                                          <p:attrName>style.visibility</p:attrName>
                                        </p:attrNameLst>
                                      </p:cBhvr>
                                      <p:to>
                                        <p:strVal val="visible"/>
                                      </p:to>
                                    </p:set>
                                    <p:anim calcmode="lin" valueType="num">
                                      <p:cBhvr>
                                        <p:cTn id="195" dur="1000" fill="hold"/>
                                        <p:tgtEl>
                                          <p:spTgt spid="132154"/>
                                        </p:tgtEl>
                                        <p:attrNameLst>
                                          <p:attrName>ppt_w</p:attrName>
                                        </p:attrNameLst>
                                      </p:cBhvr>
                                      <p:tavLst>
                                        <p:tav tm="0">
                                          <p:val>
                                            <p:strVal val="#ppt_w*0.70"/>
                                          </p:val>
                                        </p:tav>
                                        <p:tav tm="100000">
                                          <p:val>
                                            <p:strVal val="#ppt_w"/>
                                          </p:val>
                                        </p:tav>
                                      </p:tavLst>
                                    </p:anim>
                                    <p:anim calcmode="lin" valueType="num">
                                      <p:cBhvr>
                                        <p:cTn id="196" dur="1000" fill="hold"/>
                                        <p:tgtEl>
                                          <p:spTgt spid="132154"/>
                                        </p:tgtEl>
                                        <p:attrNameLst>
                                          <p:attrName>ppt_h</p:attrName>
                                        </p:attrNameLst>
                                      </p:cBhvr>
                                      <p:tavLst>
                                        <p:tav tm="0">
                                          <p:val>
                                            <p:strVal val="#ppt_h"/>
                                          </p:val>
                                        </p:tav>
                                        <p:tav tm="100000">
                                          <p:val>
                                            <p:strVal val="#ppt_h"/>
                                          </p:val>
                                        </p:tav>
                                      </p:tavLst>
                                    </p:anim>
                                    <p:animEffect transition="in" filter="fade">
                                      <p:cBhvr>
                                        <p:cTn id="197" dur="1000"/>
                                        <p:tgtEl>
                                          <p:spTgt spid="132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098" grpId="0"/>
      <p:bldP spid="132100" grpId="0" animBg="1"/>
      <p:bldP spid="132151" grpId="0" animBg="1"/>
      <p:bldP spid="132151" grpId="1" animBg="1"/>
      <p:bldP spid="132152" grpId="0" animBg="1"/>
      <p:bldP spid="132154" grpId="0" animBg="1"/>
      <p:bldP spid="132155" grpId="0" animBg="1"/>
      <p:bldP spid="132155" grpId="1" animBg="1"/>
      <p:bldP spid="132156" grpId="0" animBg="1"/>
      <p:bldP spid="132156"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571604" y="71414"/>
            <a:ext cx="6072230" cy="642942"/>
          </a:xfrm>
        </p:spPr>
        <p:txBody>
          <a:bodyPr>
            <a:noAutofit/>
          </a:bodyPr>
          <a:lstStyle/>
          <a:p>
            <a:r>
              <a:rPr lang="it-IT" sz="2800" b="1" dirty="0" smtClean="0">
                <a:latin typeface="Times New Roman" pitchFamily="18" charset="0"/>
                <a:cs typeface="Times New Roman" pitchFamily="18" charset="0"/>
              </a:rPr>
              <a:t>OMOPLOIDIA: i gameti della F1</a:t>
            </a:r>
            <a:endParaRPr lang="it-IT" sz="2800" b="1" dirty="0">
              <a:latin typeface="Times New Roman" pitchFamily="18" charset="0"/>
              <a:cs typeface="Times New Roman" pitchFamily="18" charset="0"/>
            </a:endParaRPr>
          </a:p>
        </p:txBody>
      </p:sp>
      <p:sp>
        <p:nvSpPr>
          <p:cNvPr id="4" name="AutoShape 83">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5" name="AutoShape 152">
            <a:hlinkClick r:id="" action="ppaction://hlinkshowjump?jump=previousslide" highlightClick="1"/>
          </p:cNvPr>
          <p:cNvSpPr>
            <a:spLocks noChangeArrowheads="1"/>
          </p:cNvSpPr>
          <p:nvPr/>
        </p:nvSpPr>
        <p:spPr bwMode="auto">
          <a:xfrm>
            <a:off x="393700" y="214290"/>
            <a:ext cx="647700" cy="358775"/>
          </a:xfrm>
          <a:prstGeom prst="actionButtonBackPrevious">
            <a:avLst/>
          </a:prstGeom>
          <a:solidFill>
            <a:schemeClr val="accent1"/>
          </a:solidFill>
          <a:ln w="9525">
            <a:noFill/>
            <a:miter lim="800000"/>
            <a:headEnd/>
            <a:tailEnd/>
          </a:ln>
        </p:spPr>
        <p:txBody>
          <a:bodyPr wrap="none" anchor="ctr"/>
          <a:lstStyle/>
          <a:p>
            <a:endParaRPr lang="it-IT"/>
          </a:p>
        </p:txBody>
      </p:sp>
      <p:grpSp>
        <p:nvGrpSpPr>
          <p:cNvPr id="6" name="Group 4"/>
          <p:cNvGrpSpPr>
            <a:grpSpLocks/>
          </p:cNvGrpSpPr>
          <p:nvPr/>
        </p:nvGrpSpPr>
        <p:grpSpPr bwMode="auto">
          <a:xfrm>
            <a:off x="142844" y="1071546"/>
            <a:ext cx="1819260" cy="1143008"/>
            <a:chOff x="384" y="624"/>
            <a:chExt cx="1536" cy="864"/>
          </a:xfrm>
        </p:grpSpPr>
        <p:grpSp>
          <p:nvGrpSpPr>
            <p:cNvPr id="7" name="Group 5"/>
            <p:cNvGrpSpPr>
              <a:grpSpLocks/>
            </p:cNvGrpSpPr>
            <p:nvPr/>
          </p:nvGrpSpPr>
          <p:grpSpPr bwMode="auto">
            <a:xfrm>
              <a:off x="1824" y="864"/>
              <a:ext cx="96" cy="240"/>
              <a:chOff x="2160" y="2016"/>
              <a:chExt cx="96" cy="240"/>
            </a:xfrm>
          </p:grpSpPr>
          <p:sp>
            <p:nvSpPr>
              <p:cNvPr id="29" name="Oval 6"/>
              <p:cNvSpPr>
                <a:spLocks noChangeArrowheads="1"/>
              </p:cNvSpPr>
              <p:nvPr/>
            </p:nvSpPr>
            <p:spPr bwMode="auto">
              <a:xfrm>
                <a:off x="2160" y="2016"/>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sp>
            <p:nvSpPr>
              <p:cNvPr id="30" name="Line 7"/>
              <p:cNvSpPr>
                <a:spLocks noChangeShapeType="1"/>
              </p:cNvSpPr>
              <p:nvPr/>
            </p:nvSpPr>
            <p:spPr bwMode="auto">
              <a:xfrm>
                <a:off x="2208" y="2016"/>
                <a:ext cx="0" cy="240"/>
              </a:xfrm>
              <a:prstGeom prst="line">
                <a:avLst/>
              </a:prstGeom>
              <a:noFill/>
              <a:ln w="38100">
                <a:solidFill>
                  <a:srgbClr val="FC3924"/>
                </a:solidFill>
                <a:round/>
                <a:headEnd/>
                <a:tailEnd/>
              </a:ln>
            </p:spPr>
            <p:txBody>
              <a:bodyPr/>
              <a:lstStyle/>
              <a:p>
                <a:endParaRPr lang="it-IT">
                  <a:ln>
                    <a:solidFill>
                      <a:schemeClr val="tx1"/>
                    </a:solidFill>
                  </a:ln>
                </a:endParaRPr>
              </a:p>
            </p:txBody>
          </p:sp>
        </p:grpSp>
        <p:grpSp>
          <p:nvGrpSpPr>
            <p:cNvPr id="8" name="Group 8"/>
            <p:cNvGrpSpPr>
              <a:grpSpLocks/>
            </p:cNvGrpSpPr>
            <p:nvPr/>
          </p:nvGrpSpPr>
          <p:grpSpPr bwMode="auto">
            <a:xfrm>
              <a:off x="528" y="864"/>
              <a:ext cx="96" cy="624"/>
              <a:chOff x="1440" y="2832"/>
              <a:chExt cx="96" cy="624"/>
            </a:xfrm>
          </p:grpSpPr>
          <p:sp>
            <p:nvSpPr>
              <p:cNvPr id="27" name="Line 9"/>
              <p:cNvSpPr>
                <a:spLocks noChangeShapeType="1"/>
              </p:cNvSpPr>
              <p:nvPr/>
            </p:nvSpPr>
            <p:spPr bwMode="auto">
              <a:xfrm flipH="1">
                <a:off x="1488" y="2928"/>
                <a:ext cx="0" cy="528"/>
              </a:xfrm>
              <a:prstGeom prst="line">
                <a:avLst/>
              </a:prstGeom>
              <a:noFill/>
              <a:ln w="38100">
                <a:solidFill>
                  <a:srgbClr val="FC3924"/>
                </a:solidFill>
                <a:round/>
                <a:headEnd/>
                <a:tailEnd/>
              </a:ln>
            </p:spPr>
            <p:txBody>
              <a:bodyPr/>
              <a:lstStyle/>
              <a:p>
                <a:endParaRPr lang="it-IT">
                  <a:ln>
                    <a:solidFill>
                      <a:schemeClr val="tx1"/>
                    </a:solidFill>
                  </a:ln>
                </a:endParaRPr>
              </a:p>
            </p:txBody>
          </p:sp>
          <p:sp>
            <p:nvSpPr>
              <p:cNvPr id="28" name="Oval 10"/>
              <p:cNvSpPr>
                <a:spLocks noChangeArrowheads="1"/>
              </p:cNvSpPr>
              <p:nvPr/>
            </p:nvSpPr>
            <p:spPr bwMode="auto">
              <a:xfrm>
                <a:off x="1440" y="2832"/>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grpSp>
        <p:grpSp>
          <p:nvGrpSpPr>
            <p:cNvPr id="9" name="Group 11"/>
            <p:cNvGrpSpPr>
              <a:grpSpLocks/>
            </p:cNvGrpSpPr>
            <p:nvPr/>
          </p:nvGrpSpPr>
          <p:grpSpPr bwMode="auto">
            <a:xfrm>
              <a:off x="384" y="864"/>
              <a:ext cx="96" cy="624"/>
              <a:chOff x="1344" y="2208"/>
              <a:chExt cx="96" cy="624"/>
            </a:xfrm>
          </p:grpSpPr>
          <p:sp>
            <p:nvSpPr>
              <p:cNvPr id="25" name="Line 12"/>
              <p:cNvSpPr>
                <a:spLocks noChangeShapeType="1"/>
              </p:cNvSpPr>
              <p:nvPr/>
            </p:nvSpPr>
            <p:spPr bwMode="auto">
              <a:xfrm flipH="1">
                <a:off x="1392" y="2304"/>
                <a:ext cx="0" cy="528"/>
              </a:xfrm>
              <a:prstGeom prst="line">
                <a:avLst/>
              </a:prstGeom>
              <a:noFill/>
              <a:ln w="38100">
                <a:solidFill>
                  <a:srgbClr val="FC3924"/>
                </a:solidFill>
                <a:round/>
                <a:headEnd/>
                <a:tailEnd/>
              </a:ln>
            </p:spPr>
            <p:txBody>
              <a:bodyPr/>
              <a:lstStyle/>
              <a:p>
                <a:endParaRPr lang="it-IT">
                  <a:ln>
                    <a:solidFill>
                      <a:schemeClr val="tx1"/>
                    </a:solidFill>
                  </a:ln>
                </a:endParaRPr>
              </a:p>
            </p:txBody>
          </p:sp>
          <p:sp>
            <p:nvSpPr>
              <p:cNvPr id="26" name="Oval 13"/>
              <p:cNvSpPr>
                <a:spLocks noChangeArrowheads="1"/>
              </p:cNvSpPr>
              <p:nvPr/>
            </p:nvSpPr>
            <p:spPr bwMode="auto">
              <a:xfrm>
                <a:off x="1344" y="2208"/>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grpSp>
        <p:grpSp>
          <p:nvGrpSpPr>
            <p:cNvPr id="10" name="Group 14"/>
            <p:cNvGrpSpPr>
              <a:grpSpLocks/>
            </p:cNvGrpSpPr>
            <p:nvPr/>
          </p:nvGrpSpPr>
          <p:grpSpPr bwMode="auto">
            <a:xfrm>
              <a:off x="816" y="624"/>
              <a:ext cx="96" cy="672"/>
              <a:chOff x="2064" y="2400"/>
              <a:chExt cx="96" cy="672"/>
            </a:xfrm>
          </p:grpSpPr>
          <p:sp>
            <p:nvSpPr>
              <p:cNvPr id="23" name="Line 15"/>
              <p:cNvSpPr>
                <a:spLocks noChangeShapeType="1"/>
              </p:cNvSpPr>
              <p:nvPr/>
            </p:nvSpPr>
            <p:spPr bwMode="auto">
              <a:xfrm flipH="1">
                <a:off x="2112" y="2400"/>
                <a:ext cx="0" cy="672"/>
              </a:xfrm>
              <a:prstGeom prst="line">
                <a:avLst/>
              </a:prstGeom>
              <a:noFill/>
              <a:ln w="38100">
                <a:solidFill>
                  <a:srgbClr val="FC3924"/>
                </a:solidFill>
                <a:round/>
                <a:headEnd/>
                <a:tailEnd/>
              </a:ln>
            </p:spPr>
            <p:txBody>
              <a:bodyPr/>
              <a:lstStyle/>
              <a:p>
                <a:endParaRPr lang="it-IT">
                  <a:ln>
                    <a:solidFill>
                      <a:schemeClr val="tx1"/>
                    </a:solidFill>
                  </a:ln>
                </a:endParaRPr>
              </a:p>
            </p:txBody>
          </p:sp>
          <p:sp>
            <p:nvSpPr>
              <p:cNvPr id="24" name="Oval 16"/>
              <p:cNvSpPr>
                <a:spLocks noChangeArrowheads="1"/>
              </p:cNvSpPr>
              <p:nvPr/>
            </p:nvSpPr>
            <p:spPr bwMode="auto">
              <a:xfrm>
                <a:off x="2064" y="2640"/>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grpSp>
        <p:grpSp>
          <p:nvGrpSpPr>
            <p:cNvPr id="11" name="Group 17"/>
            <p:cNvGrpSpPr>
              <a:grpSpLocks/>
            </p:cNvGrpSpPr>
            <p:nvPr/>
          </p:nvGrpSpPr>
          <p:grpSpPr bwMode="auto">
            <a:xfrm>
              <a:off x="960" y="624"/>
              <a:ext cx="96" cy="672"/>
              <a:chOff x="2256" y="2400"/>
              <a:chExt cx="96" cy="672"/>
            </a:xfrm>
          </p:grpSpPr>
          <p:sp>
            <p:nvSpPr>
              <p:cNvPr id="21" name="Line 18"/>
              <p:cNvSpPr>
                <a:spLocks noChangeShapeType="1"/>
              </p:cNvSpPr>
              <p:nvPr/>
            </p:nvSpPr>
            <p:spPr bwMode="auto">
              <a:xfrm flipH="1">
                <a:off x="2304" y="2400"/>
                <a:ext cx="0" cy="672"/>
              </a:xfrm>
              <a:prstGeom prst="line">
                <a:avLst/>
              </a:prstGeom>
              <a:noFill/>
              <a:ln w="38100">
                <a:solidFill>
                  <a:srgbClr val="FC3924"/>
                </a:solidFill>
                <a:round/>
                <a:headEnd/>
                <a:tailEnd/>
              </a:ln>
            </p:spPr>
            <p:txBody>
              <a:bodyPr/>
              <a:lstStyle/>
              <a:p>
                <a:endParaRPr lang="it-IT">
                  <a:ln>
                    <a:solidFill>
                      <a:schemeClr val="tx1"/>
                    </a:solidFill>
                  </a:ln>
                </a:endParaRPr>
              </a:p>
            </p:txBody>
          </p:sp>
          <p:sp>
            <p:nvSpPr>
              <p:cNvPr id="22" name="Oval 19"/>
              <p:cNvSpPr>
                <a:spLocks noChangeArrowheads="1"/>
              </p:cNvSpPr>
              <p:nvPr/>
            </p:nvSpPr>
            <p:spPr bwMode="auto">
              <a:xfrm>
                <a:off x="2256" y="2640"/>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grpSp>
        <p:grpSp>
          <p:nvGrpSpPr>
            <p:cNvPr id="12" name="Group 20"/>
            <p:cNvGrpSpPr>
              <a:grpSpLocks/>
            </p:cNvGrpSpPr>
            <p:nvPr/>
          </p:nvGrpSpPr>
          <p:grpSpPr bwMode="auto">
            <a:xfrm>
              <a:off x="1248" y="768"/>
              <a:ext cx="96" cy="384"/>
              <a:chOff x="1872" y="1584"/>
              <a:chExt cx="96" cy="384"/>
            </a:xfrm>
          </p:grpSpPr>
          <p:sp>
            <p:nvSpPr>
              <p:cNvPr id="19" name="Line 21"/>
              <p:cNvSpPr>
                <a:spLocks noChangeShapeType="1"/>
              </p:cNvSpPr>
              <p:nvPr/>
            </p:nvSpPr>
            <p:spPr bwMode="auto">
              <a:xfrm>
                <a:off x="1920" y="1584"/>
                <a:ext cx="0" cy="384"/>
              </a:xfrm>
              <a:prstGeom prst="line">
                <a:avLst/>
              </a:prstGeom>
              <a:noFill/>
              <a:ln w="38100">
                <a:solidFill>
                  <a:srgbClr val="FC3924"/>
                </a:solidFill>
                <a:round/>
                <a:headEnd/>
                <a:tailEnd/>
              </a:ln>
            </p:spPr>
            <p:txBody>
              <a:bodyPr/>
              <a:lstStyle/>
              <a:p>
                <a:endParaRPr lang="it-IT">
                  <a:ln>
                    <a:solidFill>
                      <a:schemeClr val="tx1"/>
                    </a:solidFill>
                  </a:ln>
                </a:endParaRPr>
              </a:p>
            </p:txBody>
          </p:sp>
          <p:sp>
            <p:nvSpPr>
              <p:cNvPr id="20" name="Oval 22"/>
              <p:cNvSpPr>
                <a:spLocks noChangeArrowheads="1"/>
              </p:cNvSpPr>
              <p:nvPr/>
            </p:nvSpPr>
            <p:spPr bwMode="auto">
              <a:xfrm>
                <a:off x="1872" y="1680"/>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grpSp>
        <p:grpSp>
          <p:nvGrpSpPr>
            <p:cNvPr id="13" name="Group 23"/>
            <p:cNvGrpSpPr>
              <a:grpSpLocks/>
            </p:cNvGrpSpPr>
            <p:nvPr/>
          </p:nvGrpSpPr>
          <p:grpSpPr bwMode="auto">
            <a:xfrm>
              <a:off x="1392" y="768"/>
              <a:ext cx="96" cy="384"/>
              <a:chOff x="2112" y="1584"/>
              <a:chExt cx="96" cy="384"/>
            </a:xfrm>
          </p:grpSpPr>
          <p:sp>
            <p:nvSpPr>
              <p:cNvPr id="17" name="Line 24"/>
              <p:cNvSpPr>
                <a:spLocks noChangeShapeType="1"/>
              </p:cNvSpPr>
              <p:nvPr/>
            </p:nvSpPr>
            <p:spPr bwMode="auto">
              <a:xfrm>
                <a:off x="2160" y="1584"/>
                <a:ext cx="0" cy="384"/>
              </a:xfrm>
              <a:prstGeom prst="line">
                <a:avLst/>
              </a:prstGeom>
              <a:noFill/>
              <a:ln w="38100">
                <a:solidFill>
                  <a:srgbClr val="FC3924"/>
                </a:solidFill>
                <a:round/>
                <a:headEnd/>
                <a:tailEnd/>
              </a:ln>
            </p:spPr>
            <p:txBody>
              <a:bodyPr/>
              <a:lstStyle/>
              <a:p>
                <a:endParaRPr lang="it-IT">
                  <a:ln>
                    <a:solidFill>
                      <a:schemeClr val="tx1"/>
                    </a:solidFill>
                  </a:ln>
                </a:endParaRPr>
              </a:p>
            </p:txBody>
          </p:sp>
          <p:sp>
            <p:nvSpPr>
              <p:cNvPr id="18" name="Oval 25"/>
              <p:cNvSpPr>
                <a:spLocks noChangeArrowheads="1"/>
              </p:cNvSpPr>
              <p:nvPr/>
            </p:nvSpPr>
            <p:spPr bwMode="auto">
              <a:xfrm>
                <a:off x="2112" y="1680"/>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grpSp>
        <p:grpSp>
          <p:nvGrpSpPr>
            <p:cNvPr id="14" name="Group 26"/>
            <p:cNvGrpSpPr>
              <a:grpSpLocks/>
            </p:cNvGrpSpPr>
            <p:nvPr/>
          </p:nvGrpSpPr>
          <p:grpSpPr bwMode="auto">
            <a:xfrm>
              <a:off x="1680" y="864"/>
              <a:ext cx="96" cy="240"/>
              <a:chOff x="2064" y="1920"/>
              <a:chExt cx="96" cy="240"/>
            </a:xfrm>
          </p:grpSpPr>
          <p:sp>
            <p:nvSpPr>
              <p:cNvPr id="15" name="Line 27"/>
              <p:cNvSpPr>
                <a:spLocks noChangeShapeType="1"/>
              </p:cNvSpPr>
              <p:nvPr/>
            </p:nvSpPr>
            <p:spPr bwMode="auto">
              <a:xfrm>
                <a:off x="2112" y="1920"/>
                <a:ext cx="0" cy="240"/>
              </a:xfrm>
              <a:prstGeom prst="line">
                <a:avLst/>
              </a:prstGeom>
              <a:noFill/>
              <a:ln w="38100">
                <a:solidFill>
                  <a:srgbClr val="FC3924"/>
                </a:solidFill>
                <a:round/>
                <a:headEnd/>
                <a:tailEnd/>
              </a:ln>
            </p:spPr>
            <p:txBody>
              <a:bodyPr/>
              <a:lstStyle/>
              <a:p>
                <a:endParaRPr lang="it-IT">
                  <a:ln>
                    <a:solidFill>
                      <a:schemeClr val="tx1"/>
                    </a:solidFill>
                  </a:ln>
                </a:endParaRPr>
              </a:p>
            </p:txBody>
          </p:sp>
          <p:sp>
            <p:nvSpPr>
              <p:cNvPr id="16" name="Oval 28"/>
              <p:cNvSpPr>
                <a:spLocks noChangeArrowheads="1"/>
              </p:cNvSpPr>
              <p:nvPr/>
            </p:nvSpPr>
            <p:spPr bwMode="auto">
              <a:xfrm>
                <a:off x="2064" y="1920"/>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grpSp>
      </p:grpSp>
      <p:grpSp>
        <p:nvGrpSpPr>
          <p:cNvPr id="31" name="Group 4"/>
          <p:cNvGrpSpPr>
            <a:grpSpLocks/>
          </p:cNvGrpSpPr>
          <p:nvPr/>
        </p:nvGrpSpPr>
        <p:grpSpPr bwMode="auto">
          <a:xfrm>
            <a:off x="7110458" y="1071546"/>
            <a:ext cx="1819260" cy="1143008"/>
            <a:chOff x="384" y="624"/>
            <a:chExt cx="1536" cy="864"/>
          </a:xfrm>
          <a:solidFill>
            <a:srgbClr val="0000FF"/>
          </a:solidFill>
        </p:grpSpPr>
        <p:grpSp>
          <p:nvGrpSpPr>
            <p:cNvPr id="32" name="Group 5"/>
            <p:cNvGrpSpPr>
              <a:grpSpLocks/>
            </p:cNvGrpSpPr>
            <p:nvPr/>
          </p:nvGrpSpPr>
          <p:grpSpPr bwMode="auto">
            <a:xfrm>
              <a:off x="1824" y="864"/>
              <a:ext cx="96" cy="240"/>
              <a:chOff x="2160" y="2016"/>
              <a:chExt cx="96" cy="240"/>
            </a:xfrm>
            <a:grpFill/>
          </p:grpSpPr>
          <p:sp>
            <p:nvSpPr>
              <p:cNvPr id="54" name="Oval 6"/>
              <p:cNvSpPr>
                <a:spLocks noChangeArrowheads="1"/>
              </p:cNvSpPr>
              <p:nvPr/>
            </p:nvSpPr>
            <p:spPr bwMode="auto">
              <a:xfrm>
                <a:off x="2160" y="2016"/>
                <a:ext cx="96" cy="96"/>
              </a:xfrm>
              <a:prstGeom prst="ellipse">
                <a:avLst/>
              </a:prstGeom>
              <a:grpFill/>
              <a:ln w="9525">
                <a:solidFill>
                  <a:srgbClr val="0000FF"/>
                </a:solidFill>
                <a:round/>
                <a:headEnd/>
                <a:tailEnd/>
              </a:ln>
            </p:spPr>
            <p:txBody>
              <a:bodyPr wrap="none" anchor="ctr"/>
              <a:lstStyle/>
              <a:p>
                <a:endParaRPr lang="it-IT"/>
              </a:p>
            </p:txBody>
          </p:sp>
          <p:sp>
            <p:nvSpPr>
              <p:cNvPr id="55" name="Line 7"/>
              <p:cNvSpPr>
                <a:spLocks noChangeShapeType="1"/>
              </p:cNvSpPr>
              <p:nvPr/>
            </p:nvSpPr>
            <p:spPr bwMode="auto">
              <a:xfrm>
                <a:off x="2208" y="2016"/>
                <a:ext cx="0" cy="240"/>
              </a:xfrm>
              <a:prstGeom prst="line">
                <a:avLst/>
              </a:prstGeom>
              <a:grpFill/>
              <a:ln w="38100">
                <a:solidFill>
                  <a:srgbClr val="0000FF"/>
                </a:solidFill>
                <a:round/>
                <a:headEnd/>
                <a:tailEnd/>
              </a:ln>
            </p:spPr>
            <p:txBody>
              <a:bodyPr/>
              <a:lstStyle/>
              <a:p>
                <a:endParaRPr lang="it-IT"/>
              </a:p>
            </p:txBody>
          </p:sp>
        </p:grpSp>
        <p:grpSp>
          <p:nvGrpSpPr>
            <p:cNvPr id="33" name="Group 8"/>
            <p:cNvGrpSpPr>
              <a:grpSpLocks/>
            </p:cNvGrpSpPr>
            <p:nvPr/>
          </p:nvGrpSpPr>
          <p:grpSpPr bwMode="auto">
            <a:xfrm>
              <a:off x="528" y="864"/>
              <a:ext cx="96" cy="624"/>
              <a:chOff x="1440" y="2832"/>
              <a:chExt cx="96" cy="624"/>
            </a:xfrm>
            <a:grpFill/>
          </p:grpSpPr>
          <p:sp>
            <p:nvSpPr>
              <p:cNvPr id="52" name="Line 9"/>
              <p:cNvSpPr>
                <a:spLocks noChangeShapeType="1"/>
              </p:cNvSpPr>
              <p:nvPr/>
            </p:nvSpPr>
            <p:spPr bwMode="auto">
              <a:xfrm flipH="1">
                <a:off x="1488" y="2928"/>
                <a:ext cx="0" cy="528"/>
              </a:xfrm>
              <a:prstGeom prst="line">
                <a:avLst/>
              </a:prstGeom>
              <a:grpFill/>
              <a:ln w="38100">
                <a:solidFill>
                  <a:srgbClr val="0000FF"/>
                </a:solidFill>
                <a:round/>
                <a:headEnd/>
                <a:tailEnd/>
              </a:ln>
            </p:spPr>
            <p:txBody>
              <a:bodyPr/>
              <a:lstStyle/>
              <a:p>
                <a:endParaRPr lang="it-IT"/>
              </a:p>
            </p:txBody>
          </p:sp>
          <p:sp>
            <p:nvSpPr>
              <p:cNvPr id="53" name="Oval 10"/>
              <p:cNvSpPr>
                <a:spLocks noChangeArrowheads="1"/>
              </p:cNvSpPr>
              <p:nvPr/>
            </p:nvSpPr>
            <p:spPr bwMode="auto">
              <a:xfrm>
                <a:off x="1440" y="2832"/>
                <a:ext cx="96" cy="96"/>
              </a:xfrm>
              <a:prstGeom prst="ellipse">
                <a:avLst/>
              </a:prstGeom>
              <a:grpFill/>
              <a:ln w="9525">
                <a:solidFill>
                  <a:srgbClr val="0000FF"/>
                </a:solidFill>
                <a:round/>
                <a:headEnd/>
                <a:tailEnd/>
              </a:ln>
            </p:spPr>
            <p:txBody>
              <a:bodyPr wrap="none" anchor="ctr"/>
              <a:lstStyle/>
              <a:p>
                <a:endParaRPr lang="it-IT"/>
              </a:p>
            </p:txBody>
          </p:sp>
        </p:grpSp>
        <p:grpSp>
          <p:nvGrpSpPr>
            <p:cNvPr id="34" name="Group 11"/>
            <p:cNvGrpSpPr>
              <a:grpSpLocks/>
            </p:cNvGrpSpPr>
            <p:nvPr/>
          </p:nvGrpSpPr>
          <p:grpSpPr bwMode="auto">
            <a:xfrm>
              <a:off x="384" y="864"/>
              <a:ext cx="96" cy="624"/>
              <a:chOff x="1344" y="2208"/>
              <a:chExt cx="96" cy="624"/>
            </a:xfrm>
            <a:grpFill/>
          </p:grpSpPr>
          <p:sp>
            <p:nvSpPr>
              <p:cNvPr id="50" name="Line 12"/>
              <p:cNvSpPr>
                <a:spLocks noChangeShapeType="1"/>
              </p:cNvSpPr>
              <p:nvPr/>
            </p:nvSpPr>
            <p:spPr bwMode="auto">
              <a:xfrm flipH="1">
                <a:off x="1392" y="2304"/>
                <a:ext cx="0" cy="528"/>
              </a:xfrm>
              <a:prstGeom prst="line">
                <a:avLst/>
              </a:prstGeom>
              <a:grpFill/>
              <a:ln w="38100">
                <a:solidFill>
                  <a:srgbClr val="0000FF"/>
                </a:solidFill>
                <a:round/>
                <a:headEnd/>
                <a:tailEnd/>
              </a:ln>
            </p:spPr>
            <p:txBody>
              <a:bodyPr/>
              <a:lstStyle/>
              <a:p>
                <a:endParaRPr lang="it-IT"/>
              </a:p>
            </p:txBody>
          </p:sp>
          <p:sp>
            <p:nvSpPr>
              <p:cNvPr id="51" name="Oval 13"/>
              <p:cNvSpPr>
                <a:spLocks noChangeArrowheads="1"/>
              </p:cNvSpPr>
              <p:nvPr/>
            </p:nvSpPr>
            <p:spPr bwMode="auto">
              <a:xfrm>
                <a:off x="1344" y="2208"/>
                <a:ext cx="96" cy="96"/>
              </a:xfrm>
              <a:prstGeom prst="ellipse">
                <a:avLst/>
              </a:prstGeom>
              <a:grpFill/>
              <a:ln w="9525">
                <a:solidFill>
                  <a:srgbClr val="0000FF"/>
                </a:solidFill>
                <a:round/>
                <a:headEnd/>
                <a:tailEnd/>
              </a:ln>
            </p:spPr>
            <p:txBody>
              <a:bodyPr wrap="none" anchor="ctr"/>
              <a:lstStyle/>
              <a:p>
                <a:endParaRPr lang="it-IT"/>
              </a:p>
            </p:txBody>
          </p:sp>
        </p:grpSp>
        <p:grpSp>
          <p:nvGrpSpPr>
            <p:cNvPr id="35" name="Group 14"/>
            <p:cNvGrpSpPr>
              <a:grpSpLocks/>
            </p:cNvGrpSpPr>
            <p:nvPr/>
          </p:nvGrpSpPr>
          <p:grpSpPr bwMode="auto">
            <a:xfrm>
              <a:off x="816" y="624"/>
              <a:ext cx="96" cy="672"/>
              <a:chOff x="2064" y="2400"/>
              <a:chExt cx="96" cy="672"/>
            </a:xfrm>
            <a:grpFill/>
          </p:grpSpPr>
          <p:sp>
            <p:nvSpPr>
              <p:cNvPr id="48" name="Line 15"/>
              <p:cNvSpPr>
                <a:spLocks noChangeShapeType="1"/>
              </p:cNvSpPr>
              <p:nvPr/>
            </p:nvSpPr>
            <p:spPr bwMode="auto">
              <a:xfrm flipH="1">
                <a:off x="2112" y="2400"/>
                <a:ext cx="0" cy="672"/>
              </a:xfrm>
              <a:prstGeom prst="line">
                <a:avLst/>
              </a:prstGeom>
              <a:grpFill/>
              <a:ln w="38100">
                <a:solidFill>
                  <a:srgbClr val="0000FF"/>
                </a:solidFill>
                <a:round/>
                <a:headEnd/>
                <a:tailEnd/>
              </a:ln>
            </p:spPr>
            <p:txBody>
              <a:bodyPr/>
              <a:lstStyle/>
              <a:p>
                <a:endParaRPr lang="it-IT"/>
              </a:p>
            </p:txBody>
          </p:sp>
          <p:sp>
            <p:nvSpPr>
              <p:cNvPr id="49" name="Oval 16"/>
              <p:cNvSpPr>
                <a:spLocks noChangeArrowheads="1"/>
              </p:cNvSpPr>
              <p:nvPr/>
            </p:nvSpPr>
            <p:spPr bwMode="auto">
              <a:xfrm>
                <a:off x="2064" y="2640"/>
                <a:ext cx="96" cy="96"/>
              </a:xfrm>
              <a:prstGeom prst="ellipse">
                <a:avLst/>
              </a:prstGeom>
              <a:grpFill/>
              <a:ln w="9525">
                <a:solidFill>
                  <a:srgbClr val="0000FF"/>
                </a:solidFill>
                <a:round/>
                <a:headEnd/>
                <a:tailEnd/>
              </a:ln>
            </p:spPr>
            <p:txBody>
              <a:bodyPr wrap="none" anchor="ctr"/>
              <a:lstStyle/>
              <a:p>
                <a:endParaRPr lang="it-IT"/>
              </a:p>
            </p:txBody>
          </p:sp>
        </p:grpSp>
        <p:grpSp>
          <p:nvGrpSpPr>
            <p:cNvPr id="36" name="Group 17"/>
            <p:cNvGrpSpPr>
              <a:grpSpLocks/>
            </p:cNvGrpSpPr>
            <p:nvPr/>
          </p:nvGrpSpPr>
          <p:grpSpPr bwMode="auto">
            <a:xfrm>
              <a:off x="960" y="624"/>
              <a:ext cx="96" cy="672"/>
              <a:chOff x="2256" y="2400"/>
              <a:chExt cx="96" cy="672"/>
            </a:xfrm>
            <a:grpFill/>
          </p:grpSpPr>
          <p:sp>
            <p:nvSpPr>
              <p:cNvPr id="46" name="Line 18"/>
              <p:cNvSpPr>
                <a:spLocks noChangeShapeType="1"/>
              </p:cNvSpPr>
              <p:nvPr/>
            </p:nvSpPr>
            <p:spPr bwMode="auto">
              <a:xfrm flipH="1">
                <a:off x="2304" y="2400"/>
                <a:ext cx="0" cy="672"/>
              </a:xfrm>
              <a:prstGeom prst="line">
                <a:avLst/>
              </a:prstGeom>
              <a:grpFill/>
              <a:ln w="38100">
                <a:solidFill>
                  <a:srgbClr val="0000FF"/>
                </a:solidFill>
                <a:round/>
                <a:headEnd/>
                <a:tailEnd/>
              </a:ln>
            </p:spPr>
            <p:txBody>
              <a:bodyPr/>
              <a:lstStyle/>
              <a:p>
                <a:endParaRPr lang="it-IT"/>
              </a:p>
            </p:txBody>
          </p:sp>
          <p:sp>
            <p:nvSpPr>
              <p:cNvPr id="47" name="Oval 19"/>
              <p:cNvSpPr>
                <a:spLocks noChangeArrowheads="1"/>
              </p:cNvSpPr>
              <p:nvPr/>
            </p:nvSpPr>
            <p:spPr bwMode="auto">
              <a:xfrm>
                <a:off x="2256" y="2640"/>
                <a:ext cx="96" cy="96"/>
              </a:xfrm>
              <a:prstGeom prst="ellipse">
                <a:avLst/>
              </a:prstGeom>
              <a:grpFill/>
              <a:ln w="9525">
                <a:solidFill>
                  <a:srgbClr val="0000FF"/>
                </a:solidFill>
                <a:round/>
                <a:headEnd/>
                <a:tailEnd/>
              </a:ln>
            </p:spPr>
            <p:txBody>
              <a:bodyPr wrap="none" anchor="ctr"/>
              <a:lstStyle/>
              <a:p>
                <a:endParaRPr lang="it-IT"/>
              </a:p>
            </p:txBody>
          </p:sp>
        </p:grpSp>
        <p:grpSp>
          <p:nvGrpSpPr>
            <p:cNvPr id="37" name="Group 20"/>
            <p:cNvGrpSpPr>
              <a:grpSpLocks/>
            </p:cNvGrpSpPr>
            <p:nvPr/>
          </p:nvGrpSpPr>
          <p:grpSpPr bwMode="auto">
            <a:xfrm>
              <a:off x="1248" y="768"/>
              <a:ext cx="96" cy="384"/>
              <a:chOff x="1872" y="1584"/>
              <a:chExt cx="96" cy="384"/>
            </a:xfrm>
            <a:grpFill/>
          </p:grpSpPr>
          <p:sp>
            <p:nvSpPr>
              <p:cNvPr id="44" name="Line 21"/>
              <p:cNvSpPr>
                <a:spLocks noChangeShapeType="1"/>
              </p:cNvSpPr>
              <p:nvPr/>
            </p:nvSpPr>
            <p:spPr bwMode="auto">
              <a:xfrm>
                <a:off x="1920" y="1584"/>
                <a:ext cx="0" cy="384"/>
              </a:xfrm>
              <a:prstGeom prst="line">
                <a:avLst/>
              </a:prstGeom>
              <a:grpFill/>
              <a:ln w="38100">
                <a:solidFill>
                  <a:srgbClr val="0000FF"/>
                </a:solidFill>
                <a:round/>
                <a:headEnd/>
                <a:tailEnd/>
              </a:ln>
            </p:spPr>
            <p:txBody>
              <a:bodyPr/>
              <a:lstStyle/>
              <a:p>
                <a:endParaRPr lang="it-IT"/>
              </a:p>
            </p:txBody>
          </p:sp>
          <p:sp>
            <p:nvSpPr>
              <p:cNvPr id="45" name="Oval 22"/>
              <p:cNvSpPr>
                <a:spLocks noChangeArrowheads="1"/>
              </p:cNvSpPr>
              <p:nvPr/>
            </p:nvSpPr>
            <p:spPr bwMode="auto">
              <a:xfrm>
                <a:off x="1872" y="1680"/>
                <a:ext cx="96" cy="96"/>
              </a:xfrm>
              <a:prstGeom prst="ellipse">
                <a:avLst/>
              </a:prstGeom>
              <a:grpFill/>
              <a:ln w="9525">
                <a:solidFill>
                  <a:srgbClr val="0000FF"/>
                </a:solidFill>
                <a:round/>
                <a:headEnd/>
                <a:tailEnd/>
              </a:ln>
            </p:spPr>
            <p:txBody>
              <a:bodyPr wrap="none" anchor="ctr"/>
              <a:lstStyle/>
              <a:p>
                <a:endParaRPr lang="it-IT"/>
              </a:p>
            </p:txBody>
          </p:sp>
        </p:grpSp>
        <p:grpSp>
          <p:nvGrpSpPr>
            <p:cNvPr id="38" name="Group 23"/>
            <p:cNvGrpSpPr>
              <a:grpSpLocks/>
            </p:cNvGrpSpPr>
            <p:nvPr/>
          </p:nvGrpSpPr>
          <p:grpSpPr bwMode="auto">
            <a:xfrm>
              <a:off x="1392" y="768"/>
              <a:ext cx="96" cy="384"/>
              <a:chOff x="2112" y="1584"/>
              <a:chExt cx="96" cy="384"/>
            </a:xfrm>
            <a:grpFill/>
          </p:grpSpPr>
          <p:sp>
            <p:nvSpPr>
              <p:cNvPr id="42" name="Line 24"/>
              <p:cNvSpPr>
                <a:spLocks noChangeShapeType="1"/>
              </p:cNvSpPr>
              <p:nvPr/>
            </p:nvSpPr>
            <p:spPr bwMode="auto">
              <a:xfrm>
                <a:off x="2160" y="1584"/>
                <a:ext cx="0" cy="384"/>
              </a:xfrm>
              <a:prstGeom prst="line">
                <a:avLst/>
              </a:prstGeom>
              <a:grpFill/>
              <a:ln w="38100">
                <a:solidFill>
                  <a:srgbClr val="0000FF"/>
                </a:solidFill>
                <a:round/>
                <a:headEnd/>
                <a:tailEnd/>
              </a:ln>
            </p:spPr>
            <p:txBody>
              <a:bodyPr/>
              <a:lstStyle/>
              <a:p>
                <a:endParaRPr lang="it-IT"/>
              </a:p>
            </p:txBody>
          </p:sp>
          <p:sp>
            <p:nvSpPr>
              <p:cNvPr id="43" name="Oval 25"/>
              <p:cNvSpPr>
                <a:spLocks noChangeArrowheads="1"/>
              </p:cNvSpPr>
              <p:nvPr/>
            </p:nvSpPr>
            <p:spPr bwMode="auto">
              <a:xfrm>
                <a:off x="2112" y="1680"/>
                <a:ext cx="96" cy="96"/>
              </a:xfrm>
              <a:prstGeom prst="ellipse">
                <a:avLst/>
              </a:prstGeom>
              <a:grpFill/>
              <a:ln w="9525">
                <a:solidFill>
                  <a:srgbClr val="0000FF"/>
                </a:solidFill>
                <a:round/>
                <a:headEnd/>
                <a:tailEnd/>
              </a:ln>
            </p:spPr>
            <p:txBody>
              <a:bodyPr wrap="none" anchor="ctr"/>
              <a:lstStyle/>
              <a:p>
                <a:endParaRPr lang="it-IT"/>
              </a:p>
            </p:txBody>
          </p:sp>
        </p:grpSp>
        <p:grpSp>
          <p:nvGrpSpPr>
            <p:cNvPr id="39" name="Group 26"/>
            <p:cNvGrpSpPr>
              <a:grpSpLocks/>
            </p:cNvGrpSpPr>
            <p:nvPr/>
          </p:nvGrpSpPr>
          <p:grpSpPr bwMode="auto">
            <a:xfrm>
              <a:off x="1680" y="864"/>
              <a:ext cx="96" cy="240"/>
              <a:chOff x="2064" y="1920"/>
              <a:chExt cx="96" cy="240"/>
            </a:xfrm>
            <a:grpFill/>
          </p:grpSpPr>
          <p:sp>
            <p:nvSpPr>
              <p:cNvPr id="40" name="Line 27"/>
              <p:cNvSpPr>
                <a:spLocks noChangeShapeType="1"/>
              </p:cNvSpPr>
              <p:nvPr/>
            </p:nvSpPr>
            <p:spPr bwMode="auto">
              <a:xfrm>
                <a:off x="2112" y="1920"/>
                <a:ext cx="0" cy="240"/>
              </a:xfrm>
              <a:prstGeom prst="line">
                <a:avLst/>
              </a:prstGeom>
              <a:grpFill/>
              <a:ln w="38100">
                <a:solidFill>
                  <a:srgbClr val="0000FF"/>
                </a:solidFill>
                <a:round/>
                <a:headEnd/>
                <a:tailEnd/>
              </a:ln>
            </p:spPr>
            <p:txBody>
              <a:bodyPr/>
              <a:lstStyle/>
              <a:p>
                <a:endParaRPr lang="it-IT"/>
              </a:p>
            </p:txBody>
          </p:sp>
          <p:sp>
            <p:nvSpPr>
              <p:cNvPr id="41" name="Oval 28"/>
              <p:cNvSpPr>
                <a:spLocks noChangeArrowheads="1"/>
              </p:cNvSpPr>
              <p:nvPr/>
            </p:nvSpPr>
            <p:spPr bwMode="auto">
              <a:xfrm>
                <a:off x="2064" y="1920"/>
                <a:ext cx="96" cy="96"/>
              </a:xfrm>
              <a:prstGeom prst="ellipse">
                <a:avLst/>
              </a:prstGeom>
              <a:grpFill/>
              <a:ln w="9525">
                <a:solidFill>
                  <a:srgbClr val="0000FF"/>
                </a:solidFill>
                <a:round/>
                <a:headEnd/>
                <a:tailEnd/>
              </a:ln>
            </p:spPr>
            <p:txBody>
              <a:bodyPr wrap="none" anchor="ctr"/>
              <a:lstStyle/>
              <a:p>
                <a:endParaRPr lang="it-IT"/>
              </a:p>
            </p:txBody>
          </p:sp>
        </p:grpSp>
      </p:grpSp>
      <p:grpSp>
        <p:nvGrpSpPr>
          <p:cNvPr id="56" name="Group 4"/>
          <p:cNvGrpSpPr>
            <a:grpSpLocks/>
          </p:cNvGrpSpPr>
          <p:nvPr/>
        </p:nvGrpSpPr>
        <p:grpSpPr bwMode="auto">
          <a:xfrm>
            <a:off x="2500298" y="1071546"/>
            <a:ext cx="718939" cy="1143008"/>
            <a:chOff x="384" y="624"/>
            <a:chExt cx="607" cy="864"/>
          </a:xfrm>
        </p:grpSpPr>
        <p:grpSp>
          <p:nvGrpSpPr>
            <p:cNvPr id="59" name="Group 11"/>
            <p:cNvGrpSpPr>
              <a:grpSpLocks/>
            </p:cNvGrpSpPr>
            <p:nvPr/>
          </p:nvGrpSpPr>
          <p:grpSpPr bwMode="auto">
            <a:xfrm>
              <a:off x="384" y="864"/>
              <a:ext cx="96" cy="624"/>
              <a:chOff x="1344" y="2208"/>
              <a:chExt cx="96" cy="624"/>
            </a:xfrm>
          </p:grpSpPr>
          <p:sp>
            <p:nvSpPr>
              <p:cNvPr id="75" name="Line 12"/>
              <p:cNvSpPr>
                <a:spLocks noChangeShapeType="1"/>
              </p:cNvSpPr>
              <p:nvPr/>
            </p:nvSpPr>
            <p:spPr bwMode="auto">
              <a:xfrm flipH="1">
                <a:off x="1392" y="2304"/>
                <a:ext cx="0" cy="528"/>
              </a:xfrm>
              <a:prstGeom prst="line">
                <a:avLst/>
              </a:prstGeom>
              <a:noFill/>
              <a:ln w="38100">
                <a:solidFill>
                  <a:srgbClr val="FC3924"/>
                </a:solidFill>
                <a:round/>
                <a:headEnd/>
                <a:tailEnd/>
              </a:ln>
            </p:spPr>
            <p:txBody>
              <a:bodyPr/>
              <a:lstStyle/>
              <a:p>
                <a:endParaRPr lang="it-IT"/>
              </a:p>
            </p:txBody>
          </p:sp>
          <p:sp>
            <p:nvSpPr>
              <p:cNvPr id="76" name="Oval 13"/>
              <p:cNvSpPr>
                <a:spLocks noChangeArrowheads="1"/>
              </p:cNvSpPr>
              <p:nvPr/>
            </p:nvSpPr>
            <p:spPr bwMode="auto">
              <a:xfrm>
                <a:off x="1344" y="2208"/>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61" name="Group 17"/>
            <p:cNvGrpSpPr>
              <a:grpSpLocks/>
            </p:cNvGrpSpPr>
            <p:nvPr/>
          </p:nvGrpSpPr>
          <p:grpSpPr bwMode="auto">
            <a:xfrm>
              <a:off x="533" y="624"/>
              <a:ext cx="96" cy="672"/>
              <a:chOff x="1829" y="2400"/>
              <a:chExt cx="96" cy="672"/>
            </a:xfrm>
          </p:grpSpPr>
          <p:sp>
            <p:nvSpPr>
              <p:cNvPr id="71" name="Line 18"/>
              <p:cNvSpPr>
                <a:spLocks noChangeShapeType="1"/>
              </p:cNvSpPr>
              <p:nvPr/>
            </p:nvSpPr>
            <p:spPr bwMode="auto">
              <a:xfrm flipH="1">
                <a:off x="1889" y="2400"/>
                <a:ext cx="0" cy="672"/>
              </a:xfrm>
              <a:prstGeom prst="line">
                <a:avLst/>
              </a:prstGeom>
              <a:noFill/>
              <a:ln w="38100">
                <a:solidFill>
                  <a:srgbClr val="FC3924"/>
                </a:solidFill>
                <a:round/>
                <a:headEnd/>
                <a:tailEnd/>
              </a:ln>
            </p:spPr>
            <p:txBody>
              <a:bodyPr/>
              <a:lstStyle/>
              <a:p>
                <a:endParaRPr lang="it-IT"/>
              </a:p>
            </p:txBody>
          </p:sp>
          <p:sp>
            <p:nvSpPr>
              <p:cNvPr id="72" name="Oval 19"/>
              <p:cNvSpPr>
                <a:spLocks noChangeArrowheads="1"/>
              </p:cNvSpPr>
              <p:nvPr/>
            </p:nvSpPr>
            <p:spPr bwMode="auto">
              <a:xfrm>
                <a:off x="1829" y="264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62" name="Group 20"/>
            <p:cNvGrpSpPr>
              <a:grpSpLocks/>
            </p:cNvGrpSpPr>
            <p:nvPr/>
          </p:nvGrpSpPr>
          <p:grpSpPr bwMode="auto">
            <a:xfrm>
              <a:off x="714" y="768"/>
              <a:ext cx="96" cy="384"/>
              <a:chOff x="1338" y="1584"/>
              <a:chExt cx="96" cy="384"/>
            </a:xfrm>
          </p:grpSpPr>
          <p:sp>
            <p:nvSpPr>
              <p:cNvPr id="69" name="Line 21"/>
              <p:cNvSpPr>
                <a:spLocks noChangeShapeType="1"/>
              </p:cNvSpPr>
              <p:nvPr/>
            </p:nvSpPr>
            <p:spPr bwMode="auto">
              <a:xfrm>
                <a:off x="1398" y="1584"/>
                <a:ext cx="0" cy="384"/>
              </a:xfrm>
              <a:prstGeom prst="line">
                <a:avLst/>
              </a:prstGeom>
              <a:noFill/>
              <a:ln w="38100">
                <a:solidFill>
                  <a:srgbClr val="FC3924"/>
                </a:solidFill>
                <a:round/>
                <a:headEnd/>
                <a:tailEnd/>
              </a:ln>
            </p:spPr>
            <p:txBody>
              <a:bodyPr/>
              <a:lstStyle/>
              <a:p>
                <a:endParaRPr lang="it-IT"/>
              </a:p>
            </p:txBody>
          </p:sp>
          <p:sp>
            <p:nvSpPr>
              <p:cNvPr id="70" name="Oval 22"/>
              <p:cNvSpPr>
                <a:spLocks noChangeArrowheads="1"/>
              </p:cNvSpPr>
              <p:nvPr/>
            </p:nvSpPr>
            <p:spPr bwMode="auto">
              <a:xfrm>
                <a:off x="1338" y="168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64" name="Group 26"/>
            <p:cNvGrpSpPr>
              <a:grpSpLocks/>
            </p:cNvGrpSpPr>
            <p:nvPr/>
          </p:nvGrpSpPr>
          <p:grpSpPr bwMode="auto">
            <a:xfrm>
              <a:off x="895" y="864"/>
              <a:ext cx="96" cy="240"/>
              <a:chOff x="1279" y="1920"/>
              <a:chExt cx="96" cy="240"/>
            </a:xfrm>
          </p:grpSpPr>
          <p:sp>
            <p:nvSpPr>
              <p:cNvPr id="65" name="Line 27"/>
              <p:cNvSpPr>
                <a:spLocks noChangeShapeType="1"/>
              </p:cNvSpPr>
              <p:nvPr/>
            </p:nvSpPr>
            <p:spPr bwMode="auto">
              <a:xfrm>
                <a:off x="1339" y="1920"/>
                <a:ext cx="0" cy="240"/>
              </a:xfrm>
              <a:prstGeom prst="line">
                <a:avLst/>
              </a:prstGeom>
              <a:noFill/>
              <a:ln w="38100">
                <a:solidFill>
                  <a:srgbClr val="FC3924"/>
                </a:solidFill>
                <a:round/>
                <a:headEnd/>
                <a:tailEnd/>
              </a:ln>
            </p:spPr>
            <p:txBody>
              <a:bodyPr/>
              <a:lstStyle/>
              <a:p>
                <a:endParaRPr lang="it-IT"/>
              </a:p>
            </p:txBody>
          </p:sp>
          <p:sp>
            <p:nvSpPr>
              <p:cNvPr id="66" name="Oval 28"/>
              <p:cNvSpPr>
                <a:spLocks noChangeArrowheads="1"/>
              </p:cNvSpPr>
              <p:nvPr/>
            </p:nvSpPr>
            <p:spPr bwMode="auto">
              <a:xfrm>
                <a:off x="1279" y="192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grpSp>
        <p:nvGrpSpPr>
          <p:cNvPr id="81" name="Group 4"/>
          <p:cNvGrpSpPr>
            <a:grpSpLocks/>
          </p:cNvGrpSpPr>
          <p:nvPr/>
        </p:nvGrpSpPr>
        <p:grpSpPr bwMode="auto">
          <a:xfrm>
            <a:off x="5924763" y="1071546"/>
            <a:ext cx="718939" cy="1143008"/>
            <a:chOff x="384" y="624"/>
            <a:chExt cx="607" cy="864"/>
          </a:xfrm>
          <a:solidFill>
            <a:srgbClr val="0000FF"/>
          </a:solidFill>
        </p:grpSpPr>
        <p:grpSp>
          <p:nvGrpSpPr>
            <p:cNvPr id="82" name="Group 11"/>
            <p:cNvGrpSpPr>
              <a:grpSpLocks/>
            </p:cNvGrpSpPr>
            <p:nvPr/>
          </p:nvGrpSpPr>
          <p:grpSpPr bwMode="auto">
            <a:xfrm>
              <a:off x="384" y="864"/>
              <a:ext cx="96" cy="624"/>
              <a:chOff x="1344" y="2208"/>
              <a:chExt cx="96" cy="624"/>
            </a:xfrm>
            <a:grpFill/>
          </p:grpSpPr>
          <p:sp>
            <p:nvSpPr>
              <p:cNvPr id="92" name="Line 12"/>
              <p:cNvSpPr>
                <a:spLocks noChangeShapeType="1"/>
              </p:cNvSpPr>
              <p:nvPr/>
            </p:nvSpPr>
            <p:spPr bwMode="auto">
              <a:xfrm flipH="1">
                <a:off x="1392" y="2304"/>
                <a:ext cx="0" cy="528"/>
              </a:xfrm>
              <a:prstGeom prst="line">
                <a:avLst/>
              </a:prstGeom>
              <a:grpFill/>
              <a:ln w="38100">
                <a:solidFill>
                  <a:srgbClr val="0000FF"/>
                </a:solidFill>
                <a:round/>
                <a:headEnd/>
                <a:tailEnd/>
              </a:ln>
            </p:spPr>
            <p:txBody>
              <a:bodyPr/>
              <a:lstStyle/>
              <a:p>
                <a:endParaRPr lang="it-IT"/>
              </a:p>
            </p:txBody>
          </p:sp>
          <p:sp>
            <p:nvSpPr>
              <p:cNvPr id="93" name="Oval 13"/>
              <p:cNvSpPr>
                <a:spLocks noChangeArrowheads="1"/>
              </p:cNvSpPr>
              <p:nvPr/>
            </p:nvSpPr>
            <p:spPr bwMode="auto">
              <a:xfrm>
                <a:off x="1344" y="2208"/>
                <a:ext cx="96" cy="96"/>
              </a:xfrm>
              <a:prstGeom prst="ellipse">
                <a:avLst/>
              </a:prstGeom>
              <a:grpFill/>
              <a:ln w="9525">
                <a:solidFill>
                  <a:srgbClr val="0000FF"/>
                </a:solidFill>
                <a:round/>
                <a:headEnd/>
                <a:tailEnd/>
              </a:ln>
            </p:spPr>
            <p:txBody>
              <a:bodyPr wrap="none" anchor="ctr"/>
              <a:lstStyle/>
              <a:p>
                <a:endParaRPr lang="it-IT"/>
              </a:p>
            </p:txBody>
          </p:sp>
        </p:grpSp>
        <p:grpSp>
          <p:nvGrpSpPr>
            <p:cNvPr id="83" name="Group 17"/>
            <p:cNvGrpSpPr>
              <a:grpSpLocks/>
            </p:cNvGrpSpPr>
            <p:nvPr/>
          </p:nvGrpSpPr>
          <p:grpSpPr bwMode="auto">
            <a:xfrm>
              <a:off x="533" y="624"/>
              <a:ext cx="96" cy="672"/>
              <a:chOff x="1829" y="2400"/>
              <a:chExt cx="96" cy="672"/>
            </a:xfrm>
            <a:grpFill/>
          </p:grpSpPr>
          <p:sp>
            <p:nvSpPr>
              <p:cNvPr id="90" name="Line 18"/>
              <p:cNvSpPr>
                <a:spLocks noChangeShapeType="1"/>
              </p:cNvSpPr>
              <p:nvPr/>
            </p:nvSpPr>
            <p:spPr bwMode="auto">
              <a:xfrm flipH="1">
                <a:off x="1889" y="2400"/>
                <a:ext cx="0" cy="672"/>
              </a:xfrm>
              <a:prstGeom prst="line">
                <a:avLst/>
              </a:prstGeom>
              <a:grpFill/>
              <a:ln w="38100">
                <a:solidFill>
                  <a:srgbClr val="0000FF"/>
                </a:solidFill>
                <a:round/>
                <a:headEnd/>
                <a:tailEnd/>
              </a:ln>
            </p:spPr>
            <p:txBody>
              <a:bodyPr/>
              <a:lstStyle/>
              <a:p>
                <a:endParaRPr lang="it-IT"/>
              </a:p>
            </p:txBody>
          </p:sp>
          <p:sp>
            <p:nvSpPr>
              <p:cNvPr id="91" name="Oval 19"/>
              <p:cNvSpPr>
                <a:spLocks noChangeArrowheads="1"/>
              </p:cNvSpPr>
              <p:nvPr/>
            </p:nvSpPr>
            <p:spPr bwMode="auto">
              <a:xfrm>
                <a:off x="1829" y="2640"/>
                <a:ext cx="96" cy="96"/>
              </a:xfrm>
              <a:prstGeom prst="ellipse">
                <a:avLst/>
              </a:prstGeom>
              <a:grpFill/>
              <a:ln w="9525">
                <a:solidFill>
                  <a:srgbClr val="0000FF"/>
                </a:solidFill>
                <a:round/>
                <a:headEnd/>
                <a:tailEnd/>
              </a:ln>
            </p:spPr>
            <p:txBody>
              <a:bodyPr wrap="none" anchor="ctr"/>
              <a:lstStyle/>
              <a:p>
                <a:endParaRPr lang="it-IT"/>
              </a:p>
            </p:txBody>
          </p:sp>
        </p:grpSp>
        <p:grpSp>
          <p:nvGrpSpPr>
            <p:cNvPr id="84" name="Group 20"/>
            <p:cNvGrpSpPr>
              <a:grpSpLocks/>
            </p:cNvGrpSpPr>
            <p:nvPr/>
          </p:nvGrpSpPr>
          <p:grpSpPr bwMode="auto">
            <a:xfrm>
              <a:off x="714" y="768"/>
              <a:ext cx="96" cy="384"/>
              <a:chOff x="1338" y="1584"/>
              <a:chExt cx="96" cy="384"/>
            </a:xfrm>
            <a:grpFill/>
          </p:grpSpPr>
          <p:sp>
            <p:nvSpPr>
              <p:cNvPr id="88" name="Line 21"/>
              <p:cNvSpPr>
                <a:spLocks noChangeShapeType="1"/>
              </p:cNvSpPr>
              <p:nvPr/>
            </p:nvSpPr>
            <p:spPr bwMode="auto">
              <a:xfrm>
                <a:off x="1398" y="1584"/>
                <a:ext cx="0" cy="384"/>
              </a:xfrm>
              <a:prstGeom prst="line">
                <a:avLst/>
              </a:prstGeom>
              <a:grpFill/>
              <a:ln w="38100">
                <a:solidFill>
                  <a:srgbClr val="0000FF"/>
                </a:solidFill>
                <a:round/>
                <a:headEnd/>
                <a:tailEnd/>
              </a:ln>
            </p:spPr>
            <p:txBody>
              <a:bodyPr/>
              <a:lstStyle/>
              <a:p>
                <a:endParaRPr lang="it-IT"/>
              </a:p>
            </p:txBody>
          </p:sp>
          <p:sp>
            <p:nvSpPr>
              <p:cNvPr id="89" name="Oval 22"/>
              <p:cNvSpPr>
                <a:spLocks noChangeArrowheads="1"/>
              </p:cNvSpPr>
              <p:nvPr/>
            </p:nvSpPr>
            <p:spPr bwMode="auto">
              <a:xfrm>
                <a:off x="1338" y="1680"/>
                <a:ext cx="96" cy="96"/>
              </a:xfrm>
              <a:prstGeom prst="ellipse">
                <a:avLst/>
              </a:prstGeom>
              <a:grpFill/>
              <a:ln w="9525">
                <a:solidFill>
                  <a:srgbClr val="0000FF"/>
                </a:solidFill>
                <a:round/>
                <a:headEnd/>
                <a:tailEnd/>
              </a:ln>
            </p:spPr>
            <p:txBody>
              <a:bodyPr wrap="none" anchor="ctr"/>
              <a:lstStyle/>
              <a:p>
                <a:endParaRPr lang="it-IT"/>
              </a:p>
            </p:txBody>
          </p:sp>
        </p:grpSp>
        <p:grpSp>
          <p:nvGrpSpPr>
            <p:cNvPr id="85" name="Group 26"/>
            <p:cNvGrpSpPr>
              <a:grpSpLocks/>
            </p:cNvGrpSpPr>
            <p:nvPr/>
          </p:nvGrpSpPr>
          <p:grpSpPr bwMode="auto">
            <a:xfrm>
              <a:off x="895" y="864"/>
              <a:ext cx="96" cy="240"/>
              <a:chOff x="1279" y="1920"/>
              <a:chExt cx="96" cy="240"/>
            </a:xfrm>
            <a:grpFill/>
          </p:grpSpPr>
          <p:sp>
            <p:nvSpPr>
              <p:cNvPr id="86" name="Line 27"/>
              <p:cNvSpPr>
                <a:spLocks noChangeShapeType="1"/>
              </p:cNvSpPr>
              <p:nvPr/>
            </p:nvSpPr>
            <p:spPr bwMode="auto">
              <a:xfrm>
                <a:off x="1339" y="1920"/>
                <a:ext cx="0" cy="240"/>
              </a:xfrm>
              <a:prstGeom prst="line">
                <a:avLst/>
              </a:prstGeom>
              <a:grpFill/>
              <a:ln w="38100">
                <a:solidFill>
                  <a:srgbClr val="0000FF"/>
                </a:solidFill>
                <a:round/>
                <a:headEnd/>
                <a:tailEnd/>
              </a:ln>
            </p:spPr>
            <p:txBody>
              <a:bodyPr/>
              <a:lstStyle/>
              <a:p>
                <a:endParaRPr lang="it-IT"/>
              </a:p>
            </p:txBody>
          </p:sp>
          <p:sp>
            <p:nvSpPr>
              <p:cNvPr id="87" name="Oval 28"/>
              <p:cNvSpPr>
                <a:spLocks noChangeArrowheads="1"/>
              </p:cNvSpPr>
              <p:nvPr/>
            </p:nvSpPr>
            <p:spPr bwMode="auto">
              <a:xfrm>
                <a:off x="1279" y="1920"/>
                <a:ext cx="96" cy="96"/>
              </a:xfrm>
              <a:prstGeom prst="ellipse">
                <a:avLst/>
              </a:prstGeom>
              <a:grpFill/>
              <a:ln w="9525">
                <a:solidFill>
                  <a:srgbClr val="0000FF"/>
                </a:solidFill>
                <a:round/>
                <a:headEnd/>
                <a:tailEnd/>
              </a:ln>
            </p:spPr>
            <p:txBody>
              <a:bodyPr wrap="none" anchor="ctr"/>
              <a:lstStyle/>
              <a:p>
                <a:endParaRPr lang="it-IT"/>
              </a:p>
            </p:txBody>
          </p:sp>
        </p:grpSp>
      </p:grpSp>
      <p:grpSp>
        <p:nvGrpSpPr>
          <p:cNvPr id="94" name="Group 4"/>
          <p:cNvGrpSpPr>
            <a:grpSpLocks/>
          </p:cNvGrpSpPr>
          <p:nvPr/>
        </p:nvGrpSpPr>
        <p:grpSpPr bwMode="auto">
          <a:xfrm>
            <a:off x="3681434" y="1071546"/>
            <a:ext cx="1819260" cy="1143008"/>
            <a:chOff x="384" y="624"/>
            <a:chExt cx="1536" cy="864"/>
          </a:xfrm>
        </p:grpSpPr>
        <p:grpSp>
          <p:nvGrpSpPr>
            <p:cNvPr id="95" name="Group 5"/>
            <p:cNvGrpSpPr>
              <a:grpSpLocks/>
            </p:cNvGrpSpPr>
            <p:nvPr/>
          </p:nvGrpSpPr>
          <p:grpSpPr bwMode="auto">
            <a:xfrm>
              <a:off x="1824" y="864"/>
              <a:ext cx="96" cy="246"/>
              <a:chOff x="2160" y="2016"/>
              <a:chExt cx="96" cy="246"/>
            </a:xfrm>
          </p:grpSpPr>
          <p:sp>
            <p:nvSpPr>
              <p:cNvPr id="117" name="Oval 6"/>
              <p:cNvSpPr>
                <a:spLocks noChangeArrowheads="1"/>
              </p:cNvSpPr>
              <p:nvPr/>
            </p:nvSpPr>
            <p:spPr bwMode="auto">
              <a:xfrm>
                <a:off x="2160" y="2016"/>
                <a:ext cx="96" cy="96"/>
              </a:xfrm>
              <a:prstGeom prst="ellipse">
                <a:avLst/>
              </a:prstGeom>
              <a:solidFill>
                <a:srgbClr val="0000FF"/>
              </a:solidFill>
              <a:ln w="9525">
                <a:solidFill>
                  <a:srgbClr val="0000FF"/>
                </a:solidFill>
                <a:round/>
                <a:headEnd/>
                <a:tailEnd/>
              </a:ln>
            </p:spPr>
            <p:txBody>
              <a:bodyPr wrap="none" anchor="ctr"/>
              <a:lstStyle/>
              <a:p>
                <a:endParaRPr lang="it-IT"/>
              </a:p>
            </p:txBody>
          </p:sp>
          <p:sp>
            <p:nvSpPr>
              <p:cNvPr id="118" name="Line 7"/>
              <p:cNvSpPr>
                <a:spLocks noChangeShapeType="1"/>
              </p:cNvSpPr>
              <p:nvPr/>
            </p:nvSpPr>
            <p:spPr bwMode="auto">
              <a:xfrm>
                <a:off x="2196" y="2046"/>
                <a:ext cx="12" cy="216"/>
              </a:xfrm>
              <a:prstGeom prst="line">
                <a:avLst/>
              </a:prstGeom>
              <a:noFill/>
              <a:ln w="38100">
                <a:solidFill>
                  <a:srgbClr val="0000FF"/>
                </a:solidFill>
                <a:round/>
                <a:headEnd/>
                <a:tailEnd/>
              </a:ln>
            </p:spPr>
            <p:txBody>
              <a:bodyPr/>
              <a:lstStyle/>
              <a:p>
                <a:endParaRPr lang="it-IT"/>
              </a:p>
            </p:txBody>
          </p:sp>
        </p:grpSp>
        <p:grpSp>
          <p:nvGrpSpPr>
            <p:cNvPr id="96" name="Group 8"/>
            <p:cNvGrpSpPr>
              <a:grpSpLocks/>
            </p:cNvGrpSpPr>
            <p:nvPr/>
          </p:nvGrpSpPr>
          <p:grpSpPr bwMode="auto">
            <a:xfrm>
              <a:off x="528" y="864"/>
              <a:ext cx="96" cy="624"/>
              <a:chOff x="1440" y="2832"/>
              <a:chExt cx="96" cy="624"/>
            </a:xfrm>
          </p:grpSpPr>
          <p:sp>
            <p:nvSpPr>
              <p:cNvPr id="115" name="Line 9"/>
              <p:cNvSpPr>
                <a:spLocks noChangeShapeType="1"/>
              </p:cNvSpPr>
              <p:nvPr/>
            </p:nvSpPr>
            <p:spPr bwMode="auto">
              <a:xfrm flipH="1">
                <a:off x="1488" y="2928"/>
                <a:ext cx="0" cy="528"/>
              </a:xfrm>
              <a:prstGeom prst="line">
                <a:avLst/>
              </a:prstGeom>
              <a:noFill/>
              <a:ln w="38100">
                <a:solidFill>
                  <a:srgbClr val="0000FF"/>
                </a:solidFill>
                <a:round/>
                <a:headEnd/>
                <a:tailEnd/>
              </a:ln>
            </p:spPr>
            <p:txBody>
              <a:bodyPr/>
              <a:lstStyle/>
              <a:p>
                <a:endParaRPr lang="it-IT"/>
              </a:p>
            </p:txBody>
          </p:sp>
          <p:sp>
            <p:nvSpPr>
              <p:cNvPr id="116" name="Oval 10"/>
              <p:cNvSpPr>
                <a:spLocks noChangeArrowheads="1"/>
              </p:cNvSpPr>
              <p:nvPr/>
            </p:nvSpPr>
            <p:spPr bwMode="auto">
              <a:xfrm>
                <a:off x="1440" y="2832"/>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nvGrpSpPr>
            <p:cNvPr id="97" name="Group 11"/>
            <p:cNvGrpSpPr>
              <a:grpSpLocks/>
            </p:cNvGrpSpPr>
            <p:nvPr/>
          </p:nvGrpSpPr>
          <p:grpSpPr bwMode="auto">
            <a:xfrm>
              <a:off x="384" y="864"/>
              <a:ext cx="96" cy="624"/>
              <a:chOff x="1344" y="2208"/>
              <a:chExt cx="96" cy="624"/>
            </a:xfrm>
          </p:grpSpPr>
          <p:sp>
            <p:nvSpPr>
              <p:cNvPr id="113" name="Line 12"/>
              <p:cNvSpPr>
                <a:spLocks noChangeShapeType="1"/>
              </p:cNvSpPr>
              <p:nvPr/>
            </p:nvSpPr>
            <p:spPr bwMode="auto">
              <a:xfrm flipH="1">
                <a:off x="1392" y="2304"/>
                <a:ext cx="0" cy="528"/>
              </a:xfrm>
              <a:prstGeom prst="line">
                <a:avLst/>
              </a:prstGeom>
              <a:noFill/>
              <a:ln w="38100">
                <a:solidFill>
                  <a:srgbClr val="FC3924"/>
                </a:solidFill>
                <a:round/>
                <a:headEnd/>
                <a:tailEnd/>
              </a:ln>
            </p:spPr>
            <p:txBody>
              <a:bodyPr/>
              <a:lstStyle/>
              <a:p>
                <a:endParaRPr lang="it-IT"/>
              </a:p>
            </p:txBody>
          </p:sp>
          <p:sp>
            <p:nvSpPr>
              <p:cNvPr id="114" name="Oval 13"/>
              <p:cNvSpPr>
                <a:spLocks noChangeArrowheads="1"/>
              </p:cNvSpPr>
              <p:nvPr/>
            </p:nvSpPr>
            <p:spPr bwMode="auto">
              <a:xfrm>
                <a:off x="1344" y="2208"/>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98" name="Group 14"/>
            <p:cNvGrpSpPr>
              <a:grpSpLocks/>
            </p:cNvGrpSpPr>
            <p:nvPr/>
          </p:nvGrpSpPr>
          <p:grpSpPr bwMode="auto">
            <a:xfrm>
              <a:off x="816" y="624"/>
              <a:ext cx="96" cy="672"/>
              <a:chOff x="2064" y="2400"/>
              <a:chExt cx="96" cy="672"/>
            </a:xfrm>
          </p:grpSpPr>
          <p:sp>
            <p:nvSpPr>
              <p:cNvPr id="111" name="Line 15"/>
              <p:cNvSpPr>
                <a:spLocks noChangeShapeType="1"/>
              </p:cNvSpPr>
              <p:nvPr/>
            </p:nvSpPr>
            <p:spPr bwMode="auto">
              <a:xfrm flipH="1">
                <a:off x="2112" y="2400"/>
                <a:ext cx="0" cy="672"/>
              </a:xfrm>
              <a:prstGeom prst="line">
                <a:avLst/>
              </a:prstGeom>
              <a:noFill/>
              <a:ln w="38100">
                <a:solidFill>
                  <a:srgbClr val="FC3924"/>
                </a:solidFill>
                <a:round/>
                <a:headEnd/>
                <a:tailEnd/>
              </a:ln>
            </p:spPr>
            <p:txBody>
              <a:bodyPr/>
              <a:lstStyle/>
              <a:p>
                <a:endParaRPr lang="it-IT"/>
              </a:p>
            </p:txBody>
          </p:sp>
          <p:sp>
            <p:nvSpPr>
              <p:cNvPr id="112" name="Oval 16"/>
              <p:cNvSpPr>
                <a:spLocks noChangeArrowheads="1"/>
              </p:cNvSpPr>
              <p:nvPr/>
            </p:nvSpPr>
            <p:spPr bwMode="auto">
              <a:xfrm>
                <a:off x="2064" y="264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99" name="Group 17"/>
            <p:cNvGrpSpPr>
              <a:grpSpLocks/>
            </p:cNvGrpSpPr>
            <p:nvPr/>
          </p:nvGrpSpPr>
          <p:grpSpPr bwMode="auto">
            <a:xfrm>
              <a:off x="960" y="624"/>
              <a:ext cx="96" cy="672"/>
              <a:chOff x="2256" y="2400"/>
              <a:chExt cx="96" cy="672"/>
            </a:xfrm>
          </p:grpSpPr>
          <p:sp>
            <p:nvSpPr>
              <p:cNvPr id="109" name="Line 18"/>
              <p:cNvSpPr>
                <a:spLocks noChangeShapeType="1"/>
              </p:cNvSpPr>
              <p:nvPr/>
            </p:nvSpPr>
            <p:spPr bwMode="auto">
              <a:xfrm flipH="1">
                <a:off x="2304" y="2400"/>
                <a:ext cx="0" cy="672"/>
              </a:xfrm>
              <a:prstGeom prst="line">
                <a:avLst/>
              </a:prstGeom>
              <a:noFill/>
              <a:ln w="38100">
                <a:solidFill>
                  <a:srgbClr val="0000FF"/>
                </a:solidFill>
                <a:round/>
                <a:headEnd/>
                <a:tailEnd/>
              </a:ln>
            </p:spPr>
            <p:txBody>
              <a:bodyPr/>
              <a:lstStyle/>
              <a:p>
                <a:endParaRPr lang="it-IT"/>
              </a:p>
            </p:txBody>
          </p:sp>
          <p:sp>
            <p:nvSpPr>
              <p:cNvPr id="110" name="Oval 19"/>
              <p:cNvSpPr>
                <a:spLocks noChangeArrowheads="1"/>
              </p:cNvSpPr>
              <p:nvPr/>
            </p:nvSpPr>
            <p:spPr bwMode="auto">
              <a:xfrm>
                <a:off x="2256" y="2640"/>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nvGrpSpPr>
            <p:cNvPr id="100" name="Group 20"/>
            <p:cNvGrpSpPr>
              <a:grpSpLocks/>
            </p:cNvGrpSpPr>
            <p:nvPr/>
          </p:nvGrpSpPr>
          <p:grpSpPr bwMode="auto">
            <a:xfrm>
              <a:off x="1248" y="768"/>
              <a:ext cx="96" cy="384"/>
              <a:chOff x="1872" y="1584"/>
              <a:chExt cx="96" cy="384"/>
            </a:xfrm>
          </p:grpSpPr>
          <p:sp>
            <p:nvSpPr>
              <p:cNvPr id="107" name="Line 21"/>
              <p:cNvSpPr>
                <a:spLocks noChangeShapeType="1"/>
              </p:cNvSpPr>
              <p:nvPr/>
            </p:nvSpPr>
            <p:spPr bwMode="auto">
              <a:xfrm>
                <a:off x="1920" y="1584"/>
                <a:ext cx="0" cy="384"/>
              </a:xfrm>
              <a:prstGeom prst="line">
                <a:avLst/>
              </a:prstGeom>
              <a:noFill/>
              <a:ln w="38100">
                <a:solidFill>
                  <a:srgbClr val="FC3924"/>
                </a:solidFill>
                <a:round/>
                <a:headEnd/>
                <a:tailEnd/>
              </a:ln>
            </p:spPr>
            <p:txBody>
              <a:bodyPr/>
              <a:lstStyle/>
              <a:p>
                <a:endParaRPr lang="it-IT"/>
              </a:p>
            </p:txBody>
          </p:sp>
          <p:sp>
            <p:nvSpPr>
              <p:cNvPr id="108" name="Oval 22"/>
              <p:cNvSpPr>
                <a:spLocks noChangeArrowheads="1"/>
              </p:cNvSpPr>
              <p:nvPr/>
            </p:nvSpPr>
            <p:spPr bwMode="auto">
              <a:xfrm>
                <a:off x="1872" y="168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101" name="Group 23"/>
            <p:cNvGrpSpPr>
              <a:grpSpLocks/>
            </p:cNvGrpSpPr>
            <p:nvPr/>
          </p:nvGrpSpPr>
          <p:grpSpPr bwMode="auto">
            <a:xfrm>
              <a:off x="1392" y="768"/>
              <a:ext cx="96" cy="384"/>
              <a:chOff x="2112" y="1584"/>
              <a:chExt cx="96" cy="384"/>
            </a:xfrm>
          </p:grpSpPr>
          <p:sp>
            <p:nvSpPr>
              <p:cNvPr id="105" name="Line 24"/>
              <p:cNvSpPr>
                <a:spLocks noChangeShapeType="1"/>
              </p:cNvSpPr>
              <p:nvPr/>
            </p:nvSpPr>
            <p:spPr bwMode="auto">
              <a:xfrm>
                <a:off x="2160" y="1584"/>
                <a:ext cx="0" cy="384"/>
              </a:xfrm>
              <a:prstGeom prst="line">
                <a:avLst/>
              </a:prstGeom>
              <a:noFill/>
              <a:ln w="38100">
                <a:solidFill>
                  <a:srgbClr val="0000FF"/>
                </a:solidFill>
                <a:round/>
                <a:headEnd/>
                <a:tailEnd/>
              </a:ln>
            </p:spPr>
            <p:txBody>
              <a:bodyPr/>
              <a:lstStyle/>
              <a:p>
                <a:endParaRPr lang="it-IT"/>
              </a:p>
            </p:txBody>
          </p:sp>
          <p:sp>
            <p:nvSpPr>
              <p:cNvPr id="106" name="Oval 25"/>
              <p:cNvSpPr>
                <a:spLocks noChangeArrowheads="1"/>
              </p:cNvSpPr>
              <p:nvPr/>
            </p:nvSpPr>
            <p:spPr bwMode="auto">
              <a:xfrm>
                <a:off x="2112" y="1680"/>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nvGrpSpPr>
            <p:cNvPr id="102" name="Group 26"/>
            <p:cNvGrpSpPr>
              <a:grpSpLocks/>
            </p:cNvGrpSpPr>
            <p:nvPr/>
          </p:nvGrpSpPr>
          <p:grpSpPr bwMode="auto">
            <a:xfrm>
              <a:off x="1680" y="864"/>
              <a:ext cx="96" cy="240"/>
              <a:chOff x="2064" y="1920"/>
              <a:chExt cx="96" cy="240"/>
            </a:xfrm>
          </p:grpSpPr>
          <p:sp>
            <p:nvSpPr>
              <p:cNvPr id="103" name="Line 27"/>
              <p:cNvSpPr>
                <a:spLocks noChangeShapeType="1"/>
              </p:cNvSpPr>
              <p:nvPr/>
            </p:nvSpPr>
            <p:spPr bwMode="auto">
              <a:xfrm>
                <a:off x="2112" y="1920"/>
                <a:ext cx="0" cy="240"/>
              </a:xfrm>
              <a:prstGeom prst="line">
                <a:avLst/>
              </a:prstGeom>
              <a:noFill/>
              <a:ln w="38100">
                <a:solidFill>
                  <a:srgbClr val="FC3924"/>
                </a:solidFill>
                <a:round/>
                <a:headEnd/>
                <a:tailEnd/>
              </a:ln>
            </p:spPr>
            <p:txBody>
              <a:bodyPr/>
              <a:lstStyle/>
              <a:p>
                <a:endParaRPr lang="it-IT"/>
              </a:p>
            </p:txBody>
          </p:sp>
          <p:sp>
            <p:nvSpPr>
              <p:cNvPr id="104" name="Oval 28"/>
              <p:cNvSpPr>
                <a:spLocks noChangeArrowheads="1"/>
              </p:cNvSpPr>
              <p:nvPr/>
            </p:nvSpPr>
            <p:spPr bwMode="auto">
              <a:xfrm>
                <a:off x="2064" y="192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sp>
        <p:nvSpPr>
          <p:cNvPr id="119" name="Freccia a destra 118"/>
          <p:cNvSpPr/>
          <p:nvPr/>
        </p:nvSpPr>
        <p:spPr>
          <a:xfrm>
            <a:off x="2071670" y="1500174"/>
            <a:ext cx="214314" cy="142876"/>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0" name="Freccia a destra 119"/>
          <p:cNvSpPr/>
          <p:nvPr/>
        </p:nvSpPr>
        <p:spPr>
          <a:xfrm flipH="1">
            <a:off x="6786578" y="1428736"/>
            <a:ext cx="214314" cy="142876"/>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1" name="CasellaDiTesto 120"/>
          <p:cNvSpPr txBox="1"/>
          <p:nvPr/>
        </p:nvSpPr>
        <p:spPr>
          <a:xfrm>
            <a:off x="357158" y="2357430"/>
            <a:ext cx="1428760" cy="584775"/>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Individuo 2n  specie  </a:t>
            </a:r>
            <a:r>
              <a:rPr lang="it-IT" sz="1600" b="1" dirty="0" smtClean="0">
                <a:solidFill>
                  <a:srgbClr val="FF0000"/>
                </a:solidFill>
                <a:latin typeface="Times New Roman" pitchFamily="18" charset="0"/>
                <a:cs typeface="Times New Roman" pitchFamily="18" charset="0"/>
              </a:rPr>
              <a:t>A</a:t>
            </a:r>
            <a:endParaRPr lang="it-IT" sz="1600" b="1" dirty="0">
              <a:latin typeface="Times New Roman" pitchFamily="18" charset="0"/>
              <a:cs typeface="Times New Roman" pitchFamily="18" charset="0"/>
            </a:endParaRPr>
          </a:p>
        </p:txBody>
      </p:sp>
      <p:sp>
        <p:nvSpPr>
          <p:cNvPr id="122" name="CasellaDiTesto 121"/>
          <p:cNvSpPr txBox="1"/>
          <p:nvPr/>
        </p:nvSpPr>
        <p:spPr>
          <a:xfrm>
            <a:off x="7143768" y="2357430"/>
            <a:ext cx="1428760" cy="584775"/>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Individuo 2n  specie  </a:t>
            </a:r>
            <a:r>
              <a:rPr lang="it-IT" sz="1600" b="1" dirty="0" smtClean="0">
                <a:solidFill>
                  <a:srgbClr val="0000FF"/>
                </a:solidFill>
                <a:latin typeface="Times New Roman" pitchFamily="18" charset="0"/>
                <a:cs typeface="Times New Roman" pitchFamily="18" charset="0"/>
              </a:rPr>
              <a:t>B</a:t>
            </a:r>
            <a:endParaRPr lang="it-IT" sz="1600" b="1" dirty="0">
              <a:solidFill>
                <a:srgbClr val="0000FF"/>
              </a:solidFill>
              <a:latin typeface="Times New Roman" pitchFamily="18" charset="0"/>
              <a:cs typeface="Times New Roman" pitchFamily="18" charset="0"/>
            </a:endParaRPr>
          </a:p>
        </p:txBody>
      </p:sp>
      <p:sp>
        <p:nvSpPr>
          <p:cNvPr id="123" name="Freccia a destra 122"/>
          <p:cNvSpPr/>
          <p:nvPr/>
        </p:nvSpPr>
        <p:spPr>
          <a:xfrm>
            <a:off x="3357554" y="1428736"/>
            <a:ext cx="214314" cy="142876"/>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4" name="Freccia a destra 123"/>
          <p:cNvSpPr/>
          <p:nvPr/>
        </p:nvSpPr>
        <p:spPr>
          <a:xfrm flipH="1">
            <a:off x="5572132" y="1428736"/>
            <a:ext cx="214314" cy="142876"/>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5" name="CasellaDiTesto 124"/>
          <p:cNvSpPr txBox="1"/>
          <p:nvPr/>
        </p:nvSpPr>
        <p:spPr>
          <a:xfrm>
            <a:off x="2000232" y="2357430"/>
            <a:ext cx="1428760" cy="584775"/>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Gamete n  specie  </a:t>
            </a:r>
            <a:r>
              <a:rPr lang="it-IT" sz="1600" b="1" dirty="0" smtClean="0">
                <a:solidFill>
                  <a:srgbClr val="FF0000"/>
                </a:solidFill>
                <a:latin typeface="Times New Roman" pitchFamily="18" charset="0"/>
                <a:cs typeface="Times New Roman" pitchFamily="18" charset="0"/>
              </a:rPr>
              <a:t>A</a:t>
            </a:r>
            <a:endParaRPr lang="it-IT" sz="1600" b="1" dirty="0">
              <a:latin typeface="Times New Roman" pitchFamily="18" charset="0"/>
              <a:cs typeface="Times New Roman" pitchFamily="18" charset="0"/>
            </a:endParaRPr>
          </a:p>
        </p:txBody>
      </p:sp>
      <p:sp>
        <p:nvSpPr>
          <p:cNvPr id="126" name="CasellaDiTesto 125"/>
          <p:cNvSpPr txBox="1"/>
          <p:nvPr/>
        </p:nvSpPr>
        <p:spPr>
          <a:xfrm>
            <a:off x="5357818" y="2357430"/>
            <a:ext cx="1428760" cy="584775"/>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Gamete n  specie  </a:t>
            </a:r>
            <a:r>
              <a:rPr lang="it-IT" sz="1600" b="1" dirty="0" smtClean="0">
                <a:solidFill>
                  <a:srgbClr val="0000FF"/>
                </a:solidFill>
                <a:latin typeface="Times New Roman" pitchFamily="18" charset="0"/>
                <a:cs typeface="Times New Roman" pitchFamily="18" charset="0"/>
              </a:rPr>
              <a:t>B</a:t>
            </a:r>
            <a:endParaRPr lang="it-IT" sz="1600" b="1" dirty="0">
              <a:solidFill>
                <a:srgbClr val="0000FF"/>
              </a:solidFill>
              <a:latin typeface="Times New Roman" pitchFamily="18" charset="0"/>
              <a:cs typeface="Times New Roman" pitchFamily="18" charset="0"/>
            </a:endParaRPr>
          </a:p>
        </p:txBody>
      </p:sp>
      <p:sp>
        <p:nvSpPr>
          <p:cNvPr id="127" name="CasellaDiTesto 126"/>
          <p:cNvSpPr txBox="1"/>
          <p:nvPr/>
        </p:nvSpPr>
        <p:spPr>
          <a:xfrm>
            <a:off x="3643306" y="2357430"/>
            <a:ext cx="1428760" cy="830997"/>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Individuo </a:t>
            </a:r>
            <a:r>
              <a:rPr lang="it-IT" sz="1600" b="1" dirty="0" err="1" smtClean="0">
                <a:latin typeface="Times New Roman" pitchFamily="18" charset="0"/>
                <a:cs typeface="Times New Roman" pitchFamily="18" charset="0"/>
              </a:rPr>
              <a:t>anfidiploide</a:t>
            </a:r>
            <a:r>
              <a:rPr lang="it-IT" sz="1600" b="1" dirty="0" smtClean="0">
                <a:latin typeface="Times New Roman" pitchFamily="18" charset="0"/>
                <a:cs typeface="Times New Roman" pitchFamily="18" charset="0"/>
              </a:rPr>
              <a:t> F1 </a:t>
            </a:r>
            <a:r>
              <a:rPr lang="it-IT" sz="1600" b="1" dirty="0" smtClean="0">
                <a:solidFill>
                  <a:srgbClr val="FF0000"/>
                </a:solidFill>
                <a:latin typeface="Times New Roman" pitchFamily="18" charset="0"/>
                <a:cs typeface="Times New Roman" pitchFamily="18" charset="0"/>
              </a:rPr>
              <a:t>A</a:t>
            </a:r>
            <a:r>
              <a:rPr lang="it-IT" sz="1600" b="1" dirty="0" smtClean="0">
                <a:solidFill>
                  <a:srgbClr val="0000FF"/>
                </a:solidFill>
                <a:latin typeface="Times New Roman" pitchFamily="18" charset="0"/>
                <a:cs typeface="Times New Roman" pitchFamily="18" charset="0"/>
              </a:rPr>
              <a:t>B</a:t>
            </a:r>
            <a:endParaRPr lang="it-IT" sz="1600" b="1" dirty="0">
              <a:latin typeface="Times New Roman" pitchFamily="18" charset="0"/>
              <a:cs typeface="Times New Roman" pitchFamily="18" charset="0"/>
            </a:endParaRPr>
          </a:p>
        </p:txBody>
      </p:sp>
      <p:grpSp>
        <p:nvGrpSpPr>
          <p:cNvPr id="128" name="Group 4"/>
          <p:cNvGrpSpPr>
            <a:grpSpLocks/>
          </p:cNvGrpSpPr>
          <p:nvPr/>
        </p:nvGrpSpPr>
        <p:grpSpPr bwMode="auto">
          <a:xfrm>
            <a:off x="142844" y="3357562"/>
            <a:ext cx="1819260" cy="1143008"/>
            <a:chOff x="384" y="624"/>
            <a:chExt cx="1536" cy="864"/>
          </a:xfrm>
        </p:grpSpPr>
        <p:grpSp>
          <p:nvGrpSpPr>
            <p:cNvPr id="129" name="Group 5"/>
            <p:cNvGrpSpPr>
              <a:grpSpLocks/>
            </p:cNvGrpSpPr>
            <p:nvPr/>
          </p:nvGrpSpPr>
          <p:grpSpPr bwMode="auto">
            <a:xfrm>
              <a:off x="1824" y="864"/>
              <a:ext cx="96" cy="246"/>
              <a:chOff x="2160" y="2016"/>
              <a:chExt cx="96" cy="246"/>
            </a:xfrm>
          </p:grpSpPr>
          <p:sp>
            <p:nvSpPr>
              <p:cNvPr id="151" name="Oval 6"/>
              <p:cNvSpPr>
                <a:spLocks noChangeArrowheads="1"/>
              </p:cNvSpPr>
              <p:nvPr/>
            </p:nvSpPr>
            <p:spPr bwMode="auto">
              <a:xfrm>
                <a:off x="2160" y="2016"/>
                <a:ext cx="96" cy="96"/>
              </a:xfrm>
              <a:prstGeom prst="ellipse">
                <a:avLst/>
              </a:prstGeom>
              <a:solidFill>
                <a:srgbClr val="0000FF"/>
              </a:solidFill>
              <a:ln w="9525">
                <a:solidFill>
                  <a:srgbClr val="0000FF"/>
                </a:solidFill>
                <a:round/>
                <a:headEnd/>
                <a:tailEnd/>
              </a:ln>
            </p:spPr>
            <p:txBody>
              <a:bodyPr wrap="none" anchor="ctr"/>
              <a:lstStyle/>
              <a:p>
                <a:endParaRPr lang="it-IT"/>
              </a:p>
            </p:txBody>
          </p:sp>
          <p:sp>
            <p:nvSpPr>
              <p:cNvPr id="152" name="Line 7"/>
              <p:cNvSpPr>
                <a:spLocks noChangeShapeType="1"/>
              </p:cNvSpPr>
              <p:nvPr/>
            </p:nvSpPr>
            <p:spPr bwMode="auto">
              <a:xfrm>
                <a:off x="2196" y="2046"/>
                <a:ext cx="12" cy="216"/>
              </a:xfrm>
              <a:prstGeom prst="line">
                <a:avLst/>
              </a:prstGeom>
              <a:noFill/>
              <a:ln w="38100">
                <a:solidFill>
                  <a:srgbClr val="0000FF"/>
                </a:solidFill>
                <a:round/>
                <a:headEnd/>
                <a:tailEnd/>
              </a:ln>
            </p:spPr>
            <p:txBody>
              <a:bodyPr/>
              <a:lstStyle/>
              <a:p>
                <a:endParaRPr lang="it-IT"/>
              </a:p>
            </p:txBody>
          </p:sp>
        </p:grpSp>
        <p:grpSp>
          <p:nvGrpSpPr>
            <p:cNvPr id="131" name="Group 11"/>
            <p:cNvGrpSpPr>
              <a:grpSpLocks/>
            </p:cNvGrpSpPr>
            <p:nvPr/>
          </p:nvGrpSpPr>
          <p:grpSpPr bwMode="auto">
            <a:xfrm>
              <a:off x="384" y="864"/>
              <a:ext cx="96" cy="624"/>
              <a:chOff x="1344" y="2208"/>
              <a:chExt cx="96" cy="624"/>
            </a:xfrm>
          </p:grpSpPr>
          <p:sp>
            <p:nvSpPr>
              <p:cNvPr id="147" name="Line 12"/>
              <p:cNvSpPr>
                <a:spLocks noChangeShapeType="1"/>
              </p:cNvSpPr>
              <p:nvPr/>
            </p:nvSpPr>
            <p:spPr bwMode="auto">
              <a:xfrm flipH="1">
                <a:off x="1392" y="2304"/>
                <a:ext cx="0" cy="528"/>
              </a:xfrm>
              <a:prstGeom prst="line">
                <a:avLst/>
              </a:prstGeom>
              <a:noFill/>
              <a:ln w="38100">
                <a:solidFill>
                  <a:srgbClr val="FC3924"/>
                </a:solidFill>
                <a:round/>
                <a:headEnd/>
                <a:tailEnd/>
              </a:ln>
            </p:spPr>
            <p:txBody>
              <a:bodyPr/>
              <a:lstStyle/>
              <a:p>
                <a:endParaRPr lang="it-IT"/>
              </a:p>
            </p:txBody>
          </p:sp>
          <p:sp>
            <p:nvSpPr>
              <p:cNvPr id="148" name="Oval 13"/>
              <p:cNvSpPr>
                <a:spLocks noChangeArrowheads="1"/>
              </p:cNvSpPr>
              <p:nvPr/>
            </p:nvSpPr>
            <p:spPr bwMode="auto">
              <a:xfrm>
                <a:off x="1344" y="2208"/>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133" name="Group 17"/>
            <p:cNvGrpSpPr>
              <a:grpSpLocks/>
            </p:cNvGrpSpPr>
            <p:nvPr/>
          </p:nvGrpSpPr>
          <p:grpSpPr bwMode="auto">
            <a:xfrm>
              <a:off x="960" y="624"/>
              <a:ext cx="96" cy="672"/>
              <a:chOff x="2256" y="2400"/>
              <a:chExt cx="96" cy="672"/>
            </a:xfrm>
          </p:grpSpPr>
          <p:sp>
            <p:nvSpPr>
              <p:cNvPr id="143" name="Line 18"/>
              <p:cNvSpPr>
                <a:spLocks noChangeShapeType="1"/>
              </p:cNvSpPr>
              <p:nvPr/>
            </p:nvSpPr>
            <p:spPr bwMode="auto">
              <a:xfrm flipH="1">
                <a:off x="2304" y="2400"/>
                <a:ext cx="0" cy="672"/>
              </a:xfrm>
              <a:prstGeom prst="line">
                <a:avLst/>
              </a:prstGeom>
              <a:noFill/>
              <a:ln w="38100">
                <a:solidFill>
                  <a:srgbClr val="0000FF"/>
                </a:solidFill>
                <a:round/>
                <a:headEnd/>
                <a:tailEnd/>
              </a:ln>
            </p:spPr>
            <p:txBody>
              <a:bodyPr/>
              <a:lstStyle/>
              <a:p>
                <a:endParaRPr lang="it-IT"/>
              </a:p>
            </p:txBody>
          </p:sp>
          <p:sp>
            <p:nvSpPr>
              <p:cNvPr id="144" name="Oval 19"/>
              <p:cNvSpPr>
                <a:spLocks noChangeArrowheads="1"/>
              </p:cNvSpPr>
              <p:nvPr/>
            </p:nvSpPr>
            <p:spPr bwMode="auto">
              <a:xfrm>
                <a:off x="2256" y="2640"/>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nvGrpSpPr>
            <p:cNvPr id="134" name="Group 20"/>
            <p:cNvGrpSpPr>
              <a:grpSpLocks/>
            </p:cNvGrpSpPr>
            <p:nvPr/>
          </p:nvGrpSpPr>
          <p:grpSpPr bwMode="auto">
            <a:xfrm>
              <a:off x="1248" y="768"/>
              <a:ext cx="96" cy="384"/>
              <a:chOff x="1872" y="1584"/>
              <a:chExt cx="96" cy="384"/>
            </a:xfrm>
          </p:grpSpPr>
          <p:sp>
            <p:nvSpPr>
              <p:cNvPr id="141" name="Line 21"/>
              <p:cNvSpPr>
                <a:spLocks noChangeShapeType="1"/>
              </p:cNvSpPr>
              <p:nvPr/>
            </p:nvSpPr>
            <p:spPr bwMode="auto">
              <a:xfrm>
                <a:off x="1920" y="1584"/>
                <a:ext cx="0" cy="384"/>
              </a:xfrm>
              <a:prstGeom prst="line">
                <a:avLst/>
              </a:prstGeom>
              <a:noFill/>
              <a:ln w="38100">
                <a:solidFill>
                  <a:srgbClr val="FC3924"/>
                </a:solidFill>
                <a:round/>
                <a:headEnd/>
                <a:tailEnd/>
              </a:ln>
            </p:spPr>
            <p:txBody>
              <a:bodyPr/>
              <a:lstStyle/>
              <a:p>
                <a:endParaRPr lang="it-IT"/>
              </a:p>
            </p:txBody>
          </p:sp>
          <p:sp>
            <p:nvSpPr>
              <p:cNvPr id="142" name="Oval 22"/>
              <p:cNvSpPr>
                <a:spLocks noChangeArrowheads="1"/>
              </p:cNvSpPr>
              <p:nvPr/>
            </p:nvSpPr>
            <p:spPr bwMode="auto">
              <a:xfrm>
                <a:off x="1872" y="168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grpSp>
        <p:nvGrpSpPr>
          <p:cNvPr id="153" name="Group 4"/>
          <p:cNvGrpSpPr>
            <a:grpSpLocks/>
          </p:cNvGrpSpPr>
          <p:nvPr/>
        </p:nvGrpSpPr>
        <p:grpSpPr bwMode="auto">
          <a:xfrm>
            <a:off x="7110458" y="3357562"/>
            <a:ext cx="1819260" cy="1143008"/>
            <a:chOff x="384" y="624"/>
            <a:chExt cx="1536" cy="864"/>
          </a:xfrm>
        </p:grpSpPr>
        <p:grpSp>
          <p:nvGrpSpPr>
            <p:cNvPr id="154" name="Group 5"/>
            <p:cNvGrpSpPr>
              <a:grpSpLocks/>
            </p:cNvGrpSpPr>
            <p:nvPr/>
          </p:nvGrpSpPr>
          <p:grpSpPr bwMode="auto">
            <a:xfrm>
              <a:off x="1824" y="864"/>
              <a:ext cx="96" cy="246"/>
              <a:chOff x="2160" y="2016"/>
              <a:chExt cx="96" cy="246"/>
            </a:xfrm>
          </p:grpSpPr>
          <p:sp>
            <p:nvSpPr>
              <p:cNvPr id="176" name="Oval 6"/>
              <p:cNvSpPr>
                <a:spLocks noChangeArrowheads="1"/>
              </p:cNvSpPr>
              <p:nvPr/>
            </p:nvSpPr>
            <p:spPr bwMode="auto">
              <a:xfrm>
                <a:off x="2160" y="2016"/>
                <a:ext cx="96" cy="96"/>
              </a:xfrm>
              <a:prstGeom prst="ellipse">
                <a:avLst/>
              </a:prstGeom>
              <a:solidFill>
                <a:srgbClr val="0000FF"/>
              </a:solidFill>
              <a:ln w="9525">
                <a:solidFill>
                  <a:srgbClr val="0000FF"/>
                </a:solidFill>
                <a:round/>
                <a:headEnd/>
                <a:tailEnd/>
              </a:ln>
            </p:spPr>
            <p:txBody>
              <a:bodyPr wrap="none" anchor="ctr"/>
              <a:lstStyle/>
              <a:p>
                <a:endParaRPr lang="it-IT"/>
              </a:p>
            </p:txBody>
          </p:sp>
          <p:sp>
            <p:nvSpPr>
              <p:cNvPr id="177" name="Line 7"/>
              <p:cNvSpPr>
                <a:spLocks noChangeShapeType="1"/>
              </p:cNvSpPr>
              <p:nvPr/>
            </p:nvSpPr>
            <p:spPr bwMode="auto">
              <a:xfrm>
                <a:off x="2196" y="2046"/>
                <a:ext cx="12" cy="216"/>
              </a:xfrm>
              <a:prstGeom prst="line">
                <a:avLst/>
              </a:prstGeom>
              <a:noFill/>
              <a:ln w="38100">
                <a:solidFill>
                  <a:srgbClr val="0000FF"/>
                </a:solidFill>
                <a:round/>
                <a:headEnd/>
                <a:tailEnd/>
              </a:ln>
            </p:spPr>
            <p:txBody>
              <a:bodyPr/>
              <a:lstStyle/>
              <a:p>
                <a:endParaRPr lang="it-IT"/>
              </a:p>
            </p:txBody>
          </p:sp>
        </p:grpSp>
        <p:grpSp>
          <p:nvGrpSpPr>
            <p:cNvPr id="155" name="Group 8"/>
            <p:cNvGrpSpPr>
              <a:grpSpLocks/>
            </p:cNvGrpSpPr>
            <p:nvPr/>
          </p:nvGrpSpPr>
          <p:grpSpPr bwMode="auto">
            <a:xfrm>
              <a:off x="528" y="864"/>
              <a:ext cx="96" cy="624"/>
              <a:chOff x="1440" y="2832"/>
              <a:chExt cx="96" cy="624"/>
            </a:xfrm>
          </p:grpSpPr>
          <p:sp>
            <p:nvSpPr>
              <p:cNvPr id="174" name="Line 9"/>
              <p:cNvSpPr>
                <a:spLocks noChangeShapeType="1"/>
              </p:cNvSpPr>
              <p:nvPr/>
            </p:nvSpPr>
            <p:spPr bwMode="auto">
              <a:xfrm flipH="1">
                <a:off x="1488" y="2928"/>
                <a:ext cx="0" cy="528"/>
              </a:xfrm>
              <a:prstGeom prst="line">
                <a:avLst/>
              </a:prstGeom>
              <a:noFill/>
              <a:ln w="38100">
                <a:solidFill>
                  <a:srgbClr val="0000FF"/>
                </a:solidFill>
                <a:round/>
                <a:headEnd/>
                <a:tailEnd/>
              </a:ln>
            </p:spPr>
            <p:txBody>
              <a:bodyPr/>
              <a:lstStyle/>
              <a:p>
                <a:endParaRPr lang="it-IT"/>
              </a:p>
            </p:txBody>
          </p:sp>
          <p:sp>
            <p:nvSpPr>
              <p:cNvPr id="175" name="Oval 10"/>
              <p:cNvSpPr>
                <a:spLocks noChangeArrowheads="1"/>
              </p:cNvSpPr>
              <p:nvPr/>
            </p:nvSpPr>
            <p:spPr bwMode="auto">
              <a:xfrm>
                <a:off x="1440" y="2832"/>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nvGrpSpPr>
            <p:cNvPr id="156" name="Group 11"/>
            <p:cNvGrpSpPr>
              <a:grpSpLocks/>
            </p:cNvGrpSpPr>
            <p:nvPr/>
          </p:nvGrpSpPr>
          <p:grpSpPr bwMode="auto">
            <a:xfrm>
              <a:off x="384" y="864"/>
              <a:ext cx="96" cy="624"/>
              <a:chOff x="1344" y="2208"/>
              <a:chExt cx="96" cy="624"/>
            </a:xfrm>
          </p:grpSpPr>
          <p:sp>
            <p:nvSpPr>
              <p:cNvPr id="172" name="Line 12"/>
              <p:cNvSpPr>
                <a:spLocks noChangeShapeType="1"/>
              </p:cNvSpPr>
              <p:nvPr/>
            </p:nvSpPr>
            <p:spPr bwMode="auto">
              <a:xfrm flipH="1">
                <a:off x="1392" y="2304"/>
                <a:ext cx="0" cy="528"/>
              </a:xfrm>
              <a:prstGeom prst="line">
                <a:avLst/>
              </a:prstGeom>
              <a:noFill/>
              <a:ln w="38100">
                <a:solidFill>
                  <a:srgbClr val="FC3924"/>
                </a:solidFill>
                <a:round/>
                <a:headEnd/>
                <a:tailEnd/>
              </a:ln>
            </p:spPr>
            <p:txBody>
              <a:bodyPr/>
              <a:lstStyle/>
              <a:p>
                <a:endParaRPr lang="it-IT"/>
              </a:p>
            </p:txBody>
          </p:sp>
          <p:sp>
            <p:nvSpPr>
              <p:cNvPr id="173" name="Oval 13"/>
              <p:cNvSpPr>
                <a:spLocks noChangeArrowheads="1"/>
              </p:cNvSpPr>
              <p:nvPr/>
            </p:nvSpPr>
            <p:spPr bwMode="auto">
              <a:xfrm>
                <a:off x="1344" y="2208"/>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157" name="Group 14"/>
            <p:cNvGrpSpPr>
              <a:grpSpLocks/>
            </p:cNvGrpSpPr>
            <p:nvPr/>
          </p:nvGrpSpPr>
          <p:grpSpPr bwMode="auto">
            <a:xfrm>
              <a:off x="816" y="624"/>
              <a:ext cx="96" cy="672"/>
              <a:chOff x="2064" y="2400"/>
              <a:chExt cx="96" cy="672"/>
            </a:xfrm>
          </p:grpSpPr>
          <p:sp>
            <p:nvSpPr>
              <p:cNvPr id="170" name="Line 15"/>
              <p:cNvSpPr>
                <a:spLocks noChangeShapeType="1"/>
              </p:cNvSpPr>
              <p:nvPr/>
            </p:nvSpPr>
            <p:spPr bwMode="auto">
              <a:xfrm flipH="1">
                <a:off x="2112" y="2400"/>
                <a:ext cx="0" cy="672"/>
              </a:xfrm>
              <a:prstGeom prst="line">
                <a:avLst/>
              </a:prstGeom>
              <a:noFill/>
              <a:ln w="38100">
                <a:solidFill>
                  <a:srgbClr val="FC3924"/>
                </a:solidFill>
                <a:round/>
                <a:headEnd/>
                <a:tailEnd/>
              </a:ln>
            </p:spPr>
            <p:txBody>
              <a:bodyPr/>
              <a:lstStyle/>
              <a:p>
                <a:endParaRPr lang="it-IT"/>
              </a:p>
            </p:txBody>
          </p:sp>
          <p:sp>
            <p:nvSpPr>
              <p:cNvPr id="171" name="Oval 16"/>
              <p:cNvSpPr>
                <a:spLocks noChangeArrowheads="1"/>
              </p:cNvSpPr>
              <p:nvPr/>
            </p:nvSpPr>
            <p:spPr bwMode="auto">
              <a:xfrm>
                <a:off x="2064" y="264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158" name="Group 17"/>
            <p:cNvGrpSpPr>
              <a:grpSpLocks/>
            </p:cNvGrpSpPr>
            <p:nvPr/>
          </p:nvGrpSpPr>
          <p:grpSpPr bwMode="auto">
            <a:xfrm>
              <a:off x="960" y="624"/>
              <a:ext cx="96" cy="672"/>
              <a:chOff x="2256" y="2400"/>
              <a:chExt cx="96" cy="672"/>
            </a:xfrm>
          </p:grpSpPr>
          <p:sp>
            <p:nvSpPr>
              <p:cNvPr id="168" name="Line 18"/>
              <p:cNvSpPr>
                <a:spLocks noChangeShapeType="1"/>
              </p:cNvSpPr>
              <p:nvPr/>
            </p:nvSpPr>
            <p:spPr bwMode="auto">
              <a:xfrm flipH="1">
                <a:off x="2304" y="2400"/>
                <a:ext cx="0" cy="672"/>
              </a:xfrm>
              <a:prstGeom prst="line">
                <a:avLst/>
              </a:prstGeom>
              <a:noFill/>
              <a:ln w="38100">
                <a:solidFill>
                  <a:srgbClr val="0000FF"/>
                </a:solidFill>
                <a:round/>
                <a:headEnd/>
                <a:tailEnd/>
              </a:ln>
            </p:spPr>
            <p:txBody>
              <a:bodyPr/>
              <a:lstStyle/>
              <a:p>
                <a:endParaRPr lang="it-IT"/>
              </a:p>
            </p:txBody>
          </p:sp>
          <p:sp>
            <p:nvSpPr>
              <p:cNvPr id="169" name="Oval 19"/>
              <p:cNvSpPr>
                <a:spLocks noChangeArrowheads="1"/>
              </p:cNvSpPr>
              <p:nvPr/>
            </p:nvSpPr>
            <p:spPr bwMode="auto">
              <a:xfrm>
                <a:off x="2256" y="2640"/>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nvGrpSpPr>
            <p:cNvPr id="159" name="Group 20"/>
            <p:cNvGrpSpPr>
              <a:grpSpLocks/>
            </p:cNvGrpSpPr>
            <p:nvPr/>
          </p:nvGrpSpPr>
          <p:grpSpPr bwMode="auto">
            <a:xfrm>
              <a:off x="1248" y="768"/>
              <a:ext cx="96" cy="384"/>
              <a:chOff x="1872" y="1584"/>
              <a:chExt cx="96" cy="384"/>
            </a:xfrm>
          </p:grpSpPr>
          <p:sp>
            <p:nvSpPr>
              <p:cNvPr id="166" name="Line 21"/>
              <p:cNvSpPr>
                <a:spLocks noChangeShapeType="1"/>
              </p:cNvSpPr>
              <p:nvPr/>
            </p:nvSpPr>
            <p:spPr bwMode="auto">
              <a:xfrm>
                <a:off x="1920" y="1584"/>
                <a:ext cx="0" cy="384"/>
              </a:xfrm>
              <a:prstGeom prst="line">
                <a:avLst/>
              </a:prstGeom>
              <a:noFill/>
              <a:ln w="38100">
                <a:solidFill>
                  <a:srgbClr val="FC3924"/>
                </a:solidFill>
                <a:round/>
                <a:headEnd/>
                <a:tailEnd/>
              </a:ln>
            </p:spPr>
            <p:txBody>
              <a:bodyPr/>
              <a:lstStyle/>
              <a:p>
                <a:endParaRPr lang="it-IT"/>
              </a:p>
            </p:txBody>
          </p:sp>
          <p:sp>
            <p:nvSpPr>
              <p:cNvPr id="167" name="Oval 22"/>
              <p:cNvSpPr>
                <a:spLocks noChangeArrowheads="1"/>
              </p:cNvSpPr>
              <p:nvPr/>
            </p:nvSpPr>
            <p:spPr bwMode="auto">
              <a:xfrm>
                <a:off x="1872" y="168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grpSp>
        <p:nvGrpSpPr>
          <p:cNvPr id="178" name="Group 4"/>
          <p:cNvGrpSpPr>
            <a:grpSpLocks/>
          </p:cNvGrpSpPr>
          <p:nvPr/>
        </p:nvGrpSpPr>
        <p:grpSpPr bwMode="auto">
          <a:xfrm>
            <a:off x="2395550" y="3357562"/>
            <a:ext cx="1819260" cy="1143008"/>
            <a:chOff x="384" y="624"/>
            <a:chExt cx="1536" cy="864"/>
          </a:xfrm>
        </p:grpSpPr>
        <p:grpSp>
          <p:nvGrpSpPr>
            <p:cNvPr id="179" name="Group 5"/>
            <p:cNvGrpSpPr>
              <a:grpSpLocks/>
            </p:cNvGrpSpPr>
            <p:nvPr/>
          </p:nvGrpSpPr>
          <p:grpSpPr bwMode="auto">
            <a:xfrm>
              <a:off x="1824" y="864"/>
              <a:ext cx="96" cy="246"/>
              <a:chOff x="2160" y="2016"/>
              <a:chExt cx="96" cy="246"/>
            </a:xfrm>
          </p:grpSpPr>
          <p:sp>
            <p:nvSpPr>
              <p:cNvPr id="201" name="Oval 6"/>
              <p:cNvSpPr>
                <a:spLocks noChangeArrowheads="1"/>
              </p:cNvSpPr>
              <p:nvPr/>
            </p:nvSpPr>
            <p:spPr bwMode="auto">
              <a:xfrm>
                <a:off x="2160" y="2016"/>
                <a:ext cx="96" cy="96"/>
              </a:xfrm>
              <a:prstGeom prst="ellipse">
                <a:avLst/>
              </a:prstGeom>
              <a:solidFill>
                <a:srgbClr val="0000FF"/>
              </a:solidFill>
              <a:ln w="9525">
                <a:solidFill>
                  <a:srgbClr val="0000FF"/>
                </a:solidFill>
                <a:round/>
                <a:headEnd/>
                <a:tailEnd/>
              </a:ln>
            </p:spPr>
            <p:txBody>
              <a:bodyPr wrap="none" anchor="ctr"/>
              <a:lstStyle/>
              <a:p>
                <a:endParaRPr lang="it-IT"/>
              </a:p>
            </p:txBody>
          </p:sp>
          <p:sp>
            <p:nvSpPr>
              <p:cNvPr id="202" name="Line 7"/>
              <p:cNvSpPr>
                <a:spLocks noChangeShapeType="1"/>
              </p:cNvSpPr>
              <p:nvPr/>
            </p:nvSpPr>
            <p:spPr bwMode="auto">
              <a:xfrm>
                <a:off x="2196" y="2046"/>
                <a:ext cx="12" cy="216"/>
              </a:xfrm>
              <a:prstGeom prst="line">
                <a:avLst/>
              </a:prstGeom>
              <a:noFill/>
              <a:ln w="38100">
                <a:solidFill>
                  <a:srgbClr val="0000FF"/>
                </a:solidFill>
                <a:round/>
                <a:headEnd/>
                <a:tailEnd/>
              </a:ln>
            </p:spPr>
            <p:txBody>
              <a:bodyPr/>
              <a:lstStyle/>
              <a:p>
                <a:endParaRPr lang="it-IT"/>
              </a:p>
            </p:txBody>
          </p:sp>
        </p:grpSp>
        <p:grpSp>
          <p:nvGrpSpPr>
            <p:cNvPr id="180" name="Group 8"/>
            <p:cNvGrpSpPr>
              <a:grpSpLocks/>
            </p:cNvGrpSpPr>
            <p:nvPr/>
          </p:nvGrpSpPr>
          <p:grpSpPr bwMode="auto">
            <a:xfrm>
              <a:off x="528" y="864"/>
              <a:ext cx="96" cy="624"/>
              <a:chOff x="1440" y="2832"/>
              <a:chExt cx="96" cy="624"/>
            </a:xfrm>
          </p:grpSpPr>
          <p:sp>
            <p:nvSpPr>
              <p:cNvPr id="199" name="Line 9"/>
              <p:cNvSpPr>
                <a:spLocks noChangeShapeType="1"/>
              </p:cNvSpPr>
              <p:nvPr/>
            </p:nvSpPr>
            <p:spPr bwMode="auto">
              <a:xfrm flipH="1">
                <a:off x="1488" y="2928"/>
                <a:ext cx="0" cy="528"/>
              </a:xfrm>
              <a:prstGeom prst="line">
                <a:avLst/>
              </a:prstGeom>
              <a:noFill/>
              <a:ln w="38100">
                <a:solidFill>
                  <a:srgbClr val="0000FF"/>
                </a:solidFill>
                <a:round/>
                <a:headEnd/>
                <a:tailEnd/>
              </a:ln>
            </p:spPr>
            <p:txBody>
              <a:bodyPr/>
              <a:lstStyle/>
              <a:p>
                <a:endParaRPr lang="it-IT"/>
              </a:p>
            </p:txBody>
          </p:sp>
          <p:sp>
            <p:nvSpPr>
              <p:cNvPr id="200" name="Oval 10"/>
              <p:cNvSpPr>
                <a:spLocks noChangeArrowheads="1"/>
              </p:cNvSpPr>
              <p:nvPr/>
            </p:nvSpPr>
            <p:spPr bwMode="auto">
              <a:xfrm>
                <a:off x="1440" y="2832"/>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nvGrpSpPr>
            <p:cNvPr id="181" name="Group 11"/>
            <p:cNvGrpSpPr>
              <a:grpSpLocks/>
            </p:cNvGrpSpPr>
            <p:nvPr/>
          </p:nvGrpSpPr>
          <p:grpSpPr bwMode="auto">
            <a:xfrm>
              <a:off x="384" y="864"/>
              <a:ext cx="96" cy="624"/>
              <a:chOff x="1344" y="2208"/>
              <a:chExt cx="96" cy="624"/>
            </a:xfrm>
          </p:grpSpPr>
          <p:sp>
            <p:nvSpPr>
              <p:cNvPr id="197" name="Line 12"/>
              <p:cNvSpPr>
                <a:spLocks noChangeShapeType="1"/>
              </p:cNvSpPr>
              <p:nvPr/>
            </p:nvSpPr>
            <p:spPr bwMode="auto">
              <a:xfrm flipH="1">
                <a:off x="1392" y="2304"/>
                <a:ext cx="0" cy="528"/>
              </a:xfrm>
              <a:prstGeom prst="line">
                <a:avLst/>
              </a:prstGeom>
              <a:noFill/>
              <a:ln w="38100">
                <a:solidFill>
                  <a:srgbClr val="FC3924"/>
                </a:solidFill>
                <a:round/>
                <a:headEnd/>
                <a:tailEnd/>
              </a:ln>
            </p:spPr>
            <p:txBody>
              <a:bodyPr/>
              <a:lstStyle/>
              <a:p>
                <a:endParaRPr lang="it-IT"/>
              </a:p>
            </p:txBody>
          </p:sp>
          <p:sp>
            <p:nvSpPr>
              <p:cNvPr id="198" name="Oval 13"/>
              <p:cNvSpPr>
                <a:spLocks noChangeArrowheads="1"/>
              </p:cNvSpPr>
              <p:nvPr/>
            </p:nvSpPr>
            <p:spPr bwMode="auto">
              <a:xfrm>
                <a:off x="1344" y="2208"/>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182" name="Group 14"/>
            <p:cNvGrpSpPr>
              <a:grpSpLocks/>
            </p:cNvGrpSpPr>
            <p:nvPr/>
          </p:nvGrpSpPr>
          <p:grpSpPr bwMode="auto">
            <a:xfrm>
              <a:off x="816" y="624"/>
              <a:ext cx="96" cy="672"/>
              <a:chOff x="2064" y="2400"/>
              <a:chExt cx="96" cy="672"/>
            </a:xfrm>
          </p:grpSpPr>
          <p:sp>
            <p:nvSpPr>
              <p:cNvPr id="195" name="Line 15"/>
              <p:cNvSpPr>
                <a:spLocks noChangeShapeType="1"/>
              </p:cNvSpPr>
              <p:nvPr/>
            </p:nvSpPr>
            <p:spPr bwMode="auto">
              <a:xfrm flipH="1">
                <a:off x="2112" y="2400"/>
                <a:ext cx="0" cy="672"/>
              </a:xfrm>
              <a:prstGeom prst="line">
                <a:avLst/>
              </a:prstGeom>
              <a:noFill/>
              <a:ln w="38100">
                <a:solidFill>
                  <a:srgbClr val="FC3924"/>
                </a:solidFill>
                <a:round/>
                <a:headEnd/>
                <a:tailEnd/>
              </a:ln>
            </p:spPr>
            <p:txBody>
              <a:bodyPr/>
              <a:lstStyle/>
              <a:p>
                <a:endParaRPr lang="it-IT"/>
              </a:p>
            </p:txBody>
          </p:sp>
          <p:sp>
            <p:nvSpPr>
              <p:cNvPr id="196" name="Oval 16"/>
              <p:cNvSpPr>
                <a:spLocks noChangeArrowheads="1"/>
              </p:cNvSpPr>
              <p:nvPr/>
            </p:nvSpPr>
            <p:spPr bwMode="auto">
              <a:xfrm>
                <a:off x="2064" y="264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185" name="Group 23"/>
            <p:cNvGrpSpPr>
              <a:grpSpLocks/>
            </p:cNvGrpSpPr>
            <p:nvPr/>
          </p:nvGrpSpPr>
          <p:grpSpPr bwMode="auto">
            <a:xfrm>
              <a:off x="1392" y="768"/>
              <a:ext cx="96" cy="384"/>
              <a:chOff x="2112" y="1584"/>
              <a:chExt cx="96" cy="384"/>
            </a:xfrm>
          </p:grpSpPr>
          <p:sp>
            <p:nvSpPr>
              <p:cNvPr id="189" name="Line 24"/>
              <p:cNvSpPr>
                <a:spLocks noChangeShapeType="1"/>
              </p:cNvSpPr>
              <p:nvPr/>
            </p:nvSpPr>
            <p:spPr bwMode="auto">
              <a:xfrm>
                <a:off x="2160" y="1584"/>
                <a:ext cx="0" cy="384"/>
              </a:xfrm>
              <a:prstGeom prst="line">
                <a:avLst/>
              </a:prstGeom>
              <a:noFill/>
              <a:ln w="38100">
                <a:solidFill>
                  <a:srgbClr val="0000FF"/>
                </a:solidFill>
                <a:round/>
                <a:headEnd/>
                <a:tailEnd/>
              </a:ln>
            </p:spPr>
            <p:txBody>
              <a:bodyPr/>
              <a:lstStyle/>
              <a:p>
                <a:endParaRPr lang="it-IT"/>
              </a:p>
            </p:txBody>
          </p:sp>
          <p:sp>
            <p:nvSpPr>
              <p:cNvPr id="190" name="Oval 25"/>
              <p:cNvSpPr>
                <a:spLocks noChangeArrowheads="1"/>
              </p:cNvSpPr>
              <p:nvPr/>
            </p:nvSpPr>
            <p:spPr bwMode="auto">
              <a:xfrm>
                <a:off x="2112" y="1680"/>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grpSp>
        <p:nvGrpSpPr>
          <p:cNvPr id="203" name="Group 4"/>
          <p:cNvGrpSpPr>
            <a:grpSpLocks/>
          </p:cNvGrpSpPr>
          <p:nvPr/>
        </p:nvGrpSpPr>
        <p:grpSpPr bwMode="auto">
          <a:xfrm>
            <a:off x="4681566" y="3357562"/>
            <a:ext cx="1307593" cy="1143008"/>
            <a:chOff x="384" y="624"/>
            <a:chExt cx="1104" cy="864"/>
          </a:xfrm>
        </p:grpSpPr>
        <p:grpSp>
          <p:nvGrpSpPr>
            <p:cNvPr id="206" name="Group 11"/>
            <p:cNvGrpSpPr>
              <a:grpSpLocks/>
            </p:cNvGrpSpPr>
            <p:nvPr/>
          </p:nvGrpSpPr>
          <p:grpSpPr bwMode="auto">
            <a:xfrm>
              <a:off x="384" y="864"/>
              <a:ext cx="96" cy="624"/>
              <a:chOff x="1344" y="2208"/>
              <a:chExt cx="96" cy="624"/>
            </a:xfrm>
          </p:grpSpPr>
          <p:sp>
            <p:nvSpPr>
              <p:cNvPr id="222" name="Line 12"/>
              <p:cNvSpPr>
                <a:spLocks noChangeShapeType="1"/>
              </p:cNvSpPr>
              <p:nvPr/>
            </p:nvSpPr>
            <p:spPr bwMode="auto">
              <a:xfrm flipH="1">
                <a:off x="1392" y="2304"/>
                <a:ext cx="0" cy="528"/>
              </a:xfrm>
              <a:prstGeom prst="line">
                <a:avLst/>
              </a:prstGeom>
              <a:noFill/>
              <a:ln w="38100">
                <a:solidFill>
                  <a:srgbClr val="FC3924"/>
                </a:solidFill>
                <a:round/>
                <a:headEnd/>
                <a:tailEnd/>
              </a:ln>
            </p:spPr>
            <p:txBody>
              <a:bodyPr/>
              <a:lstStyle/>
              <a:p>
                <a:endParaRPr lang="it-IT"/>
              </a:p>
            </p:txBody>
          </p:sp>
          <p:sp>
            <p:nvSpPr>
              <p:cNvPr id="223" name="Oval 13"/>
              <p:cNvSpPr>
                <a:spLocks noChangeArrowheads="1"/>
              </p:cNvSpPr>
              <p:nvPr/>
            </p:nvSpPr>
            <p:spPr bwMode="auto">
              <a:xfrm>
                <a:off x="1344" y="2208"/>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208" name="Group 17"/>
            <p:cNvGrpSpPr>
              <a:grpSpLocks/>
            </p:cNvGrpSpPr>
            <p:nvPr/>
          </p:nvGrpSpPr>
          <p:grpSpPr bwMode="auto">
            <a:xfrm>
              <a:off x="960" y="624"/>
              <a:ext cx="96" cy="672"/>
              <a:chOff x="2256" y="2400"/>
              <a:chExt cx="96" cy="672"/>
            </a:xfrm>
          </p:grpSpPr>
          <p:sp>
            <p:nvSpPr>
              <p:cNvPr id="218" name="Line 18"/>
              <p:cNvSpPr>
                <a:spLocks noChangeShapeType="1"/>
              </p:cNvSpPr>
              <p:nvPr/>
            </p:nvSpPr>
            <p:spPr bwMode="auto">
              <a:xfrm flipH="1">
                <a:off x="2304" y="2400"/>
                <a:ext cx="0" cy="672"/>
              </a:xfrm>
              <a:prstGeom prst="line">
                <a:avLst/>
              </a:prstGeom>
              <a:noFill/>
              <a:ln w="38100">
                <a:solidFill>
                  <a:srgbClr val="FF0000"/>
                </a:solidFill>
                <a:round/>
                <a:headEnd/>
                <a:tailEnd/>
              </a:ln>
            </p:spPr>
            <p:txBody>
              <a:bodyPr/>
              <a:lstStyle/>
              <a:p>
                <a:endParaRPr lang="it-IT"/>
              </a:p>
            </p:txBody>
          </p:sp>
          <p:sp>
            <p:nvSpPr>
              <p:cNvPr id="219" name="Oval 19"/>
              <p:cNvSpPr>
                <a:spLocks noChangeArrowheads="1"/>
              </p:cNvSpPr>
              <p:nvPr/>
            </p:nvSpPr>
            <p:spPr bwMode="auto">
              <a:xfrm>
                <a:off x="2256" y="2640"/>
                <a:ext cx="96" cy="96"/>
              </a:xfrm>
              <a:prstGeom prst="ellipse">
                <a:avLst/>
              </a:prstGeom>
              <a:solidFill>
                <a:srgbClr val="FF0000"/>
              </a:solidFill>
              <a:ln w="9525">
                <a:solidFill>
                  <a:srgbClr val="FF0000"/>
                </a:solidFill>
                <a:round/>
                <a:headEnd/>
                <a:tailEnd/>
              </a:ln>
            </p:spPr>
            <p:txBody>
              <a:bodyPr wrap="none" anchor="ctr"/>
              <a:lstStyle/>
              <a:p>
                <a:endParaRPr lang="it-IT"/>
              </a:p>
            </p:txBody>
          </p:sp>
        </p:grpSp>
        <p:grpSp>
          <p:nvGrpSpPr>
            <p:cNvPr id="209" name="Group 20"/>
            <p:cNvGrpSpPr>
              <a:grpSpLocks/>
            </p:cNvGrpSpPr>
            <p:nvPr/>
          </p:nvGrpSpPr>
          <p:grpSpPr bwMode="auto">
            <a:xfrm>
              <a:off x="1248" y="768"/>
              <a:ext cx="96" cy="384"/>
              <a:chOff x="1872" y="1584"/>
              <a:chExt cx="96" cy="384"/>
            </a:xfrm>
          </p:grpSpPr>
          <p:sp>
            <p:nvSpPr>
              <p:cNvPr id="216" name="Line 21"/>
              <p:cNvSpPr>
                <a:spLocks noChangeShapeType="1"/>
              </p:cNvSpPr>
              <p:nvPr/>
            </p:nvSpPr>
            <p:spPr bwMode="auto">
              <a:xfrm>
                <a:off x="1920" y="1584"/>
                <a:ext cx="0" cy="384"/>
              </a:xfrm>
              <a:prstGeom prst="line">
                <a:avLst/>
              </a:prstGeom>
              <a:noFill/>
              <a:ln w="38100">
                <a:solidFill>
                  <a:srgbClr val="FC3924"/>
                </a:solidFill>
                <a:round/>
                <a:headEnd/>
                <a:tailEnd/>
              </a:ln>
            </p:spPr>
            <p:txBody>
              <a:bodyPr/>
              <a:lstStyle/>
              <a:p>
                <a:endParaRPr lang="it-IT"/>
              </a:p>
            </p:txBody>
          </p:sp>
          <p:sp>
            <p:nvSpPr>
              <p:cNvPr id="217" name="Oval 22"/>
              <p:cNvSpPr>
                <a:spLocks noChangeArrowheads="1"/>
              </p:cNvSpPr>
              <p:nvPr/>
            </p:nvSpPr>
            <p:spPr bwMode="auto">
              <a:xfrm>
                <a:off x="1872" y="168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210" name="Group 23"/>
            <p:cNvGrpSpPr>
              <a:grpSpLocks/>
            </p:cNvGrpSpPr>
            <p:nvPr/>
          </p:nvGrpSpPr>
          <p:grpSpPr bwMode="auto">
            <a:xfrm>
              <a:off x="1392" y="768"/>
              <a:ext cx="96" cy="384"/>
              <a:chOff x="2112" y="1584"/>
              <a:chExt cx="96" cy="384"/>
            </a:xfrm>
          </p:grpSpPr>
          <p:sp>
            <p:nvSpPr>
              <p:cNvPr id="214" name="Line 24"/>
              <p:cNvSpPr>
                <a:spLocks noChangeShapeType="1"/>
              </p:cNvSpPr>
              <p:nvPr/>
            </p:nvSpPr>
            <p:spPr bwMode="auto">
              <a:xfrm>
                <a:off x="2160" y="1584"/>
                <a:ext cx="0" cy="384"/>
              </a:xfrm>
              <a:prstGeom prst="line">
                <a:avLst/>
              </a:prstGeom>
              <a:noFill/>
              <a:ln w="38100">
                <a:solidFill>
                  <a:srgbClr val="0000FF"/>
                </a:solidFill>
                <a:round/>
                <a:headEnd/>
                <a:tailEnd/>
              </a:ln>
            </p:spPr>
            <p:txBody>
              <a:bodyPr/>
              <a:lstStyle/>
              <a:p>
                <a:endParaRPr lang="it-IT"/>
              </a:p>
            </p:txBody>
          </p:sp>
          <p:sp>
            <p:nvSpPr>
              <p:cNvPr id="215" name="Oval 25"/>
              <p:cNvSpPr>
                <a:spLocks noChangeArrowheads="1"/>
              </p:cNvSpPr>
              <p:nvPr/>
            </p:nvSpPr>
            <p:spPr bwMode="auto">
              <a:xfrm>
                <a:off x="2112" y="1680"/>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grpSp>
        <p:nvGrpSpPr>
          <p:cNvPr id="228" name="Group 4"/>
          <p:cNvGrpSpPr>
            <a:grpSpLocks/>
          </p:cNvGrpSpPr>
          <p:nvPr/>
        </p:nvGrpSpPr>
        <p:grpSpPr bwMode="auto">
          <a:xfrm>
            <a:off x="313399" y="4976824"/>
            <a:ext cx="966482" cy="952507"/>
            <a:chOff x="528" y="768"/>
            <a:chExt cx="816" cy="720"/>
          </a:xfrm>
        </p:grpSpPr>
        <p:grpSp>
          <p:nvGrpSpPr>
            <p:cNvPr id="230" name="Group 8"/>
            <p:cNvGrpSpPr>
              <a:grpSpLocks/>
            </p:cNvGrpSpPr>
            <p:nvPr/>
          </p:nvGrpSpPr>
          <p:grpSpPr bwMode="auto">
            <a:xfrm>
              <a:off x="528" y="864"/>
              <a:ext cx="96" cy="624"/>
              <a:chOff x="1440" y="2832"/>
              <a:chExt cx="96" cy="624"/>
            </a:xfrm>
          </p:grpSpPr>
          <p:sp>
            <p:nvSpPr>
              <p:cNvPr id="249" name="Line 9"/>
              <p:cNvSpPr>
                <a:spLocks noChangeShapeType="1"/>
              </p:cNvSpPr>
              <p:nvPr/>
            </p:nvSpPr>
            <p:spPr bwMode="auto">
              <a:xfrm flipH="1">
                <a:off x="1488" y="2928"/>
                <a:ext cx="0" cy="528"/>
              </a:xfrm>
              <a:prstGeom prst="line">
                <a:avLst/>
              </a:prstGeom>
              <a:noFill/>
              <a:ln w="38100">
                <a:solidFill>
                  <a:srgbClr val="0000FF"/>
                </a:solidFill>
                <a:round/>
                <a:headEnd/>
                <a:tailEnd/>
              </a:ln>
            </p:spPr>
            <p:txBody>
              <a:bodyPr/>
              <a:lstStyle/>
              <a:p>
                <a:endParaRPr lang="it-IT"/>
              </a:p>
            </p:txBody>
          </p:sp>
          <p:sp>
            <p:nvSpPr>
              <p:cNvPr id="250" name="Oval 10"/>
              <p:cNvSpPr>
                <a:spLocks noChangeArrowheads="1"/>
              </p:cNvSpPr>
              <p:nvPr/>
            </p:nvSpPr>
            <p:spPr bwMode="auto">
              <a:xfrm>
                <a:off x="1440" y="2832"/>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nvGrpSpPr>
            <p:cNvPr id="234" name="Group 20"/>
            <p:cNvGrpSpPr>
              <a:grpSpLocks/>
            </p:cNvGrpSpPr>
            <p:nvPr/>
          </p:nvGrpSpPr>
          <p:grpSpPr bwMode="auto">
            <a:xfrm>
              <a:off x="1248" y="768"/>
              <a:ext cx="96" cy="384"/>
              <a:chOff x="1872" y="1584"/>
              <a:chExt cx="96" cy="384"/>
            </a:xfrm>
          </p:grpSpPr>
          <p:sp>
            <p:nvSpPr>
              <p:cNvPr id="241" name="Line 21"/>
              <p:cNvSpPr>
                <a:spLocks noChangeShapeType="1"/>
              </p:cNvSpPr>
              <p:nvPr/>
            </p:nvSpPr>
            <p:spPr bwMode="auto">
              <a:xfrm>
                <a:off x="1920" y="1584"/>
                <a:ext cx="0" cy="384"/>
              </a:xfrm>
              <a:prstGeom prst="line">
                <a:avLst/>
              </a:prstGeom>
              <a:noFill/>
              <a:ln w="38100">
                <a:solidFill>
                  <a:srgbClr val="FC3924"/>
                </a:solidFill>
                <a:round/>
                <a:headEnd/>
                <a:tailEnd/>
              </a:ln>
            </p:spPr>
            <p:txBody>
              <a:bodyPr/>
              <a:lstStyle/>
              <a:p>
                <a:endParaRPr lang="it-IT"/>
              </a:p>
            </p:txBody>
          </p:sp>
          <p:sp>
            <p:nvSpPr>
              <p:cNvPr id="242" name="Oval 22"/>
              <p:cNvSpPr>
                <a:spLocks noChangeArrowheads="1"/>
              </p:cNvSpPr>
              <p:nvPr/>
            </p:nvSpPr>
            <p:spPr bwMode="auto">
              <a:xfrm>
                <a:off x="1872" y="168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grpSp>
        <p:nvGrpSpPr>
          <p:cNvPr id="253" name="Group 4"/>
          <p:cNvGrpSpPr>
            <a:grpSpLocks/>
          </p:cNvGrpSpPr>
          <p:nvPr/>
        </p:nvGrpSpPr>
        <p:grpSpPr bwMode="auto">
          <a:xfrm>
            <a:off x="2428860" y="4857760"/>
            <a:ext cx="1819260" cy="1143008"/>
            <a:chOff x="384" y="624"/>
            <a:chExt cx="1536" cy="864"/>
          </a:xfrm>
        </p:grpSpPr>
        <p:grpSp>
          <p:nvGrpSpPr>
            <p:cNvPr id="254" name="Group 5"/>
            <p:cNvGrpSpPr>
              <a:grpSpLocks/>
            </p:cNvGrpSpPr>
            <p:nvPr/>
          </p:nvGrpSpPr>
          <p:grpSpPr bwMode="auto">
            <a:xfrm>
              <a:off x="1824" y="864"/>
              <a:ext cx="96" cy="246"/>
              <a:chOff x="2160" y="2016"/>
              <a:chExt cx="96" cy="246"/>
            </a:xfrm>
          </p:grpSpPr>
          <p:sp>
            <p:nvSpPr>
              <p:cNvPr id="276" name="Oval 6"/>
              <p:cNvSpPr>
                <a:spLocks noChangeArrowheads="1"/>
              </p:cNvSpPr>
              <p:nvPr/>
            </p:nvSpPr>
            <p:spPr bwMode="auto">
              <a:xfrm>
                <a:off x="2160" y="2016"/>
                <a:ext cx="96" cy="96"/>
              </a:xfrm>
              <a:prstGeom prst="ellipse">
                <a:avLst/>
              </a:prstGeom>
              <a:solidFill>
                <a:srgbClr val="0000FF"/>
              </a:solidFill>
              <a:ln w="9525">
                <a:solidFill>
                  <a:srgbClr val="0000FF"/>
                </a:solidFill>
                <a:round/>
                <a:headEnd/>
                <a:tailEnd/>
              </a:ln>
            </p:spPr>
            <p:txBody>
              <a:bodyPr wrap="none" anchor="ctr"/>
              <a:lstStyle/>
              <a:p>
                <a:endParaRPr lang="it-IT"/>
              </a:p>
            </p:txBody>
          </p:sp>
          <p:sp>
            <p:nvSpPr>
              <p:cNvPr id="277" name="Line 7"/>
              <p:cNvSpPr>
                <a:spLocks noChangeShapeType="1"/>
              </p:cNvSpPr>
              <p:nvPr/>
            </p:nvSpPr>
            <p:spPr bwMode="auto">
              <a:xfrm>
                <a:off x="2196" y="2046"/>
                <a:ext cx="12" cy="216"/>
              </a:xfrm>
              <a:prstGeom prst="line">
                <a:avLst/>
              </a:prstGeom>
              <a:noFill/>
              <a:ln w="38100">
                <a:solidFill>
                  <a:srgbClr val="0000FF"/>
                </a:solidFill>
                <a:round/>
                <a:headEnd/>
                <a:tailEnd/>
              </a:ln>
            </p:spPr>
            <p:txBody>
              <a:bodyPr/>
              <a:lstStyle/>
              <a:p>
                <a:endParaRPr lang="it-IT"/>
              </a:p>
            </p:txBody>
          </p:sp>
        </p:grpSp>
        <p:grpSp>
          <p:nvGrpSpPr>
            <p:cNvPr id="256" name="Group 11"/>
            <p:cNvGrpSpPr>
              <a:grpSpLocks/>
            </p:cNvGrpSpPr>
            <p:nvPr/>
          </p:nvGrpSpPr>
          <p:grpSpPr bwMode="auto">
            <a:xfrm>
              <a:off x="384" y="864"/>
              <a:ext cx="96" cy="624"/>
              <a:chOff x="1344" y="2208"/>
              <a:chExt cx="96" cy="624"/>
            </a:xfrm>
          </p:grpSpPr>
          <p:sp>
            <p:nvSpPr>
              <p:cNvPr id="272" name="Line 12"/>
              <p:cNvSpPr>
                <a:spLocks noChangeShapeType="1"/>
              </p:cNvSpPr>
              <p:nvPr/>
            </p:nvSpPr>
            <p:spPr bwMode="auto">
              <a:xfrm flipH="1">
                <a:off x="1392" y="2304"/>
                <a:ext cx="0" cy="528"/>
              </a:xfrm>
              <a:prstGeom prst="line">
                <a:avLst/>
              </a:prstGeom>
              <a:noFill/>
              <a:ln w="38100">
                <a:solidFill>
                  <a:srgbClr val="0000FF"/>
                </a:solidFill>
                <a:round/>
                <a:headEnd/>
                <a:tailEnd/>
              </a:ln>
            </p:spPr>
            <p:txBody>
              <a:bodyPr/>
              <a:lstStyle/>
              <a:p>
                <a:endParaRPr lang="it-IT"/>
              </a:p>
            </p:txBody>
          </p:sp>
          <p:sp>
            <p:nvSpPr>
              <p:cNvPr id="273" name="Oval 13"/>
              <p:cNvSpPr>
                <a:spLocks noChangeArrowheads="1"/>
              </p:cNvSpPr>
              <p:nvPr/>
            </p:nvSpPr>
            <p:spPr bwMode="auto">
              <a:xfrm>
                <a:off x="1344" y="2208"/>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nvGrpSpPr>
            <p:cNvPr id="258" name="Group 17"/>
            <p:cNvGrpSpPr>
              <a:grpSpLocks/>
            </p:cNvGrpSpPr>
            <p:nvPr/>
          </p:nvGrpSpPr>
          <p:grpSpPr bwMode="auto">
            <a:xfrm>
              <a:off x="960" y="624"/>
              <a:ext cx="96" cy="672"/>
              <a:chOff x="2256" y="2400"/>
              <a:chExt cx="96" cy="672"/>
            </a:xfrm>
          </p:grpSpPr>
          <p:sp>
            <p:nvSpPr>
              <p:cNvPr id="268" name="Line 18"/>
              <p:cNvSpPr>
                <a:spLocks noChangeShapeType="1"/>
              </p:cNvSpPr>
              <p:nvPr/>
            </p:nvSpPr>
            <p:spPr bwMode="auto">
              <a:xfrm flipH="1">
                <a:off x="2304" y="2400"/>
                <a:ext cx="0" cy="672"/>
              </a:xfrm>
              <a:prstGeom prst="line">
                <a:avLst/>
              </a:prstGeom>
              <a:noFill/>
              <a:ln w="38100">
                <a:solidFill>
                  <a:srgbClr val="0000FF"/>
                </a:solidFill>
                <a:round/>
                <a:headEnd/>
                <a:tailEnd/>
              </a:ln>
            </p:spPr>
            <p:txBody>
              <a:bodyPr/>
              <a:lstStyle/>
              <a:p>
                <a:endParaRPr lang="it-IT"/>
              </a:p>
            </p:txBody>
          </p:sp>
          <p:sp>
            <p:nvSpPr>
              <p:cNvPr id="269" name="Oval 19"/>
              <p:cNvSpPr>
                <a:spLocks noChangeArrowheads="1"/>
              </p:cNvSpPr>
              <p:nvPr/>
            </p:nvSpPr>
            <p:spPr bwMode="auto">
              <a:xfrm>
                <a:off x="2256" y="2640"/>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nvGrpSpPr>
            <p:cNvPr id="261" name="Group 26"/>
            <p:cNvGrpSpPr>
              <a:grpSpLocks/>
            </p:cNvGrpSpPr>
            <p:nvPr/>
          </p:nvGrpSpPr>
          <p:grpSpPr bwMode="auto">
            <a:xfrm>
              <a:off x="1680" y="864"/>
              <a:ext cx="96" cy="240"/>
              <a:chOff x="2064" y="1920"/>
              <a:chExt cx="96" cy="240"/>
            </a:xfrm>
          </p:grpSpPr>
          <p:sp>
            <p:nvSpPr>
              <p:cNvPr id="262" name="Line 27"/>
              <p:cNvSpPr>
                <a:spLocks noChangeShapeType="1"/>
              </p:cNvSpPr>
              <p:nvPr/>
            </p:nvSpPr>
            <p:spPr bwMode="auto">
              <a:xfrm>
                <a:off x="2112" y="1920"/>
                <a:ext cx="0" cy="240"/>
              </a:xfrm>
              <a:prstGeom prst="line">
                <a:avLst/>
              </a:prstGeom>
              <a:noFill/>
              <a:ln w="38100">
                <a:solidFill>
                  <a:srgbClr val="FC3924"/>
                </a:solidFill>
                <a:round/>
                <a:headEnd/>
                <a:tailEnd/>
              </a:ln>
            </p:spPr>
            <p:txBody>
              <a:bodyPr/>
              <a:lstStyle/>
              <a:p>
                <a:endParaRPr lang="it-IT"/>
              </a:p>
            </p:txBody>
          </p:sp>
          <p:sp>
            <p:nvSpPr>
              <p:cNvPr id="263" name="Oval 28"/>
              <p:cNvSpPr>
                <a:spLocks noChangeArrowheads="1"/>
              </p:cNvSpPr>
              <p:nvPr/>
            </p:nvSpPr>
            <p:spPr bwMode="auto">
              <a:xfrm>
                <a:off x="2064" y="192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grpSp>
        <p:nvGrpSpPr>
          <p:cNvPr id="278" name="Group 4"/>
          <p:cNvGrpSpPr>
            <a:grpSpLocks/>
          </p:cNvGrpSpPr>
          <p:nvPr/>
        </p:nvGrpSpPr>
        <p:grpSpPr bwMode="auto">
          <a:xfrm>
            <a:off x="5193232" y="4786322"/>
            <a:ext cx="1137037" cy="889006"/>
            <a:chOff x="816" y="624"/>
            <a:chExt cx="960" cy="672"/>
          </a:xfrm>
        </p:grpSpPr>
        <p:grpSp>
          <p:nvGrpSpPr>
            <p:cNvPr id="282" name="Group 14"/>
            <p:cNvGrpSpPr>
              <a:grpSpLocks/>
            </p:cNvGrpSpPr>
            <p:nvPr/>
          </p:nvGrpSpPr>
          <p:grpSpPr bwMode="auto">
            <a:xfrm>
              <a:off x="816" y="624"/>
              <a:ext cx="96" cy="672"/>
              <a:chOff x="2064" y="2400"/>
              <a:chExt cx="96" cy="672"/>
            </a:xfrm>
          </p:grpSpPr>
          <p:sp>
            <p:nvSpPr>
              <p:cNvPr id="295" name="Line 15"/>
              <p:cNvSpPr>
                <a:spLocks noChangeShapeType="1"/>
              </p:cNvSpPr>
              <p:nvPr/>
            </p:nvSpPr>
            <p:spPr bwMode="auto">
              <a:xfrm flipH="1">
                <a:off x="2112" y="2400"/>
                <a:ext cx="0" cy="672"/>
              </a:xfrm>
              <a:prstGeom prst="line">
                <a:avLst/>
              </a:prstGeom>
              <a:noFill/>
              <a:ln w="38100">
                <a:solidFill>
                  <a:srgbClr val="0000FF"/>
                </a:solidFill>
                <a:round/>
                <a:headEnd/>
                <a:tailEnd/>
              </a:ln>
            </p:spPr>
            <p:txBody>
              <a:bodyPr/>
              <a:lstStyle/>
              <a:p>
                <a:endParaRPr lang="it-IT"/>
              </a:p>
            </p:txBody>
          </p:sp>
          <p:sp>
            <p:nvSpPr>
              <p:cNvPr id="296" name="Oval 16"/>
              <p:cNvSpPr>
                <a:spLocks noChangeArrowheads="1"/>
              </p:cNvSpPr>
              <p:nvPr/>
            </p:nvSpPr>
            <p:spPr bwMode="auto">
              <a:xfrm>
                <a:off x="2064" y="2640"/>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nvGrpSpPr>
            <p:cNvPr id="285" name="Group 23"/>
            <p:cNvGrpSpPr>
              <a:grpSpLocks/>
            </p:cNvGrpSpPr>
            <p:nvPr/>
          </p:nvGrpSpPr>
          <p:grpSpPr bwMode="auto">
            <a:xfrm>
              <a:off x="1392" y="768"/>
              <a:ext cx="96" cy="384"/>
              <a:chOff x="2112" y="1584"/>
              <a:chExt cx="96" cy="384"/>
            </a:xfrm>
          </p:grpSpPr>
          <p:sp>
            <p:nvSpPr>
              <p:cNvPr id="289" name="Line 24"/>
              <p:cNvSpPr>
                <a:spLocks noChangeShapeType="1"/>
              </p:cNvSpPr>
              <p:nvPr/>
            </p:nvSpPr>
            <p:spPr bwMode="auto">
              <a:xfrm>
                <a:off x="2160" y="1584"/>
                <a:ext cx="0" cy="384"/>
              </a:xfrm>
              <a:prstGeom prst="line">
                <a:avLst/>
              </a:prstGeom>
              <a:noFill/>
              <a:ln w="38100">
                <a:solidFill>
                  <a:srgbClr val="0000FF"/>
                </a:solidFill>
                <a:round/>
                <a:headEnd/>
                <a:tailEnd/>
              </a:ln>
            </p:spPr>
            <p:txBody>
              <a:bodyPr/>
              <a:lstStyle/>
              <a:p>
                <a:endParaRPr lang="it-IT"/>
              </a:p>
            </p:txBody>
          </p:sp>
          <p:sp>
            <p:nvSpPr>
              <p:cNvPr id="290" name="Oval 25"/>
              <p:cNvSpPr>
                <a:spLocks noChangeArrowheads="1"/>
              </p:cNvSpPr>
              <p:nvPr/>
            </p:nvSpPr>
            <p:spPr bwMode="auto">
              <a:xfrm>
                <a:off x="2112" y="1680"/>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nvGrpSpPr>
            <p:cNvPr id="286" name="Group 26"/>
            <p:cNvGrpSpPr>
              <a:grpSpLocks/>
            </p:cNvGrpSpPr>
            <p:nvPr/>
          </p:nvGrpSpPr>
          <p:grpSpPr bwMode="auto">
            <a:xfrm>
              <a:off x="1680" y="864"/>
              <a:ext cx="96" cy="240"/>
              <a:chOff x="2064" y="1920"/>
              <a:chExt cx="96" cy="240"/>
            </a:xfrm>
          </p:grpSpPr>
          <p:sp>
            <p:nvSpPr>
              <p:cNvPr id="287" name="Line 27"/>
              <p:cNvSpPr>
                <a:spLocks noChangeShapeType="1"/>
              </p:cNvSpPr>
              <p:nvPr/>
            </p:nvSpPr>
            <p:spPr bwMode="auto">
              <a:xfrm>
                <a:off x="2112" y="1920"/>
                <a:ext cx="0" cy="240"/>
              </a:xfrm>
              <a:prstGeom prst="line">
                <a:avLst/>
              </a:prstGeom>
              <a:noFill/>
              <a:ln w="38100">
                <a:solidFill>
                  <a:srgbClr val="FC3924"/>
                </a:solidFill>
                <a:round/>
                <a:headEnd/>
                <a:tailEnd/>
              </a:ln>
            </p:spPr>
            <p:txBody>
              <a:bodyPr/>
              <a:lstStyle/>
              <a:p>
                <a:endParaRPr lang="it-IT"/>
              </a:p>
            </p:txBody>
          </p:sp>
          <p:sp>
            <p:nvSpPr>
              <p:cNvPr id="288" name="Oval 28"/>
              <p:cNvSpPr>
                <a:spLocks noChangeArrowheads="1"/>
              </p:cNvSpPr>
              <p:nvPr/>
            </p:nvSpPr>
            <p:spPr bwMode="auto">
              <a:xfrm>
                <a:off x="2064" y="192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grpSp>
        <p:nvGrpSpPr>
          <p:cNvPr id="303" name="Group 4"/>
          <p:cNvGrpSpPr>
            <a:grpSpLocks/>
          </p:cNvGrpSpPr>
          <p:nvPr/>
        </p:nvGrpSpPr>
        <p:grpSpPr bwMode="auto">
          <a:xfrm>
            <a:off x="7110458" y="4714884"/>
            <a:ext cx="1819260" cy="1143008"/>
            <a:chOff x="384" y="624"/>
            <a:chExt cx="1536" cy="864"/>
          </a:xfrm>
        </p:grpSpPr>
        <p:grpSp>
          <p:nvGrpSpPr>
            <p:cNvPr id="304" name="Group 5"/>
            <p:cNvGrpSpPr>
              <a:grpSpLocks/>
            </p:cNvGrpSpPr>
            <p:nvPr/>
          </p:nvGrpSpPr>
          <p:grpSpPr bwMode="auto">
            <a:xfrm>
              <a:off x="1824" y="864"/>
              <a:ext cx="96" cy="246"/>
              <a:chOff x="2160" y="2016"/>
              <a:chExt cx="96" cy="246"/>
            </a:xfrm>
          </p:grpSpPr>
          <p:sp>
            <p:nvSpPr>
              <p:cNvPr id="326" name="Oval 6"/>
              <p:cNvSpPr>
                <a:spLocks noChangeArrowheads="1"/>
              </p:cNvSpPr>
              <p:nvPr/>
            </p:nvSpPr>
            <p:spPr bwMode="auto">
              <a:xfrm>
                <a:off x="2160" y="2016"/>
                <a:ext cx="96" cy="96"/>
              </a:xfrm>
              <a:prstGeom prst="ellipse">
                <a:avLst/>
              </a:prstGeom>
              <a:solidFill>
                <a:srgbClr val="0000FF"/>
              </a:solidFill>
              <a:ln w="9525">
                <a:solidFill>
                  <a:srgbClr val="0000FF"/>
                </a:solidFill>
                <a:round/>
                <a:headEnd/>
                <a:tailEnd/>
              </a:ln>
            </p:spPr>
            <p:txBody>
              <a:bodyPr wrap="none" anchor="ctr"/>
              <a:lstStyle/>
              <a:p>
                <a:endParaRPr lang="it-IT"/>
              </a:p>
            </p:txBody>
          </p:sp>
          <p:sp>
            <p:nvSpPr>
              <p:cNvPr id="327" name="Line 7"/>
              <p:cNvSpPr>
                <a:spLocks noChangeShapeType="1"/>
              </p:cNvSpPr>
              <p:nvPr/>
            </p:nvSpPr>
            <p:spPr bwMode="auto">
              <a:xfrm>
                <a:off x="2196" y="2046"/>
                <a:ext cx="12" cy="216"/>
              </a:xfrm>
              <a:prstGeom prst="line">
                <a:avLst/>
              </a:prstGeom>
              <a:noFill/>
              <a:ln w="38100">
                <a:solidFill>
                  <a:srgbClr val="0000FF"/>
                </a:solidFill>
                <a:round/>
                <a:headEnd/>
                <a:tailEnd/>
              </a:ln>
            </p:spPr>
            <p:txBody>
              <a:bodyPr/>
              <a:lstStyle/>
              <a:p>
                <a:endParaRPr lang="it-IT"/>
              </a:p>
            </p:txBody>
          </p:sp>
        </p:grpSp>
        <p:grpSp>
          <p:nvGrpSpPr>
            <p:cNvPr id="306" name="Group 11"/>
            <p:cNvGrpSpPr>
              <a:grpSpLocks/>
            </p:cNvGrpSpPr>
            <p:nvPr/>
          </p:nvGrpSpPr>
          <p:grpSpPr bwMode="auto">
            <a:xfrm>
              <a:off x="384" y="864"/>
              <a:ext cx="96" cy="624"/>
              <a:chOff x="1344" y="2208"/>
              <a:chExt cx="96" cy="624"/>
            </a:xfrm>
          </p:grpSpPr>
          <p:sp>
            <p:nvSpPr>
              <p:cNvPr id="322" name="Line 12"/>
              <p:cNvSpPr>
                <a:spLocks noChangeShapeType="1"/>
              </p:cNvSpPr>
              <p:nvPr/>
            </p:nvSpPr>
            <p:spPr bwMode="auto">
              <a:xfrm flipH="1">
                <a:off x="1392" y="2304"/>
                <a:ext cx="0" cy="528"/>
              </a:xfrm>
              <a:prstGeom prst="line">
                <a:avLst/>
              </a:prstGeom>
              <a:noFill/>
              <a:ln w="38100">
                <a:solidFill>
                  <a:srgbClr val="FC3924"/>
                </a:solidFill>
                <a:round/>
                <a:headEnd/>
                <a:tailEnd/>
              </a:ln>
            </p:spPr>
            <p:txBody>
              <a:bodyPr/>
              <a:lstStyle/>
              <a:p>
                <a:endParaRPr lang="it-IT"/>
              </a:p>
            </p:txBody>
          </p:sp>
          <p:sp>
            <p:nvSpPr>
              <p:cNvPr id="323" name="Oval 13"/>
              <p:cNvSpPr>
                <a:spLocks noChangeArrowheads="1"/>
              </p:cNvSpPr>
              <p:nvPr/>
            </p:nvSpPr>
            <p:spPr bwMode="auto">
              <a:xfrm>
                <a:off x="1344" y="2208"/>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307" name="Group 14"/>
            <p:cNvGrpSpPr>
              <a:grpSpLocks/>
            </p:cNvGrpSpPr>
            <p:nvPr/>
          </p:nvGrpSpPr>
          <p:grpSpPr bwMode="auto">
            <a:xfrm>
              <a:off x="816" y="624"/>
              <a:ext cx="96" cy="672"/>
              <a:chOff x="2064" y="2400"/>
              <a:chExt cx="96" cy="672"/>
            </a:xfrm>
          </p:grpSpPr>
          <p:sp>
            <p:nvSpPr>
              <p:cNvPr id="320" name="Line 15"/>
              <p:cNvSpPr>
                <a:spLocks noChangeShapeType="1"/>
              </p:cNvSpPr>
              <p:nvPr/>
            </p:nvSpPr>
            <p:spPr bwMode="auto">
              <a:xfrm flipH="1">
                <a:off x="2112" y="2400"/>
                <a:ext cx="0" cy="672"/>
              </a:xfrm>
              <a:prstGeom prst="line">
                <a:avLst/>
              </a:prstGeom>
              <a:noFill/>
              <a:ln w="38100">
                <a:solidFill>
                  <a:srgbClr val="FC3924"/>
                </a:solidFill>
                <a:round/>
                <a:headEnd/>
                <a:tailEnd/>
              </a:ln>
            </p:spPr>
            <p:txBody>
              <a:bodyPr/>
              <a:lstStyle/>
              <a:p>
                <a:endParaRPr lang="it-IT"/>
              </a:p>
            </p:txBody>
          </p:sp>
          <p:sp>
            <p:nvSpPr>
              <p:cNvPr id="321" name="Oval 16"/>
              <p:cNvSpPr>
                <a:spLocks noChangeArrowheads="1"/>
              </p:cNvSpPr>
              <p:nvPr/>
            </p:nvSpPr>
            <p:spPr bwMode="auto">
              <a:xfrm>
                <a:off x="2064" y="264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310" name="Group 23"/>
            <p:cNvGrpSpPr>
              <a:grpSpLocks/>
            </p:cNvGrpSpPr>
            <p:nvPr/>
          </p:nvGrpSpPr>
          <p:grpSpPr bwMode="auto">
            <a:xfrm>
              <a:off x="1392" y="768"/>
              <a:ext cx="96" cy="384"/>
              <a:chOff x="2112" y="1584"/>
              <a:chExt cx="96" cy="384"/>
            </a:xfrm>
          </p:grpSpPr>
          <p:sp>
            <p:nvSpPr>
              <p:cNvPr id="314" name="Line 24"/>
              <p:cNvSpPr>
                <a:spLocks noChangeShapeType="1"/>
              </p:cNvSpPr>
              <p:nvPr/>
            </p:nvSpPr>
            <p:spPr bwMode="auto">
              <a:xfrm>
                <a:off x="2160" y="1584"/>
                <a:ext cx="0" cy="384"/>
              </a:xfrm>
              <a:prstGeom prst="line">
                <a:avLst/>
              </a:prstGeom>
              <a:noFill/>
              <a:ln w="38100">
                <a:solidFill>
                  <a:srgbClr val="0000FF"/>
                </a:solidFill>
                <a:round/>
                <a:headEnd/>
                <a:tailEnd/>
              </a:ln>
            </p:spPr>
            <p:txBody>
              <a:bodyPr/>
              <a:lstStyle/>
              <a:p>
                <a:endParaRPr lang="it-IT"/>
              </a:p>
            </p:txBody>
          </p:sp>
          <p:sp>
            <p:nvSpPr>
              <p:cNvPr id="315" name="Oval 25"/>
              <p:cNvSpPr>
                <a:spLocks noChangeArrowheads="1"/>
              </p:cNvSpPr>
              <p:nvPr/>
            </p:nvSpPr>
            <p:spPr bwMode="auto">
              <a:xfrm>
                <a:off x="2112" y="1680"/>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sp>
        <p:nvSpPr>
          <p:cNvPr id="328" name="CasellaDiTesto 327"/>
          <p:cNvSpPr txBox="1"/>
          <p:nvPr/>
        </p:nvSpPr>
        <p:spPr>
          <a:xfrm>
            <a:off x="1428728" y="6162280"/>
            <a:ext cx="5857916" cy="584775"/>
          </a:xfrm>
          <a:prstGeom prst="rect">
            <a:avLst/>
          </a:prstGeom>
          <a:solidFill>
            <a:srgbClr val="CC66FF"/>
          </a:solidFill>
        </p:spPr>
        <p:txBody>
          <a:bodyPr wrap="square" rtlCol="0">
            <a:spAutoFit/>
          </a:bodyPr>
          <a:lstStyle/>
          <a:p>
            <a:r>
              <a:rPr lang="it-IT" sz="1600" b="1" dirty="0" smtClean="0">
                <a:latin typeface="Times New Roman" pitchFamily="18" charset="0"/>
                <a:cs typeface="Times New Roman" pitchFamily="18" charset="0"/>
              </a:rPr>
              <a:t>8 delle 128 possibili combinazioni cromosomiche, di cui 16 aploidi, nei gameti della F1, nel nostro modello in cui n=4.</a:t>
            </a:r>
            <a:endParaRPr lang="it-IT" sz="1600"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par>
                                <p:cTn id="10" presetID="55" presetClass="entr" presetSubtype="0" fill="hold" nodeType="with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1000" fill="hold"/>
                                        <p:tgtEl>
                                          <p:spTgt spid="31"/>
                                        </p:tgtEl>
                                        <p:attrNameLst>
                                          <p:attrName>ppt_w</p:attrName>
                                        </p:attrNameLst>
                                      </p:cBhvr>
                                      <p:tavLst>
                                        <p:tav tm="0">
                                          <p:val>
                                            <p:strVal val="#ppt_w*0.70"/>
                                          </p:val>
                                        </p:tav>
                                        <p:tav tm="100000">
                                          <p:val>
                                            <p:strVal val="#ppt_w"/>
                                          </p:val>
                                        </p:tav>
                                      </p:tavLst>
                                    </p:anim>
                                    <p:anim calcmode="lin" valueType="num">
                                      <p:cBhvr>
                                        <p:cTn id="13" dur="1000" fill="hold"/>
                                        <p:tgtEl>
                                          <p:spTgt spid="31"/>
                                        </p:tgtEl>
                                        <p:attrNameLst>
                                          <p:attrName>ppt_h</p:attrName>
                                        </p:attrNameLst>
                                      </p:cBhvr>
                                      <p:tavLst>
                                        <p:tav tm="0">
                                          <p:val>
                                            <p:strVal val="#ppt_h"/>
                                          </p:val>
                                        </p:tav>
                                        <p:tav tm="100000">
                                          <p:val>
                                            <p:strVal val="#ppt_h"/>
                                          </p:val>
                                        </p:tav>
                                      </p:tavLst>
                                    </p:anim>
                                    <p:animEffect transition="in" filter="fade">
                                      <p:cBhvr>
                                        <p:cTn id="14" dur="1000"/>
                                        <p:tgtEl>
                                          <p:spTgt spid="31"/>
                                        </p:tgtEl>
                                      </p:cBhvr>
                                    </p:animEffect>
                                  </p:childTnLst>
                                </p:cTn>
                              </p:par>
                            </p:childTnLst>
                          </p:cTn>
                        </p:par>
                        <p:par>
                          <p:cTn id="15" fill="hold">
                            <p:stCondLst>
                              <p:cond delay="1000"/>
                            </p:stCondLst>
                            <p:childTnLst>
                              <p:par>
                                <p:cTn id="16" presetID="53" presetClass="entr" presetSubtype="0" fill="hold" grpId="0" nodeType="afterEffect">
                                  <p:stCondLst>
                                    <p:cond delay="0"/>
                                  </p:stCondLst>
                                  <p:childTnLst>
                                    <p:set>
                                      <p:cBhvr>
                                        <p:cTn id="17" dur="1" fill="hold">
                                          <p:stCondLst>
                                            <p:cond delay="0"/>
                                          </p:stCondLst>
                                        </p:cTn>
                                        <p:tgtEl>
                                          <p:spTgt spid="121"/>
                                        </p:tgtEl>
                                        <p:attrNameLst>
                                          <p:attrName>style.visibility</p:attrName>
                                        </p:attrNameLst>
                                      </p:cBhvr>
                                      <p:to>
                                        <p:strVal val="visible"/>
                                      </p:to>
                                    </p:set>
                                    <p:anim calcmode="lin" valueType="num">
                                      <p:cBhvr>
                                        <p:cTn id="18" dur="500" fill="hold"/>
                                        <p:tgtEl>
                                          <p:spTgt spid="121"/>
                                        </p:tgtEl>
                                        <p:attrNameLst>
                                          <p:attrName>ppt_w</p:attrName>
                                        </p:attrNameLst>
                                      </p:cBhvr>
                                      <p:tavLst>
                                        <p:tav tm="0">
                                          <p:val>
                                            <p:fltVal val="0"/>
                                          </p:val>
                                        </p:tav>
                                        <p:tav tm="100000">
                                          <p:val>
                                            <p:strVal val="#ppt_w"/>
                                          </p:val>
                                        </p:tav>
                                      </p:tavLst>
                                    </p:anim>
                                    <p:anim calcmode="lin" valueType="num">
                                      <p:cBhvr>
                                        <p:cTn id="19" dur="500" fill="hold"/>
                                        <p:tgtEl>
                                          <p:spTgt spid="121"/>
                                        </p:tgtEl>
                                        <p:attrNameLst>
                                          <p:attrName>ppt_h</p:attrName>
                                        </p:attrNameLst>
                                      </p:cBhvr>
                                      <p:tavLst>
                                        <p:tav tm="0">
                                          <p:val>
                                            <p:fltVal val="0"/>
                                          </p:val>
                                        </p:tav>
                                        <p:tav tm="100000">
                                          <p:val>
                                            <p:strVal val="#ppt_h"/>
                                          </p:val>
                                        </p:tav>
                                      </p:tavLst>
                                    </p:anim>
                                    <p:animEffect transition="in" filter="fade">
                                      <p:cBhvr>
                                        <p:cTn id="20" dur="500"/>
                                        <p:tgtEl>
                                          <p:spTgt spid="121"/>
                                        </p:tgtEl>
                                      </p:cBhvr>
                                    </p:animEffect>
                                  </p:childTnLst>
                                </p:cTn>
                              </p:par>
                              <p:par>
                                <p:cTn id="21" presetID="53" presetClass="entr" presetSubtype="0" fill="hold" grpId="0" nodeType="withEffect">
                                  <p:stCondLst>
                                    <p:cond delay="0"/>
                                  </p:stCondLst>
                                  <p:childTnLst>
                                    <p:set>
                                      <p:cBhvr>
                                        <p:cTn id="22" dur="1" fill="hold">
                                          <p:stCondLst>
                                            <p:cond delay="0"/>
                                          </p:stCondLst>
                                        </p:cTn>
                                        <p:tgtEl>
                                          <p:spTgt spid="122"/>
                                        </p:tgtEl>
                                        <p:attrNameLst>
                                          <p:attrName>style.visibility</p:attrName>
                                        </p:attrNameLst>
                                      </p:cBhvr>
                                      <p:to>
                                        <p:strVal val="visible"/>
                                      </p:to>
                                    </p:set>
                                    <p:anim calcmode="lin" valueType="num">
                                      <p:cBhvr>
                                        <p:cTn id="23" dur="500" fill="hold"/>
                                        <p:tgtEl>
                                          <p:spTgt spid="122"/>
                                        </p:tgtEl>
                                        <p:attrNameLst>
                                          <p:attrName>ppt_w</p:attrName>
                                        </p:attrNameLst>
                                      </p:cBhvr>
                                      <p:tavLst>
                                        <p:tav tm="0">
                                          <p:val>
                                            <p:fltVal val="0"/>
                                          </p:val>
                                        </p:tav>
                                        <p:tav tm="100000">
                                          <p:val>
                                            <p:strVal val="#ppt_w"/>
                                          </p:val>
                                        </p:tav>
                                      </p:tavLst>
                                    </p:anim>
                                    <p:anim calcmode="lin" valueType="num">
                                      <p:cBhvr>
                                        <p:cTn id="24" dur="500" fill="hold"/>
                                        <p:tgtEl>
                                          <p:spTgt spid="122"/>
                                        </p:tgtEl>
                                        <p:attrNameLst>
                                          <p:attrName>ppt_h</p:attrName>
                                        </p:attrNameLst>
                                      </p:cBhvr>
                                      <p:tavLst>
                                        <p:tav tm="0">
                                          <p:val>
                                            <p:fltVal val="0"/>
                                          </p:val>
                                        </p:tav>
                                        <p:tav tm="100000">
                                          <p:val>
                                            <p:strVal val="#ppt_h"/>
                                          </p:val>
                                        </p:tav>
                                      </p:tavLst>
                                    </p:anim>
                                    <p:animEffect transition="in" filter="fade">
                                      <p:cBhvr>
                                        <p:cTn id="25" dur="500"/>
                                        <p:tgtEl>
                                          <p:spTgt spid="122"/>
                                        </p:tgtEl>
                                      </p:cBhvr>
                                    </p:animEffect>
                                  </p:childTnLst>
                                </p:cTn>
                              </p:par>
                            </p:childTnLst>
                          </p:cTn>
                        </p:par>
                      </p:childTnLst>
                    </p:cTn>
                  </p:par>
                  <p:par>
                    <p:cTn id="26" fill="hold">
                      <p:stCondLst>
                        <p:cond delay="indefinite"/>
                      </p:stCondLst>
                      <p:childTnLst>
                        <p:par>
                          <p:cTn id="27" fill="hold">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119"/>
                                        </p:tgtEl>
                                        <p:attrNameLst>
                                          <p:attrName>style.visibility</p:attrName>
                                        </p:attrNameLst>
                                      </p:cBhvr>
                                      <p:to>
                                        <p:strVal val="visible"/>
                                      </p:to>
                                    </p:set>
                                    <p:animEffect transition="in" filter="strips(downRight)">
                                      <p:cBhvr>
                                        <p:cTn id="30" dur="500"/>
                                        <p:tgtEl>
                                          <p:spTgt spid="119"/>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120"/>
                                        </p:tgtEl>
                                        <p:attrNameLst>
                                          <p:attrName>style.visibility</p:attrName>
                                        </p:attrNameLst>
                                      </p:cBhvr>
                                      <p:to>
                                        <p:strVal val="visible"/>
                                      </p:to>
                                    </p:set>
                                    <p:animEffect transition="in" filter="strips(downLeft)">
                                      <p:cBhvr>
                                        <p:cTn id="33" dur="500"/>
                                        <p:tgtEl>
                                          <p:spTgt spid="120"/>
                                        </p:tgtEl>
                                      </p:cBhvr>
                                    </p:animEffect>
                                  </p:childTnLst>
                                </p:cTn>
                              </p:par>
                            </p:childTnLst>
                          </p:cTn>
                        </p:par>
                      </p:childTnLst>
                    </p:cTn>
                  </p:par>
                  <p:par>
                    <p:cTn id="34" fill="hold">
                      <p:stCondLst>
                        <p:cond delay="indefinite"/>
                      </p:stCondLst>
                      <p:childTnLst>
                        <p:par>
                          <p:cTn id="35" fill="hold">
                            <p:stCondLst>
                              <p:cond delay="0"/>
                            </p:stCondLst>
                            <p:childTnLst>
                              <p:par>
                                <p:cTn id="36" presetID="55" presetClass="entr" presetSubtype="0" fill="hold" nodeType="clickEffect">
                                  <p:stCondLst>
                                    <p:cond delay="0"/>
                                  </p:stCondLst>
                                  <p:childTnLst>
                                    <p:set>
                                      <p:cBhvr>
                                        <p:cTn id="37" dur="1" fill="hold">
                                          <p:stCondLst>
                                            <p:cond delay="0"/>
                                          </p:stCondLst>
                                        </p:cTn>
                                        <p:tgtEl>
                                          <p:spTgt spid="56"/>
                                        </p:tgtEl>
                                        <p:attrNameLst>
                                          <p:attrName>style.visibility</p:attrName>
                                        </p:attrNameLst>
                                      </p:cBhvr>
                                      <p:to>
                                        <p:strVal val="visible"/>
                                      </p:to>
                                    </p:set>
                                    <p:anim calcmode="lin" valueType="num">
                                      <p:cBhvr>
                                        <p:cTn id="38" dur="1000" fill="hold"/>
                                        <p:tgtEl>
                                          <p:spTgt spid="56"/>
                                        </p:tgtEl>
                                        <p:attrNameLst>
                                          <p:attrName>ppt_w</p:attrName>
                                        </p:attrNameLst>
                                      </p:cBhvr>
                                      <p:tavLst>
                                        <p:tav tm="0">
                                          <p:val>
                                            <p:strVal val="#ppt_w*0.70"/>
                                          </p:val>
                                        </p:tav>
                                        <p:tav tm="100000">
                                          <p:val>
                                            <p:strVal val="#ppt_w"/>
                                          </p:val>
                                        </p:tav>
                                      </p:tavLst>
                                    </p:anim>
                                    <p:anim calcmode="lin" valueType="num">
                                      <p:cBhvr>
                                        <p:cTn id="39" dur="1000" fill="hold"/>
                                        <p:tgtEl>
                                          <p:spTgt spid="56"/>
                                        </p:tgtEl>
                                        <p:attrNameLst>
                                          <p:attrName>ppt_h</p:attrName>
                                        </p:attrNameLst>
                                      </p:cBhvr>
                                      <p:tavLst>
                                        <p:tav tm="0">
                                          <p:val>
                                            <p:strVal val="#ppt_h"/>
                                          </p:val>
                                        </p:tav>
                                        <p:tav tm="100000">
                                          <p:val>
                                            <p:strVal val="#ppt_h"/>
                                          </p:val>
                                        </p:tav>
                                      </p:tavLst>
                                    </p:anim>
                                    <p:animEffect transition="in" filter="fade">
                                      <p:cBhvr>
                                        <p:cTn id="40" dur="1000"/>
                                        <p:tgtEl>
                                          <p:spTgt spid="56"/>
                                        </p:tgtEl>
                                      </p:cBhvr>
                                    </p:animEffect>
                                  </p:childTnLst>
                                </p:cTn>
                              </p:par>
                              <p:par>
                                <p:cTn id="41" presetID="55" presetClass="entr" presetSubtype="0" fill="hold" nodeType="withEffect">
                                  <p:stCondLst>
                                    <p:cond delay="0"/>
                                  </p:stCondLst>
                                  <p:childTnLst>
                                    <p:set>
                                      <p:cBhvr>
                                        <p:cTn id="42" dur="1" fill="hold">
                                          <p:stCondLst>
                                            <p:cond delay="0"/>
                                          </p:stCondLst>
                                        </p:cTn>
                                        <p:tgtEl>
                                          <p:spTgt spid="81"/>
                                        </p:tgtEl>
                                        <p:attrNameLst>
                                          <p:attrName>style.visibility</p:attrName>
                                        </p:attrNameLst>
                                      </p:cBhvr>
                                      <p:to>
                                        <p:strVal val="visible"/>
                                      </p:to>
                                    </p:set>
                                    <p:anim calcmode="lin" valueType="num">
                                      <p:cBhvr>
                                        <p:cTn id="43" dur="1000" fill="hold"/>
                                        <p:tgtEl>
                                          <p:spTgt spid="81"/>
                                        </p:tgtEl>
                                        <p:attrNameLst>
                                          <p:attrName>ppt_w</p:attrName>
                                        </p:attrNameLst>
                                      </p:cBhvr>
                                      <p:tavLst>
                                        <p:tav tm="0">
                                          <p:val>
                                            <p:strVal val="#ppt_w*0.70"/>
                                          </p:val>
                                        </p:tav>
                                        <p:tav tm="100000">
                                          <p:val>
                                            <p:strVal val="#ppt_w"/>
                                          </p:val>
                                        </p:tav>
                                      </p:tavLst>
                                    </p:anim>
                                    <p:anim calcmode="lin" valueType="num">
                                      <p:cBhvr>
                                        <p:cTn id="44" dur="1000" fill="hold"/>
                                        <p:tgtEl>
                                          <p:spTgt spid="81"/>
                                        </p:tgtEl>
                                        <p:attrNameLst>
                                          <p:attrName>ppt_h</p:attrName>
                                        </p:attrNameLst>
                                      </p:cBhvr>
                                      <p:tavLst>
                                        <p:tav tm="0">
                                          <p:val>
                                            <p:strVal val="#ppt_h"/>
                                          </p:val>
                                        </p:tav>
                                        <p:tav tm="100000">
                                          <p:val>
                                            <p:strVal val="#ppt_h"/>
                                          </p:val>
                                        </p:tav>
                                      </p:tavLst>
                                    </p:anim>
                                    <p:animEffect transition="in" filter="fade">
                                      <p:cBhvr>
                                        <p:cTn id="45" dur="1000"/>
                                        <p:tgtEl>
                                          <p:spTgt spid="81"/>
                                        </p:tgtEl>
                                      </p:cBhvr>
                                    </p:animEffect>
                                  </p:childTnLst>
                                </p:cTn>
                              </p:par>
                            </p:childTnLst>
                          </p:cTn>
                        </p:par>
                        <p:par>
                          <p:cTn id="46" fill="hold">
                            <p:stCondLst>
                              <p:cond delay="1000"/>
                            </p:stCondLst>
                            <p:childTnLst>
                              <p:par>
                                <p:cTn id="47" presetID="53" presetClass="entr" presetSubtype="0" fill="hold" grpId="0" nodeType="afterEffect">
                                  <p:stCondLst>
                                    <p:cond delay="0"/>
                                  </p:stCondLst>
                                  <p:childTnLst>
                                    <p:set>
                                      <p:cBhvr>
                                        <p:cTn id="48" dur="1" fill="hold">
                                          <p:stCondLst>
                                            <p:cond delay="0"/>
                                          </p:stCondLst>
                                        </p:cTn>
                                        <p:tgtEl>
                                          <p:spTgt spid="125"/>
                                        </p:tgtEl>
                                        <p:attrNameLst>
                                          <p:attrName>style.visibility</p:attrName>
                                        </p:attrNameLst>
                                      </p:cBhvr>
                                      <p:to>
                                        <p:strVal val="visible"/>
                                      </p:to>
                                    </p:set>
                                    <p:anim calcmode="lin" valueType="num">
                                      <p:cBhvr>
                                        <p:cTn id="49" dur="500" fill="hold"/>
                                        <p:tgtEl>
                                          <p:spTgt spid="125"/>
                                        </p:tgtEl>
                                        <p:attrNameLst>
                                          <p:attrName>ppt_w</p:attrName>
                                        </p:attrNameLst>
                                      </p:cBhvr>
                                      <p:tavLst>
                                        <p:tav tm="0">
                                          <p:val>
                                            <p:fltVal val="0"/>
                                          </p:val>
                                        </p:tav>
                                        <p:tav tm="100000">
                                          <p:val>
                                            <p:strVal val="#ppt_w"/>
                                          </p:val>
                                        </p:tav>
                                      </p:tavLst>
                                    </p:anim>
                                    <p:anim calcmode="lin" valueType="num">
                                      <p:cBhvr>
                                        <p:cTn id="50" dur="500" fill="hold"/>
                                        <p:tgtEl>
                                          <p:spTgt spid="125"/>
                                        </p:tgtEl>
                                        <p:attrNameLst>
                                          <p:attrName>ppt_h</p:attrName>
                                        </p:attrNameLst>
                                      </p:cBhvr>
                                      <p:tavLst>
                                        <p:tav tm="0">
                                          <p:val>
                                            <p:fltVal val="0"/>
                                          </p:val>
                                        </p:tav>
                                        <p:tav tm="100000">
                                          <p:val>
                                            <p:strVal val="#ppt_h"/>
                                          </p:val>
                                        </p:tav>
                                      </p:tavLst>
                                    </p:anim>
                                    <p:animEffect transition="in" filter="fade">
                                      <p:cBhvr>
                                        <p:cTn id="51" dur="500"/>
                                        <p:tgtEl>
                                          <p:spTgt spid="125"/>
                                        </p:tgtEl>
                                      </p:cBhvr>
                                    </p:animEffect>
                                  </p:childTnLst>
                                </p:cTn>
                              </p:par>
                            </p:childTnLst>
                          </p:cTn>
                        </p:par>
                        <p:par>
                          <p:cTn id="52" fill="hold">
                            <p:stCondLst>
                              <p:cond delay="1500"/>
                            </p:stCondLst>
                            <p:childTnLst>
                              <p:par>
                                <p:cTn id="53" presetID="53" presetClass="entr" presetSubtype="0" fill="hold" grpId="0" nodeType="afterEffect">
                                  <p:stCondLst>
                                    <p:cond delay="0"/>
                                  </p:stCondLst>
                                  <p:childTnLst>
                                    <p:set>
                                      <p:cBhvr>
                                        <p:cTn id="54" dur="1" fill="hold">
                                          <p:stCondLst>
                                            <p:cond delay="0"/>
                                          </p:stCondLst>
                                        </p:cTn>
                                        <p:tgtEl>
                                          <p:spTgt spid="126"/>
                                        </p:tgtEl>
                                        <p:attrNameLst>
                                          <p:attrName>style.visibility</p:attrName>
                                        </p:attrNameLst>
                                      </p:cBhvr>
                                      <p:to>
                                        <p:strVal val="visible"/>
                                      </p:to>
                                    </p:set>
                                    <p:anim calcmode="lin" valueType="num">
                                      <p:cBhvr>
                                        <p:cTn id="55" dur="500" fill="hold"/>
                                        <p:tgtEl>
                                          <p:spTgt spid="126"/>
                                        </p:tgtEl>
                                        <p:attrNameLst>
                                          <p:attrName>ppt_w</p:attrName>
                                        </p:attrNameLst>
                                      </p:cBhvr>
                                      <p:tavLst>
                                        <p:tav tm="0">
                                          <p:val>
                                            <p:fltVal val="0"/>
                                          </p:val>
                                        </p:tav>
                                        <p:tav tm="100000">
                                          <p:val>
                                            <p:strVal val="#ppt_w"/>
                                          </p:val>
                                        </p:tav>
                                      </p:tavLst>
                                    </p:anim>
                                    <p:anim calcmode="lin" valueType="num">
                                      <p:cBhvr>
                                        <p:cTn id="56" dur="500" fill="hold"/>
                                        <p:tgtEl>
                                          <p:spTgt spid="126"/>
                                        </p:tgtEl>
                                        <p:attrNameLst>
                                          <p:attrName>ppt_h</p:attrName>
                                        </p:attrNameLst>
                                      </p:cBhvr>
                                      <p:tavLst>
                                        <p:tav tm="0">
                                          <p:val>
                                            <p:fltVal val="0"/>
                                          </p:val>
                                        </p:tav>
                                        <p:tav tm="100000">
                                          <p:val>
                                            <p:strVal val="#ppt_h"/>
                                          </p:val>
                                        </p:tav>
                                      </p:tavLst>
                                    </p:anim>
                                    <p:animEffect transition="in" filter="fade">
                                      <p:cBhvr>
                                        <p:cTn id="57" dur="500"/>
                                        <p:tgtEl>
                                          <p:spTgt spid="126"/>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6" fill="hold" grpId="0" nodeType="clickEffect">
                                  <p:stCondLst>
                                    <p:cond delay="0"/>
                                  </p:stCondLst>
                                  <p:childTnLst>
                                    <p:set>
                                      <p:cBhvr>
                                        <p:cTn id="61" dur="1" fill="hold">
                                          <p:stCondLst>
                                            <p:cond delay="0"/>
                                          </p:stCondLst>
                                        </p:cTn>
                                        <p:tgtEl>
                                          <p:spTgt spid="123"/>
                                        </p:tgtEl>
                                        <p:attrNameLst>
                                          <p:attrName>style.visibility</p:attrName>
                                        </p:attrNameLst>
                                      </p:cBhvr>
                                      <p:to>
                                        <p:strVal val="visible"/>
                                      </p:to>
                                    </p:set>
                                    <p:animEffect transition="in" filter="strips(downRight)">
                                      <p:cBhvr>
                                        <p:cTn id="62" dur="500"/>
                                        <p:tgtEl>
                                          <p:spTgt spid="123"/>
                                        </p:tgtEl>
                                      </p:cBhvr>
                                    </p:animEffect>
                                  </p:childTnLst>
                                </p:cTn>
                              </p:par>
                              <p:par>
                                <p:cTn id="63" presetID="18" presetClass="entr" presetSubtype="12" fill="hold" grpId="0" nodeType="withEffect">
                                  <p:stCondLst>
                                    <p:cond delay="0"/>
                                  </p:stCondLst>
                                  <p:childTnLst>
                                    <p:set>
                                      <p:cBhvr>
                                        <p:cTn id="64" dur="1" fill="hold">
                                          <p:stCondLst>
                                            <p:cond delay="0"/>
                                          </p:stCondLst>
                                        </p:cTn>
                                        <p:tgtEl>
                                          <p:spTgt spid="124"/>
                                        </p:tgtEl>
                                        <p:attrNameLst>
                                          <p:attrName>style.visibility</p:attrName>
                                        </p:attrNameLst>
                                      </p:cBhvr>
                                      <p:to>
                                        <p:strVal val="visible"/>
                                      </p:to>
                                    </p:set>
                                    <p:animEffect transition="in" filter="strips(downLeft)">
                                      <p:cBhvr>
                                        <p:cTn id="65" dur="500"/>
                                        <p:tgtEl>
                                          <p:spTgt spid="124"/>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nodeType="clickEffect">
                                  <p:stCondLst>
                                    <p:cond delay="0"/>
                                  </p:stCondLst>
                                  <p:childTnLst>
                                    <p:set>
                                      <p:cBhvr>
                                        <p:cTn id="69" dur="1" fill="hold">
                                          <p:stCondLst>
                                            <p:cond delay="0"/>
                                          </p:stCondLst>
                                        </p:cTn>
                                        <p:tgtEl>
                                          <p:spTgt spid="94"/>
                                        </p:tgtEl>
                                        <p:attrNameLst>
                                          <p:attrName>style.visibility</p:attrName>
                                        </p:attrNameLst>
                                      </p:cBhvr>
                                      <p:to>
                                        <p:strVal val="visible"/>
                                      </p:to>
                                    </p:set>
                                    <p:anim calcmode="lin" valueType="num">
                                      <p:cBhvr>
                                        <p:cTn id="70" dur="1000" fill="hold"/>
                                        <p:tgtEl>
                                          <p:spTgt spid="94"/>
                                        </p:tgtEl>
                                        <p:attrNameLst>
                                          <p:attrName>ppt_w</p:attrName>
                                        </p:attrNameLst>
                                      </p:cBhvr>
                                      <p:tavLst>
                                        <p:tav tm="0">
                                          <p:val>
                                            <p:strVal val="#ppt_w*0.70"/>
                                          </p:val>
                                        </p:tav>
                                        <p:tav tm="100000">
                                          <p:val>
                                            <p:strVal val="#ppt_w"/>
                                          </p:val>
                                        </p:tav>
                                      </p:tavLst>
                                    </p:anim>
                                    <p:anim calcmode="lin" valueType="num">
                                      <p:cBhvr>
                                        <p:cTn id="71" dur="1000" fill="hold"/>
                                        <p:tgtEl>
                                          <p:spTgt spid="94"/>
                                        </p:tgtEl>
                                        <p:attrNameLst>
                                          <p:attrName>ppt_h</p:attrName>
                                        </p:attrNameLst>
                                      </p:cBhvr>
                                      <p:tavLst>
                                        <p:tav tm="0">
                                          <p:val>
                                            <p:strVal val="#ppt_h"/>
                                          </p:val>
                                        </p:tav>
                                        <p:tav tm="100000">
                                          <p:val>
                                            <p:strVal val="#ppt_h"/>
                                          </p:val>
                                        </p:tav>
                                      </p:tavLst>
                                    </p:anim>
                                    <p:animEffect transition="in" filter="fade">
                                      <p:cBhvr>
                                        <p:cTn id="72" dur="1000"/>
                                        <p:tgtEl>
                                          <p:spTgt spid="94"/>
                                        </p:tgtEl>
                                      </p:cBhvr>
                                    </p:animEffect>
                                  </p:childTnLst>
                                </p:cTn>
                              </p:par>
                            </p:childTnLst>
                          </p:cTn>
                        </p:par>
                        <p:par>
                          <p:cTn id="73" fill="hold">
                            <p:stCondLst>
                              <p:cond delay="1000"/>
                            </p:stCondLst>
                            <p:childTnLst>
                              <p:par>
                                <p:cTn id="74" presetID="53" presetClass="entr" presetSubtype="0" fill="hold" grpId="0" nodeType="afterEffect">
                                  <p:stCondLst>
                                    <p:cond delay="0"/>
                                  </p:stCondLst>
                                  <p:childTnLst>
                                    <p:set>
                                      <p:cBhvr>
                                        <p:cTn id="75" dur="1" fill="hold">
                                          <p:stCondLst>
                                            <p:cond delay="0"/>
                                          </p:stCondLst>
                                        </p:cTn>
                                        <p:tgtEl>
                                          <p:spTgt spid="127"/>
                                        </p:tgtEl>
                                        <p:attrNameLst>
                                          <p:attrName>style.visibility</p:attrName>
                                        </p:attrNameLst>
                                      </p:cBhvr>
                                      <p:to>
                                        <p:strVal val="visible"/>
                                      </p:to>
                                    </p:set>
                                    <p:anim calcmode="lin" valueType="num">
                                      <p:cBhvr>
                                        <p:cTn id="76" dur="500" fill="hold"/>
                                        <p:tgtEl>
                                          <p:spTgt spid="127"/>
                                        </p:tgtEl>
                                        <p:attrNameLst>
                                          <p:attrName>ppt_w</p:attrName>
                                        </p:attrNameLst>
                                      </p:cBhvr>
                                      <p:tavLst>
                                        <p:tav tm="0">
                                          <p:val>
                                            <p:fltVal val="0"/>
                                          </p:val>
                                        </p:tav>
                                        <p:tav tm="100000">
                                          <p:val>
                                            <p:strVal val="#ppt_w"/>
                                          </p:val>
                                        </p:tav>
                                      </p:tavLst>
                                    </p:anim>
                                    <p:anim calcmode="lin" valueType="num">
                                      <p:cBhvr>
                                        <p:cTn id="77" dur="500" fill="hold"/>
                                        <p:tgtEl>
                                          <p:spTgt spid="127"/>
                                        </p:tgtEl>
                                        <p:attrNameLst>
                                          <p:attrName>ppt_h</p:attrName>
                                        </p:attrNameLst>
                                      </p:cBhvr>
                                      <p:tavLst>
                                        <p:tav tm="0">
                                          <p:val>
                                            <p:fltVal val="0"/>
                                          </p:val>
                                        </p:tav>
                                        <p:tav tm="100000">
                                          <p:val>
                                            <p:strVal val="#ppt_h"/>
                                          </p:val>
                                        </p:tav>
                                      </p:tavLst>
                                    </p:anim>
                                    <p:animEffect transition="in" filter="fade">
                                      <p:cBhvr>
                                        <p:cTn id="78" dur="500"/>
                                        <p:tgtEl>
                                          <p:spTgt spid="127"/>
                                        </p:tgtEl>
                                      </p:cBhvr>
                                    </p:animEffect>
                                  </p:childTnLst>
                                </p:cTn>
                              </p:par>
                            </p:childTnLst>
                          </p:cTn>
                        </p:par>
                      </p:childTnLst>
                    </p:cTn>
                  </p:par>
                  <p:par>
                    <p:cTn id="79" fill="hold">
                      <p:stCondLst>
                        <p:cond delay="indefinite"/>
                      </p:stCondLst>
                      <p:childTnLst>
                        <p:par>
                          <p:cTn id="80" fill="hold">
                            <p:stCondLst>
                              <p:cond delay="0"/>
                            </p:stCondLst>
                            <p:childTnLst>
                              <p:par>
                                <p:cTn id="81" presetID="55" presetClass="entr" presetSubtype="0" fill="hold" nodeType="clickEffect">
                                  <p:stCondLst>
                                    <p:cond delay="0"/>
                                  </p:stCondLst>
                                  <p:childTnLst>
                                    <p:set>
                                      <p:cBhvr>
                                        <p:cTn id="82" dur="1" fill="hold">
                                          <p:stCondLst>
                                            <p:cond delay="0"/>
                                          </p:stCondLst>
                                        </p:cTn>
                                        <p:tgtEl>
                                          <p:spTgt spid="128"/>
                                        </p:tgtEl>
                                        <p:attrNameLst>
                                          <p:attrName>style.visibility</p:attrName>
                                        </p:attrNameLst>
                                      </p:cBhvr>
                                      <p:to>
                                        <p:strVal val="visible"/>
                                      </p:to>
                                    </p:set>
                                    <p:anim calcmode="lin" valueType="num">
                                      <p:cBhvr>
                                        <p:cTn id="83" dur="1000" fill="hold"/>
                                        <p:tgtEl>
                                          <p:spTgt spid="128"/>
                                        </p:tgtEl>
                                        <p:attrNameLst>
                                          <p:attrName>ppt_w</p:attrName>
                                        </p:attrNameLst>
                                      </p:cBhvr>
                                      <p:tavLst>
                                        <p:tav tm="0">
                                          <p:val>
                                            <p:strVal val="#ppt_w*0.70"/>
                                          </p:val>
                                        </p:tav>
                                        <p:tav tm="100000">
                                          <p:val>
                                            <p:strVal val="#ppt_w"/>
                                          </p:val>
                                        </p:tav>
                                      </p:tavLst>
                                    </p:anim>
                                    <p:anim calcmode="lin" valueType="num">
                                      <p:cBhvr>
                                        <p:cTn id="84" dur="1000" fill="hold"/>
                                        <p:tgtEl>
                                          <p:spTgt spid="128"/>
                                        </p:tgtEl>
                                        <p:attrNameLst>
                                          <p:attrName>ppt_h</p:attrName>
                                        </p:attrNameLst>
                                      </p:cBhvr>
                                      <p:tavLst>
                                        <p:tav tm="0">
                                          <p:val>
                                            <p:strVal val="#ppt_h"/>
                                          </p:val>
                                        </p:tav>
                                        <p:tav tm="100000">
                                          <p:val>
                                            <p:strVal val="#ppt_h"/>
                                          </p:val>
                                        </p:tav>
                                      </p:tavLst>
                                    </p:anim>
                                    <p:animEffect transition="in" filter="fade">
                                      <p:cBhvr>
                                        <p:cTn id="85" dur="1000"/>
                                        <p:tgtEl>
                                          <p:spTgt spid="128"/>
                                        </p:tgtEl>
                                      </p:cBhvr>
                                    </p:animEffect>
                                  </p:childTnLst>
                                </p:cTn>
                              </p:par>
                              <p:par>
                                <p:cTn id="86" presetID="55" presetClass="entr" presetSubtype="0" fill="hold" nodeType="withEffect">
                                  <p:stCondLst>
                                    <p:cond delay="0"/>
                                  </p:stCondLst>
                                  <p:childTnLst>
                                    <p:set>
                                      <p:cBhvr>
                                        <p:cTn id="87" dur="1" fill="hold">
                                          <p:stCondLst>
                                            <p:cond delay="0"/>
                                          </p:stCondLst>
                                        </p:cTn>
                                        <p:tgtEl>
                                          <p:spTgt spid="153"/>
                                        </p:tgtEl>
                                        <p:attrNameLst>
                                          <p:attrName>style.visibility</p:attrName>
                                        </p:attrNameLst>
                                      </p:cBhvr>
                                      <p:to>
                                        <p:strVal val="visible"/>
                                      </p:to>
                                    </p:set>
                                    <p:anim calcmode="lin" valueType="num">
                                      <p:cBhvr>
                                        <p:cTn id="88" dur="1000" fill="hold"/>
                                        <p:tgtEl>
                                          <p:spTgt spid="153"/>
                                        </p:tgtEl>
                                        <p:attrNameLst>
                                          <p:attrName>ppt_w</p:attrName>
                                        </p:attrNameLst>
                                      </p:cBhvr>
                                      <p:tavLst>
                                        <p:tav tm="0">
                                          <p:val>
                                            <p:strVal val="#ppt_w*0.70"/>
                                          </p:val>
                                        </p:tav>
                                        <p:tav tm="100000">
                                          <p:val>
                                            <p:strVal val="#ppt_w"/>
                                          </p:val>
                                        </p:tav>
                                      </p:tavLst>
                                    </p:anim>
                                    <p:anim calcmode="lin" valueType="num">
                                      <p:cBhvr>
                                        <p:cTn id="89" dur="1000" fill="hold"/>
                                        <p:tgtEl>
                                          <p:spTgt spid="153"/>
                                        </p:tgtEl>
                                        <p:attrNameLst>
                                          <p:attrName>ppt_h</p:attrName>
                                        </p:attrNameLst>
                                      </p:cBhvr>
                                      <p:tavLst>
                                        <p:tav tm="0">
                                          <p:val>
                                            <p:strVal val="#ppt_h"/>
                                          </p:val>
                                        </p:tav>
                                        <p:tav tm="100000">
                                          <p:val>
                                            <p:strVal val="#ppt_h"/>
                                          </p:val>
                                        </p:tav>
                                      </p:tavLst>
                                    </p:anim>
                                    <p:animEffect transition="in" filter="fade">
                                      <p:cBhvr>
                                        <p:cTn id="90" dur="1000"/>
                                        <p:tgtEl>
                                          <p:spTgt spid="153"/>
                                        </p:tgtEl>
                                      </p:cBhvr>
                                    </p:animEffect>
                                  </p:childTnLst>
                                </p:cTn>
                              </p:par>
                              <p:par>
                                <p:cTn id="91" presetID="55" presetClass="entr" presetSubtype="0" fill="hold" nodeType="withEffect">
                                  <p:stCondLst>
                                    <p:cond delay="0"/>
                                  </p:stCondLst>
                                  <p:childTnLst>
                                    <p:set>
                                      <p:cBhvr>
                                        <p:cTn id="92" dur="1" fill="hold">
                                          <p:stCondLst>
                                            <p:cond delay="0"/>
                                          </p:stCondLst>
                                        </p:cTn>
                                        <p:tgtEl>
                                          <p:spTgt spid="178"/>
                                        </p:tgtEl>
                                        <p:attrNameLst>
                                          <p:attrName>style.visibility</p:attrName>
                                        </p:attrNameLst>
                                      </p:cBhvr>
                                      <p:to>
                                        <p:strVal val="visible"/>
                                      </p:to>
                                    </p:set>
                                    <p:anim calcmode="lin" valueType="num">
                                      <p:cBhvr>
                                        <p:cTn id="93" dur="1000" fill="hold"/>
                                        <p:tgtEl>
                                          <p:spTgt spid="178"/>
                                        </p:tgtEl>
                                        <p:attrNameLst>
                                          <p:attrName>ppt_w</p:attrName>
                                        </p:attrNameLst>
                                      </p:cBhvr>
                                      <p:tavLst>
                                        <p:tav tm="0">
                                          <p:val>
                                            <p:strVal val="#ppt_w*0.70"/>
                                          </p:val>
                                        </p:tav>
                                        <p:tav tm="100000">
                                          <p:val>
                                            <p:strVal val="#ppt_w"/>
                                          </p:val>
                                        </p:tav>
                                      </p:tavLst>
                                    </p:anim>
                                    <p:anim calcmode="lin" valueType="num">
                                      <p:cBhvr>
                                        <p:cTn id="94" dur="1000" fill="hold"/>
                                        <p:tgtEl>
                                          <p:spTgt spid="178"/>
                                        </p:tgtEl>
                                        <p:attrNameLst>
                                          <p:attrName>ppt_h</p:attrName>
                                        </p:attrNameLst>
                                      </p:cBhvr>
                                      <p:tavLst>
                                        <p:tav tm="0">
                                          <p:val>
                                            <p:strVal val="#ppt_h"/>
                                          </p:val>
                                        </p:tav>
                                        <p:tav tm="100000">
                                          <p:val>
                                            <p:strVal val="#ppt_h"/>
                                          </p:val>
                                        </p:tav>
                                      </p:tavLst>
                                    </p:anim>
                                    <p:animEffect transition="in" filter="fade">
                                      <p:cBhvr>
                                        <p:cTn id="95" dur="1000"/>
                                        <p:tgtEl>
                                          <p:spTgt spid="178"/>
                                        </p:tgtEl>
                                      </p:cBhvr>
                                    </p:animEffect>
                                  </p:childTnLst>
                                </p:cTn>
                              </p:par>
                              <p:par>
                                <p:cTn id="96" presetID="55" presetClass="entr" presetSubtype="0" fill="hold" nodeType="withEffect">
                                  <p:stCondLst>
                                    <p:cond delay="0"/>
                                  </p:stCondLst>
                                  <p:childTnLst>
                                    <p:set>
                                      <p:cBhvr>
                                        <p:cTn id="97" dur="1" fill="hold">
                                          <p:stCondLst>
                                            <p:cond delay="0"/>
                                          </p:stCondLst>
                                        </p:cTn>
                                        <p:tgtEl>
                                          <p:spTgt spid="203"/>
                                        </p:tgtEl>
                                        <p:attrNameLst>
                                          <p:attrName>style.visibility</p:attrName>
                                        </p:attrNameLst>
                                      </p:cBhvr>
                                      <p:to>
                                        <p:strVal val="visible"/>
                                      </p:to>
                                    </p:set>
                                    <p:anim calcmode="lin" valueType="num">
                                      <p:cBhvr>
                                        <p:cTn id="98" dur="1000" fill="hold"/>
                                        <p:tgtEl>
                                          <p:spTgt spid="203"/>
                                        </p:tgtEl>
                                        <p:attrNameLst>
                                          <p:attrName>ppt_w</p:attrName>
                                        </p:attrNameLst>
                                      </p:cBhvr>
                                      <p:tavLst>
                                        <p:tav tm="0">
                                          <p:val>
                                            <p:strVal val="#ppt_w*0.70"/>
                                          </p:val>
                                        </p:tav>
                                        <p:tav tm="100000">
                                          <p:val>
                                            <p:strVal val="#ppt_w"/>
                                          </p:val>
                                        </p:tav>
                                      </p:tavLst>
                                    </p:anim>
                                    <p:anim calcmode="lin" valueType="num">
                                      <p:cBhvr>
                                        <p:cTn id="99" dur="1000" fill="hold"/>
                                        <p:tgtEl>
                                          <p:spTgt spid="203"/>
                                        </p:tgtEl>
                                        <p:attrNameLst>
                                          <p:attrName>ppt_h</p:attrName>
                                        </p:attrNameLst>
                                      </p:cBhvr>
                                      <p:tavLst>
                                        <p:tav tm="0">
                                          <p:val>
                                            <p:strVal val="#ppt_h"/>
                                          </p:val>
                                        </p:tav>
                                        <p:tav tm="100000">
                                          <p:val>
                                            <p:strVal val="#ppt_h"/>
                                          </p:val>
                                        </p:tav>
                                      </p:tavLst>
                                    </p:anim>
                                    <p:animEffect transition="in" filter="fade">
                                      <p:cBhvr>
                                        <p:cTn id="100" dur="1000"/>
                                        <p:tgtEl>
                                          <p:spTgt spid="203"/>
                                        </p:tgtEl>
                                      </p:cBhvr>
                                    </p:animEffect>
                                  </p:childTnLst>
                                </p:cTn>
                              </p:par>
                              <p:par>
                                <p:cTn id="101" presetID="55" presetClass="entr" presetSubtype="0" fill="hold" nodeType="withEffect">
                                  <p:stCondLst>
                                    <p:cond delay="0"/>
                                  </p:stCondLst>
                                  <p:childTnLst>
                                    <p:set>
                                      <p:cBhvr>
                                        <p:cTn id="102" dur="1" fill="hold">
                                          <p:stCondLst>
                                            <p:cond delay="0"/>
                                          </p:stCondLst>
                                        </p:cTn>
                                        <p:tgtEl>
                                          <p:spTgt spid="228"/>
                                        </p:tgtEl>
                                        <p:attrNameLst>
                                          <p:attrName>style.visibility</p:attrName>
                                        </p:attrNameLst>
                                      </p:cBhvr>
                                      <p:to>
                                        <p:strVal val="visible"/>
                                      </p:to>
                                    </p:set>
                                    <p:anim calcmode="lin" valueType="num">
                                      <p:cBhvr>
                                        <p:cTn id="103" dur="1000" fill="hold"/>
                                        <p:tgtEl>
                                          <p:spTgt spid="228"/>
                                        </p:tgtEl>
                                        <p:attrNameLst>
                                          <p:attrName>ppt_w</p:attrName>
                                        </p:attrNameLst>
                                      </p:cBhvr>
                                      <p:tavLst>
                                        <p:tav tm="0">
                                          <p:val>
                                            <p:strVal val="#ppt_w*0.70"/>
                                          </p:val>
                                        </p:tav>
                                        <p:tav tm="100000">
                                          <p:val>
                                            <p:strVal val="#ppt_w"/>
                                          </p:val>
                                        </p:tav>
                                      </p:tavLst>
                                    </p:anim>
                                    <p:anim calcmode="lin" valueType="num">
                                      <p:cBhvr>
                                        <p:cTn id="104" dur="1000" fill="hold"/>
                                        <p:tgtEl>
                                          <p:spTgt spid="228"/>
                                        </p:tgtEl>
                                        <p:attrNameLst>
                                          <p:attrName>ppt_h</p:attrName>
                                        </p:attrNameLst>
                                      </p:cBhvr>
                                      <p:tavLst>
                                        <p:tav tm="0">
                                          <p:val>
                                            <p:strVal val="#ppt_h"/>
                                          </p:val>
                                        </p:tav>
                                        <p:tav tm="100000">
                                          <p:val>
                                            <p:strVal val="#ppt_h"/>
                                          </p:val>
                                        </p:tav>
                                      </p:tavLst>
                                    </p:anim>
                                    <p:animEffect transition="in" filter="fade">
                                      <p:cBhvr>
                                        <p:cTn id="105" dur="1000"/>
                                        <p:tgtEl>
                                          <p:spTgt spid="228"/>
                                        </p:tgtEl>
                                      </p:cBhvr>
                                    </p:animEffect>
                                  </p:childTnLst>
                                </p:cTn>
                              </p:par>
                              <p:par>
                                <p:cTn id="106" presetID="55" presetClass="entr" presetSubtype="0" fill="hold" nodeType="withEffect">
                                  <p:stCondLst>
                                    <p:cond delay="0"/>
                                  </p:stCondLst>
                                  <p:childTnLst>
                                    <p:set>
                                      <p:cBhvr>
                                        <p:cTn id="107" dur="1" fill="hold">
                                          <p:stCondLst>
                                            <p:cond delay="0"/>
                                          </p:stCondLst>
                                        </p:cTn>
                                        <p:tgtEl>
                                          <p:spTgt spid="253"/>
                                        </p:tgtEl>
                                        <p:attrNameLst>
                                          <p:attrName>style.visibility</p:attrName>
                                        </p:attrNameLst>
                                      </p:cBhvr>
                                      <p:to>
                                        <p:strVal val="visible"/>
                                      </p:to>
                                    </p:set>
                                    <p:anim calcmode="lin" valueType="num">
                                      <p:cBhvr>
                                        <p:cTn id="108" dur="1000" fill="hold"/>
                                        <p:tgtEl>
                                          <p:spTgt spid="253"/>
                                        </p:tgtEl>
                                        <p:attrNameLst>
                                          <p:attrName>ppt_w</p:attrName>
                                        </p:attrNameLst>
                                      </p:cBhvr>
                                      <p:tavLst>
                                        <p:tav tm="0">
                                          <p:val>
                                            <p:strVal val="#ppt_w*0.70"/>
                                          </p:val>
                                        </p:tav>
                                        <p:tav tm="100000">
                                          <p:val>
                                            <p:strVal val="#ppt_w"/>
                                          </p:val>
                                        </p:tav>
                                      </p:tavLst>
                                    </p:anim>
                                    <p:anim calcmode="lin" valueType="num">
                                      <p:cBhvr>
                                        <p:cTn id="109" dur="1000" fill="hold"/>
                                        <p:tgtEl>
                                          <p:spTgt spid="253"/>
                                        </p:tgtEl>
                                        <p:attrNameLst>
                                          <p:attrName>ppt_h</p:attrName>
                                        </p:attrNameLst>
                                      </p:cBhvr>
                                      <p:tavLst>
                                        <p:tav tm="0">
                                          <p:val>
                                            <p:strVal val="#ppt_h"/>
                                          </p:val>
                                        </p:tav>
                                        <p:tav tm="100000">
                                          <p:val>
                                            <p:strVal val="#ppt_h"/>
                                          </p:val>
                                        </p:tav>
                                      </p:tavLst>
                                    </p:anim>
                                    <p:animEffect transition="in" filter="fade">
                                      <p:cBhvr>
                                        <p:cTn id="110" dur="1000"/>
                                        <p:tgtEl>
                                          <p:spTgt spid="253"/>
                                        </p:tgtEl>
                                      </p:cBhvr>
                                    </p:animEffect>
                                  </p:childTnLst>
                                </p:cTn>
                              </p:par>
                              <p:par>
                                <p:cTn id="111" presetID="55" presetClass="entr" presetSubtype="0" fill="hold" nodeType="withEffect">
                                  <p:stCondLst>
                                    <p:cond delay="0"/>
                                  </p:stCondLst>
                                  <p:childTnLst>
                                    <p:set>
                                      <p:cBhvr>
                                        <p:cTn id="112" dur="1" fill="hold">
                                          <p:stCondLst>
                                            <p:cond delay="0"/>
                                          </p:stCondLst>
                                        </p:cTn>
                                        <p:tgtEl>
                                          <p:spTgt spid="278"/>
                                        </p:tgtEl>
                                        <p:attrNameLst>
                                          <p:attrName>style.visibility</p:attrName>
                                        </p:attrNameLst>
                                      </p:cBhvr>
                                      <p:to>
                                        <p:strVal val="visible"/>
                                      </p:to>
                                    </p:set>
                                    <p:anim calcmode="lin" valueType="num">
                                      <p:cBhvr>
                                        <p:cTn id="113" dur="1000" fill="hold"/>
                                        <p:tgtEl>
                                          <p:spTgt spid="278"/>
                                        </p:tgtEl>
                                        <p:attrNameLst>
                                          <p:attrName>ppt_w</p:attrName>
                                        </p:attrNameLst>
                                      </p:cBhvr>
                                      <p:tavLst>
                                        <p:tav tm="0">
                                          <p:val>
                                            <p:strVal val="#ppt_w*0.70"/>
                                          </p:val>
                                        </p:tav>
                                        <p:tav tm="100000">
                                          <p:val>
                                            <p:strVal val="#ppt_w"/>
                                          </p:val>
                                        </p:tav>
                                      </p:tavLst>
                                    </p:anim>
                                    <p:anim calcmode="lin" valueType="num">
                                      <p:cBhvr>
                                        <p:cTn id="114" dur="1000" fill="hold"/>
                                        <p:tgtEl>
                                          <p:spTgt spid="278"/>
                                        </p:tgtEl>
                                        <p:attrNameLst>
                                          <p:attrName>ppt_h</p:attrName>
                                        </p:attrNameLst>
                                      </p:cBhvr>
                                      <p:tavLst>
                                        <p:tav tm="0">
                                          <p:val>
                                            <p:strVal val="#ppt_h"/>
                                          </p:val>
                                        </p:tav>
                                        <p:tav tm="100000">
                                          <p:val>
                                            <p:strVal val="#ppt_h"/>
                                          </p:val>
                                        </p:tav>
                                      </p:tavLst>
                                    </p:anim>
                                    <p:animEffect transition="in" filter="fade">
                                      <p:cBhvr>
                                        <p:cTn id="115" dur="1000"/>
                                        <p:tgtEl>
                                          <p:spTgt spid="278"/>
                                        </p:tgtEl>
                                      </p:cBhvr>
                                    </p:animEffect>
                                  </p:childTnLst>
                                </p:cTn>
                              </p:par>
                              <p:par>
                                <p:cTn id="116" presetID="55" presetClass="entr" presetSubtype="0" fill="hold" nodeType="withEffect">
                                  <p:stCondLst>
                                    <p:cond delay="0"/>
                                  </p:stCondLst>
                                  <p:childTnLst>
                                    <p:set>
                                      <p:cBhvr>
                                        <p:cTn id="117" dur="1" fill="hold">
                                          <p:stCondLst>
                                            <p:cond delay="0"/>
                                          </p:stCondLst>
                                        </p:cTn>
                                        <p:tgtEl>
                                          <p:spTgt spid="303"/>
                                        </p:tgtEl>
                                        <p:attrNameLst>
                                          <p:attrName>style.visibility</p:attrName>
                                        </p:attrNameLst>
                                      </p:cBhvr>
                                      <p:to>
                                        <p:strVal val="visible"/>
                                      </p:to>
                                    </p:set>
                                    <p:anim calcmode="lin" valueType="num">
                                      <p:cBhvr>
                                        <p:cTn id="118" dur="1000" fill="hold"/>
                                        <p:tgtEl>
                                          <p:spTgt spid="303"/>
                                        </p:tgtEl>
                                        <p:attrNameLst>
                                          <p:attrName>ppt_w</p:attrName>
                                        </p:attrNameLst>
                                      </p:cBhvr>
                                      <p:tavLst>
                                        <p:tav tm="0">
                                          <p:val>
                                            <p:strVal val="#ppt_w*0.70"/>
                                          </p:val>
                                        </p:tav>
                                        <p:tav tm="100000">
                                          <p:val>
                                            <p:strVal val="#ppt_w"/>
                                          </p:val>
                                        </p:tav>
                                      </p:tavLst>
                                    </p:anim>
                                    <p:anim calcmode="lin" valueType="num">
                                      <p:cBhvr>
                                        <p:cTn id="119" dur="1000" fill="hold"/>
                                        <p:tgtEl>
                                          <p:spTgt spid="303"/>
                                        </p:tgtEl>
                                        <p:attrNameLst>
                                          <p:attrName>ppt_h</p:attrName>
                                        </p:attrNameLst>
                                      </p:cBhvr>
                                      <p:tavLst>
                                        <p:tav tm="0">
                                          <p:val>
                                            <p:strVal val="#ppt_h"/>
                                          </p:val>
                                        </p:tav>
                                        <p:tav tm="100000">
                                          <p:val>
                                            <p:strVal val="#ppt_h"/>
                                          </p:val>
                                        </p:tav>
                                      </p:tavLst>
                                    </p:anim>
                                    <p:animEffect transition="in" filter="fade">
                                      <p:cBhvr>
                                        <p:cTn id="120" dur="1000"/>
                                        <p:tgtEl>
                                          <p:spTgt spid="303"/>
                                        </p:tgtEl>
                                      </p:cBhvr>
                                    </p:animEffect>
                                  </p:childTnLst>
                                </p:cTn>
                              </p:par>
                            </p:childTnLst>
                          </p:cTn>
                        </p:par>
                        <p:par>
                          <p:cTn id="121" fill="hold">
                            <p:stCondLst>
                              <p:cond delay="1000"/>
                            </p:stCondLst>
                            <p:childTnLst>
                              <p:par>
                                <p:cTn id="122" presetID="53" presetClass="entr" presetSubtype="0" fill="hold" grpId="0" nodeType="afterEffect">
                                  <p:stCondLst>
                                    <p:cond delay="0"/>
                                  </p:stCondLst>
                                  <p:childTnLst>
                                    <p:set>
                                      <p:cBhvr>
                                        <p:cTn id="123" dur="1" fill="hold">
                                          <p:stCondLst>
                                            <p:cond delay="0"/>
                                          </p:stCondLst>
                                        </p:cTn>
                                        <p:tgtEl>
                                          <p:spTgt spid="328"/>
                                        </p:tgtEl>
                                        <p:attrNameLst>
                                          <p:attrName>style.visibility</p:attrName>
                                        </p:attrNameLst>
                                      </p:cBhvr>
                                      <p:to>
                                        <p:strVal val="visible"/>
                                      </p:to>
                                    </p:set>
                                    <p:anim calcmode="lin" valueType="num">
                                      <p:cBhvr>
                                        <p:cTn id="124" dur="500" fill="hold"/>
                                        <p:tgtEl>
                                          <p:spTgt spid="328"/>
                                        </p:tgtEl>
                                        <p:attrNameLst>
                                          <p:attrName>ppt_w</p:attrName>
                                        </p:attrNameLst>
                                      </p:cBhvr>
                                      <p:tavLst>
                                        <p:tav tm="0">
                                          <p:val>
                                            <p:fltVal val="0"/>
                                          </p:val>
                                        </p:tav>
                                        <p:tav tm="100000">
                                          <p:val>
                                            <p:strVal val="#ppt_w"/>
                                          </p:val>
                                        </p:tav>
                                      </p:tavLst>
                                    </p:anim>
                                    <p:anim calcmode="lin" valueType="num">
                                      <p:cBhvr>
                                        <p:cTn id="125" dur="500" fill="hold"/>
                                        <p:tgtEl>
                                          <p:spTgt spid="328"/>
                                        </p:tgtEl>
                                        <p:attrNameLst>
                                          <p:attrName>ppt_h</p:attrName>
                                        </p:attrNameLst>
                                      </p:cBhvr>
                                      <p:tavLst>
                                        <p:tav tm="0">
                                          <p:val>
                                            <p:fltVal val="0"/>
                                          </p:val>
                                        </p:tav>
                                        <p:tav tm="100000">
                                          <p:val>
                                            <p:strVal val="#ppt_h"/>
                                          </p:val>
                                        </p:tav>
                                      </p:tavLst>
                                    </p:anim>
                                    <p:animEffect transition="in" filter="fade">
                                      <p:cBhvr>
                                        <p:cTn id="126" dur="500"/>
                                        <p:tgtEl>
                                          <p:spTgt spid="3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animBg="1"/>
      <p:bldP spid="120" grpId="0" animBg="1"/>
      <p:bldP spid="121" grpId="0"/>
      <p:bldP spid="122" grpId="0"/>
      <p:bldP spid="123" grpId="0" animBg="1"/>
      <p:bldP spid="124" grpId="0" animBg="1"/>
      <p:bldP spid="125" grpId="0"/>
      <p:bldP spid="126" grpId="0"/>
      <p:bldP spid="127" grpId="0"/>
      <p:bldP spid="3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Stella a 7 punte 89"/>
          <p:cNvSpPr/>
          <p:nvPr/>
        </p:nvSpPr>
        <p:spPr>
          <a:xfrm>
            <a:off x="3214678" y="1571612"/>
            <a:ext cx="500066" cy="500066"/>
          </a:xfrm>
          <a:prstGeom prst="star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1" name="Stella a 7 punte 90"/>
          <p:cNvSpPr/>
          <p:nvPr/>
        </p:nvSpPr>
        <p:spPr>
          <a:xfrm>
            <a:off x="1643042" y="1500174"/>
            <a:ext cx="500066" cy="500066"/>
          </a:xfrm>
          <a:prstGeom prst="star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2" name="Stella a 7 punte 91"/>
          <p:cNvSpPr/>
          <p:nvPr/>
        </p:nvSpPr>
        <p:spPr>
          <a:xfrm>
            <a:off x="-32" y="1785926"/>
            <a:ext cx="500066" cy="500066"/>
          </a:xfrm>
          <a:prstGeom prst="star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p:cNvSpPr>
            <a:spLocks noGrp="1"/>
          </p:cNvSpPr>
          <p:nvPr>
            <p:ph type="title"/>
          </p:nvPr>
        </p:nvSpPr>
        <p:spPr>
          <a:xfrm>
            <a:off x="928662" y="-71462"/>
            <a:ext cx="7543824" cy="1143000"/>
          </a:xfrm>
        </p:spPr>
        <p:txBody>
          <a:bodyPr>
            <a:normAutofit/>
          </a:bodyPr>
          <a:lstStyle/>
          <a:p>
            <a:r>
              <a:rPr lang="it-IT" sz="2800" b="1" dirty="0" err="1" smtClean="0">
                <a:latin typeface="Times New Roman" pitchFamily="18" charset="0"/>
                <a:cs typeface="Times New Roman" pitchFamily="18" charset="0"/>
              </a:rPr>
              <a:t>Omoploidia</a:t>
            </a:r>
            <a:r>
              <a:rPr lang="it-IT" sz="2800" b="1" dirty="0" smtClean="0">
                <a:latin typeface="Times New Roman" pitchFamily="18" charset="0"/>
                <a:cs typeface="Times New Roman" pitchFamily="18" charset="0"/>
              </a:rPr>
              <a:t>: la segregazione cromosomica</a:t>
            </a:r>
            <a:endParaRPr lang="it-IT" sz="2800" b="1" dirty="0">
              <a:latin typeface="Times New Roman" pitchFamily="18" charset="0"/>
              <a:cs typeface="Times New Roman" pitchFamily="18" charset="0"/>
            </a:endParaRPr>
          </a:p>
        </p:txBody>
      </p:sp>
      <p:sp>
        <p:nvSpPr>
          <p:cNvPr id="4" name="AutoShape 152">
            <a:hlinkClick r:id="" action="ppaction://hlinkshowjump?jump=previousslide" highlightClick="1"/>
          </p:cNvPr>
          <p:cNvSpPr>
            <a:spLocks noChangeArrowheads="1"/>
          </p:cNvSpPr>
          <p:nvPr/>
        </p:nvSpPr>
        <p:spPr bwMode="auto">
          <a:xfrm>
            <a:off x="393700" y="214290"/>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6" name="AutoShape 83">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grpSp>
        <p:nvGrpSpPr>
          <p:cNvPr id="7" name="Group 4"/>
          <p:cNvGrpSpPr>
            <a:grpSpLocks/>
          </p:cNvGrpSpPr>
          <p:nvPr/>
        </p:nvGrpSpPr>
        <p:grpSpPr bwMode="auto">
          <a:xfrm>
            <a:off x="142844" y="3429000"/>
            <a:ext cx="1819260" cy="1143008"/>
            <a:chOff x="384" y="624"/>
            <a:chExt cx="1536" cy="864"/>
          </a:xfrm>
        </p:grpSpPr>
        <p:grpSp>
          <p:nvGrpSpPr>
            <p:cNvPr id="8" name="Group 5"/>
            <p:cNvGrpSpPr>
              <a:grpSpLocks/>
            </p:cNvGrpSpPr>
            <p:nvPr/>
          </p:nvGrpSpPr>
          <p:grpSpPr bwMode="auto">
            <a:xfrm>
              <a:off x="1824" y="864"/>
              <a:ext cx="96" cy="246"/>
              <a:chOff x="2160" y="2016"/>
              <a:chExt cx="96" cy="246"/>
            </a:xfrm>
          </p:grpSpPr>
          <p:sp>
            <p:nvSpPr>
              <p:cNvPr id="18" name="Oval 6"/>
              <p:cNvSpPr>
                <a:spLocks noChangeArrowheads="1"/>
              </p:cNvSpPr>
              <p:nvPr/>
            </p:nvSpPr>
            <p:spPr bwMode="auto">
              <a:xfrm>
                <a:off x="2160" y="2016"/>
                <a:ext cx="96" cy="96"/>
              </a:xfrm>
              <a:prstGeom prst="ellipse">
                <a:avLst/>
              </a:prstGeom>
              <a:solidFill>
                <a:srgbClr val="0000FF"/>
              </a:solidFill>
              <a:ln w="9525">
                <a:solidFill>
                  <a:srgbClr val="0000FF"/>
                </a:solidFill>
                <a:round/>
                <a:headEnd/>
                <a:tailEnd/>
              </a:ln>
            </p:spPr>
            <p:txBody>
              <a:bodyPr wrap="none" anchor="ctr"/>
              <a:lstStyle/>
              <a:p>
                <a:endParaRPr lang="it-IT"/>
              </a:p>
            </p:txBody>
          </p:sp>
          <p:sp>
            <p:nvSpPr>
              <p:cNvPr id="19" name="Line 7"/>
              <p:cNvSpPr>
                <a:spLocks noChangeShapeType="1"/>
              </p:cNvSpPr>
              <p:nvPr/>
            </p:nvSpPr>
            <p:spPr bwMode="auto">
              <a:xfrm>
                <a:off x="2196" y="2046"/>
                <a:ext cx="12" cy="216"/>
              </a:xfrm>
              <a:prstGeom prst="line">
                <a:avLst/>
              </a:prstGeom>
              <a:noFill/>
              <a:ln w="38100">
                <a:solidFill>
                  <a:srgbClr val="0000FF"/>
                </a:solidFill>
                <a:round/>
                <a:headEnd/>
                <a:tailEnd/>
              </a:ln>
            </p:spPr>
            <p:txBody>
              <a:bodyPr/>
              <a:lstStyle/>
              <a:p>
                <a:endParaRPr lang="it-IT"/>
              </a:p>
            </p:txBody>
          </p:sp>
        </p:grpSp>
        <p:grpSp>
          <p:nvGrpSpPr>
            <p:cNvPr id="9" name="Group 11"/>
            <p:cNvGrpSpPr>
              <a:grpSpLocks/>
            </p:cNvGrpSpPr>
            <p:nvPr/>
          </p:nvGrpSpPr>
          <p:grpSpPr bwMode="auto">
            <a:xfrm>
              <a:off x="384" y="864"/>
              <a:ext cx="96" cy="624"/>
              <a:chOff x="1344" y="2208"/>
              <a:chExt cx="96" cy="624"/>
            </a:xfrm>
          </p:grpSpPr>
          <p:sp>
            <p:nvSpPr>
              <p:cNvPr id="16" name="Line 12"/>
              <p:cNvSpPr>
                <a:spLocks noChangeShapeType="1"/>
              </p:cNvSpPr>
              <p:nvPr/>
            </p:nvSpPr>
            <p:spPr bwMode="auto">
              <a:xfrm flipH="1">
                <a:off x="1392" y="2304"/>
                <a:ext cx="0" cy="528"/>
              </a:xfrm>
              <a:prstGeom prst="line">
                <a:avLst/>
              </a:prstGeom>
              <a:noFill/>
              <a:ln w="38100">
                <a:solidFill>
                  <a:srgbClr val="FC3924"/>
                </a:solidFill>
                <a:round/>
                <a:headEnd/>
                <a:tailEnd/>
              </a:ln>
            </p:spPr>
            <p:txBody>
              <a:bodyPr/>
              <a:lstStyle/>
              <a:p>
                <a:endParaRPr lang="it-IT"/>
              </a:p>
            </p:txBody>
          </p:sp>
          <p:sp>
            <p:nvSpPr>
              <p:cNvPr id="17" name="Oval 13"/>
              <p:cNvSpPr>
                <a:spLocks noChangeArrowheads="1"/>
              </p:cNvSpPr>
              <p:nvPr/>
            </p:nvSpPr>
            <p:spPr bwMode="auto">
              <a:xfrm>
                <a:off x="1344" y="2208"/>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10" name="Group 17"/>
            <p:cNvGrpSpPr>
              <a:grpSpLocks/>
            </p:cNvGrpSpPr>
            <p:nvPr/>
          </p:nvGrpSpPr>
          <p:grpSpPr bwMode="auto">
            <a:xfrm>
              <a:off x="960" y="624"/>
              <a:ext cx="96" cy="672"/>
              <a:chOff x="2256" y="2400"/>
              <a:chExt cx="96" cy="672"/>
            </a:xfrm>
          </p:grpSpPr>
          <p:sp>
            <p:nvSpPr>
              <p:cNvPr id="14" name="Line 18"/>
              <p:cNvSpPr>
                <a:spLocks noChangeShapeType="1"/>
              </p:cNvSpPr>
              <p:nvPr/>
            </p:nvSpPr>
            <p:spPr bwMode="auto">
              <a:xfrm flipH="1">
                <a:off x="2304" y="2400"/>
                <a:ext cx="0" cy="672"/>
              </a:xfrm>
              <a:prstGeom prst="line">
                <a:avLst/>
              </a:prstGeom>
              <a:noFill/>
              <a:ln w="38100">
                <a:solidFill>
                  <a:srgbClr val="0000FF"/>
                </a:solidFill>
                <a:round/>
                <a:headEnd/>
                <a:tailEnd/>
              </a:ln>
            </p:spPr>
            <p:txBody>
              <a:bodyPr/>
              <a:lstStyle/>
              <a:p>
                <a:endParaRPr lang="it-IT"/>
              </a:p>
            </p:txBody>
          </p:sp>
          <p:sp>
            <p:nvSpPr>
              <p:cNvPr id="15" name="Oval 19"/>
              <p:cNvSpPr>
                <a:spLocks noChangeArrowheads="1"/>
              </p:cNvSpPr>
              <p:nvPr/>
            </p:nvSpPr>
            <p:spPr bwMode="auto">
              <a:xfrm>
                <a:off x="2256" y="2640"/>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nvGrpSpPr>
            <p:cNvPr id="11" name="Group 20"/>
            <p:cNvGrpSpPr>
              <a:grpSpLocks/>
            </p:cNvGrpSpPr>
            <p:nvPr/>
          </p:nvGrpSpPr>
          <p:grpSpPr bwMode="auto">
            <a:xfrm>
              <a:off x="1248" y="768"/>
              <a:ext cx="96" cy="384"/>
              <a:chOff x="1872" y="1584"/>
              <a:chExt cx="96" cy="384"/>
            </a:xfrm>
          </p:grpSpPr>
          <p:sp>
            <p:nvSpPr>
              <p:cNvPr id="12" name="Line 21"/>
              <p:cNvSpPr>
                <a:spLocks noChangeShapeType="1"/>
              </p:cNvSpPr>
              <p:nvPr/>
            </p:nvSpPr>
            <p:spPr bwMode="auto">
              <a:xfrm>
                <a:off x="1920" y="1584"/>
                <a:ext cx="0" cy="384"/>
              </a:xfrm>
              <a:prstGeom prst="line">
                <a:avLst/>
              </a:prstGeom>
              <a:noFill/>
              <a:ln w="38100">
                <a:solidFill>
                  <a:srgbClr val="FC3924"/>
                </a:solidFill>
                <a:round/>
                <a:headEnd/>
                <a:tailEnd/>
              </a:ln>
            </p:spPr>
            <p:txBody>
              <a:bodyPr/>
              <a:lstStyle/>
              <a:p>
                <a:endParaRPr lang="it-IT"/>
              </a:p>
            </p:txBody>
          </p:sp>
          <p:sp>
            <p:nvSpPr>
              <p:cNvPr id="13" name="Oval 22"/>
              <p:cNvSpPr>
                <a:spLocks noChangeArrowheads="1"/>
              </p:cNvSpPr>
              <p:nvPr/>
            </p:nvSpPr>
            <p:spPr bwMode="auto">
              <a:xfrm>
                <a:off x="1872" y="168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grpSp>
        <p:nvGrpSpPr>
          <p:cNvPr id="20" name="Group 4"/>
          <p:cNvGrpSpPr>
            <a:grpSpLocks/>
          </p:cNvGrpSpPr>
          <p:nvPr/>
        </p:nvGrpSpPr>
        <p:grpSpPr bwMode="auto">
          <a:xfrm>
            <a:off x="71406" y="1142984"/>
            <a:ext cx="1819260" cy="1143008"/>
            <a:chOff x="384" y="624"/>
            <a:chExt cx="1536" cy="864"/>
          </a:xfrm>
        </p:grpSpPr>
        <p:grpSp>
          <p:nvGrpSpPr>
            <p:cNvPr id="21" name="Group 5"/>
            <p:cNvGrpSpPr>
              <a:grpSpLocks/>
            </p:cNvGrpSpPr>
            <p:nvPr/>
          </p:nvGrpSpPr>
          <p:grpSpPr bwMode="auto">
            <a:xfrm>
              <a:off x="1824" y="864"/>
              <a:ext cx="96" cy="246"/>
              <a:chOff x="2160" y="2016"/>
              <a:chExt cx="96" cy="246"/>
            </a:xfrm>
          </p:grpSpPr>
          <p:sp>
            <p:nvSpPr>
              <p:cNvPr id="31" name="Oval 6"/>
              <p:cNvSpPr>
                <a:spLocks noChangeArrowheads="1"/>
              </p:cNvSpPr>
              <p:nvPr/>
            </p:nvSpPr>
            <p:spPr bwMode="auto">
              <a:xfrm>
                <a:off x="2160" y="2016"/>
                <a:ext cx="96" cy="96"/>
              </a:xfrm>
              <a:prstGeom prst="ellipse">
                <a:avLst/>
              </a:prstGeom>
              <a:solidFill>
                <a:srgbClr val="0000FF"/>
              </a:solidFill>
              <a:ln w="9525">
                <a:solidFill>
                  <a:srgbClr val="0000FF"/>
                </a:solidFill>
                <a:round/>
                <a:headEnd/>
                <a:tailEnd/>
              </a:ln>
            </p:spPr>
            <p:txBody>
              <a:bodyPr wrap="none" anchor="ctr"/>
              <a:lstStyle/>
              <a:p>
                <a:endParaRPr lang="it-IT"/>
              </a:p>
            </p:txBody>
          </p:sp>
          <p:sp>
            <p:nvSpPr>
              <p:cNvPr id="32" name="Line 7"/>
              <p:cNvSpPr>
                <a:spLocks noChangeShapeType="1"/>
              </p:cNvSpPr>
              <p:nvPr/>
            </p:nvSpPr>
            <p:spPr bwMode="auto">
              <a:xfrm>
                <a:off x="2196" y="2046"/>
                <a:ext cx="12" cy="216"/>
              </a:xfrm>
              <a:prstGeom prst="line">
                <a:avLst/>
              </a:prstGeom>
              <a:noFill/>
              <a:ln w="38100">
                <a:solidFill>
                  <a:srgbClr val="0000FF"/>
                </a:solidFill>
                <a:round/>
                <a:headEnd/>
                <a:tailEnd/>
              </a:ln>
            </p:spPr>
            <p:txBody>
              <a:bodyPr/>
              <a:lstStyle/>
              <a:p>
                <a:endParaRPr lang="it-IT"/>
              </a:p>
            </p:txBody>
          </p:sp>
        </p:grpSp>
        <p:grpSp>
          <p:nvGrpSpPr>
            <p:cNvPr id="22" name="Group 11"/>
            <p:cNvGrpSpPr>
              <a:grpSpLocks/>
            </p:cNvGrpSpPr>
            <p:nvPr/>
          </p:nvGrpSpPr>
          <p:grpSpPr bwMode="auto">
            <a:xfrm>
              <a:off x="384" y="864"/>
              <a:ext cx="96" cy="624"/>
              <a:chOff x="1344" y="2208"/>
              <a:chExt cx="96" cy="624"/>
            </a:xfrm>
          </p:grpSpPr>
          <p:sp>
            <p:nvSpPr>
              <p:cNvPr id="29" name="Line 12"/>
              <p:cNvSpPr>
                <a:spLocks noChangeShapeType="1"/>
              </p:cNvSpPr>
              <p:nvPr/>
            </p:nvSpPr>
            <p:spPr bwMode="auto">
              <a:xfrm flipH="1">
                <a:off x="1392" y="2304"/>
                <a:ext cx="0" cy="528"/>
              </a:xfrm>
              <a:prstGeom prst="line">
                <a:avLst/>
              </a:prstGeom>
              <a:noFill/>
              <a:ln w="38100">
                <a:solidFill>
                  <a:srgbClr val="FC3924"/>
                </a:solidFill>
                <a:round/>
                <a:headEnd/>
                <a:tailEnd/>
              </a:ln>
            </p:spPr>
            <p:txBody>
              <a:bodyPr/>
              <a:lstStyle/>
              <a:p>
                <a:endParaRPr lang="it-IT"/>
              </a:p>
            </p:txBody>
          </p:sp>
          <p:sp>
            <p:nvSpPr>
              <p:cNvPr id="30" name="Oval 13"/>
              <p:cNvSpPr>
                <a:spLocks noChangeArrowheads="1"/>
              </p:cNvSpPr>
              <p:nvPr/>
            </p:nvSpPr>
            <p:spPr bwMode="auto">
              <a:xfrm>
                <a:off x="1344" y="2208"/>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23" name="Group 14"/>
            <p:cNvGrpSpPr>
              <a:grpSpLocks/>
            </p:cNvGrpSpPr>
            <p:nvPr/>
          </p:nvGrpSpPr>
          <p:grpSpPr bwMode="auto">
            <a:xfrm>
              <a:off x="816" y="624"/>
              <a:ext cx="96" cy="672"/>
              <a:chOff x="2064" y="2400"/>
              <a:chExt cx="96" cy="672"/>
            </a:xfrm>
          </p:grpSpPr>
          <p:sp>
            <p:nvSpPr>
              <p:cNvPr id="27" name="Line 15"/>
              <p:cNvSpPr>
                <a:spLocks noChangeShapeType="1"/>
              </p:cNvSpPr>
              <p:nvPr/>
            </p:nvSpPr>
            <p:spPr bwMode="auto">
              <a:xfrm flipH="1">
                <a:off x="2112" y="2400"/>
                <a:ext cx="0" cy="672"/>
              </a:xfrm>
              <a:prstGeom prst="line">
                <a:avLst/>
              </a:prstGeom>
              <a:noFill/>
              <a:ln w="38100">
                <a:solidFill>
                  <a:srgbClr val="FC3924"/>
                </a:solidFill>
                <a:round/>
                <a:headEnd/>
                <a:tailEnd/>
              </a:ln>
            </p:spPr>
            <p:txBody>
              <a:bodyPr/>
              <a:lstStyle/>
              <a:p>
                <a:endParaRPr lang="it-IT"/>
              </a:p>
            </p:txBody>
          </p:sp>
          <p:sp>
            <p:nvSpPr>
              <p:cNvPr id="28" name="Oval 16"/>
              <p:cNvSpPr>
                <a:spLocks noChangeArrowheads="1"/>
              </p:cNvSpPr>
              <p:nvPr/>
            </p:nvSpPr>
            <p:spPr bwMode="auto">
              <a:xfrm>
                <a:off x="2064" y="264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24" name="Group 23"/>
            <p:cNvGrpSpPr>
              <a:grpSpLocks/>
            </p:cNvGrpSpPr>
            <p:nvPr/>
          </p:nvGrpSpPr>
          <p:grpSpPr bwMode="auto">
            <a:xfrm>
              <a:off x="1392" y="768"/>
              <a:ext cx="96" cy="384"/>
              <a:chOff x="2112" y="1584"/>
              <a:chExt cx="96" cy="384"/>
            </a:xfrm>
          </p:grpSpPr>
          <p:sp>
            <p:nvSpPr>
              <p:cNvPr id="25" name="Line 24"/>
              <p:cNvSpPr>
                <a:spLocks noChangeShapeType="1"/>
              </p:cNvSpPr>
              <p:nvPr/>
            </p:nvSpPr>
            <p:spPr bwMode="auto">
              <a:xfrm>
                <a:off x="2160" y="1584"/>
                <a:ext cx="0" cy="384"/>
              </a:xfrm>
              <a:prstGeom prst="line">
                <a:avLst/>
              </a:prstGeom>
              <a:noFill/>
              <a:ln w="38100">
                <a:solidFill>
                  <a:srgbClr val="0000FF"/>
                </a:solidFill>
                <a:round/>
                <a:headEnd/>
                <a:tailEnd/>
              </a:ln>
            </p:spPr>
            <p:txBody>
              <a:bodyPr/>
              <a:lstStyle/>
              <a:p>
                <a:endParaRPr lang="it-IT"/>
              </a:p>
            </p:txBody>
          </p:sp>
          <p:sp>
            <p:nvSpPr>
              <p:cNvPr id="26" name="Oval 25"/>
              <p:cNvSpPr>
                <a:spLocks noChangeArrowheads="1"/>
              </p:cNvSpPr>
              <p:nvPr/>
            </p:nvSpPr>
            <p:spPr bwMode="auto">
              <a:xfrm>
                <a:off x="2112" y="1680"/>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grpSp>
        <p:nvGrpSpPr>
          <p:cNvPr id="33" name="Group 4"/>
          <p:cNvGrpSpPr>
            <a:grpSpLocks/>
          </p:cNvGrpSpPr>
          <p:nvPr/>
        </p:nvGrpSpPr>
        <p:grpSpPr bwMode="auto">
          <a:xfrm>
            <a:off x="2395550" y="3429000"/>
            <a:ext cx="1819260" cy="1143008"/>
            <a:chOff x="384" y="624"/>
            <a:chExt cx="1536" cy="864"/>
          </a:xfrm>
        </p:grpSpPr>
        <p:grpSp>
          <p:nvGrpSpPr>
            <p:cNvPr id="34" name="Group 5"/>
            <p:cNvGrpSpPr>
              <a:grpSpLocks/>
            </p:cNvGrpSpPr>
            <p:nvPr/>
          </p:nvGrpSpPr>
          <p:grpSpPr bwMode="auto">
            <a:xfrm>
              <a:off x="1824" y="864"/>
              <a:ext cx="96" cy="246"/>
              <a:chOff x="2160" y="2016"/>
              <a:chExt cx="96" cy="246"/>
            </a:xfrm>
          </p:grpSpPr>
          <p:sp>
            <p:nvSpPr>
              <p:cNvPr id="47" name="Oval 6"/>
              <p:cNvSpPr>
                <a:spLocks noChangeArrowheads="1"/>
              </p:cNvSpPr>
              <p:nvPr/>
            </p:nvSpPr>
            <p:spPr bwMode="auto">
              <a:xfrm>
                <a:off x="2160" y="2016"/>
                <a:ext cx="96" cy="96"/>
              </a:xfrm>
              <a:prstGeom prst="ellipse">
                <a:avLst/>
              </a:prstGeom>
              <a:solidFill>
                <a:srgbClr val="0000FF"/>
              </a:solidFill>
              <a:ln w="9525">
                <a:solidFill>
                  <a:srgbClr val="0000FF"/>
                </a:solidFill>
                <a:round/>
                <a:headEnd/>
                <a:tailEnd/>
              </a:ln>
            </p:spPr>
            <p:txBody>
              <a:bodyPr wrap="none" anchor="ctr"/>
              <a:lstStyle/>
              <a:p>
                <a:endParaRPr lang="it-IT"/>
              </a:p>
            </p:txBody>
          </p:sp>
          <p:sp>
            <p:nvSpPr>
              <p:cNvPr id="48" name="Line 7"/>
              <p:cNvSpPr>
                <a:spLocks noChangeShapeType="1"/>
              </p:cNvSpPr>
              <p:nvPr/>
            </p:nvSpPr>
            <p:spPr bwMode="auto">
              <a:xfrm>
                <a:off x="2196" y="2046"/>
                <a:ext cx="12" cy="216"/>
              </a:xfrm>
              <a:prstGeom prst="line">
                <a:avLst/>
              </a:prstGeom>
              <a:noFill/>
              <a:ln w="38100">
                <a:solidFill>
                  <a:srgbClr val="0000FF"/>
                </a:solidFill>
                <a:round/>
                <a:headEnd/>
                <a:tailEnd/>
              </a:ln>
            </p:spPr>
            <p:txBody>
              <a:bodyPr/>
              <a:lstStyle/>
              <a:p>
                <a:endParaRPr lang="it-IT"/>
              </a:p>
            </p:txBody>
          </p:sp>
        </p:grpSp>
        <p:grpSp>
          <p:nvGrpSpPr>
            <p:cNvPr id="35" name="Group 8"/>
            <p:cNvGrpSpPr>
              <a:grpSpLocks/>
            </p:cNvGrpSpPr>
            <p:nvPr/>
          </p:nvGrpSpPr>
          <p:grpSpPr bwMode="auto">
            <a:xfrm>
              <a:off x="528" y="864"/>
              <a:ext cx="96" cy="624"/>
              <a:chOff x="1440" y="2832"/>
              <a:chExt cx="96" cy="624"/>
            </a:xfrm>
          </p:grpSpPr>
          <p:sp>
            <p:nvSpPr>
              <p:cNvPr id="45" name="Line 9"/>
              <p:cNvSpPr>
                <a:spLocks noChangeShapeType="1"/>
              </p:cNvSpPr>
              <p:nvPr/>
            </p:nvSpPr>
            <p:spPr bwMode="auto">
              <a:xfrm flipH="1">
                <a:off x="1488" y="2928"/>
                <a:ext cx="0" cy="528"/>
              </a:xfrm>
              <a:prstGeom prst="line">
                <a:avLst/>
              </a:prstGeom>
              <a:noFill/>
              <a:ln w="38100">
                <a:solidFill>
                  <a:srgbClr val="0000FF"/>
                </a:solidFill>
                <a:round/>
                <a:headEnd/>
                <a:tailEnd/>
              </a:ln>
            </p:spPr>
            <p:txBody>
              <a:bodyPr/>
              <a:lstStyle/>
              <a:p>
                <a:endParaRPr lang="it-IT"/>
              </a:p>
            </p:txBody>
          </p:sp>
          <p:sp>
            <p:nvSpPr>
              <p:cNvPr id="46" name="Oval 10"/>
              <p:cNvSpPr>
                <a:spLocks noChangeArrowheads="1"/>
              </p:cNvSpPr>
              <p:nvPr/>
            </p:nvSpPr>
            <p:spPr bwMode="auto">
              <a:xfrm>
                <a:off x="1440" y="2832"/>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nvGrpSpPr>
            <p:cNvPr id="36" name="Group 11"/>
            <p:cNvGrpSpPr>
              <a:grpSpLocks/>
            </p:cNvGrpSpPr>
            <p:nvPr/>
          </p:nvGrpSpPr>
          <p:grpSpPr bwMode="auto">
            <a:xfrm>
              <a:off x="384" y="864"/>
              <a:ext cx="96" cy="624"/>
              <a:chOff x="1344" y="2208"/>
              <a:chExt cx="96" cy="624"/>
            </a:xfrm>
          </p:grpSpPr>
          <p:sp>
            <p:nvSpPr>
              <p:cNvPr id="43" name="Line 12"/>
              <p:cNvSpPr>
                <a:spLocks noChangeShapeType="1"/>
              </p:cNvSpPr>
              <p:nvPr/>
            </p:nvSpPr>
            <p:spPr bwMode="auto">
              <a:xfrm flipH="1">
                <a:off x="1392" y="2304"/>
                <a:ext cx="0" cy="528"/>
              </a:xfrm>
              <a:prstGeom prst="line">
                <a:avLst/>
              </a:prstGeom>
              <a:noFill/>
              <a:ln w="38100">
                <a:solidFill>
                  <a:srgbClr val="FC3924"/>
                </a:solidFill>
                <a:round/>
                <a:headEnd/>
                <a:tailEnd/>
              </a:ln>
            </p:spPr>
            <p:txBody>
              <a:bodyPr/>
              <a:lstStyle/>
              <a:p>
                <a:endParaRPr lang="it-IT"/>
              </a:p>
            </p:txBody>
          </p:sp>
          <p:sp>
            <p:nvSpPr>
              <p:cNvPr id="44" name="Oval 13"/>
              <p:cNvSpPr>
                <a:spLocks noChangeArrowheads="1"/>
              </p:cNvSpPr>
              <p:nvPr/>
            </p:nvSpPr>
            <p:spPr bwMode="auto">
              <a:xfrm>
                <a:off x="1344" y="2208"/>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37" name="Group 14"/>
            <p:cNvGrpSpPr>
              <a:grpSpLocks/>
            </p:cNvGrpSpPr>
            <p:nvPr/>
          </p:nvGrpSpPr>
          <p:grpSpPr bwMode="auto">
            <a:xfrm>
              <a:off x="816" y="624"/>
              <a:ext cx="96" cy="672"/>
              <a:chOff x="2064" y="2400"/>
              <a:chExt cx="96" cy="672"/>
            </a:xfrm>
          </p:grpSpPr>
          <p:sp>
            <p:nvSpPr>
              <p:cNvPr id="41" name="Line 15"/>
              <p:cNvSpPr>
                <a:spLocks noChangeShapeType="1"/>
              </p:cNvSpPr>
              <p:nvPr/>
            </p:nvSpPr>
            <p:spPr bwMode="auto">
              <a:xfrm flipH="1">
                <a:off x="2112" y="2400"/>
                <a:ext cx="0" cy="672"/>
              </a:xfrm>
              <a:prstGeom prst="line">
                <a:avLst/>
              </a:prstGeom>
              <a:noFill/>
              <a:ln w="38100">
                <a:solidFill>
                  <a:srgbClr val="FC3924"/>
                </a:solidFill>
                <a:round/>
                <a:headEnd/>
                <a:tailEnd/>
              </a:ln>
            </p:spPr>
            <p:txBody>
              <a:bodyPr/>
              <a:lstStyle/>
              <a:p>
                <a:endParaRPr lang="it-IT"/>
              </a:p>
            </p:txBody>
          </p:sp>
          <p:sp>
            <p:nvSpPr>
              <p:cNvPr id="42" name="Oval 16"/>
              <p:cNvSpPr>
                <a:spLocks noChangeArrowheads="1"/>
              </p:cNvSpPr>
              <p:nvPr/>
            </p:nvSpPr>
            <p:spPr bwMode="auto">
              <a:xfrm>
                <a:off x="2064" y="264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38" name="Group 23"/>
            <p:cNvGrpSpPr>
              <a:grpSpLocks/>
            </p:cNvGrpSpPr>
            <p:nvPr/>
          </p:nvGrpSpPr>
          <p:grpSpPr bwMode="auto">
            <a:xfrm>
              <a:off x="1392" y="768"/>
              <a:ext cx="96" cy="384"/>
              <a:chOff x="2112" y="1584"/>
              <a:chExt cx="96" cy="384"/>
            </a:xfrm>
          </p:grpSpPr>
          <p:sp>
            <p:nvSpPr>
              <p:cNvPr id="39" name="Line 24"/>
              <p:cNvSpPr>
                <a:spLocks noChangeShapeType="1"/>
              </p:cNvSpPr>
              <p:nvPr/>
            </p:nvSpPr>
            <p:spPr bwMode="auto">
              <a:xfrm>
                <a:off x="2160" y="1584"/>
                <a:ext cx="0" cy="384"/>
              </a:xfrm>
              <a:prstGeom prst="line">
                <a:avLst/>
              </a:prstGeom>
              <a:noFill/>
              <a:ln w="38100">
                <a:solidFill>
                  <a:srgbClr val="0000FF"/>
                </a:solidFill>
                <a:round/>
                <a:headEnd/>
                <a:tailEnd/>
              </a:ln>
            </p:spPr>
            <p:txBody>
              <a:bodyPr/>
              <a:lstStyle/>
              <a:p>
                <a:endParaRPr lang="it-IT"/>
              </a:p>
            </p:txBody>
          </p:sp>
          <p:sp>
            <p:nvSpPr>
              <p:cNvPr id="40" name="Oval 25"/>
              <p:cNvSpPr>
                <a:spLocks noChangeArrowheads="1"/>
              </p:cNvSpPr>
              <p:nvPr/>
            </p:nvSpPr>
            <p:spPr bwMode="auto">
              <a:xfrm>
                <a:off x="2112" y="1680"/>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grpSp>
        <p:nvGrpSpPr>
          <p:cNvPr id="49" name="Group 4"/>
          <p:cNvGrpSpPr>
            <a:grpSpLocks/>
          </p:cNvGrpSpPr>
          <p:nvPr/>
        </p:nvGrpSpPr>
        <p:grpSpPr bwMode="auto">
          <a:xfrm>
            <a:off x="2786050" y="1142984"/>
            <a:ext cx="1137037" cy="889006"/>
            <a:chOff x="816" y="624"/>
            <a:chExt cx="960" cy="672"/>
          </a:xfrm>
        </p:grpSpPr>
        <p:grpSp>
          <p:nvGrpSpPr>
            <p:cNvPr id="50" name="Group 14"/>
            <p:cNvGrpSpPr>
              <a:grpSpLocks/>
            </p:cNvGrpSpPr>
            <p:nvPr/>
          </p:nvGrpSpPr>
          <p:grpSpPr bwMode="auto">
            <a:xfrm>
              <a:off x="816" y="624"/>
              <a:ext cx="96" cy="672"/>
              <a:chOff x="2064" y="2400"/>
              <a:chExt cx="96" cy="672"/>
            </a:xfrm>
          </p:grpSpPr>
          <p:sp>
            <p:nvSpPr>
              <p:cNvPr id="57" name="Line 15"/>
              <p:cNvSpPr>
                <a:spLocks noChangeShapeType="1"/>
              </p:cNvSpPr>
              <p:nvPr/>
            </p:nvSpPr>
            <p:spPr bwMode="auto">
              <a:xfrm flipH="1">
                <a:off x="2112" y="2400"/>
                <a:ext cx="0" cy="672"/>
              </a:xfrm>
              <a:prstGeom prst="line">
                <a:avLst/>
              </a:prstGeom>
              <a:noFill/>
              <a:ln w="38100">
                <a:solidFill>
                  <a:srgbClr val="0000FF"/>
                </a:solidFill>
                <a:round/>
                <a:headEnd/>
                <a:tailEnd/>
              </a:ln>
            </p:spPr>
            <p:txBody>
              <a:bodyPr/>
              <a:lstStyle/>
              <a:p>
                <a:endParaRPr lang="it-IT"/>
              </a:p>
            </p:txBody>
          </p:sp>
          <p:sp>
            <p:nvSpPr>
              <p:cNvPr id="58" name="Oval 16"/>
              <p:cNvSpPr>
                <a:spLocks noChangeArrowheads="1"/>
              </p:cNvSpPr>
              <p:nvPr/>
            </p:nvSpPr>
            <p:spPr bwMode="auto">
              <a:xfrm>
                <a:off x="2064" y="2640"/>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nvGrpSpPr>
            <p:cNvPr id="51" name="Group 23"/>
            <p:cNvGrpSpPr>
              <a:grpSpLocks/>
            </p:cNvGrpSpPr>
            <p:nvPr/>
          </p:nvGrpSpPr>
          <p:grpSpPr bwMode="auto">
            <a:xfrm>
              <a:off x="1392" y="768"/>
              <a:ext cx="96" cy="384"/>
              <a:chOff x="2112" y="1584"/>
              <a:chExt cx="96" cy="384"/>
            </a:xfrm>
          </p:grpSpPr>
          <p:sp>
            <p:nvSpPr>
              <p:cNvPr id="55" name="Line 24"/>
              <p:cNvSpPr>
                <a:spLocks noChangeShapeType="1"/>
              </p:cNvSpPr>
              <p:nvPr/>
            </p:nvSpPr>
            <p:spPr bwMode="auto">
              <a:xfrm>
                <a:off x="2160" y="1584"/>
                <a:ext cx="0" cy="384"/>
              </a:xfrm>
              <a:prstGeom prst="line">
                <a:avLst/>
              </a:prstGeom>
              <a:noFill/>
              <a:ln w="38100">
                <a:solidFill>
                  <a:srgbClr val="0000FF"/>
                </a:solidFill>
                <a:round/>
                <a:headEnd/>
                <a:tailEnd/>
              </a:ln>
            </p:spPr>
            <p:txBody>
              <a:bodyPr/>
              <a:lstStyle/>
              <a:p>
                <a:endParaRPr lang="it-IT"/>
              </a:p>
            </p:txBody>
          </p:sp>
          <p:sp>
            <p:nvSpPr>
              <p:cNvPr id="56" name="Oval 25"/>
              <p:cNvSpPr>
                <a:spLocks noChangeArrowheads="1"/>
              </p:cNvSpPr>
              <p:nvPr/>
            </p:nvSpPr>
            <p:spPr bwMode="auto">
              <a:xfrm>
                <a:off x="2112" y="1680"/>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nvGrpSpPr>
            <p:cNvPr id="52" name="Group 26"/>
            <p:cNvGrpSpPr>
              <a:grpSpLocks/>
            </p:cNvGrpSpPr>
            <p:nvPr/>
          </p:nvGrpSpPr>
          <p:grpSpPr bwMode="auto">
            <a:xfrm>
              <a:off x="1680" y="864"/>
              <a:ext cx="96" cy="240"/>
              <a:chOff x="2064" y="1920"/>
              <a:chExt cx="96" cy="240"/>
            </a:xfrm>
          </p:grpSpPr>
          <p:sp>
            <p:nvSpPr>
              <p:cNvPr id="53" name="Line 27"/>
              <p:cNvSpPr>
                <a:spLocks noChangeShapeType="1"/>
              </p:cNvSpPr>
              <p:nvPr/>
            </p:nvSpPr>
            <p:spPr bwMode="auto">
              <a:xfrm>
                <a:off x="2112" y="1920"/>
                <a:ext cx="0" cy="240"/>
              </a:xfrm>
              <a:prstGeom prst="line">
                <a:avLst/>
              </a:prstGeom>
              <a:noFill/>
              <a:ln w="38100">
                <a:solidFill>
                  <a:srgbClr val="FC3924"/>
                </a:solidFill>
                <a:round/>
                <a:headEnd/>
                <a:tailEnd/>
              </a:ln>
            </p:spPr>
            <p:txBody>
              <a:bodyPr/>
              <a:lstStyle/>
              <a:p>
                <a:endParaRPr lang="it-IT"/>
              </a:p>
            </p:txBody>
          </p:sp>
          <p:sp>
            <p:nvSpPr>
              <p:cNvPr id="54" name="Oval 28"/>
              <p:cNvSpPr>
                <a:spLocks noChangeArrowheads="1"/>
              </p:cNvSpPr>
              <p:nvPr/>
            </p:nvSpPr>
            <p:spPr bwMode="auto">
              <a:xfrm>
                <a:off x="2064" y="192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grpSp>
        <p:nvGrpSpPr>
          <p:cNvPr id="59" name="Group 4"/>
          <p:cNvGrpSpPr>
            <a:grpSpLocks/>
          </p:cNvGrpSpPr>
          <p:nvPr/>
        </p:nvGrpSpPr>
        <p:grpSpPr bwMode="auto">
          <a:xfrm>
            <a:off x="4681566" y="1071546"/>
            <a:ext cx="1307593" cy="1143008"/>
            <a:chOff x="384" y="624"/>
            <a:chExt cx="1104" cy="864"/>
          </a:xfrm>
        </p:grpSpPr>
        <p:grpSp>
          <p:nvGrpSpPr>
            <p:cNvPr id="60" name="Group 11"/>
            <p:cNvGrpSpPr>
              <a:grpSpLocks/>
            </p:cNvGrpSpPr>
            <p:nvPr/>
          </p:nvGrpSpPr>
          <p:grpSpPr bwMode="auto">
            <a:xfrm>
              <a:off x="384" y="864"/>
              <a:ext cx="96" cy="624"/>
              <a:chOff x="1344" y="2208"/>
              <a:chExt cx="96" cy="624"/>
            </a:xfrm>
          </p:grpSpPr>
          <p:sp>
            <p:nvSpPr>
              <p:cNvPr id="70" name="Line 12"/>
              <p:cNvSpPr>
                <a:spLocks noChangeShapeType="1"/>
              </p:cNvSpPr>
              <p:nvPr/>
            </p:nvSpPr>
            <p:spPr bwMode="auto">
              <a:xfrm flipH="1">
                <a:off x="1392" y="2304"/>
                <a:ext cx="0" cy="528"/>
              </a:xfrm>
              <a:prstGeom prst="line">
                <a:avLst/>
              </a:prstGeom>
              <a:noFill/>
              <a:ln w="38100">
                <a:solidFill>
                  <a:srgbClr val="FC3924"/>
                </a:solidFill>
                <a:round/>
                <a:headEnd/>
                <a:tailEnd/>
              </a:ln>
            </p:spPr>
            <p:txBody>
              <a:bodyPr/>
              <a:lstStyle/>
              <a:p>
                <a:endParaRPr lang="it-IT"/>
              </a:p>
            </p:txBody>
          </p:sp>
          <p:sp>
            <p:nvSpPr>
              <p:cNvPr id="71" name="Oval 13"/>
              <p:cNvSpPr>
                <a:spLocks noChangeArrowheads="1"/>
              </p:cNvSpPr>
              <p:nvPr/>
            </p:nvSpPr>
            <p:spPr bwMode="auto">
              <a:xfrm>
                <a:off x="1344" y="2208"/>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61" name="Group 17"/>
            <p:cNvGrpSpPr>
              <a:grpSpLocks/>
            </p:cNvGrpSpPr>
            <p:nvPr/>
          </p:nvGrpSpPr>
          <p:grpSpPr bwMode="auto">
            <a:xfrm>
              <a:off x="960" y="624"/>
              <a:ext cx="96" cy="672"/>
              <a:chOff x="2256" y="2400"/>
              <a:chExt cx="96" cy="672"/>
            </a:xfrm>
          </p:grpSpPr>
          <p:sp>
            <p:nvSpPr>
              <p:cNvPr id="68" name="Line 18"/>
              <p:cNvSpPr>
                <a:spLocks noChangeShapeType="1"/>
              </p:cNvSpPr>
              <p:nvPr/>
            </p:nvSpPr>
            <p:spPr bwMode="auto">
              <a:xfrm flipH="1">
                <a:off x="2304" y="2400"/>
                <a:ext cx="0" cy="672"/>
              </a:xfrm>
              <a:prstGeom prst="line">
                <a:avLst/>
              </a:prstGeom>
              <a:noFill/>
              <a:ln w="38100">
                <a:solidFill>
                  <a:srgbClr val="FF0000"/>
                </a:solidFill>
                <a:round/>
                <a:headEnd/>
                <a:tailEnd/>
              </a:ln>
            </p:spPr>
            <p:txBody>
              <a:bodyPr/>
              <a:lstStyle/>
              <a:p>
                <a:endParaRPr lang="it-IT"/>
              </a:p>
            </p:txBody>
          </p:sp>
          <p:sp>
            <p:nvSpPr>
              <p:cNvPr id="69" name="Oval 19"/>
              <p:cNvSpPr>
                <a:spLocks noChangeArrowheads="1"/>
              </p:cNvSpPr>
              <p:nvPr/>
            </p:nvSpPr>
            <p:spPr bwMode="auto">
              <a:xfrm>
                <a:off x="2256" y="2640"/>
                <a:ext cx="96" cy="96"/>
              </a:xfrm>
              <a:prstGeom prst="ellipse">
                <a:avLst/>
              </a:prstGeom>
              <a:solidFill>
                <a:srgbClr val="FF0000"/>
              </a:solidFill>
              <a:ln w="9525">
                <a:solidFill>
                  <a:srgbClr val="FF0000"/>
                </a:solidFill>
                <a:round/>
                <a:headEnd/>
                <a:tailEnd/>
              </a:ln>
            </p:spPr>
            <p:txBody>
              <a:bodyPr wrap="none" anchor="ctr"/>
              <a:lstStyle/>
              <a:p>
                <a:endParaRPr lang="it-IT"/>
              </a:p>
            </p:txBody>
          </p:sp>
        </p:grpSp>
        <p:grpSp>
          <p:nvGrpSpPr>
            <p:cNvPr id="62" name="Group 20"/>
            <p:cNvGrpSpPr>
              <a:grpSpLocks/>
            </p:cNvGrpSpPr>
            <p:nvPr/>
          </p:nvGrpSpPr>
          <p:grpSpPr bwMode="auto">
            <a:xfrm>
              <a:off x="1248" y="768"/>
              <a:ext cx="96" cy="384"/>
              <a:chOff x="1872" y="1584"/>
              <a:chExt cx="96" cy="384"/>
            </a:xfrm>
          </p:grpSpPr>
          <p:sp>
            <p:nvSpPr>
              <p:cNvPr id="66" name="Line 21"/>
              <p:cNvSpPr>
                <a:spLocks noChangeShapeType="1"/>
              </p:cNvSpPr>
              <p:nvPr/>
            </p:nvSpPr>
            <p:spPr bwMode="auto">
              <a:xfrm>
                <a:off x="1920" y="1584"/>
                <a:ext cx="0" cy="384"/>
              </a:xfrm>
              <a:prstGeom prst="line">
                <a:avLst/>
              </a:prstGeom>
              <a:noFill/>
              <a:ln w="38100">
                <a:solidFill>
                  <a:srgbClr val="FC3924"/>
                </a:solidFill>
                <a:round/>
                <a:headEnd/>
                <a:tailEnd/>
              </a:ln>
            </p:spPr>
            <p:txBody>
              <a:bodyPr/>
              <a:lstStyle/>
              <a:p>
                <a:endParaRPr lang="it-IT"/>
              </a:p>
            </p:txBody>
          </p:sp>
          <p:sp>
            <p:nvSpPr>
              <p:cNvPr id="67" name="Oval 22"/>
              <p:cNvSpPr>
                <a:spLocks noChangeArrowheads="1"/>
              </p:cNvSpPr>
              <p:nvPr/>
            </p:nvSpPr>
            <p:spPr bwMode="auto">
              <a:xfrm>
                <a:off x="1872" y="168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63" name="Group 23"/>
            <p:cNvGrpSpPr>
              <a:grpSpLocks/>
            </p:cNvGrpSpPr>
            <p:nvPr/>
          </p:nvGrpSpPr>
          <p:grpSpPr bwMode="auto">
            <a:xfrm>
              <a:off x="1392" y="768"/>
              <a:ext cx="96" cy="384"/>
              <a:chOff x="2112" y="1584"/>
              <a:chExt cx="96" cy="384"/>
            </a:xfrm>
          </p:grpSpPr>
          <p:sp>
            <p:nvSpPr>
              <p:cNvPr id="64" name="Line 24"/>
              <p:cNvSpPr>
                <a:spLocks noChangeShapeType="1"/>
              </p:cNvSpPr>
              <p:nvPr/>
            </p:nvSpPr>
            <p:spPr bwMode="auto">
              <a:xfrm>
                <a:off x="2160" y="1584"/>
                <a:ext cx="0" cy="384"/>
              </a:xfrm>
              <a:prstGeom prst="line">
                <a:avLst/>
              </a:prstGeom>
              <a:noFill/>
              <a:ln w="38100">
                <a:solidFill>
                  <a:srgbClr val="0000FF"/>
                </a:solidFill>
                <a:round/>
                <a:headEnd/>
                <a:tailEnd/>
              </a:ln>
            </p:spPr>
            <p:txBody>
              <a:bodyPr/>
              <a:lstStyle/>
              <a:p>
                <a:endParaRPr lang="it-IT"/>
              </a:p>
            </p:txBody>
          </p:sp>
          <p:sp>
            <p:nvSpPr>
              <p:cNvPr id="65" name="Oval 25"/>
              <p:cNvSpPr>
                <a:spLocks noChangeArrowheads="1"/>
              </p:cNvSpPr>
              <p:nvPr/>
            </p:nvSpPr>
            <p:spPr bwMode="auto">
              <a:xfrm>
                <a:off x="2112" y="1680"/>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grpSp>
        <p:nvGrpSpPr>
          <p:cNvPr id="72" name="Group 4"/>
          <p:cNvGrpSpPr>
            <a:grpSpLocks/>
          </p:cNvGrpSpPr>
          <p:nvPr/>
        </p:nvGrpSpPr>
        <p:grpSpPr bwMode="auto">
          <a:xfrm>
            <a:off x="4824442" y="3357562"/>
            <a:ext cx="1819260" cy="1143008"/>
            <a:chOff x="384" y="624"/>
            <a:chExt cx="1536" cy="864"/>
          </a:xfrm>
        </p:grpSpPr>
        <p:grpSp>
          <p:nvGrpSpPr>
            <p:cNvPr id="73" name="Group 5"/>
            <p:cNvGrpSpPr>
              <a:grpSpLocks/>
            </p:cNvGrpSpPr>
            <p:nvPr/>
          </p:nvGrpSpPr>
          <p:grpSpPr bwMode="auto">
            <a:xfrm>
              <a:off x="1824" y="864"/>
              <a:ext cx="96" cy="246"/>
              <a:chOff x="2160" y="2016"/>
              <a:chExt cx="96" cy="246"/>
            </a:xfrm>
          </p:grpSpPr>
          <p:sp>
            <p:nvSpPr>
              <p:cNvPr id="83" name="Oval 6"/>
              <p:cNvSpPr>
                <a:spLocks noChangeArrowheads="1"/>
              </p:cNvSpPr>
              <p:nvPr/>
            </p:nvSpPr>
            <p:spPr bwMode="auto">
              <a:xfrm>
                <a:off x="2160" y="2016"/>
                <a:ext cx="96" cy="96"/>
              </a:xfrm>
              <a:prstGeom prst="ellipse">
                <a:avLst/>
              </a:prstGeom>
              <a:solidFill>
                <a:srgbClr val="0000FF"/>
              </a:solidFill>
              <a:ln w="9525">
                <a:solidFill>
                  <a:srgbClr val="0000FF"/>
                </a:solidFill>
                <a:round/>
                <a:headEnd/>
                <a:tailEnd/>
              </a:ln>
            </p:spPr>
            <p:txBody>
              <a:bodyPr wrap="none" anchor="ctr"/>
              <a:lstStyle/>
              <a:p>
                <a:endParaRPr lang="it-IT"/>
              </a:p>
            </p:txBody>
          </p:sp>
          <p:sp>
            <p:nvSpPr>
              <p:cNvPr id="84" name="Line 7"/>
              <p:cNvSpPr>
                <a:spLocks noChangeShapeType="1"/>
              </p:cNvSpPr>
              <p:nvPr/>
            </p:nvSpPr>
            <p:spPr bwMode="auto">
              <a:xfrm>
                <a:off x="2196" y="2046"/>
                <a:ext cx="12" cy="216"/>
              </a:xfrm>
              <a:prstGeom prst="line">
                <a:avLst/>
              </a:prstGeom>
              <a:noFill/>
              <a:ln w="38100">
                <a:solidFill>
                  <a:srgbClr val="0000FF"/>
                </a:solidFill>
                <a:round/>
                <a:headEnd/>
                <a:tailEnd/>
              </a:ln>
            </p:spPr>
            <p:txBody>
              <a:bodyPr/>
              <a:lstStyle/>
              <a:p>
                <a:endParaRPr lang="it-IT"/>
              </a:p>
            </p:txBody>
          </p:sp>
        </p:grpSp>
        <p:grpSp>
          <p:nvGrpSpPr>
            <p:cNvPr id="74" name="Group 11"/>
            <p:cNvGrpSpPr>
              <a:grpSpLocks/>
            </p:cNvGrpSpPr>
            <p:nvPr/>
          </p:nvGrpSpPr>
          <p:grpSpPr bwMode="auto">
            <a:xfrm>
              <a:off x="384" y="864"/>
              <a:ext cx="96" cy="624"/>
              <a:chOff x="1344" y="2208"/>
              <a:chExt cx="96" cy="624"/>
            </a:xfrm>
          </p:grpSpPr>
          <p:sp>
            <p:nvSpPr>
              <p:cNvPr id="81" name="Line 12"/>
              <p:cNvSpPr>
                <a:spLocks noChangeShapeType="1"/>
              </p:cNvSpPr>
              <p:nvPr/>
            </p:nvSpPr>
            <p:spPr bwMode="auto">
              <a:xfrm flipH="1">
                <a:off x="1392" y="2304"/>
                <a:ext cx="0" cy="528"/>
              </a:xfrm>
              <a:prstGeom prst="line">
                <a:avLst/>
              </a:prstGeom>
              <a:noFill/>
              <a:ln w="38100">
                <a:solidFill>
                  <a:srgbClr val="0000FF"/>
                </a:solidFill>
                <a:round/>
                <a:headEnd/>
                <a:tailEnd/>
              </a:ln>
            </p:spPr>
            <p:txBody>
              <a:bodyPr/>
              <a:lstStyle/>
              <a:p>
                <a:endParaRPr lang="it-IT"/>
              </a:p>
            </p:txBody>
          </p:sp>
          <p:sp>
            <p:nvSpPr>
              <p:cNvPr id="82" name="Oval 13"/>
              <p:cNvSpPr>
                <a:spLocks noChangeArrowheads="1"/>
              </p:cNvSpPr>
              <p:nvPr/>
            </p:nvSpPr>
            <p:spPr bwMode="auto">
              <a:xfrm>
                <a:off x="1344" y="2208"/>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nvGrpSpPr>
            <p:cNvPr id="75" name="Group 17"/>
            <p:cNvGrpSpPr>
              <a:grpSpLocks/>
            </p:cNvGrpSpPr>
            <p:nvPr/>
          </p:nvGrpSpPr>
          <p:grpSpPr bwMode="auto">
            <a:xfrm>
              <a:off x="960" y="624"/>
              <a:ext cx="96" cy="672"/>
              <a:chOff x="2256" y="2400"/>
              <a:chExt cx="96" cy="672"/>
            </a:xfrm>
          </p:grpSpPr>
          <p:sp>
            <p:nvSpPr>
              <p:cNvPr id="79" name="Line 18"/>
              <p:cNvSpPr>
                <a:spLocks noChangeShapeType="1"/>
              </p:cNvSpPr>
              <p:nvPr/>
            </p:nvSpPr>
            <p:spPr bwMode="auto">
              <a:xfrm flipH="1">
                <a:off x="2304" y="2400"/>
                <a:ext cx="0" cy="672"/>
              </a:xfrm>
              <a:prstGeom prst="line">
                <a:avLst/>
              </a:prstGeom>
              <a:noFill/>
              <a:ln w="38100">
                <a:solidFill>
                  <a:srgbClr val="0000FF"/>
                </a:solidFill>
                <a:round/>
                <a:headEnd/>
                <a:tailEnd/>
              </a:ln>
            </p:spPr>
            <p:txBody>
              <a:bodyPr/>
              <a:lstStyle/>
              <a:p>
                <a:endParaRPr lang="it-IT"/>
              </a:p>
            </p:txBody>
          </p:sp>
          <p:sp>
            <p:nvSpPr>
              <p:cNvPr id="80" name="Oval 19"/>
              <p:cNvSpPr>
                <a:spLocks noChangeArrowheads="1"/>
              </p:cNvSpPr>
              <p:nvPr/>
            </p:nvSpPr>
            <p:spPr bwMode="auto">
              <a:xfrm>
                <a:off x="2256" y="2640"/>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nvGrpSpPr>
            <p:cNvPr id="76" name="Group 26"/>
            <p:cNvGrpSpPr>
              <a:grpSpLocks/>
            </p:cNvGrpSpPr>
            <p:nvPr/>
          </p:nvGrpSpPr>
          <p:grpSpPr bwMode="auto">
            <a:xfrm>
              <a:off x="1680" y="864"/>
              <a:ext cx="96" cy="240"/>
              <a:chOff x="2064" y="1920"/>
              <a:chExt cx="96" cy="240"/>
            </a:xfrm>
          </p:grpSpPr>
          <p:sp>
            <p:nvSpPr>
              <p:cNvPr id="77" name="Line 27"/>
              <p:cNvSpPr>
                <a:spLocks noChangeShapeType="1"/>
              </p:cNvSpPr>
              <p:nvPr/>
            </p:nvSpPr>
            <p:spPr bwMode="auto">
              <a:xfrm>
                <a:off x="2112" y="1920"/>
                <a:ext cx="0" cy="240"/>
              </a:xfrm>
              <a:prstGeom prst="line">
                <a:avLst/>
              </a:prstGeom>
              <a:noFill/>
              <a:ln w="38100">
                <a:solidFill>
                  <a:srgbClr val="FC3924"/>
                </a:solidFill>
                <a:round/>
                <a:headEnd/>
                <a:tailEnd/>
              </a:ln>
            </p:spPr>
            <p:txBody>
              <a:bodyPr/>
              <a:lstStyle/>
              <a:p>
                <a:endParaRPr lang="it-IT"/>
              </a:p>
            </p:txBody>
          </p:sp>
          <p:sp>
            <p:nvSpPr>
              <p:cNvPr id="78" name="Oval 28"/>
              <p:cNvSpPr>
                <a:spLocks noChangeArrowheads="1"/>
              </p:cNvSpPr>
              <p:nvPr/>
            </p:nvSpPr>
            <p:spPr bwMode="auto">
              <a:xfrm>
                <a:off x="2064" y="192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sp>
        <p:nvSpPr>
          <p:cNvPr id="85" name="CasellaDiTesto 84"/>
          <p:cNvSpPr txBox="1"/>
          <p:nvPr/>
        </p:nvSpPr>
        <p:spPr>
          <a:xfrm>
            <a:off x="71406" y="2500306"/>
            <a:ext cx="8715436" cy="830997"/>
          </a:xfrm>
          <a:prstGeom prst="rect">
            <a:avLst/>
          </a:prstGeom>
          <a:solidFill>
            <a:schemeClr val="bg1">
              <a:lumMod val="75000"/>
            </a:schemeClr>
          </a:solidFill>
        </p:spPr>
        <p:txBody>
          <a:bodyPr wrap="square" rtlCol="0">
            <a:spAutoFit/>
          </a:bodyPr>
          <a:lstStyle/>
          <a:p>
            <a:r>
              <a:rPr lang="it-IT" sz="1600" b="1" dirty="0" smtClean="0">
                <a:latin typeface="Times New Roman" pitchFamily="18" charset="0"/>
                <a:cs typeface="Times New Roman" pitchFamily="18" charset="0"/>
              </a:rPr>
              <a:t>La F2 si forma a partire dall’incontro casuale dei gameti che può portare a 625 combinazioni cromosomiche, non equiprobabili, diverse fra loro per quanto riguarda esclusivamente il numero di ciascun cromosoma: una di queste consiste nel numero diploide (2 copie di ciascun cromosoma).</a:t>
            </a:r>
            <a:endParaRPr lang="it-IT" sz="1600" b="1" dirty="0">
              <a:latin typeface="Times New Roman" pitchFamily="18" charset="0"/>
              <a:cs typeface="Times New Roman" pitchFamily="18" charset="0"/>
            </a:endParaRPr>
          </a:p>
        </p:txBody>
      </p:sp>
      <p:sp>
        <p:nvSpPr>
          <p:cNvPr id="86" name="CasellaDiTesto 85"/>
          <p:cNvSpPr txBox="1"/>
          <p:nvPr/>
        </p:nvSpPr>
        <p:spPr>
          <a:xfrm>
            <a:off x="71406" y="4741143"/>
            <a:ext cx="8072494" cy="830997"/>
          </a:xfrm>
          <a:prstGeom prst="rect">
            <a:avLst/>
          </a:prstGeom>
          <a:solidFill>
            <a:srgbClr val="FFEE11"/>
          </a:solidFill>
        </p:spPr>
        <p:txBody>
          <a:bodyPr wrap="square" rtlCol="0">
            <a:spAutoFit/>
          </a:bodyPr>
          <a:lstStyle/>
          <a:p>
            <a:r>
              <a:rPr lang="it-IT" sz="1600" b="1" dirty="0" smtClean="0">
                <a:latin typeface="Times New Roman" pitchFamily="18" charset="0"/>
                <a:cs typeface="Times New Roman" pitchFamily="18" charset="0"/>
              </a:rPr>
              <a:t>Gli individui diploidi della F2 possono avere 81 assortimenti cromosomici diversi delle specie </a:t>
            </a:r>
            <a:r>
              <a:rPr lang="it-IT" sz="1600" b="1" dirty="0" smtClean="0">
                <a:solidFill>
                  <a:srgbClr val="FF0000"/>
                </a:solidFill>
                <a:latin typeface="Times New Roman" pitchFamily="18" charset="0"/>
                <a:cs typeface="Times New Roman" pitchFamily="18" charset="0"/>
              </a:rPr>
              <a:t>A</a:t>
            </a:r>
            <a:r>
              <a:rPr lang="it-IT" sz="1600" b="1" dirty="0" smtClean="0">
                <a:latin typeface="Times New Roman" pitchFamily="18" charset="0"/>
                <a:cs typeface="Times New Roman" pitchFamily="18" charset="0"/>
              </a:rPr>
              <a:t> e </a:t>
            </a:r>
            <a:r>
              <a:rPr lang="it-IT" sz="1600" b="1" dirty="0" smtClean="0">
                <a:solidFill>
                  <a:srgbClr val="0000FF"/>
                </a:solidFill>
                <a:latin typeface="Times New Roman" pitchFamily="18" charset="0"/>
                <a:cs typeface="Times New Roman" pitchFamily="18" charset="0"/>
              </a:rPr>
              <a:t>B</a:t>
            </a:r>
            <a:r>
              <a:rPr lang="it-IT" sz="1600" b="1" dirty="0" smtClean="0">
                <a:latin typeface="Times New Roman" pitchFamily="18" charset="0"/>
                <a:cs typeface="Times New Roman" pitchFamily="18" charset="0"/>
              </a:rPr>
              <a:t>; qui ne sono rappresentati 3, risultati dalla fecondazione di 6 degli 8 gameti descritti nella diapositiva precedente.</a:t>
            </a:r>
            <a:endParaRPr lang="it-IT" sz="1600" b="1" dirty="0">
              <a:solidFill>
                <a:srgbClr val="0000FF"/>
              </a:solidFill>
              <a:latin typeface="Times New Roman" pitchFamily="18" charset="0"/>
              <a:cs typeface="Times New Roman" pitchFamily="18" charset="0"/>
            </a:endParaRPr>
          </a:p>
        </p:txBody>
      </p:sp>
      <p:sp>
        <p:nvSpPr>
          <p:cNvPr id="87" name="CasellaDiTesto 86"/>
          <p:cNvSpPr txBox="1"/>
          <p:nvPr/>
        </p:nvSpPr>
        <p:spPr>
          <a:xfrm>
            <a:off x="71406" y="5741275"/>
            <a:ext cx="8072494" cy="1077218"/>
          </a:xfrm>
          <a:prstGeom prst="rect">
            <a:avLst/>
          </a:prstGeom>
          <a:solidFill>
            <a:schemeClr val="bg2">
              <a:lumMod val="75000"/>
            </a:schemeClr>
          </a:solidFill>
        </p:spPr>
        <p:txBody>
          <a:bodyPr wrap="square" rtlCol="0">
            <a:spAutoFit/>
          </a:bodyPr>
          <a:lstStyle/>
          <a:p>
            <a:r>
              <a:rPr lang="it-IT" sz="1600" b="1" dirty="0" smtClean="0">
                <a:latin typeface="Times New Roman" pitchFamily="18" charset="0"/>
                <a:cs typeface="Times New Roman" pitchFamily="18" charset="0"/>
              </a:rPr>
              <a:t>Degli 81 assortimenti cromosomici diversi delle specie </a:t>
            </a:r>
            <a:r>
              <a:rPr lang="it-IT" sz="1600" b="1" dirty="0" smtClean="0">
                <a:solidFill>
                  <a:srgbClr val="FF0000"/>
                </a:solidFill>
                <a:latin typeface="Times New Roman" pitchFamily="18" charset="0"/>
                <a:cs typeface="Times New Roman" pitchFamily="18" charset="0"/>
              </a:rPr>
              <a:t>A</a:t>
            </a:r>
            <a:r>
              <a:rPr lang="it-IT" sz="1600" b="1" dirty="0" smtClean="0">
                <a:latin typeface="Times New Roman" pitchFamily="18" charset="0"/>
                <a:cs typeface="Times New Roman" pitchFamily="18" charset="0"/>
              </a:rPr>
              <a:t> e </a:t>
            </a:r>
            <a:r>
              <a:rPr lang="it-IT" sz="1600" b="1" dirty="0" smtClean="0">
                <a:solidFill>
                  <a:srgbClr val="0000FF"/>
                </a:solidFill>
                <a:latin typeface="Times New Roman" pitchFamily="18" charset="0"/>
                <a:cs typeface="Times New Roman" pitchFamily="18" charset="0"/>
              </a:rPr>
              <a:t>B</a:t>
            </a:r>
            <a:r>
              <a:rPr lang="it-IT" sz="1600" b="1" dirty="0" smtClean="0">
                <a:latin typeface="Times New Roman" pitchFamily="18" charset="0"/>
                <a:cs typeface="Times New Roman" pitchFamily="18" charset="0"/>
              </a:rPr>
              <a:t>,</a:t>
            </a:r>
            <a:r>
              <a:rPr lang="it-IT" sz="1600" b="1" dirty="0" smtClean="0">
                <a:solidFill>
                  <a:srgbClr val="0000FF"/>
                </a:solidFill>
                <a:latin typeface="Times New Roman" pitchFamily="18" charset="0"/>
                <a:cs typeface="Times New Roman" pitchFamily="18" charset="0"/>
              </a:rPr>
              <a:t> </a:t>
            </a:r>
            <a:r>
              <a:rPr lang="it-IT" sz="1600" b="1" dirty="0" smtClean="0">
                <a:latin typeface="Times New Roman" pitchFamily="18" charset="0"/>
                <a:cs typeface="Times New Roman" pitchFamily="18" charset="0"/>
              </a:rPr>
              <a:t>solo 1 è “eterozigote” per tutte le coppie di </a:t>
            </a:r>
            <a:r>
              <a:rPr lang="it-IT" sz="1600" b="1" dirty="0" err="1" smtClean="0">
                <a:latin typeface="Times New Roman" pitchFamily="18" charset="0"/>
                <a:cs typeface="Times New Roman" pitchFamily="18" charset="0"/>
              </a:rPr>
              <a:t>omeologhi</a:t>
            </a:r>
            <a:r>
              <a:rPr lang="it-IT" sz="1600" b="1" dirty="0" smtClean="0">
                <a:latin typeface="Times New Roman" pitchFamily="18" charset="0"/>
                <a:cs typeface="Times New Roman" pitchFamily="18" charset="0"/>
              </a:rPr>
              <a:t>. Quindi, a partire dalla F2, cresce il numero di individui in cui è avvenuta la segregazione, a caso per ciascun cromosoma, che porta un numero crescente di cromosomi in omozigosi</a:t>
            </a:r>
            <a:endParaRPr lang="it-IT" sz="1600" b="1" dirty="0">
              <a:solidFill>
                <a:srgbClr val="0000FF"/>
              </a:solidFill>
              <a:latin typeface="Times New Roman" pitchFamily="18" charset="0"/>
              <a:cs typeface="Times New Roman" pitchFamily="18" charset="0"/>
            </a:endParaRPr>
          </a:p>
        </p:txBody>
      </p:sp>
      <p:sp>
        <p:nvSpPr>
          <p:cNvPr id="88" name="CasellaDiTesto 87"/>
          <p:cNvSpPr txBox="1"/>
          <p:nvPr/>
        </p:nvSpPr>
        <p:spPr>
          <a:xfrm>
            <a:off x="7358082" y="857232"/>
            <a:ext cx="1714512" cy="1323439"/>
          </a:xfrm>
          <a:prstGeom prst="rect">
            <a:avLst/>
          </a:prstGeom>
          <a:solidFill>
            <a:schemeClr val="accent6">
              <a:lumMod val="40000"/>
              <a:lumOff val="60000"/>
            </a:schemeClr>
          </a:solidFill>
        </p:spPr>
        <p:txBody>
          <a:bodyPr wrap="square" rtlCol="0">
            <a:spAutoFit/>
          </a:bodyPr>
          <a:lstStyle/>
          <a:p>
            <a:r>
              <a:rPr lang="it-IT" sz="1600" b="1" dirty="0" smtClean="0">
                <a:latin typeface="Times New Roman" pitchFamily="18" charset="0"/>
                <a:cs typeface="Times New Roman" pitchFamily="18" charset="0"/>
              </a:rPr>
              <a:t>Diploide completamente “eterozigote”, identico agli individui della F1</a:t>
            </a:r>
            <a:endParaRPr lang="it-IT" sz="1600" b="1" dirty="0">
              <a:solidFill>
                <a:srgbClr val="0000FF"/>
              </a:solidFill>
              <a:latin typeface="Times New Roman" pitchFamily="18" charset="0"/>
              <a:cs typeface="Times New Roman" pitchFamily="18" charset="0"/>
            </a:endParaRPr>
          </a:p>
        </p:txBody>
      </p:sp>
      <p:sp>
        <p:nvSpPr>
          <p:cNvPr id="89" name="Freccia a destra 88"/>
          <p:cNvSpPr/>
          <p:nvPr/>
        </p:nvSpPr>
        <p:spPr>
          <a:xfrm flipH="1">
            <a:off x="7000892" y="1428736"/>
            <a:ext cx="214314" cy="142876"/>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3" name="Stella a 7 punte 92"/>
          <p:cNvSpPr/>
          <p:nvPr/>
        </p:nvSpPr>
        <p:spPr>
          <a:xfrm>
            <a:off x="7143768" y="3714752"/>
            <a:ext cx="500066" cy="500066"/>
          </a:xfrm>
          <a:prstGeom prst="star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4" name="CasellaDiTesto 93"/>
          <p:cNvSpPr txBox="1"/>
          <p:nvPr/>
        </p:nvSpPr>
        <p:spPr>
          <a:xfrm>
            <a:off x="7786710" y="3701481"/>
            <a:ext cx="1276360" cy="584775"/>
          </a:xfrm>
          <a:prstGeom prst="rect">
            <a:avLst/>
          </a:prstGeom>
          <a:solidFill>
            <a:schemeClr val="accent6">
              <a:lumMod val="40000"/>
              <a:lumOff val="60000"/>
            </a:schemeClr>
          </a:solidFill>
        </p:spPr>
        <p:txBody>
          <a:bodyPr wrap="square" rtlCol="0">
            <a:spAutoFit/>
          </a:bodyPr>
          <a:lstStyle/>
          <a:p>
            <a:r>
              <a:rPr lang="it-IT" sz="1600" b="1" dirty="0" smtClean="0">
                <a:latin typeface="Times New Roman" pitchFamily="18" charset="0"/>
                <a:cs typeface="Times New Roman" pitchFamily="18" charset="0"/>
              </a:rPr>
              <a:t>Cromosomi  in omozigosi</a:t>
            </a:r>
            <a:endParaRPr lang="it-IT" sz="1600" b="1" dirty="0">
              <a:solidFill>
                <a:srgbClr val="0000FF"/>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p:cTn id="7" dur="500" fill="hold"/>
                                        <p:tgtEl>
                                          <p:spTgt spid="85"/>
                                        </p:tgtEl>
                                        <p:attrNameLst>
                                          <p:attrName>ppt_w</p:attrName>
                                        </p:attrNameLst>
                                      </p:cBhvr>
                                      <p:tavLst>
                                        <p:tav tm="0">
                                          <p:val>
                                            <p:fltVal val="0"/>
                                          </p:val>
                                        </p:tav>
                                        <p:tav tm="100000">
                                          <p:val>
                                            <p:strVal val="#ppt_w"/>
                                          </p:val>
                                        </p:tav>
                                      </p:tavLst>
                                    </p:anim>
                                    <p:anim calcmode="lin" valueType="num">
                                      <p:cBhvr>
                                        <p:cTn id="8" dur="500" fill="hold"/>
                                        <p:tgtEl>
                                          <p:spTgt spid="85"/>
                                        </p:tgtEl>
                                        <p:attrNameLst>
                                          <p:attrName>ppt_h</p:attrName>
                                        </p:attrNameLst>
                                      </p:cBhvr>
                                      <p:tavLst>
                                        <p:tav tm="0">
                                          <p:val>
                                            <p:fltVal val="0"/>
                                          </p:val>
                                        </p:tav>
                                        <p:tav tm="100000">
                                          <p:val>
                                            <p:strVal val="#ppt_h"/>
                                          </p:val>
                                        </p:tav>
                                      </p:tavLst>
                                    </p:anim>
                                    <p:animEffect transition="in" filter="fade">
                                      <p:cBhvr>
                                        <p:cTn id="9" dur="500"/>
                                        <p:tgtEl>
                                          <p:spTgt spid="8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86"/>
                                        </p:tgtEl>
                                        <p:attrNameLst>
                                          <p:attrName>style.visibility</p:attrName>
                                        </p:attrNameLst>
                                      </p:cBhvr>
                                      <p:to>
                                        <p:strVal val="visible"/>
                                      </p:to>
                                    </p:set>
                                    <p:anim calcmode="lin" valueType="num">
                                      <p:cBhvr>
                                        <p:cTn id="14" dur="500" fill="hold"/>
                                        <p:tgtEl>
                                          <p:spTgt spid="86"/>
                                        </p:tgtEl>
                                        <p:attrNameLst>
                                          <p:attrName>ppt_w</p:attrName>
                                        </p:attrNameLst>
                                      </p:cBhvr>
                                      <p:tavLst>
                                        <p:tav tm="0">
                                          <p:val>
                                            <p:fltVal val="0"/>
                                          </p:val>
                                        </p:tav>
                                        <p:tav tm="100000">
                                          <p:val>
                                            <p:strVal val="#ppt_w"/>
                                          </p:val>
                                        </p:tav>
                                      </p:tavLst>
                                    </p:anim>
                                    <p:anim calcmode="lin" valueType="num">
                                      <p:cBhvr>
                                        <p:cTn id="15" dur="500" fill="hold"/>
                                        <p:tgtEl>
                                          <p:spTgt spid="86"/>
                                        </p:tgtEl>
                                        <p:attrNameLst>
                                          <p:attrName>ppt_h</p:attrName>
                                        </p:attrNameLst>
                                      </p:cBhvr>
                                      <p:tavLst>
                                        <p:tav tm="0">
                                          <p:val>
                                            <p:fltVal val="0"/>
                                          </p:val>
                                        </p:tav>
                                        <p:tav tm="100000">
                                          <p:val>
                                            <p:strVal val="#ppt_h"/>
                                          </p:val>
                                        </p:tav>
                                      </p:tavLst>
                                    </p:anim>
                                    <p:animEffect transition="in" filter="fade">
                                      <p:cBhvr>
                                        <p:cTn id="16" dur="500"/>
                                        <p:tgtEl>
                                          <p:spTgt spid="86"/>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strVal val="#ppt_w*0.70"/>
                                          </p:val>
                                        </p:tav>
                                        <p:tav tm="100000">
                                          <p:val>
                                            <p:strVal val="#ppt_w"/>
                                          </p:val>
                                        </p:tav>
                                      </p:tavLst>
                                    </p:anim>
                                    <p:anim calcmode="lin" valueType="num">
                                      <p:cBhvr>
                                        <p:cTn id="22" dur="1000" fill="hold"/>
                                        <p:tgtEl>
                                          <p:spTgt spid="7"/>
                                        </p:tgtEl>
                                        <p:attrNameLst>
                                          <p:attrName>ppt_h</p:attrName>
                                        </p:attrNameLst>
                                      </p:cBhvr>
                                      <p:tavLst>
                                        <p:tav tm="0">
                                          <p:val>
                                            <p:strVal val="#ppt_h"/>
                                          </p:val>
                                        </p:tav>
                                        <p:tav tm="100000">
                                          <p:val>
                                            <p:strVal val="#ppt_h"/>
                                          </p:val>
                                        </p:tav>
                                      </p:tavLst>
                                    </p:anim>
                                    <p:animEffect transition="in" filter="fade">
                                      <p:cBhvr>
                                        <p:cTn id="23" dur="1000"/>
                                        <p:tgtEl>
                                          <p:spTgt spid="7"/>
                                        </p:tgtEl>
                                      </p:cBhvr>
                                    </p:animEffect>
                                  </p:childTnLst>
                                </p:cTn>
                              </p:par>
                              <p:par>
                                <p:cTn id="24" presetID="55" presetClass="entr" presetSubtype="0"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1000" fill="hold"/>
                                        <p:tgtEl>
                                          <p:spTgt spid="20"/>
                                        </p:tgtEl>
                                        <p:attrNameLst>
                                          <p:attrName>ppt_w</p:attrName>
                                        </p:attrNameLst>
                                      </p:cBhvr>
                                      <p:tavLst>
                                        <p:tav tm="0">
                                          <p:val>
                                            <p:strVal val="#ppt_w*0.70"/>
                                          </p:val>
                                        </p:tav>
                                        <p:tav tm="100000">
                                          <p:val>
                                            <p:strVal val="#ppt_w"/>
                                          </p:val>
                                        </p:tav>
                                      </p:tavLst>
                                    </p:anim>
                                    <p:anim calcmode="lin" valueType="num">
                                      <p:cBhvr>
                                        <p:cTn id="27" dur="1000" fill="hold"/>
                                        <p:tgtEl>
                                          <p:spTgt spid="20"/>
                                        </p:tgtEl>
                                        <p:attrNameLst>
                                          <p:attrName>ppt_h</p:attrName>
                                        </p:attrNameLst>
                                      </p:cBhvr>
                                      <p:tavLst>
                                        <p:tav tm="0">
                                          <p:val>
                                            <p:strVal val="#ppt_h"/>
                                          </p:val>
                                        </p:tav>
                                        <p:tav tm="100000">
                                          <p:val>
                                            <p:strVal val="#ppt_h"/>
                                          </p:val>
                                        </p:tav>
                                      </p:tavLst>
                                    </p:anim>
                                    <p:animEffect transition="in" filter="fade">
                                      <p:cBhvr>
                                        <p:cTn id="28" dur="1000"/>
                                        <p:tgtEl>
                                          <p:spTgt spid="20"/>
                                        </p:tgtEl>
                                      </p:cBhvr>
                                    </p:animEffect>
                                  </p:childTnLst>
                                </p:cTn>
                              </p:par>
                              <p:par>
                                <p:cTn id="29" presetID="55" presetClass="entr" presetSubtype="0"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1000" fill="hold"/>
                                        <p:tgtEl>
                                          <p:spTgt spid="33"/>
                                        </p:tgtEl>
                                        <p:attrNameLst>
                                          <p:attrName>ppt_w</p:attrName>
                                        </p:attrNameLst>
                                      </p:cBhvr>
                                      <p:tavLst>
                                        <p:tav tm="0">
                                          <p:val>
                                            <p:strVal val="#ppt_w*0.70"/>
                                          </p:val>
                                        </p:tav>
                                        <p:tav tm="100000">
                                          <p:val>
                                            <p:strVal val="#ppt_w"/>
                                          </p:val>
                                        </p:tav>
                                      </p:tavLst>
                                    </p:anim>
                                    <p:anim calcmode="lin" valueType="num">
                                      <p:cBhvr>
                                        <p:cTn id="32" dur="1000" fill="hold"/>
                                        <p:tgtEl>
                                          <p:spTgt spid="33"/>
                                        </p:tgtEl>
                                        <p:attrNameLst>
                                          <p:attrName>ppt_h</p:attrName>
                                        </p:attrNameLst>
                                      </p:cBhvr>
                                      <p:tavLst>
                                        <p:tav tm="0">
                                          <p:val>
                                            <p:strVal val="#ppt_h"/>
                                          </p:val>
                                        </p:tav>
                                        <p:tav tm="100000">
                                          <p:val>
                                            <p:strVal val="#ppt_h"/>
                                          </p:val>
                                        </p:tav>
                                      </p:tavLst>
                                    </p:anim>
                                    <p:animEffect transition="in" filter="fade">
                                      <p:cBhvr>
                                        <p:cTn id="33" dur="1000"/>
                                        <p:tgtEl>
                                          <p:spTgt spid="33"/>
                                        </p:tgtEl>
                                      </p:cBhvr>
                                    </p:animEffect>
                                  </p:childTnLst>
                                </p:cTn>
                              </p:par>
                              <p:par>
                                <p:cTn id="34" presetID="55" presetClass="entr" presetSubtype="0" fill="hold" nodeType="withEffect">
                                  <p:stCondLst>
                                    <p:cond delay="0"/>
                                  </p:stCondLst>
                                  <p:childTnLst>
                                    <p:set>
                                      <p:cBhvr>
                                        <p:cTn id="35" dur="1" fill="hold">
                                          <p:stCondLst>
                                            <p:cond delay="0"/>
                                          </p:stCondLst>
                                        </p:cTn>
                                        <p:tgtEl>
                                          <p:spTgt spid="49"/>
                                        </p:tgtEl>
                                        <p:attrNameLst>
                                          <p:attrName>style.visibility</p:attrName>
                                        </p:attrNameLst>
                                      </p:cBhvr>
                                      <p:to>
                                        <p:strVal val="visible"/>
                                      </p:to>
                                    </p:set>
                                    <p:anim calcmode="lin" valueType="num">
                                      <p:cBhvr>
                                        <p:cTn id="36" dur="1000" fill="hold"/>
                                        <p:tgtEl>
                                          <p:spTgt spid="49"/>
                                        </p:tgtEl>
                                        <p:attrNameLst>
                                          <p:attrName>ppt_w</p:attrName>
                                        </p:attrNameLst>
                                      </p:cBhvr>
                                      <p:tavLst>
                                        <p:tav tm="0">
                                          <p:val>
                                            <p:strVal val="#ppt_w*0.70"/>
                                          </p:val>
                                        </p:tav>
                                        <p:tav tm="100000">
                                          <p:val>
                                            <p:strVal val="#ppt_w"/>
                                          </p:val>
                                        </p:tav>
                                      </p:tavLst>
                                    </p:anim>
                                    <p:anim calcmode="lin" valueType="num">
                                      <p:cBhvr>
                                        <p:cTn id="37" dur="1000" fill="hold"/>
                                        <p:tgtEl>
                                          <p:spTgt spid="49"/>
                                        </p:tgtEl>
                                        <p:attrNameLst>
                                          <p:attrName>ppt_h</p:attrName>
                                        </p:attrNameLst>
                                      </p:cBhvr>
                                      <p:tavLst>
                                        <p:tav tm="0">
                                          <p:val>
                                            <p:strVal val="#ppt_h"/>
                                          </p:val>
                                        </p:tav>
                                        <p:tav tm="100000">
                                          <p:val>
                                            <p:strVal val="#ppt_h"/>
                                          </p:val>
                                        </p:tav>
                                      </p:tavLst>
                                    </p:anim>
                                    <p:animEffect transition="in" filter="fade">
                                      <p:cBhvr>
                                        <p:cTn id="38" dur="1000"/>
                                        <p:tgtEl>
                                          <p:spTgt spid="49"/>
                                        </p:tgtEl>
                                      </p:cBhvr>
                                    </p:animEffect>
                                  </p:childTnLst>
                                </p:cTn>
                              </p:par>
                              <p:par>
                                <p:cTn id="39" presetID="55" presetClass="entr" presetSubtype="0" fill="hold" nodeType="with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p:cTn id="41" dur="1000" fill="hold"/>
                                        <p:tgtEl>
                                          <p:spTgt spid="59"/>
                                        </p:tgtEl>
                                        <p:attrNameLst>
                                          <p:attrName>ppt_w</p:attrName>
                                        </p:attrNameLst>
                                      </p:cBhvr>
                                      <p:tavLst>
                                        <p:tav tm="0">
                                          <p:val>
                                            <p:strVal val="#ppt_w*0.70"/>
                                          </p:val>
                                        </p:tav>
                                        <p:tav tm="100000">
                                          <p:val>
                                            <p:strVal val="#ppt_w"/>
                                          </p:val>
                                        </p:tav>
                                      </p:tavLst>
                                    </p:anim>
                                    <p:anim calcmode="lin" valueType="num">
                                      <p:cBhvr>
                                        <p:cTn id="42" dur="1000" fill="hold"/>
                                        <p:tgtEl>
                                          <p:spTgt spid="59"/>
                                        </p:tgtEl>
                                        <p:attrNameLst>
                                          <p:attrName>ppt_h</p:attrName>
                                        </p:attrNameLst>
                                      </p:cBhvr>
                                      <p:tavLst>
                                        <p:tav tm="0">
                                          <p:val>
                                            <p:strVal val="#ppt_h"/>
                                          </p:val>
                                        </p:tav>
                                        <p:tav tm="100000">
                                          <p:val>
                                            <p:strVal val="#ppt_h"/>
                                          </p:val>
                                        </p:tav>
                                      </p:tavLst>
                                    </p:anim>
                                    <p:animEffect transition="in" filter="fade">
                                      <p:cBhvr>
                                        <p:cTn id="43" dur="1000"/>
                                        <p:tgtEl>
                                          <p:spTgt spid="59"/>
                                        </p:tgtEl>
                                      </p:cBhvr>
                                    </p:animEffect>
                                  </p:childTnLst>
                                </p:cTn>
                              </p:par>
                              <p:par>
                                <p:cTn id="44" presetID="55" presetClass="entr" presetSubtype="0" fill="hold" nodeType="withEffect">
                                  <p:stCondLst>
                                    <p:cond delay="0"/>
                                  </p:stCondLst>
                                  <p:childTnLst>
                                    <p:set>
                                      <p:cBhvr>
                                        <p:cTn id="45" dur="1" fill="hold">
                                          <p:stCondLst>
                                            <p:cond delay="0"/>
                                          </p:stCondLst>
                                        </p:cTn>
                                        <p:tgtEl>
                                          <p:spTgt spid="72"/>
                                        </p:tgtEl>
                                        <p:attrNameLst>
                                          <p:attrName>style.visibility</p:attrName>
                                        </p:attrNameLst>
                                      </p:cBhvr>
                                      <p:to>
                                        <p:strVal val="visible"/>
                                      </p:to>
                                    </p:set>
                                    <p:anim calcmode="lin" valueType="num">
                                      <p:cBhvr>
                                        <p:cTn id="46" dur="1000" fill="hold"/>
                                        <p:tgtEl>
                                          <p:spTgt spid="72"/>
                                        </p:tgtEl>
                                        <p:attrNameLst>
                                          <p:attrName>ppt_w</p:attrName>
                                        </p:attrNameLst>
                                      </p:cBhvr>
                                      <p:tavLst>
                                        <p:tav tm="0">
                                          <p:val>
                                            <p:strVal val="#ppt_w*0.70"/>
                                          </p:val>
                                        </p:tav>
                                        <p:tav tm="100000">
                                          <p:val>
                                            <p:strVal val="#ppt_w"/>
                                          </p:val>
                                        </p:tav>
                                      </p:tavLst>
                                    </p:anim>
                                    <p:anim calcmode="lin" valueType="num">
                                      <p:cBhvr>
                                        <p:cTn id="47" dur="1000" fill="hold"/>
                                        <p:tgtEl>
                                          <p:spTgt spid="72"/>
                                        </p:tgtEl>
                                        <p:attrNameLst>
                                          <p:attrName>ppt_h</p:attrName>
                                        </p:attrNameLst>
                                      </p:cBhvr>
                                      <p:tavLst>
                                        <p:tav tm="0">
                                          <p:val>
                                            <p:strVal val="#ppt_h"/>
                                          </p:val>
                                        </p:tav>
                                        <p:tav tm="100000">
                                          <p:val>
                                            <p:strVal val="#ppt_h"/>
                                          </p:val>
                                        </p:tav>
                                      </p:tavLst>
                                    </p:anim>
                                    <p:animEffect transition="in" filter="fade">
                                      <p:cBhvr>
                                        <p:cTn id="48" dur="1000"/>
                                        <p:tgtEl>
                                          <p:spTgt spid="72"/>
                                        </p:tgtEl>
                                      </p:cBhvr>
                                    </p:animEffect>
                                  </p:childTnLst>
                                </p:cTn>
                              </p:par>
                            </p:childTnLst>
                          </p:cTn>
                        </p:par>
                      </p:childTnLst>
                    </p:cTn>
                  </p:par>
                  <p:par>
                    <p:cTn id="49" fill="hold">
                      <p:stCondLst>
                        <p:cond delay="indefinite"/>
                      </p:stCondLst>
                      <p:childTnLst>
                        <p:par>
                          <p:cTn id="50" fill="hold">
                            <p:stCondLst>
                              <p:cond delay="0"/>
                            </p:stCondLst>
                            <p:childTnLst>
                              <p:par>
                                <p:cTn id="51" presetID="64" presetClass="path" presetSubtype="0" accel="50000" decel="50000" fill="hold" nodeType="clickEffect">
                                  <p:stCondLst>
                                    <p:cond delay="0"/>
                                  </p:stCondLst>
                                  <p:childTnLst>
                                    <p:animMotion origin="layout" path="M 0 0  L 0 -0.33302  E" pathEditMode="relative" ptsTypes="">
                                      <p:cBhvr>
                                        <p:cTn id="52" dur="2000" fill="hold"/>
                                        <p:tgtEl>
                                          <p:spTgt spid="7"/>
                                        </p:tgtEl>
                                        <p:attrNameLst>
                                          <p:attrName>ppt_x</p:attrName>
                                          <p:attrName>ppt_y</p:attrName>
                                        </p:attrNameLst>
                                      </p:cBhvr>
                                    </p:animMotion>
                                  </p:childTnLst>
                                </p:cTn>
                              </p:par>
                              <p:par>
                                <p:cTn id="53" presetID="64" presetClass="path" presetSubtype="0" accel="50000" decel="50000" fill="hold" nodeType="withEffect">
                                  <p:stCondLst>
                                    <p:cond delay="0"/>
                                  </p:stCondLst>
                                  <p:childTnLst>
                                    <p:animMotion origin="layout" path="M 0 0  L 0 -0.33302  E" pathEditMode="relative" ptsTypes="">
                                      <p:cBhvr>
                                        <p:cTn id="54" dur="2000" fill="hold"/>
                                        <p:tgtEl>
                                          <p:spTgt spid="33"/>
                                        </p:tgtEl>
                                        <p:attrNameLst>
                                          <p:attrName>ppt_x</p:attrName>
                                          <p:attrName>ppt_y</p:attrName>
                                        </p:attrNameLst>
                                      </p:cBhvr>
                                    </p:animMotion>
                                  </p:childTnLst>
                                </p:cTn>
                              </p:par>
                              <p:par>
                                <p:cTn id="55" presetID="64" presetClass="path" presetSubtype="0" accel="50000" decel="50000" fill="hold" nodeType="withEffect">
                                  <p:stCondLst>
                                    <p:cond delay="0"/>
                                  </p:stCondLst>
                                  <p:childTnLst>
                                    <p:animMotion origin="layout" path="M 0 0  L 0 -0.33302  E" pathEditMode="relative" ptsTypes="">
                                      <p:cBhvr>
                                        <p:cTn id="56" dur="2000" fill="hold"/>
                                        <p:tgtEl>
                                          <p:spTgt spid="72"/>
                                        </p:tgtEl>
                                        <p:attrNameLst>
                                          <p:attrName>ppt_x</p:attrName>
                                          <p:attrName>ppt_y</p:attrName>
                                        </p:attrNameLst>
                                      </p:cBhvr>
                                    </p:animMotion>
                                  </p:childTnLst>
                                </p:cTn>
                              </p:par>
                            </p:childTnLst>
                          </p:cTn>
                        </p:par>
                      </p:childTnLst>
                    </p:cTn>
                  </p:par>
                  <p:par>
                    <p:cTn id="57" fill="hold">
                      <p:stCondLst>
                        <p:cond delay="indefinite"/>
                      </p:stCondLst>
                      <p:childTnLst>
                        <p:par>
                          <p:cTn id="58" fill="hold">
                            <p:stCondLst>
                              <p:cond delay="0"/>
                            </p:stCondLst>
                            <p:childTnLst>
                              <p:par>
                                <p:cTn id="59" presetID="53" presetClass="entr" presetSubtype="0" fill="hold" grpId="0" nodeType="clickEffect">
                                  <p:stCondLst>
                                    <p:cond delay="0"/>
                                  </p:stCondLst>
                                  <p:childTnLst>
                                    <p:set>
                                      <p:cBhvr>
                                        <p:cTn id="60" dur="1" fill="hold">
                                          <p:stCondLst>
                                            <p:cond delay="0"/>
                                          </p:stCondLst>
                                        </p:cTn>
                                        <p:tgtEl>
                                          <p:spTgt spid="87"/>
                                        </p:tgtEl>
                                        <p:attrNameLst>
                                          <p:attrName>style.visibility</p:attrName>
                                        </p:attrNameLst>
                                      </p:cBhvr>
                                      <p:to>
                                        <p:strVal val="visible"/>
                                      </p:to>
                                    </p:set>
                                    <p:anim calcmode="lin" valueType="num">
                                      <p:cBhvr>
                                        <p:cTn id="61" dur="500" fill="hold"/>
                                        <p:tgtEl>
                                          <p:spTgt spid="87"/>
                                        </p:tgtEl>
                                        <p:attrNameLst>
                                          <p:attrName>ppt_w</p:attrName>
                                        </p:attrNameLst>
                                      </p:cBhvr>
                                      <p:tavLst>
                                        <p:tav tm="0">
                                          <p:val>
                                            <p:fltVal val="0"/>
                                          </p:val>
                                        </p:tav>
                                        <p:tav tm="100000">
                                          <p:val>
                                            <p:strVal val="#ppt_w"/>
                                          </p:val>
                                        </p:tav>
                                      </p:tavLst>
                                    </p:anim>
                                    <p:anim calcmode="lin" valueType="num">
                                      <p:cBhvr>
                                        <p:cTn id="62" dur="500" fill="hold"/>
                                        <p:tgtEl>
                                          <p:spTgt spid="87"/>
                                        </p:tgtEl>
                                        <p:attrNameLst>
                                          <p:attrName>ppt_h</p:attrName>
                                        </p:attrNameLst>
                                      </p:cBhvr>
                                      <p:tavLst>
                                        <p:tav tm="0">
                                          <p:val>
                                            <p:fltVal val="0"/>
                                          </p:val>
                                        </p:tav>
                                        <p:tav tm="100000">
                                          <p:val>
                                            <p:strVal val="#ppt_h"/>
                                          </p:val>
                                        </p:tav>
                                      </p:tavLst>
                                    </p:anim>
                                    <p:animEffect transition="in" filter="fade">
                                      <p:cBhvr>
                                        <p:cTn id="63" dur="500"/>
                                        <p:tgtEl>
                                          <p:spTgt spid="87"/>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0" fill="hold" grpId="0" nodeType="clickEffect">
                                  <p:stCondLst>
                                    <p:cond delay="0"/>
                                  </p:stCondLst>
                                  <p:childTnLst>
                                    <p:set>
                                      <p:cBhvr>
                                        <p:cTn id="67" dur="1" fill="hold">
                                          <p:stCondLst>
                                            <p:cond delay="0"/>
                                          </p:stCondLst>
                                        </p:cTn>
                                        <p:tgtEl>
                                          <p:spTgt spid="88"/>
                                        </p:tgtEl>
                                        <p:attrNameLst>
                                          <p:attrName>style.visibility</p:attrName>
                                        </p:attrNameLst>
                                      </p:cBhvr>
                                      <p:to>
                                        <p:strVal val="visible"/>
                                      </p:to>
                                    </p:set>
                                    <p:anim calcmode="lin" valueType="num">
                                      <p:cBhvr>
                                        <p:cTn id="68" dur="500" fill="hold"/>
                                        <p:tgtEl>
                                          <p:spTgt spid="88"/>
                                        </p:tgtEl>
                                        <p:attrNameLst>
                                          <p:attrName>ppt_w</p:attrName>
                                        </p:attrNameLst>
                                      </p:cBhvr>
                                      <p:tavLst>
                                        <p:tav tm="0">
                                          <p:val>
                                            <p:fltVal val="0"/>
                                          </p:val>
                                        </p:tav>
                                        <p:tav tm="100000">
                                          <p:val>
                                            <p:strVal val="#ppt_w"/>
                                          </p:val>
                                        </p:tav>
                                      </p:tavLst>
                                    </p:anim>
                                    <p:anim calcmode="lin" valueType="num">
                                      <p:cBhvr>
                                        <p:cTn id="69" dur="500" fill="hold"/>
                                        <p:tgtEl>
                                          <p:spTgt spid="88"/>
                                        </p:tgtEl>
                                        <p:attrNameLst>
                                          <p:attrName>ppt_h</p:attrName>
                                        </p:attrNameLst>
                                      </p:cBhvr>
                                      <p:tavLst>
                                        <p:tav tm="0">
                                          <p:val>
                                            <p:fltVal val="0"/>
                                          </p:val>
                                        </p:tav>
                                        <p:tav tm="100000">
                                          <p:val>
                                            <p:strVal val="#ppt_h"/>
                                          </p:val>
                                        </p:tav>
                                      </p:tavLst>
                                    </p:anim>
                                    <p:animEffect transition="in" filter="fade">
                                      <p:cBhvr>
                                        <p:cTn id="70" dur="500"/>
                                        <p:tgtEl>
                                          <p:spTgt spid="88"/>
                                        </p:tgtEl>
                                      </p:cBhvr>
                                    </p:animEffect>
                                  </p:childTnLst>
                                </p:cTn>
                              </p:par>
                              <p:par>
                                <p:cTn id="71" presetID="18" presetClass="entr" presetSubtype="12" fill="hold" grpId="0" nodeType="withEffect">
                                  <p:stCondLst>
                                    <p:cond delay="0"/>
                                  </p:stCondLst>
                                  <p:childTnLst>
                                    <p:set>
                                      <p:cBhvr>
                                        <p:cTn id="72" dur="1" fill="hold">
                                          <p:stCondLst>
                                            <p:cond delay="0"/>
                                          </p:stCondLst>
                                        </p:cTn>
                                        <p:tgtEl>
                                          <p:spTgt spid="89"/>
                                        </p:tgtEl>
                                        <p:attrNameLst>
                                          <p:attrName>style.visibility</p:attrName>
                                        </p:attrNameLst>
                                      </p:cBhvr>
                                      <p:to>
                                        <p:strVal val="visible"/>
                                      </p:to>
                                    </p:set>
                                    <p:animEffect transition="in" filter="strips(downLeft)">
                                      <p:cBhvr>
                                        <p:cTn id="73" dur="500"/>
                                        <p:tgtEl>
                                          <p:spTgt spid="89"/>
                                        </p:tgtEl>
                                      </p:cBhvr>
                                    </p:animEffect>
                                  </p:childTnLst>
                                </p:cTn>
                              </p:par>
                            </p:childTnLst>
                          </p:cTn>
                        </p:par>
                      </p:childTnLst>
                    </p:cTn>
                  </p:par>
                  <p:par>
                    <p:cTn id="74" fill="hold">
                      <p:stCondLst>
                        <p:cond delay="indefinite"/>
                      </p:stCondLst>
                      <p:childTnLst>
                        <p:par>
                          <p:cTn id="75" fill="hold">
                            <p:stCondLst>
                              <p:cond delay="0"/>
                            </p:stCondLst>
                            <p:childTnLst>
                              <p:par>
                                <p:cTn id="76" presetID="55" presetClass="entr" presetSubtype="0" fill="hold" grpId="0" nodeType="clickEffect">
                                  <p:stCondLst>
                                    <p:cond delay="0"/>
                                  </p:stCondLst>
                                  <p:childTnLst>
                                    <p:set>
                                      <p:cBhvr>
                                        <p:cTn id="77" dur="1" fill="hold">
                                          <p:stCondLst>
                                            <p:cond delay="0"/>
                                          </p:stCondLst>
                                        </p:cTn>
                                        <p:tgtEl>
                                          <p:spTgt spid="90"/>
                                        </p:tgtEl>
                                        <p:attrNameLst>
                                          <p:attrName>style.visibility</p:attrName>
                                        </p:attrNameLst>
                                      </p:cBhvr>
                                      <p:to>
                                        <p:strVal val="visible"/>
                                      </p:to>
                                    </p:set>
                                    <p:anim calcmode="lin" valueType="num">
                                      <p:cBhvr>
                                        <p:cTn id="78" dur="1000" fill="hold"/>
                                        <p:tgtEl>
                                          <p:spTgt spid="90"/>
                                        </p:tgtEl>
                                        <p:attrNameLst>
                                          <p:attrName>ppt_w</p:attrName>
                                        </p:attrNameLst>
                                      </p:cBhvr>
                                      <p:tavLst>
                                        <p:tav tm="0">
                                          <p:val>
                                            <p:strVal val="#ppt_w*0.70"/>
                                          </p:val>
                                        </p:tav>
                                        <p:tav tm="100000">
                                          <p:val>
                                            <p:strVal val="#ppt_w"/>
                                          </p:val>
                                        </p:tav>
                                      </p:tavLst>
                                    </p:anim>
                                    <p:anim calcmode="lin" valueType="num">
                                      <p:cBhvr>
                                        <p:cTn id="79" dur="1000" fill="hold"/>
                                        <p:tgtEl>
                                          <p:spTgt spid="90"/>
                                        </p:tgtEl>
                                        <p:attrNameLst>
                                          <p:attrName>ppt_h</p:attrName>
                                        </p:attrNameLst>
                                      </p:cBhvr>
                                      <p:tavLst>
                                        <p:tav tm="0">
                                          <p:val>
                                            <p:strVal val="#ppt_h"/>
                                          </p:val>
                                        </p:tav>
                                        <p:tav tm="100000">
                                          <p:val>
                                            <p:strVal val="#ppt_h"/>
                                          </p:val>
                                        </p:tav>
                                      </p:tavLst>
                                    </p:anim>
                                    <p:animEffect transition="in" filter="fade">
                                      <p:cBhvr>
                                        <p:cTn id="80" dur="1000"/>
                                        <p:tgtEl>
                                          <p:spTgt spid="90"/>
                                        </p:tgtEl>
                                      </p:cBhvr>
                                    </p:animEffect>
                                  </p:childTnLst>
                                </p:cTn>
                              </p:par>
                              <p:par>
                                <p:cTn id="81" presetID="55" presetClass="entr" presetSubtype="0" fill="hold" grpId="0" nodeType="withEffect">
                                  <p:stCondLst>
                                    <p:cond delay="0"/>
                                  </p:stCondLst>
                                  <p:childTnLst>
                                    <p:set>
                                      <p:cBhvr>
                                        <p:cTn id="82" dur="1" fill="hold">
                                          <p:stCondLst>
                                            <p:cond delay="0"/>
                                          </p:stCondLst>
                                        </p:cTn>
                                        <p:tgtEl>
                                          <p:spTgt spid="91"/>
                                        </p:tgtEl>
                                        <p:attrNameLst>
                                          <p:attrName>style.visibility</p:attrName>
                                        </p:attrNameLst>
                                      </p:cBhvr>
                                      <p:to>
                                        <p:strVal val="visible"/>
                                      </p:to>
                                    </p:set>
                                    <p:anim calcmode="lin" valueType="num">
                                      <p:cBhvr>
                                        <p:cTn id="83" dur="1000" fill="hold"/>
                                        <p:tgtEl>
                                          <p:spTgt spid="91"/>
                                        </p:tgtEl>
                                        <p:attrNameLst>
                                          <p:attrName>ppt_w</p:attrName>
                                        </p:attrNameLst>
                                      </p:cBhvr>
                                      <p:tavLst>
                                        <p:tav tm="0">
                                          <p:val>
                                            <p:strVal val="#ppt_w*0.70"/>
                                          </p:val>
                                        </p:tav>
                                        <p:tav tm="100000">
                                          <p:val>
                                            <p:strVal val="#ppt_w"/>
                                          </p:val>
                                        </p:tav>
                                      </p:tavLst>
                                    </p:anim>
                                    <p:anim calcmode="lin" valueType="num">
                                      <p:cBhvr>
                                        <p:cTn id="84" dur="1000" fill="hold"/>
                                        <p:tgtEl>
                                          <p:spTgt spid="91"/>
                                        </p:tgtEl>
                                        <p:attrNameLst>
                                          <p:attrName>ppt_h</p:attrName>
                                        </p:attrNameLst>
                                      </p:cBhvr>
                                      <p:tavLst>
                                        <p:tav tm="0">
                                          <p:val>
                                            <p:strVal val="#ppt_h"/>
                                          </p:val>
                                        </p:tav>
                                        <p:tav tm="100000">
                                          <p:val>
                                            <p:strVal val="#ppt_h"/>
                                          </p:val>
                                        </p:tav>
                                      </p:tavLst>
                                    </p:anim>
                                    <p:animEffect transition="in" filter="fade">
                                      <p:cBhvr>
                                        <p:cTn id="85" dur="1000"/>
                                        <p:tgtEl>
                                          <p:spTgt spid="91"/>
                                        </p:tgtEl>
                                      </p:cBhvr>
                                    </p:animEffect>
                                  </p:childTnLst>
                                </p:cTn>
                              </p:par>
                              <p:par>
                                <p:cTn id="86" presetID="55" presetClass="entr" presetSubtype="0" fill="hold" grpId="0" nodeType="withEffect">
                                  <p:stCondLst>
                                    <p:cond delay="0"/>
                                  </p:stCondLst>
                                  <p:childTnLst>
                                    <p:set>
                                      <p:cBhvr>
                                        <p:cTn id="87" dur="1" fill="hold">
                                          <p:stCondLst>
                                            <p:cond delay="0"/>
                                          </p:stCondLst>
                                        </p:cTn>
                                        <p:tgtEl>
                                          <p:spTgt spid="92"/>
                                        </p:tgtEl>
                                        <p:attrNameLst>
                                          <p:attrName>style.visibility</p:attrName>
                                        </p:attrNameLst>
                                      </p:cBhvr>
                                      <p:to>
                                        <p:strVal val="visible"/>
                                      </p:to>
                                    </p:set>
                                    <p:anim calcmode="lin" valueType="num">
                                      <p:cBhvr>
                                        <p:cTn id="88" dur="1000" fill="hold"/>
                                        <p:tgtEl>
                                          <p:spTgt spid="92"/>
                                        </p:tgtEl>
                                        <p:attrNameLst>
                                          <p:attrName>ppt_w</p:attrName>
                                        </p:attrNameLst>
                                      </p:cBhvr>
                                      <p:tavLst>
                                        <p:tav tm="0">
                                          <p:val>
                                            <p:strVal val="#ppt_w*0.70"/>
                                          </p:val>
                                        </p:tav>
                                        <p:tav tm="100000">
                                          <p:val>
                                            <p:strVal val="#ppt_w"/>
                                          </p:val>
                                        </p:tav>
                                      </p:tavLst>
                                    </p:anim>
                                    <p:anim calcmode="lin" valueType="num">
                                      <p:cBhvr>
                                        <p:cTn id="89" dur="1000" fill="hold"/>
                                        <p:tgtEl>
                                          <p:spTgt spid="92"/>
                                        </p:tgtEl>
                                        <p:attrNameLst>
                                          <p:attrName>ppt_h</p:attrName>
                                        </p:attrNameLst>
                                      </p:cBhvr>
                                      <p:tavLst>
                                        <p:tav tm="0">
                                          <p:val>
                                            <p:strVal val="#ppt_h"/>
                                          </p:val>
                                        </p:tav>
                                        <p:tav tm="100000">
                                          <p:val>
                                            <p:strVal val="#ppt_h"/>
                                          </p:val>
                                        </p:tav>
                                      </p:tavLst>
                                    </p:anim>
                                    <p:animEffect transition="in" filter="fade">
                                      <p:cBhvr>
                                        <p:cTn id="90" dur="1000"/>
                                        <p:tgtEl>
                                          <p:spTgt spid="92"/>
                                        </p:tgtEl>
                                      </p:cBhvr>
                                    </p:animEffect>
                                  </p:childTnLst>
                                </p:cTn>
                              </p:par>
                            </p:childTnLst>
                          </p:cTn>
                        </p:par>
                        <p:par>
                          <p:cTn id="91" fill="hold">
                            <p:stCondLst>
                              <p:cond delay="1000"/>
                            </p:stCondLst>
                            <p:childTnLst>
                              <p:par>
                                <p:cTn id="92" presetID="6" presetClass="emph" presetSubtype="0" fill="hold" grpId="1" nodeType="afterEffect">
                                  <p:stCondLst>
                                    <p:cond delay="0"/>
                                  </p:stCondLst>
                                  <p:childTnLst>
                                    <p:animScale>
                                      <p:cBhvr>
                                        <p:cTn id="93" dur="2000" fill="hold"/>
                                        <p:tgtEl>
                                          <p:spTgt spid="90"/>
                                        </p:tgtEl>
                                      </p:cBhvr>
                                      <p:by x="150000" y="150000"/>
                                    </p:animScale>
                                  </p:childTnLst>
                                </p:cTn>
                              </p:par>
                              <p:par>
                                <p:cTn id="94" presetID="6" presetClass="emph" presetSubtype="0" fill="hold" grpId="1" nodeType="withEffect">
                                  <p:stCondLst>
                                    <p:cond delay="0"/>
                                  </p:stCondLst>
                                  <p:childTnLst>
                                    <p:animScale>
                                      <p:cBhvr>
                                        <p:cTn id="95" dur="2000" fill="hold"/>
                                        <p:tgtEl>
                                          <p:spTgt spid="91"/>
                                        </p:tgtEl>
                                      </p:cBhvr>
                                      <p:by x="150000" y="150000"/>
                                    </p:animScale>
                                  </p:childTnLst>
                                </p:cTn>
                              </p:par>
                              <p:par>
                                <p:cTn id="96" presetID="6" presetClass="emph" presetSubtype="0" fill="hold" grpId="1" nodeType="withEffect">
                                  <p:stCondLst>
                                    <p:cond delay="0"/>
                                  </p:stCondLst>
                                  <p:childTnLst>
                                    <p:animScale>
                                      <p:cBhvr>
                                        <p:cTn id="97" dur="2000" fill="hold"/>
                                        <p:tgtEl>
                                          <p:spTgt spid="92"/>
                                        </p:tgtEl>
                                      </p:cBhvr>
                                      <p:by x="150000" y="150000"/>
                                    </p:animScale>
                                  </p:childTnLst>
                                </p:cTn>
                              </p:par>
                            </p:childTnLst>
                          </p:cTn>
                        </p:par>
                      </p:childTnLst>
                    </p:cTn>
                  </p:par>
                  <p:par>
                    <p:cTn id="98" fill="hold">
                      <p:stCondLst>
                        <p:cond delay="indefinite"/>
                      </p:stCondLst>
                      <p:childTnLst>
                        <p:par>
                          <p:cTn id="99" fill="hold">
                            <p:stCondLst>
                              <p:cond delay="0"/>
                            </p:stCondLst>
                            <p:childTnLst>
                              <p:par>
                                <p:cTn id="100" presetID="55" presetClass="entr" presetSubtype="0" fill="hold" grpId="0" nodeType="clickEffect">
                                  <p:stCondLst>
                                    <p:cond delay="0"/>
                                  </p:stCondLst>
                                  <p:childTnLst>
                                    <p:set>
                                      <p:cBhvr>
                                        <p:cTn id="101" dur="1" fill="hold">
                                          <p:stCondLst>
                                            <p:cond delay="0"/>
                                          </p:stCondLst>
                                        </p:cTn>
                                        <p:tgtEl>
                                          <p:spTgt spid="93"/>
                                        </p:tgtEl>
                                        <p:attrNameLst>
                                          <p:attrName>style.visibility</p:attrName>
                                        </p:attrNameLst>
                                      </p:cBhvr>
                                      <p:to>
                                        <p:strVal val="visible"/>
                                      </p:to>
                                    </p:set>
                                    <p:anim calcmode="lin" valueType="num">
                                      <p:cBhvr>
                                        <p:cTn id="102" dur="1000" fill="hold"/>
                                        <p:tgtEl>
                                          <p:spTgt spid="93"/>
                                        </p:tgtEl>
                                        <p:attrNameLst>
                                          <p:attrName>ppt_w</p:attrName>
                                        </p:attrNameLst>
                                      </p:cBhvr>
                                      <p:tavLst>
                                        <p:tav tm="0">
                                          <p:val>
                                            <p:strVal val="#ppt_w*0.70"/>
                                          </p:val>
                                        </p:tav>
                                        <p:tav tm="100000">
                                          <p:val>
                                            <p:strVal val="#ppt_w"/>
                                          </p:val>
                                        </p:tav>
                                      </p:tavLst>
                                    </p:anim>
                                    <p:anim calcmode="lin" valueType="num">
                                      <p:cBhvr>
                                        <p:cTn id="103" dur="1000" fill="hold"/>
                                        <p:tgtEl>
                                          <p:spTgt spid="93"/>
                                        </p:tgtEl>
                                        <p:attrNameLst>
                                          <p:attrName>ppt_h</p:attrName>
                                        </p:attrNameLst>
                                      </p:cBhvr>
                                      <p:tavLst>
                                        <p:tav tm="0">
                                          <p:val>
                                            <p:strVal val="#ppt_h"/>
                                          </p:val>
                                        </p:tav>
                                        <p:tav tm="100000">
                                          <p:val>
                                            <p:strVal val="#ppt_h"/>
                                          </p:val>
                                        </p:tav>
                                      </p:tavLst>
                                    </p:anim>
                                    <p:animEffect transition="in" filter="fade">
                                      <p:cBhvr>
                                        <p:cTn id="104" dur="1000"/>
                                        <p:tgtEl>
                                          <p:spTgt spid="93"/>
                                        </p:tgtEl>
                                      </p:cBhvr>
                                    </p:animEffect>
                                  </p:childTnLst>
                                </p:cTn>
                              </p:par>
                            </p:childTnLst>
                          </p:cTn>
                        </p:par>
                        <p:par>
                          <p:cTn id="105" fill="hold">
                            <p:stCondLst>
                              <p:cond delay="1000"/>
                            </p:stCondLst>
                            <p:childTnLst>
                              <p:par>
                                <p:cTn id="106" presetID="53" presetClass="entr" presetSubtype="0" fill="hold" grpId="0" nodeType="afterEffect">
                                  <p:stCondLst>
                                    <p:cond delay="0"/>
                                  </p:stCondLst>
                                  <p:childTnLst>
                                    <p:set>
                                      <p:cBhvr>
                                        <p:cTn id="107" dur="1" fill="hold">
                                          <p:stCondLst>
                                            <p:cond delay="0"/>
                                          </p:stCondLst>
                                        </p:cTn>
                                        <p:tgtEl>
                                          <p:spTgt spid="94"/>
                                        </p:tgtEl>
                                        <p:attrNameLst>
                                          <p:attrName>style.visibility</p:attrName>
                                        </p:attrNameLst>
                                      </p:cBhvr>
                                      <p:to>
                                        <p:strVal val="visible"/>
                                      </p:to>
                                    </p:set>
                                    <p:anim calcmode="lin" valueType="num">
                                      <p:cBhvr>
                                        <p:cTn id="108" dur="500" fill="hold"/>
                                        <p:tgtEl>
                                          <p:spTgt spid="94"/>
                                        </p:tgtEl>
                                        <p:attrNameLst>
                                          <p:attrName>ppt_w</p:attrName>
                                        </p:attrNameLst>
                                      </p:cBhvr>
                                      <p:tavLst>
                                        <p:tav tm="0">
                                          <p:val>
                                            <p:fltVal val="0"/>
                                          </p:val>
                                        </p:tav>
                                        <p:tav tm="100000">
                                          <p:val>
                                            <p:strVal val="#ppt_w"/>
                                          </p:val>
                                        </p:tav>
                                      </p:tavLst>
                                    </p:anim>
                                    <p:anim calcmode="lin" valueType="num">
                                      <p:cBhvr>
                                        <p:cTn id="109" dur="500" fill="hold"/>
                                        <p:tgtEl>
                                          <p:spTgt spid="94"/>
                                        </p:tgtEl>
                                        <p:attrNameLst>
                                          <p:attrName>ppt_h</p:attrName>
                                        </p:attrNameLst>
                                      </p:cBhvr>
                                      <p:tavLst>
                                        <p:tav tm="0">
                                          <p:val>
                                            <p:fltVal val="0"/>
                                          </p:val>
                                        </p:tav>
                                        <p:tav tm="100000">
                                          <p:val>
                                            <p:strVal val="#ppt_h"/>
                                          </p:val>
                                        </p:tav>
                                      </p:tavLst>
                                    </p:anim>
                                    <p:animEffect transition="in" filter="fade">
                                      <p:cBhvr>
                                        <p:cTn id="110"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0" grpId="1" animBg="1"/>
      <p:bldP spid="91" grpId="0" animBg="1"/>
      <p:bldP spid="91" grpId="1" animBg="1"/>
      <p:bldP spid="92" grpId="0" animBg="1"/>
      <p:bldP spid="92" grpId="1" animBg="1"/>
      <p:bldP spid="85" grpId="0" animBg="1"/>
      <p:bldP spid="86" grpId="0" animBg="1"/>
      <p:bldP spid="87" grpId="0" animBg="1"/>
      <p:bldP spid="88" grpId="0" animBg="1"/>
      <p:bldP spid="89" grpId="0" animBg="1"/>
      <p:bldP spid="93" grpId="0" animBg="1"/>
      <p:bldP spid="9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Stella a 7 punte 134"/>
          <p:cNvSpPr/>
          <p:nvPr/>
        </p:nvSpPr>
        <p:spPr>
          <a:xfrm>
            <a:off x="4143372" y="1428736"/>
            <a:ext cx="500066" cy="500066"/>
          </a:xfrm>
          <a:prstGeom prst="star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4" name="Stella a 7 punte 133"/>
          <p:cNvSpPr/>
          <p:nvPr/>
        </p:nvSpPr>
        <p:spPr>
          <a:xfrm>
            <a:off x="1571604" y="1500174"/>
            <a:ext cx="500066" cy="500066"/>
          </a:xfrm>
          <a:prstGeom prst="star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3" name="Stella a 7 punte 132"/>
          <p:cNvSpPr/>
          <p:nvPr/>
        </p:nvSpPr>
        <p:spPr>
          <a:xfrm>
            <a:off x="71406" y="1785926"/>
            <a:ext cx="500066" cy="500066"/>
          </a:xfrm>
          <a:prstGeom prst="star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Titolo 1"/>
          <p:cNvSpPr>
            <a:spLocks noGrp="1"/>
          </p:cNvSpPr>
          <p:nvPr>
            <p:ph type="title"/>
          </p:nvPr>
        </p:nvSpPr>
        <p:spPr>
          <a:xfrm>
            <a:off x="1714480" y="-24"/>
            <a:ext cx="6072230" cy="939784"/>
          </a:xfrm>
        </p:spPr>
        <p:txBody>
          <a:bodyPr>
            <a:normAutofit/>
          </a:bodyPr>
          <a:lstStyle/>
          <a:p>
            <a:r>
              <a:rPr lang="it-IT" sz="2800" b="1" dirty="0" err="1" smtClean="0">
                <a:latin typeface="Times New Roman" pitchFamily="18" charset="0"/>
                <a:cs typeface="Times New Roman" pitchFamily="18" charset="0"/>
              </a:rPr>
              <a:t>Omoploidia</a:t>
            </a:r>
            <a:r>
              <a:rPr lang="it-IT" sz="2800" b="1" dirty="0" smtClean="0">
                <a:latin typeface="Times New Roman" pitchFamily="18" charset="0"/>
                <a:cs typeface="Times New Roman" pitchFamily="18" charset="0"/>
              </a:rPr>
              <a:t> e geni </a:t>
            </a:r>
            <a:r>
              <a:rPr lang="it-IT" sz="2800" b="1" dirty="0" err="1" smtClean="0">
                <a:latin typeface="Times New Roman" pitchFamily="18" charset="0"/>
                <a:cs typeface="Times New Roman" pitchFamily="18" charset="0"/>
              </a:rPr>
              <a:t>coadattati</a:t>
            </a:r>
            <a:endParaRPr lang="it-IT" sz="2800" b="1" dirty="0">
              <a:latin typeface="Times New Roman" pitchFamily="18" charset="0"/>
              <a:cs typeface="Times New Roman" pitchFamily="18" charset="0"/>
            </a:endParaRPr>
          </a:p>
        </p:txBody>
      </p:sp>
      <p:sp>
        <p:nvSpPr>
          <p:cNvPr id="4" name="AutoShape 152">
            <a:hlinkClick r:id="" action="ppaction://hlinkshowjump?jump=previousslide" highlightClick="1"/>
          </p:cNvPr>
          <p:cNvSpPr>
            <a:spLocks noChangeArrowheads="1"/>
          </p:cNvSpPr>
          <p:nvPr/>
        </p:nvSpPr>
        <p:spPr bwMode="auto">
          <a:xfrm>
            <a:off x="393700" y="214290"/>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6" name="AutoShape 83">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grpSp>
        <p:nvGrpSpPr>
          <p:cNvPr id="5" name="Group 4"/>
          <p:cNvGrpSpPr>
            <a:grpSpLocks/>
          </p:cNvGrpSpPr>
          <p:nvPr/>
        </p:nvGrpSpPr>
        <p:grpSpPr bwMode="auto">
          <a:xfrm>
            <a:off x="142844" y="1214422"/>
            <a:ext cx="1819260" cy="1143008"/>
            <a:chOff x="384" y="624"/>
            <a:chExt cx="1536" cy="864"/>
          </a:xfrm>
        </p:grpSpPr>
        <p:grpSp>
          <p:nvGrpSpPr>
            <p:cNvPr id="7" name="Group 5"/>
            <p:cNvGrpSpPr>
              <a:grpSpLocks/>
            </p:cNvGrpSpPr>
            <p:nvPr/>
          </p:nvGrpSpPr>
          <p:grpSpPr bwMode="auto">
            <a:xfrm>
              <a:off x="1824" y="864"/>
              <a:ext cx="96" cy="240"/>
              <a:chOff x="2160" y="2016"/>
              <a:chExt cx="96" cy="240"/>
            </a:xfrm>
          </p:grpSpPr>
          <p:sp>
            <p:nvSpPr>
              <p:cNvPr id="29" name="Oval 6"/>
              <p:cNvSpPr>
                <a:spLocks noChangeArrowheads="1"/>
              </p:cNvSpPr>
              <p:nvPr/>
            </p:nvSpPr>
            <p:spPr bwMode="auto">
              <a:xfrm>
                <a:off x="2160" y="2016"/>
                <a:ext cx="96" cy="96"/>
              </a:xfrm>
              <a:prstGeom prst="ellipse">
                <a:avLst/>
              </a:prstGeom>
              <a:solidFill>
                <a:srgbClr val="0000FF"/>
              </a:solidFill>
              <a:ln w="9525">
                <a:solidFill>
                  <a:srgbClr val="0000FF"/>
                </a:solidFill>
                <a:round/>
                <a:headEnd/>
                <a:tailEnd/>
              </a:ln>
            </p:spPr>
            <p:txBody>
              <a:bodyPr wrap="none" anchor="ctr"/>
              <a:lstStyle/>
              <a:p>
                <a:endParaRPr lang="it-IT">
                  <a:ln>
                    <a:solidFill>
                      <a:schemeClr val="tx1"/>
                    </a:solidFill>
                  </a:ln>
                </a:endParaRPr>
              </a:p>
            </p:txBody>
          </p:sp>
          <p:sp>
            <p:nvSpPr>
              <p:cNvPr id="30" name="Line 7"/>
              <p:cNvSpPr>
                <a:spLocks noChangeShapeType="1"/>
              </p:cNvSpPr>
              <p:nvPr/>
            </p:nvSpPr>
            <p:spPr bwMode="auto">
              <a:xfrm>
                <a:off x="2208" y="2016"/>
                <a:ext cx="0" cy="240"/>
              </a:xfrm>
              <a:prstGeom prst="line">
                <a:avLst/>
              </a:prstGeom>
              <a:noFill/>
              <a:ln w="38100">
                <a:solidFill>
                  <a:srgbClr val="0000FF"/>
                </a:solidFill>
                <a:round/>
                <a:headEnd/>
                <a:tailEnd/>
              </a:ln>
            </p:spPr>
            <p:txBody>
              <a:bodyPr/>
              <a:lstStyle/>
              <a:p>
                <a:endParaRPr lang="it-IT">
                  <a:ln>
                    <a:solidFill>
                      <a:schemeClr val="tx1"/>
                    </a:solidFill>
                  </a:ln>
                </a:endParaRPr>
              </a:p>
            </p:txBody>
          </p:sp>
        </p:grpSp>
        <p:grpSp>
          <p:nvGrpSpPr>
            <p:cNvPr id="8" name="Group 8"/>
            <p:cNvGrpSpPr>
              <a:grpSpLocks/>
            </p:cNvGrpSpPr>
            <p:nvPr/>
          </p:nvGrpSpPr>
          <p:grpSpPr bwMode="auto">
            <a:xfrm>
              <a:off x="528" y="864"/>
              <a:ext cx="96" cy="624"/>
              <a:chOff x="1440" y="2832"/>
              <a:chExt cx="96" cy="624"/>
            </a:xfrm>
          </p:grpSpPr>
          <p:sp>
            <p:nvSpPr>
              <p:cNvPr id="27" name="Line 9"/>
              <p:cNvSpPr>
                <a:spLocks noChangeShapeType="1"/>
              </p:cNvSpPr>
              <p:nvPr/>
            </p:nvSpPr>
            <p:spPr bwMode="auto">
              <a:xfrm flipH="1">
                <a:off x="1488" y="2928"/>
                <a:ext cx="0" cy="528"/>
              </a:xfrm>
              <a:prstGeom prst="line">
                <a:avLst/>
              </a:prstGeom>
              <a:noFill/>
              <a:ln w="38100">
                <a:solidFill>
                  <a:srgbClr val="FC3924"/>
                </a:solidFill>
                <a:round/>
                <a:headEnd/>
                <a:tailEnd/>
              </a:ln>
            </p:spPr>
            <p:txBody>
              <a:bodyPr/>
              <a:lstStyle/>
              <a:p>
                <a:endParaRPr lang="it-IT">
                  <a:ln>
                    <a:solidFill>
                      <a:schemeClr val="tx1"/>
                    </a:solidFill>
                  </a:ln>
                </a:endParaRPr>
              </a:p>
            </p:txBody>
          </p:sp>
          <p:sp>
            <p:nvSpPr>
              <p:cNvPr id="28" name="Oval 10"/>
              <p:cNvSpPr>
                <a:spLocks noChangeArrowheads="1"/>
              </p:cNvSpPr>
              <p:nvPr/>
            </p:nvSpPr>
            <p:spPr bwMode="auto">
              <a:xfrm>
                <a:off x="1440" y="2832"/>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grpSp>
        <p:grpSp>
          <p:nvGrpSpPr>
            <p:cNvPr id="9" name="Group 11"/>
            <p:cNvGrpSpPr>
              <a:grpSpLocks/>
            </p:cNvGrpSpPr>
            <p:nvPr/>
          </p:nvGrpSpPr>
          <p:grpSpPr bwMode="auto">
            <a:xfrm>
              <a:off x="384" y="864"/>
              <a:ext cx="96" cy="624"/>
              <a:chOff x="1344" y="2208"/>
              <a:chExt cx="96" cy="624"/>
            </a:xfrm>
          </p:grpSpPr>
          <p:sp>
            <p:nvSpPr>
              <p:cNvPr id="25" name="Line 12"/>
              <p:cNvSpPr>
                <a:spLocks noChangeShapeType="1"/>
              </p:cNvSpPr>
              <p:nvPr/>
            </p:nvSpPr>
            <p:spPr bwMode="auto">
              <a:xfrm flipH="1">
                <a:off x="1392" y="2304"/>
                <a:ext cx="0" cy="528"/>
              </a:xfrm>
              <a:prstGeom prst="line">
                <a:avLst/>
              </a:prstGeom>
              <a:noFill/>
              <a:ln w="38100">
                <a:solidFill>
                  <a:srgbClr val="FC3924"/>
                </a:solidFill>
                <a:round/>
                <a:headEnd/>
                <a:tailEnd/>
              </a:ln>
            </p:spPr>
            <p:txBody>
              <a:bodyPr/>
              <a:lstStyle/>
              <a:p>
                <a:endParaRPr lang="it-IT">
                  <a:ln>
                    <a:solidFill>
                      <a:schemeClr val="tx1"/>
                    </a:solidFill>
                  </a:ln>
                </a:endParaRPr>
              </a:p>
            </p:txBody>
          </p:sp>
          <p:sp>
            <p:nvSpPr>
              <p:cNvPr id="26" name="Oval 13"/>
              <p:cNvSpPr>
                <a:spLocks noChangeArrowheads="1"/>
              </p:cNvSpPr>
              <p:nvPr/>
            </p:nvSpPr>
            <p:spPr bwMode="auto">
              <a:xfrm>
                <a:off x="1344" y="2208"/>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grpSp>
        <p:grpSp>
          <p:nvGrpSpPr>
            <p:cNvPr id="10" name="Group 14"/>
            <p:cNvGrpSpPr>
              <a:grpSpLocks/>
            </p:cNvGrpSpPr>
            <p:nvPr/>
          </p:nvGrpSpPr>
          <p:grpSpPr bwMode="auto">
            <a:xfrm>
              <a:off x="816" y="624"/>
              <a:ext cx="96" cy="672"/>
              <a:chOff x="2064" y="2400"/>
              <a:chExt cx="96" cy="672"/>
            </a:xfrm>
          </p:grpSpPr>
          <p:sp>
            <p:nvSpPr>
              <p:cNvPr id="23" name="Line 15"/>
              <p:cNvSpPr>
                <a:spLocks noChangeShapeType="1"/>
              </p:cNvSpPr>
              <p:nvPr/>
            </p:nvSpPr>
            <p:spPr bwMode="auto">
              <a:xfrm flipH="1">
                <a:off x="2112" y="2400"/>
                <a:ext cx="0" cy="672"/>
              </a:xfrm>
              <a:prstGeom prst="line">
                <a:avLst/>
              </a:prstGeom>
              <a:noFill/>
              <a:ln w="38100">
                <a:solidFill>
                  <a:srgbClr val="FC3924"/>
                </a:solidFill>
                <a:round/>
                <a:headEnd/>
                <a:tailEnd/>
              </a:ln>
            </p:spPr>
            <p:txBody>
              <a:bodyPr/>
              <a:lstStyle/>
              <a:p>
                <a:endParaRPr lang="it-IT">
                  <a:ln>
                    <a:solidFill>
                      <a:schemeClr val="tx1"/>
                    </a:solidFill>
                  </a:ln>
                </a:endParaRPr>
              </a:p>
            </p:txBody>
          </p:sp>
          <p:sp>
            <p:nvSpPr>
              <p:cNvPr id="24" name="Oval 16"/>
              <p:cNvSpPr>
                <a:spLocks noChangeArrowheads="1"/>
              </p:cNvSpPr>
              <p:nvPr/>
            </p:nvSpPr>
            <p:spPr bwMode="auto">
              <a:xfrm>
                <a:off x="2064" y="2640"/>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grpSp>
        <p:grpSp>
          <p:nvGrpSpPr>
            <p:cNvPr id="11" name="Group 17"/>
            <p:cNvGrpSpPr>
              <a:grpSpLocks/>
            </p:cNvGrpSpPr>
            <p:nvPr/>
          </p:nvGrpSpPr>
          <p:grpSpPr bwMode="auto">
            <a:xfrm>
              <a:off x="960" y="624"/>
              <a:ext cx="96" cy="672"/>
              <a:chOff x="2256" y="2400"/>
              <a:chExt cx="96" cy="672"/>
            </a:xfrm>
          </p:grpSpPr>
          <p:sp>
            <p:nvSpPr>
              <p:cNvPr id="21" name="Line 18"/>
              <p:cNvSpPr>
                <a:spLocks noChangeShapeType="1"/>
              </p:cNvSpPr>
              <p:nvPr/>
            </p:nvSpPr>
            <p:spPr bwMode="auto">
              <a:xfrm flipH="1">
                <a:off x="2304" y="2400"/>
                <a:ext cx="0" cy="672"/>
              </a:xfrm>
              <a:prstGeom prst="line">
                <a:avLst/>
              </a:prstGeom>
              <a:noFill/>
              <a:ln w="38100">
                <a:solidFill>
                  <a:srgbClr val="0000FF"/>
                </a:solidFill>
                <a:round/>
                <a:headEnd/>
                <a:tailEnd/>
              </a:ln>
            </p:spPr>
            <p:txBody>
              <a:bodyPr/>
              <a:lstStyle/>
              <a:p>
                <a:endParaRPr lang="it-IT">
                  <a:ln>
                    <a:solidFill>
                      <a:schemeClr val="tx1"/>
                    </a:solidFill>
                  </a:ln>
                </a:endParaRPr>
              </a:p>
            </p:txBody>
          </p:sp>
          <p:sp>
            <p:nvSpPr>
              <p:cNvPr id="22" name="Oval 19"/>
              <p:cNvSpPr>
                <a:spLocks noChangeArrowheads="1"/>
              </p:cNvSpPr>
              <p:nvPr/>
            </p:nvSpPr>
            <p:spPr bwMode="auto">
              <a:xfrm>
                <a:off x="2256" y="2640"/>
                <a:ext cx="96" cy="96"/>
              </a:xfrm>
              <a:prstGeom prst="ellipse">
                <a:avLst/>
              </a:prstGeom>
              <a:solidFill>
                <a:srgbClr val="0000FF"/>
              </a:solidFill>
              <a:ln w="9525">
                <a:solidFill>
                  <a:srgbClr val="0000FF"/>
                </a:solidFill>
                <a:round/>
                <a:headEnd/>
                <a:tailEnd/>
              </a:ln>
            </p:spPr>
            <p:txBody>
              <a:bodyPr wrap="none" anchor="ctr"/>
              <a:lstStyle/>
              <a:p>
                <a:endParaRPr lang="it-IT">
                  <a:ln>
                    <a:solidFill>
                      <a:schemeClr val="tx1"/>
                    </a:solidFill>
                  </a:ln>
                </a:endParaRPr>
              </a:p>
            </p:txBody>
          </p:sp>
        </p:grpSp>
        <p:grpSp>
          <p:nvGrpSpPr>
            <p:cNvPr id="12" name="Group 20"/>
            <p:cNvGrpSpPr>
              <a:grpSpLocks/>
            </p:cNvGrpSpPr>
            <p:nvPr/>
          </p:nvGrpSpPr>
          <p:grpSpPr bwMode="auto">
            <a:xfrm>
              <a:off x="1248" y="768"/>
              <a:ext cx="96" cy="384"/>
              <a:chOff x="1872" y="1584"/>
              <a:chExt cx="96" cy="384"/>
            </a:xfrm>
          </p:grpSpPr>
          <p:sp>
            <p:nvSpPr>
              <p:cNvPr id="19" name="Line 21"/>
              <p:cNvSpPr>
                <a:spLocks noChangeShapeType="1"/>
              </p:cNvSpPr>
              <p:nvPr/>
            </p:nvSpPr>
            <p:spPr bwMode="auto">
              <a:xfrm>
                <a:off x="1920" y="1584"/>
                <a:ext cx="0" cy="384"/>
              </a:xfrm>
              <a:prstGeom prst="line">
                <a:avLst/>
              </a:prstGeom>
              <a:noFill/>
              <a:ln w="38100">
                <a:solidFill>
                  <a:srgbClr val="FC3924"/>
                </a:solidFill>
                <a:round/>
                <a:headEnd/>
                <a:tailEnd/>
              </a:ln>
            </p:spPr>
            <p:txBody>
              <a:bodyPr/>
              <a:lstStyle/>
              <a:p>
                <a:endParaRPr lang="it-IT">
                  <a:ln>
                    <a:solidFill>
                      <a:schemeClr val="tx1"/>
                    </a:solidFill>
                  </a:ln>
                </a:endParaRPr>
              </a:p>
            </p:txBody>
          </p:sp>
          <p:sp>
            <p:nvSpPr>
              <p:cNvPr id="20" name="Oval 22"/>
              <p:cNvSpPr>
                <a:spLocks noChangeArrowheads="1"/>
              </p:cNvSpPr>
              <p:nvPr/>
            </p:nvSpPr>
            <p:spPr bwMode="auto">
              <a:xfrm>
                <a:off x="1872" y="1680"/>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grpSp>
        <p:grpSp>
          <p:nvGrpSpPr>
            <p:cNvPr id="13" name="Group 23"/>
            <p:cNvGrpSpPr>
              <a:grpSpLocks/>
            </p:cNvGrpSpPr>
            <p:nvPr/>
          </p:nvGrpSpPr>
          <p:grpSpPr bwMode="auto">
            <a:xfrm>
              <a:off x="1392" y="768"/>
              <a:ext cx="96" cy="384"/>
              <a:chOff x="2112" y="1584"/>
              <a:chExt cx="96" cy="384"/>
            </a:xfrm>
          </p:grpSpPr>
          <p:sp>
            <p:nvSpPr>
              <p:cNvPr id="17" name="Line 24"/>
              <p:cNvSpPr>
                <a:spLocks noChangeShapeType="1"/>
              </p:cNvSpPr>
              <p:nvPr/>
            </p:nvSpPr>
            <p:spPr bwMode="auto">
              <a:xfrm>
                <a:off x="2160" y="1584"/>
                <a:ext cx="0" cy="384"/>
              </a:xfrm>
              <a:prstGeom prst="line">
                <a:avLst/>
              </a:prstGeom>
              <a:noFill/>
              <a:ln w="38100">
                <a:solidFill>
                  <a:srgbClr val="0000FF"/>
                </a:solidFill>
                <a:round/>
                <a:headEnd/>
                <a:tailEnd/>
              </a:ln>
            </p:spPr>
            <p:txBody>
              <a:bodyPr/>
              <a:lstStyle/>
              <a:p>
                <a:endParaRPr lang="it-IT">
                  <a:ln>
                    <a:solidFill>
                      <a:schemeClr val="tx1"/>
                    </a:solidFill>
                  </a:ln>
                </a:endParaRPr>
              </a:p>
            </p:txBody>
          </p:sp>
          <p:sp>
            <p:nvSpPr>
              <p:cNvPr id="18" name="Oval 25"/>
              <p:cNvSpPr>
                <a:spLocks noChangeArrowheads="1"/>
              </p:cNvSpPr>
              <p:nvPr/>
            </p:nvSpPr>
            <p:spPr bwMode="auto">
              <a:xfrm>
                <a:off x="2112" y="1680"/>
                <a:ext cx="96" cy="96"/>
              </a:xfrm>
              <a:prstGeom prst="ellipse">
                <a:avLst/>
              </a:prstGeom>
              <a:solidFill>
                <a:srgbClr val="0000FF"/>
              </a:solidFill>
              <a:ln w="9525">
                <a:solidFill>
                  <a:srgbClr val="0000FF"/>
                </a:solidFill>
                <a:round/>
                <a:headEnd/>
                <a:tailEnd/>
              </a:ln>
            </p:spPr>
            <p:txBody>
              <a:bodyPr wrap="none" anchor="ctr"/>
              <a:lstStyle/>
              <a:p>
                <a:endParaRPr lang="it-IT">
                  <a:ln>
                    <a:solidFill>
                      <a:schemeClr val="tx1"/>
                    </a:solidFill>
                  </a:ln>
                </a:endParaRPr>
              </a:p>
            </p:txBody>
          </p:sp>
        </p:grpSp>
        <p:grpSp>
          <p:nvGrpSpPr>
            <p:cNvPr id="14" name="Group 26"/>
            <p:cNvGrpSpPr>
              <a:grpSpLocks/>
            </p:cNvGrpSpPr>
            <p:nvPr/>
          </p:nvGrpSpPr>
          <p:grpSpPr bwMode="auto">
            <a:xfrm>
              <a:off x="1680" y="864"/>
              <a:ext cx="96" cy="240"/>
              <a:chOff x="2064" y="1920"/>
              <a:chExt cx="96" cy="240"/>
            </a:xfrm>
          </p:grpSpPr>
          <p:sp>
            <p:nvSpPr>
              <p:cNvPr id="15" name="Line 27"/>
              <p:cNvSpPr>
                <a:spLocks noChangeShapeType="1"/>
              </p:cNvSpPr>
              <p:nvPr/>
            </p:nvSpPr>
            <p:spPr bwMode="auto">
              <a:xfrm>
                <a:off x="2112" y="1920"/>
                <a:ext cx="0" cy="240"/>
              </a:xfrm>
              <a:prstGeom prst="line">
                <a:avLst/>
              </a:prstGeom>
              <a:noFill/>
              <a:ln w="38100">
                <a:solidFill>
                  <a:srgbClr val="0000FF"/>
                </a:solidFill>
                <a:round/>
                <a:headEnd/>
                <a:tailEnd/>
              </a:ln>
            </p:spPr>
            <p:txBody>
              <a:bodyPr/>
              <a:lstStyle/>
              <a:p>
                <a:endParaRPr lang="it-IT">
                  <a:ln>
                    <a:solidFill>
                      <a:schemeClr val="tx1"/>
                    </a:solidFill>
                  </a:ln>
                </a:endParaRPr>
              </a:p>
            </p:txBody>
          </p:sp>
          <p:sp>
            <p:nvSpPr>
              <p:cNvPr id="16" name="Oval 28"/>
              <p:cNvSpPr>
                <a:spLocks noChangeArrowheads="1"/>
              </p:cNvSpPr>
              <p:nvPr/>
            </p:nvSpPr>
            <p:spPr bwMode="auto">
              <a:xfrm>
                <a:off x="2064" y="1920"/>
                <a:ext cx="96" cy="96"/>
              </a:xfrm>
              <a:prstGeom prst="ellipse">
                <a:avLst/>
              </a:prstGeom>
              <a:solidFill>
                <a:srgbClr val="0000FF"/>
              </a:solidFill>
              <a:ln w="9525">
                <a:solidFill>
                  <a:srgbClr val="0000FF"/>
                </a:solidFill>
                <a:round/>
                <a:headEnd/>
                <a:tailEnd/>
              </a:ln>
            </p:spPr>
            <p:txBody>
              <a:bodyPr wrap="none" anchor="ctr"/>
              <a:lstStyle/>
              <a:p>
                <a:endParaRPr lang="it-IT">
                  <a:ln>
                    <a:solidFill>
                      <a:schemeClr val="tx1"/>
                    </a:solidFill>
                  </a:ln>
                </a:endParaRPr>
              </a:p>
            </p:txBody>
          </p:sp>
        </p:grpSp>
      </p:grpSp>
      <p:grpSp>
        <p:nvGrpSpPr>
          <p:cNvPr id="81" name="Group 4"/>
          <p:cNvGrpSpPr>
            <a:grpSpLocks/>
          </p:cNvGrpSpPr>
          <p:nvPr/>
        </p:nvGrpSpPr>
        <p:grpSpPr bwMode="auto">
          <a:xfrm>
            <a:off x="3252806" y="1214422"/>
            <a:ext cx="1819260" cy="1143008"/>
            <a:chOff x="384" y="624"/>
            <a:chExt cx="1536" cy="864"/>
          </a:xfrm>
          <a:solidFill>
            <a:srgbClr val="0000FF"/>
          </a:solidFill>
        </p:grpSpPr>
        <p:grpSp>
          <p:nvGrpSpPr>
            <p:cNvPr id="82" name="Group 5"/>
            <p:cNvGrpSpPr>
              <a:grpSpLocks/>
            </p:cNvGrpSpPr>
            <p:nvPr/>
          </p:nvGrpSpPr>
          <p:grpSpPr bwMode="auto">
            <a:xfrm>
              <a:off x="1824" y="864"/>
              <a:ext cx="96" cy="240"/>
              <a:chOff x="2160" y="2016"/>
              <a:chExt cx="96" cy="240"/>
            </a:xfrm>
            <a:grpFill/>
          </p:grpSpPr>
          <p:sp>
            <p:nvSpPr>
              <p:cNvPr id="104" name="Oval 6"/>
              <p:cNvSpPr>
                <a:spLocks noChangeArrowheads="1"/>
              </p:cNvSpPr>
              <p:nvPr/>
            </p:nvSpPr>
            <p:spPr bwMode="auto">
              <a:xfrm>
                <a:off x="2160" y="2016"/>
                <a:ext cx="96" cy="96"/>
              </a:xfrm>
              <a:prstGeom prst="ellipse">
                <a:avLst/>
              </a:prstGeom>
              <a:grpFill/>
              <a:ln w="9525">
                <a:solidFill>
                  <a:srgbClr val="0000FF"/>
                </a:solidFill>
                <a:round/>
                <a:headEnd/>
                <a:tailEnd/>
              </a:ln>
            </p:spPr>
            <p:txBody>
              <a:bodyPr wrap="none" anchor="ctr"/>
              <a:lstStyle/>
              <a:p>
                <a:endParaRPr lang="it-IT"/>
              </a:p>
            </p:txBody>
          </p:sp>
          <p:sp>
            <p:nvSpPr>
              <p:cNvPr id="105" name="Line 7"/>
              <p:cNvSpPr>
                <a:spLocks noChangeShapeType="1"/>
              </p:cNvSpPr>
              <p:nvPr/>
            </p:nvSpPr>
            <p:spPr bwMode="auto">
              <a:xfrm>
                <a:off x="2208" y="2016"/>
                <a:ext cx="0" cy="240"/>
              </a:xfrm>
              <a:prstGeom prst="line">
                <a:avLst/>
              </a:prstGeom>
              <a:grpFill/>
              <a:ln w="38100">
                <a:solidFill>
                  <a:srgbClr val="0000FF"/>
                </a:solidFill>
                <a:round/>
                <a:headEnd/>
                <a:tailEnd/>
              </a:ln>
            </p:spPr>
            <p:txBody>
              <a:bodyPr/>
              <a:lstStyle/>
              <a:p>
                <a:endParaRPr lang="it-IT"/>
              </a:p>
            </p:txBody>
          </p:sp>
        </p:grpSp>
        <p:grpSp>
          <p:nvGrpSpPr>
            <p:cNvPr id="83" name="Group 8"/>
            <p:cNvGrpSpPr>
              <a:grpSpLocks/>
            </p:cNvGrpSpPr>
            <p:nvPr/>
          </p:nvGrpSpPr>
          <p:grpSpPr bwMode="auto">
            <a:xfrm>
              <a:off x="528" y="864"/>
              <a:ext cx="96" cy="624"/>
              <a:chOff x="1440" y="2832"/>
              <a:chExt cx="96" cy="624"/>
            </a:xfrm>
            <a:grpFill/>
          </p:grpSpPr>
          <p:sp>
            <p:nvSpPr>
              <p:cNvPr id="102" name="Line 9"/>
              <p:cNvSpPr>
                <a:spLocks noChangeShapeType="1"/>
              </p:cNvSpPr>
              <p:nvPr/>
            </p:nvSpPr>
            <p:spPr bwMode="auto">
              <a:xfrm flipH="1">
                <a:off x="1488" y="2928"/>
                <a:ext cx="0" cy="528"/>
              </a:xfrm>
              <a:prstGeom prst="line">
                <a:avLst/>
              </a:prstGeom>
              <a:grpFill/>
              <a:ln w="38100">
                <a:solidFill>
                  <a:srgbClr val="0000FF"/>
                </a:solidFill>
                <a:round/>
                <a:headEnd/>
                <a:tailEnd/>
              </a:ln>
            </p:spPr>
            <p:txBody>
              <a:bodyPr/>
              <a:lstStyle/>
              <a:p>
                <a:endParaRPr lang="it-IT"/>
              </a:p>
            </p:txBody>
          </p:sp>
          <p:sp>
            <p:nvSpPr>
              <p:cNvPr id="103" name="Oval 10"/>
              <p:cNvSpPr>
                <a:spLocks noChangeArrowheads="1"/>
              </p:cNvSpPr>
              <p:nvPr/>
            </p:nvSpPr>
            <p:spPr bwMode="auto">
              <a:xfrm>
                <a:off x="1440" y="2832"/>
                <a:ext cx="96" cy="96"/>
              </a:xfrm>
              <a:prstGeom prst="ellipse">
                <a:avLst/>
              </a:prstGeom>
              <a:grpFill/>
              <a:ln w="9525">
                <a:solidFill>
                  <a:srgbClr val="0000FF"/>
                </a:solidFill>
                <a:round/>
                <a:headEnd/>
                <a:tailEnd/>
              </a:ln>
            </p:spPr>
            <p:txBody>
              <a:bodyPr wrap="none" anchor="ctr"/>
              <a:lstStyle/>
              <a:p>
                <a:endParaRPr lang="it-IT"/>
              </a:p>
            </p:txBody>
          </p:sp>
        </p:grpSp>
        <p:grpSp>
          <p:nvGrpSpPr>
            <p:cNvPr id="84" name="Group 11"/>
            <p:cNvGrpSpPr>
              <a:grpSpLocks/>
            </p:cNvGrpSpPr>
            <p:nvPr/>
          </p:nvGrpSpPr>
          <p:grpSpPr bwMode="auto">
            <a:xfrm>
              <a:off x="384" y="864"/>
              <a:ext cx="96" cy="624"/>
              <a:chOff x="1344" y="2208"/>
              <a:chExt cx="96" cy="624"/>
            </a:xfrm>
            <a:grpFill/>
          </p:grpSpPr>
          <p:sp>
            <p:nvSpPr>
              <p:cNvPr id="100" name="Line 12"/>
              <p:cNvSpPr>
                <a:spLocks noChangeShapeType="1"/>
              </p:cNvSpPr>
              <p:nvPr/>
            </p:nvSpPr>
            <p:spPr bwMode="auto">
              <a:xfrm flipH="1">
                <a:off x="1392" y="2304"/>
                <a:ext cx="0" cy="528"/>
              </a:xfrm>
              <a:prstGeom prst="line">
                <a:avLst/>
              </a:prstGeom>
              <a:grpFill/>
              <a:ln w="38100">
                <a:solidFill>
                  <a:srgbClr val="FF0000"/>
                </a:solidFill>
                <a:round/>
                <a:headEnd/>
                <a:tailEnd/>
              </a:ln>
            </p:spPr>
            <p:txBody>
              <a:bodyPr/>
              <a:lstStyle/>
              <a:p>
                <a:endParaRPr lang="it-IT"/>
              </a:p>
            </p:txBody>
          </p:sp>
          <p:sp>
            <p:nvSpPr>
              <p:cNvPr id="101" name="Oval 13"/>
              <p:cNvSpPr>
                <a:spLocks noChangeArrowheads="1"/>
              </p:cNvSpPr>
              <p:nvPr/>
            </p:nvSpPr>
            <p:spPr bwMode="auto">
              <a:xfrm>
                <a:off x="1344" y="2208"/>
                <a:ext cx="96" cy="96"/>
              </a:xfrm>
              <a:prstGeom prst="ellipse">
                <a:avLst/>
              </a:prstGeom>
              <a:solidFill>
                <a:srgbClr val="FF0000"/>
              </a:solidFill>
              <a:ln w="9525">
                <a:solidFill>
                  <a:srgbClr val="FF0000"/>
                </a:solidFill>
                <a:round/>
                <a:headEnd/>
                <a:tailEnd/>
              </a:ln>
            </p:spPr>
            <p:txBody>
              <a:bodyPr wrap="none" anchor="ctr"/>
              <a:lstStyle/>
              <a:p>
                <a:endParaRPr lang="it-IT"/>
              </a:p>
            </p:txBody>
          </p:sp>
        </p:grpSp>
        <p:grpSp>
          <p:nvGrpSpPr>
            <p:cNvPr id="85" name="Group 14"/>
            <p:cNvGrpSpPr>
              <a:grpSpLocks/>
            </p:cNvGrpSpPr>
            <p:nvPr/>
          </p:nvGrpSpPr>
          <p:grpSpPr bwMode="auto">
            <a:xfrm>
              <a:off x="816" y="624"/>
              <a:ext cx="96" cy="672"/>
              <a:chOff x="2064" y="2400"/>
              <a:chExt cx="96" cy="672"/>
            </a:xfrm>
            <a:grpFill/>
          </p:grpSpPr>
          <p:sp>
            <p:nvSpPr>
              <p:cNvPr id="98" name="Line 15"/>
              <p:cNvSpPr>
                <a:spLocks noChangeShapeType="1"/>
              </p:cNvSpPr>
              <p:nvPr/>
            </p:nvSpPr>
            <p:spPr bwMode="auto">
              <a:xfrm flipH="1">
                <a:off x="2112" y="2400"/>
                <a:ext cx="0" cy="672"/>
              </a:xfrm>
              <a:prstGeom prst="line">
                <a:avLst/>
              </a:prstGeom>
              <a:grpFill/>
              <a:ln w="38100">
                <a:solidFill>
                  <a:srgbClr val="FF0000"/>
                </a:solidFill>
                <a:round/>
                <a:headEnd/>
                <a:tailEnd/>
              </a:ln>
            </p:spPr>
            <p:txBody>
              <a:bodyPr/>
              <a:lstStyle/>
              <a:p>
                <a:endParaRPr lang="it-IT"/>
              </a:p>
            </p:txBody>
          </p:sp>
          <p:sp>
            <p:nvSpPr>
              <p:cNvPr id="99" name="Oval 16"/>
              <p:cNvSpPr>
                <a:spLocks noChangeArrowheads="1"/>
              </p:cNvSpPr>
              <p:nvPr/>
            </p:nvSpPr>
            <p:spPr bwMode="auto">
              <a:xfrm>
                <a:off x="2064" y="2640"/>
                <a:ext cx="96" cy="96"/>
              </a:xfrm>
              <a:prstGeom prst="ellipse">
                <a:avLst/>
              </a:prstGeom>
              <a:solidFill>
                <a:srgbClr val="FF0000"/>
              </a:solidFill>
              <a:ln w="9525">
                <a:solidFill>
                  <a:srgbClr val="FF0000"/>
                </a:solidFill>
                <a:round/>
                <a:headEnd/>
                <a:tailEnd/>
              </a:ln>
            </p:spPr>
            <p:txBody>
              <a:bodyPr wrap="none" anchor="ctr"/>
              <a:lstStyle/>
              <a:p>
                <a:endParaRPr lang="it-IT"/>
              </a:p>
            </p:txBody>
          </p:sp>
        </p:grpSp>
        <p:grpSp>
          <p:nvGrpSpPr>
            <p:cNvPr id="86" name="Group 17"/>
            <p:cNvGrpSpPr>
              <a:grpSpLocks/>
            </p:cNvGrpSpPr>
            <p:nvPr/>
          </p:nvGrpSpPr>
          <p:grpSpPr bwMode="auto">
            <a:xfrm>
              <a:off x="960" y="624"/>
              <a:ext cx="96" cy="672"/>
              <a:chOff x="2256" y="2400"/>
              <a:chExt cx="96" cy="672"/>
            </a:xfrm>
            <a:grpFill/>
          </p:grpSpPr>
          <p:sp>
            <p:nvSpPr>
              <p:cNvPr id="96" name="Line 18"/>
              <p:cNvSpPr>
                <a:spLocks noChangeShapeType="1"/>
              </p:cNvSpPr>
              <p:nvPr/>
            </p:nvSpPr>
            <p:spPr bwMode="auto">
              <a:xfrm flipH="1">
                <a:off x="2304" y="2400"/>
                <a:ext cx="0" cy="672"/>
              </a:xfrm>
              <a:prstGeom prst="line">
                <a:avLst/>
              </a:prstGeom>
              <a:grpFill/>
              <a:ln w="38100">
                <a:solidFill>
                  <a:srgbClr val="0000FF"/>
                </a:solidFill>
                <a:round/>
                <a:headEnd/>
                <a:tailEnd/>
              </a:ln>
            </p:spPr>
            <p:txBody>
              <a:bodyPr/>
              <a:lstStyle/>
              <a:p>
                <a:endParaRPr lang="it-IT"/>
              </a:p>
            </p:txBody>
          </p:sp>
          <p:sp>
            <p:nvSpPr>
              <p:cNvPr id="97" name="Oval 19"/>
              <p:cNvSpPr>
                <a:spLocks noChangeArrowheads="1"/>
              </p:cNvSpPr>
              <p:nvPr/>
            </p:nvSpPr>
            <p:spPr bwMode="auto">
              <a:xfrm>
                <a:off x="2256" y="2640"/>
                <a:ext cx="96" cy="96"/>
              </a:xfrm>
              <a:prstGeom prst="ellipse">
                <a:avLst/>
              </a:prstGeom>
              <a:grpFill/>
              <a:ln w="9525">
                <a:solidFill>
                  <a:srgbClr val="0000FF"/>
                </a:solidFill>
                <a:round/>
                <a:headEnd/>
                <a:tailEnd/>
              </a:ln>
            </p:spPr>
            <p:txBody>
              <a:bodyPr wrap="none" anchor="ctr"/>
              <a:lstStyle/>
              <a:p>
                <a:endParaRPr lang="it-IT"/>
              </a:p>
            </p:txBody>
          </p:sp>
        </p:grpSp>
        <p:grpSp>
          <p:nvGrpSpPr>
            <p:cNvPr id="87" name="Group 20"/>
            <p:cNvGrpSpPr>
              <a:grpSpLocks/>
            </p:cNvGrpSpPr>
            <p:nvPr/>
          </p:nvGrpSpPr>
          <p:grpSpPr bwMode="auto">
            <a:xfrm>
              <a:off x="1248" y="768"/>
              <a:ext cx="96" cy="384"/>
              <a:chOff x="1872" y="1584"/>
              <a:chExt cx="96" cy="384"/>
            </a:xfrm>
            <a:grpFill/>
          </p:grpSpPr>
          <p:sp>
            <p:nvSpPr>
              <p:cNvPr id="94" name="Line 21"/>
              <p:cNvSpPr>
                <a:spLocks noChangeShapeType="1"/>
              </p:cNvSpPr>
              <p:nvPr/>
            </p:nvSpPr>
            <p:spPr bwMode="auto">
              <a:xfrm>
                <a:off x="1920" y="1584"/>
                <a:ext cx="0" cy="384"/>
              </a:xfrm>
              <a:prstGeom prst="line">
                <a:avLst/>
              </a:prstGeom>
              <a:grpFill/>
              <a:ln w="38100">
                <a:solidFill>
                  <a:srgbClr val="0000FF"/>
                </a:solidFill>
                <a:round/>
                <a:headEnd/>
                <a:tailEnd/>
              </a:ln>
            </p:spPr>
            <p:txBody>
              <a:bodyPr/>
              <a:lstStyle/>
              <a:p>
                <a:endParaRPr lang="it-IT"/>
              </a:p>
            </p:txBody>
          </p:sp>
          <p:sp>
            <p:nvSpPr>
              <p:cNvPr id="95" name="Oval 22"/>
              <p:cNvSpPr>
                <a:spLocks noChangeArrowheads="1"/>
              </p:cNvSpPr>
              <p:nvPr/>
            </p:nvSpPr>
            <p:spPr bwMode="auto">
              <a:xfrm>
                <a:off x="1872" y="1680"/>
                <a:ext cx="96" cy="96"/>
              </a:xfrm>
              <a:prstGeom prst="ellipse">
                <a:avLst/>
              </a:prstGeom>
              <a:grpFill/>
              <a:ln w="9525">
                <a:solidFill>
                  <a:srgbClr val="0000FF"/>
                </a:solidFill>
                <a:round/>
                <a:headEnd/>
                <a:tailEnd/>
              </a:ln>
            </p:spPr>
            <p:txBody>
              <a:bodyPr wrap="none" anchor="ctr"/>
              <a:lstStyle/>
              <a:p>
                <a:endParaRPr lang="it-IT"/>
              </a:p>
            </p:txBody>
          </p:sp>
        </p:grpSp>
        <p:grpSp>
          <p:nvGrpSpPr>
            <p:cNvPr id="88" name="Group 23"/>
            <p:cNvGrpSpPr>
              <a:grpSpLocks/>
            </p:cNvGrpSpPr>
            <p:nvPr/>
          </p:nvGrpSpPr>
          <p:grpSpPr bwMode="auto">
            <a:xfrm>
              <a:off x="1392" y="768"/>
              <a:ext cx="96" cy="384"/>
              <a:chOff x="2112" y="1584"/>
              <a:chExt cx="96" cy="384"/>
            </a:xfrm>
            <a:grpFill/>
          </p:grpSpPr>
          <p:sp>
            <p:nvSpPr>
              <p:cNvPr id="92" name="Line 24"/>
              <p:cNvSpPr>
                <a:spLocks noChangeShapeType="1"/>
              </p:cNvSpPr>
              <p:nvPr/>
            </p:nvSpPr>
            <p:spPr bwMode="auto">
              <a:xfrm>
                <a:off x="2160" y="1584"/>
                <a:ext cx="0" cy="384"/>
              </a:xfrm>
              <a:prstGeom prst="line">
                <a:avLst/>
              </a:prstGeom>
              <a:grpFill/>
              <a:ln w="38100">
                <a:solidFill>
                  <a:srgbClr val="0000FF"/>
                </a:solidFill>
                <a:round/>
                <a:headEnd/>
                <a:tailEnd/>
              </a:ln>
            </p:spPr>
            <p:txBody>
              <a:bodyPr/>
              <a:lstStyle/>
              <a:p>
                <a:endParaRPr lang="it-IT"/>
              </a:p>
            </p:txBody>
          </p:sp>
          <p:sp>
            <p:nvSpPr>
              <p:cNvPr id="93" name="Oval 25"/>
              <p:cNvSpPr>
                <a:spLocks noChangeArrowheads="1"/>
              </p:cNvSpPr>
              <p:nvPr/>
            </p:nvSpPr>
            <p:spPr bwMode="auto">
              <a:xfrm>
                <a:off x="2112" y="1680"/>
                <a:ext cx="96" cy="96"/>
              </a:xfrm>
              <a:prstGeom prst="ellipse">
                <a:avLst/>
              </a:prstGeom>
              <a:grpFill/>
              <a:ln w="9525">
                <a:solidFill>
                  <a:srgbClr val="0000FF"/>
                </a:solidFill>
                <a:round/>
                <a:headEnd/>
                <a:tailEnd/>
              </a:ln>
            </p:spPr>
            <p:txBody>
              <a:bodyPr wrap="none" anchor="ctr"/>
              <a:lstStyle/>
              <a:p>
                <a:endParaRPr lang="it-IT"/>
              </a:p>
            </p:txBody>
          </p:sp>
        </p:grpSp>
        <p:grpSp>
          <p:nvGrpSpPr>
            <p:cNvPr id="89" name="Group 26"/>
            <p:cNvGrpSpPr>
              <a:grpSpLocks/>
            </p:cNvGrpSpPr>
            <p:nvPr/>
          </p:nvGrpSpPr>
          <p:grpSpPr bwMode="auto">
            <a:xfrm>
              <a:off x="1680" y="864"/>
              <a:ext cx="96" cy="240"/>
              <a:chOff x="2064" y="1920"/>
              <a:chExt cx="96" cy="240"/>
            </a:xfrm>
            <a:grpFill/>
          </p:grpSpPr>
          <p:sp>
            <p:nvSpPr>
              <p:cNvPr id="90" name="Line 27"/>
              <p:cNvSpPr>
                <a:spLocks noChangeShapeType="1"/>
              </p:cNvSpPr>
              <p:nvPr/>
            </p:nvSpPr>
            <p:spPr bwMode="auto">
              <a:xfrm>
                <a:off x="2112" y="1920"/>
                <a:ext cx="0" cy="240"/>
              </a:xfrm>
              <a:prstGeom prst="line">
                <a:avLst/>
              </a:prstGeom>
              <a:grpFill/>
              <a:ln w="38100">
                <a:solidFill>
                  <a:srgbClr val="FF0000"/>
                </a:solidFill>
                <a:round/>
                <a:headEnd/>
                <a:tailEnd/>
              </a:ln>
            </p:spPr>
            <p:txBody>
              <a:bodyPr/>
              <a:lstStyle/>
              <a:p>
                <a:endParaRPr lang="it-IT"/>
              </a:p>
            </p:txBody>
          </p:sp>
          <p:sp>
            <p:nvSpPr>
              <p:cNvPr id="91" name="Oval 28"/>
              <p:cNvSpPr>
                <a:spLocks noChangeArrowheads="1"/>
              </p:cNvSpPr>
              <p:nvPr/>
            </p:nvSpPr>
            <p:spPr bwMode="auto">
              <a:xfrm>
                <a:off x="2064" y="1920"/>
                <a:ext cx="96" cy="96"/>
              </a:xfrm>
              <a:prstGeom prst="ellipse">
                <a:avLst/>
              </a:prstGeom>
              <a:solidFill>
                <a:srgbClr val="FF0000"/>
              </a:solidFill>
              <a:ln w="9525">
                <a:solidFill>
                  <a:srgbClr val="FF0000"/>
                </a:solidFill>
                <a:round/>
                <a:headEnd/>
                <a:tailEnd/>
              </a:ln>
            </p:spPr>
            <p:txBody>
              <a:bodyPr wrap="none" anchor="ctr"/>
              <a:lstStyle/>
              <a:p>
                <a:endParaRPr lang="it-IT"/>
              </a:p>
            </p:txBody>
          </p:sp>
        </p:grpSp>
      </p:grpSp>
      <p:grpSp>
        <p:nvGrpSpPr>
          <p:cNvPr id="106" name="Group 4"/>
          <p:cNvGrpSpPr>
            <a:grpSpLocks/>
          </p:cNvGrpSpPr>
          <p:nvPr/>
        </p:nvGrpSpPr>
        <p:grpSpPr bwMode="auto">
          <a:xfrm>
            <a:off x="6643702" y="1214422"/>
            <a:ext cx="1819260" cy="1143008"/>
            <a:chOff x="384" y="624"/>
            <a:chExt cx="1536" cy="864"/>
          </a:xfrm>
        </p:grpSpPr>
        <p:grpSp>
          <p:nvGrpSpPr>
            <p:cNvPr id="107" name="Group 5"/>
            <p:cNvGrpSpPr>
              <a:grpSpLocks/>
            </p:cNvGrpSpPr>
            <p:nvPr/>
          </p:nvGrpSpPr>
          <p:grpSpPr bwMode="auto">
            <a:xfrm>
              <a:off x="1824" y="864"/>
              <a:ext cx="96" cy="246"/>
              <a:chOff x="2160" y="2016"/>
              <a:chExt cx="96" cy="246"/>
            </a:xfrm>
          </p:grpSpPr>
          <p:sp>
            <p:nvSpPr>
              <p:cNvPr id="129" name="Oval 6"/>
              <p:cNvSpPr>
                <a:spLocks noChangeArrowheads="1"/>
              </p:cNvSpPr>
              <p:nvPr/>
            </p:nvSpPr>
            <p:spPr bwMode="auto">
              <a:xfrm>
                <a:off x="2160" y="2016"/>
                <a:ext cx="96" cy="96"/>
              </a:xfrm>
              <a:prstGeom prst="ellipse">
                <a:avLst/>
              </a:prstGeom>
              <a:solidFill>
                <a:srgbClr val="0000FF"/>
              </a:solidFill>
              <a:ln w="9525">
                <a:solidFill>
                  <a:srgbClr val="0000FF"/>
                </a:solidFill>
                <a:round/>
                <a:headEnd/>
                <a:tailEnd/>
              </a:ln>
            </p:spPr>
            <p:txBody>
              <a:bodyPr wrap="none" anchor="ctr"/>
              <a:lstStyle/>
              <a:p>
                <a:endParaRPr lang="it-IT"/>
              </a:p>
            </p:txBody>
          </p:sp>
          <p:sp>
            <p:nvSpPr>
              <p:cNvPr id="130" name="Line 7"/>
              <p:cNvSpPr>
                <a:spLocks noChangeShapeType="1"/>
              </p:cNvSpPr>
              <p:nvPr/>
            </p:nvSpPr>
            <p:spPr bwMode="auto">
              <a:xfrm>
                <a:off x="2196" y="2046"/>
                <a:ext cx="12" cy="216"/>
              </a:xfrm>
              <a:prstGeom prst="line">
                <a:avLst/>
              </a:prstGeom>
              <a:noFill/>
              <a:ln w="38100">
                <a:solidFill>
                  <a:srgbClr val="0000FF"/>
                </a:solidFill>
                <a:round/>
                <a:headEnd/>
                <a:tailEnd/>
              </a:ln>
            </p:spPr>
            <p:txBody>
              <a:bodyPr/>
              <a:lstStyle/>
              <a:p>
                <a:endParaRPr lang="it-IT"/>
              </a:p>
            </p:txBody>
          </p:sp>
        </p:grpSp>
        <p:grpSp>
          <p:nvGrpSpPr>
            <p:cNvPr id="108" name="Group 8"/>
            <p:cNvGrpSpPr>
              <a:grpSpLocks/>
            </p:cNvGrpSpPr>
            <p:nvPr/>
          </p:nvGrpSpPr>
          <p:grpSpPr bwMode="auto">
            <a:xfrm>
              <a:off x="528" y="864"/>
              <a:ext cx="96" cy="624"/>
              <a:chOff x="1440" y="2832"/>
              <a:chExt cx="96" cy="624"/>
            </a:xfrm>
          </p:grpSpPr>
          <p:sp>
            <p:nvSpPr>
              <p:cNvPr id="127" name="Line 9"/>
              <p:cNvSpPr>
                <a:spLocks noChangeShapeType="1"/>
              </p:cNvSpPr>
              <p:nvPr/>
            </p:nvSpPr>
            <p:spPr bwMode="auto">
              <a:xfrm flipH="1">
                <a:off x="1488" y="2928"/>
                <a:ext cx="0" cy="528"/>
              </a:xfrm>
              <a:prstGeom prst="line">
                <a:avLst/>
              </a:prstGeom>
              <a:noFill/>
              <a:ln w="38100">
                <a:solidFill>
                  <a:srgbClr val="0000FF"/>
                </a:solidFill>
                <a:round/>
                <a:headEnd/>
                <a:tailEnd/>
              </a:ln>
            </p:spPr>
            <p:txBody>
              <a:bodyPr/>
              <a:lstStyle/>
              <a:p>
                <a:endParaRPr lang="it-IT"/>
              </a:p>
            </p:txBody>
          </p:sp>
          <p:sp>
            <p:nvSpPr>
              <p:cNvPr id="128" name="Oval 10"/>
              <p:cNvSpPr>
                <a:spLocks noChangeArrowheads="1"/>
              </p:cNvSpPr>
              <p:nvPr/>
            </p:nvSpPr>
            <p:spPr bwMode="auto">
              <a:xfrm>
                <a:off x="1440" y="2832"/>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nvGrpSpPr>
            <p:cNvPr id="109" name="Group 11"/>
            <p:cNvGrpSpPr>
              <a:grpSpLocks/>
            </p:cNvGrpSpPr>
            <p:nvPr/>
          </p:nvGrpSpPr>
          <p:grpSpPr bwMode="auto">
            <a:xfrm>
              <a:off x="384" y="864"/>
              <a:ext cx="96" cy="624"/>
              <a:chOff x="1344" y="2208"/>
              <a:chExt cx="96" cy="624"/>
            </a:xfrm>
          </p:grpSpPr>
          <p:sp>
            <p:nvSpPr>
              <p:cNvPr id="125" name="Line 12"/>
              <p:cNvSpPr>
                <a:spLocks noChangeShapeType="1"/>
              </p:cNvSpPr>
              <p:nvPr/>
            </p:nvSpPr>
            <p:spPr bwMode="auto">
              <a:xfrm flipH="1">
                <a:off x="1392" y="2304"/>
                <a:ext cx="0" cy="528"/>
              </a:xfrm>
              <a:prstGeom prst="line">
                <a:avLst/>
              </a:prstGeom>
              <a:noFill/>
              <a:ln w="38100">
                <a:solidFill>
                  <a:srgbClr val="FC3924"/>
                </a:solidFill>
                <a:round/>
                <a:headEnd/>
                <a:tailEnd/>
              </a:ln>
            </p:spPr>
            <p:txBody>
              <a:bodyPr/>
              <a:lstStyle/>
              <a:p>
                <a:endParaRPr lang="it-IT"/>
              </a:p>
            </p:txBody>
          </p:sp>
          <p:sp>
            <p:nvSpPr>
              <p:cNvPr id="126" name="Oval 13"/>
              <p:cNvSpPr>
                <a:spLocks noChangeArrowheads="1"/>
              </p:cNvSpPr>
              <p:nvPr/>
            </p:nvSpPr>
            <p:spPr bwMode="auto">
              <a:xfrm>
                <a:off x="1344" y="2208"/>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110" name="Group 14"/>
            <p:cNvGrpSpPr>
              <a:grpSpLocks/>
            </p:cNvGrpSpPr>
            <p:nvPr/>
          </p:nvGrpSpPr>
          <p:grpSpPr bwMode="auto">
            <a:xfrm>
              <a:off x="816" y="624"/>
              <a:ext cx="96" cy="672"/>
              <a:chOff x="2064" y="2400"/>
              <a:chExt cx="96" cy="672"/>
            </a:xfrm>
          </p:grpSpPr>
          <p:sp>
            <p:nvSpPr>
              <p:cNvPr id="123" name="Line 15"/>
              <p:cNvSpPr>
                <a:spLocks noChangeShapeType="1"/>
              </p:cNvSpPr>
              <p:nvPr/>
            </p:nvSpPr>
            <p:spPr bwMode="auto">
              <a:xfrm flipH="1">
                <a:off x="2112" y="2400"/>
                <a:ext cx="0" cy="672"/>
              </a:xfrm>
              <a:prstGeom prst="line">
                <a:avLst/>
              </a:prstGeom>
              <a:noFill/>
              <a:ln w="38100">
                <a:solidFill>
                  <a:srgbClr val="FC3924"/>
                </a:solidFill>
                <a:round/>
                <a:headEnd/>
                <a:tailEnd/>
              </a:ln>
            </p:spPr>
            <p:txBody>
              <a:bodyPr/>
              <a:lstStyle/>
              <a:p>
                <a:endParaRPr lang="it-IT"/>
              </a:p>
            </p:txBody>
          </p:sp>
          <p:sp>
            <p:nvSpPr>
              <p:cNvPr id="124" name="Oval 16"/>
              <p:cNvSpPr>
                <a:spLocks noChangeArrowheads="1"/>
              </p:cNvSpPr>
              <p:nvPr/>
            </p:nvSpPr>
            <p:spPr bwMode="auto">
              <a:xfrm>
                <a:off x="2064" y="264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111" name="Group 17"/>
            <p:cNvGrpSpPr>
              <a:grpSpLocks/>
            </p:cNvGrpSpPr>
            <p:nvPr/>
          </p:nvGrpSpPr>
          <p:grpSpPr bwMode="auto">
            <a:xfrm>
              <a:off x="960" y="624"/>
              <a:ext cx="96" cy="672"/>
              <a:chOff x="2256" y="2400"/>
              <a:chExt cx="96" cy="672"/>
            </a:xfrm>
          </p:grpSpPr>
          <p:sp>
            <p:nvSpPr>
              <p:cNvPr id="121" name="Line 18"/>
              <p:cNvSpPr>
                <a:spLocks noChangeShapeType="1"/>
              </p:cNvSpPr>
              <p:nvPr/>
            </p:nvSpPr>
            <p:spPr bwMode="auto">
              <a:xfrm flipH="1">
                <a:off x="2304" y="2400"/>
                <a:ext cx="0" cy="672"/>
              </a:xfrm>
              <a:prstGeom prst="line">
                <a:avLst/>
              </a:prstGeom>
              <a:noFill/>
              <a:ln w="38100">
                <a:solidFill>
                  <a:srgbClr val="0000FF"/>
                </a:solidFill>
                <a:round/>
                <a:headEnd/>
                <a:tailEnd/>
              </a:ln>
            </p:spPr>
            <p:txBody>
              <a:bodyPr/>
              <a:lstStyle/>
              <a:p>
                <a:endParaRPr lang="it-IT"/>
              </a:p>
            </p:txBody>
          </p:sp>
          <p:sp>
            <p:nvSpPr>
              <p:cNvPr id="122" name="Oval 19"/>
              <p:cNvSpPr>
                <a:spLocks noChangeArrowheads="1"/>
              </p:cNvSpPr>
              <p:nvPr/>
            </p:nvSpPr>
            <p:spPr bwMode="auto">
              <a:xfrm>
                <a:off x="2256" y="2640"/>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nvGrpSpPr>
            <p:cNvPr id="112" name="Group 20"/>
            <p:cNvGrpSpPr>
              <a:grpSpLocks/>
            </p:cNvGrpSpPr>
            <p:nvPr/>
          </p:nvGrpSpPr>
          <p:grpSpPr bwMode="auto">
            <a:xfrm>
              <a:off x="1248" y="768"/>
              <a:ext cx="96" cy="384"/>
              <a:chOff x="1872" y="1584"/>
              <a:chExt cx="96" cy="384"/>
            </a:xfrm>
          </p:grpSpPr>
          <p:sp>
            <p:nvSpPr>
              <p:cNvPr id="119" name="Line 21"/>
              <p:cNvSpPr>
                <a:spLocks noChangeShapeType="1"/>
              </p:cNvSpPr>
              <p:nvPr/>
            </p:nvSpPr>
            <p:spPr bwMode="auto">
              <a:xfrm>
                <a:off x="1920" y="1584"/>
                <a:ext cx="0" cy="384"/>
              </a:xfrm>
              <a:prstGeom prst="line">
                <a:avLst/>
              </a:prstGeom>
              <a:noFill/>
              <a:ln w="38100">
                <a:solidFill>
                  <a:srgbClr val="FC3924"/>
                </a:solidFill>
                <a:round/>
                <a:headEnd/>
                <a:tailEnd/>
              </a:ln>
            </p:spPr>
            <p:txBody>
              <a:bodyPr/>
              <a:lstStyle/>
              <a:p>
                <a:endParaRPr lang="it-IT"/>
              </a:p>
            </p:txBody>
          </p:sp>
          <p:sp>
            <p:nvSpPr>
              <p:cNvPr id="120" name="Oval 22"/>
              <p:cNvSpPr>
                <a:spLocks noChangeArrowheads="1"/>
              </p:cNvSpPr>
              <p:nvPr/>
            </p:nvSpPr>
            <p:spPr bwMode="auto">
              <a:xfrm>
                <a:off x="1872" y="168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nvGrpSpPr>
            <p:cNvPr id="113" name="Group 23"/>
            <p:cNvGrpSpPr>
              <a:grpSpLocks/>
            </p:cNvGrpSpPr>
            <p:nvPr/>
          </p:nvGrpSpPr>
          <p:grpSpPr bwMode="auto">
            <a:xfrm>
              <a:off x="1392" y="768"/>
              <a:ext cx="96" cy="384"/>
              <a:chOff x="2112" y="1584"/>
              <a:chExt cx="96" cy="384"/>
            </a:xfrm>
          </p:grpSpPr>
          <p:sp>
            <p:nvSpPr>
              <p:cNvPr id="117" name="Line 24"/>
              <p:cNvSpPr>
                <a:spLocks noChangeShapeType="1"/>
              </p:cNvSpPr>
              <p:nvPr/>
            </p:nvSpPr>
            <p:spPr bwMode="auto">
              <a:xfrm>
                <a:off x="2160" y="1584"/>
                <a:ext cx="0" cy="384"/>
              </a:xfrm>
              <a:prstGeom prst="line">
                <a:avLst/>
              </a:prstGeom>
              <a:noFill/>
              <a:ln w="38100">
                <a:solidFill>
                  <a:srgbClr val="0000FF"/>
                </a:solidFill>
                <a:round/>
                <a:headEnd/>
                <a:tailEnd/>
              </a:ln>
            </p:spPr>
            <p:txBody>
              <a:bodyPr/>
              <a:lstStyle/>
              <a:p>
                <a:endParaRPr lang="it-IT"/>
              </a:p>
            </p:txBody>
          </p:sp>
          <p:sp>
            <p:nvSpPr>
              <p:cNvPr id="118" name="Oval 25"/>
              <p:cNvSpPr>
                <a:spLocks noChangeArrowheads="1"/>
              </p:cNvSpPr>
              <p:nvPr/>
            </p:nvSpPr>
            <p:spPr bwMode="auto">
              <a:xfrm>
                <a:off x="2112" y="1680"/>
                <a:ext cx="96" cy="96"/>
              </a:xfrm>
              <a:prstGeom prst="ellipse">
                <a:avLst/>
              </a:prstGeom>
              <a:solidFill>
                <a:srgbClr val="0000FF"/>
              </a:solidFill>
              <a:ln w="9525">
                <a:solidFill>
                  <a:srgbClr val="0000FF"/>
                </a:solidFill>
                <a:round/>
                <a:headEnd/>
                <a:tailEnd/>
              </a:ln>
            </p:spPr>
            <p:txBody>
              <a:bodyPr wrap="none" anchor="ctr"/>
              <a:lstStyle/>
              <a:p>
                <a:endParaRPr lang="it-IT"/>
              </a:p>
            </p:txBody>
          </p:sp>
        </p:grpSp>
        <p:grpSp>
          <p:nvGrpSpPr>
            <p:cNvPr id="114" name="Group 26"/>
            <p:cNvGrpSpPr>
              <a:grpSpLocks/>
            </p:cNvGrpSpPr>
            <p:nvPr/>
          </p:nvGrpSpPr>
          <p:grpSpPr bwMode="auto">
            <a:xfrm>
              <a:off x="1680" y="864"/>
              <a:ext cx="96" cy="240"/>
              <a:chOff x="2064" y="1920"/>
              <a:chExt cx="96" cy="240"/>
            </a:xfrm>
          </p:grpSpPr>
          <p:sp>
            <p:nvSpPr>
              <p:cNvPr id="115" name="Line 27"/>
              <p:cNvSpPr>
                <a:spLocks noChangeShapeType="1"/>
              </p:cNvSpPr>
              <p:nvPr/>
            </p:nvSpPr>
            <p:spPr bwMode="auto">
              <a:xfrm>
                <a:off x="2112" y="1920"/>
                <a:ext cx="0" cy="240"/>
              </a:xfrm>
              <a:prstGeom prst="line">
                <a:avLst/>
              </a:prstGeom>
              <a:noFill/>
              <a:ln w="38100">
                <a:solidFill>
                  <a:srgbClr val="FC3924"/>
                </a:solidFill>
                <a:round/>
                <a:headEnd/>
                <a:tailEnd/>
              </a:ln>
            </p:spPr>
            <p:txBody>
              <a:bodyPr/>
              <a:lstStyle/>
              <a:p>
                <a:endParaRPr lang="it-IT"/>
              </a:p>
            </p:txBody>
          </p:sp>
          <p:sp>
            <p:nvSpPr>
              <p:cNvPr id="116" name="Oval 28"/>
              <p:cNvSpPr>
                <a:spLocks noChangeArrowheads="1"/>
              </p:cNvSpPr>
              <p:nvPr/>
            </p:nvSpPr>
            <p:spPr bwMode="auto">
              <a:xfrm>
                <a:off x="2064" y="1920"/>
                <a:ext cx="96" cy="96"/>
              </a:xfrm>
              <a:prstGeom prst="ellipse">
                <a:avLst/>
              </a:prstGeom>
              <a:solidFill>
                <a:srgbClr val="FC3924"/>
              </a:solidFill>
              <a:ln w="9525">
                <a:solidFill>
                  <a:srgbClr val="FC3924"/>
                </a:solidFill>
                <a:round/>
                <a:headEnd/>
                <a:tailEnd/>
              </a:ln>
            </p:spPr>
            <p:txBody>
              <a:bodyPr wrap="none" anchor="ctr"/>
              <a:lstStyle/>
              <a:p>
                <a:endParaRPr lang="it-IT"/>
              </a:p>
            </p:txBody>
          </p:sp>
        </p:grpSp>
      </p:grpSp>
      <p:sp>
        <p:nvSpPr>
          <p:cNvPr id="132" name="CasellaDiTesto 131"/>
          <p:cNvSpPr txBox="1"/>
          <p:nvPr/>
        </p:nvSpPr>
        <p:spPr>
          <a:xfrm>
            <a:off x="642910" y="2571744"/>
            <a:ext cx="7500990" cy="1077218"/>
          </a:xfrm>
          <a:prstGeom prst="rect">
            <a:avLst/>
          </a:prstGeom>
          <a:solidFill>
            <a:schemeClr val="accent3">
              <a:lumMod val="75000"/>
            </a:schemeClr>
          </a:solidFill>
        </p:spPr>
        <p:txBody>
          <a:bodyPr wrap="square" rtlCol="0">
            <a:spAutoFit/>
          </a:bodyPr>
          <a:lstStyle/>
          <a:p>
            <a:r>
              <a:rPr lang="it-IT" sz="1600" b="1" dirty="0" smtClean="0">
                <a:latin typeface="Times New Roman" pitchFamily="18" charset="0"/>
                <a:cs typeface="Times New Roman" pitchFamily="18" charset="0"/>
              </a:rPr>
              <a:t>I cromosomi in omozigosi segregano regolarmente in 1° divisione meiotica; pertanto gli </a:t>
            </a:r>
            <a:r>
              <a:rPr lang="it-IT" sz="1600" b="1" dirty="0" err="1" smtClean="0">
                <a:latin typeface="Times New Roman" pitchFamily="18" charset="0"/>
                <a:cs typeface="Times New Roman" pitchFamily="18" charset="0"/>
              </a:rPr>
              <a:t>omoploidi</a:t>
            </a:r>
            <a:r>
              <a:rPr lang="it-IT" sz="1600" b="1" dirty="0" smtClean="0">
                <a:latin typeface="Times New Roman" pitchFamily="18" charset="0"/>
                <a:cs typeface="Times New Roman" pitchFamily="18" charset="0"/>
              </a:rPr>
              <a:t> con un più alto numero di cromosomi in omozigosi presentano una fecondità più alta; si possono così costituire popolazioni </a:t>
            </a:r>
            <a:r>
              <a:rPr lang="it-IT" sz="1600" b="1" dirty="0" err="1" smtClean="0">
                <a:latin typeface="Times New Roman" pitchFamily="18" charset="0"/>
                <a:cs typeface="Times New Roman" pitchFamily="18" charset="0"/>
              </a:rPr>
              <a:t>omoploidi</a:t>
            </a:r>
            <a:r>
              <a:rPr lang="it-IT" sz="1600" b="1" dirty="0" smtClean="0">
                <a:latin typeface="Times New Roman" pitchFamily="18" charset="0"/>
                <a:cs typeface="Times New Roman" pitchFamily="18" charset="0"/>
              </a:rPr>
              <a:t> stabili con una riduzione moderata della fecondità.</a:t>
            </a:r>
            <a:endParaRPr lang="it-IT" sz="1600" b="1" dirty="0">
              <a:latin typeface="Times New Roman" pitchFamily="18" charset="0"/>
              <a:cs typeface="Times New Roman" pitchFamily="18" charset="0"/>
            </a:endParaRPr>
          </a:p>
        </p:txBody>
      </p:sp>
      <p:grpSp>
        <p:nvGrpSpPr>
          <p:cNvPr id="136" name="Group 4"/>
          <p:cNvGrpSpPr>
            <a:grpSpLocks/>
          </p:cNvGrpSpPr>
          <p:nvPr/>
        </p:nvGrpSpPr>
        <p:grpSpPr bwMode="auto">
          <a:xfrm>
            <a:off x="3252806" y="3857628"/>
            <a:ext cx="1819260" cy="1143008"/>
            <a:chOff x="384" y="624"/>
            <a:chExt cx="1536" cy="864"/>
          </a:xfrm>
        </p:grpSpPr>
        <p:grpSp>
          <p:nvGrpSpPr>
            <p:cNvPr id="137" name="Group 5"/>
            <p:cNvGrpSpPr>
              <a:grpSpLocks/>
            </p:cNvGrpSpPr>
            <p:nvPr/>
          </p:nvGrpSpPr>
          <p:grpSpPr bwMode="auto">
            <a:xfrm>
              <a:off x="1824" y="864"/>
              <a:ext cx="96" cy="240"/>
              <a:chOff x="2160" y="2016"/>
              <a:chExt cx="96" cy="240"/>
            </a:xfrm>
          </p:grpSpPr>
          <p:sp>
            <p:nvSpPr>
              <p:cNvPr id="159" name="Oval 6"/>
              <p:cNvSpPr>
                <a:spLocks noChangeArrowheads="1"/>
              </p:cNvSpPr>
              <p:nvPr/>
            </p:nvSpPr>
            <p:spPr bwMode="auto">
              <a:xfrm>
                <a:off x="2160" y="2016"/>
                <a:ext cx="96" cy="96"/>
              </a:xfrm>
              <a:prstGeom prst="ellipse">
                <a:avLst/>
              </a:prstGeom>
              <a:solidFill>
                <a:srgbClr val="0000FF"/>
              </a:solidFill>
              <a:ln w="9525">
                <a:solidFill>
                  <a:srgbClr val="0000FF"/>
                </a:solidFill>
                <a:round/>
                <a:headEnd/>
                <a:tailEnd/>
              </a:ln>
            </p:spPr>
            <p:txBody>
              <a:bodyPr wrap="none" anchor="ctr"/>
              <a:lstStyle/>
              <a:p>
                <a:endParaRPr lang="it-IT">
                  <a:ln>
                    <a:solidFill>
                      <a:schemeClr val="tx1"/>
                    </a:solidFill>
                  </a:ln>
                </a:endParaRPr>
              </a:p>
            </p:txBody>
          </p:sp>
          <p:sp>
            <p:nvSpPr>
              <p:cNvPr id="160" name="Line 7"/>
              <p:cNvSpPr>
                <a:spLocks noChangeShapeType="1"/>
              </p:cNvSpPr>
              <p:nvPr/>
            </p:nvSpPr>
            <p:spPr bwMode="auto">
              <a:xfrm>
                <a:off x="2208" y="2016"/>
                <a:ext cx="0" cy="240"/>
              </a:xfrm>
              <a:prstGeom prst="line">
                <a:avLst/>
              </a:prstGeom>
              <a:noFill/>
              <a:ln w="38100">
                <a:solidFill>
                  <a:srgbClr val="0000FF"/>
                </a:solidFill>
                <a:round/>
                <a:headEnd/>
                <a:tailEnd/>
              </a:ln>
            </p:spPr>
            <p:txBody>
              <a:bodyPr/>
              <a:lstStyle/>
              <a:p>
                <a:endParaRPr lang="it-IT">
                  <a:ln>
                    <a:solidFill>
                      <a:schemeClr val="tx1"/>
                    </a:solidFill>
                  </a:ln>
                </a:endParaRPr>
              </a:p>
            </p:txBody>
          </p:sp>
        </p:grpSp>
        <p:grpSp>
          <p:nvGrpSpPr>
            <p:cNvPr id="138" name="Group 8"/>
            <p:cNvGrpSpPr>
              <a:grpSpLocks/>
            </p:cNvGrpSpPr>
            <p:nvPr/>
          </p:nvGrpSpPr>
          <p:grpSpPr bwMode="auto">
            <a:xfrm>
              <a:off x="528" y="864"/>
              <a:ext cx="96" cy="624"/>
              <a:chOff x="1440" y="2832"/>
              <a:chExt cx="96" cy="624"/>
            </a:xfrm>
          </p:grpSpPr>
          <p:sp>
            <p:nvSpPr>
              <p:cNvPr id="157" name="Line 9"/>
              <p:cNvSpPr>
                <a:spLocks noChangeShapeType="1"/>
              </p:cNvSpPr>
              <p:nvPr/>
            </p:nvSpPr>
            <p:spPr bwMode="auto">
              <a:xfrm flipH="1">
                <a:off x="1488" y="2928"/>
                <a:ext cx="0" cy="528"/>
              </a:xfrm>
              <a:prstGeom prst="line">
                <a:avLst/>
              </a:prstGeom>
              <a:noFill/>
              <a:ln w="38100">
                <a:solidFill>
                  <a:srgbClr val="FC3924"/>
                </a:solidFill>
                <a:round/>
                <a:headEnd/>
                <a:tailEnd/>
              </a:ln>
            </p:spPr>
            <p:txBody>
              <a:bodyPr/>
              <a:lstStyle/>
              <a:p>
                <a:endParaRPr lang="it-IT">
                  <a:ln>
                    <a:solidFill>
                      <a:schemeClr val="tx1"/>
                    </a:solidFill>
                  </a:ln>
                </a:endParaRPr>
              </a:p>
            </p:txBody>
          </p:sp>
          <p:sp>
            <p:nvSpPr>
              <p:cNvPr id="158" name="Oval 10"/>
              <p:cNvSpPr>
                <a:spLocks noChangeArrowheads="1"/>
              </p:cNvSpPr>
              <p:nvPr/>
            </p:nvSpPr>
            <p:spPr bwMode="auto">
              <a:xfrm>
                <a:off x="1440" y="2832"/>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grpSp>
        <p:grpSp>
          <p:nvGrpSpPr>
            <p:cNvPr id="139" name="Group 11"/>
            <p:cNvGrpSpPr>
              <a:grpSpLocks/>
            </p:cNvGrpSpPr>
            <p:nvPr/>
          </p:nvGrpSpPr>
          <p:grpSpPr bwMode="auto">
            <a:xfrm>
              <a:off x="384" y="864"/>
              <a:ext cx="96" cy="624"/>
              <a:chOff x="1344" y="2208"/>
              <a:chExt cx="96" cy="624"/>
            </a:xfrm>
          </p:grpSpPr>
          <p:sp>
            <p:nvSpPr>
              <p:cNvPr id="155" name="Line 12"/>
              <p:cNvSpPr>
                <a:spLocks noChangeShapeType="1"/>
              </p:cNvSpPr>
              <p:nvPr/>
            </p:nvSpPr>
            <p:spPr bwMode="auto">
              <a:xfrm flipH="1">
                <a:off x="1392" y="2304"/>
                <a:ext cx="0" cy="528"/>
              </a:xfrm>
              <a:prstGeom prst="line">
                <a:avLst/>
              </a:prstGeom>
              <a:noFill/>
              <a:ln w="38100">
                <a:solidFill>
                  <a:srgbClr val="FC3924"/>
                </a:solidFill>
                <a:round/>
                <a:headEnd/>
                <a:tailEnd/>
              </a:ln>
            </p:spPr>
            <p:txBody>
              <a:bodyPr/>
              <a:lstStyle/>
              <a:p>
                <a:endParaRPr lang="it-IT">
                  <a:ln>
                    <a:solidFill>
                      <a:schemeClr val="tx1"/>
                    </a:solidFill>
                  </a:ln>
                </a:endParaRPr>
              </a:p>
            </p:txBody>
          </p:sp>
          <p:sp>
            <p:nvSpPr>
              <p:cNvPr id="156" name="Oval 13"/>
              <p:cNvSpPr>
                <a:spLocks noChangeArrowheads="1"/>
              </p:cNvSpPr>
              <p:nvPr/>
            </p:nvSpPr>
            <p:spPr bwMode="auto">
              <a:xfrm>
                <a:off x="1344" y="2208"/>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grpSp>
        <p:grpSp>
          <p:nvGrpSpPr>
            <p:cNvPr id="140" name="Group 14"/>
            <p:cNvGrpSpPr>
              <a:grpSpLocks/>
            </p:cNvGrpSpPr>
            <p:nvPr/>
          </p:nvGrpSpPr>
          <p:grpSpPr bwMode="auto">
            <a:xfrm>
              <a:off x="816" y="624"/>
              <a:ext cx="96" cy="672"/>
              <a:chOff x="2064" y="2400"/>
              <a:chExt cx="96" cy="672"/>
            </a:xfrm>
          </p:grpSpPr>
          <p:sp>
            <p:nvSpPr>
              <p:cNvPr id="153" name="Line 15"/>
              <p:cNvSpPr>
                <a:spLocks noChangeShapeType="1"/>
              </p:cNvSpPr>
              <p:nvPr/>
            </p:nvSpPr>
            <p:spPr bwMode="auto">
              <a:xfrm flipH="1">
                <a:off x="2112" y="2400"/>
                <a:ext cx="0" cy="672"/>
              </a:xfrm>
              <a:prstGeom prst="line">
                <a:avLst/>
              </a:prstGeom>
              <a:noFill/>
              <a:ln w="38100">
                <a:solidFill>
                  <a:srgbClr val="FC3924"/>
                </a:solidFill>
                <a:round/>
                <a:headEnd/>
                <a:tailEnd/>
              </a:ln>
            </p:spPr>
            <p:txBody>
              <a:bodyPr/>
              <a:lstStyle/>
              <a:p>
                <a:endParaRPr lang="it-IT">
                  <a:ln>
                    <a:solidFill>
                      <a:schemeClr val="tx1"/>
                    </a:solidFill>
                  </a:ln>
                </a:endParaRPr>
              </a:p>
            </p:txBody>
          </p:sp>
          <p:sp>
            <p:nvSpPr>
              <p:cNvPr id="154" name="Oval 16"/>
              <p:cNvSpPr>
                <a:spLocks noChangeArrowheads="1"/>
              </p:cNvSpPr>
              <p:nvPr/>
            </p:nvSpPr>
            <p:spPr bwMode="auto">
              <a:xfrm>
                <a:off x="2064" y="2640"/>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grpSp>
        <p:grpSp>
          <p:nvGrpSpPr>
            <p:cNvPr id="141" name="Group 17"/>
            <p:cNvGrpSpPr>
              <a:grpSpLocks/>
            </p:cNvGrpSpPr>
            <p:nvPr/>
          </p:nvGrpSpPr>
          <p:grpSpPr bwMode="auto">
            <a:xfrm>
              <a:off x="960" y="624"/>
              <a:ext cx="96" cy="672"/>
              <a:chOff x="2256" y="2400"/>
              <a:chExt cx="96" cy="672"/>
            </a:xfrm>
          </p:grpSpPr>
          <p:sp>
            <p:nvSpPr>
              <p:cNvPr id="151" name="Line 18"/>
              <p:cNvSpPr>
                <a:spLocks noChangeShapeType="1"/>
              </p:cNvSpPr>
              <p:nvPr/>
            </p:nvSpPr>
            <p:spPr bwMode="auto">
              <a:xfrm flipH="1">
                <a:off x="2304" y="2400"/>
                <a:ext cx="0" cy="672"/>
              </a:xfrm>
              <a:prstGeom prst="line">
                <a:avLst/>
              </a:prstGeom>
              <a:noFill/>
              <a:ln w="38100">
                <a:solidFill>
                  <a:srgbClr val="0000FF"/>
                </a:solidFill>
                <a:round/>
                <a:headEnd/>
                <a:tailEnd/>
              </a:ln>
            </p:spPr>
            <p:txBody>
              <a:bodyPr/>
              <a:lstStyle/>
              <a:p>
                <a:endParaRPr lang="it-IT">
                  <a:ln>
                    <a:solidFill>
                      <a:schemeClr val="tx1"/>
                    </a:solidFill>
                  </a:ln>
                </a:endParaRPr>
              </a:p>
            </p:txBody>
          </p:sp>
          <p:sp>
            <p:nvSpPr>
              <p:cNvPr id="152" name="Oval 19"/>
              <p:cNvSpPr>
                <a:spLocks noChangeArrowheads="1"/>
              </p:cNvSpPr>
              <p:nvPr/>
            </p:nvSpPr>
            <p:spPr bwMode="auto">
              <a:xfrm>
                <a:off x="2256" y="2640"/>
                <a:ext cx="96" cy="96"/>
              </a:xfrm>
              <a:prstGeom prst="ellipse">
                <a:avLst/>
              </a:prstGeom>
              <a:solidFill>
                <a:srgbClr val="0000FF"/>
              </a:solidFill>
              <a:ln w="9525">
                <a:solidFill>
                  <a:srgbClr val="0000FF"/>
                </a:solidFill>
                <a:round/>
                <a:headEnd/>
                <a:tailEnd/>
              </a:ln>
            </p:spPr>
            <p:txBody>
              <a:bodyPr wrap="none" anchor="ctr"/>
              <a:lstStyle/>
              <a:p>
                <a:endParaRPr lang="it-IT">
                  <a:ln>
                    <a:solidFill>
                      <a:schemeClr val="tx1"/>
                    </a:solidFill>
                  </a:ln>
                </a:endParaRPr>
              </a:p>
            </p:txBody>
          </p:sp>
        </p:grpSp>
        <p:grpSp>
          <p:nvGrpSpPr>
            <p:cNvPr id="142" name="Group 20"/>
            <p:cNvGrpSpPr>
              <a:grpSpLocks/>
            </p:cNvGrpSpPr>
            <p:nvPr/>
          </p:nvGrpSpPr>
          <p:grpSpPr bwMode="auto">
            <a:xfrm>
              <a:off x="1248" y="768"/>
              <a:ext cx="96" cy="384"/>
              <a:chOff x="1872" y="1584"/>
              <a:chExt cx="96" cy="384"/>
            </a:xfrm>
          </p:grpSpPr>
          <p:sp>
            <p:nvSpPr>
              <p:cNvPr id="149" name="Line 21"/>
              <p:cNvSpPr>
                <a:spLocks noChangeShapeType="1"/>
              </p:cNvSpPr>
              <p:nvPr/>
            </p:nvSpPr>
            <p:spPr bwMode="auto">
              <a:xfrm>
                <a:off x="1920" y="1584"/>
                <a:ext cx="0" cy="384"/>
              </a:xfrm>
              <a:prstGeom prst="line">
                <a:avLst/>
              </a:prstGeom>
              <a:noFill/>
              <a:ln w="38100">
                <a:solidFill>
                  <a:srgbClr val="FC3924"/>
                </a:solidFill>
                <a:round/>
                <a:headEnd/>
                <a:tailEnd/>
              </a:ln>
            </p:spPr>
            <p:txBody>
              <a:bodyPr/>
              <a:lstStyle/>
              <a:p>
                <a:endParaRPr lang="it-IT">
                  <a:ln>
                    <a:solidFill>
                      <a:schemeClr val="tx1"/>
                    </a:solidFill>
                  </a:ln>
                </a:endParaRPr>
              </a:p>
            </p:txBody>
          </p:sp>
          <p:sp>
            <p:nvSpPr>
              <p:cNvPr id="150" name="Oval 22"/>
              <p:cNvSpPr>
                <a:spLocks noChangeArrowheads="1"/>
              </p:cNvSpPr>
              <p:nvPr/>
            </p:nvSpPr>
            <p:spPr bwMode="auto">
              <a:xfrm>
                <a:off x="1872" y="1680"/>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grpSp>
        <p:grpSp>
          <p:nvGrpSpPr>
            <p:cNvPr id="143" name="Group 23"/>
            <p:cNvGrpSpPr>
              <a:grpSpLocks/>
            </p:cNvGrpSpPr>
            <p:nvPr/>
          </p:nvGrpSpPr>
          <p:grpSpPr bwMode="auto">
            <a:xfrm>
              <a:off x="1392" y="768"/>
              <a:ext cx="96" cy="384"/>
              <a:chOff x="2112" y="1584"/>
              <a:chExt cx="96" cy="384"/>
            </a:xfrm>
          </p:grpSpPr>
          <p:sp>
            <p:nvSpPr>
              <p:cNvPr id="147" name="Line 24"/>
              <p:cNvSpPr>
                <a:spLocks noChangeShapeType="1"/>
              </p:cNvSpPr>
              <p:nvPr/>
            </p:nvSpPr>
            <p:spPr bwMode="auto">
              <a:xfrm>
                <a:off x="2160" y="1584"/>
                <a:ext cx="0" cy="384"/>
              </a:xfrm>
              <a:prstGeom prst="line">
                <a:avLst/>
              </a:prstGeom>
              <a:noFill/>
              <a:ln w="38100">
                <a:solidFill>
                  <a:srgbClr val="0000FF"/>
                </a:solidFill>
                <a:round/>
                <a:headEnd/>
                <a:tailEnd/>
              </a:ln>
            </p:spPr>
            <p:txBody>
              <a:bodyPr/>
              <a:lstStyle/>
              <a:p>
                <a:endParaRPr lang="it-IT">
                  <a:ln>
                    <a:solidFill>
                      <a:schemeClr val="tx1"/>
                    </a:solidFill>
                  </a:ln>
                </a:endParaRPr>
              </a:p>
            </p:txBody>
          </p:sp>
          <p:sp>
            <p:nvSpPr>
              <p:cNvPr id="148" name="Oval 25"/>
              <p:cNvSpPr>
                <a:spLocks noChangeArrowheads="1"/>
              </p:cNvSpPr>
              <p:nvPr/>
            </p:nvSpPr>
            <p:spPr bwMode="auto">
              <a:xfrm>
                <a:off x="2112" y="1680"/>
                <a:ext cx="96" cy="96"/>
              </a:xfrm>
              <a:prstGeom prst="ellipse">
                <a:avLst/>
              </a:prstGeom>
              <a:solidFill>
                <a:srgbClr val="0000FF"/>
              </a:solidFill>
              <a:ln w="9525">
                <a:solidFill>
                  <a:srgbClr val="0000FF"/>
                </a:solidFill>
                <a:round/>
                <a:headEnd/>
                <a:tailEnd/>
              </a:ln>
            </p:spPr>
            <p:txBody>
              <a:bodyPr wrap="none" anchor="ctr"/>
              <a:lstStyle/>
              <a:p>
                <a:endParaRPr lang="it-IT">
                  <a:ln>
                    <a:solidFill>
                      <a:schemeClr val="tx1"/>
                    </a:solidFill>
                  </a:ln>
                </a:endParaRPr>
              </a:p>
            </p:txBody>
          </p:sp>
        </p:grpSp>
        <p:grpSp>
          <p:nvGrpSpPr>
            <p:cNvPr id="144" name="Group 26"/>
            <p:cNvGrpSpPr>
              <a:grpSpLocks/>
            </p:cNvGrpSpPr>
            <p:nvPr/>
          </p:nvGrpSpPr>
          <p:grpSpPr bwMode="auto">
            <a:xfrm>
              <a:off x="1680" y="864"/>
              <a:ext cx="96" cy="240"/>
              <a:chOff x="2064" y="1920"/>
              <a:chExt cx="96" cy="240"/>
            </a:xfrm>
          </p:grpSpPr>
          <p:sp>
            <p:nvSpPr>
              <p:cNvPr id="145" name="Line 27"/>
              <p:cNvSpPr>
                <a:spLocks noChangeShapeType="1"/>
              </p:cNvSpPr>
              <p:nvPr/>
            </p:nvSpPr>
            <p:spPr bwMode="auto">
              <a:xfrm>
                <a:off x="2112" y="1920"/>
                <a:ext cx="0" cy="240"/>
              </a:xfrm>
              <a:prstGeom prst="line">
                <a:avLst/>
              </a:prstGeom>
              <a:noFill/>
              <a:ln w="38100">
                <a:solidFill>
                  <a:srgbClr val="0000FF"/>
                </a:solidFill>
                <a:round/>
                <a:headEnd/>
                <a:tailEnd/>
              </a:ln>
            </p:spPr>
            <p:txBody>
              <a:bodyPr/>
              <a:lstStyle/>
              <a:p>
                <a:endParaRPr lang="it-IT">
                  <a:ln>
                    <a:solidFill>
                      <a:schemeClr val="tx1"/>
                    </a:solidFill>
                  </a:ln>
                </a:endParaRPr>
              </a:p>
            </p:txBody>
          </p:sp>
          <p:sp>
            <p:nvSpPr>
              <p:cNvPr id="146" name="Oval 28"/>
              <p:cNvSpPr>
                <a:spLocks noChangeArrowheads="1"/>
              </p:cNvSpPr>
              <p:nvPr/>
            </p:nvSpPr>
            <p:spPr bwMode="auto">
              <a:xfrm>
                <a:off x="2064" y="1920"/>
                <a:ext cx="96" cy="96"/>
              </a:xfrm>
              <a:prstGeom prst="ellipse">
                <a:avLst/>
              </a:prstGeom>
              <a:solidFill>
                <a:srgbClr val="0000FF"/>
              </a:solidFill>
              <a:ln w="9525">
                <a:solidFill>
                  <a:srgbClr val="0000FF"/>
                </a:solidFill>
                <a:round/>
                <a:headEnd/>
                <a:tailEnd/>
              </a:ln>
            </p:spPr>
            <p:txBody>
              <a:bodyPr wrap="none" anchor="ctr"/>
              <a:lstStyle/>
              <a:p>
                <a:endParaRPr lang="it-IT">
                  <a:ln>
                    <a:solidFill>
                      <a:schemeClr val="tx1"/>
                    </a:solidFill>
                  </a:ln>
                </a:endParaRPr>
              </a:p>
            </p:txBody>
          </p:sp>
        </p:grpSp>
      </p:grpSp>
      <p:sp>
        <p:nvSpPr>
          <p:cNvPr id="161" name="CasellaDiTesto 160"/>
          <p:cNvSpPr txBox="1"/>
          <p:nvPr/>
        </p:nvSpPr>
        <p:spPr>
          <a:xfrm>
            <a:off x="142844" y="5209302"/>
            <a:ext cx="4714908" cy="1569660"/>
          </a:xfrm>
          <a:prstGeom prst="rect">
            <a:avLst/>
          </a:prstGeom>
          <a:solidFill>
            <a:schemeClr val="accent6">
              <a:lumMod val="75000"/>
            </a:schemeClr>
          </a:solidFill>
        </p:spPr>
        <p:txBody>
          <a:bodyPr wrap="square" rtlCol="0">
            <a:spAutoFit/>
          </a:bodyPr>
          <a:lstStyle/>
          <a:p>
            <a:r>
              <a:rPr lang="it-IT" sz="1600" b="1" dirty="0" smtClean="0">
                <a:latin typeface="Times New Roman" pitchFamily="18" charset="0"/>
                <a:cs typeface="Times New Roman" pitchFamily="18" charset="0"/>
              </a:rPr>
              <a:t>Inoltre si possono creare combinazioni genetiche nuove, assenti nelle specie originarie, che possono consentire la colonizzazione di ambienti altrimenti inaccessibili, attraverso una sorta di “complementazione”: girasoli </a:t>
            </a:r>
            <a:r>
              <a:rPr lang="it-IT" sz="1600" b="1" dirty="0" err="1" smtClean="0">
                <a:latin typeface="Times New Roman" pitchFamily="18" charset="0"/>
                <a:cs typeface="Times New Roman" pitchFamily="18" charset="0"/>
              </a:rPr>
              <a:t>omoploidi</a:t>
            </a:r>
            <a:r>
              <a:rPr lang="it-IT" sz="1600" b="1" dirty="0" smtClean="0">
                <a:latin typeface="Times New Roman" pitchFamily="18" charset="0"/>
                <a:cs typeface="Times New Roman" pitchFamily="18" charset="0"/>
              </a:rPr>
              <a:t> sono in grado, in America, di colonizzare ambienti aridi.</a:t>
            </a:r>
            <a:endParaRPr lang="it-IT" sz="1600" b="1" dirty="0">
              <a:latin typeface="Times New Roman" pitchFamily="18" charset="0"/>
              <a:cs typeface="Times New Roman" pitchFamily="18" charset="0"/>
            </a:endParaRPr>
          </a:p>
        </p:txBody>
      </p:sp>
      <p:grpSp>
        <p:nvGrpSpPr>
          <p:cNvPr id="162" name="Group 4"/>
          <p:cNvGrpSpPr>
            <a:grpSpLocks/>
          </p:cNvGrpSpPr>
          <p:nvPr/>
        </p:nvGrpSpPr>
        <p:grpSpPr bwMode="auto">
          <a:xfrm>
            <a:off x="142844" y="3929066"/>
            <a:ext cx="1819260" cy="1143008"/>
            <a:chOff x="384" y="624"/>
            <a:chExt cx="1536" cy="864"/>
          </a:xfrm>
        </p:grpSpPr>
        <p:grpSp>
          <p:nvGrpSpPr>
            <p:cNvPr id="163" name="Group 5"/>
            <p:cNvGrpSpPr>
              <a:grpSpLocks/>
            </p:cNvGrpSpPr>
            <p:nvPr/>
          </p:nvGrpSpPr>
          <p:grpSpPr bwMode="auto">
            <a:xfrm>
              <a:off x="1824" y="864"/>
              <a:ext cx="96" cy="240"/>
              <a:chOff x="2160" y="2016"/>
              <a:chExt cx="96" cy="240"/>
            </a:xfrm>
          </p:grpSpPr>
          <p:sp>
            <p:nvSpPr>
              <p:cNvPr id="185" name="Oval 6"/>
              <p:cNvSpPr>
                <a:spLocks noChangeArrowheads="1"/>
              </p:cNvSpPr>
              <p:nvPr/>
            </p:nvSpPr>
            <p:spPr bwMode="auto">
              <a:xfrm>
                <a:off x="2160" y="2016"/>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sp>
            <p:nvSpPr>
              <p:cNvPr id="186" name="Line 7"/>
              <p:cNvSpPr>
                <a:spLocks noChangeShapeType="1"/>
              </p:cNvSpPr>
              <p:nvPr/>
            </p:nvSpPr>
            <p:spPr bwMode="auto">
              <a:xfrm>
                <a:off x="2208" y="2016"/>
                <a:ext cx="0" cy="240"/>
              </a:xfrm>
              <a:prstGeom prst="line">
                <a:avLst/>
              </a:prstGeom>
              <a:noFill/>
              <a:ln w="38100">
                <a:solidFill>
                  <a:srgbClr val="FC3924"/>
                </a:solidFill>
                <a:round/>
                <a:headEnd/>
                <a:tailEnd/>
              </a:ln>
            </p:spPr>
            <p:txBody>
              <a:bodyPr/>
              <a:lstStyle/>
              <a:p>
                <a:endParaRPr lang="it-IT">
                  <a:ln>
                    <a:solidFill>
                      <a:schemeClr val="tx1"/>
                    </a:solidFill>
                  </a:ln>
                </a:endParaRPr>
              </a:p>
            </p:txBody>
          </p:sp>
        </p:grpSp>
        <p:grpSp>
          <p:nvGrpSpPr>
            <p:cNvPr id="164" name="Group 8"/>
            <p:cNvGrpSpPr>
              <a:grpSpLocks/>
            </p:cNvGrpSpPr>
            <p:nvPr/>
          </p:nvGrpSpPr>
          <p:grpSpPr bwMode="auto">
            <a:xfrm>
              <a:off x="528" y="864"/>
              <a:ext cx="96" cy="624"/>
              <a:chOff x="1440" y="2832"/>
              <a:chExt cx="96" cy="624"/>
            </a:xfrm>
          </p:grpSpPr>
          <p:sp>
            <p:nvSpPr>
              <p:cNvPr id="183" name="Line 9"/>
              <p:cNvSpPr>
                <a:spLocks noChangeShapeType="1"/>
              </p:cNvSpPr>
              <p:nvPr/>
            </p:nvSpPr>
            <p:spPr bwMode="auto">
              <a:xfrm flipH="1">
                <a:off x="1488" y="2928"/>
                <a:ext cx="0" cy="528"/>
              </a:xfrm>
              <a:prstGeom prst="line">
                <a:avLst/>
              </a:prstGeom>
              <a:noFill/>
              <a:ln w="38100">
                <a:solidFill>
                  <a:srgbClr val="FC3924"/>
                </a:solidFill>
                <a:round/>
                <a:headEnd/>
                <a:tailEnd/>
              </a:ln>
            </p:spPr>
            <p:txBody>
              <a:bodyPr/>
              <a:lstStyle/>
              <a:p>
                <a:endParaRPr lang="it-IT">
                  <a:ln>
                    <a:solidFill>
                      <a:schemeClr val="tx1"/>
                    </a:solidFill>
                  </a:ln>
                </a:endParaRPr>
              </a:p>
            </p:txBody>
          </p:sp>
          <p:sp>
            <p:nvSpPr>
              <p:cNvPr id="184" name="Oval 10"/>
              <p:cNvSpPr>
                <a:spLocks noChangeArrowheads="1"/>
              </p:cNvSpPr>
              <p:nvPr/>
            </p:nvSpPr>
            <p:spPr bwMode="auto">
              <a:xfrm>
                <a:off x="1440" y="2832"/>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grpSp>
        <p:grpSp>
          <p:nvGrpSpPr>
            <p:cNvPr id="165" name="Group 11"/>
            <p:cNvGrpSpPr>
              <a:grpSpLocks/>
            </p:cNvGrpSpPr>
            <p:nvPr/>
          </p:nvGrpSpPr>
          <p:grpSpPr bwMode="auto">
            <a:xfrm>
              <a:off x="384" y="864"/>
              <a:ext cx="96" cy="624"/>
              <a:chOff x="1344" y="2208"/>
              <a:chExt cx="96" cy="624"/>
            </a:xfrm>
          </p:grpSpPr>
          <p:sp>
            <p:nvSpPr>
              <p:cNvPr id="181" name="Line 12"/>
              <p:cNvSpPr>
                <a:spLocks noChangeShapeType="1"/>
              </p:cNvSpPr>
              <p:nvPr/>
            </p:nvSpPr>
            <p:spPr bwMode="auto">
              <a:xfrm flipH="1">
                <a:off x="1392" y="2304"/>
                <a:ext cx="0" cy="528"/>
              </a:xfrm>
              <a:prstGeom prst="line">
                <a:avLst/>
              </a:prstGeom>
              <a:noFill/>
              <a:ln w="38100">
                <a:solidFill>
                  <a:srgbClr val="FC3924"/>
                </a:solidFill>
                <a:round/>
                <a:headEnd/>
                <a:tailEnd/>
              </a:ln>
            </p:spPr>
            <p:txBody>
              <a:bodyPr/>
              <a:lstStyle/>
              <a:p>
                <a:endParaRPr lang="it-IT">
                  <a:ln>
                    <a:solidFill>
                      <a:schemeClr val="tx1"/>
                    </a:solidFill>
                  </a:ln>
                </a:endParaRPr>
              </a:p>
            </p:txBody>
          </p:sp>
          <p:sp>
            <p:nvSpPr>
              <p:cNvPr id="182" name="Oval 13"/>
              <p:cNvSpPr>
                <a:spLocks noChangeArrowheads="1"/>
              </p:cNvSpPr>
              <p:nvPr/>
            </p:nvSpPr>
            <p:spPr bwMode="auto">
              <a:xfrm>
                <a:off x="1344" y="2208"/>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grpSp>
        <p:grpSp>
          <p:nvGrpSpPr>
            <p:cNvPr id="166" name="Group 14"/>
            <p:cNvGrpSpPr>
              <a:grpSpLocks/>
            </p:cNvGrpSpPr>
            <p:nvPr/>
          </p:nvGrpSpPr>
          <p:grpSpPr bwMode="auto">
            <a:xfrm>
              <a:off x="816" y="624"/>
              <a:ext cx="96" cy="672"/>
              <a:chOff x="2064" y="2400"/>
              <a:chExt cx="96" cy="672"/>
            </a:xfrm>
          </p:grpSpPr>
          <p:sp>
            <p:nvSpPr>
              <p:cNvPr id="179" name="Line 15"/>
              <p:cNvSpPr>
                <a:spLocks noChangeShapeType="1"/>
              </p:cNvSpPr>
              <p:nvPr/>
            </p:nvSpPr>
            <p:spPr bwMode="auto">
              <a:xfrm flipH="1">
                <a:off x="2112" y="2400"/>
                <a:ext cx="0" cy="672"/>
              </a:xfrm>
              <a:prstGeom prst="line">
                <a:avLst/>
              </a:prstGeom>
              <a:noFill/>
              <a:ln w="38100">
                <a:solidFill>
                  <a:srgbClr val="FC3924"/>
                </a:solidFill>
                <a:round/>
                <a:headEnd/>
                <a:tailEnd/>
              </a:ln>
            </p:spPr>
            <p:txBody>
              <a:bodyPr/>
              <a:lstStyle/>
              <a:p>
                <a:endParaRPr lang="it-IT">
                  <a:ln>
                    <a:solidFill>
                      <a:schemeClr val="tx1"/>
                    </a:solidFill>
                  </a:ln>
                </a:endParaRPr>
              </a:p>
            </p:txBody>
          </p:sp>
          <p:sp>
            <p:nvSpPr>
              <p:cNvPr id="180" name="Oval 16"/>
              <p:cNvSpPr>
                <a:spLocks noChangeArrowheads="1"/>
              </p:cNvSpPr>
              <p:nvPr/>
            </p:nvSpPr>
            <p:spPr bwMode="auto">
              <a:xfrm>
                <a:off x="2064" y="2640"/>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grpSp>
        <p:grpSp>
          <p:nvGrpSpPr>
            <p:cNvPr id="167" name="Group 17"/>
            <p:cNvGrpSpPr>
              <a:grpSpLocks/>
            </p:cNvGrpSpPr>
            <p:nvPr/>
          </p:nvGrpSpPr>
          <p:grpSpPr bwMode="auto">
            <a:xfrm>
              <a:off x="960" y="624"/>
              <a:ext cx="96" cy="672"/>
              <a:chOff x="2256" y="2400"/>
              <a:chExt cx="96" cy="672"/>
            </a:xfrm>
          </p:grpSpPr>
          <p:sp>
            <p:nvSpPr>
              <p:cNvPr id="177" name="Line 18"/>
              <p:cNvSpPr>
                <a:spLocks noChangeShapeType="1"/>
              </p:cNvSpPr>
              <p:nvPr/>
            </p:nvSpPr>
            <p:spPr bwMode="auto">
              <a:xfrm flipH="1">
                <a:off x="2304" y="2400"/>
                <a:ext cx="0" cy="672"/>
              </a:xfrm>
              <a:prstGeom prst="line">
                <a:avLst/>
              </a:prstGeom>
              <a:noFill/>
              <a:ln w="38100">
                <a:solidFill>
                  <a:srgbClr val="FC3924"/>
                </a:solidFill>
                <a:round/>
                <a:headEnd/>
                <a:tailEnd/>
              </a:ln>
            </p:spPr>
            <p:txBody>
              <a:bodyPr/>
              <a:lstStyle/>
              <a:p>
                <a:endParaRPr lang="it-IT">
                  <a:ln>
                    <a:solidFill>
                      <a:schemeClr val="tx1"/>
                    </a:solidFill>
                  </a:ln>
                </a:endParaRPr>
              </a:p>
            </p:txBody>
          </p:sp>
          <p:sp>
            <p:nvSpPr>
              <p:cNvPr id="178" name="Oval 19"/>
              <p:cNvSpPr>
                <a:spLocks noChangeArrowheads="1"/>
              </p:cNvSpPr>
              <p:nvPr/>
            </p:nvSpPr>
            <p:spPr bwMode="auto">
              <a:xfrm>
                <a:off x="2256" y="2640"/>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grpSp>
        <p:grpSp>
          <p:nvGrpSpPr>
            <p:cNvPr id="168" name="Group 20"/>
            <p:cNvGrpSpPr>
              <a:grpSpLocks/>
            </p:cNvGrpSpPr>
            <p:nvPr/>
          </p:nvGrpSpPr>
          <p:grpSpPr bwMode="auto">
            <a:xfrm>
              <a:off x="1248" y="768"/>
              <a:ext cx="96" cy="384"/>
              <a:chOff x="1872" y="1584"/>
              <a:chExt cx="96" cy="384"/>
            </a:xfrm>
          </p:grpSpPr>
          <p:sp>
            <p:nvSpPr>
              <p:cNvPr id="175" name="Line 21"/>
              <p:cNvSpPr>
                <a:spLocks noChangeShapeType="1"/>
              </p:cNvSpPr>
              <p:nvPr/>
            </p:nvSpPr>
            <p:spPr bwMode="auto">
              <a:xfrm>
                <a:off x="1920" y="1584"/>
                <a:ext cx="0" cy="384"/>
              </a:xfrm>
              <a:prstGeom prst="line">
                <a:avLst/>
              </a:prstGeom>
              <a:noFill/>
              <a:ln w="38100">
                <a:solidFill>
                  <a:srgbClr val="FC3924"/>
                </a:solidFill>
                <a:round/>
                <a:headEnd/>
                <a:tailEnd/>
              </a:ln>
            </p:spPr>
            <p:txBody>
              <a:bodyPr/>
              <a:lstStyle/>
              <a:p>
                <a:endParaRPr lang="it-IT">
                  <a:ln>
                    <a:solidFill>
                      <a:schemeClr val="tx1"/>
                    </a:solidFill>
                  </a:ln>
                </a:endParaRPr>
              </a:p>
            </p:txBody>
          </p:sp>
          <p:sp>
            <p:nvSpPr>
              <p:cNvPr id="176" name="Oval 22"/>
              <p:cNvSpPr>
                <a:spLocks noChangeArrowheads="1"/>
              </p:cNvSpPr>
              <p:nvPr/>
            </p:nvSpPr>
            <p:spPr bwMode="auto">
              <a:xfrm>
                <a:off x="1872" y="1680"/>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grpSp>
        <p:grpSp>
          <p:nvGrpSpPr>
            <p:cNvPr id="169" name="Group 23"/>
            <p:cNvGrpSpPr>
              <a:grpSpLocks/>
            </p:cNvGrpSpPr>
            <p:nvPr/>
          </p:nvGrpSpPr>
          <p:grpSpPr bwMode="auto">
            <a:xfrm>
              <a:off x="1392" y="768"/>
              <a:ext cx="96" cy="384"/>
              <a:chOff x="2112" y="1584"/>
              <a:chExt cx="96" cy="384"/>
            </a:xfrm>
          </p:grpSpPr>
          <p:sp>
            <p:nvSpPr>
              <p:cNvPr id="173" name="Line 24"/>
              <p:cNvSpPr>
                <a:spLocks noChangeShapeType="1"/>
              </p:cNvSpPr>
              <p:nvPr/>
            </p:nvSpPr>
            <p:spPr bwMode="auto">
              <a:xfrm>
                <a:off x="2160" y="1584"/>
                <a:ext cx="0" cy="384"/>
              </a:xfrm>
              <a:prstGeom prst="line">
                <a:avLst/>
              </a:prstGeom>
              <a:noFill/>
              <a:ln w="38100">
                <a:solidFill>
                  <a:srgbClr val="FC3924"/>
                </a:solidFill>
                <a:round/>
                <a:headEnd/>
                <a:tailEnd/>
              </a:ln>
            </p:spPr>
            <p:txBody>
              <a:bodyPr/>
              <a:lstStyle/>
              <a:p>
                <a:endParaRPr lang="it-IT">
                  <a:ln>
                    <a:solidFill>
                      <a:schemeClr val="tx1"/>
                    </a:solidFill>
                  </a:ln>
                </a:endParaRPr>
              </a:p>
            </p:txBody>
          </p:sp>
          <p:sp>
            <p:nvSpPr>
              <p:cNvPr id="174" name="Oval 25"/>
              <p:cNvSpPr>
                <a:spLocks noChangeArrowheads="1"/>
              </p:cNvSpPr>
              <p:nvPr/>
            </p:nvSpPr>
            <p:spPr bwMode="auto">
              <a:xfrm>
                <a:off x="2112" y="1680"/>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grpSp>
        <p:grpSp>
          <p:nvGrpSpPr>
            <p:cNvPr id="170" name="Group 26"/>
            <p:cNvGrpSpPr>
              <a:grpSpLocks/>
            </p:cNvGrpSpPr>
            <p:nvPr/>
          </p:nvGrpSpPr>
          <p:grpSpPr bwMode="auto">
            <a:xfrm>
              <a:off x="1680" y="864"/>
              <a:ext cx="96" cy="240"/>
              <a:chOff x="2064" y="1920"/>
              <a:chExt cx="96" cy="240"/>
            </a:xfrm>
          </p:grpSpPr>
          <p:sp>
            <p:nvSpPr>
              <p:cNvPr id="171" name="Line 27"/>
              <p:cNvSpPr>
                <a:spLocks noChangeShapeType="1"/>
              </p:cNvSpPr>
              <p:nvPr/>
            </p:nvSpPr>
            <p:spPr bwMode="auto">
              <a:xfrm>
                <a:off x="2112" y="1920"/>
                <a:ext cx="0" cy="240"/>
              </a:xfrm>
              <a:prstGeom prst="line">
                <a:avLst/>
              </a:prstGeom>
              <a:noFill/>
              <a:ln w="38100">
                <a:solidFill>
                  <a:srgbClr val="FC3924"/>
                </a:solidFill>
                <a:round/>
                <a:headEnd/>
                <a:tailEnd/>
              </a:ln>
            </p:spPr>
            <p:txBody>
              <a:bodyPr/>
              <a:lstStyle/>
              <a:p>
                <a:endParaRPr lang="it-IT">
                  <a:ln>
                    <a:solidFill>
                      <a:schemeClr val="tx1"/>
                    </a:solidFill>
                  </a:ln>
                </a:endParaRPr>
              </a:p>
            </p:txBody>
          </p:sp>
          <p:sp>
            <p:nvSpPr>
              <p:cNvPr id="172" name="Oval 28"/>
              <p:cNvSpPr>
                <a:spLocks noChangeArrowheads="1"/>
              </p:cNvSpPr>
              <p:nvPr/>
            </p:nvSpPr>
            <p:spPr bwMode="auto">
              <a:xfrm>
                <a:off x="2064" y="1920"/>
                <a:ext cx="96" cy="96"/>
              </a:xfrm>
              <a:prstGeom prst="ellipse">
                <a:avLst/>
              </a:prstGeom>
              <a:solidFill>
                <a:srgbClr val="FC3924"/>
              </a:solidFill>
              <a:ln w="9525">
                <a:solidFill>
                  <a:srgbClr val="FC3924"/>
                </a:solidFill>
                <a:round/>
                <a:headEnd/>
                <a:tailEnd/>
              </a:ln>
            </p:spPr>
            <p:txBody>
              <a:bodyPr wrap="none" anchor="ctr"/>
              <a:lstStyle/>
              <a:p>
                <a:endParaRPr lang="it-IT">
                  <a:ln>
                    <a:solidFill>
                      <a:schemeClr val="tx1"/>
                    </a:solidFill>
                  </a:ln>
                </a:endParaRPr>
              </a:p>
            </p:txBody>
          </p:sp>
        </p:grpSp>
      </p:grpSp>
      <p:grpSp>
        <p:nvGrpSpPr>
          <p:cNvPr id="187" name="Group 4"/>
          <p:cNvGrpSpPr>
            <a:grpSpLocks/>
          </p:cNvGrpSpPr>
          <p:nvPr/>
        </p:nvGrpSpPr>
        <p:grpSpPr bwMode="auto">
          <a:xfrm>
            <a:off x="6681830" y="3786190"/>
            <a:ext cx="1819260" cy="1143008"/>
            <a:chOff x="384" y="624"/>
            <a:chExt cx="1536" cy="864"/>
          </a:xfrm>
          <a:solidFill>
            <a:srgbClr val="0000FF"/>
          </a:solidFill>
        </p:grpSpPr>
        <p:grpSp>
          <p:nvGrpSpPr>
            <p:cNvPr id="188" name="Group 5"/>
            <p:cNvGrpSpPr>
              <a:grpSpLocks/>
            </p:cNvGrpSpPr>
            <p:nvPr/>
          </p:nvGrpSpPr>
          <p:grpSpPr bwMode="auto">
            <a:xfrm>
              <a:off x="1824" y="864"/>
              <a:ext cx="96" cy="240"/>
              <a:chOff x="2160" y="2016"/>
              <a:chExt cx="96" cy="240"/>
            </a:xfrm>
            <a:grpFill/>
          </p:grpSpPr>
          <p:sp>
            <p:nvSpPr>
              <p:cNvPr id="210" name="Oval 6"/>
              <p:cNvSpPr>
                <a:spLocks noChangeArrowheads="1"/>
              </p:cNvSpPr>
              <p:nvPr/>
            </p:nvSpPr>
            <p:spPr bwMode="auto">
              <a:xfrm>
                <a:off x="2160" y="2016"/>
                <a:ext cx="96" cy="96"/>
              </a:xfrm>
              <a:prstGeom prst="ellipse">
                <a:avLst/>
              </a:prstGeom>
              <a:grpFill/>
              <a:ln w="9525">
                <a:solidFill>
                  <a:srgbClr val="0000FF"/>
                </a:solidFill>
                <a:round/>
                <a:headEnd/>
                <a:tailEnd/>
              </a:ln>
            </p:spPr>
            <p:txBody>
              <a:bodyPr wrap="none" anchor="ctr"/>
              <a:lstStyle/>
              <a:p>
                <a:endParaRPr lang="it-IT"/>
              </a:p>
            </p:txBody>
          </p:sp>
          <p:sp>
            <p:nvSpPr>
              <p:cNvPr id="211" name="Line 7"/>
              <p:cNvSpPr>
                <a:spLocks noChangeShapeType="1"/>
              </p:cNvSpPr>
              <p:nvPr/>
            </p:nvSpPr>
            <p:spPr bwMode="auto">
              <a:xfrm>
                <a:off x="2208" y="2016"/>
                <a:ext cx="0" cy="240"/>
              </a:xfrm>
              <a:prstGeom prst="line">
                <a:avLst/>
              </a:prstGeom>
              <a:grpFill/>
              <a:ln w="38100">
                <a:solidFill>
                  <a:srgbClr val="0000FF"/>
                </a:solidFill>
                <a:round/>
                <a:headEnd/>
                <a:tailEnd/>
              </a:ln>
            </p:spPr>
            <p:txBody>
              <a:bodyPr/>
              <a:lstStyle/>
              <a:p>
                <a:endParaRPr lang="it-IT"/>
              </a:p>
            </p:txBody>
          </p:sp>
        </p:grpSp>
        <p:grpSp>
          <p:nvGrpSpPr>
            <p:cNvPr id="189" name="Group 8"/>
            <p:cNvGrpSpPr>
              <a:grpSpLocks/>
            </p:cNvGrpSpPr>
            <p:nvPr/>
          </p:nvGrpSpPr>
          <p:grpSpPr bwMode="auto">
            <a:xfrm>
              <a:off x="528" y="864"/>
              <a:ext cx="96" cy="624"/>
              <a:chOff x="1440" y="2832"/>
              <a:chExt cx="96" cy="624"/>
            </a:xfrm>
            <a:grpFill/>
          </p:grpSpPr>
          <p:sp>
            <p:nvSpPr>
              <p:cNvPr id="208" name="Line 9"/>
              <p:cNvSpPr>
                <a:spLocks noChangeShapeType="1"/>
              </p:cNvSpPr>
              <p:nvPr/>
            </p:nvSpPr>
            <p:spPr bwMode="auto">
              <a:xfrm flipH="1">
                <a:off x="1488" y="2928"/>
                <a:ext cx="0" cy="528"/>
              </a:xfrm>
              <a:prstGeom prst="line">
                <a:avLst/>
              </a:prstGeom>
              <a:grpFill/>
              <a:ln w="38100">
                <a:solidFill>
                  <a:srgbClr val="0000FF"/>
                </a:solidFill>
                <a:round/>
                <a:headEnd/>
                <a:tailEnd/>
              </a:ln>
            </p:spPr>
            <p:txBody>
              <a:bodyPr/>
              <a:lstStyle/>
              <a:p>
                <a:endParaRPr lang="it-IT"/>
              </a:p>
            </p:txBody>
          </p:sp>
          <p:sp>
            <p:nvSpPr>
              <p:cNvPr id="209" name="Oval 10"/>
              <p:cNvSpPr>
                <a:spLocks noChangeArrowheads="1"/>
              </p:cNvSpPr>
              <p:nvPr/>
            </p:nvSpPr>
            <p:spPr bwMode="auto">
              <a:xfrm>
                <a:off x="1440" y="2832"/>
                <a:ext cx="96" cy="96"/>
              </a:xfrm>
              <a:prstGeom prst="ellipse">
                <a:avLst/>
              </a:prstGeom>
              <a:grpFill/>
              <a:ln w="9525">
                <a:solidFill>
                  <a:srgbClr val="0000FF"/>
                </a:solidFill>
                <a:round/>
                <a:headEnd/>
                <a:tailEnd/>
              </a:ln>
            </p:spPr>
            <p:txBody>
              <a:bodyPr wrap="none" anchor="ctr"/>
              <a:lstStyle/>
              <a:p>
                <a:endParaRPr lang="it-IT"/>
              </a:p>
            </p:txBody>
          </p:sp>
        </p:grpSp>
        <p:grpSp>
          <p:nvGrpSpPr>
            <p:cNvPr id="190" name="Group 11"/>
            <p:cNvGrpSpPr>
              <a:grpSpLocks/>
            </p:cNvGrpSpPr>
            <p:nvPr/>
          </p:nvGrpSpPr>
          <p:grpSpPr bwMode="auto">
            <a:xfrm>
              <a:off x="384" y="864"/>
              <a:ext cx="96" cy="624"/>
              <a:chOff x="1344" y="2208"/>
              <a:chExt cx="96" cy="624"/>
            </a:xfrm>
            <a:grpFill/>
          </p:grpSpPr>
          <p:sp>
            <p:nvSpPr>
              <p:cNvPr id="206" name="Line 12"/>
              <p:cNvSpPr>
                <a:spLocks noChangeShapeType="1"/>
              </p:cNvSpPr>
              <p:nvPr/>
            </p:nvSpPr>
            <p:spPr bwMode="auto">
              <a:xfrm flipH="1">
                <a:off x="1392" y="2304"/>
                <a:ext cx="0" cy="528"/>
              </a:xfrm>
              <a:prstGeom prst="line">
                <a:avLst/>
              </a:prstGeom>
              <a:grpFill/>
              <a:ln w="38100">
                <a:solidFill>
                  <a:srgbClr val="0000FF"/>
                </a:solidFill>
                <a:round/>
                <a:headEnd/>
                <a:tailEnd/>
              </a:ln>
            </p:spPr>
            <p:txBody>
              <a:bodyPr/>
              <a:lstStyle/>
              <a:p>
                <a:endParaRPr lang="it-IT"/>
              </a:p>
            </p:txBody>
          </p:sp>
          <p:sp>
            <p:nvSpPr>
              <p:cNvPr id="207" name="Oval 13"/>
              <p:cNvSpPr>
                <a:spLocks noChangeArrowheads="1"/>
              </p:cNvSpPr>
              <p:nvPr/>
            </p:nvSpPr>
            <p:spPr bwMode="auto">
              <a:xfrm>
                <a:off x="1344" y="2208"/>
                <a:ext cx="96" cy="96"/>
              </a:xfrm>
              <a:prstGeom prst="ellipse">
                <a:avLst/>
              </a:prstGeom>
              <a:grpFill/>
              <a:ln w="9525">
                <a:solidFill>
                  <a:srgbClr val="0000FF"/>
                </a:solidFill>
                <a:round/>
                <a:headEnd/>
                <a:tailEnd/>
              </a:ln>
            </p:spPr>
            <p:txBody>
              <a:bodyPr wrap="none" anchor="ctr"/>
              <a:lstStyle/>
              <a:p>
                <a:endParaRPr lang="it-IT"/>
              </a:p>
            </p:txBody>
          </p:sp>
        </p:grpSp>
        <p:grpSp>
          <p:nvGrpSpPr>
            <p:cNvPr id="191" name="Group 14"/>
            <p:cNvGrpSpPr>
              <a:grpSpLocks/>
            </p:cNvGrpSpPr>
            <p:nvPr/>
          </p:nvGrpSpPr>
          <p:grpSpPr bwMode="auto">
            <a:xfrm>
              <a:off x="816" y="624"/>
              <a:ext cx="96" cy="672"/>
              <a:chOff x="2064" y="2400"/>
              <a:chExt cx="96" cy="672"/>
            </a:xfrm>
            <a:grpFill/>
          </p:grpSpPr>
          <p:sp>
            <p:nvSpPr>
              <p:cNvPr id="204" name="Line 15"/>
              <p:cNvSpPr>
                <a:spLocks noChangeShapeType="1"/>
              </p:cNvSpPr>
              <p:nvPr/>
            </p:nvSpPr>
            <p:spPr bwMode="auto">
              <a:xfrm flipH="1">
                <a:off x="2112" y="2400"/>
                <a:ext cx="0" cy="672"/>
              </a:xfrm>
              <a:prstGeom prst="line">
                <a:avLst/>
              </a:prstGeom>
              <a:grpFill/>
              <a:ln w="38100">
                <a:solidFill>
                  <a:srgbClr val="0000FF"/>
                </a:solidFill>
                <a:round/>
                <a:headEnd/>
                <a:tailEnd/>
              </a:ln>
            </p:spPr>
            <p:txBody>
              <a:bodyPr/>
              <a:lstStyle/>
              <a:p>
                <a:endParaRPr lang="it-IT"/>
              </a:p>
            </p:txBody>
          </p:sp>
          <p:sp>
            <p:nvSpPr>
              <p:cNvPr id="205" name="Oval 16"/>
              <p:cNvSpPr>
                <a:spLocks noChangeArrowheads="1"/>
              </p:cNvSpPr>
              <p:nvPr/>
            </p:nvSpPr>
            <p:spPr bwMode="auto">
              <a:xfrm>
                <a:off x="2064" y="2640"/>
                <a:ext cx="96" cy="96"/>
              </a:xfrm>
              <a:prstGeom prst="ellipse">
                <a:avLst/>
              </a:prstGeom>
              <a:grpFill/>
              <a:ln w="9525">
                <a:solidFill>
                  <a:srgbClr val="0000FF"/>
                </a:solidFill>
                <a:round/>
                <a:headEnd/>
                <a:tailEnd/>
              </a:ln>
            </p:spPr>
            <p:txBody>
              <a:bodyPr wrap="none" anchor="ctr"/>
              <a:lstStyle/>
              <a:p>
                <a:endParaRPr lang="it-IT"/>
              </a:p>
            </p:txBody>
          </p:sp>
        </p:grpSp>
        <p:grpSp>
          <p:nvGrpSpPr>
            <p:cNvPr id="192" name="Group 17"/>
            <p:cNvGrpSpPr>
              <a:grpSpLocks/>
            </p:cNvGrpSpPr>
            <p:nvPr/>
          </p:nvGrpSpPr>
          <p:grpSpPr bwMode="auto">
            <a:xfrm>
              <a:off x="960" y="624"/>
              <a:ext cx="96" cy="672"/>
              <a:chOff x="2256" y="2400"/>
              <a:chExt cx="96" cy="672"/>
            </a:xfrm>
            <a:grpFill/>
          </p:grpSpPr>
          <p:sp>
            <p:nvSpPr>
              <p:cNvPr id="202" name="Line 18"/>
              <p:cNvSpPr>
                <a:spLocks noChangeShapeType="1"/>
              </p:cNvSpPr>
              <p:nvPr/>
            </p:nvSpPr>
            <p:spPr bwMode="auto">
              <a:xfrm flipH="1">
                <a:off x="2304" y="2400"/>
                <a:ext cx="0" cy="672"/>
              </a:xfrm>
              <a:prstGeom prst="line">
                <a:avLst/>
              </a:prstGeom>
              <a:grpFill/>
              <a:ln w="38100">
                <a:solidFill>
                  <a:srgbClr val="0000FF"/>
                </a:solidFill>
                <a:round/>
                <a:headEnd/>
                <a:tailEnd/>
              </a:ln>
            </p:spPr>
            <p:txBody>
              <a:bodyPr/>
              <a:lstStyle/>
              <a:p>
                <a:endParaRPr lang="it-IT"/>
              </a:p>
            </p:txBody>
          </p:sp>
          <p:sp>
            <p:nvSpPr>
              <p:cNvPr id="203" name="Oval 19"/>
              <p:cNvSpPr>
                <a:spLocks noChangeArrowheads="1"/>
              </p:cNvSpPr>
              <p:nvPr/>
            </p:nvSpPr>
            <p:spPr bwMode="auto">
              <a:xfrm>
                <a:off x="2256" y="2640"/>
                <a:ext cx="96" cy="96"/>
              </a:xfrm>
              <a:prstGeom prst="ellipse">
                <a:avLst/>
              </a:prstGeom>
              <a:grpFill/>
              <a:ln w="9525">
                <a:solidFill>
                  <a:srgbClr val="0000FF"/>
                </a:solidFill>
                <a:round/>
                <a:headEnd/>
                <a:tailEnd/>
              </a:ln>
            </p:spPr>
            <p:txBody>
              <a:bodyPr wrap="none" anchor="ctr"/>
              <a:lstStyle/>
              <a:p>
                <a:endParaRPr lang="it-IT"/>
              </a:p>
            </p:txBody>
          </p:sp>
        </p:grpSp>
        <p:grpSp>
          <p:nvGrpSpPr>
            <p:cNvPr id="193" name="Group 20"/>
            <p:cNvGrpSpPr>
              <a:grpSpLocks/>
            </p:cNvGrpSpPr>
            <p:nvPr/>
          </p:nvGrpSpPr>
          <p:grpSpPr bwMode="auto">
            <a:xfrm>
              <a:off x="1248" y="768"/>
              <a:ext cx="96" cy="384"/>
              <a:chOff x="1872" y="1584"/>
              <a:chExt cx="96" cy="384"/>
            </a:xfrm>
            <a:grpFill/>
          </p:grpSpPr>
          <p:sp>
            <p:nvSpPr>
              <p:cNvPr id="200" name="Line 21"/>
              <p:cNvSpPr>
                <a:spLocks noChangeShapeType="1"/>
              </p:cNvSpPr>
              <p:nvPr/>
            </p:nvSpPr>
            <p:spPr bwMode="auto">
              <a:xfrm>
                <a:off x="1920" y="1584"/>
                <a:ext cx="0" cy="384"/>
              </a:xfrm>
              <a:prstGeom prst="line">
                <a:avLst/>
              </a:prstGeom>
              <a:grpFill/>
              <a:ln w="38100">
                <a:solidFill>
                  <a:srgbClr val="0000FF"/>
                </a:solidFill>
                <a:round/>
                <a:headEnd/>
                <a:tailEnd/>
              </a:ln>
            </p:spPr>
            <p:txBody>
              <a:bodyPr/>
              <a:lstStyle/>
              <a:p>
                <a:endParaRPr lang="it-IT"/>
              </a:p>
            </p:txBody>
          </p:sp>
          <p:sp>
            <p:nvSpPr>
              <p:cNvPr id="201" name="Oval 22"/>
              <p:cNvSpPr>
                <a:spLocks noChangeArrowheads="1"/>
              </p:cNvSpPr>
              <p:nvPr/>
            </p:nvSpPr>
            <p:spPr bwMode="auto">
              <a:xfrm>
                <a:off x="1872" y="1680"/>
                <a:ext cx="96" cy="96"/>
              </a:xfrm>
              <a:prstGeom prst="ellipse">
                <a:avLst/>
              </a:prstGeom>
              <a:grpFill/>
              <a:ln w="9525">
                <a:solidFill>
                  <a:srgbClr val="0000FF"/>
                </a:solidFill>
                <a:round/>
                <a:headEnd/>
                <a:tailEnd/>
              </a:ln>
            </p:spPr>
            <p:txBody>
              <a:bodyPr wrap="none" anchor="ctr"/>
              <a:lstStyle/>
              <a:p>
                <a:endParaRPr lang="it-IT"/>
              </a:p>
            </p:txBody>
          </p:sp>
        </p:grpSp>
        <p:grpSp>
          <p:nvGrpSpPr>
            <p:cNvPr id="194" name="Group 23"/>
            <p:cNvGrpSpPr>
              <a:grpSpLocks/>
            </p:cNvGrpSpPr>
            <p:nvPr/>
          </p:nvGrpSpPr>
          <p:grpSpPr bwMode="auto">
            <a:xfrm>
              <a:off x="1392" y="768"/>
              <a:ext cx="96" cy="384"/>
              <a:chOff x="2112" y="1584"/>
              <a:chExt cx="96" cy="384"/>
            </a:xfrm>
            <a:grpFill/>
          </p:grpSpPr>
          <p:sp>
            <p:nvSpPr>
              <p:cNvPr id="198" name="Line 24"/>
              <p:cNvSpPr>
                <a:spLocks noChangeShapeType="1"/>
              </p:cNvSpPr>
              <p:nvPr/>
            </p:nvSpPr>
            <p:spPr bwMode="auto">
              <a:xfrm>
                <a:off x="2160" y="1584"/>
                <a:ext cx="0" cy="384"/>
              </a:xfrm>
              <a:prstGeom prst="line">
                <a:avLst/>
              </a:prstGeom>
              <a:grpFill/>
              <a:ln w="38100">
                <a:solidFill>
                  <a:srgbClr val="0000FF"/>
                </a:solidFill>
                <a:round/>
                <a:headEnd/>
                <a:tailEnd/>
              </a:ln>
            </p:spPr>
            <p:txBody>
              <a:bodyPr/>
              <a:lstStyle/>
              <a:p>
                <a:endParaRPr lang="it-IT"/>
              </a:p>
            </p:txBody>
          </p:sp>
          <p:sp>
            <p:nvSpPr>
              <p:cNvPr id="199" name="Oval 25"/>
              <p:cNvSpPr>
                <a:spLocks noChangeArrowheads="1"/>
              </p:cNvSpPr>
              <p:nvPr/>
            </p:nvSpPr>
            <p:spPr bwMode="auto">
              <a:xfrm>
                <a:off x="2112" y="1680"/>
                <a:ext cx="96" cy="96"/>
              </a:xfrm>
              <a:prstGeom prst="ellipse">
                <a:avLst/>
              </a:prstGeom>
              <a:grpFill/>
              <a:ln w="9525">
                <a:solidFill>
                  <a:srgbClr val="0000FF"/>
                </a:solidFill>
                <a:round/>
                <a:headEnd/>
                <a:tailEnd/>
              </a:ln>
            </p:spPr>
            <p:txBody>
              <a:bodyPr wrap="none" anchor="ctr"/>
              <a:lstStyle/>
              <a:p>
                <a:endParaRPr lang="it-IT"/>
              </a:p>
            </p:txBody>
          </p:sp>
        </p:grpSp>
        <p:grpSp>
          <p:nvGrpSpPr>
            <p:cNvPr id="195" name="Group 26"/>
            <p:cNvGrpSpPr>
              <a:grpSpLocks/>
            </p:cNvGrpSpPr>
            <p:nvPr/>
          </p:nvGrpSpPr>
          <p:grpSpPr bwMode="auto">
            <a:xfrm>
              <a:off x="1680" y="864"/>
              <a:ext cx="96" cy="240"/>
              <a:chOff x="2064" y="1920"/>
              <a:chExt cx="96" cy="240"/>
            </a:xfrm>
            <a:grpFill/>
          </p:grpSpPr>
          <p:sp>
            <p:nvSpPr>
              <p:cNvPr id="196" name="Line 27"/>
              <p:cNvSpPr>
                <a:spLocks noChangeShapeType="1"/>
              </p:cNvSpPr>
              <p:nvPr/>
            </p:nvSpPr>
            <p:spPr bwMode="auto">
              <a:xfrm>
                <a:off x="2112" y="1920"/>
                <a:ext cx="0" cy="240"/>
              </a:xfrm>
              <a:prstGeom prst="line">
                <a:avLst/>
              </a:prstGeom>
              <a:grpFill/>
              <a:ln w="38100">
                <a:solidFill>
                  <a:srgbClr val="0000FF"/>
                </a:solidFill>
                <a:round/>
                <a:headEnd/>
                <a:tailEnd/>
              </a:ln>
            </p:spPr>
            <p:txBody>
              <a:bodyPr/>
              <a:lstStyle/>
              <a:p>
                <a:endParaRPr lang="it-IT"/>
              </a:p>
            </p:txBody>
          </p:sp>
          <p:sp>
            <p:nvSpPr>
              <p:cNvPr id="197" name="Oval 28"/>
              <p:cNvSpPr>
                <a:spLocks noChangeArrowheads="1"/>
              </p:cNvSpPr>
              <p:nvPr/>
            </p:nvSpPr>
            <p:spPr bwMode="auto">
              <a:xfrm>
                <a:off x="2064" y="1920"/>
                <a:ext cx="96" cy="96"/>
              </a:xfrm>
              <a:prstGeom prst="ellipse">
                <a:avLst/>
              </a:prstGeom>
              <a:grpFill/>
              <a:ln w="9525">
                <a:solidFill>
                  <a:srgbClr val="0000FF"/>
                </a:solidFill>
                <a:round/>
                <a:headEnd/>
                <a:tailEnd/>
              </a:ln>
            </p:spPr>
            <p:txBody>
              <a:bodyPr wrap="none" anchor="ctr"/>
              <a:lstStyle/>
              <a:p>
                <a:endParaRPr lang="it-IT"/>
              </a:p>
            </p:txBody>
          </p:sp>
        </p:grpSp>
      </p:grpSp>
      <p:sp>
        <p:nvSpPr>
          <p:cNvPr id="212" name="Stella a 4 punte 211"/>
          <p:cNvSpPr/>
          <p:nvPr/>
        </p:nvSpPr>
        <p:spPr>
          <a:xfrm>
            <a:off x="285720" y="4643446"/>
            <a:ext cx="214314" cy="214314"/>
          </a:xfrm>
          <a:prstGeom prst="star4">
            <a:avLst/>
          </a:prstGeom>
          <a:solidFill>
            <a:srgbClr val="03DF18"/>
          </a:solidFill>
          <a:ln>
            <a:solidFill>
              <a:srgbClr val="03DF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3" name="Stella a 4 punte 212"/>
          <p:cNvSpPr/>
          <p:nvPr/>
        </p:nvSpPr>
        <p:spPr>
          <a:xfrm>
            <a:off x="3214678" y="4572008"/>
            <a:ext cx="214314" cy="214314"/>
          </a:xfrm>
          <a:prstGeom prst="star4">
            <a:avLst/>
          </a:prstGeom>
          <a:solidFill>
            <a:srgbClr val="03DF18"/>
          </a:solidFill>
          <a:ln>
            <a:solidFill>
              <a:srgbClr val="03DF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4" name="Stella a 4 punte 213"/>
          <p:cNvSpPr/>
          <p:nvPr/>
        </p:nvSpPr>
        <p:spPr>
          <a:xfrm>
            <a:off x="3357554" y="4572008"/>
            <a:ext cx="214314" cy="214314"/>
          </a:xfrm>
          <a:prstGeom prst="star4">
            <a:avLst/>
          </a:prstGeom>
          <a:solidFill>
            <a:srgbClr val="03DF18"/>
          </a:solidFill>
          <a:ln>
            <a:solidFill>
              <a:srgbClr val="03DF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5" name="Stella a 4 punte 214"/>
          <p:cNvSpPr/>
          <p:nvPr/>
        </p:nvSpPr>
        <p:spPr>
          <a:xfrm>
            <a:off x="71406" y="4643446"/>
            <a:ext cx="214314" cy="214314"/>
          </a:xfrm>
          <a:prstGeom prst="star4">
            <a:avLst/>
          </a:prstGeom>
          <a:solidFill>
            <a:srgbClr val="03DF18"/>
          </a:solidFill>
          <a:ln>
            <a:solidFill>
              <a:srgbClr val="03DF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6" name="Stella a 4 punte 215"/>
          <p:cNvSpPr/>
          <p:nvPr/>
        </p:nvSpPr>
        <p:spPr>
          <a:xfrm>
            <a:off x="8143900" y="4214818"/>
            <a:ext cx="214314" cy="214314"/>
          </a:xfrm>
          <a:prstGeom prst="star4">
            <a:avLst/>
          </a:prstGeom>
          <a:solidFill>
            <a:srgbClr val="FFEE11"/>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7" name="Stella a 4 punte 216"/>
          <p:cNvSpPr/>
          <p:nvPr/>
        </p:nvSpPr>
        <p:spPr>
          <a:xfrm>
            <a:off x="4714876" y="4295780"/>
            <a:ext cx="214314" cy="214314"/>
          </a:xfrm>
          <a:prstGeom prst="star4">
            <a:avLst/>
          </a:prstGeom>
          <a:solidFill>
            <a:srgbClr val="FFEE11"/>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8" name="Stella a 4 punte 217"/>
          <p:cNvSpPr/>
          <p:nvPr/>
        </p:nvSpPr>
        <p:spPr>
          <a:xfrm>
            <a:off x="4929190" y="4286256"/>
            <a:ext cx="214314" cy="214314"/>
          </a:xfrm>
          <a:prstGeom prst="star4">
            <a:avLst/>
          </a:prstGeom>
          <a:solidFill>
            <a:srgbClr val="FFEE11"/>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9" name="Stella a 4 punte 218"/>
          <p:cNvSpPr/>
          <p:nvPr/>
        </p:nvSpPr>
        <p:spPr>
          <a:xfrm>
            <a:off x="6572264" y="5286388"/>
            <a:ext cx="214314" cy="214314"/>
          </a:xfrm>
          <a:prstGeom prst="star4">
            <a:avLst/>
          </a:prstGeom>
          <a:solidFill>
            <a:srgbClr val="FFEE11"/>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1" name="CasellaDiTesto 220"/>
          <p:cNvSpPr txBox="1"/>
          <p:nvPr/>
        </p:nvSpPr>
        <p:spPr>
          <a:xfrm>
            <a:off x="5214942" y="5566492"/>
            <a:ext cx="3214710" cy="1077218"/>
          </a:xfrm>
          <a:prstGeom prst="rect">
            <a:avLst/>
          </a:prstGeom>
          <a:solidFill>
            <a:schemeClr val="bg1">
              <a:lumMod val="50000"/>
            </a:schemeClr>
          </a:solidFill>
        </p:spPr>
        <p:txBody>
          <a:bodyPr wrap="square" rtlCol="0">
            <a:spAutoFit/>
          </a:bodyPr>
          <a:lstStyle/>
          <a:p>
            <a:r>
              <a:rPr lang="it-IT" sz="1600" b="1" dirty="0" smtClean="0">
                <a:latin typeface="Times New Roman" pitchFamily="18" charset="0"/>
                <a:cs typeface="Times New Roman" pitchFamily="18" charset="0"/>
              </a:rPr>
              <a:t>La presenza contemporanea di questi alleli conferisce un vantaggio selettivo in ambienti estremi (p.es. ambienti aridi).</a:t>
            </a:r>
            <a:endParaRPr lang="it-IT" sz="1600" b="1" dirty="0">
              <a:latin typeface="Times New Roman" pitchFamily="18" charset="0"/>
              <a:cs typeface="Times New Roman" pitchFamily="18" charset="0"/>
            </a:endParaRPr>
          </a:p>
        </p:txBody>
      </p:sp>
      <p:sp>
        <p:nvSpPr>
          <p:cNvPr id="222" name="Stella a 4 punte 221"/>
          <p:cNvSpPr/>
          <p:nvPr/>
        </p:nvSpPr>
        <p:spPr>
          <a:xfrm>
            <a:off x="6286512" y="5286388"/>
            <a:ext cx="214314" cy="214314"/>
          </a:xfrm>
          <a:prstGeom prst="star4">
            <a:avLst/>
          </a:prstGeom>
          <a:solidFill>
            <a:srgbClr val="03DF18"/>
          </a:solidFill>
          <a:ln>
            <a:solidFill>
              <a:srgbClr val="03DF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0" name="Stella a 4 punte 219"/>
          <p:cNvSpPr/>
          <p:nvPr/>
        </p:nvSpPr>
        <p:spPr>
          <a:xfrm>
            <a:off x="8358214" y="4214818"/>
            <a:ext cx="214314" cy="214314"/>
          </a:xfrm>
          <a:prstGeom prst="star4">
            <a:avLst/>
          </a:prstGeom>
          <a:solidFill>
            <a:srgbClr val="FFEE11"/>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81"/>
                                        </p:tgtEl>
                                        <p:attrNameLst>
                                          <p:attrName>style.visibility</p:attrName>
                                        </p:attrNameLst>
                                      </p:cBhvr>
                                      <p:to>
                                        <p:strVal val="visible"/>
                                      </p:to>
                                    </p:set>
                                    <p:anim calcmode="lin" valueType="num">
                                      <p:cBhvr>
                                        <p:cTn id="13" dur="1000" fill="hold"/>
                                        <p:tgtEl>
                                          <p:spTgt spid="81"/>
                                        </p:tgtEl>
                                        <p:attrNameLst>
                                          <p:attrName>ppt_w</p:attrName>
                                        </p:attrNameLst>
                                      </p:cBhvr>
                                      <p:tavLst>
                                        <p:tav tm="0">
                                          <p:val>
                                            <p:strVal val="#ppt_w*0.70"/>
                                          </p:val>
                                        </p:tav>
                                        <p:tav tm="100000">
                                          <p:val>
                                            <p:strVal val="#ppt_w"/>
                                          </p:val>
                                        </p:tav>
                                      </p:tavLst>
                                    </p:anim>
                                    <p:anim calcmode="lin" valueType="num">
                                      <p:cBhvr>
                                        <p:cTn id="14" dur="1000" fill="hold"/>
                                        <p:tgtEl>
                                          <p:spTgt spid="81"/>
                                        </p:tgtEl>
                                        <p:attrNameLst>
                                          <p:attrName>ppt_h</p:attrName>
                                        </p:attrNameLst>
                                      </p:cBhvr>
                                      <p:tavLst>
                                        <p:tav tm="0">
                                          <p:val>
                                            <p:strVal val="#ppt_h"/>
                                          </p:val>
                                        </p:tav>
                                        <p:tav tm="100000">
                                          <p:val>
                                            <p:strVal val="#ppt_h"/>
                                          </p:val>
                                        </p:tav>
                                      </p:tavLst>
                                    </p:anim>
                                    <p:animEffect transition="in" filter="fade">
                                      <p:cBhvr>
                                        <p:cTn id="15" dur="1000"/>
                                        <p:tgtEl>
                                          <p:spTgt spid="81"/>
                                        </p:tgtEl>
                                      </p:cBhvr>
                                    </p:animEffect>
                                  </p:childTnLst>
                                </p:cTn>
                              </p:par>
                            </p:childTnLst>
                          </p:cTn>
                        </p:par>
                        <p:par>
                          <p:cTn id="16" fill="hold">
                            <p:stCondLst>
                              <p:cond delay="2000"/>
                            </p:stCondLst>
                            <p:childTnLst>
                              <p:par>
                                <p:cTn id="17" presetID="55" presetClass="entr" presetSubtype="0" fill="hold" nodeType="afterEffect">
                                  <p:stCondLst>
                                    <p:cond delay="0"/>
                                  </p:stCondLst>
                                  <p:childTnLst>
                                    <p:set>
                                      <p:cBhvr>
                                        <p:cTn id="18" dur="1" fill="hold">
                                          <p:stCondLst>
                                            <p:cond delay="0"/>
                                          </p:stCondLst>
                                        </p:cTn>
                                        <p:tgtEl>
                                          <p:spTgt spid="106"/>
                                        </p:tgtEl>
                                        <p:attrNameLst>
                                          <p:attrName>style.visibility</p:attrName>
                                        </p:attrNameLst>
                                      </p:cBhvr>
                                      <p:to>
                                        <p:strVal val="visible"/>
                                      </p:to>
                                    </p:set>
                                    <p:anim calcmode="lin" valueType="num">
                                      <p:cBhvr>
                                        <p:cTn id="19" dur="1000" fill="hold"/>
                                        <p:tgtEl>
                                          <p:spTgt spid="106"/>
                                        </p:tgtEl>
                                        <p:attrNameLst>
                                          <p:attrName>ppt_w</p:attrName>
                                        </p:attrNameLst>
                                      </p:cBhvr>
                                      <p:tavLst>
                                        <p:tav tm="0">
                                          <p:val>
                                            <p:strVal val="#ppt_w*0.70"/>
                                          </p:val>
                                        </p:tav>
                                        <p:tav tm="100000">
                                          <p:val>
                                            <p:strVal val="#ppt_w"/>
                                          </p:val>
                                        </p:tav>
                                      </p:tavLst>
                                    </p:anim>
                                    <p:anim calcmode="lin" valueType="num">
                                      <p:cBhvr>
                                        <p:cTn id="20" dur="1000" fill="hold"/>
                                        <p:tgtEl>
                                          <p:spTgt spid="106"/>
                                        </p:tgtEl>
                                        <p:attrNameLst>
                                          <p:attrName>ppt_h</p:attrName>
                                        </p:attrNameLst>
                                      </p:cBhvr>
                                      <p:tavLst>
                                        <p:tav tm="0">
                                          <p:val>
                                            <p:strVal val="#ppt_h"/>
                                          </p:val>
                                        </p:tav>
                                        <p:tav tm="100000">
                                          <p:val>
                                            <p:strVal val="#ppt_h"/>
                                          </p:val>
                                        </p:tav>
                                      </p:tavLst>
                                    </p:anim>
                                    <p:animEffect transition="in" filter="fade">
                                      <p:cBhvr>
                                        <p:cTn id="21" dur="1000"/>
                                        <p:tgtEl>
                                          <p:spTgt spid="106"/>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0" fill="hold" grpId="0" nodeType="clickEffect">
                                  <p:stCondLst>
                                    <p:cond delay="0"/>
                                  </p:stCondLst>
                                  <p:childTnLst>
                                    <p:set>
                                      <p:cBhvr>
                                        <p:cTn id="25" dur="1" fill="hold">
                                          <p:stCondLst>
                                            <p:cond delay="0"/>
                                          </p:stCondLst>
                                        </p:cTn>
                                        <p:tgtEl>
                                          <p:spTgt spid="132"/>
                                        </p:tgtEl>
                                        <p:attrNameLst>
                                          <p:attrName>style.visibility</p:attrName>
                                        </p:attrNameLst>
                                      </p:cBhvr>
                                      <p:to>
                                        <p:strVal val="visible"/>
                                      </p:to>
                                    </p:set>
                                    <p:anim calcmode="lin" valueType="num">
                                      <p:cBhvr>
                                        <p:cTn id="26" dur="500" fill="hold"/>
                                        <p:tgtEl>
                                          <p:spTgt spid="132"/>
                                        </p:tgtEl>
                                        <p:attrNameLst>
                                          <p:attrName>ppt_w</p:attrName>
                                        </p:attrNameLst>
                                      </p:cBhvr>
                                      <p:tavLst>
                                        <p:tav tm="0">
                                          <p:val>
                                            <p:fltVal val="0"/>
                                          </p:val>
                                        </p:tav>
                                        <p:tav tm="100000">
                                          <p:val>
                                            <p:strVal val="#ppt_w"/>
                                          </p:val>
                                        </p:tav>
                                      </p:tavLst>
                                    </p:anim>
                                    <p:anim calcmode="lin" valueType="num">
                                      <p:cBhvr>
                                        <p:cTn id="27" dur="500" fill="hold"/>
                                        <p:tgtEl>
                                          <p:spTgt spid="132"/>
                                        </p:tgtEl>
                                        <p:attrNameLst>
                                          <p:attrName>ppt_h</p:attrName>
                                        </p:attrNameLst>
                                      </p:cBhvr>
                                      <p:tavLst>
                                        <p:tav tm="0">
                                          <p:val>
                                            <p:fltVal val="0"/>
                                          </p:val>
                                        </p:tav>
                                        <p:tav tm="100000">
                                          <p:val>
                                            <p:strVal val="#ppt_h"/>
                                          </p:val>
                                        </p:tav>
                                      </p:tavLst>
                                    </p:anim>
                                    <p:animEffect transition="in" filter="fade">
                                      <p:cBhvr>
                                        <p:cTn id="28" dur="500"/>
                                        <p:tgtEl>
                                          <p:spTgt spid="132"/>
                                        </p:tgtEl>
                                      </p:cBhvr>
                                    </p:animEffect>
                                  </p:childTnLst>
                                </p:cTn>
                              </p:par>
                            </p:childTnLst>
                          </p:cTn>
                        </p:par>
                      </p:childTnLst>
                    </p:cTn>
                  </p:par>
                  <p:par>
                    <p:cTn id="29" fill="hold">
                      <p:stCondLst>
                        <p:cond delay="indefinite"/>
                      </p:stCondLst>
                      <p:childTnLst>
                        <p:par>
                          <p:cTn id="30" fill="hold">
                            <p:stCondLst>
                              <p:cond delay="0"/>
                            </p:stCondLst>
                            <p:childTnLst>
                              <p:par>
                                <p:cTn id="31" presetID="55" presetClass="entr" presetSubtype="0" fill="hold" grpId="0" nodeType="clickEffect">
                                  <p:stCondLst>
                                    <p:cond delay="0"/>
                                  </p:stCondLst>
                                  <p:childTnLst>
                                    <p:set>
                                      <p:cBhvr>
                                        <p:cTn id="32" dur="1" fill="hold">
                                          <p:stCondLst>
                                            <p:cond delay="0"/>
                                          </p:stCondLst>
                                        </p:cTn>
                                        <p:tgtEl>
                                          <p:spTgt spid="133"/>
                                        </p:tgtEl>
                                        <p:attrNameLst>
                                          <p:attrName>style.visibility</p:attrName>
                                        </p:attrNameLst>
                                      </p:cBhvr>
                                      <p:to>
                                        <p:strVal val="visible"/>
                                      </p:to>
                                    </p:set>
                                    <p:anim calcmode="lin" valueType="num">
                                      <p:cBhvr>
                                        <p:cTn id="33" dur="1000" fill="hold"/>
                                        <p:tgtEl>
                                          <p:spTgt spid="133"/>
                                        </p:tgtEl>
                                        <p:attrNameLst>
                                          <p:attrName>ppt_w</p:attrName>
                                        </p:attrNameLst>
                                      </p:cBhvr>
                                      <p:tavLst>
                                        <p:tav tm="0">
                                          <p:val>
                                            <p:strVal val="#ppt_w*0.70"/>
                                          </p:val>
                                        </p:tav>
                                        <p:tav tm="100000">
                                          <p:val>
                                            <p:strVal val="#ppt_w"/>
                                          </p:val>
                                        </p:tav>
                                      </p:tavLst>
                                    </p:anim>
                                    <p:anim calcmode="lin" valueType="num">
                                      <p:cBhvr>
                                        <p:cTn id="34" dur="1000" fill="hold"/>
                                        <p:tgtEl>
                                          <p:spTgt spid="133"/>
                                        </p:tgtEl>
                                        <p:attrNameLst>
                                          <p:attrName>ppt_h</p:attrName>
                                        </p:attrNameLst>
                                      </p:cBhvr>
                                      <p:tavLst>
                                        <p:tav tm="0">
                                          <p:val>
                                            <p:strVal val="#ppt_h"/>
                                          </p:val>
                                        </p:tav>
                                        <p:tav tm="100000">
                                          <p:val>
                                            <p:strVal val="#ppt_h"/>
                                          </p:val>
                                        </p:tav>
                                      </p:tavLst>
                                    </p:anim>
                                    <p:animEffect transition="in" filter="fade">
                                      <p:cBhvr>
                                        <p:cTn id="35" dur="1000"/>
                                        <p:tgtEl>
                                          <p:spTgt spid="133"/>
                                        </p:tgtEl>
                                      </p:cBhvr>
                                    </p:animEffect>
                                  </p:childTnLst>
                                </p:cTn>
                              </p:par>
                              <p:par>
                                <p:cTn id="36" presetID="55" presetClass="entr" presetSubtype="0" fill="hold" grpId="0" nodeType="withEffect">
                                  <p:stCondLst>
                                    <p:cond delay="0"/>
                                  </p:stCondLst>
                                  <p:childTnLst>
                                    <p:set>
                                      <p:cBhvr>
                                        <p:cTn id="37" dur="1" fill="hold">
                                          <p:stCondLst>
                                            <p:cond delay="0"/>
                                          </p:stCondLst>
                                        </p:cTn>
                                        <p:tgtEl>
                                          <p:spTgt spid="134"/>
                                        </p:tgtEl>
                                        <p:attrNameLst>
                                          <p:attrName>style.visibility</p:attrName>
                                        </p:attrNameLst>
                                      </p:cBhvr>
                                      <p:to>
                                        <p:strVal val="visible"/>
                                      </p:to>
                                    </p:set>
                                    <p:anim calcmode="lin" valueType="num">
                                      <p:cBhvr>
                                        <p:cTn id="38" dur="1000" fill="hold"/>
                                        <p:tgtEl>
                                          <p:spTgt spid="134"/>
                                        </p:tgtEl>
                                        <p:attrNameLst>
                                          <p:attrName>ppt_w</p:attrName>
                                        </p:attrNameLst>
                                      </p:cBhvr>
                                      <p:tavLst>
                                        <p:tav tm="0">
                                          <p:val>
                                            <p:strVal val="#ppt_w*0.70"/>
                                          </p:val>
                                        </p:tav>
                                        <p:tav tm="100000">
                                          <p:val>
                                            <p:strVal val="#ppt_w"/>
                                          </p:val>
                                        </p:tav>
                                      </p:tavLst>
                                    </p:anim>
                                    <p:anim calcmode="lin" valueType="num">
                                      <p:cBhvr>
                                        <p:cTn id="39" dur="1000" fill="hold"/>
                                        <p:tgtEl>
                                          <p:spTgt spid="134"/>
                                        </p:tgtEl>
                                        <p:attrNameLst>
                                          <p:attrName>ppt_h</p:attrName>
                                        </p:attrNameLst>
                                      </p:cBhvr>
                                      <p:tavLst>
                                        <p:tav tm="0">
                                          <p:val>
                                            <p:strVal val="#ppt_h"/>
                                          </p:val>
                                        </p:tav>
                                        <p:tav tm="100000">
                                          <p:val>
                                            <p:strVal val="#ppt_h"/>
                                          </p:val>
                                        </p:tav>
                                      </p:tavLst>
                                    </p:anim>
                                    <p:animEffect transition="in" filter="fade">
                                      <p:cBhvr>
                                        <p:cTn id="40" dur="1000"/>
                                        <p:tgtEl>
                                          <p:spTgt spid="134"/>
                                        </p:tgtEl>
                                      </p:cBhvr>
                                    </p:animEffect>
                                  </p:childTnLst>
                                </p:cTn>
                              </p:par>
                              <p:par>
                                <p:cTn id="41" presetID="55" presetClass="entr" presetSubtype="0" fill="hold" grpId="0" nodeType="withEffect">
                                  <p:stCondLst>
                                    <p:cond delay="0"/>
                                  </p:stCondLst>
                                  <p:childTnLst>
                                    <p:set>
                                      <p:cBhvr>
                                        <p:cTn id="42" dur="1" fill="hold">
                                          <p:stCondLst>
                                            <p:cond delay="0"/>
                                          </p:stCondLst>
                                        </p:cTn>
                                        <p:tgtEl>
                                          <p:spTgt spid="135"/>
                                        </p:tgtEl>
                                        <p:attrNameLst>
                                          <p:attrName>style.visibility</p:attrName>
                                        </p:attrNameLst>
                                      </p:cBhvr>
                                      <p:to>
                                        <p:strVal val="visible"/>
                                      </p:to>
                                    </p:set>
                                    <p:anim calcmode="lin" valueType="num">
                                      <p:cBhvr>
                                        <p:cTn id="43" dur="1000" fill="hold"/>
                                        <p:tgtEl>
                                          <p:spTgt spid="135"/>
                                        </p:tgtEl>
                                        <p:attrNameLst>
                                          <p:attrName>ppt_w</p:attrName>
                                        </p:attrNameLst>
                                      </p:cBhvr>
                                      <p:tavLst>
                                        <p:tav tm="0">
                                          <p:val>
                                            <p:strVal val="#ppt_w*0.70"/>
                                          </p:val>
                                        </p:tav>
                                        <p:tav tm="100000">
                                          <p:val>
                                            <p:strVal val="#ppt_w"/>
                                          </p:val>
                                        </p:tav>
                                      </p:tavLst>
                                    </p:anim>
                                    <p:anim calcmode="lin" valueType="num">
                                      <p:cBhvr>
                                        <p:cTn id="44" dur="1000" fill="hold"/>
                                        <p:tgtEl>
                                          <p:spTgt spid="135"/>
                                        </p:tgtEl>
                                        <p:attrNameLst>
                                          <p:attrName>ppt_h</p:attrName>
                                        </p:attrNameLst>
                                      </p:cBhvr>
                                      <p:tavLst>
                                        <p:tav tm="0">
                                          <p:val>
                                            <p:strVal val="#ppt_h"/>
                                          </p:val>
                                        </p:tav>
                                        <p:tav tm="100000">
                                          <p:val>
                                            <p:strVal val="#ppt_h"/>
                                          </p:val>
                                        </p:tav>
                                      </p:tavLst>
                                    </p:anim>
                                    <p:animEffect transition="in" filter="fade">
                                      <p:cBhvr>
                                        <p:cTn id="45" dur="1000"/>
                                        <p:tgtEl>
                                          <p:spTgt spid="135"/>
                                        </p:tgtEl>
                                      </p:cBhvr>
                                    </p:animEffect>
                                  </p:childTnLst>
                                </p:cTn>
                              </p:par>
                            </p:childTnLst>
                          </p:cTn>
                        </p:par>
                        <p:par>
                          <p:cTn id="46" fill="hold">
                            <p:stCondLst>
                              <p:cond delay="1000"/>
                            </p:stCondLst>
                            <p:childTnLst>
                              <p:par>
                                <p:cTn id="47" presetID="6" presetClass="emph" presetSubtype="0" fill="hold" grpId="1" nodeType="afterEffect">
                                  <p:stCondLst>
                                    <p:cond delay="0"/>
                                  </p:stCondLst>
                                  <p:childTnLst>
                                    <p:animScale>
                                      <p:cBhvr>
                                        <p:cTn id="48" dur="2000" fill="hold"/>
                                        <p:tgtEl>
                                          <p:spTgt spid="135"/>
                                        </p:tgtEl>
                                      </p:cBhvr>
                                      <p:by x="150000" y="150000"/>
                                    </p:animScale>
                                  </p:childTnLst>
                                </p:cTn>
                              </p:par>
                              <p:par>
                                <p:cTn id="49" presetID="6" presetClass="emph" presetSubtype="0" fill="hold" grpId="1" nodeType="withEffect">
                                  <p:stCondLst>
                                    <p:cond delay="0"/>
                                  </p:stCondLst>
                                  <p:childTnLst>
                                    <p:animScale>
                                      <p:cBhvr>
                                        <p:cTn id="50" dur="2000" fill="hold"/>
                                        <p:tgtEl>
                                          <p:spTgt spid="133"/>
                                        </p:tgtEl>
                                      </p:cBhvr>
                                      <p:by x="150000" y="150000"/>
                                    </p:animScale>
                                  </p:childTnLst>
                                </p:cTn>
                              </p:par>
                              <p:par>
                                <p:cTn id="51" presetID="6" presetClass="emph" presetSubtype="0" fill="hold" grpId="1" nodeType="withEffect">
                                  <p:stCondLst>
                                    <p:cond delay="0"/>
                                  </p:stCondLst>
                                  <p:childTnLst>
                                    <p:animScale>
                                      <p:cBhvr>
                                        <p:cTn id="52" dur="2000" fill="hold"/>
                                        <p:tgtEl>
                                          <p:spTgt spid="134"/>
                                        </p:tgtEl>
                                      </p:cBhvr>
                                      <p:by x="150000" y="150000"/>
                                    </p:animScale>
                                  </p:childTnLst>
                                </p:cTn>
                              </p:par>
                            </p:childTnLst>
                          </p:cTn>
                        </p:par>
                      </p:childTnLst>
                    </p:cTn>
                  </p:par>
                  <p:par>
                    <p:cTn id="53" fill="hold">
                      <p:stCondLst>
                        <p:cond delay="indefinite"/>
                      </p:stCondLst>
                      <p:childTnLst>
                        <p:par>
                          <p:cTn id="54" fill="hold">
                            <p:stCondLst>
                              <p:cond delay="0"/>
                            </p:stCondLst>
                            <p:childTnLst>
                              <p:par>
                                <p:cTn id="55" presetID="55" presetClass="entr" presetSubtype="0" fill="hold" nodeType="clickEffect">
                                  <p:stCondLst>
                                    <p:cond delay="0"/>
                                  </p:stCondLst>
                                  <p:childTnLst>
                                    <p:set>
                                      <p:cBhvr>
                                        <p:cTn id="56" dur="1" fill="hold">
                                          <p:stCondLst>
                                            <p:cond delay="0"/>
                                          </p:stCondLst>
                                        </p:cTn>
                                        <p:tgtEl>
                                          <p:spTgt spid="136"/>
                                        </p:tgtEl>
                                        <p:attrNameLst>
                                          <p:attrName>style.visibility</p:attrName>
                                        </p:attrNameLst>
                                      </p:cBhvr>
                                      <p:to>
                                        <p:strVal val="visible"/>
                                      </p:to>
                                    </p:set>
                                    <p:anim calcmode="lin" valueType="num">
                                      <p:cBhvr>
                                        <p:cTn id="57" dur="1000" fill="hold"/>
                                        <p:tgtEl>
                                          <p:spTgt spid="136"/>
                                        </p:tgtEl>
                                        <p:attrNameLst>
                                          <p:attrName>ppt_w</p:attrName>
                                        </p:attrNameLst>
                                      </p:cBhvr>
                                      <p:tavLst>
                                        <p:tav tm="0">
                                          <p:val>
                                            <p:strVal val="#ppt_w*0.70"/>
                                          </p:val>
                                        </p:tav>
                                        <p:tav tm="100000">
                                          <p:val>
                                            <p:strVal val="#ppt_w"/>
                                          </p:val>
                                        </p:tav>
                                      </p:tavLst>
                                    </p:anim>
                                    <p:anim calcmode="lin" valueType="num">
                                      <p:cBhvr>
                                        <p:cTn id="58" dur="1000" fill="hold"/>
                                        <p:tgtEl>
                                          <p:spTgt spid="136"/>
                                        </p:tgtEl>
                                        <p:attrNameLst>
                                          <p:attrName>ppt_h</p:attrName>
                                        </p:attrNameLst>
                                      </p:cBhvr>
                                      <p:tavLst>
                                        <p:tav tm="0">
                                          <p:val>
                                            <p:strVal val="#ppt_h"/>
                                          </p:val>
                                        </p:tav>
                                        <p:tav tm="100000">
                                          <p:val>
                                            <p:strVal val="#ppt_h"/>
                                          </p:val>
                                        </p:tav>
                                      </p:tavLst>
                                    </p:anim>
                                    <p:animEffect transition="in" filter="fade">
                                      <p:cBhvr>
                                        <p:cTn id="59" dur="1000"/>
                                        <p:tgtEl>
                                          <p:spTgt spid="136"/>
                                        </p:tgtEl>
                                      </p:cBhvr>
                                    </p:animEffect>
                                  </p:childTnLst>
                                </p:cTn>
                              </p:par>
                              <p:par>
                                <p:cTn id="60" presetID="55" presetClass="entr" presetSubtype="0" fill="hold" nodeType="withEffect">
                                  <p:stCondLst>
                                    <p:cond delay="0"/>
                                  </p:stCondLst>
                                  <p:childTnLst>
                                    <p:set>
                                      <p:cBhvr>
                                        <p:cTn id="61" dur="1" fill="hold">
                                          <p:stCondLst>
                                            <p:cond delay="0"/>
                                          </p:stCondLst>
                                        </p:cTn>
                                        <p:tgtEl>
                                          <p:spTgt spid="162"/>
                                        </p:tgtEl>
                                        <p:attrNameLst>
                                          <p:attrName>style.visibility</p:attrName>
                                        </p:attrNameLst>
                                      </p:cBhvr>
                                      <p:to>
                                        <p:strVal val="visible"/>
                                      </p:to>
                                    </p:set>
                                    <p:anim calcmode="lin" valueType="num">
                                      <p:cBhvr>
                                        <p:cTn id="62" dur="1000" fill="hold"/>
                                        <p:tgtEl>
                                          <p:spTgt spid="162"/>
                                        </p:tgtEl>
                                        <p:attrNameLst>
                                          <p:attrName>ppt_w</p:attrName>
                                        </p:attrNameLst>
                                      </p:cBhvr>
                                      <p:tavLst>
                                        <p:tav tm="0">
                                          <p:val>
                                            <p:strVal val="#ppt_w*0.70"/>
                                          </p:val>
                                        </p:tav>
                                        <p:tav tm="100000">
                                          <p:val>
                                            <p:strVal val="#ppt_w"/>
                                          </p:val>
                                        </p:tav>
                                      </p:tavLst>
                                    </p:anim>
                                    <p:anim calcmode="lin" valueType="num">
                                      <p:cBhvr>
                                        <p:cTn id="63" dur="1000" fill="hold"/>
                                        <p:tgtEl>
                                          <p:spTgt spid="162"/>
                                        </p:tgtEl>
                                        <p:attrNameLst>
                                          <p:attrName>ppt_h</p:attrName>
                                        </p:attrNameLst>
                                      </p:cBhvr>
                                      <p:tavLst>
                                        <p:tav tm="0">
                                          <p:val>
                                            <p:strVal val="#ppt_h"/>
                                          </p:val>
                                        </p:tav>
                                        <p:tav tm="100000">
                                          <p:val>
                                            <p:strVal val="#ppt_h"/>
                                          </p:val>
                                        </p:tav>
                                      </p:tavLst>
                                    </p:anim>
                                    <p:animEffect transition="in" filter="fade">
                                      <p:cBhvr>
                                        <p:cTn id="64" dur="1000"/>
                                        <p:tgtEl>
                                          <p:spTgt spid="162"/>
                                        </p:tgtEl>
                                      </p:cBhvr>
                                    </p:animEffect>
                                  </p:childTnLst>
                                </p:cTn>
                              </p:par>
                              <p:par>
                                <p:cTn id="65" presetID="55" presetClass="entr" presetSubtype="0" fill="hold" nodeType="withEffect">
                                  <p:stCondLst>
                                    <p:cond delay="0"/>
                                  </p:stCondLst>
                                  <p:childTnLst>
                                    <p:set>
                                      <p:cBhvr>
                                        <p:cTn id="66" dur="1" fill="hold">
                                          <p:stCondLst>
                                            <p:cond delay="0"/>
                                          </p:stCondLst>
                                        </p:cTn>
                                        <p:tgtEl>
                                          <p:spTgt spid="187"/>
                                        </p:tgtEl>
                                        <p:attrNameLst>
                                          <p:attrName>style.visibility</p:attrName>
                                        </p:attrNameLst>
                                      </p:cBhvr>
                                      <p:to>
                                        <p:strVal val="visible"/>
                                      </p:to>
                                    </p:set>
                                    <p:anim calcmode="lin" valueType="num">
                                      <p:cBhvr>
                                        <p:cTn id="67" dur="1000" fill="hold"/>
                                        <p:tgtEl>
                                          <p:spTgt spid="187"/>
                                        </p:tgtEl>
                                        <p:attrNameLst>
                                          <p:attrName>ppt_w</p:attrName>
                                        </p:attrNameLst>
                                      </p:cBhvr>
                                      <p:tavLst>
                                        <p:tav tm="0">
                                          <p:val>
                                            <p:strVal val="#ppt_w*0.70"/>
                                          </p:val>
                                        </p:tav>
                                        <p:tav tm="100000">
                                          <p:val>
                                            <p:strVal val="#ppt_w"/>
                                          </p:val>
                                        </p:tav>
                                      </p:tavLst>
                                    </p:anim>
                                    <p:anim calcmode="lin" valueType="num">
                                      <p:cBhvr>
                                        <p:cTn id="68" dur="1000" fill="hold"/>
                                        <p:tgtEl>
                                          <p:spTgt spid="187"/>
                                        </p:tgtEl>
                                        <p:attrNameLst>
                                          <p:attrName>ppt_h</p:attrName>
                                        </p:attrNameLst>
                                      </p:cBhvr>
                                      <p:tavLst>
                                        <p:tav tm="0">
                                          <p:val>
                                            <p:strVal val="#ppt_h"/>
                                          </p:val>
                                        </p:tav>
                                        <p:tav tm="100000">
                                          <p:val>
                                            <p:strVal val="#ppt_h"/>
                                          </p:val>
                                        </p:tav>
                                      </p:tavLst>
                                    </p:anim>
                                    <p:animEffect transition="in" filter="fade">
                                      <p:cBhvr>
                                        <p:cTn id="69" dur="1000"/>
                                        <p:tgtEl>
                                          <p:spTgt spid="187"/>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0" fill="hold" grpId="0" nodeType="clickEffect">
                                  <p:stCondLst>
                                    <p:cond delay="0"/>
                                  </p:stCondLst>
                                  <p:childTnLst>
                                    <p:set>
                                      <p:cBhvr>
                                        <p:cTn id="73" dur="1" fill="hold">
                                          <p:stCondLst>
                                            <p:cond delay="0"/>
                                          </p:stCondLst>
                                        </p:cTn>
                                        <p:tgtEl>
                                          <p:spTgt spid="161"/>
                                        </p:tgtEl>
                                        <p:attrNameLst>
                                          <p:attrName>style.visibility</p:attrName>
                                        </p:attrNameLst>
                                      </p:cBhvr>
                                      <p:to>
                                        <p:strVal val="visible"/>
                                      </p:to>
                                    </p:set>
                                    <p:anim calcmode="lin" valueType="num">
                                      <p:cBhvr>
                                        <p:cTn id="74" dur="500" fill="hold"/>
                                        <p:tgtEl>
                                          <p:spTgt spid="161"/>
                                        </p:tgtEl>
                                        <p:attrNameLst>
                                          <p:attrName>ppt_w</p:attrName>
                                        </p:attrNameLst>
                                      </p:cBhvr>
                                      <p:tavLst>
                                        <p:tav tm="0">
                                          <p:val>
                                            <p:fltVal val="0"/>
                                          </p:val>
                                        </p:tav>
                                        <p:tav tm="100000">
                                          <p:val>
                                            <p:strVal val="#ppt_w"/>
                                          </p:val>
                                        </p:tav>
                                      </p:tavLst>
                                    </p:anim>
                                    <p:anim calcmode="lin" valueType="num">
                                      <p:cBhvr>
                                        <p:cTn id="75" dur="500" fill="hold"/>
                                        <p:tgtEl>
                                          <p:spTgt spid="161"/>
                                        </p:tgtEl>
                                        <p:attrNameLst>
                                          <p:attrName>ppt_h</p:attrName>
                                        </p:attrNameLst>
                                      </p:cBhvr>
                                      <p:tavLst>
                                        <p:tav tm="0">
                                          <p:val>
                                            <p:fltVal val="0"/>
                                          </p:val>
                                        </p:tav>
                                        <p:tav tm="100000">
                                          <p:val>
                                            <p:strVal val="#ppt_h"/>
                                          </p:val>
                                        </p:tav>
                                      </p:tavLst>
                                    </p:anim>
                                    <p:animEffect transition="in" filter="fade">
                                      <p:cBhvr>
                                        <p:cTn id="76" dur="500"/>
                                        <p:tgtEl>
                                          <p:spTgt spid="161"/>
                                        </p:tgtEl>
                                      </p:cBhvr>
                                    </p:animEffect>
                                  </p:childTnLst>
                                </p:cTn>
                              </p:par>
                            </p:childTnLst>
                          </p:cTn>
                        </p:par>
                      </p:childTnLst>
                    </p:cTn>
                  </p:par>
                  <p:par>
                    <p:cTn id="77" fill="hold">
                      <p:stCondLst>
                        <p:cond delay="indefinite"/>
                      </p:stCondLst>
                      <p:childTnLst>
                        <p:par>
                          <p:cTn id="78" fill="hold">
                            <p:stCondLst>
                              <p:cond delay="0"/>
                            </p:stCondLst>
                            <p:childTnLst>
                              <p:par>
                                <p:cTn id="79" presetID="55" presetClass="entr" presetSubtype="0" fill="hold" grpId="0" nodeType="clickEffect">
                                  <p:stCondLst>
                                    <p:cond delay="0"/>
                                  </p:stCondLst>
                                  <p:childTnLst>
                                    <p:set>
                                      <p:cBhvr>
                                        <p:cTn id="80" dur="1" fill="hold">
                                          <p:stCondLst>
                                            <p:cond delay="0"/>
                                          </p:stCondLst>
                                        </p:cTn>
                                        <p:tgtEl>
                                          <p:spTgt spid="215"/>
                                        </p:tgtEl>
                                        <p:attrNameLst>
                                          <p:attrName>style.visibility</p:attrName>
                                        </p:attrNameLst>
                                      </p:cBhvr>
                                      <p:to>
                                        <p:strVal val="visible"/>
                                      </p:to>
                                    </p:set>
                                    <p:anim calcmode="lin" valueType="num">
                                      <p:cBhvr>
                                        <p:cTn id="81" dur="1000" fill="hold"/>
                                        <p:tgtEl>
                                          <p:spTgt spid="215"/>
                                        </p:tgtEl>
                                        <p:attrNameLst>
                                          <p:attrName>ppt_w</p:attrName>
                                        </p:attrNameLst>
                                      </p:cBhvr>
                                      <p:tavLst>
                                        <p:tav tm="0">
                                          <p:val>
                                            <p:strVal val="#ppt_w*0.70"/>
                                          </p:val>
                                        </p:tav>
                                        <p:tav tm="100000">
                                          <p:val>
                                            <p:strVal val="#ppt_w"/>
                                          </p:val>
                                        </p:tav>
                                      </p:tavLst>
                                    </p:anim>
                                    <p:anim calcmode="lin" valueType="num">
                                      <p:cBhvr>
                                        <p:cTn id="82" dur="1000" fill="hold"/>
                                        <p:tgtEl>
                                          <p:spTgt spid="215"/>
                                        </p:tgtEl>
                                        <p:attrNameLst>
                                          <p:attrName>ppt_h</p:attrName>
                                        </p:attrNameLst>
                                      </p:cBhvr>
                                      <p:tavLst>
                                        <p:tav tm="0">
                                          <p:val>
                                            <p:strVal val="#ppt_h"/>
                                          </p:val>
                                        </p:tav>
                                        <p:tav tm="100000">
                                          <p:val>
                                            <p:strVal val="#ppt_h"/>
                                          </p:val>
                                        </p:tav>
                                      </p:tavLst>
                                    </p:anim>
                                    <p:animEffect transition="in" filter="fade">
                                      <p:cBhvr>
                                        <p:cTn id="83" dur="1000"/>
                                        <p:tgtEl>
                                          <p:spTgt spid="215"/>
                                        </p:tgtEl>
                                      </p:cBhvr>
                                    </p:animEffect>
                                  </p:childTnLst>
                                </p:cTn>
                              </p:par>
                              <p:par>
                                <p:cTn id="84" presetID="55" presetClass="entr" presetSubtype="0" fill="hold" grpId="0" nodeType="withEffect">
                                  <p:stCondLst>
                                    <p:cond delay="0"/>
                                  </p:stCondLst>
                                  <p:childTnLst>
                                    <p:set>
                                      <p:cBhvr>
                                        <p:cTn id="85" dur="1" fill="hold">
                                          <p:stCondLst>
                                            <p:cond delay="0"/>
                                          </p:stCondLst>
                                        </p:cTn>
                                        <p:tgtEl>
                                          <p:spTgt spid="212"/>
                                        </p:tgtEl>
                                        <p:attrNameLst>
                                          <p:attrName>style.visibility</p:attrName>
                                        </p:attrNameLst>
                                      </p:cBhvr>
                                      <p:to>
                                        <p:strVal val="visible"/>
                                      </p:to>
                                    </p:set>
                                    <p:anim calcmode="lin" valueType="num">
                                      <p:cBhvr>
                                        <p:cTn id="86" dur="1000" fill="hold"/>
                                        <p:tgtEl>
                                          <p:spTgt spid="212"/>
                                        </p:tgtEl>
                                        <p:attrNameLst>
                                          <p:attrName>ppt_w</p:attrName>
                                        </p:attrNameLst>
                                      </p:cBhvr>
                                      <p:tavLst>
                                        <p:tav tm="0">
                                          <p:val>
                                            <p:strVal val="#ppt_w*0.70"/>
                                          </p:val>
                                        </p:tav>
                                        <p:tav tm="100000">
                                          <p:val>
                                            <p:strVal val="#ppt_w"/>
                                          </p:val>
                                        </p:tav>
                                      </p:tavLst>
                                    </p:anim>
                                    <p:anim calcmode="lin" valueType="num">
                                      <p:cBhvr>
                                        <p:cTn id="87" dur="1000" fill="hold"/>
                                        <p:tgtEl>
                                          <p:spTgt spid="212"/>
                                        </p:tgtEl>
                                        <p:attrNameLst>
                                          <p:attrName>ppt_h</p:attrName>
                                        </p:attrNameLst>
                                      </p:cBhvr>
                                      <p:tavLst>
                                        <p:tav tm="0">
                                          <p:val>
                                            <p:strVal val="#ppt_h"/>
                                          </p:val>
                                        </p:tav>
                                        <p:tav tm="100000">
                                          <p:val>
                                            <p:strVal val="#ppt_h"/>
                                          </p:val>
                                        </p:tav>
                                      </p:tavLst>
                                    </p:anim>
                                    <p:animEffect transition="in" filter="fade">
                                      <p:cBhvr>
                                        <p:cTn id="88" dur="1000"/>
                                        <p:tgtEl>
                                          <p:spTgt spid="212"/>
                                        </p:tgtEl>
                                      </p:cBhvr>
                                    </p:animEffect>
                                  </p:childTnLst>
                                </p:cTn>
                              </p:par>
                              <p:par>
                                <p:cTn id="89" presetID="55" presetClass="entr" presetSubtype="0" fill="hold" grpId="0" nodeType="withEffect">
                                  <p:stCondLst>
                                    <p:cond delay="0"/>
                                  </p:stCondLst>
                                  <p:childTnLst>
                                    <p:set>
                                      <p:cBhvr>
                                        <p:cTn id="90" dur="1" fill="hold">
                                          <p:stCondLst>
                                            <p:cond delay="0"/>
                                          </p:stCondLst>
                                        </p:cTn>
                                        <p:tgtEl>
                                          <p:spTgt spid="214"/>
                                        </p:tgtEl>
                                        <p:attrNameLst>
                                          <p:attrName>style.visibility</p:attrName>
                                        </p:attrNameLst>
                                      </p:cBhvr>
                                      <p:to>
                                        <p:strVal val="visible"/>
                                      </p:to>
                                    </p:set>
                                    <p:anim calcmode="lin" valueType="num">
                                      <p:cBhvr>
                                        <p:cTn id="91" dur="1000" fill="hold"/>
                                        <p:tgtEl>
                                          <p:spTgt spid="214"/>
                                        </p:tgtEl>
                                        <p:attrNameLst>
                                          <p:attrName>ppt_w</p:attrName>
                                        </p:attrNameLst>
                                      </p:cBhvr>
                                      <p:tavLst>
                                        <p:tav tm="0">
                                          <p:val>
                                            <p:strVal val="#ppt_w*0.70"/>
                                          </p:val>
                                        </p:tav>
                                        <p:tav tm="100000">
                                          <p:val>
                                            <p:strVal val="#ppt_w"/>
                                          </p:val>
                                        </p:tav>
                                      </p:tavLst>
                                    </p:anim>
                                    <p:anim calcmode="lin" valueType="num">
                                      <p:cBhvr>
                                        <p:cTn id="92" dur="1000" fill="hold"/>
                                        <p:tgtEl>
                                          <p:spTgt spid="214"/>
                                        </p:tgtEl>
                                        <p:attrNameLst>
                                          <p:attrName>ppt_h</p:attrName>
                                        </p:attrNameLst>
                                      </p:cBhvr>
                                      <p:tavLst>
                                        <p:tav tm="0">
                                          <p:val>
                                            <p:strVal val="#ppt_h"/>
                                          </p:val>
                                        </p:tav>
                                        <p:tav tm="100000">
                                          <p:val>
                                            <p:strVal val="#ppt_h"/>
                                          </p:val>
                                        </p:tav>
                                      </p:tavLst>
                                    </p:anim>
                                    <p:animEffect transition="in" filter="fade">
                                      <p:cBhvr>
                                        <p:cTn id="93" dur="1000"/>
                                        <p:tgtEl>
                                          <p:spTgt spid="214"/>
                                        </p:tgtEl>
                                      </p:cBhvr>
                                    </p:animEffect>
                                  </p:childTnLst>
                                </p:cTn>
                              </p:par>
                              <p:par>
                                <p:cTn id="94" presetID="55" presetClass="entr" presetSubtype="0" fill="hold" grpId="0" nodeType="withEffect">
                                  <p:stCondLst>
                                    <p:cond delay="0"/>
                                  </p:stCondLst>
                                  <p:childTnLst>
                                    <p:set>
                                      <p:cBhvr>
                                        <p:cTn id="95" dur="1" fill="hold">
                                          <p:stCondLst>
                                            <p:cond delay="0"/>
                                          </p:stCondLst>
                                        </p:cTn>
                                        <p:tgtEl>
                                          <p:spTgt spid="213"/>
                                        </p:tgtEl>
                                        <p:attrNameLst>
                                          <p:attrName>style.visibility</p:attrName>
                                        </p:attrNameLst>
                                      </p:cBhvr>
                                      <p:to>
                                        <p:strVal val="visible"/>
                                      </p:to>
                                    </p:set>
                                    <p:anim calcmode="lin" valueType="num">
                                      <p:cBhvr>
                                        <p:cTn id="96" dur="1000" fill="hold"/>
                                        <p:tgtEl>
                                          <p:spTgt spid="213"/>
                                        </p:tgtEl>
                                        <p:attrNameLst>
                                          <p:attrName>ppt_w</p:attrName>
                                        </p:attrNameLst>
                                      </p:cBhvr>
                                      <p:tavLst>
                                        <p:tav tm="0">
                                          <p:val>
                                            <p:strVal val="#ppt_w*0.70"/>
                                          </p:val>
                                        </p:tav>
                                        <p:tav tm="100000">
                                          <p:val>
                                            <p:strVal val="#ppt_w"/>
                                          </p:val>
                                        </p:tav>
                                      </p:tavLst>
                                    </p:anim>
                                    <p:anim calcmode="lin" valueType="num">
                                      <p:cBhvr>
                                        <p:cTn id="97" dur="1000" fill="hold"/>
                                        <p:tgtEl>
                                          <p:spTgt spid="213"/>
                                        </p:tgtEl>
                                        <p:attrNameLst>
                                          <p:attrName>ppt_h</p:attrName>
                                        </p:attrNameLst>
                                      </p:cBhvr>
                                      <p:tavLst>
                                        <p:tav tm="0">
                                          <p:val>
                                            <p:strVal val="#ppt_h"/>
                                          </p:val>
                                        </p:tav>
                                        <p:tav tm="100000">
                                          <p:val>
                                            <p:strVal val="#ppt_h"/>
                                          </p:val>
                                        </p:tav>
                                      </p:tavLst>
                                    </p:anim>
                                    <p:animEffect transition="in" filter="fade">
                                      <p:cBhvr>
                                        <p:cTn id="98" dur="1000"/>
                                        <p:tgtEl>
                                          <p:spTgt spid="213"/>
                                        </p:tgtEl>
                                      </p:cBhvr>
                                    </p:animEffect>
                                  </p:childTnLst>
                                </p:cTn>
                              </p:par>
                            </p:childTnLst>
                          </p:cTn>
                        </p:par>
                      </p:childTnLst>
                    </p:cTn>
                  </p:par>
                  <p:par>
                    <p:cTn id="99" fill="hold">
                      <p:stCondLst>
                        <p:cond delay="indefinite"/>
                      </p:stCondLst>
                      <p:childTnLst>
                        <p:par>
                          <p:cTn id="100" fill="hold">
                            <p:stCondLst>
                              <p:cond delay="0"/>
                            </p:stCondLst>
                            <p:childTnLst>
                              <p:par>
                                <p:cTn id="101" presetID="55" presetClass="entr" presetSubtype="0" fill="hold" grpId="0" nodeType="clickEffect">
                                  <p:stCondLst>
                                    <p:cond delay="0"/>
                                  </p:stCondLst>
                                  <p:childTnLst>
                                    <p:set>
                                      <p:cBhvr>
                                        <p:cTn id="102" dur="1" fill="hold">
                                          <p:stCondLst>
                                            <p:cond delay="0"/>
                                          </p:stCondLst>
                                        </p:cTn>
                                        <p:tgtEl>
                                          <p:spTgt spid="217"/>
                                        </p:tgtEl>
                                        <p:attrNameLst>
                                          <p:attrName>style.visibility</p:attrName>
                                        </p:attrNameLst>
                                      </p:cBhvr>
                                      <p:to>
                                        <p:strVal val="visible"/>
                                      </p:to>
                                    </p:set>
                                    <p:anim calcmode="lin" valueType="num">
                                      <p:cBhvr>
                                        <p:cTn id="103" dur="1000" fill="hold"/>
                                        <p:tgtEl>
                                          <p:spTgt spid="217"/>
                                        </p:tgtEl>
                                        <p:attrNameLst>
                                          <p:attrName>ppt_w</p:attrName>
                                        </p:attrNameLst>
                                      </p:cBhvr>
                                      <p:tavLst>
                                        <p:tav tm="0">
                                          <p:val>
                                            <p:strVal val="#ppt_w*0.70"/>
                                          </p:val>
                                        </p:tav>
                                        <p:tav tm="100000">
                                          <p:val>
                                            <p:strVal val="#ppt_w"/>
                                          </p:val>
                                        </p:tav>
                                      </p:tavLst>
                                    </p:anim>
                                    <p:anim calcmode="lin" valueType="num">
                                      <p:cBhvr>
                                        <p:cTn id="104" dur="1000" fill="hold"/>
                                        <p:tgtEl>
                                          <p:spTgt spid="217"/>
                                        </p:tgtEl>
                                        <p:attrNameLst>
                                          <p:attrName>ppt_h</p:attrName>
                                        </p:attrNameLst>
                                      </p:cBhvr>
                                      <p:tavLst>
                                        <p:tav tm="0">
                                          <p:val>
                                            <p:strVal val="#ppt_h"/>
                                          </p:val>
                                        </p:tav>
                                        <p:tav tm="100000">
                                          <p:val>
                                            <p:strVal val="#ppt_h"/>
                                          </p:val>
                                        </p:tav>
                                      </p:tavLst>
                                    </p:anim>
                                    <p:animEffect transition="in" filter="fade">
                                      <p:cBhvr>
                                        <p:cTn id="105" dur="1000"/>
                                        <p:tgtEl>
                                          <p:spTgt spid="217"/>
                                        </p:tgtEl>
                                      </p:cBhvr>
                                    </p:animEffect>
                                  </p:childTnLst>
                                </p:cTn>
                              </p:par>
                              <p:par>
                                <p:cTn id="106" presetID="55" presetClass="entr" presetSubtype="0" fill="hold" grpId="0" nodeType="withEffect">
                                  <p:stCondLst>
                                    <p:cond delay="0"/>
                                  </p:stCondLst>
                                  <p:childTnLst>
                                    <p:set>
                                      <p:cBhvr>
                                        <p:cTn id="107" dur="1" fill="hold">
                                          <p:stCondLst>
                                            <p:cond delay="0"/>
                                          </p:stCondLst>
                                        </p:cTn>
                                        <p:tgtEl>
                                          <p:spTgt spid="218"/>
                                        </p:tgtEl>
                                        <p:attrNameLst>
                                          <p:attrName>style.visibility</p:attrName>
                                        </p:attrNameLst>
                                      </p:cBhvr>
                                      <p:to>
                                        <p:strVal val="visible"/>
                                      </p:to>
                                    </p:set>
                                    <p:anim calcmode="lin" valueType="num">
                                      <p:cBhvr>
                                        <p:cTn id="108" dur="1000" fill="hold"/>
                                        <p:tgtEl>
                                          <p:spTgt spid="218"/>
                                        </p:tgtEl>
                                        <p:attrNameLst>
                                          <p:attrName>ppt_w</p:attrName>
                                        </p:attrNameLst>
                                      </p:cBhvr>
                                      <p:tavLst>
                                        <p:tav tm="0">
                                          <p:val>
                                            <p:strVal val="#ppt_w*0.70"/>
                                          </p:val>
                                        </p:tav>
                                        <p:tav tm="100000">
                                          <p:val>
                                            <p:strVal val="#ppt_w"/>
                                          </p:val>
                                        </p:tav>
                                      </p:tavLst>
                                    </p:anim>
                                    <p:anim calcmode="lin" valueType="num">
                                      <p:cBhvr>
                                        <p:cTn id="109" dur="1000" fill="hold"/>
                                        <p:tgtEl>
                                          <p:spTgt spid="218"/>
                                        </p:tgtEl>
                                        <p:attrNameLst>
                                          <p:attrName>ppt_h</p:attrName>
                                        </p:attrNameLst>
                                      </p:cBhvr>
                                      <p:tavLst>
                                        <p:tav tm="0">
                                          <p:val>
                                            <p:strVal val="#ppt_h"/>
                                          </p:val>
                                        </p:tav>
                                        <p:tav tm="100000">
                                          <p:val>
                                            <p:strVal val="#ppt_h"/>
                                          </p:val>
                                        </p:tav>
                                      </p:tavLst>
                                    </p:anim>
                                    <p:animEffect transition="in" filter="fade">
                                      <p:cBhvr>
                                        <p:cTn id="110" dur="1000"/>
                                        <p:tgtEl>
                                          <p:spTgt spid="218"/>
                                        </p:tgtEl>
                                      </p:cBhvr>
                                    </p:animEffect>
                                  </p:childTnLst>
                                </p:cTn>
                              </p:par>
                              <p:par>
                                <p:cTn id="111" presetID="55" presetClass="entr" presetSubtype="0" fill="hold" grpId="0" nodeType="withEffect">
                                  <p:stCondLst>
                                    <p:cond delay="0"/>
                                  </p:stCondLst>
                                  <p:childTnLst>
                                    <p:set>
                                      <p:cBhvr>
                                        <p:cTn id="112" dur="1" fill="hold">
                                          <p:stCondLst>
                                            <p:cond delay="0"/>
                                          </p:stCondLst>
                                        </p:cTn>
                                        <p:tgtEl>
                                          <p:spTgt spid="216"/>
                                        </p:tgtEl>
                                        <p:attrNameLst>
                                          <p:attrName>style.visibility</p:attrName>
                                        </p:attrNameLst>
                                      </p:cBhvr>
                                      <p:to>
                                        <p:strVal val="visible"/>
                                      </p:to>
                                    </p:set>
                                    <p:anim calcmode="lin" valueType="num">
                                      <p:cBhvr>
                                        <p:cTn id="113" dur="1000" fill="hold"/>
                                        <p:tgtEl>
                                          <p:spTgt spid="216"/>
                                        </p:tgtEl>
                                        <p:attrNameLst>
                                          <p:attrName>ppt_w</p:attrName>
                                        </p:attrNameLst>
                                      </p:cBhvr>
                                      <p:tavLst>
                                        <p:tav tm="0">
                                          <p:val>
                                            <p:strVal val="#ppt_w*0.70"/>
                                          </p:val>
                                        </p:tav>
                                        <p:tav tm="100000">
                                          <p:val>
                                            <p:strVal val="#ppt_w"/>
                                          </p:val>
                                        </p:tav>
                                      </p:tavLst>
                                    </p:anim>
                                    <p:anim calcmode="lin" valueType="num">
                                      <p:cBhvr>
                                        <p:cTn id="114" dur="1000" fill="hold"/>
                                        <p:tgtEl>
                                          <p:spTgt spid="216"/>
                                        </p:tgtEl>
                                        <p:attrNameLst>
                                          <p:attrName>ppt_h</p:attrName>
                                        </p:attrNameLst>
                                      </p:cBhvr>
                                      <p:tavLst>
                                        <p:tav tm="0">
                                          <p:val>
                                            <p:strVal val="#ppt_h"/>
                                          </p:val>
                                        </p:tav>
                                        <p:tav tm="100000">
                                          <p:val>
                                            <p:strVal val="#ppt_h"/>
                                          </p:val>
                                        </p:tav>
                                      </p:tavLst>
                                    </p:anim>
                                    <p:animEffect transition="in" filter="fade">
                                      <p:cBhvr>
                                        <p:cTn id="115" dur="1000"/>
                                        <p:tgtEl>
                                          <p:spTgt spid="216"/>
                                        </p:tgtEl>
                                      </p:cBhvr>
                                    </p:animEffect>
                                  </p:childTnLst>
                                </p:cTn>
                              </p:par>
                              <p:par>
                                <p:cTn id="116" presetID="55" presetClass="entr" presetSubtype="0" fill="hold" grpId="0" nodeType="withEffect">
                                  <p:stCondLst>
                                    <p:cond delay="0"/>
                                  </p:stCondLst>
                                  <p:childTnLst>
                                    <p:set>
                                      <p:cBhvr>
                                        <p:cTn id="117" dur="1" fill="hold">
                                          <p:stCondLst>
                                            <p:cond delay="0"/>
                                          </p:stCondLst>
                                        </p:cTn>
                                        <p:tgtEl>
                                          <p:spTgt spid="220"/>
                                        </p:tgtEl>
                                        <p:attrNameLst>
                                          <p:attrName>style.visibility</p:attrName>
                                        </p:attrNameLst>
                                      </p:cBhvr>
                                      <p:to>
                                        <p:strVal val="visible"/>
                                      </p:to>
                                    </p:set>
                                    <p:anim calcmode="lin" valueType="num">
                                      <p:cBhvr>
                                        <p:cTn id="118" dur="1000" fill="hold"/>
                                        <p:tgtEl>
                                          <p:spTgt spid="220"/>
                                        </p:tgtEl>
                                        <p:attrNameLst>
                                          <p:attrName>ppt_w</p:attrName>
                                        </p:attrNameLst>
                                      </p:cBhvr>
                                      <p:tavLst>
                                        <p:tav tm="0">
                                          <p:val>
                                            <p:strVal val="#ppt_w*0.70"/>
                                          </p:val>
                                        </p:tav>
                                        <p:tav tm="100000">
                                          <p:val>
                                            <p:strVal val="#ppt_w"/>
                                          </p:val>
                                        </p:tav>
                                      </p:tavLst>
                                    </p:anim>
                                    <p:anim calcmode="lin" valueType="num">
                                      <p:cBhvr>
                                        <p:cTn id="119" dur="1000" fill="hold"/>
                                        <p:tgtEl>
                                          <p:spTgt spid="220"/>
                                        </p:tgtEl>
                                        <p:attrNameLst>
                                          <p:attrName>ppt_h</p:attrName>
                                        </p:attrNameLst>
                                      </p:cBhvr>
                                      <p:tavLst>
                                        <p:tav tm="0">
                                          <p:val>
                                            <p:strVal val="#ppt_h"/>
                                          </p:val>
                                        </p:tav>
                                        <p:tav tm="100000">
                                          <p:val>
                                            <p:strVal val="#ppt_h"/>
                                          </p:val>
                                        </p:tav>
                                      </p:tavLst>
                                    </p:anim>
                                    <p:animEffect transition="in" filter="fade">
                                      <p:cBhvr>
                                        <p:cTn id="120" dur="1000"/>
                                        <p:tgtEl>
                                          <p:spTgt spid="220"/>
                                        </p:tgtEl>
                                      </p:cBhvr>
                                    </p:animEffect>
                                  </p:childTnLst>
                                </p:cTn>
                              </p:par>
                            </p:childTnLst>
                          </p:cTn>
                        </p:par>
                      </p:childTnLst>
                    </p:cTn>
                  </p:par>
                  <p:par>
                    <p:cTn id="121" fill="hold">
                      <p:stCondLst>
                        <p:cond delay="indefinite"/>
                      </p:stCondLst>
                      <p:childTnLst>
                        <p:par>
                          <p:cTn id="122" fill="hold">
                            <p:stCondLst>
                              <p:cond delay="0"/>
                            </p:stCondLst>
                            <p:childTnLst>
                              <p:par>
                                <p:cTn id="123" presetID="55" presetClass="entr" presetSubtype="0" fill="hold" grpId="0" nodeType="clickEffect">
                                  <p:stCondLst>
                                    <p:cond delay="0"/>
                                  </p:stCondLst>
                                  <p:childTnLst>
                                    <p:set>
                                      <p:cBhvr>
                                        <p:cTn id="124" dur="1" fill="hold">
                                          <p:stCondLst>
                                            <p:cond delay="0"/>
                                          </p:stCondLst>
                                        </p:cTn>
                                        <p:tgtEl>
                                          <p:spTgt spid="219"/>
                                        </p:tgtEl>
                                        <p:attrNameLst>
                                          <p:attrName>style.visibility</p:attrName>
                                        </p:attrNameLst>
                                      </p:cBhvr>
                                      <p:to>
                                        <p:strVal val="visible"/>
                                      </p:to>
                                    </p:set>
                                    <p:anim calcmode="lin" valueType="num">
                                      <p:cBhvr>
                                        <p:cTn id="125" dur="1000" fill="hold"/>
                                        <p:tgtEl>
                                          <p:spTgt spid="219"/>
                                        </p:tgtEl>
                                        <p:attrNameLst>
                                          <p:attrName>ppt_w</p:attrName>
                                        </p:attrNameLst>
                                      </p:cBhvr>
                                      <p:tavLst>
                                        <p:tav tm="0">
                                          <p:val>
                                            <p:strVal val="#ppt_w*0.70"/>
                                          </p:val>
                                        </p:tav>
                                        <p:tav tm="100000">
                                          <p:val>
                                            <p:strVal val="#ppt_w"/>
                                          </p:val>
                                        </p:tav>
                                      </p:tavLst>
                                    </p:anim>
                                    <p:anim calcmode="lin" valueType="num">
                                      <p:cBhvr>
                                        <p:cTn id="126" dur="1000" fill="hold"/>
                                        <p:tgtEl>
                                          <p:spTgt spid="219"/>
                                        </p:tgtEl>
                                        <p:attrNameLst>
                                          <p:attrName>ppt_h</p:attrName>
                                        </p:attrNameLst>
                                      </p:cBhvr>
                                      <p:tavLst>
                                        <p:tav tm="0">
                                          <p:val>
                                            <p:strVal val="#ppt_h"/>
                                          </p:val>
                                        </p:tav>
                                        <p:tav tm="100000">
                                          <p:val>
                                            <p:strVal val="#ppt_h"/>
                                          </p:val>
                                        </p:tav>
                                      </p:tavLst>
                                    </p:anim>
                                    <p:animEffect transition="in" filter="fade">
                                      <p:cBhvr>
                                        <p:cTn id="127" dur="1000"/>
                                        <p:tgtEl>
                                          <p:spTgt spid="219"/>
                                        </p:tgtEl>
                                      </p:cBhvr>
                                    </p:animEffect>
                                  </p:childTnLst>
                                </p:cTn>
                              </p:par>
                              <p:par>
                                <p:cTn id="128" presetID="55" presetClass="entr" presetSubtype="0" fill="hold" grpId="0" nodeType="withEffect">
                                  <p:stCondLst>
                                    <p:cond delay="0"/>
                                  </p:stCondLst>
                                  <p:childTnLst>
                                    <p:set>
                                      <p:cBhvr>
                                        <p:cTn id="129" dur="1" fill="hold">
                                          <p:stCondLst>
                                            <p:cond delay="0"/>
                                          </p:stCondLst>
                                        </p:cTn>
                                        <p:tgtEl>
                                          <p:spTgt spid="222"/>
                                        </p:tgtEl>
                                        <p:attrNameLst>
                                          <p:attrName>style.visibility</p:attrName>
                                        </p:attrNameLst>
                                      </p:cBhvr>
                                      <p:to>
                                        <p:strVal val="visible"/>
                                      </p:to>
                                    </p:set>
                                    <p:anim calcmode="lin" valueType="num">
                                      <p:cBhvr>
                                        <p:cTn id="130" dur="1000" fill="hold"/>
                                        <p:tgtEl>
                                          <p:spTgt spid="222"/>
                                        </p:tgtEl>
                                        <p:attrNameLst>
                                          <p:attrName>ppt_w</p:attrName>
                                        </p:attrNameLst>
                                      </p:cBhvr>
                                      <p:tavLst>
                                        <p:tav tm="0">
                                          <p:val>
                                            <p:strVal val="#ppt_w*0.70"/>
                                          </p:val>
                                        </p:tav>
                                        <p:tav tm="100000">
                                          <p:val>
                                            <p:strVal val="#ppt_w"/>
                                          </p:val>
                                        </p:tav>
                                      </p:tavLst>
                                    </p:anim>
                                    <p:anim calcmode="lin" valueType="num">
                                      <p:cBhvr>
                                        <p:cTn id="131" dur="1000" fill="hold"/>
                                        <p:tgtEl>
                                          <p:spTgt spid="222"/>
                                        </p:tgtEl>
                                        <p:attrNameLst>
                                          <p:attrName>ppt_h</p:attrName>
                                        </p:attrNameLst>
                                      </p:cBhvr>
                                      <p:tavLst>
                                        <p:tav tm="0">
                                          <p:val>
                                            <p:strVal val="#ppt_h"/>
                                          </p:val>
                                        </p:tav>
                                        <p:tav tm="100000">
                                          <p:val>
                                            <p:strVal val="#ppt_h"/>
                                          </p:val>
                                        </p:tav>
                                      </p:tavLst>
                                    </p:anim>
                                    <p:animEffect transition="in" filter="fade">
                                      <p:cBhvr>
                                        <p:cTn id="132" dur="1000"/>
                                        <p:tgtEl>
                                          <p:spTgt spid="222"/>
                                        </p:tgtEl>
                                      </p:cBhvr>
                                    </p:animEffect>
                                  </p:childTnLst>
                                </p:cTn>
                              </p:par>
                            </p:childTnLst>
                          </p:cTn>
                        </p:par>
                        <p:par>
                          <p:cTn id="133" fill="hold">
                            <p:stCondLst>
                              <p:cond delay="1000"/>
                            </p:stCondLst>
                            <p:childTnLst>
                              <p:par>
                                <p:cTn id="134" presetID="53" presetClass="entr" presetSubtype="0" fill="hold" grpId="0" nodeType="afterEffect">
                                  <p:stCondLst>
                                    <p:cond delay="0"/>
                                  </p:stCondLst>
                                  <p:childTnLst>
                                    <p:set>
                                      <p:cBhvr>
                                        <p:cTn id="135" dur="1" fill="hold">
                                          <p:stCondLst>
                                            <p:cond delay="0"/>
                                          </p:stCondLst>
                                        </p:cTn>
                                        <p:tgtEl>
                                          <p:spTgt spid="221"/>
                                        </p:tgtEl>
                                        <p:attrNameLst>
                                          <p:attrName>style.visibility</p:attrName>
                                        </p:attrNameLst>
                                      </p:cBhvr>
                                      <p:to>
                                        <p:strVal val="visible"/>
                                      </p:to>
                                    </p:set>
                                    <p:anim calcmode="lin" valueType="num">
                                      <p:cBhvr>
                                        <p:cTn id="136" dur="500" fill="hold"/>
                                        <p:tgtEl>
                                          <p:spTgt spid="221"/>
                                        </p:tgtEl>
                                        <p:attrNameLst>
                                          <p:attrName>ppt_w</p:attrName>
                                        </p:attrNameLst>
                                      </p:cBhvr>
                                      <p:tavLst>
                                        <p:tav tm="0">
                                          <p:val>
                                            <p:fltVal val="0"/>
                                          </p:val>
                                        </p:tav>
                                        <p:tav tm="100000">
                                          <p:val>
                                            <p:strVal val="#ppt_w"/>
                                          </p:val>
                                        </p:tav>
                                      </p:tavLst>
                                    </p:anim>
                                    <p:anim calcmode="lin" valueType="num">
                                      <p:cBhvr>
                                        <p:cTn id="137" dur="500" fill="hold"/>
                                        <p:tgtEl>
                                          <p:spTgt spid="221"/>
                                        </p:tgtEl>
                                        <p:attrNameLst>
                                          <p:attrName>ppt_h</p:attrName>
                                        </p:attrNameLst>
                                      </p:cBhvr>
                                      <p:tavLst>
                                        <p:tav tm="0">
                                          <p:val>
                                            <p:fltVal val="0"/>
                                          </p:val>
                                        </p:tav>
                                        <p:tav tm="100000">
                                          <p:val>
                                            <p:strVal val="#ppt_h"/>
                                          </p:val>
                                        </p:tav>
                                      </p:tavLst>
                                    </p:anim>
                                    <p:animEffect transition="in" filter="fade">
                                      <p:cBhvr>
                                        <p:cTn id="138" dur="500"/>
                                        <p:tgtEl>
                                          <p:spTgt spid="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animBg="1"/>
      <p:bldP spid="135" grpId="1" animBg="1"/>
      <p:bldP spid="134" grpId="0" animBg="1"/>
      <p:bldP spid="134" grpId="1" animBg="1"/>
      <p:bldP spid="133" grpId="0" animBg="1"/>
      <p:bldP spid="133" grpId="1" animBg="1"/>
      <p:bldP spid="132" grpId="0" animBg="1"/>
      <p:bldP spid="161" grpId="0" animBg="1"/>
      <p:bldP spid="212" grpId="0" animBg="1"/>
      <p:bldP spid="213" grpId="0" animBg="1"/>
      <p:bldP spid="214" grpId="0" animBg="1"/>
      <p:bldP spid="215" grpId="0" animBg="1"/>
      <p:bldP spid="216" grpId="0" animBg="1"/>
      <p:bldP spid="217" grpId="0" animBg="1"/>
      <p:bldP spid="218" grpId="0" animBg="1"/>
      <p:bldP spid="219" grpId="0" animBg="1"/>
      <p:bldP spid="221" grpId="0" animBg="1"/>
      <p:bldP spid="222" grpId="0" animBg="1"/>
      <p:bldP spid="2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1763713" y="0"/>
            <a:ext cx="5903912" cy="765175"/>
          </a:xfrm>
        </p:spPr>
        <p:txBody>
          <a:bodyPr/>
          <a:lstStyle/>
          <a:p>
            <a:pPr eaLnBrk="1" hangingPunct="1"/>
            <a:r>
              <a:rPr lang="it-IT" sz="2800" smtClean="0">
                <a:latin typeface="Times New Roman" pitchFamily="18" charset="0"/>
              </a:rPr>
              <a:t>Mutazione, migrazione e selezione</a:t>
            </a:r>
          </a:p>
        </p:txBody>
      </p:sp>
      <p:sp>
        <p:nvSpPr>
          <p:cNvPr id="17411" name="AutoShape 3">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17412" name="AutoShape 4">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14341" name="Text Box 5"/>
          <p:cNvSpPr txBox="1">
            <a:spLocks noChangeArrowheads="1"/>
          </p:cNvSpPr>
          <p:nvPr/>
        </p:nvSpPr>
        <p:spPr bwMode="auto">
          <a:xfrm>
            <a:off x="6661150" y="642918"/>
            <a:ext cx="1943100" cy="320675"/>
          </a:xfrm>
          <a:prstGeom prst="rect">
            <a:avLst/>
          </a:prstGeom>
          <a:solidFill>
            <a:schemeClr val="accent2"/>
          </a:solidFill>
          <a:ln w="9525">
            <a:noFill/>
            <a:miter lim="800000"/>
            <a:headEnd/>
            <a:tailEnd/>
          </a:ln>
        </p:spPr>
        <p:txBody>
          <a:bodyPr>
            <a:spAutoFit/>
          </a:bodyPr>
          <a:lstStyle/>
          <a:p>
            <a:pPr>
              <a:lnSpc>
                <a:spcPct val="75000"/>
              </a:lnSpc>
              <a:spcBef>
                <a:spcPct val="50000"/>
              </a:spcBef>
            </a:pPr>
            <a:r>
              <a:rPr lang="it-IT" sz="2000" b="1" i="0" dirty="0">
                <a:latin typeface="Times New Roman" pitchFamily="18" charset="0"/>
              </a:rPr>
              <a:t>MIGRAZIONE</a:t>
            </a:r>
          </a:p>
        </p:txBody>
      </p:sp>
      <p:sp>
        <p:nvSpPr>
          <p:cNvPr id="14342" name="Text Box 6"/>
          <p:cNvSpPr txBox="1">
            <a:spLocks noChangeArrowheads="1"/>
          </p:cNvSpPr>
          <p:nvPr/>
        </p:nvSpPr>
        <p:spPr bwMode="auto">
          <a:xfrm>
            <a:off x="395288" y="642918"/>
            <a:ext cx="1871662" cy="320675"/>
          </a:xfrm>
          <a:prstGeom prst="rect">
            <a:avLst/>
          </a:prstGeom>
          <a:solidFill>
            <a:srgbClr val="F21302"/>
          </a:solidFill>
          <a:ln w="9525">
            <a:noFill/>
            <a:miter lim="800000"/>
            <a:headEnd/>
            <a:tailEnd/>
          </a:ln>
        </p:spPr>
        <p:txBody>
          <a:bodyPr>
            <a:spAutoFit/>
          </a:bodyPr>
          <a:lstStyle/>
          <a:p>
            <a:pPr>
              <a:lnSpc>
                <a:spcPct val="75000"/>
              </a:lnSpc>
              <a:spcBef>
                <a:spcPct val="50000"/>
              </a:spcBef>
            </a:pPr>
            <a:r>
              <a:rPr lang="it-IT" sz="2000" b="1" i="0">
                <a:latin typeface="Times New Roman" pitchFamily="18" charset="0"/>
              </a:rPr>
              <a:t>MUTAZIONE</a:t>
            </a:r>
          </a:p>
        </p:txBody>
      </p:sp>
      <p:grpSp>
        <p:nvGrpSpPr>
          <p:cNvPr id="2" name="Group 7"/>
          <p:cNvGrpSpPr>
            <a:grpSpLocks/>
          </p:cNvGrpSpPr>
          <p:nvPr/>
        </p:nvGrpSpPr>
        <p:grpSpPr bwMode="auto">
          <a:xfrm>
            <a:off x="179388" y="1643050"/>
            <a:ext cx="1079500" cy="339725"/>
            <a:chOff x="3969" y="3521"/>
            <a:chExt cx="680" cy="214"/>
          </a:xfrm>
        </p:grpSpPr>
        <p:sp>
          <p:nvSpPr>
            <p:cNvPr id="17432" name="Text Box 8"/>
            <p:cNvSpPr txBox="1">
              <a:spLocks noChangeArrowheads="1"/>
            </p:cNvSpPr>
            <p:nvPr/>
          </p:nvSpPr>
          <p:spPr bwMode="auto">
            <a:xfrm>
              <a:off x="3969" y="3521"/>
              <a:ext cx="680" cy="214"/>
            </a:xfrm>
            <a:prstGeom prst="rect">
              <a:avLst/>
            </a:prstGeom>
            <a:noFill/>
            <a:ln w="9525">
              <a:noFill/>
              <a:miter lim="800000"/>
              <a:headEnd/>
              <a:tailEnd/>
            </a:ln>
          </p:spPr>
          <p:txBody>
            <a:bodyPr>
              <a:spAutoFit/>
            </a:bodyPr>
            <a:lstStyle/>
            <a:p>
              <a:pPr>
                <a:lnSpc>
                  <a:spcPct val="90000"/>
                </a:lnSpc>
                <a:spcBef>
                  <a:spcPct val="50000"/>
                </a:spcBef>
              </a:pPr>
              <a:r>
                <a:rPr lang="it-IT" b="1" i="0" dirty="0">
                  <a:latin typeface="Times New Roman" pitchFamily="18" charset="0"/>
                </a:rPr>
                <a:t>    </a:t>
              </a:r>
              <a:r>
                <a:rPr lang="it-IT" b="1" i="0" dirty="0" err="1">
                  <a:latin typeface="Times New Roman" pitchFamily="18" charset="0"/>
                </a:rPr>
                <a:t>p=</a:t>
              </a:r>
              <a:r>
                <a:rPr lang="it-IT" b="1" i="0" dirty="0" err="1">
                  <a:latin typeface="Symbol" pitchFamily="18" charset="2"/>
                </a:rPr>
                <a:t>m</a:t>
              </a:r>
              <a:r>
                <a:rPr lang="it-IT" b="1" i="0" dirty="0" err="1">
                  <a:latin typeface="Times New Roman" pitchFamily="18" charset="0"/>
                </a:rPr>
                <a:t>q</a:t>
              </a:r>
              <a:endParaRPr lang="it-IT" b="1" i="0" dirty="0">
                <a:latin typeface="Symbol" pitchFamily="18" charset="2"/>
              </a:endParaRPr>
            </a:p>
          </p:txBody>
        </p:sp>
        <p:sp>
          <p:nvSpPr>
            <p:cNvPr id="17433" name="AutoShape 9"/>
            <p:cNvSpPr>
              <a:spLocks noChangeArrowheads="1"/>
            </p:cNvSpPr>
            <p:nvPr/>
          </p:nvSpPr>
          <p:spPr bwMode="auto">
            <a:xfrm>
              <a:off x="4059" y="3567"/>
              <a:ext cx="91" cy="91"/>
            </a:xfrm>
            <a:prstGeom prst="triangle">
              <a:avLst>
                <a:gd name="adj" fmla="val 50000"/>
              </a:avLst>
            </a:prstGeom>
            <a:solidFill>
              <a:schemeClr val="bg1"/>
            </a:solidFill>
            <a:ln w="28575">
              <a:solidFill>
                <a:schemeClr val="tx1"/>
              </a:solidFill>
              <a:miter lim="800000"/>
              <a:headEnd/>
              <a:tailEnd/>
            </a:ln>
          </p:spPr>
          <p:txBody>
            <a:bodyPr wrap="none" anchor="ctr"/>
            <a:lstStyle/>
            <a:p>
              <a:endParaRPr lang="it-IT"/>
            </a:p>
          </p:txBody>
        </p:sp>
      </p:grpSp>
      <p:sp>
        <p:nvSpPr>
          <p:cNvPr id="14346" name="Text Box 10"/>
          <p:cNvSpPr txBox="1">
            <a:spLocks noChangeArrowheads="1"/>
          </p:cNvSpPr>
          <p:nvPr/>
        </p:nvSpPr>
        <p:spPr bwMode="auto">
          <a:xfrm>
            <a:off x="179388" y="1071546"/>
            <a:ext cx="3744912" cy="504825"/>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Se A2 muta in A1 a un tasso costante </a:t>
            </a:r>
            <a:r>
              <a:rPr lang="it-IT" b="1" i="0">
                <a:latin typeface="Symbol" pitchFamily="18" charset="2"/>
              </a:rPr>
              <a:t>m</a:t>
            </a:r>
            <a:r>
              <a:rPr lang="it-IT" b="1" i="0">
                <a:latin typeface="Times New Roman" pitchFamily="18" charset="0"/>
              </a:rPr>
              <a:t> per generazione, allora:</a:t>
            </a:r>
          </a:p>
        </p:txBody>
      </p:sp>
      <p:sp>
        <p:nvSpPr>
          <p:cNvPr id="14347" name="Text Box 11"/>
          <p:cNvSpPr txBox="1">
            <a:spLocks noChangeArrowheads="1"/>
          </p:cNvSpPr>
          <p:nvPr/>
        </p:nvSpPr>
        <p:spPr bwMode="auto">
          <a:xfrm>
            <a:off x="4284663" y="1071546"/>
            <a:ext cx="4859337" cy="711200"/>
          </a:xfrm>
          <a:prstGeom prst="rect">
            <a:avLst/>
          </a:prstGeom>
          <a:noFill/>
          <a:ln w="9525">
            <a:noFill/>
            <a:miter lim="800000"/>
            <a:headEnd/>
            <a:tailEnd/>
          </a:ln>
        </p:spPr>
        <p:txBody>
          <a:bodyPr>
            <a:spAutoFit/>
          </a:bodyPr>
          <a:lstStyle/>
          <a:p>
            <a:pPr>
              <a:lnSpc>
                <a:spcPct val="75000"/>
              </a:lnSpc>
              <a:spcBef>
                <a:spcPct val="50000"/>
              </a:spcBef>
            </a:pPr>
            <a:r>
              <a:rPr lang="it-IT" b="1" i="0" dirty="0">
                <a:latin typeface="Times New Roman" pitchFamily="18" charset="0"/>
              </a:rPr>
              <a:t>Se da una popolazione donatrice, in cui A1 ha una frequenza P, immigra una frazione m della popolazione ricevente per generazione, allora:</a:t>
            </a:r>
          </a:p>
        </p:txBody>
      </p:sp>
      <p:grpSp>
        <p:nvGrpSpPr>
          <p:cNvPr id="3" name="Group 12"/>
          <p:cNvGrpSpPr>
            <a:grpSpLocks/>
          </p:cNvGrpSpPr>
          <p:nvPr/>
        </p:nvGrpSpPr>
        <p:grpSpPr bwMode="auto">
          <a:xfrm>
            <a:off x="7345394" y="1857364"/>
            <a:ext cx="1655762" cy="339725"/>
            <a:chOff x="2835" y="4123"/>
            <a:chExt cx="1043" cy="214"/>
          </a:xfrm>
        </p:grpSpPr>
        <p:sp>
          <p:nvSpPr>
            <p:cNvPr id="17430" name="Text Box 13"/>
            <p:cNvSpPr txBox="1">
              <a:spLocks noChangeArrowheads="1"/>
            </p:cNvSpPr>
            <p:nvPr/>
          </p:nvSpPr>
          <p:spPr bwMode="auto">
            <a:xfrm>
              <a:off x="2835" y="4123"/>
              <a:ext cx="1043" cy="214"/>
            </a:xfrm>
            <a:prstGeom prst="rect">
              <a:avLst/>
            </a:prstGeom>
            <a:noFill/>
            <a:ln w="9525">
              <a:noFill/>
              <a:miter lim="800000"/>
              <a:headEnd/>
              <a:tailEnd/>
            </a:ln>
          </p:spPr>
          <p:txBody>
            <a:bodyPr>
              <a:spAutoFit/>
            </a:bodyPr>
            <a:lstStyle/>
            <a:p>
              <a:pPr>
                <a:lnSpc>
                  <a:spcPct val="90000"/>
                </a:lnSpc>
                <a:spcBef>
                  <a:spcPct val="50000"/>
                </a:spcBef>
              </a:pPr>
              <a:r>
                <a:rPr lang="it-IT" b="1" i="0">
                  <a:latin typeface="Times New Roman" pitchFamily="18" charset="0"/>
                </a:rPr>
                <a:t>    p=m(P- p)</a:t>
              </a:r>
            </a:p>
          </p:txBody>
        </p:sp>
        <p:sp>
          <p:nvSpPr>
            <p:cNvPr id="17431" name="AutoShape 14"/>
            <p:cNvSpPr>
              <a:spLocks noChangeArrowheads="1"/>
            </p:cNvSpPr>
            <p:nvPr/>
          </p:nvSpPr>
          <p:spPr bwMode="auto">
            <a:xfrm>
              <a:off x="2925" y="4169"/>
              <a:ext cx="91" cy="91"/>
            </a:xfrm>
            <a:prstGeom prst="triangle">
              <a:avLst>
                <a:gd name="adj" fmla="val 50000"/>
              </a:avLst>
            </a:prstGeom>
            <a:solidFill>
              <a:schemeClr val="bg1"/>
            </a:solidFill>
            <a:ln w="28575">
              <a:solidFill>
                <a:schemeClr val="tx1"/>
              </a:solidFill>
              <a:miter lim="800000"/>
              <a:headEnd/>
              <a:tailEnd/>
            </a:ln>
          </p:spPr>
          <p:txBody>
            <a:bodyPr wrap="none" anchor="ctr"/>
            <a:lstStyle/>
            <a:p>
              <a:endParaRPr lang="it-IT"/>
            </a:p>
          </p:txBody>
        </p:sp>
      </p:grpSp>
      <p:sp>
        <p:nvSpPr>
          <p:cNvPr id="14351" name="Text Box 15"/>
          <p:cNvSpPr txBox="1">
            <a:spLocks noChangeArrowheads="1"/>
          </p:cNvSpPr>
          <p:nvPr/>
        </p:nvSpPr>
        <p:spPr bwMode="auto">
          <a:xfrm>
            <a:off x="2916238" y="5400675"/>
            <a:ext cx="2303462" cy="1123950"/>
          </a:xfrm>
          <a:prstGeom prst="rect">
            <a:avLst/>
          </a:prstGeom>
          <a:solidFill>
            <a:srgbClr val="B9B7B7"/>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Quando p=1, l’allele A1 è fissato nella popolazione; quando p=0, l’allele A1 è eliminato</a:t>
            </a:r>
            <a:r>
              <a:rPr lang="it-IT" i="0">
                <a:latin typeface="Times New Roman" pitchFamily="18" charset="0"/>
              </a:rPr>
              <a:t> </a:t>
            </a:r>
          </a:p>
        </p:txBody>
      </p:sp>
      <p:sp>
        <p:nvSpPr>
          <p:cNvPr id="14352" name="Text Box 16"/>
          <p:cNvSpPr txBox="1">
            <a:spLocks noChangeArrowheads="1"/>
          </p:cNvSpPr>
          <p:nvPr/>
        </p:nvSpPr>
        <p:spPr bwMode="auto">
          <a:xfrm>
            <a:off x="5364163" y="5400675"/>
            <a:ext cx="3671887" cy="1123950"/>
          </a:xfrm>
          <a:prstGeom prst="rect">
            <a:avLst/>
          </a:prstGeom>
          <a:solidFill>
            <a:srgbClr val="93928F"/>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Quando un allele è fissato e gli altri sono eliminati,</a:t>
            </a:r>
            <a:r>
              <a:rPr lang="it-IT" i="0">
                <a:latin typeface="Times New Roman" pitchFamily="18" charset="0"/>
              </a:rPr>
              <a:t> </a:t>
            </a:r>
            <a:r>
              <a:rPr lang="it-IT" b="1" i="0">
                <a:latin typeface="Times New Roman" pitchFamily="18" charset="0"/>
              </a:rPr>
              <a:t>la popolazione</a:t>
            </a:r>
            <a:r>
              <a:rPr lang="it-IT" i="0">
                <a:latin typeface="Times New Roman" pitchFamily="18" charset="0"/>
              </a:rPr>
              <a:t> </a:t>
            </a:r>
            <a:r>
              <a:rPr lang="it-IT" b="1" i="0">
                <a:latin typeface="Times New Roman" pitchFamily="18" charset="0"/>
              </a:rPr>
              <a:t>da polimorfa diviene monomorfa e in essa non sono più possibili variazioni delle frequenze alleliche</a:t>
            </a:r>
          </a:p>
        </p:txBody>
      </p:sp>
      <p:sp>
        <p:nvSpPr>
          <p:cNvPr id="14353" name="Text Box 17"/>
          <p:cNvSpPr txBox="1">
            <a:spLocks noChangeArrowheads="1"/>
          </p:cNvSpPr>
          <p:nvPr/>
        </p:nvSpPr>
        <p:spPr bwMode="auto">
          <a:xfrm>
            <a:off x="107950" y="2428868"/>
            <a:ext cx="9036050" cy="507831"/>
          </a:xfrm>
          <a:prstGeom prst="rect">
            <a:avLst/>
          </a:prstGeom>
          <a:solidFill>
            <a:srgbClr val="EEE802"/>
          </a:solidFill>
          <a:ln w="9525">
            <a:noFill/>
            <a:miter lim="800000"/>
            <a:headEnd/>
            <a:tailEnd/>
          </a:ln>
        </p:spPr>
        <p:txBody>
          <a:bodyPr wrap="square">
            <a:spAutoFit/>
          </a:bodyPr>
          <a:lstStyle/>
          <a:p>
            <a:pPr>
              <a:lnSpc>
                <a:spcPct val="75000"/>
              </a:lnSpc>
              <a:spcBef>
                <a:spcPct val="50000"/>
              </a:spcBef>
            </a:pPr>
            <a:r>
              <a:rPr lang="it-IT" b="1" i="0" dirty="0">
                <a:latin typeface="Times New Roman" pitchFamily="18" charset="0"/>
              </a:rPr>
              <a:t>L’idoneità riproduttiva (“fitness” – W) di un genotipo (per il genotipo A1A2, W</a:t>
            </a:r>
            <a:r>
              <a:rPr lang="it-IT" b="1" i="0" baseline="-25000" dirty="0">
                <a:latin typeface="Times New Roman" pitchFamily="18" charset="0"/>
              </a:rPr>
              <a:t>A1A2</a:t>
            </a:r>
            <a:r>
              <a:rPr lang="it-IT" b="1" i="0" dirty="0">
                <a:latin typeface="Times New Roman" pitchFamily="18" charset="0"/>
              </a:rPr>
              <a:t>) è la sua probabilità di sopravvivere e produrre progenie </a:t>
            </a:r>
            <a:r>
              <a:rPr lang="it-IT" b="1" i="0" dirty="0" smtClean="0">
                <a:latin typeface="Times New Roman" pitchFamily="18" charset="0"/>
              </a:rPr>
              <a:t>feconda.</a:t>
            </a:r>
            <a:endParaRPr lang="it-IT" b="1" i="0" dirty="0">
              <a:latin typeface="Times New Roman" pitchFamily="18" charset="0"/>
            </a:endParaRPr>
          </a:p>
        </p:txBody>
      </p:sp>
      <p:sp>
        <p:nvSpPr>
          <p:cNvPr id="14354" name="Text Box 18"/>
          <p:cNvSpPr txBox="1">
            <a:spLocks noChangeArrowheads="1"/>
          </p:cNvSpPr>
          <p:nvPr/>
        </p:nvSpPr>
        <p:spPr bwMode="auto">
          <a:xfrm>
            <a:off x="3563938" y="2000240"/>
            <a:ext cx="1871662" cy="320675"/>
          </a:xfrm>
          <a:prstGeom prst="rect">
            <a:avLst/>
          </a:prstGeom>
          <a:solidFill>
            <a:srgbClr val="FBFB27"/>
          </a:solidFill>
          <a:ln w="9525">
            <a:noFill/>
            <a:miter lim="800000"/>
            <a:headEnd/>
            <a:tailEnd/>
          </a:ln>
        </p:spPr>
        <p:txBody>
          <a:bodyPr>
            <a:spAutoFit/>
          </a:bodyPr>
          <a:lstStyle/>
          <a:p>
            <a:pPr>
              <a:lnSpc>
                <a:spcPct val="75000"/>
              </a:lnSpc>
              <a:spcBef>
                <a:spcPct val="50000"/>
              </a:spcBef>
            </a:pPr>
            <a:r>
              <a:rPr lang="it-IT" sz="2000" b="1" i="0">
                <a:latin typeface="Times New Roman" pitchFamily="18" charset="0"/>
              </a:rPr>
              <a:t>SELEZIONE</a:t>
            </a:r>
          </a:p>
        </p:txBody>
      </p:sp>
      <p:sp>
        <p:nvSpPr>
          <p:cNvPr id="14355" name="Text Box 19"/>
          <p:cNvSpPr txBox="1">
            <a:spLocks noChangeArrowheads="1"/>
          </p:cNvSpPr>
          <p:nvPr/>
        </p:nvSpPr>
        <p:spPr bwMode="auto">
          <a:xfrm>
            <a:off x="71406" y="4363058"/>
            <a:ext cx="3357586" cy="923330"/>
          </a:xfrm>
          <a:prstGeom prst="rect">
            <a:avLst/>
          </a:prstGeom>
          <a:solidFill>
            <a:srgbClr val="F8F85E"/>
          </a:solidFill>
          <a:ln w="9525">
            <a:noFill/>
            <a:miter lim="800000"/>
            <a:headEnd/>
            <a:tailEnd/>
          </a:ln>
        </p:spPr>
        <p:txBody>
          <a:bodyPr wrap="square">
            <a:spAutoFit/>
          </a:bodyPr>
          <a:lstStyle/>
          <a:p>
            <a:pPr>
              <a:lnSpc>
                <a:spcPct val="75000"/>
              </a:lnSpc>
              <a:spcBef>
                <a:spcPct val="50000"/>
              </a:spcBef>
            </a:pPr>
            <a:r>
              <a:rPr lang="it-IT" b="1" i="0" dirty="0">
                <a:latin typeface="Times New Roman" pitchFamily="18" charset="0"/>
              </a:rPr>
              <a:t>La fitness media di una popolazione è W’=</a:t>
            </a:r>
            <a:r>
              <a:rPr lang="it-IT" b="1" i="0" dirty="0" smtClean="0">
                <a:latin typeface="Times New Roman" pitchFamily="18" charset="0"/>
              </a:rPr>
              <a:t>p</a:t>
            </a:r>
            <a:r>
              <a:rPr lang="it-IT" b="1" i="0" baseline="30000" dirty="0" smtClean="0">
                <a:latin typeface="Times New Roman" pitchFamily="18" charset="0"/>
              </a:rPr>
              <a:t>2</a:t>
            </a:r>
            <a:r>
              <a:rPr lang="it-IT" b="1" i="0" dirty="0" smtClean="0">
                <a:latin typeface="Times New Roman" pitchFamily="18" charset="0"/>
              </a:rPr>
              <a:t>W’</a:t>
            </a:r>
            <a:r>
              <a:rPr lang="it-IT" b="1" i="0" baseline="-25000" dirty="0" smtClean="0">
                <a:latin typeface="Times New Roman" pitchFamily="18" charset="0"/>
              </a:rPr>
              <a:t>A1A1</a:t>
            </a:r>
            <a:r>
              <a:rPr lang="it-IT" b="1" i="0" dirty="0" smtClean="0">
                <a:latin typeface="Times New Roman" pitchFamily="18" charset="0"/>
              </a:rPr>
              <a:t>+2pqW’</a:t>
            </a:r>
            <a:r>
              <a:rPr lang="it-IT" b="1" i="0" baseline="-25000" dirty="0" smtClean="0">
                <a:latin typeface="Times New Roman" pitchFamily="18" charset="0"/>
              </a:rPr>
              <a:t>A1A2</a:t>
            </a:r>
            <a:r>
              <a:rPr lang="it-IT" b="1" i="0" dirty="0">
                <a:latin typeface="Times New Roman" pitchFamily="18" charset="0"/>
              </a:rPr>
              <a:t>+ </a:t>
            </a:r>
            <a:r>
              <a:rPr lang="it-IT" b="1" i="0" dirty="0" smtClean="0">
                <a:latin typeface="Times New Roman" pitchFamily="18" charset="0"/>
              </a:rPr>
              <a:t>q</a:t>
            </a:r>
            <a:r>
              <a:rPr lang="it-IT" b="1" i="0" baseline="30000" dirty="0" smtClean="0">
                <a:latin typeface="Times New Roman" pitchFamily="18" charset="0"/>
              </a:rPr>
              <a:t>2</a:t>
            </a:r>
            <a:r>
              <a:rPr lang="it-IT" b="1" i="0" dirty="0" smtClean="0">
                <a:latin typeface="Times New Roman" pitchFamily="18" charset="0"/>
              </a:rPr>
              <a:t>W’</a:t>
            </a:r>
            <a:r>
              <a:rPr lang="it-IT" b="1" i="0" baseline="-25000" dirty="0" smtClean="0">
                <a:latin typeface="Times New Roman" pitchFamily="18" charset="0"/>
              </a:rPr>
              <a:t>A2A2</a:t>
            </a:r>
            <a:endParaRPr lang="it-IT" b="1" i="0" baseline="-25000" dirty="0">
              <a:latin typeface="Times New Roman" pitchFamily="18" charset="0"/>
            </a:endParaRPr>
          </a:p>
        </p:txBody>
      </p:sp>
      <p:sp>
        <p:nvSpPr>
          <p:cNvPr id="14356" name="Text Box 20"/>
          <p:cNvSpPr txBox="1">
            <a:spLocks noChangeArrowheads="1"/>
          </p:cNvSpPr>
          <p:nvPr/>
        </p:nvSpPr>
        <p:spPr bwMode="auto">
          <a:xfrm>
            <a:off x="3786182" y="4570807"/>
            <a:ext cx="2730506" cy="715581"/>
          </a:xfrm>
          <a:prstGeom prst="rect">
            <a:avLst/>
          </a:prstGeom>
          <a:solidFill>
            <a:srgbClr val="F7FB9D"/>
          </a:solidFill>
          <a:ln w="9525">
            <a:noFill/>
            <a:miter lim="800000"/>
            <a:headEnd/>
            <a:tailEnd/>
          </a:ln>
        </p:spPr>
        <p:txBody>
          <a:bodyPr wrap="square">
            <a:spAutoFit/>
          </a:bodyPr>
          <a:lstStyle/>
          <a:p>
            <a:pPr>
              <a:lnSpc>
                <a:spcPct val="75000"/>
              </a:lnSpc>
              <a:spcBef>
                <a:spcPct val="50000"/>
              </a:spcBef>
            </a:pPr>
            <a:r>
              <a:rPr lang="it-IT" b="1" i="0" dirty="0">
                <a:latin typeface="Times New Roman" pitchFamily="18" charset="0"/>
              </a:rPr>
              <a:t>La fitness media dell’allele A1 è </a:t>
            </a:r>
            <a:r>
              <a:rPr lang="it-IT" b="1" i="0" dirty="0" smtClean="0">
                <a:latin typeface="Times New Roman" pitchFamily="18" charset="0"/>
              </a:rPr>
              <a:t>W’</a:t>
            </a:r>
            <a:r>
              <a:rPr lang="it-IT" b="1" i="0" baseline="-25000" dirty="0" smtClean="0">
                <a:latin typeface="Times New Roman" pitchFamily="18" charset="0"/>
              </a:rPr>
              <a:t>A1</a:t>
            </a:r>
            <a:r>
              <a:rPr lang="it-IT" b="1" i="0" dirty="0" smtClean="0">
                <a:latin typeface="Times New Roman" pitchFamily="18" charset="0"/>
              </a:rPr>
              <a:t>=pW’</a:t>
            </a:r>
            <a:r>
              <a:rPr lang="it-IT" b="1" i="0" baseline="-25000" dirty="0" smtClean="0">
                <a:latin typeface="Times New Roman" pitchFamily="18" charset="0"/>
              </a:rPr>
              <a:t>A1A1</a:t>
            </a:r>
            <a:r>
              <a:rPr lang="it-IT" b="1" i="0" dirty="0" smtClean="0">
                <a:latin typeface="Times New Roman" pitchFamily="18" charset="0"/>
              </a:rPr>
              <a:t>+qW’</a:t>
            </a:r>
            <a:r>
              <a:rPr lang="it-IT" b="1" i="0" baseline="-25000" dirty="0" smtClean="0">
                <a:latin typeface="Times New Roman" pitchFamily="18" charset="0"/>
              </a:rPr>
              <a:t>A1A2</a:t>
            </a:r>
            <a:endParaRPr lang="it-IT" b="1" i="0" baseline="-25000" dirty="0">
              <a:latin typeface="Times New Roman" pitchFamily="18" charset="0"/>
            </a:endParaRPr>
          </a:p>
        </p:txBody>
      </p:sp>
      <p:sp>
        <p:nvSpPr>
          <p:cNvPr id="14357" name="Text Box 21"/>
          <p:cNvSpPr txBox="1">
            <a:spLocks noChangeArrowheads="1"/>
          </p:cNvSpPr>
          <p:nvPr/>
        </p:nvSpPr>
        <p:spPr bwMode="auto">
          <a:xfrm>
            <a:off x="6659563" y="3722700"/>
            <a:ext cx="2449512" cy="1123950"/>
          </a:xfrm>
          <a:prstGeom prst="rect">
            <a:avLst/>
          </a:prstGeom>
          <a:noFill/>
          <a:ln w="9525">
            <a:noFill/>
            <a:miter lim="800000"/>
            <a:headEnd/>
            <a:tailEnd/>
          </a:ln>
        </p:spPr>
        <p:txBody>
          <a:bodyPr>
            <a:spAutoFit/>
          </a:bodyPr>
          <a:lstStyle/>
          <a:p>
            <a:pPr>
              <a:lnSpc>
                <a:spcPct val="75000"/>
              </a:lnSpc>
              <a:spcBef>
                <a:spcPct val="50000"/>
              </a:spcBef>
            </a:pPr>
            <a:r>
              <a:rPr lang="it-IT" b="1" i="0">
                <a:latin typeface="Times New Roman" pitchFamily="18" charset="0"/>
              </a:rPr>
              <a:t>La selezione determina un cambiamento delle frequenze alleliche a causa della differente fitness degli alleli:</a:t>
            </a:r>
          </a:p>
        </p:txBody>
      </p:sp>
      <p:grpSp>
        <p:nvGrpSpPr>
          <p:cNvPr id="4" name="Group 22"/>
          <p:cNvGrpSpPr>
            <a:grpSpLocks/>
          </p:cNvGrpSpPr>
          <p:nvPr/>
        </p:nvGrpSpPr>
        <p:grpSpPr bwMode="auto">
          <a:xfrm>
            <a:off x="6588125" y="4875225"/>
            <a:ext cx="2592388" cy="339725"/>
            <a:chOff x="3878" y="1570"/>
            <a:chExt cx="1633" cy="214"/>
          </a:xfrm>
        </p:grpSpPr>
        <p:sp>
          <p:nvSpPr>
            <p:cNvPr id="17428" name="Text Box 23"/>
            <p:cNvSpPr txBox="1">
              <a:spLocks noChangeArrowheads="1"/>
            </p:cNvSpPr>
            <p:nvPr/>
          </p:nvSpPr>
          <p:spPr bwMode="auto">
            <a:xfrm>
              <a:off x="3878" y="1570"/>
              <a:ext cx="1633" cy="214"/>
            </a:xfrm>
            <a:prstGeom prst="rect">
              <a:avLst/>
            </a:prstGeom>
            <a:noFill/>
            <a:ln w="9525">
              <a:noFill/>
              <a:miter lim="800000"/>
              <a:headEnd/>
              <a:tailEnd/>
            </a:ln>
          </p:spPr>
          <p:txBody>
            <a:bodyPr>
              <a:spAutoFit/>
            </a:bodyPr>
            <a:lstStyle/>
            <a:p>
              <a:pPr>
                <a:lnSpc>
                  <a:spcPct val="90000"/>
                </a:lnSpc>
                <a:spcBef>
                  <a:spcPct val="50000"/>
                </a:spcBef>
              </a:pPr>
              <a:r>
                <a:rPr lang="it-IT" b="1" i="0">
                  <a:latin typeface="Times New Roman" pitchFamily="18" charset="0"/>
                </a:rPr>
                <a:t>    p=pq(W’</a:t>
              </a:r>
              <a:r>
                <a:rPr lang="it-IT" b="1" i="0" baseline="-25000">
                  <a:latin typeface="Times New Roman" pitchFamily="18" charset="0"/>
                </a:rPr>
                <a:t>A1</a:t>
              </a:r>
              <a:r>
                <a:rPr lang="it-IT" b="1" i="0">
                  <a:latin typeface="Times New Roman" pitchFamily="18" charset="0"/>
                </a:rPr>
                <a:t>-W’</a:t>
              </a:r>
              <a:r>
                <a:rPr lang="it-IT" b="1" i="0" baseline="-25000">
                  <a:latin typeface="Times New Roman" pitchFamily="18" charset="0"/>
                </a:rPr>
                <a:t>A2</a:t>
              </a:r>
              <a:r>
                <a:rPr lang="it-IT" b="1" i="0">
                  <a:latin typeface="Times New Roman" pitchFamily="18" charset="0"/>
                </a:rPr>
                <a:t>)/W’</a:t>
              </a:r>
            </a:p>
          </p:txBody>
        </p:sp>
        <p:sp>
          <p:nvSpPr>
            <p:cNvPr id="17429" name="AutoShape 24"/>
            <p:cNvSpPr>
              <a:spLocks noChangeArrowheads="1"/>
            </p:cNvSpPr>
            <p:nvPr/>
          </p:nvSpPr>
          <p:spPr bwMode="auto">
            <a:xfrm>
              <a:off x="3968" y="1616"/>
              <a:ext cx="91" cy="90"/>
            </a:xfrm>
            <a:prstGeom prst="triangle">
              <a:avLst>
                <a:gd name="adj" fmla="val 50000"/>
              </a:avLst>
            </a:prstGeom>
            <a:solidFill>
              <a:schemeClr val="bg1"/>
            </a:solidFill>
            <a:ln w="28575">
              <a:solidFill>
                <a:schemeClr val="tx1"/>
              </a:solidFill>
              <a:miter lim="800000"/>
              <a:headEnd/>
              <a:tailEnd/>
            </a:ln>
          </p:spPr>
          <p:txBody>
            <a:bodyPr wrap="none" anchor="ctr"/>
            <a:lstStyle/>
            <a:p>
              <a:endParaRPr lang="it-IT"/>
            </a:p>
          </p:txBody>
        </p:sp>
      </p:grpSp>
      <p:sp>
        <p:nvSpPr>
          <p:cNvPr id="14361" name="Text Box 25"/>
          <p:cNvSpPr txBox="1">
            <a:spLocks noChangeArrowheads="1"/>
          </p:cNvSpPr>
          <p:nvPr/>
        </p:nvSpPr>
        <p:spPr bwMode="auto">
          <a:xfrm>
            <a:off x="179388" y="5400675"/>
            <a:ext cx="2592387" cy="1123950"/>
          </a:xfrm>
          <a:prstGeom prst="rect">
            <a:avLst/>
          </a:prstGeom>
          <a:solidFill>
            <a:srgbClr val="E9E9E9"/>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Il progressivo cambiamento delle frequenze alleliche può portare ai valori p=0 o p=1</a:t>
            </a:r>
          </a:p>
        </p:txBody>
      </p:sp>
      <p:sp>
        <p:nvSpPr>
          <p:cNvPr id="26" name="Text Box 17"/>
          <p:cNvSpPr txBox="1">
            <a:spLocks noChangeArrowheads="1"/>
          </p:cNvSpPr>
          <p:nvPr/>
        </p:nvSpPr>
        <p:spPr bwMode="auto">
          <a:xfrm>
            <a:off x="71406" y="3000372"/>
            <a:ext cx="9072594" cy="715581"/>
          </a:xfrm>
          <a:prstGeom prst="rect">
            <a:avLst/>
          </a:prstGeom>
          <a:solidFill>
            <a:srgbClr val="CCFF33"/>
          </a:solidFill>
          <a:ln w="9525">
            <a:noFill/>
            <a:miter lim="800000"/>
            <a:headEnd/>
            <a:tailEnd/>
          </a:ln>
        </p:spPr>
        <p:txBody>
          <a:bodyPr wrap="square">
            <a:spAutoFit/>
          </a:bodyPr>
          <a:lstStyle/>
          <a:p>
            <a:pPr>
              <a:lnSpc>
                <a:spcPct val="75000"/>
              </a:lnSpc>
              <a:spcBef>
                <a:spcPct val="50000"/>
              </a:spcBef>
            </a:pPr>
            <a:r>
              <a:rPr lang="it-IT" b="1" i="0" dirty="0" smtClean="0">
                <a:latin typeface="Times New Roman" pitchFamily="18" charset="0"/>
              </a:rPr>
              <a:t>Si usa come misura della fitness la fitness “normalizzata” (W’) che si ottiene dividendo il valore della fitness di ciascun </a:t>
            </a:r>
            <a:r>
              <a:rPr lang="it-IT" b="1" i="0" dirty="0">
                <a:latin typeface="Times New Roman" pitchFamily="18" charset="0"/>
              </a:rPr>
              <a:t>genotipo </a:t>
            </a:r>
            <a:r>
              <a:rPr lang="it-IT" b="1" i="0" dirty="0" smtClean="0">
                <a:latin typeface="Times New Roman" pitchFamily="18" charset="0"/>
              </a:rPr>
              <a:t>per </a:t>
            </a:r>
            <a:r>
              <a:rPr lang="it-IT" b="1" i="0" dirty="0">
                <a:latin typeface="Times New Roman" pitchFamily="18" charset="0"/>
              </a:rPr>
              <a:t>il </a:t>
            </a:r>
            <a:r>
              <a:rPr lang="it-IT" b="1" i="0" dirty="0" smtClean="0">
                <a:latin typeface="Times New Roman" pitchFamily="18" charset="0"/>
              </a:rPr>
              <a:t>valore di fitness più alto tra i genotipi del gene interessato.</a:t>
            </a:r>
            <a:endParaRPr lang="it-IT" b="1" i="0" dirty="0">
              <a:latin typeface="Times New Roman" pitchFamily="18" charset="0"/>
            </a:endParaRPr>
          </a:p>
        </p:txBody>
      </p:sp>
      <p:sp>
        <p:nvSpPr>
          <p:cNvPr id="27" name="Text Box 7"/>
          <p:cNvSpPr txBox="1">
            <a:spLocks noChangeArrowheads="1"/>
          </p:cNvSpPr>
          <p:nvPr/>
        </p:nvSpPr>
        <p:spPr bwMode="auto">
          <a:xfrm>
            <a:off x="2786050" y="3857628"/>
            <a:ext cx="2357454" cy="300082"/>
          </a:xfrm>
          <a:prstGeom prst="rect">
            <a:avLst/>
          </a:prstGeom>
          <a:solidFill>
            <a:schemeClr val="bg2">
              <a:lumMod val="75000"/>
            </a:schemeClr>
          </a:solidFill>
          <a:ln w="9525">
            <a:noFill/>
            <a:miter lim="800000"/>
            <a:headEnd/>
            <a:tailEnd/>
          </a:ln>
        </p:spPr>
        <p:txBody>
          <a:bodyPr wrap="square">
            <a:spAutoFit/>
          </a:bodyPr>
          <a:lstStyle/>
          <a:p>
            <a:pPr>
              <a:lnSpc>
                <a:spcPct val="75000"/>
              </a:lnSpc>
              <a:spcBef>
                <a:spcPct val="50000"/>
              </a:spcBef>
            </a:pPr>
            <a:r>
              <a:rPr lang="it-IT" b="1" i="0" dirty="0" smtClean="0">
                <a:latin typeface="Times New Roman" pitchFamily="18" charset="0"/>
              </a:rPr>
              <a:t>Quindi 0</a:t>
            </a:r>
            <a:r>
              <a:rPr lang="it-IT" b="1" i="0" u="sng" dirty="0" smtClean="0">
                <a:latin typeface="Times New Roman" pitchFamily="18" charset="0"/>
              </a:rPr>
              <a:t>&lt;</a:t>
            </a:r>
            <a:r>
              <a:rPr lang="it-IT" b="1" i="0" dirty="0" smtClean="0">
                <a:latin typeface="Times New Roman" pitchFamily="18" charset="0"/>
              </a:rPr>
              <a:t>W’</a:t>
            </a:r>
            <a:r>
              <a:rPr lang="it-IT" b="1" i="0" u="sng" dirty="0" smtClean="0">
                <a:latin typeface="Times New Roman" pitchFamily="18" charset="0"/>
              </a:rPr>
              <a:t>&lt;</a:t>
            </a:r>
            <a:r>
              <a:rPr lang="it-IT" b="1" dirty="0" smtClean="0">
                <a:latin typeface="Times New Roman" pitchFamily="18" charset="0"/>
              </a:rPr>
              <a:t>1)</a:t>
            </a:r>
            <a:endParaRPr lang="it-IT" b="1" i="0" dirty="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4342"/>
                                        </p:tgtEl>
                                        <p:attrNameLst>
                                          <p:attrName>style.visibility</p:attrName>
                                        </p:attrNameLst>
                                      </p:cBhvr>
                                      <p:to>
                                        <p:strVal val="visible"/>
                                      </p:to>
                                    </p:set>
                                    <p:anim calcmode="lin" valueType="num">
                                      <p:cBhvr>
                                        <p:cTn id="7" dur="500" fill="hold"/>
                                        <p:tgtEl>
                                          <p:spTgt spid="14342"/>
                                        </p:tgtEl>
                                        <p:attrNameLst>
                                          <p:attrName>ppt_w</p:attrName>
                                        </p:attrNameLst>
                                      </p:cBhvr>
                                      <p:tavLst>
                                        <p:tav tm="0">
                                          <p:val>
                                            <p:fltVal val="0"/>
                                          </p:val>
                                        </p:tav>
                                        <p:tav tm="100000">
                                          <p:val>
                                            <p:strVal val="#ppt_w"/>
                                          </p:val>
                                        </p:tav>
                                      </p:tavLst>
                                    </p:anim>
                                    <p:anim calcmode="lin" valueType="num">
                                      <p:cBhvr>
                                        <p:cTn id="8" dur="500" fill="hold"/>
                                        <p:tgtEl>
                                          <p:spTgt spid="14342"/>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4341"/>
                                        </p:tgtEl>
                                        <p:attrNameLst>
                                          <p:attrName>style.visibility</p:attrName>
                                        </p:attrNameLst>
                                      </p:cBhvr>
                                      <p:to>
                                        <p:strVal val="visible"/>
                                      </p:to>
                                    </p:set>
                                    <p:anim calcmode="lin" valueType="num">
                                      <p:cBhvr>
                                        <p:cTn id="13" dur="500" fill="hold"/>
                                        <p:tgtEl>
                                          <p:spTgt spid="14341"/>
                                        </p:tgtEl>
                                        <p:attrNameLst>
                                          <p:attrName>ppt_w</p:attrName>
                                        </p:attrNameLst>
                                      </p:cBhvr>
                                      <p:tavLst>
                                        <p:tav tm="0">
                                          <p:val>
                                            <p:fltVal val="0"/>
                                          </p:val>
                                        </p:tav>
                                        <p:tav tm="100000">
                                          <p:val>
                                            <p:strVal val="#ppt_w"/>
                                          </p:val>
                                        </p:tav>
                                      </p:tavLst>
                                    </p:anim>
                                    <p:anim calcmode="lin" valueType="num">
                                      <p:cBhvr>
                                        <p:cTn id="14" dur="500" fill="hold"/>
                                        <p:tgtEl>
                                          <p:spTgt spid="14341"/>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4346"/>
                                        </p:tgtEl>
                                        <p:attrNameLst>
                                          <p:attrName>style.visibility</p:attrName>
                                        </p:attrNameLst>
                                      </p:cBhvr>
                                      <p:to>
                                        <p:strVal val="visible"/>
                                      </p:to>
                                    </p:set>
                                    <p:anim calcmode="lin" valueType="num">
                                      <p:cBhvr>
                                        <p:cTn id="19" dur="500" fill="hold"/>
                                        <p:tgtEl>
                                          <p:spTgt spid="14346"/>
                                        </p:tgtEl>
                                        <p:attrNameLst>
                                          <p:attrName>ppt_w</p:attrName>
                                        </p:attrNameLst>
                                      </p:cBhvr>
                                      <p:tavLst>
                                        <p:tav tm="0">
                                          <p:val>
                                            <p:fltVal val="0"/>
                                          </p:val>
                                        </p:tav>
                                        <p:tav tm="100000">
                                          <p:val>
                                            <p:strVal val="#ppt_w"/>
                                          </p:val>
                                        </p:tav>
                                      </p:tavLst>
                                    </p:anim>
                                    <p:anim calcmode="lin" valueType="num">
                                      <p:cBhvr>
                                        <p:cTn id="20" dur="500" fill="hold"/>
                                        <p:tgtEl>
                                          <p:spTgt spid="14346"/>
                                        </p:tgtEl>
                                        <p:attrNameLst>
                                          <p:attrName>ppt_h</p:attrName>
                                        </p:attrNameLst>
                                      </p:cBhvr>
                                      <p:tavLst>
                                        <p:tav tm="0">
                                          <p:val>
                                            <p:fltVal val="0"/>
                                          </p:val>
                                        </p:tav>
                                        <p:tav tm="100000">
                                          <p:val>
                                            <p:strVal val="#ppt_h"/>
                                          </p:val>
                                        </p:tav>
                                      </p:tavLst>
                                    </p:anim>
                                  </p:childTnLst>
                                </p:cTn>
                              </p:par>
                            </p:childTnLst>
                          </p:cTn>
                        </p:par>
                        <p:par>
                          <p:cTn id="21" fill="hold">
                            <p:stCondLst>
                              <p:cond delay="500"/>
                            </p:stCondLst>
                            <p:childTnLst>
                              <p:par>
                                <p:cTn id="22" presetID="23" presetClass="entr" presetSubtype="16"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23" presetClass="entr" presetSubtype="16" fill="hold" grpId="0" nodeType="clickEffect">
                                  <p:stCondLst>
                                    <p:cond delay="0"/>
                                  </p:stCondLst>
                                  <p:childTnLst>
                                    <p:set>
                                      <p:cBhvr>
                                        <p:cTn id="29" dur="1" fill="hold">
                                          <p:stCondLst>
                                            <p:cond delay="0"/>
                                          </p:stCondLst>
                                        </p:cTn>
                                        <p:tgtEl>
                                          <p:spTgt spid="14347"/>
                                        </p:tgtEl>
                                        <p:attrNameLst>
                                          <p:attrName>style.visibility</p:attrName>
                                        </p:attrNameLst>
                                      </p:cBhvr>
                                      <p:to>
                                        <p:strVal val="visible"/>
                                      </p:to>
                                    </p:set>
                                    <p:anim calcmode="lin" valueType="num">
                                      <p:cBhvr>
                                        <p:cTn id="30" dur="500" fill="hold"/>
                                        <p:tgtEl>
                                          <p:spTgt spid="14347"/>
                                        </p:tgtEl>
                                        <p:attrNameLst>
                                          <p:attrName>ppt_w</p:attrName>
                                        </p:attrNameLst>
                                      </p:cBhvr>
                                      <p:tavLst>
                                        <p:tav tm="0">
                                          <p:val>
                                            <p:fltVal val="0"/>
                                          </p:val>
                                        </p:tav>
                                        <p:tav tm="100000">
                                          <p:val>
                                            <p:strVal val="#ppt_w"/>
                                          </p:val>
                                        </p:tav>
                                      </p:tavLst>
                                    </p:anim>
                                    <p:anim calcmode="lin" valueType="num">
                                      <p:cBhvr>
                                        <p:cTn id="31" dur="500" fill="hold"/>
                                        <p:tgtEl>
                                          <p:spTgt spid="14347"/>
                                        </p:tgtEl>
                                        <p:attrNameLst>
                                          <p:attrName>ppt_h</p:attrName>
                                        </p:attrNameLst>
                                      </p:cBhvr>
                                      <p:tavLst>
                                        <p:tav tm="0">
                                          <p:val>
                                            <p:fltVal val="0"/>
                                          </p:val>
                                        </p:tav>
                                        <p:tav tm="100000">
                                          <p:val>
                                            <p:strVal val="#ppt_h"/>
                                          </p:val>
                                        </p:tav>
                                      </p:tavLst>
                                    </p:anim>
                                  </p:childTnLst>
                                </p:cTn>
                              </p:par>
                            </p:childTnLst>
                          </p:cTn>
                        </p:par>
                        <p:par>
                          <p:cTn id="32" fill="hold">
                            <p:stCondLst>
                              <p:cond delay="500"/>
                            </p:stCondLst>
                            <p:childTnLst>
                              <p:par>
                                <p:cTn id="33" presetID="23" presetClass="entr" presetSubtype="16"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500" fill="hold"/>
                                        <p:tgtEl>
                                          <p:spTgt spid="3"/>
                                        </p:tgtEl>
                                        <p:attrNameLst>
                                          <p:attrName>ppt_w</p:attrName>
                                        </p:attrNameLst>
                                      </p:cBhvr>
                                      <p:tavLst>
                                        <p:tav tm="0">
                                          <p:val>
                                            <p:fltVal val="0"/>
                                          </p:val>
                                        </p:tav>
                                        <p:tav tm="100000">
                                          <p:val>
                                            <p:strVal val="#ppt_w"/>
                                          </p:val>
                                        </p:tav>
                                      </p:tavLst>
                                    </p:anim>
                                    <p:anim calcmode="lin" valueType="num">
                                      <p:cBhvr>
                                        <p:cTn id="36" dur="500" fill="hold"/>
                                        <p:tgtEl>
                                          <p:spTgt spid="3"/>
                                        </p:tgtEl>
                                        <p:attrNameLst>
                                          <p:attrName>ppt_h</p:attrName>
                                        </p:attrNameLst>
                                      </p:cBhvr>
                                      <p:tavLst>
                                        <p:tav tm="0">
                                          <p:val>
                                            <p:fltVal val="0"/>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23" presetClass="entr" presetSubtype="16" fill="hold" grpId="0" nodeType="clickEffect">
                                  <p:stCondLst>
                                    <p:cond delay="0"/>
                                  </p:stCondLst>
                                  <p:childTnLst>
                                    <p:set>
                                      <p:cBhvr>
                                        <p:cTn id="40" dur="1" fill="hold">
                                          <p:stCondLst>
                                            <p:cond delay="0"/>
                                          </p:stCondLst>
                                        </p:cTn>
                                        <p:tgtEl>
                                          <p:spTgt spid="14354"/>
                                        </p:tgtEl>
                                        <p:attrNameLst>
                                          <p:attrName>style.visibility</p:attrName>
                                        </p:attrNameLst>
                                      </p:cBhvr>
                                      <p:to>
                                        <p:strVal val="visible"/>
                                      </p:to>
                                    </p:set>
                                    <p:anim calcmode="lin" valueType="num">
                                      <p:cBhvr>
                                        <p:cTn id="41" dur="500" fill="hold"/>
                                        <p:tgtEl>
                                          <p:spTgt spid="14354"/>
                                        </p:tgtEl>
                                        <p:attrNameLst>
                                          <p:attrName>ppt_w</p:attrName>
                                        </p:attrNameLst>
                                      </p:cBhvr>
                                      <p:tavLst>
                                        <p:tav tm="0">
                                          <p:val>
                                            <p:fltVal val="0"/>
                                          </p:val>
                                        </p:tav>
                                        <p:tav tm="100000">
                                          <p:val>
                                            <p:strVal val="#ppt_w"/>
                                          </p:val>
                                        </p:tav>
                                      </p:tavLst>
                                    </p:anim>
                                    <p:anim calcmode="lin" valueType="num">
                                      <p:cBhvr>
                                        <p:cTn id="42" dur="500" fill="hold"/>
                                        <p:tgtEl>
                                          <p:spTgt spid="14354"/>
                                        </p:tgtEl>
                                        <p:attrNameLst>
                                          <p:attrName>ppt_h</p:attrName>
                                        </p:attrNameLst>
                                      </p:cBhvr>
                                      <p:tavLst>
                                        <p:tav tm="0">
                                          <p:val>
                                            <p:fltVal val="0"/>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23" presetClass="entr" presetSubtype="16" fill="hold" grpId="0" nodeType="clickEffect">
                                  <p:stCondLst>
                                    <p:cond delay="0"/>
                                  </p:stCondLst>
                                  <p:childTnLst>
                                    <p:set>
                                      <p:cBhvr>
                                        <p:cTn id="46" dur="1" fill="hold">
                                          <p:stCondLst>
                                            <p:cond delay="0"/>
                                          </p:stCondLst>
                                        </p:cTn>
                                        <p:tgtEl>
                                          <p:spTgt spid="14353"/>
                                        </p:tgtEl>
                                        <p:attrNameLst>
                                          <p:attrName>style.visibility</p:attrName>
                                        </p:attrNameLst>
                                      </p:cBhvr>
                                      <p:to>
                                        <p:strVal val="visible"/>
                                      </p:to>
                                    </p:set>
                                    <p:anim calcmode="lin" valueType="num">
                                      <p:cBhvr>
                                        <p:cTn id="47" dur="500" fill="hold"/>
                                        <p:tgtEl>
                                          <p:spTgt spid="14353"/>
                                        </p:tgtEl>
                                        <p:attrNameLst>
                                          <p:attrName>ppt_w</p:attrName>
                                        </p:attrNameLst>
                                      </p:cBhvr>
                                      <p:tavLst>
                                        <p:tav tm="0">
                                          <p:val>
                                            <p:fltVal val="0"/>
                                          </p:val>
                                        </p:tav>
                                        <p:tav tm="100000">
                                          <p:val>
                                            <p:strVal val="#ppt_w"/>
                                          </p:val>
                                        </p:tav>
                                      </p:tavLst>
                                    </p:anim>
                                    <p:anim calcmode="lin" valueType="num">
                                      <p:cBhvr>
                                        <p:cTn id="48" dur="500" fill="hold"/>
                                        <p:tgtEl>
                                          <p:spTgt spid="14353"/>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3" presetClass="entr" presetSubtype="16" fill="hold" grpId="0" nodeType="click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p:cTn id="53" dur="500" fill="hold"/>
                                        <p:tgtEl>
                                          <p:spTgt spid="26"/>
                                        </p:tgtEl>
                                        <p:attrNameLst>
                                          <p:attrName>ppt_w</p:attrName>
                                        </p:attrNameLst>
                                      </p:cBhvr>
                                      <p:tavLst>
                                        <p:tav tm="0">
                                          <p:val>
                                            <p:fltVal val="0"/>
                                          </p:val>
                                        </p:tav>
                                        <p:tav tm="100000">
                                          <p:val>
                                            <p:strVal val="#ppt_w"/>
                                          </p:val>
                                        </p:tav>
                                      </p:tavLst>
                                    </p:anim>
                                    <p:anim calcmode="lin" valueType="num">
                                      <p:cBhvr>
                                        <p:cTn id="54" dur="500" fill="hold"/>
                                        <p:tgtEl>
                                          <p:spTgt spid="26"/>
                                        </p:tgtEl>
                                        <p:attrNameLst>
                                          <p:attrName>ppt_h</p:attrName>
                                        </p:attrNameLst>
                                      </p:cBhvr>
                                      <p:tavLst>
                                        <p:tav tm="0">
                                          <p:val>
                                            <p:fltVal val="0"/>
                                          </p:val>
                                        </p:tav>
                                        <p:tav tm="100000">
                                          <p:val>
                                            <p:strVal val="#ppt_h"/>
                                          </p:val>
                                        </p:tav>
                                      </p:tavLst>
                                    </p:anim>
                                  </p:childTnLst>
                                </p:cTn>
                              </p:par>
                            </p:childTnLst>
                          </p:cTn>
                        </p:par>
                      </p:childTnLst>
                    </p:cTn>
                  </p:par>
                  <p:par>
                    <p:cTn id="55" fill="hold">
                      <p:stCondLst>
                        <p:cond delay="indefinite"/>
                      </p:stCondLst>
                      <p:childTnLst>
                        <p:par>
                          <p:cTn id="56" fill="hold">
                            <p:stCondLst>
                              <p:cond delay="0"/>
                            </p:stCondLst>
                            <p:childTnLst>
                              <p:par>
                                <p:cTn id="57" presetID="23" presetClass="entr" presetSubtype="16" fill="hold" grpId="0" nodeType="click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p:cTn id="59" dur="500" fill="hold"/>
                                        <p:tgtEl>
                                          <p:spTgt spid="27"/>
                                        </p:tgtEl>
                                        <p:attrNameLst>
                                          <p:attrName>ppt_w</p:attrName>
                                        </p:attrNameLst>
                                      </p:cBhvr>
                                      <p:tavLst>
                                        <p:tav tm="0">
                                          <p:val>
                                            <p:fltVal val="0"/>
                                          </p:val>
                                        </p:tav>
                                        <p:tav tm="100000">
                                          <p:val>
                                            <p:strVal val="#ppt_w"/>
                                          </p:val>
                                        </p:tav>
                                      </p:tavLst>
                                    </p:anim>
                                    <p:anim calcmode="lin" valueType="num">
                                      <p:cBhvr>
                                        <p:cTn id="60" dur="500" fill="hold"/>
                                        <p:tgtEl>
                                          <p:spTgt spid="27"/>
                                        </p:tgtEl>
                                        <p:attrNameLst>
                                          <p:attrName>ppt_h</p:attrName>
                                        </p:attrNameLst>
                                      </p:cBhvr>
                                      <p:tavLst>
                                        <p:tav tm="0">
                                          <p:val>
                                            <p:fltVal val="0"/>
                                          </p:val>
                                        </p:tav>
                                        <p:tav tm="100000">
                                          <p:val>
                                            <p:strVal val="#ppt_h"/>
                                          </p:val>
                                        </p:tav>
                                      </p:tavLst>
                                    </p:anim>
                                  </p:childTnLst>
                                </p:cTn>
                              </p:par>
                            </p:childTnLst>
                          </p:cTn>
                        </p:par>
                      </p:childTnLst>
                    </p:cTn>
                  </p:par>
                  <p:par>
                    <p:cTn id="61" fill="hold">
                      <p:stCondLst>
                        <p:cond delay="indefinite"/>
                      </p:stCondLst>
                      <p:childTnLst>
                        <p:par>
                          <p:cTn id="62" fill="hold">
                            <p:stCondLst>
                              <p:cond delay="0"/>
                            </p:stCondLst>
                            <p:childTnLst>
                              <p:par>
                                <p:cTn id="63" presetID="23" presetClass="entr" presetSubtype="16" fill="hold" grpId="0" nodeType="clickEffect">
                                  <p:stCondLst>
                                    <p:cond delay="0"/>
                                  </p:stCondLst>
                                  <p:childTnLst>
                                    <p:set>
                                      <p:cBhvr>
                                        <p:cTn id="64" dur="1" fill="hold">
                                          <p:stCondLst>
                                            <p:cond delay="0"/>
                                          </p:stCondLst>
                                        </p:cTn>
                                        <p:tgtEl>
                                          <p:spTgt spid="14355"/>
                                        </p:tgtEl>
                                        <p:attrNameLst>
                                          <p:attrName>style.visibility</p:attrName>
                                        </p:attrNameLst>
                                      </p:cBhvr>
                                      <p:to>
                                        <p:strVal val="visible"/>
                                      </p:to>
                                    </p:set>
                                    <p:anim calcmode="lin" valueType="num">
                                      <p:cBhvr>
                                        <p:cTn id="65" dur="500" fill="hold"/>
                                        <p:tgtEl>
                                          <p:spTgt spid="14355"/>
                                        </p:tgtEl>
                                        <p:attrNameLst>
                                          <p:attrName>ppt_w</p:attrName>
                                        </p:attrNameLst>
                                      </p:cBhvr>
                                      <p:tavLst>
                                        <p:tav tm="0">
                                          <p:val>
                                            <p:fltVal val="0"/>
                                          </p:val>
                                        </p:tav>
                                        <p:tav tm="100000">
                                          <p:val>
                                            <p:strVal val="#ppt_w"/>
                                          </p:val>
                                        </p:tav>
                                      </p:tavLst>
                                    </p:anim>
                                    <p:anim calcmode="lin" valueType="num">
                                      <p:cBhvr>
                                        <p:cTn id="66" dur="500" fill="hold"/>
                                        <p:tgtEl>
                                          <p:spTgt spid="14355"/>
                                        </p:tgtEl>
                                        <p:attrNameLst>
                                          <p:attrName>ppt_h</p:attrName>
                                        </p:attrNameLst>
                                      </p:cBhvr>
                                      <p:tavLst>
                                        <p:tav tm="0">
                                          <p:val>
                                            <p:fltVal val="0"/>
                                          </p:val>
                                        </p:tav>
                                        <p:tav tm="100000">
                                          <p:val>
                                            <p:strVal val="#ppt_h"/>
                                          </p:val>
                                        </p:tav>
                                      </p:tavLst>
                                    </p:anim>
                                  </p:childTnLst>
                                </p:cTn>
                              </p:par>
                            </p:childTnLst>
                          </p:cTn>
                        </p:par>
                      </p:childTnLst>
                    </p:cTn>
                  </p:par>
                  <p:par>
                    <p:cTn id="67" fill="hold">
                      <p:stCondLst>
                        <p:cond delay="indefinite"/>
                      </p:stCondLst>
                      <p:childTnLst>
                        <p:par>
                          <p:cTn id="68" fill="hold">
                            <p:stCondLst>
                              <p:cond delay="0"/>
                            </p:stCondLst>
                            <p:childTnLst>
                              <p:par>
                                <p:cTn id="69" presetID="23" presetClass="entr" presetSubtype="16" fill="hold" grpId="0" nodeType="clickEffect">
                                  <p:stCondLst>
                                    <p:cond delay="0"/>
                                  </p:stCondLst>
                                  <p:childTnLst>
                                    <p:set>
                                      <p:cBhvr>
                                        <p:cTn id="70" dur="1" fill="hold">
                                          <p:stCondLst>
                                            <p:cond delay="0"/>
                                          </p:stCondLst>
                                        </p:cTn>
                                        <p:tgtEl>
                                          <p:spTgt spid="14356"/>
                                        </p:tgtEl>
                                        <p:attrNameLst>
                                          <p:attrName>style.visibility</p:attrName>
                                        </p:attrNameLst>
                                      </p:cBhvr>
                                      <p:to>
                                        <p:strVal val="visible"/>
                                      </p:to>
                                    </p:set>
                                    <p:anim calcmode="lin" valueType="num">
                                      <p:cBhvr>
                                        <p:cTn id="71" dur="500" fill="hold"/>
                                        <p:tgtEl>
                                          <p:spTgt spid="14356"/>
                                        </p:tgtEl>
                                        <p:attrNameLst>
                                          <p:attrName>ppt_w</p:attrName>
                                        </p:attrNameLst>
                                      </p:cBhvr>
                                      <p:tavLst>
                                        <p:tav tm="0">
                                          <p:val>
                                            <p:fltVal val="0"/>
                                          </p:val>
                                        </p:tav>
                                        <p:tav tm="100000">
                                          <p:val>
                                            <p:strVal val="#ppt_w"/>
                                          </p:val>
                                        </p:tav>
                                      </p:tavLst>
                                    </p:anim>
                                    <p:anim calcmode="lin" valueType="num">
                                      <p:cBhvr>
                                        <p:cTn id="72" dur="500" fill="hold"/>
                                        <p:tgtEl>
                                          <p:spTgt spid="14356"/>
                                        </p:tgtEl>
                                        <p:attrNameLst>
                                          <p:attrName>ppt_h</p:attrName>
                                        </p:attrNameLst>
                                      </p:cBhvr>
                                      <p:tavLst>
                                        <p:tav tm="0">
                                          <p:val>
                                            <p:fltVal val="0"/>
                                          </p:val>
                                        </p:tav>
                                        <p:tav tm="100000">
                                          <p:val>
                                            <p:strVal val="#ppt_h"/>
                                          </p:val>
                                        </p:tav>
                                      </p:tavLst>
                                    </p:anim>
                                  </p:childTnLst>
                                </p:cTn>
                              </p:par>
                            </p:childTnLst>
                          </p:cTn>
                        </p:par>
                      </p:childTnLst>
                    </p:cTn>
                  </p:par>
                  <p:par>
                    <p:cTn id="73" fill="hold">
                      <p:stCondLst>
                        <p:cond delay="indefinite"/>
                      </p:stCondLst>
                      <p:childTnLst>
                        <p:par>
                          <p:cTn id="74" fill="hold">
                            <p:stCondLst>
                              <p:cond delay="0"/>
                            </p:stCondLst>
                            <p:childTnLst>
                              <p:par>
                                <p:cTn id="75" presetID="23" presetClass="entr" presetSubtype="16" fill="hold" grpId="0" nodeType="clickEffect">
                                  <p:stCondLst>
                                    <p:cond delay="0"/>
                                  </p:stCondLst>
                                  <p:childTnLst>
                                    <p:set>
                                      <p:cBhvr>
                                        <p:cTn id="76" dur="1" fill="hold">
                                          <p:stCondLst>
                                            <p:cond delay="0"/>
                                          </p:stCondLst>
                                        </p:cTn>
                                        <p:tgtEl>
                                          <p:spTgt spid="14357"/>
                                        </p:tgtEl>
                                        <p:attrNameLst>
                                          <p:attrName>style.visibility</p:attrName>
                                        </p:attrNameLst>
                                      </p:cBhvr>
                                      <p:to>
                                        <p:strVal val="visible"/>
                                      </p:to>
                                    </p:set>
                                    <p:anim calcmode="lin" valueType="num">
                                      <p:cBhvr>
                                        <p:cTn id="77" dur="500" fill="hold"/>
                                        <p:tgtEl>
                                          <p:spTgt spid="14357"/>
                                        </p:tgtEl>
                                        <p:attrNameLst>
                                          <p:attrName>ppt_w</p:attrName>
                                        </p:attrNameLst>
                                      </p:cBhvr>
                                      <p:tavLst>
                                        <p:tav tm="0">
                                          <p:val>
                                            <p:fltVal val="0"/>
                                          </p:val>
                                        </p:tav>
                                        <p:tav tm="100000">
                                          <p:val>
                                            <p:strVal val="#ppt_w"/>
                                          </p:val>
                                        </p:tav>
                                      </p:tavLst>
                                    </p:anim>
                                    <p:anim calcmode="lin" valueType="num">
                                      <p:cBhvr>
                                        <p:cTn id="78" dur="500" fill="hold"/>
                                        <p:tgtEl>
                                          <p:spTgt spid="14357"/>
                                        </p:tgtEl>
                                        <p:attrNameLst>
                                          <p:attrName>ppt_h</p:attrName>
                                        </p:attrNameLst>
                                      </p:cBhvr>
                                      <p:tavLst>
                                        <p:tav tm="0">
                                          <p:val>
                                            <p:fltVal val="0"/>
                                          </p:val>
                                        </p:tav>
                                        <p:tav tm="100000">
                                          <p:val>
                                            <p:strVal val="#ppt_h"/>
                                          </p:val>
                                        </p:tav>
                                      </p:tavLst>
                                    </p:anim>
                                  </p:childTnLst>
                                </p:cTn>
                              </p:par>
                            </p:childTnLst>
                          </p:cTn>
                        </p:par>
                        <p:par>
                          <p:cTn id="79" fill="hold">
                            <p:stCondLst>
                              <p:cond delay="500"/>
                            </p:stCondLst>
                            <p:childTnLst>
                              <p:par>
                                <p:cTn id="80" presetID="23" presetClass="entr" presetSubtype="16" fill="hold" nodeType="afterEffect">
                                  <p:stCondLst>
                                    <p:cond delay="0"/>
                                  </p:stCondLst>
                                  <p:childTnLst>
                                    <p:set>
                                      <p:cBhvr>
                                        <p:cTn id="81" dur="1" fill="hold">
                                          <p:stCondLst>
                                            <p:cond delay="0"/>
                                          </p:stCondLst>
                                        </p:cTn>
                                        <p:tgtEl>
                                          <p:spTgt spid="4"/>
                                        </p:tgtEl>
                                        <p:attrNameLst>
                                          <p:attrName>style.visibility</p:attrName>
                                        </p:attrNameLst>
                                      </p:cBhvr>
                                      <p:to>
                                        <p:strVal val="visible"/>
                                      </p:to>
                                    </p:set>
                                    <p:anim calcmode="lin" valueType="num">
                                      <p:cBhvr>
                                        <p:cTn id="82" dur="500" fill="hold"/>
                                        <p:tgtEl>
                                          <p:spTgt spid="4"/>
                                        </p:tgtEl>
                                        <p:attrNameLst>
                                          <p:attrName>ppt_w</p:attrName>
                                        </p:attrNameLst>
                                      </p:cBhvr>
                                      <p:tavLst>
                                        <p:tav tm="0">
                                          <p:val>
                                            <p:fltVal val="0"/>
                                          </p:val>
                                        </p:tav>
                                        <p:tav tm="100000">
                                          <p:val>
                                            <p:strVal val="#ppt_w"/>
                                          </p:val>
                                        </p:tav>
                                      </p:tavLst>
                                    </p:anim>
                                    <p:anim calcmode="lin" valueType="num">
                                      <p:cBhvr>
                                        <p:cTn id="83"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84" fill="hold">
                      <p:stCondLst>
                        <p:cond delay="indefinite"/>
                      </p:stCondLst>
                      <p:childTnLst>
                        <p:par>
                          <p:cTn id="85" fill="hold">
                            <p:stCondLst>
                              <p:cond delay="0"/>
                            </p:stCondLst>
                            <p:childTnLst>
                              <p:par>
                                <p:cTn id="86" presetID="23" presetClass="entr" presetSubtype="16" fill="hold" grpId="0" nodeType="clickEffect">
                                  <p:stCondLst>
                                    <p:cond delay="0"/>
                                  </p:stCondLst>
                                  <p:childTnLst>
                                    <p:set>
                                      <p:cBhvr>
                                        <p:cTn id="87" dur="1" fill="hold">
                                          <p:stCondLst>
                                            <p:cond delay="0"/>
                                          </p:stCondLst>
                                        </p:cTn>
                                        <p:tgtEl>
                                          <p:spTgt spid="14361"/>
                                        </p:tgtEl>
                                        <p:attrNameLst>
                                          <p:attrName>style.visibility</p:attrName>
                                        </p:attrNameLst>
                                      </p:cBhvr>
                                      <p:to>
                                        <p:strVal val="visible"/>
                                      </p:to>
                                    </p:set>
                                    <p:anim calcmode="lin" valueType="num">
                                      <p:cBhvr>
                                        <p:cTn id="88" dur="500" fill="hold"/>
                                        <p:tgtEl>
                                          <p:spTgt spid="14361"/>
                                        </p:tgtEl>
                                        <p:attrNameLst>
                                          <p:attrName>ppt_w</p:attrName>
                                        </p:attrNameLst>
                                      </p:cBhvr>
                                      <p:tavLst>
                                        <p:tav tm="0">
                                          <p:val>
                                            <p:fltVal val="0"/>
                                          </p:val>
                                        </p:tav>
                                        <p:tav tm="100000">
                                          <p:val>
                                            <p:strVal val="#ppt_w"/>
                                          </p:val>
                                        </p:tav>
                                      </p:tavLst>
                                    </p:anim>
                                    <p:anim calcmode="lin" valueType="num">
                                      <p:cBhvr>
                                        <p:cTn id="89" dur="500" fill="hold"/>
                                        <p:tgtEl>
                                          <p:spTgt spid="14361"/>
                                        </p:tgtEl>
                                        <p:attrNameLst>
                                          <p:attrName>ppt_h</p:attrName>
                                        </p:attrNameLst>
                                      </p:cBhvr>
                                      <p:tavLst>
                                        <p:tav tm="0">
                                          <p:val>
                                            <p:fltVal val="0"/>
                                          </p:val>
                                        </p:tav>
                                        <p:tav tm="100000">
                                          <p:val>
                                            <p:strVal val="#ppt_h"/>
                                          </p:val>
                                        </p:tav>
                                      </p:tavLst>
                                    </p:anim>
                                  </p:childTnLst>
                                </p:cTn>
                              </p:par>
                            </p:childTnLst>
                          </p:cTn>
                        </p:par>
                      </p:childTnLst>
                    </p:cTn>
                  </p:par>
                  <p:par>
                    <p:cTn id="90" fill="hold">
                      <p:stCondLst>
                        <p:cond delay="indefinite"/>
                      </p:stCondLst>
                      <p:childTnLst>
                        <p:par>
                          <p:cTn id="91" fill="hold">
                            <p:stCondLst>
                              <p:cond delay="0"/>
                            </p:stCondLst>
                            <p:childTnLst>
                              <p:par>
                                <p:cTn id="92" presetID="23" presetClass="entr" presetSubtype="16" fill="hold" grpId="0" nodeType="clickEffect">
                                  <p:stCondLst>
                                    <p:cond delay="0"/>
                                  </p:stCondLst>
                                  <p:childTnLst>
                                    <p:set>
                                      <p:cBhvr>
                                        <p:cTn id="93" dur="1" fill="hold">
                                          <p:stCondLst>
                                            <p:cond delay="0"/>
                                          </p:stCondLst>
                                        </p:cTn>
                                        <p:tgtEl>
                                          <p:spTgt spid="14351"/>
                                        </p:tgtEl>
                                        <p:attrNameLst>
                                          <p:attrName>style.visibility</p:attrName>
                                        </p:attrNameLst>
                                      </p:cBhvr>
                                      <p:to>
                                        <p:strVal val="visible"/>
                                      </p:to>
                                    </p:set>
                                    <p:anim calcmode="lin" valueType="num">
                                      <p:cBhvr>
                                        <p:cTn id="94" dur="500" fill="hold"/>
                                        <p:tgtEl>
                                          <p:spTgt spid="14351"/>
                                        </p:tgtEl>
                                        <p:attrNameLst>
                                          <p:attrName>ppt_w</p:attrName>
                                        </p:attrNameLst>
                                      </p:cBhvr>
                                      <p:tavLst>
                                        <p:tav tm="0">
                                          <p:val>
                                            <p:fltVal val="0"/>
                                          </p:val>
                                        </p:tav>
                                        <p:tav tm="100000">
                                          <p:val>
                                            <p:strVal val="#ppt_w"/>
                                          </p:val>
                                        </p:tav>
                                      </p:tavLst>
                                    </p:anim>
                                    <p:anim calcmode="lin" valueType="num">
                                      <p:cBhvr>
                                        <p:cTn id="95" dur="500" fill="hold"/>
                                        <p:tgtEl>
                                          <p:spTgt spid="14351"/>
                                        </p:tgtEl>
                                        <p:attrNameLst>
                                          <p:attrName>ppt_h</p:attrName>
                                        </p:attrNameLst>
                                      </p:cBhvr>
                                      <p:tavLst>
                                        <p:tav tm="0">
                                          <p:val>
                                            <p:fltVal val="0"/>
                                          </p:val>
                                        </p:tav>
                                        <p:tav tm="100000">
                                          <p:val>
                                            <p:strVal val="#ppt_h"/>
                                          </p:val>
                                        </p:tav>
                                      </p:tavLst>
                                    </p:anim>
                                  </p:childTnLst>
                                </p:cTn>
                              </p:par>
                            </p:childTnLst>
                          </p:cTn>
                        </p:par>
                      </p:childTnLst>
                    </p:cTn>
                  </p:par>
                  <p:par>
                    <p:cTn id="96" fill="hold">
                      <p:stCondLst>
                        <p:cond delay="indefinite"/>
                      </p:stCondLst>
                      <p:childTnLst>
                        <p:par>
                          <p:cTn id="97" fill="hold">
                            <p:stCondLst>
                              <p:cond delay="0"/>
                            </p:stCondLst>
                            <p:childTnLst>
                              <p:par>
                                <p:cTn id="98" presetID="23" presetClass="entr" presetSubtype="16" fill="hold" grpId="0" nodeType="clickEffect">
                                  <p:stCondLst>
                                    <p:cond delay="0"/>
                                  </p:stCondLst>
                                  <p:childTnLst>
                                    <p:set>
                                      <p:cBhvr>
                                        <p:cTn id="99" dur="1" fill="hold">
                                          <p:stCondLst>
                                            <p:cond delay="0"/>
                                          </p:stCondLst>
                                        </p:cTn>
                                        <p:tgtEl>
                                          <p:spTgt spid="14352"/>
                                        </p:tgtEl>
                                        <p:attrNameLst>
                                          <p:attrName>style.visibility</p:attrName>
                                        </p:attrNameLst>
                                      </p:cBhvr>
                                      <p:to>
                                        <p:strVal val="visible"/>
                                      </p:to>
                                    </p:set>
                                    <p:anim calcmode="lin" valueType="num">
                                      <p:cBhvr>
                                        <p:cTn id="100" dur="500" fill="hold"/>
                                        <p:tgtEl>
                                          <p:spTgt spid="14352"/>
                                        </p:tgtEl>
                                        <p:attrNameLst>
                                          <p:attrName>ppt_w</p:attrName>
                                        </p:attrNameLst>
                                      </p:cBhvr>
                                      <p:tavLst>
                                        <p:tav tm="0">
                                          <p:val>
                                            <p:fltVal val="0"/>
                                          </p:val>
                                        </p:tav>
                                        <p:tav tm="100000">
                                          <p:val>
                                            <p:strVal val="#ppt_w"/>
                                          </p:val>
                                        </p:tav>
                                      </p:tavLst>
                                    </p:anim>
                                    <p:anim calcmode="lin" valueType="num">
                                      <p:cBhvr>
                                        <p:cTn id="101" dur="500" fill="hold"/>
                                        <p:tgtEl>
                                          <p:spTgt spid="1435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animBg="1"/>
      <p:bldP spid="14342" grpId="0" animBg="1"/>
      <p:bldP spid="14346" grpId="0"/>
      <p:bldP spid="14347" grpId="0"/>
      <p:bldP spid="14351" grpId="0" animBg="1"/>
      <p:bldP spid="14352" grpId="0" animBg="1"/>
      <p:bldP spid="14353" grpId="0" animBg="1"/>
      <p:bldP spid="14354" grpId="0" animBg="1"/>
      <p:bldP spid="14355" grpId="0" animBg="1"/>
      <p:bldP spid="14356" grpId="0" animBg="1"/>
      <p:bldP spid="14357" grpId="0"/>
      <p:bldP spid="14361" grpId="0" animBg="1"/>
      <p:bldP spid="26" grpId="0" animBg="1"/>
      <p:bldP spid="2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a:xfrm>
            <a:off x="1547813" y="0"/>
            <a:ext cx="6119812" cy="981075"/>
          </a:xfrm>
        </p:spPr>
        <p:txBody>
          <a:bodyPr/>
          <a:lstStyle/>
          <a:p>
            <a:pPr eaLnBrk="1" hangingPunct="1"/>
            <a:r>
              <a:rPr lang="it-IT" sz="2800" b="1" smtClean="0">
                <a:latin typeface="Times New Roman" pitchFamily="18" charset="0"/>
              </a:rPr>
              <a:t>Variazioni della frequenze alleliche dovute a diversi tipi di selezione</a:t>
            </a:r>
          </a:p>
        </p:txBody>
      </p:sp>
      <p:graphicFrame>
        <p:nvGraphicFramePr>
          <p:cNvPr id="25740" name="Group 140"/>
          <p:cNvGraphicFramePr>
            <a:graphicFrameLocks noGrp="1"/>
          </p:cNvGraphicFramePr>
          <p:nvPr>
            <p:ph type="tbl" idx="1"/>
          </p:nvPr>
        </p:nvGraphicFramePr>
        <p:xfrm>
          <a:off x="871553" y="1071546"/>
          <a:ext cx="5986463" cy="2748154"/>
        </p:xfrm>
        <a:graphic>
          <a:graphicData uri="http://schemas.openxmlformats.org/drawingml/2006/table">
            <a:tbl>
              <a:tblPr/>
              <a:tblGrid>
                <a:gridCol w="1882775"/>
                <a:gridCol w="719138"/>
                <a:gridCol w="720725"/>
                <a:gridCol w="720725"/>
                <a:gridCol w="1943100"/>
              </a:tblGrid>
              <a:tr h="4810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1600" b="1" i="0" u="none" strike="noStrike" cap="none" normalizeH="0" baseline="0" dirty="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dirty="0" smtClean="0">
                          <a:ln>
                            <a:noFill/>
                          </a:ln>
                          <a:solidFill>
                            <a:schemeClr val="tx1"/>
                          </a:solidFill>
                          <a:effectLst/>
                          <a:latin typeface="Times New Roman" pitchFamily="18" charset="0"/>
                        </a:rPr>
                        <a:t>A1A1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FAFEA0">
                            <a:gamma/>
                            <a:shade val="46275"/>
                            <a:invGamma/>
                          </a:srgbClr>
                        </a:gs>
                        <a:gs pos="100000">
                          <a:srgbClr val="FAFEA0"/>
                        </a:gs>
                      </a:gsLst>
                      <a:lin ang="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smtClean="0">
                          <a:ln>
                            <a:noFill/>
                          </a:ln>
                          <a:solidFill>
                            <a:schemeClr val="tx1"/>
                          </a:solidFill>
                          <a:effectLst/>
                          <a:latin typeface="Times New Roman" pitchFamily="18" charset="0"/>
                        </a:rPr>
                        <a:t>A1A2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9FFFA6">
                            <a:gamma/>
                            <a:shade val="46275"/>
                            <a:invGamma/>
                          </a:srgbClr>
                        </a:gs>
                        <a:gs pos="50000">
                          <a:srgbClr val="9FFFA6"/>
                        </a:gs>
                        <a:gs pos="100000">
                          <a:srgbClr val="9FFFA6">
                            <a:gamma/>
                            <a:shade val="46275"/>
                            <a:invGamma/>
                          </a:srgbClr>
                        </a:gs>
                      </a:gsLst>
                      <a:lin ang="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smtClean="0">
                          <a:ln>
                            <a:noFill/>
                          </a:ln>
                          <a:solidFill>
                            <a:schemeClr val="tx1"/>
                          </a:solidFill>
                          <a:effectLst/>
                          <a:latin typeface="Times New Roman" pitchFamily="18" charset="0"/>
                        </a:rPr>
                        <a:t>A2A2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A1F2FD"/>
                        </a:gs>
                        <a:gs pos="100000">
                          <a:srgbClr val="A1F2FD">
                            <a:gamma/>
                            <a:shade val="46275"/>
                            <a:invGamma/>
                          </a:srgbClr>
                        </a:gs>
                      </a:gsLst>
                      <a:lin ang="0" scaled="1"/>
                    </a:gra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dirty="0" err="1" smtClean="0">
                          <a:ln>
                            <a:noFill/>
                          </a:ln>
                          <a:solidFill>
                            <a:schemeClr val="tx1"/>
                          </a:solidFill>
                          <a:effectLst/>
                          <a:latin typeface="Symbol" pitchFamily="18" charset="2"/>
                        </a:rPr>
                        <a:t>D</a:t>
                      </a:r>
                      <a:r>
                        <a:rPr kumimoji="0" lang="it-IT" sz="1600" b="1" i="0" u="none" strike="noStrike" cap="none" normalizeH="0" baseline="0" dirty="0" err="1" smtClean="0">
                          <a:ln>
                            <a:noFill/>
                          </a:ln>
                          <a:solidFill>
                            <a:schemeClr val="tx1"/>
                          </a:solidFill>
                          <a:effectLst/>
                          <a:latin typeface="Times New Roman" pitchFamily="18" charset="0"/>
                        </a:rPr>
                        <a:t>p</a:t>
                      </a:r>
                      <a:endParaRPr kumimoji="0" lang="it-IT" sz="1600" b="1" i="0" u="none" strike="noStrike" cap="none" normalizeH="0" baseline="0" dirty="0" smtClean="0">
                        <a:ln>
                          <a:noFill/>
                        </a:ln>
                        <a:solidFill>
                          <a:schemeClr val="tx1"/>
                        </a:solidFill>
                        <a:effectLst/>
                        <a:latin typeface="Symbol" pitchFamily="18" charset="2"/>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gradFill rotWithShape="1">
                      <a:gsLst>
                        <a:gs pos="0">
                          <a:srgbClr val="FE2C1C"/>
                        </a:gs>
                        <a:gs pos="100000">
                          <a:srgbClr val="FE2C1C">
                            <a:gamma/>
                            <a:shade val="46275"/>
                            <a:invGamma/>
                          </a:srgbClr>
                        </a:gs>
                      </a:gsLst>
                      <a:path path="shape">
                        <a:fillToRect l="50000" t="50000" r="50000" b="50000"/>
                      </a:path>
                    </a:gradFill>
                  </a:tcPr>
                </a:tc>
              </a:tr>
              <a:tr h="4810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smtClean="0">
                          <a:ln>
                            <a:noFill/>
                          </a:ln>
                          <a:solidFill>
                            <a:schemeClr val="tx1"/>
                          </a:solidFill>
                          <a:effectLst/>
                          <a:latin typeface="Times New Roman" pitchFamily="18" charset="0"/>
                        </a:rPr>
                        <a:t>Direzionale positiva recessiva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6D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dirty="0" smtClean="0">
                          <a:ln>
                            <a:noFill/>
                          </a:ln>
                          <a:solidFill>
                            <a:schemeClr val="tx1"/>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EFEA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smtClean="0">
                          <a:ln>
                            <a:noFill/>
                          </a:ln>
                          <a:solidFill>
                            <a:schemeClr val="tx1"/>
                          </a:solidFill>
                          <a:effectLst/>
                          <a:latin typeface="Times New Roman" pitchFamily="18" charset="0"/>
                        </a:rPr>
                        <a:t>1-s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0FEA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smtClean="0">
                          <a:ln>
                            <a:noFill/>
                          </a:ln>
                          <a:solidFill>
                            <a:schemeClr val="tx1"/>
                          </a:solidFill>
                          <a:effectLst/>
                          <a:latin typeface="Times New Roman" pitchFamily="18" charset="0"/>
                        </a:rPr>
                        <a:t>1-s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0F3FE"/>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smtClean="0">
                          <a:ln>
                            <a:noFill/>
                          </a:ln>
                          <a:solidFill>
                            <a:schemeClr val="tx1"/>
                          </a:solidFill>
                          <a:effectLst/>
                          <a:latin typeface="Times New Roman" pitchFamily="18" charset="0"/>
                        </a:rPr>
                        <a:t>sp</a:t>
                      </a:r>
                      <a:r>
                        <a:rPr kumimoji="0" lang="it-IT" sz="1600" b="1" i="0" u="none" strike="noStrike" cap="none" normalizeH="0" baseline="30000" smtClean="0">
                          <a:ln>
                            <a:noFill/>
                          </a:ln>
                          <a:solidFill>
                            <a:schemeClr val="tx1"/>
                          </a:solidFill>
                          <a:effectLst/>
                          <a:latin typeface="Times New Roman" pitchFamily="18" charset="0"/>
                        </a:rPr>
                        <a:t>2</a:t>
                      </a:r>
                      <a:r>
                        <a:rPr kumimoji="0" lang="it-IT" sz="1600" b="1" i="0" u="none" strike="noStrike" cap="none" normalizeH="0" baseline="0" smtClean="0">
                          <a:ln>
                            <a:noFill/>
                          </a:ln>
                          <a:solidFill>
                            <a:schemeClr val="tx1"/>
                          </a:solidFill>
                          <a:effectLst/>
                          <a:latin typeface="Times New Roman" pitchFamily="18" charset="0"/>
                        </a:rPr>
                        <a:t>q/(1-sq(2p+q))</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E2C1C"/>
                    </a:solidFill>
                  </a:tcPr>
                </a:tc>
              </a:tr>
              <a:tr h="4810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smtClean="0">
                          <a:ln>
                            <a:noFill/>
                          </a:ln>
                          <a:solidFill>
                            <a:schemeClr val="tx1"/>
                          </a:solidFill>
                          <a:effectLst/>
                          <a:latin typeface="Times New Roman" pitchFamily="18" charset="0"/>
                        </a:rPr>
                        <a:t>Direzionale positiva dominante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6D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dirty="0" smtClean="0">
                          <a:ln>
                            <a:noFill/>
                          </a:ln>
                          <a:solidFill>
                            <a:schemeClr val="tx1"/>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EFEA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smtClean="0">
                          <a:ln>
                            <a:noFill/>
                          </a:ln>
                          <a:solidFill>
                            <a:schemeClr val="tx1"/>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0FEA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smtClean="0">
                          <a:ln>
                            <a:noFill/>
                          </a:ln>
                          <a:solidFill>
                            <a:schemeClr val="tx1"/>
                          </a:solidFill>
                          <a:effectLst/>
                          <a:latin typeface="Times New Roman" pitchFamily="18" charset="0"/>
                        </a:rPr>
                        <a:t>1-s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0F3FE"/>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smtClean="0">
                          <a:ln>
                            <a:noFill/>
                          </a:ln>
                          <a:solidFill>
                            <a:schemeClr val="tx1"/>
                          </a:solidFill>
                          <a:effectLst/>
                          <a:latin typeface="Times New Roman" pitchFamily="18" charset="0"/>
                        </a:rPr>
                        <a:t>spq</a:t>
                      </a:r>
                      <a:r>
                        <a:rPr kumimoji="0" lang="it-IT" sz="1600" b="1" i="0" u="none" strike="noStrike" cap="none" normalizeH="0" baseline="30000" smtClean="0">
                          <a:ln>
                            <a:noFill/>
                          </a:ln>
                          <a:solidFill>
                            <a:schemeClr val="tx1"/>
                          </a:solidFill>
                          <a:effectLst/>
                          <a:latin typeface="Times New Roman" pitchFamily="18" charset="0"/>
                        </a:rPr>
                        <a:t>2</a:t>
                      </a:r>
                      <a:r>
                        <a:rPr kumimoji="0" lang="it-IT" sz="1600" b="1" i="0" u="none" strike="noStrike" cap="none" normalizeH="0" baseline="0" smtClean="0">
                          <a:ln>
                            <a:noFill/>
                          </a:ln>
                          <a:solidFill>
                            <a:schemeClr val="tx1"/>
                          </a:solidFill>
                          <a:effectLst/>
                          <a:latin typeface="Times New Roman" pitchFamily="18" charset="0"/>
                        </a:rPr>
                        <a:t>/(1-sq</a:t>
                      </a:r>
                      <a:r>
                        <a:rPr kumimoji="0" lang="it-IT" sz="1600" b="1" i="0" u="none" strike="noStrike" cap="none" normalizeH="0" baseline="30000" smtClean="0">
                          <a:ln>
                            <a:noFill/>
                          </a:ln>
                          <a:solidFill>
                            <a:schemeClr val="tx1"/>
                          </a:solidFill>
                          <a:effectLst/>
                          <a:latin typeface="Times New Roman" pitchFamily="18" charset="0"/>
                        </a:rPr>
                        <a:t>2</a:t>
                      </a:r>
                      <a:r>
                        <a:rPr kumimoji="0" lang="it-IT" sz="1600" b="1" i="0" u="none" strike="noStrike" cap="none" normalizeH="0" baseline="0" smtClean="0">
                          <a:ln>
                            <a:noFill/>
                          </a:ln>
                          <a:solidFill>
                            <a:schemeClr val="tx1"/>
                          </a:solidFill>
                          <a:effectLst/>
                          <a:latin typeface="Times New Roman" pitchFamily="18"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E2C1C"/>
                    </a:solidFill>
                  </a:tcPr>
                </a:tc>
              </a:tr>
              <a:tr h="4810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dirty="0" smtClean="0">
                          <a:ln>
                            <a:noFill/>
                          </a:ln>
                          <a:solidFill>
                            <a:schemeClr val="tx1"/>
                          </a:solidFill>
                          <a:effectLst/>
                          <a:latin typeface="Times New Roman" pitchFamily="18" charset="0"/>
                        </a:rPr>
                        <a:t>Stabilizzatrice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D6D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dirty="0" smtClean="0">
                          <a:ln>
                            <a:noFill/>
                          </a:ln>
                          <a:solidFill>
                            <a:schemeClr val="tx1"/>
                          </a:solidFill>
                          <a:effectLst/>
                          <a:latin typeface="Times New Roman" pitchFamily="18" charset="0"/>
                        </a:rPr>
                        <a:t>1-s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EFEA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smtClean="0">
                          <a:ln>
                            <a:noFill/>
                          </a:ln>
                          <a:solidFill>
                            <a:schemeClr val="tx1"/>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0FEA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smtClean="0">
                          <a:ln>
                            <a:noFill/>
                          </a:ln>
                          <a:solidFill>
                            <a:schemeClr val="tx1"/>
                          </a:solidFill>
                          <a:effectLst/>
                          <a:latin typeface="Times New Roman" pitchFamily="18" charset="0"/>
                        </a:rPr>
                        <a:t>1-s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A0F3FE"/>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dirty="0" err="1" smtClean="0">
                          <a:ln>
                            <a:noFill/>
                          </a:ln>
                          <a:solidFill>
                            <a:schemeClr val="tx1"/>
                          </a:solidFill>
                          <a:effectLst/>
                          <a:latin typeface="Times New Roman" pitchFamily="18" charset="0"/>
                        </a:rPr>
                        <a:t>spq</a:t>
                      </a:r>
                      <a:r>
                        <a:rPr kumimoji="0" lang="it-IT" sz="1600" b="1" i="0" u="none" strike="noStrike" cap="none" normalizeH="0" baseline="0" dirty="0" smtClean="0">
                          <a:ln>
                            <a:noFill/>
                          </a:ln>
                          <a:solidFill>
                            <a:schemeClr val="tx1"/>
                          </a:solidFill>
                          <a:effectLst/>
                          <a:latin typeface="Times New Roman" pitchFamily="18" charset="0"/>
                        </a:rPr>
                        <a:t>(q-p)/(1-s(p</a:t>
                      </a:r>
                      <a:r>
                        <a:rPr kumimoji="0" lang="it-IT" sz="1600" b="1" i="0" u="none" strike="noStrike" cap="none" normalizeH="0" baseline="30000" dirty="0" smtClean="0">
                          <a:ln>
                            <a:noFill/>
                          </a:ln>
                          <a:solidFill>
                            <a:schemeClr val="tx1"/>
                          </a:solidFill>
                          <a:effectLst/>
                          <a:latin typeface="Times New Roman" pitchFamily="18" charset="0"/>
                        </a:rPr>
                        <a:t>2</a:t>
                      </a:r>
                      <a:r>
                        <a:rPr kumimoji="0" lang="it-IT" sz="1600" b="1" i="0" u="none" strike="noStrike" cap="none" normalizeH="0" baseline="0" dirty="0" smtClean="0">
                          <a:ln>
                            <a:noFill/>
                          </a:ln>
                          <a:solidFill>
                            <a:schemeClr val="tx1"/>
                          </a:solidFill>
                          <a:effectLst/>
                          <a:latin typeface="Times New Roman" pitchFamily="18" charset="0"/>
                        </a:rPr>
                        <a:t>+q</a:t>
                      </a:r>
                      <a:r>
                        <a:rPr kumimoji="0" lang="it-IT" sz="1600" b="1" i="0" u="none" strike="noStrike" cap="none" normalizeH="0" baseline="30000" dirty="0" smtClean="0">
                          <a:ln>
                            <a:noFill/>
                          </a:ln>
                          <a:solidFill>
                            <a:schemeClr val="tx1"/>
                          </a:solidFill>
                          <a:effectLst/>
                          <a:latin typeface="Times New Roman" pitchFamily="18" charset="0"/>
                        </a:rPr>
                        <a:t>2</a:t>
                      </a:r>
                      <a:r>
                        <a:rPr kumimoji="0" lang="it-IT" sz="1600" b="1" i="0" u="none" strike="noStrike" cap="none" normalizeH="0" baseline="0" dirty="0" smtClean="0">
                          <a:ln>
                            <a:noFill/>
                          </a:ln>
                          <a:solidFill>
                            <a:schemeClr val="tx1"/>
                          </a:solidFill>
                          <a:effectLst/>
                          <a:latin typeface="Times New Roman" pitchFamily="18"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E2C1C"/>
                    </a:solidFill>
                  </a:tcPr>
                </a:tc>
              </a:tr>
              <a:tr h="4810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dirty="0" err="1" smtClean="0">
                          <a:ln>
                            <a:noFill/>
                          </a:ln>
                          <a:solidFill>
                            <a:schemeClr val="tx1"/>
                          </a:solidFill>
                          <a:effectLst/>
                          <a:latin typeface="Times New Roman" pitchFamily="18" charset="0"/>
                        </a:rPr>
                        <a:t>Diversificatrice</a:t>
                      </a:r>
                      <a:endParaRPr kumimoji="0" lang="it-IT" sz="1600" b="1" i="0" u="none" strike="noStrike" cap="none" normalizeH="0" baseline="0" dirty="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D6D3"/>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smtClean="0">
                          <a:ln>
                            <a:noFill/>
                          </a:ln>
                          <a:solidFill>
                            <a:schemeClr val="tx1"/>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EFEA0"/>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smtClean="0">
                          <a:ln>
                            <a:noFill/>
                          </a:ln>
                          <a:solidFill>
                            <a:schemeClr val="tx1"/>
                          </a:solidFill>
                          <a:effectLst/>
                          <a:latin typeface="Times New Roman" pitchFamily="18" charset="0"/>
                        </a:rPr>
                        <a:t>1-s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A0FEA9"/>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smtClean="0">
                          <a:ln>
                            <a:noFill/>
                          </a:ln>
                          <a:solidFill>
                            <a:schemeClr val="tx1"/>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A0F3FE"/>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it-IT" sz="1600" b="1" i="0" u="none" strike="noStrike" cap="none" normalizeH="0" baseline="0" dirty="0" err="1" smtClean="0">
                          <a:ln>
                            <a:noFill/>
                          </a:ln>
                          <a:solidFill>
                            <a:schemeClr val="tx1"/>
                          </a:solidFill>
                          <a:effectLst/>
                          <a:latin typeface="Times New Roman" pitchFamily="18" charset="0"/>
                        </a:rPr>
                        <a:t>spq</a:t>
                      </a:r>
                      <a:r>
                        <a:rPr kumimoji="0" lang="it-IT" sz="1600" b="1" i="0" u="none" strike="noStrike" cap="none" normalizeH="0" baseline="0" dirty="0" smtClean="0">
                          <a:ln>
                            <a:noFill/>
                          </a:ln>
                          <a:solidFill>
                            <a:schemeClr val="tx1"/>
                          </a:solidFill>
                          <a:effectLst/>
                          <a:latin typeface="Times New Roman" pitchFamily="18" charset="0"/>
                        </a:rPr>
                        <a:t>(p-q)/(1-2spq)</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it-IT" sz="1600" b="1" i="0" u="none" strike="noStrike" cap="none" normalizeH="0" baseline="0" dirty="0" smtClean="0">
                        <a:ln>
                          <a:noFill/>
                        </a:ln>
                        <a:solidFill>
                          <a:schemeClr val="tx1"/>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E2C1C"/>
                    </a:solidFill>
                  </a:tcPr>
                </a:tc>
              </a:tr>
            </a:tbl>
          </a:graphicData>
        </a:graphic>
      </p:graphicFrame>
      <p:sp>
        <p:nvSpPr>
          <p:cNvPr id="25709" name="Text Box 109"/>
          <p:cNvSpPr txBox="1">
            <a:spLocks noChangeArrowheads="1"/>
          </p:cNvSpPr>
          <p:nvPr/>
        </p:nvSpPr>
        <p:spPr bwMode="auto">
          <a:xfrm>
            <a:off x="6877050" y="1071546"/>
            <a:ext cx="2016125" cy="1069975"/>
          </a:xfrm>
          <a:prstGeom prst="rect">
            <a:avLst/>
          </a:prstGeom>
          <a:noFill/>
          <a:ln w="9525">
            <a:noFill/>
            <a:miter lim="800000"/>
            <a:headEnd/>
            <a:tailEnd/>
          </a:ln>
        </p:spPr>
        <p:txBody>
          <a:bodyPr>
            <a:spAutoFit/>
          </a:bodyPr>
          <a:lstStyle/>
          <a:p>
            <a:pPr algn="ctr">
              <a:spcBef>
                <a:spcPct val="50000"/>
              </a:spcBef>
            </a:pPr>
            <a:r>
              <a:rPr lang="it-IT" sz="1600" b="1" i="0" dirty="0" smtClean="0">
                <a:latin typeface="Times New Roman" pitchFamily="18" charset="0"/>
              </a:rPr>
              <a:t>s=1-W’(per </a:t>
            </a:r>
            <a:r>
              <a:rPr lang="it-IT" sz="1600" b="1" i="0" dirty="0">
                <a:latin typeface="Times New Roman" pitchFamily="18" charset="0"/>
              </a:rPr>
              <a:t>ogni genotipo)= coefficiente di selezione</a:t>
            </a:r>
          </a:p>
        </p:txBody>
      </p:sp>
      <p:sp>
        <p:nvSpPr>
          <p:cNvPr id="18474" name="AutoShape 110">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18475" name="AutoShape 111">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25732" name="Text Box 132"/>
          <p:cNvSpPr txBox="1">
            <a:spLocks noChangeArrowheads="1"/>
          </p:cNvSpPr>
          <p:nvPr/>
        </p:nvSpPr>
        <p:spPr bwMode="auto">
          <a:xfrm>
            <a:off x="1042988" y="4429132"/>
            <a:ext cx="6337300" cy="519113"/>
          </a:xfrm>
          <a:prstGeom prst="rect">
            <a:avLst/>
          </a:prstGeom>
          <a:solidFill>
            <a:schemeClr val="folHlink"/>
          </a:solidFill>
          <a:ln w="9525">
            <a:noFill/>
            <a:miter lim="800000"/>
            <a:headEnd/>
            <a:tailEnd/>
          </a:ln>
        </p:spPr>
        <p:txBody>
          <a:bodyPr>
            <a:spAutoFit/>
          </a:bodyPr>
          <a:lstStyle/>
          <a:p>
            <a:pPr>
              <a:spcBef>
                <a:spcPct val="50000"/>
              </a:spcBef>
            </a:pPr>
            <a:r>
              <a:rPr lang="it-IT" sz="2800" b="1" i="0">
                <a:latin typeface="Times New Roman" pitchFamily="18" charset="0"/>
              </a:rPr>
              <a:t>Bilanciamento fra mutazione e selezione</a:t>
            </a:r>
          </a:p>
        </p:txBody>
      </p:sp>
      <p:sp>
        <p:nvSpPr>
          <p:cNvPr id="25733" name="Text Box 133"/>
          <p:cNvSpPr txBox="1">
            <a:spLocks noChangeArrowheads="1"/>
          </p:cNvSpPr>
          <p:nvPr/>
        </p:nvSpPr>
        <p:spPr bwMode="auto">
          <a:xfrm>
            <a:off x="-32" y="6286520"/>
            <a:ext cx="3286148" cy="338554"/>
          </a:xfrm>
          <a:prstGeom prst="rect">
            <a:avLst/>
          </a:prstGeom>
          <a:solidFill>
            <a:srgbClr val="A0F3FE"/>
          </a:solidFill>
          <a:ln w="9525">
            <a:noFill/>
            <a:miter lim="800000"/>
            <a:headEnd/>
            <a:tailEnd/>
          </a:ln>
        </p:spPr>
        <p:txBody>
          <a:bodyPr wrap="square">
            <a:spAutoFit/>
          </a:bodyPr>
          <a:lstStyle/>
          <a:p>
            <a:pPr algn="ctr">
              <a:spcBef>
                <a:spcPct val="50000"/>
              </a:spcBef>
            </a:pPr>
            <a:r>
              <a:rPr lang="it-IT" sz="1600" b="1" i="0" dirty="0">
                <a:latin typeface="Times New Roman" pitchFamily="18" charset="0"/>
              </a:rPr>
              <a:t>Per un allele </a:t>
            </a:r>
            <a:r>
              <a:rPr lang="it-IT" sz="1600" b="1" i="0" dirty="0" smtClean="0">
                <a:latin typeface="Times New Roman" pitchFamily="18" charset="0"/>
              </a:rPr>
              <a:t>recessivo p</a:t>
            </a:r>
            <a:r>
              <a:rPr lang="it-IT" sz="1600" b="1" i="0" dirty="0">
                <a:latin typeface="Times New Roman" pitchFamily="18" charset="0"/>
              </a:rPr>
              <a:t>^=(</a:t>
            </a:r>
            <a:r>
              <a:rPr lang="it-IT" sz="1600" b="1" i="0" dirty="0">
                <a:latin typeface="Symbol" pitchFamily="18" charset="2"/>
              </a:rPr>
              <a:t>m</a:t>
            </a:r>
            <a:r>
              <a:rPr lang="it-IT" sz="1600" b="1" i="0" dirty="0">
                <a:latin typeface="Times New Roman" pitchFamily="18" charset="0"/>
              </a:rPr>
              <a:t>/s)</a:t>
            </a:r>
            <a:r>
              <a:rPr lang="it-IT" sz="1600" b="1" i="0" baseline="30000" dirty="0">
                <a:latin typeface="Times New Roman" pitchFamily="18" charset="0"/>
              </a:rPr>
              <a:t>1/2</a:t>
            </a:r>
            <a:endParaRPr lang="it-IT" sz="1600" b="1" i="0" dirty="0">
              <a:latin typeface="Times New Roman" pitchFamily="18" charset="0"/>
            </a:endParaRPr>
          </a:p>
        </p:txBody>
      </p:sp>
      <p:sp>
        <p:nvSpPr>
          <p:cNvPr id="25734" name="Text Box 134"/>
          <p:cNvSpPr txBox="1">
            <a:spLocks noChangeArrowheads="1"/>
          </p:cNvSpPr>
          <p:nvPr/>
        </p:nvSpPr>
        <p:spPr bwMode="auto">
          <a:xfrm>
            <a:off x="4714876" y="6286520"/>
            <a:ext cx="3786214" cy="338554"/>
          </a:xfrm>
          <a:prstGeom prst="rect">
            <a:avLst/>
          </a:prstGeom>
          <a:solidFill>
            <a:srgbClr val="C7C72D"/>
          </a:solidFill>
          <a:ln w="9525">
            <a:noFill/>
            <a:miter lim="800000"/>
            <a:headEnd/>
            <a:tailEnd/>
          </a:ln>
        </p:spPr>
        <p:txBody>
          <a:bodyPr wrap="square">
            <a:spAutoFit/>
          </a:bodyPr>
          <a:lstStyle/>
          <a:p>
            <a:pPr algn="ctr">
              <a:spcBef>
                <a:spcPct val="50000"/>
              </a:spcBef>
            </a:pPr>
            <a:r>
              <a:rPr lang="it-IT" sz="1600" b="1" i="0" dirty="0">
                <a:latin typeface="Times New Roman" pitchFamily="18" charset="0"/>
              </a:rPr>
              <a:t>Per un allele </a:t>
            </a:r>
            <a:r>
              <a:rPr lang="it-IT" sz="1600" b="1" i="0" dirty="0" smtClean="0">
                <a:latin typeface="Times New Roman" pitchFamily="18" charset="0"/>
              </a:rPr>
              <a:t>dominante p</a:t>
            </a:r>
            <a:r>
              <a:rPr lang="it-IT" sz="1600" b="1" i="0" dirty="0">
                <a:latin typeface="Times New Roman" pitchFamily="18" charset="0"/>
              </a:rPr>
              <a:t>^=</a:t>
            </a:r>
            <a:r>
              <a:rPr lang="it-IT" sz="1600" b="1" i="0" dirty="0">
                <a:latin typeface="Symbol" pitchFamily="18" charset="2"/>
              </a:rPr>
              <a:t>m</a:t>
            </a:r>
            <a:r>
              <a:rPr lang="it-IT" sz="1600" b="1" i="0" dirty="0">
                <a:latin typeface="Times New Roman" pitchFamily="18" charset="0"/>
              </a:rPr>
              <a:t>/s</a:t>
            </a:r>
          </a:p>
        </p:txBody>
      </p:sp>
      <p:sp>
        <p:nvSpPr>
          <p:cNvPr id="25735" name="Text Box 135"/>
          <p:cNvSpPr txBox="1">
            <a:spLocks noChangeArrowheads="1"/>
          </p:cNvSpPr>
          <p:nvPr/>
        </p:nvSpPr>
        <p:spPr bwMode="auto">
          <a:xfrm>
            <a:off x="0" y="5214950"/>
            <a:ext cx="8929718" cy="584775"/>
          </a:xfrm>
          <a:prstGeom prst="rect">
            <a:avLst/>
          </a:prstGeom>
          <a:solidFill>
            <a:srgbClr val="CCCED2"/>
          </a:solidFill>
          <a:ln w="9525">
            <a:noFill/>
            <a:miter lim="800000"/>
            <a:headEnd/>
            <a:tailEnd/>
          </a:ln>
        </p:spPr>
        <p:txBody>
          <a:bodyPr wrap="square">
            <a:spAutoFit/>
          </a:bodyPr>
          <a:lstStyle/>
          <a:p>
            <a:pPr algn="ctr">
              <a:spcBef>
                <a:spcPct val="50000"/>
              </a:spcBef>
            </a:pPr>
            <a:r>
              <a:rPr lang="it-IT" sz="1600" b="1" i="0">
                <a:latin typeface="Times New Roman" pitchFamily="18" charset="0"/>
              </a:rPr>
              <a:t>Se un allele dannoso A1 con coefficiente di selezione s viene introdotto in una popolazione a un tasso costante di mutazione per generazione </a:t>
            </a:r>
            <a:r>
              <a:rPr lang="it-IT" sz="1600" b="1" i="0">
                <a:latin typeface="Symbol" pitchFamily="18" charset="2"/>
              </a:rPr>
              <a:t>m</a:t>
            </a:r>
            <a:r>
              <a:rPr lang="it-IT" sz="1600" b="1" i="0">
                <a:latin typeface="Times New Roman" pitchFamily="18" charset="0"/>
              </a:rPr>
              <a:t>, sono raggiunte le seguenti frequenze all’equilibrio 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25740"/>
                                        </p:tgtEl>
                                        <p:attrNameLst>
                                          <p:attrName>style.visibility</p:attrName>
                                        </p:attrNameLst>
                                      </p:cBhvr>
                                      <p:to>
                                        <p:strVal val="visible"/>
                                      </p:to>
                                    </p:set>
                                    <p:animEffect transition="in" filter="fade">
                                      <p:cBhvr>
                                        <p:cTn id="7" dur="2000"/>
                                        <p:tgtEl>
                                          <p:spTgt spid="25740"/>
                                        </p:tgtEl>
                                      </p:cBhvr>
                                    </p:animEffect>
                                    <p:anim calcmode="lin" valueType="num">
                                      <p:cBhvr>
                                        <p:cTn id="8" dur="2000" fill="hold"/>
                                        <p:tgtEl>
                                          <p:spTgt spid="25740"/>
                                        </p:tgtEl>
                                        <p:attrNameLst>
                                          <p:attrName>style.rotation</p:attrName>
                                        </p:attrNameLst>
                                      </p:cBhvr>
                                      <p:tavLst>
                                        <p:tav tm="0">
                                          <p:val>
                                            <p:fltVal val="720"/>
                                          </p:val>
                                        </p:tav>
                                        <p:tav tm="100000">
                                          <p:val>
                                            <p:fltVal val="0"/>
                                          </p:val>
                                        </p:tav>
                                      </p:tavLst>
                                    </p:anim>
                                    <p:anim calcmode="lin" valueType="num">
                                      <p:cBhvr>
                                        <p:cTn id="9" dur="2000" fill="hold"/>
                                        <p:tgtEl>
                                          <p:spTgt spid="25740"/>
                                        </p:tgtEl>
                                        <p:attrNameLst>
                                          <p:attrName>ppt_h</p:attrName>
                                        </p:attrNameLst>
                                      </p:cBhvr>
                                      <p:tavLst>
                                        <p:tav tm="0">
                                          <p:val>
                                            <p:fltVal val="0"/>
                                          </p:val>
                                        </p:tav>
                                        <p:tav tm="100000">
                                          <p:val>
                                            <p:strVal val="#ppt_h"/>
                                          </p:val>
                                        </p:tav>
                                      </p:tavLst>
                                    </p:anim>
                                    <p:anim calcmode="lin" valueType="num">
                                      <p:cBhvr>
                                        <p:cTn id="10" dur="2000" fill="hold"/>
                                        <p:tgtEl>
                                          <p:spTgt spid="25740"/>
                                        </p:tgtEl>
                                        <p:attrNameLst>
                                          <p:attrName>ppt_w</p:attrName>
                                        </p:attrNameLst>
                                      </p:cBhvr>
                                      <p:tavLst>
                                        <p:tav tm="0">
                                          <p:val>
                                            <p:fltVal val="0"/>
                                          </p:val>
                                        </p:tav>
                                        <p:tav tm="100000">
                                          <p:val>
                                            <p:strVal val="#ppt_w"/>
                                          </p:val>
                                        </p:tav>
                                      </p:tavLst>
                                    </p:anim>
                                  </p:childTnLst>
                                </p:cTn>
                              </p:par>
                            </p:childTnLst>
                          </p:cTn>
                        </p:par>
                      </p:childTnLst>
                    </p:cTn>
                  </p:par>
                  <p:par>
                    <p:cTn id="11" fill="hold">
                      <p:stCondLst>
                        <p:cond delay="indefinite"/>
                      </p:stCondLst>
                      <p:childTnLst>
                        <p:par>
                          <p:cTn id="12" fill="hold">
                            <p:stCondLst>
                              <p:cond delay="0"/>
                            </p:stCondLst>
                            <p:childTnLst>
                              <p:par>
                                <p:cTn id="13" presetID="23" presetClass="entr" presetSubtype="16" fill="hold" grpId="0" nodeType="clickEffect">
                                  <p:stCondLst>
                                    <p:cond delay="0"/>
                                  </p:stCondLst>
                                  <p:childTnLst>
                                    <p:set>
                                      <p:cBhvr>
                                        <p:cTn id="14" dur="1" fill="hold">
                                          <p:stCondLst>
                                            <p:cond delay="0"/>
                                          </p:stCondLst>
                                        </p:cTn>
                                        <p:tgtEl>
                                          <p:spTgt spid="25709"/>
                                        </p:tgtEl>
                                        <p:attrNameLst>
                                          <p:attrName>style.visibility</p:attrName>
                                        </p:attrNameLst>
                                      </p:cBhvr>
                                      <p:to>
                                        <p:strVal val="visible"/>
                                      </p:to>
                                    </p:set>
                                    <p:anim calcmode="lin" valueType="num">
                                      <p:cBhvr>
                                        <p:cTn id="15" dur="500" fill="hold"/>
                                        <p:tgtEl>
                                          <p:spTgt spid="25709"/>
                                        </p:tgtEl>
                                        <p:attrNameLst>
                                          <p:attrName>ppt_w</p:attrName>
                                        </p:attrNameLst>
                                      </p:cBhvr>
                                      <p:tavLst>
                                        <p:tav tm="0">
                                          <p:val>
                                            <p:fltVal val="0"/>
                                          </p:val>
                                        </p:tav>
                                        <p:tav tm="100000">
                                          <p:val>
                                            <p:strVal val="#ppt_w"/>
                                          </p:val>
                                        </p:tav>
                                      </p:tavLst>
                                    </p:anim>
                                    <p:anim calcmode="lin" valueType="num">
                                      <p:cBhvr>
                                        <p:cTn id="16" dur="500" fill="hold"/>
                                        <p:tgtEl>
                                          <p:spTgt spid="25709"/>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grpId="0" nodeType="clickEffect">
                                  <p:stCondLst>
                                    <p:cond delay="0"/>
                                  </p:stCondLst>
                                  <p:childTnLst>
                                    <p:set>
                                      <p:cBhvr>
                                        <p:cTn id="20" dur="1" fill="hold">
                                          <p:stCondLst>
                                            <p:cond delay="0"/>
                                          </p:stCondLst>
                                        </p:cTn>
                                        <p:tgtEl>
                                          <p:spTgt spid="25732"/>
                                        </p:tgtEl>
                                        <p:attrNameLst>
                                          <p:attrName>style.visibility</p:attrName>
                                        </p:attrNameLst>
                                      </p:cBhvr>
                                      <p:to>
                                        <p:strVal val="visible"/>
                                      </p:to>
                                    </p:set>
                                    <p:anim calcmode="lin" valueType="num">
                                      <p:cBhvr>
                                        <p:cTn id="21" dur="500" fill="hold"/>
                                        <p:tgtEl>
                                          <p:spTgt spid="25732"/>
                                        </p:tgtEl>
                                        <p:attrNameLst>
                                          <p:attrName>ppt_w</p:attrName>
                                        </p:attrNameLst>
                                      </p:cBhvr>
                                      <p:tavLst>
                                        <p:tav tm="0">
                                          <p:val>
                                            <p:fltVal val="0"/>
                                          </p:val>
                                        </p:tav>
                                        <p:tav tm="100000">
                                          <p:val>
                                            <p:strVal val="#ppt_w"/>
                                          </p:val>
                                        </p:tav>
                                      </p:tavLst>
                                    </p:anim>
                                    <p:anim calcmode="lin" valueType="num">
                                      <p:cBhvr>
                                        <p:cTn id="22" dur="500" fill="hold"/>
                                        <p:tgtEl>
                                          <p:spTgt spid="25732"/>
                                        </p:tgtEl>
                                        <p:attrNameLst>
                                          <p:attrName>ppt_h</p:attrName>
                                        </p:attrNameLst>
                                      </p:cBhvr>
                                      <p:tavLst>
                                        <p:tav tm="0">
                                          <p:val>
                                            <p:fltVal val="0"/>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23" presetClass="entr" presetSubtype="16" fill="hold" grpId="0" nodeType="clickEffect">
                                  <p:stCondLst>
                                    <p:cond delay="0"/>
                                  </p:stCondLst>
                                  <p:childTnLst>
                                    <p:set>
                                      <p:cBhvr>
                                        <p:cTn id="26" dur="1" fill="hold">
                                          <p:stCondLst>
                                            <p:cond delay="0"/>
                                          </p:stCondLst>
                                        </p:cTn>
                                        <p:tgtEl>
                                          <p:spTgt spid="25735"/>
                                        </p:tgtEl>
                                        <p:attrNameLst>
                                          <p:attrName>style.visibility</p:attrName>
                                        </p:attrNameLst>
                                      </p:cBhvr>
                                      <p:to>
                                        <p:strVal val="visible"/>
                                      </p:to>
                                    </p:set>
                                    <p:anim calcmode="lin" valueType="num">
                                      <p:cBhvr>
                                        <p:cTn id="27" dur="500" fill="hold"/>
                                        <p:tgtEl>
                                          <p:spTgt spid="25735"/>
                                        </p:tgtEl>
                                        <p:attrNameLst>
                                          <p:attrName>ppt_w</p:attrName>
                                        </p:attrNameLst>
                                      </p:cBhvr>
                                      <p:tavLst>
                                        <p:tav tm="0">
                                          <p:val>
                                            <p:fltVal val="0"/>
                                          </p:val>
                                        </p:tav>
                                        <p:tav tm="100000">
                                          <p:val>
                                            <p:strVal val="#ppt_w"/>
                                          </p:val>
                                        </p:tav>
                                      </p:tavLst>
                                    </p:anim>
                                    <p:anim calcmode="lin" valueType="num">
                                      <p:cBhvr>
                                        <p:cTn id="28" dur="500" fill="hold"/>
                                        <p:tgtEl>
                                          <p:spTgt spid="25735"/>
                                        </p:tgtEl>
                                        <p:attrNameLst>
                                          <p:attrName>ppt_h</p:attrName>
                                        </p:attrNameLst>
                                      </p:cBhvr>
                                      <p:tavLst>
                                        <p:tav tm="0">
                                          <p:val>
                                            <p:fltVal val="0"/>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3" presetClass="entr" presetSubtype="16" fill="hold" grpId="0" nodeType="clickEffect">
                                  <p:stCondLst>
                                    <p:cond delay="0"/>
                                  </p:stCondLst>
                                  <p:childTnLst>
                                    <p:set>
                                      <p:cBhvr>
                                        <p:cTn id="32" dur="1" fill="hold">
                                          <p:stCondLst>
                                            <p:cond delay="0"/>
                                          </p:stCondLst>
                                        </p:cTn>
                                        <p:tgtEl>
                                          <p:spTgt spid="25733"/>
                                        </p:tgtEl>
                                        <p:attrNameLst>
                                          <p:attrName>style.visibility</p:attrName>
                                        </p:attrNameLst>
                                      </p:cBhvr>
                                      <p:to>
                                        <p:strVal val="visible"/>
                                      </p:to>
                                    </p:set>
                                    <p:anim calcmode="lin" valueType="num">
                                      <p:cBhvr>
                                        <p:cTn id="33" dur="500" fill="hold"/>
                                        <p:tgtEl>
                                          <p:spTgt spid="25733"/>
                                        </p:tgtEl>
                                        <p:attrNameLst>
                                          <p:attrName>ppt_w</p:attrName>
                                        </p:attrNameLst>
                                      </p:cBhvr>
                                      <p:tavLst>
                                        <p:tav tm="0">
                                          <p:val>
                                            <p:fltVal val="0"/>
                                          </p:val>
                                        </p:tav>
                                        <p:tav tm="100000">
                                          <p:val>
                                            <p:strVal val="#ppt_w"/>
                                          </p:val>
                                        </p:tav>
                                      </p:tavLst>
                                    </p:anim>
                                    <p:anim calcmode="lin" valueType="num">
                                      <p:cBhvr>
                                        <p:cTn id="34" dur="500" fill="hold"/>
                                        <p:tgtEl>
                                          <p:spTgt spid="25733"/>
                                        </p:tgtEl>
                                        <p:attrNameLst>
                                          <p:attrName>ppt_h</p:attrName>
                                        </p:attrNameLst>
                                      </p:cBhvr>
                                      <p:tavLst>
                                        <p:tav tm="0">
                                          <p:val>
                                            <p:fltVal val="0"/>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23" presetClass="entr" presetSubtype="16" fill="hold" grpId="0" nodeType="clickEffect">
                                  <p:stCondLst>
                                    <p:cond delay="0"/>
                                  </p:stCondLst>
                                  <p:childTnLst>
                                    <p:set>
                                      <p:cBhvr>
                                        <p:cTn id="38" dur="1" fill="hold">
                                          <p:stCondLst>
                                            <p:cond delay="0"/>
                                          </p:stCondLst>
                                        </p:cTn>
                                        <p:tgtEl>
                                          <p:spTgt spid="25734"/>
                                        </p:tgtEl>
                                        <p:attrNameLst>
                                          <p:attrName>style.visibility</p:attrName>
                                        </p:attrNameLst>
                                      </p:cBhvr>
                                      <p:to>
                                        <p:strVal val="visible"/>
                                      </p:to>
                                    </p:set>
                                    <p:anim calcmode="lin" valueType="num">
                                      <p:cBhvr>
                                        <p:cTn id="39" dur="500" fill="hold"/>
                                        <p:tgtEl>
                                          <p:spTgt spid="25734"/>
                                        </p:tgtEl>
                                        <p:attrNameLst>
                                          <p:attrName>ppt_w</p:attrName>
                                        </p:attrNameLst>
                                      </p:cBhvr>
                                      <p:tavLst>
                                        <p:tav tm="0">
                                          <p:val>
                                            <p:fltVal val="0"/>
                                          </p:val>
                                        </p:tav>
                                        <p:tav tm="100000">
                                          <p:val>
                                            <p:strVal val="#ppt_w"/>
                                          </p:val>
                                        </p:tav>
                                      </p:tavLst>
                                    </p:anim>
                                    <p:anim calcmode="lin" valueType="num">
                                      <p:cBhvr>
                                        <p:cTn id="40" dur="500" fill="hold"/>
                                        <p:tgtEl>
                                          <p:spTgt spid="2573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9" grpId="0"/>
      <p:bldP spid="25732" grpId="0" animBg="1"/>
      <p:bldP spid="25733" grpId="0" animBg="1"/>
      <p:bldP spid="25734" grpId="0" animBg="1"/>
      <p:bldP spid="2573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042988" y="44450"/>
            <a:ext cx="7058025" cy="1143000"/>
          </a:xfrm>
        </p:spPr>
        <p:txBody>
          <a:bodyPr/>
          <a:lstStyle/>
          <a:p>
            <a:pPr eaLnBrk="1" hangingPunct="1"/>
            <a:r>
              <a:rPr lang="it-IT" sz="2800" b="1" smtClean="0">
                <a:latin typeface="Times New Roman" pitchFamily="18" charset="0"/>
              </a:rPr>
              <a:t>Effetti dei diversi tipi di selezione sulla variabilità genetica delle popolazioni</a:t>
            </a:r>
          </a:p>
        </p:txBody>
      </p:sp>
      <p:sp>
        <p:nvSpPr>
          <p:cNvPr id="19459" name="AutoShape 3">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19460" name="AutoShape 4">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grpSp>
        <p:nvGrpSpPr>
          <p:cNvPr id="2" name="Group 5"/>
          <p:cNvGrpSpPr>
            <a:grpSpLocks/>
          </p:cNvGrpSpPr>
          <p:nvPr/>
        </p:nvGrpSpPr>
        <p:grpSpPr bwMode="auto">
          <a:xfrm>
            <a:off x="2700338" y="2344738"/>
            <a:ext cx="574675" cy="1154112"/>
            <a:chOff x="340" y="890"/>
            <a:chExt cx="362" cy="727"/>
          </a:xfrm>
          <a:solidFill>
            <a:schemeClr val="tx2">
              <a:lumMod val="20000"/>
              <a:lumOff val="80000"/>
            </a:schemeClr>
          </a:solidFill>
        </p:grpSpPr>
        <p:sp>
          <p:nvSpPr>
            <p:cNvPr id="19759" name="Rectangle 6"/>
            <p:cNvSpPr>
              <a:spLocks noChangeArrowheads="1"/>
            </p:cNvSpPr>
            <p:nvPr/>
          </p:nvSpPr>
          <p:spPr bwMode="auto">
            <a:xfrm>
              <a:off x="340" y="890"/>
              <a:ext cx="181" cy="182"/>
            </a:xfrm>
            <a:prstGeom prst="rect">
              <a:avLst/>
            </a:prstGeom>
            <a:grpFill/>
            <a:ln w="9525">
              <a:solidFill>
                <a:schemeClr val="tx1"/>
              </a:solidFill>
              <a:miter lim="800000"/>
              <a:headEnd/>
              <a:tailEnd/>
            </a:ln>
          </p:spPr>
          <p:txBody>
            <a:bodyPr wrap="none" anchor="ctr"/>
            <a:lstStyle/>
            <a:p>
              <a:endParaRPr lang="it-IT"/>
            </a:p>
          </p:txBody>
        </p:sp>
        <p:sp>
          <p:nvSpPr>
            <p:cNvPr id="19760" name="Rectangle 7"/>
            <p:cNvSpPr>
              <a:spLocks noChangeArrowheads="1"/>
            </p:cNvSpPr>
            <p:nvPr/>
          </p:nvSpPr>
          <p:spPr bwMode="auto">
            <a:xfrm>
              <a:off x="340" y="1072"/>
              <a:ext cx="181" cy="182"/>
            </a:xfrm>
            <a:prstGeom prst="rect">
              <a:avLst/>
            </a:prstGeom>
            <a:grpFill/>
            <a:ln w="9525">
              <a:solidFill>
                <a:schemeClr val="tx1"/>
              </a:solidFill>
              <a:miter lim="800000"/>
              <a:headEnd/>
              <a:tailEnd/>
            </a:ln>
          </p:spPr>
          <p:txBody>
            <a:bodyPr wrap="none" anchor="ctr"/>
            <a:lstStyle/>
            <a:p>
              <a:endParaRPr lang="it-IT"/>
            </a:p>
          </p:txBody>
        </p:sp>
        <p:sp>
          <p:nvSpPr>
            <p:cNvPr id="19761" name="Rectangle 8"/>
            <p:cNvSpPr>
              <a:spLocks noChangeArrowheads="1"/>
            </p:cNvSpPr>
            <p:nvPr/>
          </p:nvSpPr>
          <p:spPr bwMode="auto">
            <a:xfrm>
              <a:off x="340" y="1253"/>
              <a:ext cx="181" cy="182"/>
            </a:xfrm>
            <a:prstGeom prst="rect">
              <a:avLst/>
            </a:prstGeom>
            <a:grpFill/>
            <a:ln w="9525">
              <a:solidFill>
                <a:schemeClr val="tx1"/>
              </a:solidFill>
              <a:miter lim="800000"/>
              <a:headEnd/>
              <a:tailEnd/>
            </a:ln>
          </p:spPr>
          <p:txBody>
            <a:bodyPr wrap="none" anchor="ctr"/>
            <a:lstStyle/>
            <a:p>
              <a:endParaRPr lang="it-IT"/>
            </a:p>
          </p:txBody>
        </p:sp>
        <p:sp>
          <p:nvSpPr>
            <p:cNvPr id="19762" name="Rectangle 9"/>
            <p:cNvSpPr>
              <a:spLocks noChangeArrowheads="1"/>
            </p:cNvSpPr>
            <p:nvPr/>
          </p:nvSpPr>
          <p:spPr bwMode="auto">
            <a:xfrm>
              <a:off x="521" y="890"/>
              <a:ext cx="181" cy="182"/>
            </a:xfrm>
            <a:prstGeom prst="rect">
              <a:avLst/>
            </a:prstGeom>
            <a:grpFill/>
            <a:ln w="9525">
              <a:solidFill>
                <a:schemeClr val="tx1"/>
              </a:solidFill>
              <a:miter lim="800000"/>
              <a:headEnd/>
              <a:tailEnd/>
            </a:ln>
          </p:spPr>
          <p:txBody>
            <a:bodyPr wrap="none" anchor="ctr"/>
            <a:lstStyle/>
            <a:p>
              <a:endParaRPr lang="it-IT"/>
            </a:p>
          </p:txBody>
        </p:sp>
        <p:sp>
          <p:nvSpPr>
            <p:cNvPr id="19763" name="Rectangle 10"/>
            <p:cNvSpPr>
              <a:spLocks noChangeArrowheads="1"/>
            </p:cNvSpPr>
            <p:nvPr/>
          </p:nvSpPr>
          <p:spPr bwMode="auto">
            <a:xfrm>
              <a:off x="340" y="1434"/>
              <a:ext cx="181" cy="182"/>
            </a:xfrm>
            <a:prstGeom prst="rect">
              <a:avLst/>
            </a:prstGeom>
            <a:grpFill/>
            <a:ln w="9525">
              <a:solidFill>
                <a:schemeClr val="tx1"/>
              </a:solidFill>
              <a:miter lim="800000"/>
              <a:headEnd/>
              <a:tailEnd/>
            </a:ln>
          </p:spPr>
          <p:txBody>
            <a:bodyPr wrap="none" anchor="ctr"/>
            <a:lstStyle/>
            <a:p>
              <a:endParaRPr lang="it-IT"/>
            </a:p>
          </p:txBody>
        </p:sp>
        <p:sp>
          <p:nvSpPr>
            <p:cNvPr id="19764" name="Rectangle 11"/>
            <p:cNvSpPr>
              <a:spLocks noChangeArrowheads="1"/>
            </p:cNvSpPr>
            <p:nvPr/>
          </p:nvSpPr>
          <p:spPr bwMode="auto">
            <a:xfrm>
              <a:off x="521" y="1072"/>
              <a:ext cx="181" cy="182"/>
            </a:xfrm>
            <a:prstGeom prst="rect">
              <a:avLst/>
            </a:prstGeom>
            <a:grpFill/>
            <a:ln w="9525">
              <a:solidFill>
                <a:schemeClr val="tx1"/>
              </a:solidFill>
              <a:miter lim="800000"/>
              <a:headEnd/>
              <a:tailEnd/>
            </a:ln>
          </p:spPr>
          <p:txBody>
            <a:bodyPr wrap="none" anchor="ctr"/>
            <a:lstStyle/>
            <a:p>
              <a:endParaRPr lang="it-IT"/>
            </a:p>
          </p:txBody>
        </p:sp>
        <p:sp>
          <p:nvSpPr>
            <p:cNvPr id="19765" name="Rectangle 12"/>
            <p:cNvSpPr>
              <a:spLocks noChangeArrowheads="1"/>
            </p:cNvSpPr>
            <p:nvPr/>
          </p:nvSpPr>
          <p:spPr bwMode="auto">
            <a:xfrm>
              <a:off x="521" y="1253"/>
              <a:ext cx="181" cy="182"/>
            </a:xfrm>
            <a:prstGeom prst="rect">
              <a:avLst/>
            </a:prstGeom>
            <a:grpFill/>
            <a:ln w="9525">
              <a:solidFill>
                <a:schemeClr val="tx1"/>
              </a:solidFill>
              <a:miter lim="800000"/>
              <a:headEnd/>
              <a:tailEnd/>
            </a:ln>
          </p:spPr>
          <p:txBody>
            <a:bodyPr wrap="none" anchor="ctr"/>
            <a:lstStyle/>
            <a:p>
              <a:endParaRPr lang="it-IT"/>
            </a:p>
          </p:txBody>
        </p:sp>
        <p:sp>
          <p:nvSpPr>
            <p:cNvPr id="19766" name="Rectangle 13"/>
            <p:cNvSpPr>
              <a:spLocks noChangeArrowheads="1"/>
            </p:cNvSpPr>
            <p:nvPr/>
          </p:nvSpPr>
          <p:spPr bwMode="auto">
            <a:xfrm>
              <a:off x="521" y="1435"/>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3" name="Group 14"/>
          <p:cNvGrpSpPr>
            <a:grpSpLocks/>
          </p:cNvGrpSpPr>
          <p:nvPr/>
        </p:nvGrpSpPr>
        <p:grpSpPr bwMode="auto">
          <a:xfrm>
            <a:off x="2986088" y="4503738"/>
            <a:ext cx="288925" cy="577850"/>
            <a:chOff x="1927" y="1162"/>
            <a:chExt cx="182" cy="364"/>
          </a:xfrm>
          <a:solidFill>
            <a:schemeClr val="tx2">
              <a:lumMod val="20000"/>
              <a:lumOff val="80000"/>
            </a:schemeClr>
          </a:solidFill>
        </p:grpSpPr>
        <p:sp>
          <p:nvSpPr>
            <p:cNvPr id="19757" name="Rectangle 15"/>
            <p:cNvSpPr>
              <a:spLocks noChangeArrowheads="1"/>
            </p:cNvSpPr>
            <p:nvPr/>
          </p:nvSpPr>
          <p:spPr bwMode="auto">
            <a:xfrm>
              <a:off x="1928" y="1162"/>
              <a:ext cx="181" cy="182"/>
            </a:xfrm>
            <a:prstGeom prst="rect">
              <a:avLst/>
            </a:prstGeom>
            <a:grpFill/>
            <a:ln w="9525">
              <a:solidFill>
                <a:schemeClr val="tx1"/>
              </a:solidFill>
              <a:miter lim="800000"/>
              <a:headEnd/>
              <a:tailEnd/>
            </a:ln>
          </p:spPr>
          <p:txBody>
            <a:bodyPr wrap="none" anchor="ctr"/>
            <a:lstStyle/>
            <a:p>
              <a:endParaRPr lang="it-IT"/>
            </a:p>
          </p:txBody>
        </p:sp>
        <p:sp>
          <p:nvSpPr>
            <p:cNvPr id="19758" name="Rectangle 16"/>
            <p:cNvSpPr>
              <a:spLocks noChangeArrowheads="1"/>
            </p:cNvSpPr>
            <p:nvPr/>
          </p:nvSpPr>
          <p:spPr bwMode="auto">
            <a:xfrm>
              <a:off x="1927" y="1344"/>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4" name="Group 17"/>
          <p:cNvGrpSpPr>
            <a:grpSpLocks/>
          </p:cNvGrpSpPr>
          <p:nvPr/>
        </p:nvGrpSpPr>
        <p:grpSpPr bwMode="auto">
          <a:xfrm rot="10800000">
            <a:off x="2124075" y="5513388"/>
            <a:ext cx="1150938" cy="1154112"/>
            <a:chOff x="3334" y="1343"/>
            <a:chExt cx="725" cy="727"/>
          </a:xfrm>
          <a:solidFill>
            <a:schemeClr val="tx2">
              <a:lumMod val="20000"/>
              <a:lumOff val="80000"/>
            </a:schemeClr>
          </a:solidFill>
        </p:grpSpPr>
        <p:sp>
          <p:nvSpPr>
            <p:cNvPr id="19743" name="Rectangle 18"/>
            <p:cNvSpPr>
              <a:spLocks noChangeArrowheads="1"/>
            </p:cNvSpPr>
            <p:nvPr/>
          </p:nvSpPr>
          <p:spPr bwMode="auto">
            <a:xfrm>
              <a:off x="3697" y="1343"/>
              <a:ext cx="181" cy="182"/>
            </a:xfrm>
            <a:prstGeom prst="rect">
              <a:avLst/>
            </a:prstGeom>
            <a:grpFill/>
            <a:ln w="9525">
              <a:solidFill>
                <a:schemeClr val="tx1"/>
              </a:solidFill>
              <a:miter lim="800000"/>
              <a:headEnd/>
              <a:tailEnd/>
            </a:ln>
          </p:spPr>
          <p:txBody>
            <a:bodyPr wrap="none" anchor="ctr"/>
            <a:lstStyle/>
            <a:p>
              <a:endParaRPr lang="it-IT"/>
            </a:p>
          </p:txBody>
        </p:sp>
        <p:sp>
          <p:nvSpPr>
            <p:cNvPr id="19744" name="Rectangle 19"/>
            <p:cNvSpPr>
              <a:spLocks noChangeArrowheads="1"/>
            </p:cNvSpPr>
            <p:nvPr/>
          </p:nvSpPr>
          <p:spPr bwMode="auto">
            <a:xfrm>
              <a:off x="3697" y="1525"/>
              <a:ext cx="181" cy="182"/>
            </a:xfrm>
            <a:prstGeom prst="rect">
              <a:avLst/>
            </a:prstGeom>
            <a:grpFill/>
            <a:ln w="9525">
              <a:solidFill>
                <a:schemeClr val="tx1"/>
              </a:solidFill>
              <a:miter lim="800000"/>
              <a:headEnd/>
              <a:tailEnd/>
            </a:ln>
          </p:spPr>
          <p:txBody>
            <a:bodyPr wrap="none" anchor="ctr"/>
            <a:lstStyle/>
            <a:p>
              <a:endParaRPr lang="it-IT"/>
            </a:p>
          </p:txBody>
        </p:sp>
        <p:sp>
          <p:nvSpPr>
            <p:cNvPr id="19745" name="Rectangle 20"/>
            <p:cNvSpPr>
              <a:spLocks noChangeArrowheads="1"/>
            </p:cNvSpPr>
            <p:nvPr/>
          </p:nvSpPr>
          <p:spPr bwMode="auto">
            <a:xfrm>
              <a:off x="3697" y="1706"/>
              <a:ext cx="181" cy="182"/>
            </a:xfrm>
            <a:prstGeom prst="rect">
              <a:avLst/>
            </a:prstGeom>
            <a:grpFill/>
            <a:ln w="9525">
              <a:solidFill>
                <a:schemeClr val="tx1"/>
              </a:solidFill>
              <a:miter lim="800000"/>
              <a:headEnd/>
              <a:tailEnd/>
            </a:ln>
          </p:spPr>
          <p:txBody>
            <a:bodyPr wrap="none" anchor="ctr"/>
            <a:lstStyle/>
            <a:p>
              <a:endParaRPr lang="it-IT"/>
            </a:p>
          </p:txBody>
        </p:sp>
        <p:sp>
          <p:nvSpPr>
            <p:cNvPr id="19746" name="Rectangle 21"/>
            <p:cNvSpPr>
              <a:spLocks noChangeArrowheads="1"/>
            </p:cNvSpPr>
            <p:nvPr/>
          </p:nvSpPr>
          <p:spPr bwMode="auto">
            <a:xfrm>
              <a:off x="3878" y="1343"/>
              <a:ext cx="181" cy="182"/>
            </a:xfrm>
            <a:prstGeom prst="rect">
              <a:avLst/>
            </a:prstGeom>
            <a:grpFill/>
            <a:ln w="9525">
              <a:solidFill>
                <a:schemeClr val="tx1"/>
              </a:solidFill>
              <a:miter lim="800000"/>
              <a:headEnd/>
              <a:tailEnd/>
            </a:ln>
          </p:spPr>
          <p:txBody>
            <a:bodyPr wrap="none" anchor="ctr"/>
            <a:lstStyle/>
            <a:p>
              <a:endParaRPr lang="it-IT"/>
            </a:p>
          </p:txBody>
        </p:sp>
        <p:sp>
          <p:nvSpPr>
            <p:cNvPr id="19747" name="Rectangle 22"/>
            <p:cNvSpPr>
              <a:spLocks noChangeArrowheads="1"/>
            </p:cNvSpPr>
            <p:nvPr/>
          </p:nvSpPr>
          <p:spPr bwMode="auto">
            <a:xfrm>
              <a:off x="3697" y="1887"/>
              <a:ext cx="181" cy="182"/>
            </a:xfrm>
            <a:prstGeom prst="rect">
              <a:avLst/>
            </a:prstGeom>
            <a:grpFill/>
            <a:ln w="9525">
              <a:solidFill>
                <a:schemeClr val="tx1"/>
              </a:solidFill>
              <a:miter lim="800000"/>
              <a:headEnd/>
              <a:tailEnd/>
            </a:ln>
          </p:spPr>
          <p:txBody>
            <a:bodyPr wrap="none" anchor="ctr"/>
            <a:lstStyle/>
            <a:p>
              <a:endParaRPr lang="it-IT"/>
            </a:p>
          </p:txBody>
        </p:sp>
        <p:sp>
          <p:nvSpPr>
            <p:cNvPr id="19748" name="Rectangle 23"/>
            <p:cNvSpPr>
              <a:spLocks noChangeArrowheads="1"/>
            </p:cNvSpPr>
            <p:nvPr/>
          </p:nvSpPr>
          <p:spPr bwMode="auto">
            <a:xfrm>
              <a:off x="3878" y="1525"/>
              <a:ext cx="181" cy="182"/>
            </a:xfrm>
            <a:prstGeom prst="rect">
              <a:avLst/>
            </a:prstGeom>
            <a:grpFill/>
            <a:ln w="9525">
              <a:solidFill>
                <a:schemeClr val="tx1"/>
              </a:solidFill>
              <a:miter lim="800000"/>
              <a:headEnd/>
              <a:tailEnd/>
            </a:ln>
          </p:spPr>
          <p:txBody>
            <a:bodyPr wrap="none" anchor="ctr"/>
            <a:lstStyle/>
            <a:p>
              <a:endParaRPr lang="it-IT"/>
            </a:p>
          </p:txBody>
        </p:sp>
        <p:sp>
          <p:nvSpPr>
            <p:cNvPr id="19749" name="Rectangle 24"/>
            <p:cNvSpPr>
              <a:spLocks noChangeArrowheads="1"/>
            </p:cNvSpPr>
            <p:nvPr/>
          </p:nvSpPr>
          <p:spPr bwMode="auto">
            <a:xfrm>
              <a:off x="3334" y="1343"/>
              <a:ext cx="181" cy="182"/>
            </a:xfrm>
            <a:prstGeom prst="rect">
              <a:avLst/>
            </a:prstGeom>
            <a:grpFill/>
            <a:ln w="9525">
              <a:solidFill>
                <a:schemeClr val="tx1"/>
              </a:solidFill>
              <a:miter lim="800000"/>
              <a:headEnd/>
              <a:tailEnd/>
            </a:ln>
          </p:spPr>
          <p:txBody>
            <a:bodyPr wrap="none" anchor="ctr"/>
            <a:lstStyle/>
            <a:p>
              <a:endParaRPr lang="it-IT"/>
            </a:p>
          </p:txBody>
        </p:sp>
        <p:sp>
          <p:nvSpPr>
            <p:cNvPr id="19750" name="Rectangle 25"/>
            <p:cNvSpPr>
              <a:spLocks noChangeArrowheads="1"/>
            </p:cNvSpPr>
            <p:nvPr/>
          </p:nvSpPr>
          <p:spPr bwMode="auto">
            <a:xfrm>
              <a:off x="3334" y="1525"/>
              <a:ext cx="181" cy="182"/>
            </a:xfrm>
            <a:prstGeom prst="rect">
              <a:avLst/>
            </a:prstGeom>
            <a:grpFill/>
            <a:ln w="9525">
              <a:solidFill>
                <a:schemeClr val="tx1"/>
              </a:solidFill>
              <a:miter lim="800000"/>
              <a:headEnd/>
              <a:tailEnd/>
            </a:ln>
          </p:spPr>
          <p:txBody>
            <a:bodyPr wrap="none" anchor="ctr"/>
            <a:lstStyle/>
            <a:p>
              <a:endParaRPr lang="it-IT"/>
            </a:p>
          </p:txBody>
        </p:sp>
        <p:sp>
          <p:nvSpPr>
            <p:cNvPr id="19751" name="Rectangle 26"/>
            <p:cNvSpPr>
              <a:spLocks noChangeArrowheads="1"/>
            </p:cNvSpPr>
            <p:nvPr/>
          </p:nvSpPr>
          <p:spPr bwMode="auto">
            <a:xfrm>
              <a:off x="3334" y="1706"/>
              <a:ext cx="181" cy="182"/>
            </a:xfrm>
            <a:prstGeom prst="rect">
              <a:avLst/>
            </a:prstGeom>
            <a:grpFill/>
            <a:ln w="9525">
              <a:solidFill>
                <a:schemeClr val="tx1"/>
              </a:solidFill>
              <a:miter lim="800000"/>
              <a:headEnd/>
              <a:tailEnd/>
            </a:ln>
          </p:spPr>
          <p:txBody>
            <a:bodyPr wrap="none" anchor="ctr"/>
            <a:lstStyle/>
            <a:p>
              <a:endParaRPr lang="it-IT"/>
            </a:p>
          </p:txBody>
        </p:sp>
        <p:sp>
          <p:nvSpPr>
            <p:cNvPr id="19752" name="Rectangle 27"/>
            <p:cNvSpPr>
              <a:spLocks noChangeArrowheads="1"/>
            </p:cNvSpPr>
            <p:nvPr/>
          </p:nvSpPr>
          <p:spPr bwMode="auto">
            <a:xfrm>
              <a:off x="3515" y="1343"/>
              <a:ext cx="181" cy="182"/>
            </a:xfrm>
            <a:prstGeom prst="rect">
              <a:avLst/>
            </a:prstGeom>
            <a:grpFill/>
            <a:ln w="9525">
              <a:solidFill>
                <a:schemeClr val="tx1"/>
              </a:solidFill>
              <a:miter lim="800000"/>
              <a:headEnd/>
              <a:tailEnd/>
            </a:ln>
          </p:spPr>
          <p:txBody>
            <a:bodyPr wrap="none" anchor="ctr"/>
            <a:lstStyle/>
            <a:p>
              <a:endParaRPr lang="it-IT"/>
            </a:p>
          </p:txBody>
        </p:sp>
        <p:sp>
          <p:nvSpPr>
            <p:cNvPr id="19753" name="Rectangle 28"/>
            <p:cNvSpPr>
              <a:spLocks noChangeArrowheads="1"/>
            </p:cNvSpPr>
            <p:nvPr/>
          </p:nvSpPr>
          <p:spPr bwMode="auto">
            <a:xfrm>
              <a:off x="3334" y="1887"/>
              <a:ext cx="181" cy="182"/>
            </a:xfrm>
            <a:prstGeom prst="rect">
              <a:avLst/>
            </a:prstGeom>
            <a:grpFill/>
            <a:ln w="9525">
              <a:solidFill>
                <a:schemeClr val="tx1"/>
              </a:solidFill>
              <a:miter lim="800000"/>
              <a:headEnd/>
              <a:tailEnd/>
            </a:ln>
          </p:spPr>
          <p:txBody>
            <a:bodyPr wrap="none" anchor="ctr"/>
            <a:lstStyle/>
            <a:p>
              <a:endParaRPr lang="it-IT"/>
            </a:p>
          </p:txBody>
        </p:sp>
        <p:sp>
          <p:nvSpPr>
            <p:cNvPr id="19754" name="Rectangle 29"/>
            <p:cNvSpPr>
              <a:spLocks noChangeArrowheads="1"/>
            </p:cNvSpPr>
            <p:nvPr/>
          </p:nvSpPr>
          <p:spPr bwMode="auto">
            <a:xfrm>
              <a:off x="3515" y="1525"/>
              <a:ext cx="181" cy="182"/>
            </a:xfrm>
            <a:prstGeom prst="rect">
              <a:avLst/>
            </a:prstGeom>
            <a:grpFill/>
            <a:ln w="9525">
              <a:solidFill>
                <a:schemeClr val="tx1"/>
              </a:solidFill>
              <a:miter lim="800000"/>
              <a:headEnd/>
              <a:tailEnd/>
            </a:ln>
          </p:spPr>
          <p:txBody>
            <a:bodyPr wrap="none" anchor="ctr"/>
            <a:lstStyle/>
            <a:p>
              <a:endParaRPr lang="it-IT"/>
            </a:p>
          </p:txBody>
        </p:sp>
        <p:sp>
          <p:nvSpPr>
            <p:cNvPr id="19755" name="Rectangle 30"/>
            <p:cNvSpPr>
              <a:spLocks noChangeArrowheads="1"/>
            </p:cNvSpPr>
            <p:nvPr/>
          </p:nvSpPr>
          <p:spPr bwMode="auto">
            <a:xfrm>
              <a:off x="3515" y="1706"/>
              <a:ext cx="181" cy="182"/>
            </a:xfrm>
            <a:prstGeom prst="rect">
              <a:avLst/>
            </a:prstGeom>
            <a:grpFill/>
            <a:ln w="9525">
              <a:solidFill>
                <a:schemeClr val="tx1"/>
              </a:solidFill>
              <a:miter lim="800000"/>
              <a:headEnd/>
              <a:tailEnd/>
            </a:ln>
          </p:spPr>
          <p:txBody>
            <a:bodyPr wrap="none" anchor="ctr"/>
            <a:lstStyle/>
            <a:p>
              <a:endParaRPr lang="it-IT"/>
            </a:p>
          </p:txBody>
        </p:sp>
        <p:sp>
          <p:nvSpPr>
            <p:cNvPr id="19756" name="Rectangle 31"/>
            <p:cNvSpPr>
              <a:spLocks noChangeArrowheads="1"/>
            </p:cNvSpPr>
            <p:nvPr/>
          </p:nvSpPr>
          <p:spPr bwMode="auto">
            <a:xfrm>
              <a:off x="3515" y="1888"/>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5" name="Group 32"/>
          <p:cNvGrpSpPr>
            <a:grpSpLocks/>
          </p:cNvGrpSpPr>
          <p:nvPr/>
        </p:nvGrpSpPr>
        <p:grpSpPr bwMode="auto">
          <a:xfrm>
            <a:off x="2124075" y="2344738"/>
            <a:ext cx="574675" cy="1154112"/>
            <a:chOff x="703" y="979"/>
            <a:chExt cx="362" cy="727"/>
          </a:xfrm>
        </p:grpSpPr>
        <p:sp>
          <p:nvSpPr>
            <p:cNvPr id="19735" name="Rectangle 33"/>
            <p:cNvSpPr>
              <a:spLocks noChangeArrowheads="1"/>
            </p:cNvSpPr>
            <p:nvPr/>
          </p:nvSpPr>
          <p:spPr bwMode="auto">
            <a:xfrm>
              <a:off x="703" y="97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36" name="Rectangle 34"/>
            <p:cNvSpPr>
              <a:spLocks noChangeArrowheads="1"/>
            </p:cNvSpPr>
            <p:nvPr/>
          </p:nvSpPr>
          <p:spPr bwMode="auto">
            <a:xfrm>
              <a:off x="703" y="116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37" name="Rectangle 35"/>
            <p:cNvSpPr>
              <a:spLocks noChangeArrowheads="1"/>
            </p:cNvSpPr>
            <p:nvPr/>
          </p:nvSpPr>
          <p:spPr bwMode="auto">
            <a:xfrm>
              <a:off x="884" y="980"/>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38" name="Rectangle 36"/>
            <p:cNvSpPr>
              <a:spLocks noChangeArrowheads="1"/>
            </p:cNvSpPr>
            <p:nvPr/>
          </p:nvSpPr>
          <p:spPr bwMode="auto">
            <a:xfrm>
              <a:off x="884" y="116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39" name="Rectangle 37"/>
            <p:cNvSpPr>
              <a:spLocks noChangeArrowheads="1"/>
            </p:cNvSpPr>
            <p:nvPr/>
          </p:nvSpPr>
          <p:spPr bwMode="auto">
            <a:xfrm>
              <a:off x="703" y="134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40" name="Rectangle 38"/>
            <p:cNvSpPr>
              <a:spLocks noChangeArrowheads="1"/>
            </p:cNvSpPr>
            <p:nvPr/>
          </p:nvSpPr>
          <p:spPr bwMode="auto">
            <a:xfrm>
              <a:off x="884" y="134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41" name="Rectangle 39"/>
            <p:cNvSpPr>
              <a:spLocks noChangeArrowheads="1"/>
            </p:cNvSpPr>
            <p:nvPr/>
          </p:nvSpPr>
          <p:spPr bwMode="auto">
            <a:xfrm>
              <a:off x="703" y="152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42" name="Rectangle 40"/>
            <p:cNvSpPr>
              <a:spLocks noChangeArrowheads="1"/>
            </p:cNvSpPr>
            <p:nvPr/>
          </p:nvSpPr>
          <p:spPr bwMode="auto">
            <a:xfrm>
              <a:off x="884" y="152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6" name="Group 41"/>
          <p:cNvGrpSpPr>
            <a:grpSpLocks/>
          </p:cNvGrpSpPr>
          <p:nvPr/>
        </p:nvGrpSpPr>
        <p:grpSpPr bwMode="auto">
          <a:xfrm>
            <a:off x="2124075" y="3929063"/>
            <a:ext cx="1149350" cy="1154112"/>
            <a:chOff x="3153" y="2794"/>
            <a:chExt cx="724" cy="727"/>
          </a:xfrm>
        </p:grpSpPr>
        <p:sp>
          <p:nvSpPr>
            <p:cNvPr id="19721" name="Rectangle 42"/>
            <p:cNvSpPr>
              <a:spLocks noChangeArrowheads="1"/>
            </p:cNvSpPr>
            <p:nvPr/>
          </p:nvSpPr>
          <p:spPr bwMode="auto">
            <a:xfrm>
              <a:off x="3153" y="279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22" name="Rectangle 43"/>
            <p:cNvSpPr>
              <a:spLocks noChangeArrowheads="1"/>
            </p:cNvSpPr>
            <p:nvPr/>
          </p:nvSpPr>
          <p:spPr bwMode="auto">
            <a:xfrm>
              <a:off x="3153" y="2976"/>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23" name="Rectangle 44"/>
            <p:cNvSpPr>
              <a:spLocks noChangeArrowheads="1"/>
            </p:cNvSpPr>
            <p:nvPr/>
          </p:nvSpPr>
          <p:spPr bwMode="auto">
            <a:xfrm>
              <a:off x="3334" y="2795"/>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24" name="Rectangle 45"/>
            <p:cNvSpPr>
              <a:spLocks noChangeArrowheads="1"/>
            </p:cNvSpPr>
            <p:nvPr/>
          </p:nvSpPr>
          <p:spPr bwMode="auto">
            <a:xfrm>
              <a:off x="3334" y="2976"/>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25" name="Rectangle 46"/>
            <p:cNvSpPr>
              <a:spLocks noChangeArrowheads="1"/>
            </p:cNvSpPr>
            <p:nvPr/>
          </p:nvSpPr>
          <p:spPr bwMode="auto">
            <a:xfrm>
              <a:off x="3153" y="3158"/>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26" name="Rectangle 47"/>
            <p:cNvSpPr>
              <a:spLocks noChangeArrowheads="1"/>
            </p:cNvSpPr>
            <p:nvPr/>
          </p:nvSpPr>
          <p:spPr bwMode="auto">
            <a:xfrm>
              <a:off x="3334" y="3158"/>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27" name="Rectangle 48"/>
            <p:cNvSpPr>
              <a:spLocks noChangeArrowheads="1"/>
            </p:cNvSpPr>
            <p:nvPr/>
          </p:nvSpPr>
          <p:spPr bwMode="auto">
            <a:xfrm>
              <a:off x="3153" y="333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28" name="Rectangle 49"/>
            <p:cNvSpPr>
              <a:spLocks noChangeArrowheads="1"/>
            </p:cNvSpPr>
            <p:nvPr/>
          </p:nvSpPr>
          <p:spPr bwMode="auto">
            <a:xfrm>
              <a:off x="3334" y="333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29" name="Rectangle 50"/>
            <p:cNvSpPr>
              <a:spLocks noChangeArrowheads="1"/>
            </p:cNvSpPr>
            <p:nvPr/>
          </p:nvSpPr>
          <p:spPr bwMode="auto">
            <a:xfrm>
              <a:off x="3515" y="279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30" name="Rectangle 51"/>
            <p:cNvSpPr>
              <a:spLocks noChangeArrowheads="1"/>
            </p:cNvSpPr>
            <p:nvPr/>
          </p:nvSpPr>
          <p:spPr bwMode="auto">
            <a:xfrm>
              <a:off x="3515" y="2976"/>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31" name="Rectangle 52"/>
            <p:cNvSpPr>
              <a:spLocks noChangeArrowheads="1"/>
            </p:cNvSpPr>
            <p:nvPr/>
          </p:nvSpPr>
          <p:spPr bwMode="auto">
            <a:xfrm>
              <a:off x="3696" y="2795"/>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32" name="Rectangle 53"/>
            <p:cNvSpPr>
              <a:spLocks noChangeArrowheads="1"/>
            </p:cNvSpPr>
            <p:nvPr/>
          </p:nvSpPr>
          <p:spPr bwMode="auto">
            <a:xfrm>
              <a:off x="3696" y="2976"/>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33" name="Rectangle 54"/>
            <p:cNvSpPr>
              <a:spLocks noChangeArrowheads="1"/>
            </p:cNvSpPr>
            <p:nvPr/>
          </p:nvSpPr>
          <p:spPr bwMode="auto">
            <a:xfrm>
              <a:off x="3515" y="3158"/>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34" name="Rectangle 55"/>
            <p:cNvSpPr>
              <a:spLocks noChangeArrowheads="1"/>
            </p:cNvSpPr>
            <p:nvPr/>
          </p:nvSpPr>
          <p:spPr bwMode="auto">
            <a:xfrm>
              <a:off x="3515" y="333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7" name="Group 56"/>
          <p:cNvGrpSpPr>
            <a:grpSpLocks/>
          </p:cNvGrpSpPr>
          <p:nvPr/>
        </p:nvGrpSpPr>
        <p:grpSpPr bwMode="auto">
          <a:xfrm>
            <a:off x="2124075" y="5513388"/>
            <a:ext cx="287338" cy="576262"/>
            <a:chOff x="4604" y="3158"/>
            <a:chExt cx="181" cy="363"/>
          </a:xfrm>
        </p:grpSpPr>
        <p:sp>
          <p:nvSpPr>
            <p:cNvPr id="19719" name="Rectangle 57"/>
            <p:cNvSpPr>
              <a:spLocks noChangeArrowheads="1"/>
            </p:cNvSpPr>
            <p:nvPr/>
          </p:nvSpPr>
          <p:spPr bwMode="auto">
            <a:xfrm>
              <a:off x="4604" y="3158"/>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20" name="Rectangle 58"/>
            <p:cNvSpPr>
              <a:spLocks noChangeArrowheads="1"/>
            </p:cNvSpPr>
            <p:nvPr/>
          </p:nvSpPr>
          <p:spPr bwMode="auto">
            <a:xfrm>
              <a:off x="4604" y="333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8" name="Group 59"/>
          <p:cNvGrpSpPr>
            <a:grpSpLocks/>
          </p:cNvGrpSpPr>
          <p:nvPr/>
        </p:nvGrpSpPr>
        <p:grpSpPr bwMode="auto">
          <a:xfrm>
            <a:off x="4357688" y="2346325"/>
            <a:ext cx="574675" cy="1154113"/>
            <a:chOff x="340" y="890"/>
            <a:chExt cx="362" cy="727"/>
          </a:xfrm>
          <a:solidFill>
            <a:schemeClr val="tx2">
              <a:lumMod val="20000"/>
              <a:lumOff val="80000"/>
            </a:schemeClr>
          </a:solidFill>
        </p:grpSpPr>
        <p:sp>
          <p:nvSpPr>
            <p:cNvPr id="19711" name="Rectangle 60"/>
            <p:cNvSpPr>
              <a:spLocks noChangeArrowheads="1"/>
            </p:cNvSpPr>
            <p:nvPr/>
          </p:nvSpPr>
          <p:spPr bwMode="auto">
            <a:xfrm>
              <a:off x="340" y="890"/>
              <a:ext cx="181" cy="182"/>
            </a:xfrm>
            <a:prstGeom prst="rect">
              <a:avLst/>
            </a:prstGeom>
            <a:grpFill/>
            <a:ln w="9525">
              <a:solidFill>
                <a:schemeClr val="tx1"/>
              </a:solidFill>
              <a:miter lim="800000"/>
              <a:headEnd/>
              <a:tailEnd/>
            </a:ln>
          </p:spPr>
          <p:txBody>
            <a:bodyPr wrap="none" anchor="ctr"/>
            <a:lstStyle/>
            <a:p>
              <a:endParaRPr lang="it-IT"/>
            </a:p>
          </p:txBody>
        </p:sp>
        <p:sp>
          <p:nvSpPr>
            <p:cNvPr id="19712" name="Rectangle 61"/>
            <p:cNvSpPr>
              <a:spLocks noChangeArrowheads="1"/>
            </p:cNvSpPr>
            <p:nvPr/>
          </p:nvSpPr>
          <p:spPr bwMode="auto">
            <a:xfrm>
              <a:off x="340" y="1072"/>
              <a:ext cx="181" cy="182"/>
            </a:xfrm>
            <a:prstGeom prst="rect">
              <a:avLst/>
            </a:prstGeom>
            <a:grpFill/>
            <a:ln w="9525">
              <a:solidFill>
                <a:schemeClr val="tx1"/>
              </a:solidFill>
              <a:miter lim="800000"/>
              <a:headEnd/>
              <a:tailEnd/>
            </a:ln>
          </p:spPr>
          <p:txBody>
            <a:bodyPr wrap="none" anchor="ctr"/>
            <a:lstStyle/>
            <a:p>
              <a:endParaRPr lang="it-IT"/>
            </a:p>
          </p:txBody>
        </p:sp>
        <p:sp>
          <p:nvSpPr>
            <p:cNvPr id="19713" name="Rectangle 62"/>
            <p:cNvSpPr>
              <a:spLocks noChangeArrowheads="1"/>
            </p:cNvSpPr>
            <p:nvPr/>
          </p:nvSpPr>
          <p:spPr bwMode="auto">
            <a:xfrm>
              <a:off x="340" y="1253"/>
              <a:ext cx="181" cy="182"/>
            </a:xfrm>
            <a:prstGeom prst="rect">
              <a:avLst/>
            </a:prstGeom>
            <a:grpFill/>
            <a:ln w="9525">
              <a:solidFill>
                <a:schemeClr val="tx1"/>
              </a:solidFill>
              <a:miter lim="800000"/>
              <a:headEnd/>
              <a:tailEnd/>
            </a:ln>
          </p:spPr>
          <p:txBody>
            <a:bodyPr wrap="none" anchor="ctr"/>
            <a:lstStyle/>
            <a:p>
              <a:endParaRPr lang="it-IT"/>
            </a:p>
          </p:txBody>
        </p:sp>
        <p:sp>
          <p:nvSpPr>
            <p:cNvPr id="19714" name="Rectangle 63"/>
            <p:cNvSpPr>
              <a:spLocks noChangeArrowheads="1"/>
            </p:cNvSpPr>
            <p:nvPr/>
          </p:nvSpPr>
          <p:spPr bwMode="auto">
            <a:xfrm>
              <a:off x="521" y="890"/>
              <a:ext cx="181" cy="182"/>
            </a:xfrm>
            <a:prstGeom prst="rect">
              <a:avLst/>
            </a:prstGeom>
            <a:grpFill/>
            <a:ln w="9525">
              <a:solidFill>
                <a:schemeClr val="tx1"/>
              </a:solidFill>
              <a:miter lim="800000"/>
              <a:headEnd/>
              <a:tailEnd/>
            </a:ln>
          </p:spPr>
          <p:txBody>
            <a:bodyPr wrap="none" anchor="ctr"/>
            <a:lstStyle/>
            <a:p>
              <a:endParaRPr lang="it-IT"/>
            </a:p>
          </p:txBody>
        </p:sp>
        <p:sp>
          <p:nvSpPr>
            <p:cNvPr id="19715" name="Rectangle 64"/>
            <p:cNvSpPr>
              <a:spLocks noChangeArrowheads="1"/>
            </p:cNvSpPr>
            <p:nvPr/>
          </p:nvSpPr>
          <p:spPr bwMode="auto">
            <a:xfrm>
              <a:off x="340" y="1434"/>
              <a:ext cx="181" cy="182"/>
            </a:xfrm>
            <a:prstGeom prst="rect">
              <a:avLst/>
            </a:prstGeom>
            <a:grpFill/>
            <a:ln w="9525">
              <a:solidFill>
                <a:schemeClr val="tx1"/>
              </a:solidFill>
              <a:miter lim="800000"/>
              <a:headEnd/>
              <a:tailEnd/>
            </a:ln>
          </p:spPr>
          <p:txBody>
            <a:bodyPr wrap="none" anchor="ctr"/>
            <a:lstStyle/>
            <a:p>
              <a:endParaRPr lang="it-IT"/>
            </a:p>
          </p:txBody>
        </p:sp>
        <p:sp>
          <p:nvSpPr>
            <p:cNvPr id="19716" name="Rectangle 65"/>
            <p:cNvSpPr>
              <a:spLocks noChangeArrowheads="1"/>
            </p:cNvSpPr>
            <p:nvPr/>
          </p:nvSpPr>
          <p:spPr bwMode="auto">
            <a:xfrm>
              <a:off x="521" y="1072"/>
              <a:ext cx="181" cy="182"/>
            </a:xfrm>
            <a:prstGeom prst="rect">
              <a:avLst/>
            </a:prstGeom>
            <a:grpFill/>
            <a:ln w="9525">
              <a:solidFill>
                <a:schemeClr val="tx1"/>
              </a:solidFill>
              <a:miter lim="800000"/>
              <a:headEnd/>
              <a:tailEnd/>
            </a:ln>
          </p:spPr>
          <p:txBody>
            <a:bodyPr wrap="none" anchor="ctr"/>
            <a:lstStyle/>
            <a:p>
              <a:endParaRPr lang="it-IT"/>
            </a:p>
          </p:txBody>
        </p:sp>
        <p:sp>
          <p:nvSpPr>
            <p:cNvPr id="19717" name="Rectangle 66"/>
            <p:cNvSpPr>
              <a:spLocks noChangeArrowheads="1"/>
            </p:cNvSpPr>
            <p:nvPr/>
          </p:nvSpPr>
          <p:spPr bwMode="auto">
            <a:xfrm>
              <a:off x="521" y="1253"/>
              <a:ext cx="181" cy="182"/>
            </a:xfrm>
            <a:prstGeom prst="rect">
              <a:avLst/>
            </a:prstGeom>
            <a:grpFill/>
            <a:ln w="9525">
              <a:solidFill>
                <a:schemeClr val="tx1"/>
              </a:solidFill>
              <a:miter lim="800000"/>
              <a:headEnd/>
              <a:tailEnd/>
            </a:ln>
          </p:spPr>
          <p:txBody>
            <a:bodyPr wrap="none" anchor="ctr"/>
            <a:lstStyle/>
            <a:p>
              <a:endParaRPr lang="it-IT"/>
            </a:p>
          </p:txBody>
        </p:sp>
        <p:sp>
          <p:nvSpPr>
            <p:cNvPr id="19718" name="Rectangle 67"/>
            <p:cNvSpPr>
              <a:spLocks noChangeArrowheads="1"/>
            </p:cNvSpPr>
            <p:nvPr/>
          </p:nvSpPr>
          <p:spPr bwMode="auto">
            <a:xfrm>
              <a:off x="521" y="1435"/>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9" name="Group 68"/>
          <p:cNvGrpSpPr>
            <a:grpSpLocks/>
          </p:cNvGrpSpPr>
          <p:nvPr/>
        </p:nvGrpSpPr>
        <p:grpSpPr bwMode="auto">
          <a:xfrm>
            <a:off x="3781425" y="2346325"/>
            <a:ext cx="574675" cy="1154113"/>
            <a:chOff x="703" y="979"/>
            <a:chExt cx="362" cy="727"/>
          </a:xfrm>
        </p:grpSpPr>
        <p:sp>
          <p:nvSpPr>
            <p:cNvPr id="19703" name="Rectangle 69"/>
            <p:cNvSpPr>
              <a:spLocks noChangeArrowheads="1"/>
            </p:cNvSpPr>
            <p:nvPr/>
          </p:nvSpPr>
          <p:spPr bwMode="auto">
            <a:xfrm>
              <a:off x="703" y="97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04" name="Rectangle 70"/>
            <p:cNvSpPr>
              <a:spLocks noChangeArrowheads="1"/>
            </p:cNvSpPr>
            <p:nvPr/>
          </p:nvSpPr>
          <p:spPr bwMode="auto">
            <a:xfrm>
              <a:off x="703" y="116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05" name="Rectangle 71"/>
            <p:cNvSpPr>
              <a:spLocks noChangeArrowheads="1"/>
            </p:cNvSpPr>
            <p:nvPr/>
          </p:nvSpPr>
          <p:spPr bwMode="auto">
            <a:xfrm>
              <a:off x="884" y="980"/>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06" name="Rectangle 72"/>
            <p:cNvSpPr>
              <a:spLocks noChangeArrowheads="1"/>
            </p:cNvSpPr>
            <p:nvPr/>
          </p:nvSpPr>
          <p:spPr bwMode="auto">
            <a:xfrm>
              <a:off x="884" y="116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07" name="Rectangle 73"/>
            <p:cNvSpPr>
              <a:spLocks noChangeArrowheads="1"/>
            </p:cNvSpPr>
            <p:nvPr/>
          </p:nvSpPr>
          <p:spPr bwMode="auto">
            <a:xfrm>
              <a:off x="703" y="134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08" name="Rectangle 74"/>
            <p:cNvSpPr>
              <a:spLocks noChangeArrowheads="1"/>
            </p:cNvSpPr>
            <p:nvPr/>
          </p:nvSpPr>
          <p:spPr bwMode="auto">
            <a:xfrm>
              <a:off x="884" y="134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09" name="Rectangle 75"/>
            <p:cNvSpPr>
              <a:spLocks noChangeArrowheads="1"/>
            </p:cNvSpPr>
            <p:nvPr/>
          </p:nvSpPr>
          <p:spPr bwMode="auto">
            <a:xfrm>
              <a:off x="703" y="152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710" name="Rectangle 76"/>
            <p:cNvSpPr>
              <a:spLocks noChangeArrowheads="1"/>
            </p:cNvSpPr>
            <p:nvPr/>
          </p:nvSpPr>
          <p:spPr bwMode="auto">
            <a:xfrm>
              <a:off x="884" y="152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10" name="Group 77"/>
          <p:cNvGrpSpPr>
            <a:grpSpLocks/>
          </p:cNvGrpSpPr>
          <p:nvPr/>
        </p:nvGrpSpPr>
        <p:grpSpPr bwMode="auto">
          <a:xfrm>
            <a:off x="6086475" y="2344738"/>
            <a:ext cx="574675" cy="1154112"/>
            <a:chOff x="340" y="890"/>
            <a:chExt cx="362" cy="727"/>
          </a:xfrm>
          <a:solidFill>
            <a:schemeClr val="tx2">
              <a:lumMod val="20000"/>
              <a:lumOff val="80000"/>
            </a:schemeClr>
          </a:solidFill>
        </p:grpSpPr>
        <p:sp>
          <p:nvSpPr>
            <p:cNvPr id="19695" name="Rectangle 78"/>
            <p:cNvSpPr>
              <a:spLocks noChangeArrowheads="1"/>
            </p:cNvSpPr>
            <p:nvPr/>
          </p:nvSpPr>
          <p:spPr bwMode="auto">
            <a:xfrm>
              <a:off x="340" y="890"/>
              <a:ext cx="181" cy="182"/>
            </a:xfrm>
            <a:prstGeom prst="rect">
              <a:avLst/>
            </a:prstGeom>
            <a:grpFill/>
            <a:ln w="9525">
              <a:solidFill>
                <a:schemeClr val="tx1"/>
              </a:solidFill>
              <a:miter lim="800000"/>
              <a:headEnd/>
              <a:tailEnd/>
            </a:ln>
          </p:spPr>
          <p:txBody>
            <a:bodyPr wrap="none" anchor="ctr"/>
            <a:lstStyle/>
            <a:p>
              <a:endParaRPr lang="it-IT"/>
            </a:p>
          </p:txBody>
        </p:sp>
        <p:sp>
          <p:nvSpPr>
            <p:cNvPr id="19696" name="Rectangle 79"/>
            <p:cNvSpPr>
              <a:spLocks noChangeArrowheads="1"/>
            </p:cNvSpPr>
            <p:nvPr/>
          </p:nvSpPr>
          <p:spPr bwMode="auto">
            <a:xfrm>
              <a:off x="340" y="1072"/>
              <a:ext cx="181" cy="182"/>
            </a:xfrm>
            <a:prstGeom prst="rect">
              <a:avLst/>
            </a:prstGeom>
            <a:grpFill/>
            <a:ln w="9525">
              <a:solidFill>
                <a:schemeClr val="tx1"/>
              </a:solidFill>
              <a:miter lim="800000"/>
              <a:headEnd/>
              <a:tailEnd/>
            </a:ln>
          </p:spPr>
          <p:txBody>
            <a:bodyPr wrap="none" anchor="ctr"/>
            <a:lstStyle/>
            <a:p>
              <a:endParaRPr lang="it-IT"/>
            </a:p>
          </p:txBody>
        </p:sp>
        <p:sp>
          <p:nvSpPr>
            <p:cNvPr id="19697" name="Rectangle 80"/>
            <p:cNvSpPr>
              <a:spLocks noChangeArrowheads="1"/>
            </p:cNvSpPr>
            <p:nvPr/>
          </p:nvSpPr>
          <p:spPr bwMode="auto">
            <a:xfrm>
              <a:off x="340" y="1253"/>
              <a:ext cx="181" cy="182"/>
            </a:xfrm>
            <a:prstGeom prst="rect">
              <a:avLst/>
            </a:prstGeom>
            <a:grpFill/>
            <a:ln w="9525">
              <a:solidFill>
                <a:schemeClr val="tx1"/>
              </a:solidFill>
              <a:miter lim="800000"/>
              <a:headEnd/>
              <a:tailEnd/>
            </a:ln>
          </p:spPr>
          <p:txBody>
            <a:bodyPr wrap="none" anchor="ctr"/>
            <a:lstStyle/>
            <a:p>
              <a:endParaRPr lang="it-IT"/>
            </a:p>
          </p:txBody>
        </p:sp>
        <p:sp>
          <p:nvSpPr>
            <p:cNvPr id="19698" name="Rectangle 81"/>
            <p:cNvSpPr>
              <a:spLocks noChangeArrowheads="1"/>
            </p:cNvSpPr>
            <p:nvPr/>
          </p:nvSpPr>
          <p:spPr bwMode="auto">
            <a:xfrm>
              <a:off x="521" y="890"/>
              <a:ext cx="181" cy="182"/>
            </a:xfrm>
            <a:prstGeom prst="rect">
              <a:avLst/>
            </a:prstGeom>
            <a:grpFill/>
            <a:ln w="9525">
              <a:solidFill>
                <a:schemeClr val="tx1"/>
              </a:solidFill>
              <a:miter lim="800000"/>
              <a:headEnd/>
              <a:tailEnd/>
            </a:ln>
          </p:spPr>
          <p:txBody>
            <a:bodyPr wrap="none" anchor="ctr"/>
            <a:lstStyle/>
            <a:p>
              <a:endParaRPr lang="it-IT"/>
            </a:p>
          </p:txBody>
        </p:sp>
        <p:sp>
          <p:nvSpPr>
            <p:cNvPr id="19699" name="Rectangle 82"/>
            <p:cNvSpPr>
              <a:spLocks noChangeArrowheads="1"/>
            </p:cNvSpPr>
            <p:nvPr/>
          </p:nvSpPr>
          <p:spPr bwMode="auto">
            <a:xfrm>
              <a:off x="340" y="1434"/>
              <a:ext cx="181" cy="182"/>
            </a:xfrm>
            <a:prstGeom prst="rect">
              <a:avLst/>
            </a:prstGeom>
            <a:grpFill/>
            <a:ln w="9525">
              <a:solidFill>
                <a:schemeClr val="tx1"/>
              </a:solidFill>
              <a:miter lim="800000"/>
              <a:headEnd/>
              <a:tailEnd/>
            </a:ln>
          </p:spPr>
          <p:txBody>
            <a:bodyPr wrap="none" anchor="ctr"/>
            <a:lstStyle/>
            <a:p>
              <a:endParaRPr lang="it-IT"/>
            </a:p>
          </p:txBody>
        </p:sp>
        <p:sp>
          <p:nvSpPr>
            <p:cNvPr id="19700" name="Rectangle 83"/>
            <p:cNvSpPr>
              <a:spLocks noChangeArrowheads="1"/>
            </p:cNvSpPr>
            <p:nvPr/>
          </p:nvSpPr>
          <p:spPr bwMode="auto">
            <a:xfrm>
              <a:off x="521" y="1072"/>
              <a:ext cx="181" cy="182"/>
            </a:xfrm>
            <a:prstGeom prst="rect">
              <a:avLst/>
            </a:prstGeom>
            <a:grpFill/>
            <a:ln w="9525">
              <a:solidFill>
                <a:schemeClr val="tx1"/>
              </a:solidFill>
              <a:miter lim="800000"/>
              <a:headEnd/>
              <a:tailEnd/>
            </a:ln>
          </p:spPr>
          <p:txBody>
            <a:bodyPr wrap="none" anchor="ctr"/>
            <a:lstStyle/>
            <a:p>
              <a:endParaRPr lang="it-IT"/>
            </a:p>
          </p:txBody>
        </p:sp>
        <p:sp>
          <p:nvSpPr>
            <p:cNvPr id="19701" name="Rectangle 84"/>
            <p:cNvSpPr>
              <a:spLocks noChangeArrowheads="1"/>
            </p:cNvSpPr>
            <p:nvPr/>
          </p:nvSpPr>
          <p:spPr bwMode="auto">
            <a:xfrm>
              <a:off x="521" y="1253"/>
              <a:ext cx="181" cy="182"/>
            </a:xfrm>
            <a:prstGeom prst="rect">
              <a:avLst/>
            </a:prstGeom>
            <a:grpFill/>
            <a:ln w="9525">
              <a:solidFill>
                <a:schemeClr val="tx1"/>
              </a:solidFill>
              <a:miter lim="800000"/>
              <a:headEnd/>
              <a:tailEnd/>
            </a:ln>
          </p:spPr>
          <p:txBody>
            <a:bodyPr wrap="none" anchor="ctr"/>
            <a:lstStyle/>
            <a:p>
              <a:endParaRPr lang="it-IT"/>
            </a:p>
          </p:txBody>
        </p:sp>
        <p:sp>
          <p:nvSpPr>
            <p:cNvPr id="19702" name="Rectangle 85"/>
            <p:cNvSpPr>
              <a:spLocks noChangeArrowheads="1"/>
            </p:cNvSpPr>
            <p:nvPr/>
          </p:nvSpPr>
          <p:spPr bwMode="auto">
            <a:xfrm>
              <a:off x="521" y="1435"/>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11" name="Group 86"/>
          <p:cNvGrpSpPr>
            <a:grpSpLocks/>
          </p:cNvGrpSpPr>
          <p:nvPr/>
        </p:nvGrpSpPr>
        <p:grpSpPr bwMode="auto">
          <a:xfrm>
            <a:off x="5510213" y="2344738"/>
            <a:ext cx="574675" cy="1154112"/>
            <a:chOff x="703" y="979"/>
            <a:chExt cx="362" cy="727"/>
          </a:xfrm>
        </p:grpSpPr>
        <p:sp>
          <p:nvSpPr>
            <p:cNvPr id="19687" name="Rectangle 87"/>
            <p:cNvSpPr>
              <a:spLocks noChangeArrowheads="1"/>
            </p:cNvSpPr>
            <p:nvPr/>
          </p:nvSpPr>
          <p:spPr bwMode="auto">
            <a:xfrm>
              <a:off x="703" y="97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88" name="Rectangle 88"/>
            <p:cNvSpPr>
              <a:spLocks noChangeArrowheads="1"/>
            </p:cNvSpPr>
            <p:nvPr/>
          </p:nvSpPr>
          <p:spPr bwMode="auto">
            <a:xfrm>
              <a:off x="703" y="116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89" name="Rectangle 89"/>
            <p:cNvSpPr>
              <a:spLocks noChangeArrowheads="1"/>
            </p:cNvSpPr>
            <p:nvPr/>
          </p:nvSpPr>
          <p:spPr bwMode="auto">
            <a:xfrm>
              <a:off x="884" y="980"/>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90" name="Rectangle 90"/>
            <p:cNvSpPr>
              <a:spLocks noChangeArrowheads="1"/>
            </p:cNvSpPr>
            <p:nvPr/>
          </p:nvSpPr>
          <p:spPr bwMode="auto">
            <a:xfrm>
              <a:off x="884" y="116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91" name="Rectangle 91"/>
            <p:cNvSpPr>
              <a:spLocks noChangeArrowheads="1"/>
            </p:cNvSpPr>
            <p:nvPr/>
          </p:nvSpPr>
          <p:spPr bwMode="auto">
            <a:xfrm>
              <a:off x="703" y="134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92" name="Rectangle 92"/>
            <p:cNvSpPr>
              <a:spLocks noChangeArrowheads="1"/>
            </p:cNvSpPr>
            <p:nvPr/>
          </p:nvSpPr>
          <p:spPr bwMode="auto">
            <a:xfrm>
              <a:off x="884" y="134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93" name="Rectangle 93"/>
            <p:cNvSpPr>
              <a:spLocks noChangeArrowheads="1"/>
            </p:cNvSpPr>
            <p:nvPr/>
          </p:nvSpPr>
          <p:spPr bwMode="auto">
            <a:xfrm>
              <a:off x="703" y="152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94" name="Rectangle 94"/>
            <p:cNvSpPr>
              <a:spLocks noChangeArrowheads="1"/>
            </p:cNvSpPr>
            <p:nvPr/>
          </p:nvSpPr>
          <p:spPr bwMode="auto">
            <a:xfrm>
              <a:off x="884" y="152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12" name="Group 95"/>
          <p:cNvGrpSpPr>
            <a:grpSpLocks/>
          </p:cNvGrpSpPr>
          <p:nvPr/>
        </p:nvGrpSpPr>
        <p:grpSpPr bwMode="auto">
          <a:xfrm>
            <a:off x="7742238" y="2346325"/>
            <a:ext cx="574675" cy="1154113"/>
            <a:chOff x="340" y="890"/>
            <a:chExt cx="362" cy="727"/>
          </a:xfrm>
          <a:solidFill>
            <a:schemeClr val="tx2">
              <a:lumMod val="20000"/>
              <a:lumOff val="80000"/>
            </a:schemeClr>
          </a:solidFill>
        </p:grpSpPr>
        <p:sp>
          <p:nvSpPr>
            <p:cNvPr id="19679" name="Rectangle 96"/>
            <p:cNvSpPr>
              <a:spLocks noChangeArrowheads="1"/>
            </p:cNvSpPr>
            <p:nvPr/>
          </p:nvSpPr>
          <p:spPr bwMode="auto">
            <a:xfrm>
              <a:off x="340" y="890"/>
              <a:ext cx="181" cy="182"/>
            </a:xfrm>
            <a:prstGeom prst="rect">
              <a:avLst/>
            </a:prstGeom>
            <a:grpFill/>
            <a:ln w="9525">
              <a:solidFill>
                <a:schemeClr val="tx1"/>
              </a:solidFill>
              <a:miter lim="800000"/>
              <a:headEnd/>
              <a:tailEnd/>
            </a:ln>
          </p:spPr>
          <p:txBody>
            <a:bodyPr wrap="none" anchor="ctr"/>
            <a:lstStyle/>
            <a:p>
              <a:endParaRPr lang="it-IT"/>
            </a:p>
          </p:txBody>
        </p:sp>
        <p:sp>
          <p:nvSpPr>
            <p:cNvPr id="19680" name="Rectangle 97"/>
            <p:cNvSpPr>
              <a:spLocks noChangeArrowheads="1"/>
            </p:cNvSpPr>
            <p:nvPr/>
          </p:nvSpPr>
          <p:spPr bwMode="auto">
            <a:xfrm>
              <a:off x="340" y="1072"/>
              <a:ext cx="181" cy="182"/>
            </a:xfrm>
            <a:prstGeom prst="rect">
              <a:avLst/>
            </a:prstGeom>
            <a:grpFill/>
            <a:ln w="9525">
              <a:solidFill>
                <a:schemeClr val="tx1"/>
              </a:solidFill>
              <a:miter lim="800000"/>
              <a:headEnd/>
              <a:tailEnd/>
            </a:ln>
          </p:spPr>
          <p:txBody>
            <a:bodyPr wrap="none" anchor="ctr"/>
            <a:lstStyle/>
            <a:p>
              <a:endParaRPr lang="it-IT"/>
            </a:p>
          </p:txBody>
        </p:sp>
        <p:sp>
          <p:nvSpPr>
            <p:cNvPr id="19681" name="Rectangle 98"/>
            <p:cNvSpPr>
              <a:spLocks noChangeArrowheads="1"/>
            </p:cNvSpPr>
            <p:nvPr/>
          </p:nvSpPr>
          <p:spPr bwMode="auto">
            <a:xfrm>
              <a:off x="340" y="1253"/>
              <a:ext cx="181" cy="182"/>
            </a:xfrm>
            <a:prstGeom prst="rect">
              <a:avLst/>
            </a:prstGeom>
            <a:grpFill/>
            <a:ln w="9525">
              <a:solidFill>
                <a:schemeClr val="tx1"/>
              </a:solidFill>
              <a:miter lim="800000"/>
              <a:headEnd/>
              <a:tailEnd/>
            </a:ln>
          </p:spPr>
          <p:txBody>
            <a:bodyPr wrap="none" anchor="ctr"/>
            <a:lstStyle/>
            <a:p>
              <a:endParaRPr lang="it-IT"/>
            </a:p>
          </p:txBody>
        </p:sp>
        <p:sp>
          <p:nvSpPr>
            <p:cNvPr id="19682" name="Rectangle 99"/>
            <p:cNvSpPr>
              <a:spLocks noChangeArrowheads="1"/>
            </p:cNvSpPr>
            <p:nvPr/>
          </p:nvSpPr>
          <p:spPr bwMode="auto">
            <a:xfrm>
              <a:off x="521" y="890"/>
              <a:ext cx="181" cy="182"/>
            </a:xfrm>
            <a:prstGeom prst="rect">
              <a:avLst/>
            </a:prstGeom>
            <a:grpFill/>
            <a:ln w="9525">
              <a:solidFill>
                <a:schemeClr val="tx1"/>
              </a:solidFill>
              <a:miter lim="800000"/>
              <a:headEnd/>
              <a:tailEnd/>
            </a:ln>
          </p:spPr>
          <p:txBody>
            <a:bodyPr wrap="none" anchor="ctr"/>
            <a:lstStyle/>
            <a:p>
              <a:endParaRPr lang="it-IT"/>
            </a:p>
          </p:txBody>
        </p:sp>
        <p:sp>
          <p:nvSpPr>
            <p:cNvPr id="19683" name="Rectangle 100"/>
            <p:cNvSpPr>
              <a:spLocks noChangeArrowheads="1"/>
            </p:cNvSpPr>
            <p:nvPr/>
          </p:nvSpPr>
          <p:spPr bwMode="auto">
            <a:xfrm>
              <a:off x="340" y="1434"/>
              <a:ext cx="181" cy="182"/>
            </a:xfrm>
            <a:prstGeom prst="rect">
              <a:avLst/>
            </a:prstGeom>
            <a:grpFill/>
            <a:ln w="9525">
              <a:solidFill>
                <a:schemeClr val="tx1"/>
              </a:solidFill>
              <a:miter lim="800000"/>
              <a:headEnd/>
              <a:tailEnd/>
            </a:ln>
          </p:spPr>
          <p:txBody>
            <a:bodyPr wrap="none" anchor="ctr"/>
            <a:lstStyle/>
            <a:p>
              <a:endParaRPr lang="it-IT"/>
            </a:p>
          </p:txBody>
        </p:sp>
        <p:sp>
          <p:nvSpPr>
            <p:cNvPr id="19684" name="Rectangle 101"/>
            <p:cNvSpPr>
              <a:spLocks noChangeArrowheads="1"/>
            </p:cNvSpPr>
            <p:nvPr/>
          </p:nvSpPr>
          <p:spPr bwMode="auto">
            <a:xfrm>
              <a:off x="521" y="1072"/>
              <a:ext cx="181" cy="182"/>
            </a:xfrm>
            <a:prstGeom prst="rect">
              <a:avLst/>
            </a:prstGeom>
            <a:grpFill/>
            <a:ln w="9525">
              <a:solidFill>
                <a:schemeClr val="tx1"/>
              </a:solidFill>
              <a:miter lim="800000"/>
              <a:headEnd/>
              <a:tailEnd/>
            </a:ln>
          </p:spPr>
          <p:txBody>
            <a:bodyPr wrap="none" anchor="ctr"/>
            <a:lstStyle/>
            <a:p>
              <a:endParaRPr lang="it-IT"/>
            </a:p>
          </p:txBody>
        </p:sp>
        <p:sp>
          <p:nvSpPr>
            <p:cNvPr id="19685" name="Rectangle 102"/>
            <p:cNvSpPr>
              <a:spLocks noChangeArrowheads="1"/>
            </p:cNvSpPr>
            <p:nvPr/>
          </p:nvSpPr>
          <p:spPr bwMode="auto">
            <a:xfrm>
              <a:off x="521" y="1253"/>
              <a:ext cx="181" cy="182"/>
            </a:xfrm>
            <a:prstGeom prst="rect">
              <a:avLst/>
            </a:prstGeom>
            <a:grpFill/>
            <a:ln w="9525">
              <a:solidFill>
                <a:schemeClr val="tx1"/>
              </a:solidFill>
              <a:miter lim="800000"/>
              <a:headEnd/>
              <a:tailEnd/>
            </a:ln>
          </p:spPr>
          <p:txBody>
            <a:bodyPr wrap="none" anchor="ctr"/>
            <a:lstStyle/>
            <a:p>
              <a:endParaRPr lang="it-IT"/>
            </a:p>
          </p:txBody>
        </p:sp>
        <p:sp>
          <p:nvSpPr>
            <p:cNvPr id="19686" name="Rectangle 103"/>
            <p:cNvSpPr>
              <a:spLocks noChangeArrowheads="1"/>
            </p:cNvSpPr>
            <p:nvPr/>
          </p:nvSpPr>
          <p:spPr bwMode="auto">
            <a:xfrm>
              <a:off x="521" y="1435"/>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13" name="Group 104"/>
          <p:cNvGrpSpPr>
            <a:grpSpLocks/>
          </p:cNvGrpSpPr>
          <p:nvPr/>
        </p:nvGrpSpPr>
        <p:grpSpPr bwMode="auto">
          <a:xfrm>
            <a:off x="7165975" y="2346325"/>
            <a:ext cx="574675" cy="1154113"/>
            <a:chOff x="703" y="979"/>
            <a:chExt cx="362" cy="727"/>
          </a:xfrm>
        </p:grpSpPr>
        <p:sp>
          <p:nvSpPr>
            <p:cNvPr id="19671" name="Rectangle 105"/>
            <p:cNvSpPr>
              <a:spLocks noChangeArrowheads="1"/>
            </p:cNvSpPr>
            <p:nvPr/>
          </p:nvSpPr>
          <p:spPr bwMode="auto">
            <a:xfrm>
              <a:off x="703" y="97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72" name="Rectangle 106"/>
            <p:cNvSpPr>
              <a:spLocks noChangeArrowheads="1"/>
            </p:cNvSpPr>
            <p:nvPr/>
          </p:nvSpPr>
          <p:spPr bwMode="auto">
            <a:xfrm>
              <a:off x="703" y="116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73" name="Rectangle 107"/>
            <p:cNvSpPr>
              <a:spLocks noChangeArrowheads="1"/>
            </p:cNvSpPr>
            <p:nvPr/>
          </p:nvSpPr>
          <p:spPr bwMode="auto">
            <a:xfrm>
              <a:off x="884" y="980"/>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74" name="Rectangle 108"/>
            <p:cNvSpPr>
              <a:spLocks noChangeArrowheads="1"/>
            </p:cNvSpPr>
            <p:nvPr/>
          </p:nvSpPr>
          <p:spPr bwMode="auto">
            <a:xfrm>
              <a:off x="884" y="116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75" name="Rectangle 109"/>
            <p:cNvSpPr>
              <a:spLocks noChangeArrowheads="1"/>
            </p:cNvSpPr>
            <p:nvPr/>
          </p:nvSpPr>
          <p:spPr bwMode="auto">
            <a:xfrm>
              <a:off x="703" y="134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76" name="Rectangle 110"/>
            <p:cNvSpPr>
              <a:spLocks noChangeArrowheads="1"/>
            </p:cNvSpPr>
            <p:nvPr/>
          </p:nvSpPr>
          <p:spPr bwMode="auto">
            <a:xfrm>
              <a:off x="884" y="134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77" name="Rectangle 111"/>
            <p:cNvSpPr>
              <a:spLocks noChangeArrowheads="1"/>
            </p:cNvSpPr>
            <p:nvPr/>
          </p:nvSpPr>
          <p:spPr bwMode="auto">
            <a:xfrm>
              <a:off x="703" y="152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78" name="Rectangle 112"/>
            <p:cNvSpPr>
              <a:spLocks noChangeArrowheads="1"/>
            </p:cNvSpPr>
            <p:nvPr/>
          </p:nvSpPr>
          <p:spPr bwMode="auto">
            <a:xfrm>
              <a:off x="884" y="152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14" name="Group 113"/>
          <p:cNvGrpSpPr>
            <a:grpSpLocks/>
          </p:cNvGrpSpPr>
          <p:nvPr/>
        </p:nvGrpSpPr>
        <p:grpSpPr bwMode="auto">
          <a:xfrm>
            <a:off x="4643438" y="4505325"/>
            <a:ext cx="288925" cy="577850"/>
            <a:chOff x="1927" y="1162"/>
            <a:chExt cx="182" cy="364"/>
          </a:xfrm>
          <a:solidFill>
            <a:schemeClr val="tx2">
              <a:lumMod val="20000"/>
              <a:lumOff val="80000"/>
            </a:schemeClr>
          </a:solidFill>
        </p:grpSpPr>
        <p:sp>
          <p:nvSpPr>
            <p:cNvPr id="19669" name="Rectangle 114"/>
            <p:cNvSpPr>
              <a:spLocks noChangeArrowheads="1"/>
            </p:cNvSpPr>
            <p:nvPr/>
          </p:nvSpPr>
          <p:spPr bwMode="auto">
            <a:xfrm>
              <a:off x="1928" y="1162"/>
              <a:ext cx="181" cy="182"/>
            </a:xfrm>
            <a:prstGeom prst="rect">
              <a:avLst/>
            </a:prstGeom>
            <a:grpFill/>
            <a:ln w="9525">
              <a:solidFill>
                <a:schemeClr val="tx1"/>
              </a:solidFill>
              <a:miter lim="800000"/>
              <a:headEnd/>
              <a:tailEnd/>
            </a:ln>
          </p:spPr>
          <p:txBody>
            <a:bodyPr wrap="none" anchor="ctr"/>
            <a:lstStyle/>
            <a:p>
              <a:endParaRPr lang="it-IT"/>
            </a:p>
          </p:txBody>
        </p:sp>
        <p:sp>
          <p:nvSpPr>
            <p:cNvPr id="19670" name="Rectangle 115"/>
            <p:cNvSpPr>
              <a:spLocks noChangeArrowheads="1"/>
            </p:cNvSpPr>
            <p:nvPr/>
          </p:nvSpPr>
          <p:spPr bwMode="auto">
            <a:xfrm>
              <a:off x="1927" y="1344"/>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15" name="Group 116"/>
          <p:cNvGrpSpPr>
            <a:grpSpLocks/>
          </p:cNvGrpSpPr>
          <p:nvPr/>
        </p:nvGrpSpPr>
        <p:grpSpPr bwMode="auto">
          <a:xfrm>
            <a:off x="3781425" y="3930650"/>
            <a:ext cx="1149350" cy="1154113"/>
            <a:chOff x="3153" y="2794"/>
            <a:chExt cx="724" cy="727"/>
          </a:xfrm>
        </p:grpSpPr>
        <p:sp>
          <p:nvSpPr>
            <p:cNvPr id="19655" name="Rectangle 117"/>
            <p:cNvSpPr>
              <a:spLocks noChangeArrowheads="1"/>
            </p:cNvSpPr>
            <p:nvPr/>
          </p:nvSpPr>
          <p:spPr bwMode="auto">
            <a:xfrm>
              <a:off x="3153" y="279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56" name="Rectangle 118"/>
            <p:cNvSpPr>
              <a:spLocks noChangeArrowheads="1"/>
            </p:cNvSpPr>
            <p:nvPr/>
          </p:nvSpPr>
          <p:spPr bwMode="auto">
            <a:xfrm>
              <a:off x="3153" y="2976"/>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57" name="Rectangle 119"/>
            <p:cNvSpPr>
              <a:spLocks noChangeArrowheads="1"/>
            </p:cNvSpPr>
            <p:nvPr/>
          </p:nvSpPr>
          <p:spPr bwMode="auto">
            <a:xfrm>
              <a:off x="3334" y="2795"/>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58" name="Rectangle 120"/>
            <p:cNvSpPr>
              <a:spLocks noChangeArrowheads="1"/>
            </p:cNvSpPr>
            <p:nvPr/>
          </p:nvSpPr>
          <p:spPr bwMode="auto">
            <a:xfrm>
              <a:off x="3334" y="2976"/>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59" name="Rectangle 121"/>
            <p:cNvSpPr>
              <a:spLocks noChangeArrowheads="1"/>
            </p:cNvSpPr>
            <p:nvPr/>
          </p:nvSpPr>
          <p:spPr bwMode="auto">
            <a:xfrm>
              <a:off x="3153" y="3158"/>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60" name="Rectangle 122"/>
            <p:cNvSpPr>
              <a:spLocks noChangeArrowheads="1"/>
            </p:cNvSpPr>
            <p:nvPr/>
          </p:nvSpPr>
          <p:spPr bwMode="auto">
            <a:xfrm>
              <a:off x="3334" y="3158"/>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61" name="Rectangle 123"/>
            <p:cNvSpPr>
              <a:spLocks noChangeArrowheads="1"/>
            </p:cNvSpPr>
            <p:nvPr/>
          </p:nvSpPr>
          <p:spPr bwMode="auto">
            <a:xfrm>
              <a:off x="3153" y="333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62" name="Rectangle 124"/>
            <p:cNvSpPr>
              <a:spLocks noChangeArrowheads="1"/>
            </p:cNvSpPr>
            <p:nvPr/>
          </p:nvSpPr>
          <p:spPr bwMode="auto">
            <a:xfrm>
              <a:off x="3334" y="333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63" name="Rectangle 125"/>
            <p:cNvSpPr>
              <a:spLocks noChangeArrowheads="1"/>
            </p:cNvSpPr>
            <p:nvPr/>
          </p:nvSpPr>
          <p:spPr bwMode="auto">
            <a:xfrm>
              <a:off x="3515" y="279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64" name="Rectangle 126"/>
            <p:cNvSpPr>
              <a:spLocks noChangeArrowheads="1"/>
            </p:cNvSpPr>
            <p:nvPr/>
          </p:nvSpPr>
          <p:spPr bwMode="auto">
            <a:xfrm>
              <a:off x="3515" y="2976"/>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65" name="Rectangle 127"/>
            <p:cNvSpPr>
              <a:spLocks noChangeArrowheads="1"/>
            </p:cNvSpPr>
            <p:nvPr/>
          </p:nvSpPr>
          <p:spPr bwMode="auto">
            <a:xfrm>
              <a:off x="3696" y="2795"/>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66" name="Rectangle 128"/>
            <p:cNvSpPr>
              <a:spLocks noChangeArrowheads="1"/>
            </p:cNvSpPr>
            <p:nvPr/>
          </p:nvSpPr>
          <p:spPr bwMode="auto">
            <a:xfrm>
              <a:off x="3696" y="2976"/>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67" name="Rectangle 129"/>
            <p:cNvSpPr>
              <a:spLocks noChangeArrowheads="1"/>
            </p:cNvSpPr>
            <p:nvPr/>
          </p:nvSpPr>
          <p:spPr bwMode="auto">
            <a:xfrm>
              <a:off x="3515" y="3158"/>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68" name="Rectangle 130"/>
            <p:cNvSpPr>
              <a:spLocks noChangeArrowheads="1"/>
            </p:cNvSpPr>
            <p:nvPr/>
          </p:nvSpPr>
          <p:spPr bwMode="auto">
            <a:xfrm>
              <a:off x="3515" y="333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16" name="Group 131"/>
          <p:cNvGrpSpPr>
            <a:grpSpLocks/>
          </p:cNvGrpSpPr>
          <p:nvPr/>
        </p:nvGrpSpPr>
        <p:grpSpPr bwMode="auto">
          <a:xfrm>
            <a:off x="6372225" y="4505325"/>
            <a:ext cx="288925" cy="577850"/>
            <a:chOff x="1927" y="1162"/>
            <a:chExt cx="182" cy="364"/>
          </a:xfrm>
          <a:solidFill>
            <a:schemeClr val="tx2">
              <a:lumMod val="20000"/>
              <a:lumOff val="80000"/>
            </a:schemeClr>
          </a:solidFill>
        </p:grpSpPr>
        <p:sp>
          <p:nvSpPr>
            <p:cNvPr id="19653" name="Rectangle 132"/>
            <p:cNvSpPr>
              <a:spLocks noChangeArrowheads="1"/>
            </p:cNvSpPr>
            <p:nvPr/>
          </p:nvSpPr>
          <p:spPr bwMode="auto">
            <a:xfrm>
              <a:off x="1928" y="1162"/>
              <a:ext cx="181" cy="182"/>
            </a:xfrm>
            <a:prstGeom prst="rect">
              <a:avLst/>
            </a:prstGeom>
            <a:grpFill/>
            <a:ln w="9525">
              <a:solidFill>
                <a:schemeClr val="tx1"/>
              </a:solidFill>
              <a:miter lim="800000"/>
              <a:headEnd/>
              <a:tailEnd/>
            </a:ln>
          </p:spPr>
          <p:txBody>
            <a:bodyPr wrap="none" anchor="ctr"/>
            <a:lstStyle/>
            <a:p>
              <a:endParaRPr lang="it-IT"/>
            </a:p>
          </p:txBody>
        </p:sp>
        <p:sp>
          <p:nvSpPr>
            <p:cNvPr id="19654" name="Rectangle 133"/>
            <p:cNvSpPr>
              <a:spLocks noChangeArrowheads="1"/>
            </p:cNvSpPr>
            <p:nvPr/>
          </p:nvSpPr>
          <p:spPr bwMode="auto">
            <a:xfrm>
              <a:off x="1927" y="1344"/>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17" name="Group 134"/>
          <p:cNvGrpSpPr>
            <a:grpSpLocks/>
          </p:cNvGrpSpPr>
          <p:nvPr/>
        </p:nvGrpSpPr>
        <p:grpSpPr bwMode="auto">
          <a:xfrm>
            <a:off x="5510213" y="3930650"/>
            <a:ext cx="1149350" cy="1154113"/>
            <a:chOff x="3153" y="2794"/>
            <a:chExt cx="724" cy="727"/>
          </a:xfrm>
        </p:grpSpPr>
        <p:sp>
          <p:nvSpPr>
            <p:cNvPr id="19639" name="Rectangle 135"/>
            <p:cNvSpPr>
              <a:spLocks noChangeArrowheads="1"/>
            </p:cNvSpPr>
            <p:nvPr/>
          </p:nvSpPr>
          <p:spPr bwMode="auto">
            <a:xfrm>
              <a:off x="3153" y="279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40" name="Rectangle 136"/>
            <p:cNvSpPr>
              <a:spLocks noChangeArrowheads="1"/>
            </p:cNvSpPr>
            <p:nvPr/>
          </p:nvSpPr>
          <p:spPr bwMode="auto">
            <a:xfrm>
              <a:off x="3153" y="2976"/>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41" name="Rectangle 137"/>
            <p:cNvSpPr>
              <a:spLocks noChangeArrowheads="1"/>
            </p:cNvSpPr>
            <p:nvPr/>
          </p:nvSpPr>
          <p:spPr bwMode="auto">
            <a:xfrm>
              <a:off x="3334" y="2795"/>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42" name="Rectangle 138"/>
            <p:cNvSpPr>
              <a:spLocks noChangeArrowheads="1"/>
            </p:cNvSpPr>
            <p:nvPr/>
          </p:nvSpPr>
          <p:spPr bwMode="auto">
            <a:xfrm>
              <a:off x="3334" y="2976"/>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43" name="Rectangle 139"/>
            <p:cNvSpPr>
              <a:spLocks noChangeArrowheads="1"/>
            </p:cNvSpPr>
            <p:nvPr/>
          </p:nvSpPr>
          <p:spPr bwMode="auto">
            <a:xfrm>
              <a:off x="3153" y="3158"/>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44" name="Rectangle 140"/>
            <p:cNvSpPr>
              <a:spLocks noChangeArrowheads="1"/>
            </p:cNvSpPr>
            <p:nvPr/>
          </p:nvSpPr>
          <p:spPr bwMode="auto">
            <a:xfrm>
              <a:off x="3334" y="3158"/>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45" name="Rectangle 141"/>
            <p:cNvSpPr>
              <a:spLocks noChangeArrowheads="1"/>
            </p:cNvSpPr>
            <p:nvPr/>
          </p:nvSpPr>
          <p:spPr bwMode="auto">
            <a:xfrm>
              <a:off x="3153" y="333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46" name="Rectangle 142"/>
            <p:cNvSpPr>
              <a:spLocks noChangeArrowheads="1"/>
            </p:cNvSpPr>
            <p:nvPr/>
          </p:nvSpPr>
          <p:spPr bwMode="auto">
            <a:xfrm>
              <a:off x="3334" y="333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47" name="Rectangle 143"/>
            <p:cNvSpPr>
              <a:spLocks noChangeArrowheads="1"/>
            </p:cNvSpPr>
            <p:nvPr/>
          </p:nvSpPr>
          <p:spPr bwMode="auto">
            <a:xfrm>
              <a:off x="3515" y="279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48" name="Rectangle 144"/>
            <p:cNvSpPr>
              <a:spLocks noChangeArrowheads="1"/>
            </p:cNvSpPr>
            <p:nvPr/>
          </p:nvSpPr>
          <p:spPr bwMode="auto">
            <a:xfrm>
              <a:off x="3515" y="2976"/>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49" name="Rectangle 145"/>
            <p:cNvSpPr>
              <a:spLocks noChangeArrowheads="1"/>
            </p:cNvSpPr>
            <p:nvPr/>
          </p:nvSpPr>
          <p:spPr bwMode="auto">
            <a:xfrm>
              <a:off x="3696" y="2795"/>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50" name="Rectangle 146"/>
            <p:cNvSpPr>
              <a:spLocks noChangeArrowheads="1"/>
            </p:cNvSpPr>
            <p:nvPr/>
          </p:nvSpPr>
          <p:spPr bwMode="auto">
            <a:xfrm>
              <a:off x="3696" y="2976"/>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51" name="Rectangle 147"/>
            <p:cNvSpPr>
              <a:spLocks noChangeArrowheads="1"/>
            </p:cNvSpPr>
            <p:nvPr/>
          </p:nvSpPr>
          <p:spPr bwMode="auto">
            <a:xfrm>
              <a:off x="3515" y="3158"/>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52" name="Rectangle 148"/>
            <p:cNvSpPr>
              <a:spLocks noChangeArrowheads="1"/>
            </p:cNvSpPr>
            <p:nvPr/>
          </p:nvSpPr>
          <p:spPr bwMode="auto">
            <a:xfrm>
              <a:off x="3515" y="333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18" name="Group 149"/>
          <p:cNvGrpSpPr>
            <a:grpSpLocks/>
          </p:cNvGrpSpPr>
          <p:nvPr/>
        </p:nvGrpSpPr>
        <p:grpSpPr bwMode="auto">
          <a:xfrm>
            <a:off x="8001024" y="4505325"/>
            <a:ext cx="288925" cy="577850"/>
            <a:chOff x="1927" y="1162"/>
            <a:chExt cx="182" cy="364"/>
          </a:xfrm>
          <a:solidFill>
            <a:schemeClr val="tx2">
              <a:lumMod val="20000"/>
              <a:lumOff val="80000"/>
            </a:schemeClr>
          </a:solidFill>
        </p:grpSpPr>
        <p:sp>
          <p:nvSpPr>
            <p:cNvPr id="19637" name="Rectangle 150"/>
            <p:cNvSpPr>
              <a:spLocks noChangeArrowheads="1"/>
            </p:cNvSpPr>
            <p:nvPr/>
          </p:nvSpPr>
          <p:spPr bwMode="auto">
            <a:xfrm>
              <a:off x="1928" y="1162"/>
              <a:ext cx="181" cy="182"/>
            </a:xfrm>
            <a:prstGeom prst="rect">
              <a:avLst/>
            </a:prstGeom>
            <a:grpFill/>
            <a:ln w="9525">
              <a:solidFill>
                <a:schemeClr val="tx1"/>
              </a:solidFill>
              <a:miter lim="800000"/>
              <a:headEnd/>
              <a:tailEnd/>
            </a:ln>
          </p:spPr>
          <p:txBody>
            <a:bodyPr wrap="none" anchor="ctr"/>
            <a:lstStyle/>
            <a:p>
              <a:endParaRPr lang="it-IT"/>
            </a:p>
          </p:txBody>
        </p:sp>
        <p:sp>
          <p:nvSpPr>
            <p:cNvPr id="19638" name="Rectangle 151"/>
            <p:cNvSpPr>
              <a:spLocks noChangeArrowheads="1"/>
            </p:cNvSpPr>
            <p:nvPr/>
          </p:nvSpPr>
          <p:spPr bwMode="auto">
            <a:xfrm>
              <a:off x="1927" y="1344"/>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19" name="Group 152"/>
          <p:cNvGrpSpPr>
            <a:grpSpLocks/>
          </p:cNvGrpSpPr>
          <p:nvPr/>
        </p:nvGrpSpPr>
        <p:grpSpPr bwMode="auto">
          <a:xfrm>
            <a:off x="7143768" y="3930650"/>
            <a:ext cx="1149350" cy="1154113"/>
            <a:chOff x="3153" y="2794"/>
            <a:chExt cx="724" cy="727"/>
          </a:xfrm>
        </p:grpSpPr>
        <p:sp>
          <p:nvSpPr>
            <p:cNvPr id="19623" name="Rectangle 153"/>
            <p:cNvSpPr>
              <a:spLocks noChangeArrowheads="1"/>
            </p:cNvSpPr>
            <p:nvPr/>
          </p:nvSpPr>
          <p:spPr bwMode="auto">
            <a:xfrm>
              <a:off x="3153" y="279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24" name="Rectangle 154"/>
            <p:cNvSpPr>
              <a:spLocks noChangeArrowheads="1"/>
            </p:cNvSpPr>
            <p:nvPr/>
          </p:nvSpPr>
          <p:spPr bwMode="auto">
            <a:xfrm>
              <a:off x="3153" y="2976"/>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25" name="Rectangle 155"/>
            <p:cNvSpPr>
              <a:spLocks noChangeArrowheads="1"/>
            </p:cNvSpPr>
            <p:nvPr/>
          </p:nvSpPr>
          <p:spPr bwMode="auto">
            <a:xfrm>
              <a:off x="3334" y="2795"/>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26" name="Rectangle 156"/>
            <p:cNvSpPr>
              <a:spLocks noChangeArrowheads="1"/>
            </p:cNvSpPr>
            <p:nvPr/>
          </p:nvSpPr>
          <p:spPr bwMode="auto">
            <a:xfrm>
              <a:off x="3334" y="2976"/>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27" name="Rectangle 157"/>
            <p:cNvSpPr>
              <a:spLocks noChangeArrowheads="1"/>
            </p:cNvSpPr>
            <p:nvPr/>
          </p:nvSpPr>
          <p:spPr bwMode="auto">
            <a:xfrm>
              <a:off x="3153" y="3158"/>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28" name="Rectangle 158"/>
            <p:cNvSpPr>
              <a:spLocks noChangeArrowheads="1"/>
            </p:cNvSpPr>
            <p:nvPr/>
          </p:nvSpPr>
          <p:spPr bwMode="auto">
            <a:xfrm>
              <a:off x="3334" y="3158"/>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29" name="Rectangle 159"/>
            <p:cNvSpPr>
              <a:spLocks noChangeArrowheads="1"/>
            </p:cNvSpPr>
            <p:nvPr/>
          </p:nvSpPr>
          <p:spPr bwMode="auto">
            <a:xfrm>
              <a:off x="3153" y="333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30" name="Rectangle 160"/>
            <p:cNvSpPr>
              <a:spLocks noChangeArrowheads="1"/>
            </p:cNvSpPr>
            <p:nvPr/>
          </p:nvSpPr>
          <p:spPr bwMode="auto">
            <a:xfrm>
              <a:off x="3334" y="333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31" name="Rectangle 161"/>
            <p:cNvSpPr>
              <a:spLocks noChangeArrowheads="1"/>
            </p:cNvSpPr>
            <p:nvPr/>
          </p:nvSpPr>
          <p:spPr bwMode="auto">
            <a:xfrm>
              <a:off x="3515" y="279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32" name="Rectangle 162"/>
            <p:cNvSpPr>
              <a:spLocks noChangeArrowheads="1"/>
            </p:cNvSpPr>
            <p:nvPr/>
          </p:nvSpPr>
          <p:spPr bwMode="auto">
            <a:xfrm>
              <a:off x="3515" y="2976"/>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33" name="Rectangle 163"/>
            <p:cNvSpPr>
              <a:spLocks noChangeArrowheads="1"/>
            </p:cNvSpPr>
            <p:nvPr/>
          </p:nvSpPr>
          <p:spPr bwMode="auto">
            <a:xfrm>
              <a:off x="3696" y="2795"/>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34" name="Rectangle 164"/>
            <p:cNvSpPr>
              <a:spLocks noChangeArrowheads="1"/>
            </p:cNvSpPr>
            <p:nvPr/>
          </p:nvSpPr>
          <p:spPr bwMode="auto">
            <a:xfrm>
              <a:off x="3696" y="2976"/>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35" name="Rectangle 165"/>
            <p:cNvSpPr>
              <a:spLocks noChangeArrowheads="1"/>
            </p:cNvSpPr>
            <p:nvPr/>
          </p:nvSpPr>
          <p:spPr bwMode="auto">
            <a:xfrm>
              <a:off x="3515" y="3158"/>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36" name="Rectangle 166"/>
            <p:cNvSpPr>
              <a:spLocks noChangeArrowheads="1"/>
            </p:cNvSpPr>
            <p:nvPr/>
          </p:nvSpPr>
          <p:spPr bwMode="auto">
            <a:xfrm>
              <a:off x="3515" y="333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20" name="Group 167"/>
          <p:cNvGrpSpPr>
            <a:grpSpLocks/>
          </p:cNvGrpSpPr>
          <p:nvPr/>
        </p:nvGrpSpPr>
        <p:grpSpPr bwMode="auto">
          <a:xfrm rot="10800000">
            <a:off x="3781425" y="5514975"/>
            <a:ext cx="1150938" cy="1154113"/>
            <a:chOff x="3334" y="1343"/>
            <a:chExt cx="725" cy="727"/>
          </a:xfrm>
          <a:solidFill>
            <a:schemeClr val="tx2">
              <a:lumMod val="20000"/>
              <a:lumOff val="80000"/>
            </a:schemeClr>
          </a:solidFill>
        </p:grpSpPr>
        <p:sp>
          <p:nvSpPr>
            <p:cNvPr id="19609" name="Rectangle 168"/>
            <p:cNvSpPr>
              <a:spLocks noChangeArrowheads="1"/>
            </p:cNvSpPr>
            <p:nvPr/>
          </p:nvSpPr>
          <p:spPr bwMode="auto">
            <a:xfrm>
              <a:off x="3697" y="1343"/>
              <a:ext cx="181" cy="182"/>
            </a:xfrm>
            <a:prstGeom prst="rect">
              <a:avLst/>
            </a:prstGeom>
            <a:grpFill/>
            <a:ln w="9525">
              <a:solidFill>
                <a:schemeClr val="tx1"/>
              </a:solidFill>
              <a:miter lim="800000"/>
              <a:headEnd/>
              <a:tailEnd/>
            </a:ln>
          </p:spPr>
          <p:txBody>
            <a:bodyPr wrap="none" anchor="ctr"/>
            <a:lstStyle/>
            <a:p>
              <a:endParaRPr lang="it-IT"/>
            </a:p>
          </p:txBody>
        </p:sp>
        <p:sp>
          <p:nvSpPr>
            <p:cNvPr id="19610" name="Rectangle 169"/>
            <p:cNvSpPr>
              <a:spLocks noChangeArrowheads="1"/>
            </p:cNvSpPr>
            <p:nvPr/>
          </p:nvSpPr>
          <p:spPr bwMode="auto">
            <a:xfrm>
              <a:off x="3697" y="1525"/>
              <a:ext cx="181" cy="182"/>
            </a:xfrm>
            <a:prstGeom prst="rect">
              <a:avLst/>
            </a:prstGeom>
            <a:grpFill/>
            <a:ln w="9525">
              <a:solidFill>
                <a:schemeClr val="tx1"/>
              </a:solidFill>
              <a:miter lim="800000"/>
              <a:headEnd/>
              <a:tailEnd/>
            </a:ln>
          </p:spPr>
          <p:txBody>
            <a:bodyPr wrap="none" anchor="ctr"/>
            <a:lstStyle/>
            <a:p>
              <a:endParaRPr lang="it-IT"/>
            </a:p>
          </p:txBody>
        </p:sp>
        <p:sp>
          <p:nvSpPr>
            <p:cNvPr id="19611" name="Rectangle 170"/>
            <p:cNvSpPr>
              <a:spLocks noChangeArrowheads="1"/>
            </p:cNvSpPr>
            <p:nvPr/>
          </p:nvSpPr>
          <p:spPr bwMode="auto">
            <a:xfrm>
              <a:off x="3697" y="1706"/>
              <a:ext cx="181" cy="182"/>
            </a:xfrm>
            <a:prstGeom prst="rect">
              <a:avLst/>
            </a:prstGeom>
            <a:grpFill/>
            <a:ln w="9525">
              <a:solidFill>
                <a:schemeClr val="tx1"/>
              </a:solidFill>
              <a:miter lim="800000"/>
              <a:headEnd/>
              <a:tailEnd/>
            </a:ln>
          </p:spPr>
          <p:txBody>
            <a:bodyPr wrap="none" anchor="ctr"/>
            <a:lstStyle/>
            <a:p>
              <a:endParaRPr lang="it-IT"/>
            </a:p>
          </p:txBody>
        </p:sp>
        <p:sp>
          <p:nvSpPr>
            <p:cNvPr id="19612" name="Rectangle 171"/>
            <p:cNvSpPr>
              <a:spLocks noChangeArrowheads="1"/>
            </p:cNvSpPr>
            <p:nvPr/>
          </p:nvSpPr>
          <p:spPr bwMode="auto">
            <a:xfrm>
              <a:off x="3878" y="1343"/>
              <a:ext cx="181" cy="182"/>
            </a:xfrm>
            <a:prstGeom prst="rect">
              <a:avLst/>
            </a:prstGeom>
            <a:grpFill/>
            <a:ln w="9525">
              <a:solidFill>
                <a:schemeClr val="tx1"/>
              </a:solidFill>
              <a:miter lim="800000"/>
              <a:headEnd/>
              <a:tailEnd/>
            </a:ln>
          </p:spPr>
          <p:txBody>
            <a:bodyPr wrap="none" anchor="ctr"/>
            <a:lstStyle/>
            <a:p>
              <a:endParaRPr lang="it-IT"/>
            </a:p>
          </p:txBody>
        </p:sp>
        <p:sp>
          <p:nvSpPr>
            <p:cNvPr id="19613" name="Rectangle 172"/>
            <p:cNvSpPr>
              <a:spLocks noChangeArrowheads="1"/>
            </p:cNvSpPr>
            <p:nvPr/>
          </p:nvSpPr>
          <p:spPr bwMode="auto">
            <a:xfrm>
              <a:off x="3697" y="1887"/>
              <a:ext cx="181" cy="182"/>
            </a:xfrm>
            <a:prstGeom prst="rect">
              <a:avLst/>
            </a:prstGeom>
            <a:grpFill/>
            <a:ln w="9525">
              <a:solidFill>
                <a:schemeClr val="tx1"/>
              </a:solidFill>
              <a:miter lim="800000"/>
              <a:headEnd/>
              <a:tailEnd/>
            </a:ln>
          </p:spPr>
          <p:txBody>
            <a:bodyPr wrap="none" anchor="ctr"/>
            <a:lstStyle/>
            <a:p>
              <a:endParaRPr lang="it-IT"/>
            </a:p>
          </p:txBody>
        </p:sp>
        <p:sp>
          <p:nvSpPr>
            <p:cNvPr id="19614" name="Rectangle 173"/>
            <p:cNvSpPr>
              <a:spLocks noChangeArrowheads="1"/>
            </p:cNvSpPr>
            <p:nvPr/>
          </p:nvSpPr>
          <p:spPr bwMode="auto">
            <a:xfrm>
              <a:off x="3878" y="1525"/>
              <a:ext cx="181" cy="182"/>
            </a:xfrm>
            <a:prstGeom prst="rect">
              <a:avLst/>
            </a:prstGeom>
            <a:grpFill/>
            <a:ln w="9525">
              <a:solidFill>
                <a:schemeClr val="tx1"/>
              </a:solidFill>
              <a:miter lim="800000"/>
              <a:headEnd/>
              <a:tailEnd/>
            </a:ln>
          </p:spPr>
          <p:txBody>
            <a:bodyPr wrap="none" anchor="ctr"/>
            <a:lstStyle/>
            <a:p>
              <a:endParaRPr lang="it-IT"/>
            </a:p>
          </p:txBody>
        </p:sp>
        <p:sp>
          <p:nvSpPr>
            <p:cNvPr id="19615" name="Rectangle 174"/>
            <p:cNvSpPr>
              <a:spLocks noChangeArrowheads="1"/>
            </p:cNvSpPr>
            <p:nvPr/>
          </p:nvSpPr>
          <p:spPr bwMode="auto">
            <a:xfrm>
              <a:off x="3334" y="1343"/>
              <a:ext cx="181" cy="182"/>
            </a:xfrm>
            <a:prstGeom prst="rect">
              <a:avLst/>
            </a:prstGeom>
            <a:grpFill/>
            <a:ln w="9525">
              <a:solidFill>
                <a:schemeClr val="tx1"/>
              </a:solidFill>
              <a:miter lim="800000"/>
              <a:headEnd/>
              <a:tailEnd/>
            </a:ln>
          </p:spPr>
          <p:txBody>
            <a:bodyPr wrap="none" anchor="ctr"/>
            <a:lstStyle/>
            <a:p>
              <a:endParaRPr lang="it-IT"/>
            </a:p>
          </p:txBody>
        </p:sp>
        <p:sp>
          <p:nvSpPr>
            <p:cNvPr id="19616" name="Rectangle 175"/>
            <p:cNvSpPr>
              <a:spLocks noChangeArrowheads="1"/>
            </p:cNvSpPr>
            <p:nvPr/>
          </p:nvSpPr>
          <p:spPr bwMode="auto">
            <a:xfrm>
              <a:off x="3334" y="1525"/>
              <a:ext cx="181" cy="182"/>
            </a:xfrm>
            <a:prstGeom prst="rect">
              <a:avLst/>
            </a:prstGeom>
            <a:grpFill/>
            <a:ln w="9525">
              <a:solidFill>
                <a:schemeClr val="tx1"/>
              </a:solidFill>
              <a:miter lim="800000"/>
              <a:headEnd/>
              <a:tailEnd/>
            </a:ln>
          </p:spPr>
          <p:txBody>
            <a:bodyPr wrap="none" anchor="ctr"/>
            <a:lstStyle/>
            <a:p>
              <a:endParaRPr lang="it-IT"/>
            </a:p>
          </p:txBody>
        </p:sp>
        <p:sp>
          <p:nvSpPr>
            <p:cNvPr id="19617" name="Rectangle 176"/>
            <p:cNvSpPr>
              <a:spLocks noChangeArrowheads="1"/>
            </p:cNvSpPr>
            <p:nvPr/>
          </p:nvSpPr>
          <p:spPr bwMode="auto">
            <a:xfrm>
              <a:off x="3334" y="1706"/>
              <a:ext cx="181" cy="182"/>
            </a:xfrm>
            <a:prstGeom prst="rect">
              <a:avLst/>
            </a:prstGeom>
            <a:grpFill/>
            <a:ln w="9525">
              <a:solidFill>
                <a:schemeClr val="tx1"/>
              </a:solidFill>
              <a:miter lim="800000"/>
              <a:headEnd/>
              <a:tailEnd/>
            </a:ln>
          </p:spPr>
          <p:txBody>
            <a:bodyPr wrap="none" anchor="ctr"/>
            <a:lstStyle/>
            <a:p>
              <a:endParaRPr lang="it-IT"/>
            </a:p>
          </p:txBody>
        </p:sp>
        <p:sp>
          <p:nvSpPr>
            <p:cNvPr id="19618" name="Rectangle 177"/>
            <p:cNvSpPr>
              <a:spLocks noChangeArrowheads="1"/>
            </p:cNvSpPr>
            <p:nvPr/>
          </p:nvSpPr>
          <p:spPr bwMode="auto">
            <a:xfrm>
              <a:off x="3515" y="1343"/>
              <a:ext cx="181" cy="182"/>
            </a:xfrm>
            <a:prstGeom prst="rect">
              <a:avLst/>
            </a:prstGeom>
            <a:grpFill/>
            <a:ln w="9525">
              <a:solidFill>
                <a:schemeClr val="tx1"/>
              </a:solidFill>
              <a:miter lim="800000"/>
              <a:headEnd/>
              <a:tailEnd/>
            </a:ln>
          </p:spPr>
          <p:txBody>
            <a:bodyPr wrap="none" anchor="ctr"/>
            <a:lstStyle/>
            <a:p>
              <a:endParaRPr lang="it-IT"/>
            </a:p>
          </p:txBody>
        </p:sp>
        <p:sp>
          <p:nvSpPr>
            <p:cNvPr id="19619" name="Rectangle 178"/>
            <p:cNvSpPr>
              <a:spLocks noChangeArrowheads="1"/>
            </p:cNvSpPr>
            <p:nvPr/>
          </p:nvSpPr>
          <p:spPr bwMode="auto">
            <a:xfrm>
              <a:off x="3334" y="1887"/>
              <a:ext cx="181" cy="182"/>
            </a:xfrm>
            <a:prstGeom prst="rect">
              <a:avLst/>
            </a:prstGeom>
            <a:grpFill/>
            <a:ln w="9525">
              <a:solidFill>
                <a:schemeClr val="tx1"/>
              </a:solidFill>
              <a:miter lim="800000"/>
              <a:headEnd/>
              <a:tailEnd/>
            </a:ln>
          </p:spPr>
          <p:txBody>
            <a:bodyPr wrap="none" anchor="ctr"/>
            <a:lstStyle/>
            <a:p>
              <a:endParaRPr lang="it-IT"/>
            </a:p>
          </p:txBody>
        </p:sp>
        <p:sp>
          <p:nvSpPr>
            <p:cNvPr id="19620" name="Rectangle 179"/>
            <p:cNvSpPr>
              <a:spLocks noChangeArrowheads="1"/>
            </p:cNvSpPr>
            <p:nvPr/>
          </p:nvSpPr>
          <p:spPr bwMode="auto">
            <a:xfrm>
              <a:off x="3515" y="1525"/>
              <a:ext cx="181" cy="182"/>
            </a:xfrm>
            <a:prstGeom prst="rect">
              <a:avLst/>
            </a:prstGeom>
            <a:grpFill/>
            <a:ln w="9525">
              <a:solidFill>
                <a:schemeClr val="tx1"/>
              </a:solidFill>
              <a:miter lim="800000"/>
              <a:headEnd/>
              <a:tailEnd/>
            </a:ln>
          </p:spPr>
          <p:txBody>
            <a:bodyPr wrap="none" anchor="ctr"/>
            <a:lstStyle/>
            <a:p>
              <a:endParaRPr lang="it-IT"/>
            </a:p>
          </p:txBody>
        </p:sp>
        <p:sp>
          <p:nvSpPr>
            <p:cNvPr id="19621" name="Rectangle 180"/>
            <p:cNvSpPr>
              <a:spLocks noChangeArrowheads="1"/>
            </p:cNvSpPr>
            <p:nvPr/>
          </p:nvSpPr>
          <p:spPr bwMode="auto">
            <a:xfrm>
              <a:off x="3515" y="1706"/>
              <a:ext cx="181" cy="182"/>
            </a:xfrm>
            <a:prstGeom prst="rect">
              <a:avLst/>
            </a:prstGeom>
            <a:grpFill/>
            <a:ln w="9525">
              <a:solidFill>
                <a:schemeClr val="tx1"/>
              </a:solidFill>
              <a:miter lim="800000"/>
              <a:headEnd/>
              <a:tailEnd/>
            </a:ln>
          </p:spPr>
          <p:txBody>
            <a:bodyPr wrap="none" anchor="ctr"/>
            <a:lstStyle/>
            <a:p>
              <a:endParaRPr lang="it-IT"/>
            </a:p>
          </p:txBody>
        </p:sp>
        <p:sp>
          <p:nvSpPr>
            <p:cNvPr id="19622" name="Rectangle 181"/>
            <p:cNvSpPr>
              <a:spLocks noChangeArrowheads="1"/>
            </p:cNvSpPr>
            <p:nvPr/>
          </p:nvSpPr>
          <p:spPr bwMode="auto">
            <a:xfrm>
              <a:off x="3515" y="1888"/>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21" name="Group 182"/>
          <p:cNvGrpSpPr>
            <a:grpSpLocks/>
          </p:cNvGrpSpPr>
          <p:nvPr/>
        </p:nvGrpSpPr>
        <p:grpSpPr bwMode="auto">
          <a:xfrm>
            <a:off x="3781425" y="5514975"/>
            <a:ext cx="287338" cy="576263"/>
            <a:chOff x="4604" y="3158"/>
            <a:chExt cx="181" cy="363"/>
          </a:xfrm>
        </p:grpSpPr>
        <p:sp>
          <p:nvSpPr>
            <p:cNvPr id="19607" name="Rectangle 183"/>
            <p:cNvSpPr>
              <a:spLocks noChangeArrowheads="1"/>
            </p:cNvSpPr>
            <p:nvPr/>
          </p:nvSpPr>
          <p:spPr bwMode="auto">
            <a:xfrm>
              <a:off x="4604" y="3158"/>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608" name="Rectangle 184"/>
            <p:cNvSpPr>
              <a:spLocks noChangeArrowheads="1"/>
            </p:cNvSpPr>
            <p:nvPr/>
          </p:nvSpPr>
          <p:spPr bwMode="auto">
            <a:xfrm>
              <a:off x="4604" y="333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22" name="Group 185"/>
          <p:cNvGrpSpPr>
            <a:grpSpLocks/>
          </p:cNvGrpSpPr>
          <p:nvPr/>
        </p:nvGrpSpPr>
        <p:grpSpPr bwMode="auto">
          <a:xfrm rot="10800000">
            <a:off x="5510213" y="5514975"/>
            <a:ext cx="1150937" cy="1154113"/>
            <a:chOff x="3334" y="1343"/>
            <a:chExt cx="725" cy="727"/>
          </a:xfrm>
          <a:solidFill>
            <a:schemeClr val="tx2">
              <a:lumMod val="20000"/>
              <a:lumOff val="80000"/>
            </a:schemeClr>
          </a:solidFill>
        </p:grpSpPr>
        <p:sp>
          <p:nvSpPr>
            <p:cNvPr id="19593" name="Rectangle 186"/>
            <p:cNvSpPr>
              <a:spLocks noChangeArrowheads="1"/>
            </p:cNvSpPr>
            <p:nvPr/>
          </p:nvSpPr>
          <p:spPr bwMode="auto">
            <a:xfrm>
              <a:off x="3697" y="1343"/>
              <a:ext cx="181" cy="182"/>
            </a:xfrm>
            <a:prstGeom prst="rect">
              <a:avLst/>
            </a:prstGeom>
            <a:grpFill/>
            <a:ln w="9525">
              <a:solidFill>
                <a:schemeClr val="tx1"/>
              </a:solidFill>
              <a:miter lim="800000"/>
              <a:headEnd/>
              <a:tailEnd/>
            </a:ln>
          </p:spPr>
          <p:txBody>
            <a:bodyPr wrap="none" anchor="ctr"/>
            <a:lstStyle/>
            <a:p>
              <a:endParaRPr lang="it-IT"/>
            </a:p>
          </p:txBody>
        </p:sp>
        <p:sp>
          <p:nvSpPr>
            <p:cNvPr id="19594" name="Rectangle 187"/>
            <p:cNvSpPr>
              <a:spLocks noChangeArrowheads="1"/>
            </p:cNvSpPr>
            <p:nvPr/>
          </p:nvSpPr>
          <p:spPr bwMode="auto">
            <a:xfrm>
              <a:off x="3697" y="1525"/>
              <a:ext cx="181" cy="182"/>
            </a:xfrm>
            <a:prstGeom prst="rect">
              <a:avLst/>
            </a:prstGeom>
            <a:grpFill/>
            <a:ln w="9525">
              <a:solidFill>
                <a:schemeClr val="tx1"/>
              </a:solidFill>
              <a:miter lim="800000"/>
              <a:headEnd/>
              <a:tailEnd/>
            </a:ln>
          </p:spPr>
          <p:txBody>
            <a:bodyPr wrap="none" anchor="ctr"/>
            <a:lstStyle/>
            <a:p>
              <a:endParaRPr lang="it-IT"/>
            </a:p>
          </p:txBody>
        </p:sp>
        <p:sp>
          <p:nvSpPr>
            <p:cNvPr id="19595" name="Rectangle 188"/>
            <p:cNvSpPr>
              <a:spLocks noChangeArrowheads="1"/>
            </p:cNvSpPr>
            <p:nvPr/>
          </p:nvSpPr>
          <p:spPr bwMode="auto">
            <a:xfrm>
              <a:off x="3697" y="1706"/>
              <a:ext cx="181" cy="182"/>
            </a:xfrm>
            <a:prstGeom prst="rect">
              <a:avLst/>
            </a:prstGeom>
            <a:grpFill/>
            <a:ln w="9525">
              <a:solidFill>
                <a:schemeClr val="tx1"/>
              </a:solidFill>
              <a:miter lim="800000"/>
              <a:headEnd/>
              <a:tailEnd/>
            </a:ln>
          </p:spPr>
          <p:txBody>
            <a:bodyPr wrap="none" anchor="ctr"/>
            <a:lstStyle/>
            <a:p>
              <a:endParaRPr lang="it-IT"/>
            </a:p>
          </p:txBody>
        </p:sp>
        <p:sp>
          <p:nvSpPr>
            <p:cNvPr id="19596" name="Rectangle 189"/>
            <p:cNvSpPr>
              <a:spLocks noChangeArrowheads="1"/>
            </p:cNvSpPr>
            <p:nvPr/>
          </p:nvSpPr>
          <p:spPr bwMode="auto">
            <a:xfrm>
              <a:off x="3878" y="1343"/>
              <a:ext cx="181" cy="182"/>
            </a:xfrm>
            <a:prstGeom prst="rect">
              <a:avLst/>
            </a:prstGeom>
            <a:grpFill/>
            <a:ln w="9525">
              <a:solidFill>
                <a:schemeClr val="tx1"/>
              </a:solidFill>
              <a:miter lim="800000"/>
              <a:headEnd/>
              <a:tailEnd/>
            </a:ln>
          </p:spPr>
          <p:txBody>
            <a:bodyPr wrap="none" anchor="ctr"/>
            <a:lstStyle/>
            <a:p>
              <a:endParaRPr lang="it-IT"/>
            </a:p>
          </p:txBody>
        </p:sp>
        <p:sp>
          <p:nvSpPr>
            <p:cNvPr id="19597" name="Rectangle 190"/>
            <p:cNvSpPr>
              <a:spLocks noChangeArrowheads="1"/>
            </p:cNvSpPr>
            <p:nvPr/>
          </p:nvSpPr>
          <p:spPr bwMode="auto">
            <a:xfrm>
              <a:off x="3697" y="1887"/>
              <a:ext cx="181" cy="182"/>
            </a:xfrm>
            <a:prstGeom prst="rect">
              <a:avLst/>
            </a:prstGeom>
            <a:grpFill/>
            <a:ln w="9525">
              <a:solidFill>
                <a:schemeClr val="tx1"/>
              </a:solidFill>
              <a:miter lim="800000"/>
              <a:headEnd/>
              <a:tailEnd/>
            </a:ln>
          </p:spPr>
          <p:txBody>
            <a:bodyPr wrap="none" anchor="ctr"/>
            <a:lstStyle/>
            <a:p>
              <a:endParaRPr lang="it-IT"/>
            </a:p>
          </p:txBody>
        </p:sp>
        <p:sp>
          <p:nvSpPr>
            <p:cNvPr id="19598" name="Rectangle 191"/>
            <p:cNvSpPr>
              <a:spLocks noChangeArrowheads="1"/>
            </p:cNvSpPr>
            <p:nvPr/>
          </p:nvSpPr>
          <p:spPr bwMode="auto">
            <a:xfrm>
              <a:off x="3878" y="1525"/>
              <a:ext cx="181" cy="182"/>
            </a:xfrm>
            <a:prstGeom prst="rect">
              <a:avLst/>
            </a:prstGeom>
            <a:grpFill/>
            <a:ln w="9525">
              <a:solidFill>
                <a:schemeClr val="tx1"/>
              </a:solidFill>
              <a:miter lim="800000"/>
              <a:headEnd/>
              <a:tailEnd/>
            </a:ln>
          </p:spPr>
          <p:txBody>
            <a:bodyPr wrap="none" anchor="ctr"/>
            <a:lstStyle/>
            <a:p>
              <a:endParaRPr lang="it-IT"/>
            </a:p>
          </p:txBody>
        </p:sp>
        <p:sp>
          <p:nvSpPr>
            <p:cNvPr id="19599" name="Rectangle 192"/>
            <p:cNvSpPr>
              <a:spLocks noChangeArrowheads="1"/>
            </p:cNvSpPr>
            <p:nvPr/>
          </p:nvSpPr>
          <p:spPr bwMode="auto">
            <a:xfrm>
              <a:off x="3334" y="1343"/>
              <a:ext cx="181" cy="182"/>
            </a:xfrm>
            <a:prstGeom prst="rect">
              <a:avLst/>
            </a:prstGeom>
            <a:grpFill/>
            <a:ln w="9525">
              <a:solidFill>
                <a:schemeClr val="tx1"/>
              </a:solidFill>
              <a:miter lim="800000"/>
              <a:headEnd/>
              <a:tailEnd/>
            </a:ln>
          </p:spPr>
          <p:txBody>
            <a:bodyPr wrap="none" anchor="ctr"/>
            <a:lstStyle/>
            <a:p>
              <a:endParaRPr lang="it-IT"/>
            </a:p>
          </p:txBody>
        </p:sp>
        <p:sp>
          <p:nvSpPr>
            <p:cNvPr id="19600" name="Rectangle 193"/>
            <p:cNvSpPr>
              <a:spLocks noChangeArrowheads="1"/>
            </p:cNvSpPr>
            <p:nvPr/>
          </p:nvSpPr>
          <p:spPr bwMode="auto">
            <a:xfrm>
              <a:off x="3334" y="1525"/>
              <a:ext cx="181" cy="182"/>
            </a:xfrm>
            <a:prstGeom prst="rect">
              <a:avLst/>
            </a:prstGeom>
            <a:grpFill/>
            <a:ln w="9525">
              <a:solidFill>
                <a:schemeClr val="tx1"/>
              </a:solidFill>
              <a:miter lim="800000"/>
              <a:headEnd/>
              <a:tailEnd/>
            </a:ln>
          </p:spPr>
          <p:txBody>
            <a:bodyPr wrap="none" anchor="ctr"/>
            <a:lstStyle/>
            <a:p>
              <a:endParaRPr lang="it-IT"/>
            </a:p>
          </p:txBody>
        </p:sp>
        <p:sp>
          <p:nvSpPr>
            <p:cNvPr id="19601" name="Rectangle 194"/>
            <p:cNvSpPr>
              <a:spLocks noChangeArrowheads="1"/>
            </p:cNvSpPr>
            <p:nvPr/>
          </p:nvSpPr>
          <p:spPr bwMode="auto">
            <a:xfrm>
              <a:off x="3334" y="1706"/>
              <a:ext cx="181" cy="182"/>
            </a:xfrm>
            <a:prstGeom prst="rect">
              <a:avLst/>
            </a:prstGeom>
            <a:grpFill/>
            <a:ln w="9525">
              <a:solidFill>
                <a:schemeClr val="tx1"/>
              </a:solidFill>
              <a:miter lim="800000"/>
              <a:headEnd/>
              <a:tailEnd/>
            </a:ln>
          </p:spPr>
          <p:txBody>
            <a:bodyPr wrap="none" anchor="ctr"/>
            <a:lstStyle/>
            <a:p>
              <a:endParaRPr lang="it-IT"/>
            </a:p>
          </p:txBody>
        </p:sp>
        <p:sp>
          <p:nvSpPr>
            <p:cNvPr id="19602" name="Rectangle 195"/>
            <p:cNvSpPr>
              <a:spLocks noChangeArrowheads="1"/>
            </p:cNvSpPr>
            <p:nvPr/>
          </p:nvSpPr>
          <p:spPr bwMode="auto">
            <a:xfrm>
              <a:off x="3515" y="1343"/>
              <a:ext cx="181" cy="182"/>
            </a:xfrm>
            <a:prstGeom prst="rect">
              <a:avLst/>
            </a:prstGeom>
            <a:grpFill/>
            <a:ln w="9525">
              <a:solidFill>
                <a:schemeClr val="tx1"/>
              </a:solidFill>
              <a:miter lim="800000"/>
              <a:headEnd/>
              <a:tailEnd/>
            </a:ln>
          </p:spPr>
          <p:txBody>
            <a:bodyPr wrap="none" anchor="ctr"/>
            <a:lstStyle/>
            <a:p>
              <a:endParaRPr lang="it-IT"/>
            </a:p>
          </p:txBody>
        </p:sp>
        <p:sp>
          <p:nvSpPr>
            <p:cNvPr id="19603" name="Rectangle 196"/>
            <p:cNvSpPr>
              <a:spLocks noChangeArrowheads="1"/>
            </p:cNvSpPr>
            <p:nvPr/>
          </p:nvSpPr>
          <p:spPr bwMode="auto">
            <a:xfrm>
              <a:off x="3334" y="1887"/>
              <a:ext cx="181" cy="182"/>
            </a:xfrm>
            <a:prstGeom prst="rect">
              <a:avLst/>
            </a:prstGeom>
            <a:grpFill/>
            <a:ln w="9525">
              <a:solidFill>
                <a:schemeClr val="tx1"/>
              </a:solidFill>
              <a:miter lim="800000"/>
              <a:headEnd/>
              <a:tailEnd/>
            </a:ln>
          </p:spPr>
          <p:txBody>
            <a:bodyPr wrap="none" anchor="ctr"/>
            <a:lstStyle/>
            <a:p>
              <a:endParaRPr lang="it-IT"/>
            </a:p>
          </p:txBody>
        </p:sp>
        <p:sp>
          <p:nvSpPr>
            <p:cNvPr id="19604" name="Rectangle 197"/>
            <p:cNvSpPr>
              <a:spLocks noChangeArrowheads="1"/>
            </p:cNvSpPr>
            <p:nvPr/>
          </p:nvSpPr>
          <p:spPr bwMode="auto">
            <a:xfrm>
              <a:off x="3515" y="1525"/>
              <a:ext cx="181" cy="182"/>
            </a:xfrm>
            <a:prstGeom prst="rect">
              <a:avLst/>
            </a:prstGeom>
            <a:grpFill/>
            <a:ln w="9525">
              <a:solidFill>
                <a:schemeClr val="tx1"/>
              </a:solidFill>
              <a:miter lim="800000"/>
              <a:headEnd/>
              <a:tailEnd/>
            </a:ln>
          </p:spPr>
          <p:txBody>
            <a:bodyPr wrap="none" anchor="ctr"/>
            <a:lstStyle/>
            <a:p>
              <a:endParaRPr lang="it-IT"/>
            </a:p>
          </p:txBody>
        </p:sp>
        <p:sp>
          <p:nvSpPr>
            <p:cNvPr id="19605" name="Rectangle 198"/>
            <p:cNvSpPr>
              <a:spLocks noChangeArrowheads="1"/>
            </p:cNvSpPr>
            <p:nvPr/>
          </p:nvSpPr>
          <p:spPr bwMode="auto">
            <a:xfrm>
              <a:off x="3515" y="1706"/>
              <a:ext cx="181" cy="182"/>
            </a:xfrm>
            <a:prstGeom prst="rect">
              <a:avLst/>
            </a:prstGeom>
            <a:grpFill/>
            <a:ln w="9525">
              <a:solidFill>
                <a:schemeClr val="tx1"/>
              </a:solidFill>
              <a:miter lim="800000"/>
              <a:headEnd/>
              <a:tailEnd/>
            </a:ln>
          </p:spPr>
          <p:txBody>
            <a:bodyPr wrap="none" anchor="ctr"/>
            <a:lstStyle/>
            <a:p>
              <a:endParaRPr lang="it-IT"/>
            </a:p>
          </p:txBody>
        </p:sp>
        <p:sp>
          <p:nvSpPr>
            <p:cNvPr id="19606" name="Rectangle 199"/>
            <p:cNvSpPr>
              <a:spLocks noChangeArrowheads="1"/>
            </p:cNvSpPr>
            <p:nvPr/>
          </p:nvSpPr>
          <p:spPr bwMode="auto">
            <a:xfrm>
              <a:off x="3515" y="1888"/>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23" name="Group 200"/>
          <p:cNvGrpSpPr>
            <a:grpSpLocks/>
          </p:cNvGrpSpPr>
          <p:nvPr/>
        </p:nvGrpSpPr>
        <p:grpSpPr bwMode="auto">
          <a:xfrm>
            <a:off x="5510213" y="5514975"/>
            <a:ext cx="287337" cy="576263"/>
            <a:chOff x="4604" y="3158"/>
            <a:chExt cx="181" cy="363"/>
          </a:xfrm>
        </p:grpSpPr>
        <p:sp>
          <p:nvSpPr>
            <p:cNvPr id="19591" name="Rectangle 201"/>
            <p:cNvSpPr>
              <a:spLocks noChangeArrowheads="1"/>
            </p:cNvSpPr>
            <p:nvPr/>
          </p:nvSpPr>
          <p:spPr bwMode="auto">
            <a:xfrm>
              <a:off x="4604" y="3158"/>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92" name="Rectangle 202"/>
            <p:cNvSpPr>
              <a:spLocks noChangeArrowheads="1"/>
            </p:cNvSpPr>
            <p:nvPr/>
          </p:nvSpPr>
          <p:spPr bwMode="auto">
            <a:xfrm>
              <a:off x="4604" y="333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24" name="Group 203"/>
          <p:cNvGrpSpPr>
            <a:grpSpLocks/>
          </p:cNvGrpSpPr>
          <p:nvPr/>
        </p:nvGrpSpPr>
        <p:grpSpPr bwMode="auto">
          <a:xfrm rot="10800000">
            <a:off x="7165975" y="5514975"/>
            <a:ext cx="1150938" cy="1154113"/>
            <a:chOff x="3334" y="1343"/>
            <a:chExt cx="725" cy="727"/>
          </a:xfrm>
          <a:solidFill>
            <a:schemeClr val="tx2">
              <a:lumMod val="20000"/>
              <a:lumOff val="80000"/>
            </a:schemeClr>
          </a:solidFill>
        </p:grpSpPr>
        <p:sp>
          <p:nvSpPr>
            <p:cNvPr id="19577" name="Rectangle 204"/>
            <p:cNvSpPr>
              <a:spLocks noChangeArrowheads="1"/>
            </p:cNvSpPr>
            <p:nvPr/>
          </p:nvSpPr>
          <p:spPr bwMode="auto">
            <a:xfrm>
              <a:off x="3697" y="1343"/>
              <a:ext cx="181" cy="182"/>
            </a:xfrm>
            <a:prstGeom prst="rect">
              <a:avLst/>
            </a:prstGeom>
            <a:grpFill/>
            <a:ln w="9525">
              <a:solidFill>
                <a:schemeClr val="tx1"/>
              </a:solidFill>
              <a:miter lim="800000"/>
              <a:headEnd/>
              <a:tailEnd/>
            </a:ln>
          </p:spPr>
          <p:txBody>
            <a:bodyPr wrap="none" anchor="ctr"/>
            <a:lstStyle/>
            <a:p>
              <a:endParaRPr lang="it-IT"/>
            </a:p>
          </p:txBody>
        </p:sp>
        <p:sp>
          <p:nvSpPr>
            <p:cNvPr id="19578" name="Rectangle 205"/>
            <p:cNvSpPr>
              <a:spLocks noChangeArrowheads="1"/>
            </p:cNvSpPr>
            <p:nvPr/>
          </p:nvSpPr>
          <p:spPr bwMode="auto">
            <a:xfrm>
              <a:off x="3697" y="1525"/>
              <a:ext cx="181" cy="182"/>
            </a:xfrm>
            <a:prstGeom prst="rect">
              <a:avLst/>
            </a:prstGeom>
            <a:grpFill/>
            <a:ln w="9525">
              <a:solidFill>
                <a:schemeClr val="tx1"/>
              </a:solidFill>
              <a:miter lim="800000"/>
              <a:headEnd/>
              <a:tailEnd/>
            </a:ln>
          </p:spPr>
          <p:txBody>
            <a:bodyPr wrap="none" anchor="ctr"/>
            <a:lstStyle/>
            <a:p>
              <a:endParaRPr lang="it-IT"/>
            </a:p>
          </p:txBody>
        </p:sp>
        <p:sp>
          <p:nvSpPr>
            <p:cNvPr id="19579" name="Rectangle 206"/>
            <p:cNvSpPr>
              <a:spLocks noChangeArrowheads="1"/>
            </p:cNvSpPr>
            <p:nvPr/>
          </p:nvSpPr>
          <p:spPr bwMode="auto">
            <a:xfrm>
              <a:off x="3697" y="1706"/>
              <a:ext cx="181" cy="182"/>
            </a:xfrm>
            <a:prstGeom prst="rect">
              <a:avLst/>
            </a:prstGeom>
            <a:grpFill/>
            <a:ln w="9525">
              <a:solidFill>
                <a:schemeClr val="tx1"/>
              </a:solidFill>
              <a:miter lim="800000"/>
              <a:headEnd/>
              <a:tailEnd/>
            </a:ln>
          </p:spPr>
          <p:txBody>
            <a:bodyPr wrap="none" anchor="ctr"/>
            <a:lstStyle/>
            <a:p>
              <a:endParaRPr lang="it-IT"/>
            </a:p>
          </p:txBody>
        </p:sp>
        <p:sp>
          <p:nvSpPr>
            <p:cNvPr id="19580" name="Rectangle 207"/>
            <p:cNvSpPr>
              <a:spLocks noChangeArrowheads="1"/>
            </p:cNvSpPr>
            <p:nvPr/>
          </p:nvSpPr>
          <p:spPr bwMode="auto">
            <a:xfrm>
              <a:off x="3878" y="1343"/>
              <a:ext cx="181" cy="182"/>
            </a:xfrm>
            <a:prstGeom prst="rect">
              <a:avLst/>
            </a:prstGeom>
            <a:grpFill/>
            <a:ln w="9525">
              <a:solidFill>
                <a:schemeClr val="tx1"/>
              </a:solidFill>
              <a:miter lim="800000"/>
              <a:headEnd/>
              <a:tailEnd/>
            </a:ln>
          </p:spPr>
          <p:txBody>
            <a:bodyPr wrap="none" anchor="ctr"/>
            <a:lstStyle/>
            <a:p>
              <a:endParaRPr lang="it-IT"/>
            </a:p>
          </p:txBody>
        </p:sp>
        <p:sp>
          <p:nvSpPr>
            <p:cNvPr id="19581" name="Rectangle 208"/>
            <p:cNvSpPr>
              <a:spLocks noChangeArrowheads="1"/>
            </p:cNvSpPr>
            <p:nvPr/>
          </p:nvSpPr>
          <p:spPr bwMode="auto">
            <a:xfrm>
              <a:off x="3697" y="1887"/>
              <a:ext cx="181" cy="182"/>
            </a:xfrm>
            <a:prstGeom prst="rect">
              <a:avLst/>
            </a:prstGeom>
            <a:grpFill/>
            <a:ln w="9525">
              <a:solidFill>
                <a:schemeClr val="tx1"/>
              </a:solidFill>
              <a:miter lim="800000"/>
              <a:headEnd/>
              <a:tailEnd/>
            </a:ln>
          </p:spPr>
          <p:txBody>
            <a:bodyPr wrap="none" anchor="ctr"/>
            <a:lstStyle/>
            <a:p>
              <a:endParaRPr lang="it-IT"/>
            </a:p>
          </p:txBody>
        </p:sp>
        <p:sp>
          <p:nvSpPr>
            <p:cNvPr id="19582" name="Rectangle 209"/>
            <p:cNvSpPr>
              <a:spLocks noChangeArrowheads="1"/>
            </p:cNvSpPr>
            <p:nvPr/>
          </p:nvSpPr>
          <p:spPr bwMode="auto">
            <a:xfrm>
              <a:off x="3878" y="1525"/>
              <a:ext cx="181" cy="182"/>
            </a:xfrm>
            <a:prstGeom prst="rect">
              <a:avLst/>
            </a:prstGeom>
            <a:grpFill/>
            <a:ln w="9525">
              <a:solidFill>
                <a:schemeClr val="tx1"/>
              </a:solidFill>
              <a:miter lim="800000"/>
              <a:headEnd/>
              <a:tailEnd/>
            </a:ln>
          </p:spPr>
          <p:txBody>
            <a:bodyPr wrap="none" anchor="ctr"/>
            <a:lstStyle/>
            <a:p>
              <a:endParaRPr lang="it-IT"/>
            </a:p>
          </p:txBody>
        </p:sp>
        <p:sp>
          <p:nvSpPr>
            <p:cNvPr id="19583" name="Rectangle 210"/>
            <p:cNvSpPr>
              <a:spLocks noChangeArrowheads="1"/>
            </p:cNvSpPr>
            <p:nvPr/>
          </p:nvSpPr>
          <p:spPr bwMode="auto">
            <a:xfrm>
              <a:off x="3334" y="1343"/>
              <a:ext cx="181" cy="182"/>
            </a:xfrm>
            <a:prstGeom prst="rect">
              <a:avLst/>
            </a:prstGeom>
            <a:grpFill/>
            <a:ln w="9525">
              <a:solidFill>
                <a:schemeClr val="tx1"/>
              </a:solidFill>
              <a:miter lim="800000"/>
              <a:headEnd/>
              <a:tailEnd/>
            </a:ln>
          </p:spPr>
          <p:txBody>
            <a:bodyPr wrap="none" anchor="ctr"/>
            <a:lstStyle/>
            <a:p>
              <a:endParaRPr lang="it-IT"/>
            </a:p>
          </p:txBody>
        </p:sp>
        <p:sp>
          <p:nvSpPr>
            <p:cNvPr id="19584" name="Rectangle 211"/>
            <p:cNvSpPr>
              <a:spLocks noChangeArrowheads="1"/>
            </p:cNvSpPr>
            <p:nvPr/>
          </p:nvSpPr>
          <p:spPr bwMode="auto">
            <a:xfrm>
              <a:off x="3334" y="1525"/>
              <a:ext cx="181" cy="182"/>
            </a:xfrm>
            <a:prstGeom prst="rect">
              <a:avLst/>
            </a:prstGeom>
            <a:grpFill/>
            <a:ln w="9525">
              <a:solidFill>
                <a:schemeClr val="tx1"/>
              </a:solidFill>
              <a:miter lim="800000"/>
              <a:headEnd/>
              <a:tailEnd/>
            </a:ln>
          </p:spPr>
          <p:txBody>
            <a:bodyPr wrap="none" anchor="ctr"/>
            <a:lstStyle/>
            <a:p>
              <a:endParaRPr lang="it-IT"/>
            </a:p>
          </p:txBody>
        </p:sp>
        <p:sp>
          <p:nvSpPr>
            <p:cNvPr id="19585" name="Rectangle 212"/>
            <p:cNvSpPr>
              <a:spLocks noChangeArrowheads="1"/>
            </p:cNvSpPr>
            <p:nvPr/>
          </p:nvSpPr>
          <p:spPr bwMode="auto">
            <a:xfrm>
              <a:off x="3334" y="1706"/>
              <a:ext cx="181" cy="182"/>
            </a:xfrm>
            <a:prstGeom prst="rect">
              <a:avLst/>
            </a:prstGeom>
            <a:grpFill/>
            <a:ln w="9525">
              <a:solidFill>
                <a:schemeClr val="tx1"/>
              </a:solidFill>
              <a:miter lim="800000"/>
              <a:headEnd/>
              <a:tailEnd/>
            </a:ln>
          </p:spPr>
          <p:txBody>
            <a:bodyPr wrap="none" anchor="ctr"/>
            <a:lstStyle/>
            <a:p>
              <a:endParaRPr lang="it-IT"/>
            </a:p>
          </p:txBody>
        </p:sp>
        <p:sp>
          <p:nvSpPr>
            <p:cNvPr id="19586" name="Rectangle 213"/>
            <p:cNvSpPr>
              <a:spLocks noChangeArrowheads="1"/>
            </p:cNvSpPr>
            <p:nvPr/>
          </p:nvSpPr>
          <p:spPr bwMode="auto">
            <a:xfrm>
              <a:off x="3515" y="1343"/>
              <a:ext cx="181" cy="182"/>
            </a:xfrm>
            <a:prstGeom prst="rect">
              <a:avLst/>
            </a:prstGeom>
            <a:grpFill/>
            <a:ln w="9525">
              <a:solidFill>
                <a:schemeClr val="tx1"/>
              </a:solidFill>
              <a:miter lim="800000"/>
              <a:headEnd/>
              <a:tailEnd/>
            </a:ln>
          </p:spPr>
          <p:txBody>
            <a:bodyPr wrap="none" anchor="ctr"/>
            <a:lstStyle/>
            <a:p>
              <a:endParaRPr lang="it-IT"/>
            </a:p>
          </p:txBody>
        </p:sp>
        <p:sp>
          <p:nvSpPr>
            <p:cNvPr id="19587" name="Rectangle 214"/>
            <p:cNvSpPr>
              <a:spLocks noChangeArrowheads="1"/>
            </p:cNvSpPr>
            <p:nvPr/>
          </p:nvSpPr>
          <p:spPr bwMode="auto">
            <a:xfrm>
              <a:off x="3334" y="1887"/>
              <a:ext cx="181" cy="182"/>
            </a:xfrm>
            <a:prstGeom prst="rect">
              <a:avLst/>
            </a:prstGeom>
            <a:grpFill/>
            <a:ln w="9525">
              <a:solidFill>
                <a:schemeClr val="tx1"/>
              </a:solidFill>
              <a:miter lim="800000"/>
              <a:headEnd/>
              <a:tailEnd/>
            </a:ln>
          </p:spPr>
          <p:txBody>
            <a:bodyPr wrap="none" anchor="ctr"/>
            <a:lstStyle/>
            <a:p>
              <a:endParaRPr lang="it-IT"/>
            </a:p>
          </p:txBody>
        </p:sp>
        <p:sp>
          <p:nvSpPr>
            <p:cNvPr id="19588" name="Rectangle 215"/>
            <p:cNvSpPr>
              <a:spLocks noChangeArrowheads="1"/>
            </p:cNvSpPr>
            <p:nvPr/>
          </p:nvSpPr>
          <p:spPr bwMode="auto">
            <a:xfrm>
              <a:off x="3515" y="1525"/>
              <a:ext cx="181" cy="182"/>
            </a:xfrm>
            <a:prstGeom prst="rect">
              <a:avLst/>
            </a:prstGeom>
            <a:grpFill/>
            <a:ln w="9525">
              <a:solidFill>
                <a:schemeClr val="tx1"/>
              </a:solidFill>
              <a:miter lim="800000"/>
              <a:headEnd/>
              <a:tailEnd/>
            </a:ln>
          </p:spPr>
          <p:txBody>
            <a:bodyPr wrap="none" anchor="ctr"/>
            <a:lstStyle/>
            <a:p>
              <a:endParaRPr lang="it-IT"/>
            </a:p>
          </p:txBody>
        </p:sp>
        <p:sp>
          <p:nvSpPr>
            <p:cNvPr id="19589" name="Rectangle 216"/>
            <p:cNvSpPr>
              <a:spLocks noChangeArrowheads="1"/>
            </p:cNvSpPr>
            <p:nvPr/>
          </p:nvSpPr>
          <p:spPr bwMode="auto">
            <a:xfrm>
              <a:off x="3515" y="1706"/>
              <a:ext cx="181" cy="182"/>
            </a:xfrm>
            <a:prstGeom prst="rect">
              <a:avLst/>
            </a:prstGeom>
            <a:grpFill/>
            <a:ln w="9525">
              <a:solidFill>
                <a:schemeClr val="tx1"/>
              </a:solidFill>
              <a:miter lim="800000"/>
              <a:headEnd/>
              <a:tailEnd/>
            </a:ln>
          </p:spPr>
          <p:txBody>
            <a:bodyPr wrap="none" anchor="ctr"/>
            <a:lstStyle/>
            <a:p>
              <a:endParaRPr lang="it-IT"/>
            </a:p>
          </p:txBody>
        </p:sp>
        <p:sp>
          <p:nvSpPr>
            <p:cNvPr id="19590" name="Rectangle 217"/>
            <p:cNvSpPr>
              <a:spLocks noChangeArrowheads="1"/>
            </p:cNvSpPr>
            <p:nvPr/>
          </p:nvSpPr>
          <p:spPr bwMode="auto">
            <a:xfrm>
              <a:off x="3515" y="1888"/>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25" name="Group 218"/>
          <p:cNvGrpSpPr>
            <a:grpSpLocks/>
          </p:cNvGrpSpPr>
          <p:nvPr/>
        </p:nvGrpSpPr>
        <p:grpSpPr bwMode="auto">
          <a:xfrm>
            <a:off x="7165975" y="5514975"/>
            <a:ext cx="287338" cy="576263"/>
            <a:chOff x="4604" y="3158"/>
            <a:chExt cx="181" cy="363"/>
          </a:xfrm>
        </p:grpSpPr>
        <p:sp>
          <p:nvSpPr>
            <p:cNvPr id="19575" name="Rectangle 219"/>
            <p:cNvSpPr>
              <a:spLocks noChangeArrowheads="1"/>
            </p:cNvSpPr>
            <p:nvPr/>
          </p:nvSpPr>
          <p:spPr bwMode="auto">
            <a:xfrm>
              <a:off x="4604" y="3158"/>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76" name="Rectangle 220"/>
            <p:cNvSpPr>
              <a:spLocks noChangeArrowheads="1"/>
            </p:cNvSpPr>
            <p:nvPr/>
          </p:nvSpPr>
          <p:spPr bwMode="auto">
            <a:xfrm>
              <a:off x="4604" y="333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sp>
        <p:nvSpPr>
          <p:cNvPr id="39133" name="Text Box 221"/>
          <p:cNvSpPr txBox="1">
            <a:spLocks noChangeArrowheads="1"/>
          </p:cNvSpPr>
          <p:nvPr/>
        </p:nvSpPr>
        <p:spPr bwMode="auto">
          <a:xfrm>
            <a:off x="1908175" y="1127125"/>
            <a:ext cx="1584325" cy="1006475"/>
          </a:xfrm>
          <a:prstGeom prst="rect">
            <a:avLst/>
          </a:prstGeom>
          <a:solidFill>
            <a:srgbClr val="FE2C1C"/>
          </a:solidFill>
          <a:ln w="9525">
            <a:noFill/>
            <a:miter lim="800000"/>
            <a:headEnd/>
            <a:tailEnd/>
          </a:ln>
        </p:spPr>
        <p:txBody>
          <a:bodyPr>
            <a:spAutoFit/>
          </a:bodyPr>
          <a:lstStyle/>
          <a:p>
            <a:pPr>
              <a:spcBef>
                <a:spcPct val="50000"/>
              </a:spcBef>
            </a:pPr>
            <a:r>
              <a:rPr lang="it-IT" sz="2000" b="1" i="0">
                <a:latin typeface="Times New Roman" pitchFamily="18" charset="0"/>
              </a:rPr>
              <a:t>Selezione direzionale positiva</a:t>
            </a:r>
          </a:p>
        </p:txBody>
      </p:sp>
      <p:sp>
        <p:nvSpPr>
          <p:cNvPr id="39134" name="Text Box 222"/>
          <p:cNvSpPr txBox="1">
            <a:spLocks noChangeArrowheads="1"/>
          </p:cNvSpPr>
          <p:nvPr/>
        </p:nvSpPr>
        <p:spPr bwMode="auto">
          <a:xfrm>
            <a:off x="3563938" y="1125538"/>
            <a:ext cx="1584325" cy="1006475"/>
          </a:xfrm>
          <a:prstGeom prst="rect">
            <a:avLst/>
          </a:prstGeom>
          <a:solidFill>
            <a:srgbClr val="F1F101"/>
          </a:solidFill>
          <a:ln w="9525">
            <a:noFill/>
            <a:miter lim="800000"/>
            <a:headEnd/>
            <a:tailEnd/>
          </a:ln>
        </p:spPr>
        <p:txBody>
          <a:bodyPr>
            <a:spAutoFit/>
          </a:bodyPr>
          <a:lstStyle/>
          <a:p>
            <a:pPr>
              <a:spcBef>
                <a:spcPct val="50000"/>
              </a:spcBef>
            </a:pPr>
            <a:r>
              <a:rPr lang="it-IT" sz="2000" b="1" i="0">
                <a:latin typeface="Times New Roman" pitchFamily="18" charset="0"/>
              </a:rPr>
              <a:t>Selezione direzionale negativa</a:t>
            </a:r>
          </a:p>
        </p:txBody>
      </p:sp>
      <p:sp>
        <p:nvSpPr>
          <p:cNvPr id="39135" name="Text Box 223"/>
          <p:cNvSpPr txBox="1">
            <a:spLocks noChangeArrowheads="1"/>
          </p:cNvSpPr>
          <p:nvPr/>
        </p:nvSpPr>
        <p:spPr bwMode="auto">
          <a:xfrm>
            <a:off x="5221288" y="1125538"/>
            <a:ext cx="1727200" cy="701675"/>
          </a:xfrm>
          <a:prstGeom prst="rect">
            <a:avLst/>
          </a:prstGeom>
          <a:solidFill>
            <a:schemeClr val="folHlink"/>
          </a:solidFill>
          <a:ln w="9525">
            <a:noFill/>
            <a:miter lim="800000"/>
            <a:headEnd/>
            <a:tailEnd/>
          </a:ln>
        </p:spPr>
        <p:txBody>
          <a:bodyPr>
            <a:spAutoFit/>
          </a:bodyPr>
          <a:lstStyle/>
          <a:p>
            <a:pPr>
              <a:spcBef>
                <a:spcPct val="50000"/>
              </a:spcBef>
            </a:pPr>
            <a:r>
              <a:rPr lang="it-IT" sz="2000" b="1" i="0">
                <a:latin typeface="Times New Roman" pitchFamily="18" charset="0"/>
              </a:rPr>
              <a:t>Selezione stabilizzatrice</a:t>
            </a:r>
          </a:p>
        </p:txBody>
      </p:sp>
      <p:sp>
        <p:nvSpPr>
          <p:cNvPr id="39136" name="Text Box 224"/>
          <p:cNvSpPr txBox="1">
            <a:spLocks noChangeArrowheads="1"/>
          </p:cNvSpPr>
          <p:nvPr/>
        </p:nvSpPr>
        <p:spPr bwMode="auto">
          <a:xfrm>
            <a:off x="7021513" y="1125538"/>
            <a:ext cx="1943100" cy="701675"/>
          </a:xfrm>
          <a:prstGeom prst="rect">
            <a:avLst/>
          </a:prstGeom>
          <a:solidFill>
            <a:schemeClr val="bg2"/>
          </a:solidFill>
          <a:ln w="9525">
            <a:noFill/>
            <a:miter lim="800000"/>
            <a:headEnd/>
            <a:tailEnd/>
          </a:ln>
        </p:spPr>
        <p:txBody>
          <a:bodyPr>
            <a:spAutoFit/>
          </a:bodyPr>
          <a:lstStyle/>
          <a:p>
            <a:pPr>
              <a:spcBef>
                <a:spcPct val="50000"/>
              </a:spcBef>
            </a:pPr>
            <a:r>
              <a:rPr lang="it-IT" sz="2000" b="1" i="0">
                <a:latin typeface="Times New Roman" pitchFamily="18" charset="0"/>
              </a:rPr>
              <a:t>Selezione diversificatrice</a:t>
            </a:r>
          </a:p>
        </p:txBody>
      </p:sp>
      <p:grpSp>
        <p:nvGrpSpPr>
          <p:cNvPr id="26" name="Group 225"/>
          <p:cNvGrpSpPr>
            <a:grpSpLocks/>
          </p:cNvGrpSpPr>
          <p:nvPr/>
        </p:nvGrpSpPr>
        <p:grpSpPr bwMode="auto">
          <a:xfrm rot="10800000">
            <a:off x="4356100" y="3933825"/>
            <a:ext cx="576263" cy="1155700"/>
            <a:chOff x="158" y="1613"/>
            <a:chExt cx="363" cy="728"/>
          </a:xfrm>
          <a:solidFill>
            <a:schemeClr val="tx2">
              <a:lumMod val="20000"/>
              <a:lumOff val="80000"/>
            </a:schemeClr>
          </a:solidFill>
        </p:grpSpPr>
        <p:sp>
          <p:nvSpPr>
            <p:cNvPr id="19569" name="Rectangle 226"/>
            <p:cNvSpPr>
              <a:spLocks noChangeArrowheads="1"/>
            </p:cNvSpPr>
            <p:nvPr/>
          </p:nvSpPr>
          <p:spPr bwMode="auto">
            <a:xfrm>
              <a:off x="158" y="1977"/>
              <a:ext cx="181" cy="182"/>
            </a:xfrm>
            <a:prstGeom prst="rect">
              <a:avLst/>
            </a:prstGeom>
            <a:grpFill/>
            <a:ln w="9525">
              <a:solidFill>
                <a:schemeClr val="tx1"/>
              </a:solidFill>
              <a:miter lim="800000"/>
              <a:headEnd/>
              <a:tailEnd/>
            </a:ln>
          </p:spPr>
          <p:txBody>
            <a:bodyPr wrap="none" anchor="ctr"/>
            <a:lstStyle/>
            <a:p>
              <a:endParaRPr lang="it-IT"/>
            </a:p>
          </p:txBody>
        </p:sp>
        <p:sp>
          <p:nvSpPr>
            <p:cNvPr id="19570" name="Rectangle 227"/>
            <p:cNvSpPr>
              <a:spLocks noChangeArrowheads="1"/>
            </p:cNvSpPr>
            <p:nvPr/>
          </p:nvSpPr>
          <p:spPr bwMode="auto">
            <a:xfrm>
              <a:off x="158" y="2159"/>
              <a:ext cx="181" cy="182"/>
            </a:xfrm>
            <a:prstGeom prst="rect">
              <a:avLst/>
            </a:prstGeom>
            <a:grpFill/>
            <a:ln w="9525">
              <a:solidFill>
                <a:schemeClr val="tx1"/>
              </a:solidFill>
              <a:miter lim="800000"/>
              <a:headEnd/>
              <a:tailEnd/>
            </a:ln>
          </p:spPr>
          <p:txBody>
            <a:bodyPr wrap="none" anchor="ctr"/>
            <a:lstStyle/>
            <a:p>
              <a:endParaRPr lang="it-IT"/>
            </a:p>
          </p:txBody>
        </p:sp>
        <p:sp>
          <p:nvSpPr>
            <p:cNvPr id="19571" name="Rectangle 228"/>
            <p:cNvSpPr>
              <a:spLocks noChangeArrowheads="1"/>
            </p:cNvSpPr>
            <p:nvPr/>
          </p:nvSpPr>
          <p:spPr bwMode="auto">
            <a:xfrm>
              <a:off x="340" y="1976"/>
              <a:ext cx="181" cy="182"/>
            </a:xfrm>
            <a:prstGeom prst="rect">
              <a:avLst/>
            </a:prstGeom>
            <a:grpFill/>
            <a:ln w="9525">
              <a:solidFill>
                <a:schemeClr val="tx1"/>
              </a:solidFill>
              <a:miter lim="800000"/>
              <a:headEnd/>
              <a:tailEnd/>
            </a:ln>
          </p:spPr>
          <p:txBody>
            <a:bodyPr wrap="none" anchor="ctr"/>
            <a:lstStyle/>
            <a:p>
              <a:endParaRPr lang="it-IT"/>
            </a:p>
          </p:txBody>
        </p:sp>
        <p:sp>
          <p:nvSpPr>
            <p:cNvPr id="19572" name="Rectangle 229"/>
            <p:cNvSpPr>
              <a:spLocks noChangeArrowheads="1"/>
            </p:cNvSpPr>
            <p:nvPr/>
          </p:nvSpPr>
          <p:spPr bwMode="auto">
            <a:xfrm>
              <a:off x="339" y="1613"/>
              <a:ext cx="181" cy="182"/>
            </a:xfrm>
            <a:prstGeom prst="rect">
              <a:avLst/>
            </a:prstGeom>
            <a:grpFill/>
            <a:ln w="9525">
              <a:solidFill>
                <a:schemeClr val="tx1"/>
              </a:solidFill>
              <a:miter lim="800000"/>
              <a:headEnd/>
              <a:tailEnd/>
            </a:ln>
          </p:spPr>
          <p:txBody>
            <a:bodyPr wrap="none" anchor="ctr"/>
            <a:lstStyle/>
            <a:p>
              <a:endParaRPr lang="it-IT"/>
            </a:p>
          </p:txBody>
        </p:sp>
        <p:sp>
          <p:nvSpPr>
            <p:cNvPr id="19573" name="Rectangle 230"/>
            <p:cNvSpPr>
              <a:spLocks noChangeArrowheads="1"/>
            </p:cNvSpPr>
            <p:nvPr/>
          </p:nvSpPr>
          <p:spPr bwMode="auto">
            <a:xfrm>
              <a:off x="340" y="2157"/>
              <a:ext cx="181" cy="182"/>
            </a:xfrm>
            <a:prstGeom prst="rect">
              <a:avLst/>
            </a:prstGeom>
            <a:grpFill/>
            <a:ln w="9525">
              <a:solidFill>
                <a:schemeClr val="tx1"/>
              </a:solidFill>
              <a:miter lim="800000"/>
              <a:headEnd/>
              <a:tailEnd/>
            </a:ln>
          </p:spPr>
          <p:txBody>
            <a:bodyPr wrap="none" anchor="ctr"/>
            <a:lstStyle/>
            <a:p>
              <a:endParaRPr lang="it-IT"/>
            </a:p>
          </p:txBody>
        </p:sp>
        <p:sp>
          <p:nvSpPr>
            <p:cNvPr id="19574" name="Rectangle 231"/>
            <p:cNvSpPr>
              <a:spLocks noChangeArrowheads="1"/>
            </p:cNvSpPr>
            <p:nvPr/>
          </p:nvSpPr>
          <p:spPr bwMode="auto">
            <a:xfrm>
              <a:off x="339" y="1795"/>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27" name="Group 232"/>
          <p:cNvGrpSpPr>
            <a:grpSpLocks/>
          </p:cNvGrpSpPr>
          <p:nvPr/>
        </p:nvGrpSpPr>
        <p:grpSpPr bwMode="auto">
          <a:xfrm>
            <a:off x="2124075" y="5516563"/>
            <a:ext cx="576263" cy="1152525"/>
            <a:chOff x="158" y="2477"/>
            <a:chExt cx="363" cy="726"/>
          </a:xfrm>
        </p:grpSpPr>
        <p:sp>
          <p:nvSpPr>
            <p:cNvPr id="19563" name="Rectangle 233"/>
            <p:cNvSpPr>
              <a:spLocks noChangeArrowheads="1"/>
            </p:cNvSpPr>
            <p:nvPr/>
          </p:nvSpPr>
          <p:spPr bwMode="auto">
            <a:xfrm>
              <a:off x="340" y="302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64" name="Rectangle 234"/>
            <p:cNvSpPr>
              <a:spLocks noChangeArrowheads="1"/>
            </p:cNvSpPr>
            <p:nvPr/>
          </p:nvSpPr>
          <p:spPr bwMode="auto">
            <a:xfrm>
              <a:off x="340" y="2840"/>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65" name="Rectangle 235"/>
            <p:cNvSpPr>
              <a:spLocks noChangeArrowheads="1"/>
            </p:cNvSpPr>
            <p:nvPr/>
          </p:nvSpPr>
          <p:spPr bwMode="auto">
            <a:xfrm>
              <a:off x="339" y="2477"/>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66" name="Rectangle 236"/>
            <p:cNvSpPr>
              <a:spLocks noChangeArrowheads="1"/>
            </p:cNvSpPr>
            <p:nvPr/>
          </p:nvSpPr>
          <p:spPr bwMode="auto">
            <a:xfrm>
              <a:off x="339" y="2658"/>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67" name="Rectangle 237"/>
            <p:cNvSpPr>
              <a:spLocks noChangeArrowheads="1"/>
            </p:cNvSpPr>
            <p:nvPr/>
          </p:nvSpPr>
          <p:spPr bwMode="auto">
            <a:xfrm>
              <a:off x="158" y="2840"/>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68" name="Rectangle 238"/>
            <p:cNvSpPr>
              <a:spLocks noChangeArrowheads="1"/>
            </p:cNvSpPr>
            <p:nvPr/>
          </p:nvSpPr>
          <p:spPr bwMode="auto">
            <a:xfrm>
              <a:off x="158" y="302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28" name="Group 239"/>
          <p:cNvGrpSpPr>
            <a:grpSpLocks/>
          </p:cNvGrpSpPr>
          <p:nvPr/>
        </p:nvGrpSpPr>
        <p:grpSpPr bwMode="auto">
          <a:xfrm>
            <a:off x="2711441" y="5514975"/>
            <a:ext cx="574675" cy="1154113"/>
            <a:chOff x="703" y="979"/>
            <a:chExt cx="362" cy="727"/>
          </a:xfrm>
        </p:grpSpPr>
        <p:sp>
          <p:nvSpPr>
            <p:cNvPr id="19555" name="Rectangle 240"/>
            <p:cNvSpPr>
              <a:spLocks noChangeArrowheads="1"/>
            </p:cNvSpPr>
            <p:nvPr/>
          </p:nvSpPr>
          <p:spPr bwMode="auto">
            <a:xfrm>
              <a:off x="703" y="97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56" name="Rectangle 241"/>
            <p:cNvSpPr>
              <a:spLocks noChangeArrowheads="1"/>
            </p:cNvSpPr>
            <p:nvPr/>
          </p:nvSpPr>
          <p:spPr bwMode="auto">
            <a:xfrm>
              <a:off x="703" y="116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57" name="Rectangle 242"/>
            <p:cNvSpPr>
              <a:spLocks noChangeArrowheads="1"/>
            </p:cNvSpPr>
            <p:nvPr/>
          </p:nvSpPr>
          <p:spPr bwMode="auto">
            <a:xfrm>
              <a:off x="884" y="980"/>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58" name="Rectangle 243"/>
            <p:cNvSpPr>
              <a:spLocks noChangeArrowheads="1"/>
            </p:cNvSpPr>
            <p:nvPr/>
          </p:nvSpPr>
          <p:spPr bwMode="auto">
            <a:xfrm>
              <a:off x="884" y="116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59" name="Rectangle 244"/>
            <p:cNvSpPr>
              <a:spLocks noChangeArrowheads="1"/>
            </p:cNvSpPr>
            <p:nvPr/>
          </p:nvSpPr>
          <p:spPr bwMode="auto">
            <a:xfrm>
              <a:off x="703" y="134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60" name="Rectangle 245"/>
            <p:cNvSpPr>
              <a:spLocks noChangeArrowheads="1"/>
            </p:cNvSpPr>
            <p:nvPr/>
          </p:nvSpPr>
          <p:spPr bwMode="auto">
            <a:xfrm>
              <a:off x="884" y="134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61" name="Rectangle 246"/>
            <p:cNvSpPr>
              <a:spLocks noChangeArrowheads="1"/>
            </p:cNvSpPr>
            <p:nvPr/>
          </p:nvSpPr>
          <p:spPr bwMode="auto">
            <a:xfrm>
              <a:off x="703" y="152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62" name="Rectangle 247"/>
            <p:cNvSpPr>
              <a:spLocks noChangeArrowheads="1"/>
            </p:cNvSpPr>
            <p:nvPr/>
          </p:nvSpPr>
          <p:spPr bwMode="auto">
            <a:xfrm>
              <a:off x="884" y="152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29" name="Group 248"/>
          <p:cNvGrpSpPr>
            <a:grpSpLocks/>
          </p:cNvGrpSpPr>
          <p:nvPr/>
        </p:nvGrpSpPr>
        <p:grpSpPr bwMode="auto">
          <a:xfrm>
            <a:off x="3781425" y="2349500"/>
            <a:ext cx="574675" cy="1154113"/>
            <a:chOff x="340" y="890"/>
            <a:chExt cx="362" cy="727"/>
          </a:xfrm>
          <a:solidFill>
            <a:schemeClr val="tx2">
              <a:lumMod val="20000"/>
              <a:lumOff val="80000"/>
            </a:schemeClr>
          </a:solidFill>
        </p:grpSpPr>
        <p:sp>
          <p:nvSpPr>
            <p:cNvPr id="19547" name="Rectangle 249"/>
            <p:cNvSpPr>
              <a:spLocks noChangeArrowheads="1"/>
            </p:cNvSpPr>
            <p:nvPr/>
          </p:nvSpPr>
          <p:spPr bwMode="auto">
            <a:xfrm>
              <a:off x="340" y="890"/>
              <a:ext cx="181" cy="182"/>
            </a:xfrm>
            <a:prstGeom prst="rect">
              <a:avLst/>
            </a:prstGeom>
            <a:grpFill/>
            <a:ln w="9525">
              <a:solidFill>
                <a:schemeClr val="tx1"/>
              </a:solidFill>
              <a:miter lim="800000"/>
              <a:headEnd/>
              <a:tailEnd/>
            </a:ln>
          </p:spPr>
          <p:txBody>
            <a:bodyPr wrap="none" anchor="ctr"/>
            <a:lstStyle/>
            <a:p>
              <a:endParaRPr lang="it-IT"/>
            </a:p>
          </p:txBody>
        </p:sp>
        <p:sp>
          <p:nvSpPr>
            <p:cNvPr id="19548" name="Rectangle 250"/>
            <p:cNvSpPr>
              <a:spLocks noChangeArrowheads="1"/>
            </p:cNvSpPr>
            <p:nvPr/>
          </p:nvSpPr>
          <p:spPr bwMode="auto">
            <a:xfrm>
              <a:off x="340" y="1072"/>
              <a:ext cx="181" cy="182"/>
            </a:xfrm>
            <a:prstGeom prst="rect">
              <a:avLst/>
            </a:prstGeom>
            <a:grpFill/>
            <a:ln w="9525">
              <a:solidFill>
                <a:schemeClr val="tx1"/>
              </a:solidFill>
              <a:miter lim="800000"/>
              <a:headEnd/>
              <a:tailEnd/>
            </a:ln>
          </p:spPr>
          <p:txBody>
            <a:bodyPr wrap="none" anchor="ctr"/>
            <a:lstStyle/>
            <a:p>
              <a:endParaRPr lang="it-IT"/>
            </a:p>
          </p:txBody>
        </p:sp>
        <p:sp>
          <p:nvSpPr>
            <p:cNvPr id="19549" name="Rectangle 251"/>
            <p:cNvSpPr>
              <a:spLocks noChangeArrowheads="1"/>
            </p:cNvSpPr>
            <p:nvPr/>
          </p:nvSpPr>
          <p:spPr bwMode="auto">
            <a:xfrm>
              <a:off x="340" y="1253"/>
              <a:ext cx="181" cy="182"/>
            </a:xfrm>
            <a:prstGeom prst="rect">
              <a:avLst/>
            </a:prstGeom>
            <a:grpFill/>
            <a:ln w="9525">
              <a:solidFill>
                <a:schemeClr val="tx1"/>
              </a:solidFill>
              <a:miter lim="800000"/>
              <a:headEnd/>
              <a:tailEnd/>
            </a:ln>
          </p:spPr>
          <p:txBody>
            <a:bodyPr wrap="none" anchor="ctr"/>
            <a:lstStyle/>
            <a:p>
              <a:endParaRPr lang="it-IT"/>
            </a:p>
          </p:txBody>
        </p:sp>
        <p:sp>
          <p:nvSpPr>
            <p:cNvPr id="19550" name="Rectangle 252"/>
            <p:cNvSpPr>
              <a:spLocks noChangeArrowheads="1"/>
            </p:cNvSpPr>
            <p:nvPr/>
          </p:nvSpPr>
          <p:spPr bwMode="auto">
            <a:xfrm>
              <a:off x="521" y="890"/>
              <a:ext cx="181" cy="182"/>
            </a:xfrm>
            <a:prstGeom prst="rect">
              <a:avLst/>
            </a:prstGeom>
            <a:grpFill/>
            <a:ln w="9525">
              <a:solidFill>
                <a:schemeClr val="tx1"/>
              </a:solidFill>
              <a:miter lim="800000"/>
              <a:headEnd/>
              <a:tailEnd/>
            </a:ln>
          </p:spPr>
          <p:txBody>
            <a:bodyPr wrap="none" anchor="ctr"/>
            <a:lstStyle/>
            <a:p>
              <a:endParaRPr lang="it-IT"/>
            </a:p>
          </p:txBody>
        </p:sp>
        <p:sp>
          <p:nvSpPr>
            <p:cNvPr id="19551" name="Rectangle 253"/>
            <p:cNvSpPr>
              <a:spLocks noChangeArrowheads="1"/>
            </p:cNvSpPr>
            <p:nvPr/>
          </p:nvSpPr>
          <p:spPr bwMode="auto">
            <a:xfrm>
              <a:off x="340" y="1434"/>
              <a:ext cx="181" cy="182"/>
            </a:xfrm>
            <a:prstGeom prst="rect">
              <a:avLst/>
            </a:prstGeom>
            <a:grpFill/>
            <a:ln w="9525">
              <a:solidFill>
                <a:schemeClr val="tx1"/>
              </a:solidFill>
              <a:miter lim="800000"/>
              <a:headEnd/>
              <a:tailEnd/>
            </a:ln>
          </p:spPr>
          <p:txBody>
            <a:bodyPr wrap="none" anchor="ctr"/>
            <a:lstStyle/>
            <a:p>
              <a:endParaRPr lang="it-IT"/>
            </a:p>
          </p:txBody>
        </p:sp>
        <p:sp>
          <p:nvSpPr>
            <p:cNvPr id="19552" name="Rectangle 254"/>
            <p:cNvSpPr>
              <a:spLocks noChangeArrowheads="1"/>
            </p:cNvSpPr>
            <p:nvPr/>
          </p:nvSpPr>
          <p:spPr bwMode="auto">
            <a:xfrm>
              <a:off x="521" y="1072"/>
              <a:ext cx="181" cy="182"/>
            </a:xfrm>
            <a:prstGeom prst="rect">
              <a:avLst/>
            </a:prstGeom>
            <a:grpFill/>
            <a:ln w="9525">
              <a:solidFill>
                <a:schemeClr val="tx1"/>
              </a:solidFill>
              <a:miter lim="800000"/>
              <a:headEnd/>
              <a:tailEnd/>
            </a:ln>
          </p:spPr>
          <p:txBody>
            <a:bodyPr wrap="none" anchor="ctr"/>
            <a:lstStyle/>
            <a:p>
              <a:endParaRPr lang="it-IT"/>
            </a:p>
          </p:txBody>
        </p:sp>
        <p:sp>
          <p:nvSpPr>
            <p:cNvPr id="19553" name="Rectangle 255"/>
            <p:cNvSpPr>
              <a:spLocks noChangeArrowheads="1"/>
            </p:cNvSpPr>
            <p:nvPr/>
          </p:nvSpPr>
          <p:spPr bwMode="auto">
            <a:xfrm>
              <a:off x="521" y="1253"/>
              <a:ext cx="181" cy="182"/>
            </a:xfrm>
            <a:prstGeom prst="rect">
              <a:avLst/>
            </a:prstGeom>
            <a:grpFill/>
            <a:ln w="9525">
              <a:solidFill>
                <a:schemeClr val="tx1"/>
              </a:solidFill>
              <a:miter lim="800000"/>
              <a:headEnd/>
              <a:tailEnd/>
            </a:ln>
          </p:spPr>
          <p:txBody>
            <a:bodyPr wrap="none" anchor="ctr"/>
            <a:lstStyle/>
            <a:p>
              <a:endParaRPr lang="it-IT"/>
            </a:p>
          </p:txBody>
        </p:sp>
        <p:sp>
          <p:nvSpPr>
            <p:cNvPr id="19554" name="Rectangle 256"/>
            <p:cNvSpPr>
              <a:spLocks noChangeArrowheads="1"/>
            </p:cNvSpPr>
            <p:nvPr/>
          </p:nvSpPr>
          <p:spPr bwMode="auto">
            <a:xfrm>
              <a:off x="521" y="1435"/>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30" name="Group 257"/>
          <p:cNvGrpSpPr>
            <a:grpSpLocks/>
          </p:cNvGrpSpPr>
          <p:nvPr/>
        </p:nvGrpSpPr>
        <p:grpSpPr bwMode="auto">
          <a:xfrm>
            <a:off x="8001024" y="4508500"/>
            <a:ext cx="287338" cy="576263"/>
            <a:chOff x="4604" y="3158"/>
            <a:chExt cx="181" cy="363"/>
          </a:xfrm>
        </p:grpSpPr>
        <p:sp>
          <p:nvSpPr>
            <p:cNvPr id="19545" name="Rectangle 258"/>
            <p:cNvSpPr>
              <a:spLocks noChangeArrowheads="1"/>
            </p:cNvSpPr>
            <p:nvPr/>
          </p:nvSpPr>
          <p:spPr bwMode="auto">
            <a:xfrm>
              <a:off x="4604" y="3158"/>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46" name="Rectangle 259"/>
            <p:cNvSpPr>
              <a:spLocks noChangeArrowheads="1"/>
            </p:cNvSpPr>
            <p:nvPr/>
          </p:nvSpPr>
          <p:spPr bwMode="auto">
            <a:xfrm>
              <a:off x="4604" y="333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31" name="Group 260"/>
          <p:cNvGrpSpPr>
            <a:grpSpLocks/>
          </p:cNvGrpSpPr>
          <p:nvPr/>
        </p:nvGrpSpPr>
        <p:grpSpPr bwMode="auto">
          <a:xfrm>
            <a:off x="3000364" y="4508500"/>
            <a:ext cx="287337" cy="576263"/>
            <a:chOff x="4604" y="3158"/>
            <a:chExt cx="181" cy="363"/>
          </a:xfrm>
        </p:grpSpPr>
        <p:sp>
          <p:nvSpPr>
            <p:cNvPr id="19543" name="Rectangle 261"/>
            <p:cNvSpPr>
              <a:spLocks noChangeArrowheads="1"/>
            </p:cNvSpPr>
            <p:nvPr/>
          </p:nvSpPr>
          <p:spPr bwMode="auto">
            <a:xfrm>
              <a:off x="4604" y="3158"/>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44" name="Rectangle 262"/>
            <p:cNvSpPr>
              <a:spLocks noChangeArrowheads="1"/>
            </p:cNvSpPr>
            <p:nvPr/>
          </p:nvSpPr>
          <p:spPr bwMode="auto">
            <a:xfrm>
              <a:off x="4604" y="333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39104" name="Group 263"/>
          <p:cNvGrpSpPr>
            <a:grpSpLocks/>
          </p:cNvGrpSpPr>
          <p:nvPr/>
        </p:nvGrpSpPr>
        <p:grpSpPr bwMode="auto">
          <a:xfrm>
            <a:off x="5508625" y="5516563"/>
            <a:ext cx="576263" cy="1152525"/>
            <a:chOff x="158" y="2477"/>
            <a:chExt cx="363" cy="726"/>
          </a:xfrm>
        </p:grpSpPr>
        <p:sp>
          <p:nvSpPr>
            <p:cNvPr id="19537" name="Rectangle 264"/>
            <p:cNvSpPr>
              <a:spLocks noChangeArrowheads="1"/>
            </p:cNvSpPr>
            <p:nvPr/>
          </p:nvSpPr>
          <p:spPr bwMode="auto">
            <a:xfrm>
              <a:off x="340" y="302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38" name="Rectangle 265"/>
            <p:cNvSpPr>
              <a:spLocks noChangeArrowheads="1"/>
            </p:cNvSpPr>
            <p:nvPr/>
          </p:nvSpPr>
          <p:spPr bwMode="auto">
            <a:xfrm>
              <a:off x="340" y="2840"/>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39" name="Rectangle 266"/>
            <p:cNvSpPr>
              <a:spLocks noChangeArrowheads="1"/>
            </p:cNvSpPr>
            <p:nvPr/>
          </p:nvSpPr>
          <p:spPr bwMode="auto">
            <a:xfrm>
              <a:off x="339" y="2477"/>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40" name="Rectangle 267"/>
            <p:cNvSpPr>
              <a:spLocks noChangeArrowheads="1"/>
            </p:cNvSpPr>
            <p:nvPr/>
          </p:nvSpPr>
          <p:spPr bwMode="auto">
            <a:xfrm>
              <a:off x="339" y="2658"/>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41" name="Rectangle 268"/>
            <p:cNvSpPr>
              <a:spLocks noChangeArrowheads="1"/>
            </p:cNvSpPr>
            <p:nvPr/>
          </p:nvSpPr>
          <p:spPr bwMode="auto">
            <a:xfrm>
              <a:off x="158" y="2840"/>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42" name="Rectangle 269"/>
            <p:cNvSpPr>
              <a:spLocks noChangeArrowheads="1"/>
            </p:cNvSpPr>
            <p:nvPr/>
          </p:nvSpPr>
          <p:spPr bwMode="auto">
            <a:xfrm>
              <a:off x="158" y="302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39105" name="Group 270"/>
          <p:cNvGrpSpPr>
            <a:grpSpLocks/>
          </p:cNvGrpSpPr>
          <p:nvPr/>
        </p:nvGrpSpPr>
        <p:grpSpPr bwMode="auto">
          <a:xfrm>
            <a:off x="2714612" y="2349500"/>
            <a:ext cx="574675" cy="1154113"/>
            <a:chOff x="703" y="979"/>
            <a:chExt cx="362" cy="727"/>
          </a:xfrm>
        </p:grpSpPr>
        <p:sp>
          <p:nvSpPr>
            <p:cNvPr id="19529" name="Rectangle 271"/>
            <p:cNvSpPr>
              <a:spLocks noChangeArrowheads="1"/>
            </p:cNvSpPr>
            <p:nvPr/>
          </p:nvSpPr>
          <p:spPr bwMode="auto">
            <a:xfrm>
              <a:off x="703" y="979"/>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30" name="Rectangle 272"/>
            <p:cNvSpPr>
              <a:spLocks noChangeArrowheads="1"/>
            </p:cNvSpPr>
            <p:nvPr/>
          </p:nvSpPr>
          <p:spPr bwMode="auto">
            <a:xfrm>
              <a:off x="703" y="116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31" name="Rectangle 273"/>
            <p:cNvSpPr>
              <a:spLocks noChangeArrowheads="1"/>
            </p:cNvSpPr>
            <p:nvPr/>
          </p:nvSpPr>
          <p:spPr bwMode="auto">
            <a:xfrm>
              <a:off x="884" y="980"/>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32" name="Rectangle 274"/>
            <p:cNvSpPr>
              <a:spLocks noChangeArrowheads="1"/>
            </p:cNvSpPr>
            <p:nvPr/>
          </p:nvSpPr>
          <p:spPr bwMode="auto">
            <a:xfrm>
              <a:off x="884" y="1161"/>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33" name="Rectangle 275"/>
            <p:cNvSpPr>
              <a:spLocks noChangeArrowheads="1"/>
            </p:cNvSpPr>
            <p:nvPr/>
          </p:nvSpPr>
          <p:spPr bwMode="auto">
            <a:xfrm>
              <a:off x="703" y="134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34" name="Rectangle 276"/>
            <p:cNvSpPr>
              <a:spLocks noChangeArrowheads="1"/>
            </p:cNvSpPr>
            <p:nvPr/>
          </p:nvSpPr>
          <p:spPr bwMode="auto">
            <a:xfrm>
              <a:off x="884" y="1343"/>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35" name="Rectangle 277"/>
            <p:cNvSpPr>
              <a:spLocks noChangeArrowheads="1"/>
            </p:cNvSpPr>
            <p:nvPr/>
          </p:nvSpPr>
          <p:spPr bwMode="auto">
            <a:xfrm>
              <a:off x="703" y="152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sp>
          <p:nvSpPr>
            <p:cNvPr id="19536" name="Rectangle 278"/>
            <p:cNvSpPr>
              <a:spLocks noChangeArrowheads="1"/>
            </p:cNvSpPr>
            <p:nvPr/>
          </p:nvSpPr>
          <p:spPr bwMode="auto">
            <a:xfrm>
              <a:off x="884" y="1524"/>
              <a:ext cx="181" cy="182"/>
            </a:xfrm>
            <a:prstGeom prst="rect">
              <a:avLst/>
            </a:prstGeom>
            <a:solidFill>
              <a:srgbClr val="6574FF"/>
            </a:solidFill>
            <a:ln w="9525">
              <a:solidFill>
                <a:schemeClr val="tx1"/>
              </a:solidFill>
              <a:miter lim="800000"/>
              <a:headEnd/>
              <a:tailEnd/>
            </a:ln>
          </p:spPr>
          <p:txBody>
            <a:bodyPr wrap="none" anchor="ctr"/>
            <a:lstStyle/>
            <a:p>
              <a:endParaRPr lang="it-IT"/>
            </a:p>
          </p:txBody>
        </p:sp>
      </p:grpSp>
      <p:grpSp>
        <p:nvGrpSpPr>
          <p:cNvPr id="39106" name="Group 279"/>
          <p:cNvGrpSpPr>
            <a:grpSpLocks/>
          </p:cNvGrpSpPr>
          <p:nvPr/>
        </p:nvGrpSpPr>
        <p:grpSpPr bwMode="auto">
          <a:xfrm>
            <a:off x="3781425" y="3933825"/>
            <a:ext cx="574675" cy="1154113"/>
            <a:chOff x="340" y="890"/>
            <a:chExt cx="362" cy="727"/>
          </a:xfrm>
          <a:solidFill>
            <a:schemeClr val="tx2">
              <a:lumMod val="20000"/>
              <a:lumOff val="80000"/>
            </a:schemeClr>
          </a:solidFill>
        </p:grpSpPr>
        <p:sp>
          <p:nvSpPr>
            <p:cNvPr id="19521" name="Rectangle 280"/>
            <p:cNvSpPr>
              <a:spLocks noChangeArrowheads="1"/>
            </p:cNvSpPr>
            <p:nvPr/>
          </p:nvSpPr>
          <p:spPr bwMode="auto">
            <a:xfrm>
              <a:off x="340" y="890"/>
              <a:ext cx="181" cy="182"/>
            </a:xfrm>
            <a:prstGeom prst="rect">
              <a:avLst/>
            </a:prstGeom>
            <a:grpFill/>
            <a:ln w="9525">
              <a:solidFill>
                <a:schemeClr val="tx1"/>
              </a:solidFill>
              <a:miter lim="800000"/>
              <a:headEnd/>
              <a:tailEnd/>
            </a:ln>
          </p:spPr>
          <p:txBody>
            <a:bodyPr wrap="none" anchor="ctr"/>
            <a:lstStyle/>
            <a:p>
              <a:endParaRPr lang="it-IT"/>
            </a:p>
          </p:txBody>
        </p:sp>
        <p:sp>
          <p:nvSpPr>
            <p:cNvPr id="19522" name="Rectangle 281"/>
            <p:cNvSpPr>
              <a:spLocks noChangeArrowheads="1"/>
            </p:cNvSpPr>
            <p:nvPr/>
          </p:nvSpPr>
          <p:spPr bwMode="auto">
            <a:xfrm>
              <a:off x="340" y="1072"/>
              <a:ext cx="181" cy="182"/>
            </a:xfrm>
            <a:prstGeom prst="rect">
              <a:avLst/>
            </a:prstGeom>
            <a:grpFill/>
            <a:ln w="9525">
              <a:solidFill>
                <a:schemeClr val="tx1"/>
              </a:solidFill>
              <a:miter lim="800000"/>
              <a:headEnd/>
              <a:tailEnd/>
            </a:ln>
          </p:spPr>
          <p:txBody>
            <a:bodyPr wrap="none" anchor="ctr"/>
            <a:lstStyle/>
            <a:p>
              <a:endParaRPr lang="it-IT"/>
            </a:p>
          </p:txBody>
        </p:sp>
        <p:sp>
          <p:nvSpPr>
            <p:cNvPr id="19523" name="Rectangle 282"/>
            <p:cNvSpPr>
              <a:spLocks noChangeArrowheads="1"/>
            </p:cNvSpPr>
            <p:nvPr/>
          </p:nvSpPr>
          <p:spPr bwMode="auto">
            <a:xfrm>
              <a:off x="340" y="1253"/>
              <a:ext cx="181" cy="182"/>
            </a:xfrm>
            <a:prstGeom prst="rect">
              <a:avLst/>
            </a:prstGeom>
            <a:grpFill/>
            <a:ln w="9525">
              <a:solidFill>
                <a:schemeClr val="tx1"/>
              </a:solidFill>
              <a:miter lim="800000"/>
              <a:headEnd/>
              <a:tailEnd/>
            </a:ln>
          </p:spPr>
          <p:txBody>
            <a:bodyPr wrap="none" anchor="ctr"/>
            <a:lstStyle/>
            <a:p>
              <a:endParaRPr lang="it-IT"/>
            </a:p>
          </p:txBody>
        </p:sp>
        <p:sp>
          <p:nvSpPr>
            <p:cNvPr id="19524" name="Rectangle 283"/>
            <p:cNvSpPr>
              <a:spLocks noChangeArrowheads="1"/>
            </p:cNvSpPr>
            <p:nvPr/>
          </p:nvSpPr>
          <p:spPr bwMode="auto">
            <a:xfrm>
              <a:off x="521" y="890"/>
              <a:ext cx="181" cy="182"/>
            </a:xfrm>
            <a:prstGeom prst="rect">
              <a:avLst/>
            </a:prstGeom>
            <a:grpFill/>
            <a:ln w="9525">
              <a:solidFill>
                <a:schemeClr val="tx1"/>
              </a:solidFill>
              <a:miter lim="800000"/>
              <a:headEnd/>
              <a:tailEnd/>
            </a:ln>
          </p:spPr>
          <p:txBody>
            <a:bodyPr wrap="none" anchor="ctr"/>
            <a:lstStyle/>
            <a:p>
              <a:endParaRPr lang="it-IT"/>
            </a:p>
          </p:txBody>
        </p:sp>
        <p:sp>
          <p:nvSpPr>
            <p:cNvPr id="19525" name="Rectangle 284"/>
            <p:cNvSpPr>
              <a:spLocks noChangeArrowheads="1"/>
            </p:cNvSpPr>
            <p:nvPr/>
          </p:nvSpPr>
          <p:spPr bwMode="auto">
            <a:xfrm>
              <a:off x="340" y="1434"/>
              <a:ext cx="181" cy="182"/>
            </a:xfrm>
            <a:prstGeom prst="rect">
              <a:avLst/>
            </a:prstGeom>
            <a:grpFill/>
            <a:ln w="9525">
              <a:solidFill>
                <a:schemeClr val="tx1"/>
              </a:solidFill>
              <a:miter lim="800000"/>
              <a:headEnd/>
              <a:tailEnd/>
            </a:ln>
          </p:spPr>
          <p:txBody>
            <a:bodyPr wrap="none" anchor="ctr"/>
            <a:lstStyle/>
            <a:p>
              <a:endParaRPr lang="it-IT"/>
            </a:p>
          </p:txBody>
        </p:sp>
        <p:sp>
          <p:nvSpPr>
            <p:cNvPr id="19526" name="Rectangle 285"/>
            <p:cNvSpPr>
              <a:spLocks noChangeArrowheads="1"/>
            </p:cNvSpPr>
            <p:nvPr/>
          </p:nvSpPr>
          <p:spPr bwMode="auto">
            <a:xfrm>
              <a:off x="521" y="1072"/>
              <a:ext cx="181" cy="182"/>
            </a:xfrm>
            <a:prstGeom prst="rect">
              <a:avLst/>
            </a:prstGeom>
            <a:grpFill/>
            <a:ln w="9525">
              <a:solidFill>
                <a:schemeClr val="tx1"/>
              </a:solidFill>
              <a:miter lim="800000"/>
              <a:headEnd/>
              <a:tailEnd/>
            </a:ln>
          </p:spPr>
          <p:txBody>
            <a:bodyPr wrap="none" anchor="ctr"/>
            <a:lstStyle/>
            <a:p>
              <a:endParaRPr lang="it-IT"/>
            </a:p>
          </p:txBody>
        </p:sp>
        <p:sp>
          <p:nvSpPr>
            <p:cNvPr id="19527" name="Rectangle 286"/>
            <p:cNvSpPr>
              <a:spLocks noChangeArrowheads="1"/>
            </p:cNvSpPr>
            <p:nvPr/>
          </p:nvSpPr>
          <p:spPr bwMode="auto">
            <a:xfrm>
              <a:off x="521" y="1253"/>
              <a:ext cx="181" cy="182"/>
            </a:xfrm>
            <a:prstGeom prst="rect">
              <a:avLst/>
            </a:prstGeom>
            <a:grpFill/>
            <a:ln w="9525">
              <a:solidFill>
                <a:schemeClr val="tx1"/>
              </a:solidFill>
              <a:miter lim="800000"/>
              <a:headEnd/>
              <a:tailEnd/>
            </a:ln>
          </p:spPr>
          <p:txBody>
            <a:bodyPr wrap="none" anchor="ctr"/>
            <a:lstStyle/>
            <a:p>
              <a:endParaRPr lang="it-IT"/>
            </a:p>
          </p:txBody>
        </p:sp>
        <p:sp>
          <p:nvSpPr>
            <p:cNvPr id="19528" name="Rectangle 287"/>
            <p:cNvSpPr>
              <a:spLocks noChangeArrowheads="1"/>
            </p:cNvSpPr>
            <p:nvPr/>
          </p:nvSpPr>
          <p:spPr bwMode="auto">
            <a:xfrm>
              <a:off x="521" y="1435"/>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39107" name="Group 288"/>
          <p:cNvGrpSpPr>
            <a:grpSpLocks/>
          </p:cNvGrpSpPr>
          <p:nvPr/>
        </p:nvGrpSpPr>
        <p:grpSpPr bwMode="auto">
          <a:xfrm>
            <a:off x="3781425" y="5514975"/>
            <a:ext cx="288925" cy="577850"/>
            <a:chOff x="1927" y="1162"/>
            <a:chExt cx="182" cy="364"/>
          </a:xfrm>
          <a:solidFill>
            <a:schemeClr val="tx2">
              <a:lumMod val="20000"/>
              <a:lumOff val="80000"/>
            </a:schemeClr>
          </a:solidFill>
        </p:grpSpPr>
        <p:sp>
          <p:nvSpPr>
            <p:cNvPr id="19519" name="Rectangle 289"/>
            <p:cNvSpPr>
              <a:spLocks noChangeArrowheads="1"/>
            </p:cNvSpPr>
            <p:nvPr/>
          </p:nvSpPr>
          <p:spPr bwMode="auto">
            <a:xfrm>
              <a:off x="1928" y="1162"/>
              <a:ext cx="181" cy="182"/>
            </a:xfrm>
            <a:prstGeom prst="rect">
              <a:avLst/>
            </a:prstGeom>
            <a:grpFill/>
            <a:ln w="9525">
              <a:solidFill>
                <a:schemeClr val="tx1"/>
              </a:solidFill>
              <a:miter lim="800000"/>
              <a:headEnd/>
              <a:tailEnd/>
            </a:ln>
          </p:spPr>
          <p:txBody>
            <a:bodyPr wrap="none" anchor="ctr"/>
            <a:lstStyle/>
            <a:p>
              <a:endParaRPr lang="it-IT"/>
            </a:p>
          </p:txBody>
        </p:sp>
        <p:sp>
          <p:nvSpPr>
            <p:cNvPr id="19520" name="Rectangle 290"/>
            <p:cNvSpPr>
              <a:spLocks noChangeArrowheads="1"/>
            </p:cNvSpPr>
            <p:nvPr/>
          </p:nvSpPr>
          <p:spPr bwMode="auto">
            <a:xfrm>
              <a:off x="1927" y="1344"/>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39108" name="Group 291"/>
          <p:cNvGrpSpPr>
            <a:grpSpLocks/>
          </p:cNvGrpSpPr>
          <p:nvPr/>
        </p:nvGrpSpPr>
        <p:grpSpPr bwMode="auto">
          <a:xfrm>
            <a:off x="7164388" y="5516563"/>
            <a:ext cx="288925" cy="577850"/>
            <a:chOff x="1927" y="1162"/>
            <a:chExt cx="182" cy="364"/>
          </a:xfrm>
          <a:solidFill>
            <a:schemeClr val="tx2">
              <a:lumMod val="20000"/>
              <a:lumOff val="80000"/>
            </a:schemeClr>
          </a:solidFill>
        </p:grpSpPr>
        <p:sp>
          <p:nvSpPr>
            <p:cNvPr id="19517" name="Rectangle 292"/>
            <p:cNvSpPr>
              <a:spLocks noChangeArrowheads="1"/>
            </p:cNvSpPr>
            <p:nvPr/>
          </p:nvSpPr>
          <p:spPr bwMode="auto">
            <a:xfrm>
              <a:off x="1928" y="1162"/>
              <a:ext cx="181" cy="182"/>
            </a:xfrm>
            <a:prstGeom prst="rect">
              <a:avLst/>
            </a:prstGeom>
            <a:grpFill/>
            <a:ln w="9525">
              <a:solidFill>
                <a:schemeClr val="tx1"/>
              </a:solidFill>
              <a:miter lim="800000"/>
              <a:headEnd/>
              <a:tailEnd/>
            </a:ln>
          </p:spPr>
          <p:txBody>
            <a:bodyPr wrap="none" anchor="ctr"/>
            <a:lstStyle/>
            <a:p>
              <a:endParaRPr lang="it-IT"/>
            </a:p>
          </p:txBody>
        </p:sp>
        <p:sp>
          <p:nvSpPr>
            <p:cNvPr id="19518" name="Rectangle 293"/>
            <p:cNvSpPr>
              <a:spLocks noChangeArrowheads="1"/>
            </p:cNvSpPr>
            <p:nvPr/>
          </p:nvSpPr>
          <p:spPr bwMode="auto">
            <a:xfrm>
              <a:off x="1927" y="1344"/>
              <a:ext cx="181" cy="182"/>
            </a:xfrm>
            <a:prstGeom prst="rect">
              <a:avLst/>
            </a:prstGeom>
            <a:grpFill/>
            <a:ln w="9525">
              <a:solidFill>
                <a:schemeClr val="tx1"/>
              </a:solidFill>
              <a:miter lim="800000"/>
              <a:headEnd/>
              <a:tailEnd/>
            </a:ln>
          </p:spPr>
          <p:txBody>
            <a:bodyPr wrap="none" anchor="ctr"/>
            <a:lstStyle/>
            <a:p>
              <a:endParaRPr lang="it-IT"/>
            </a:p>
          </p:txBody>
        </p:sp>
      </p:grpSp>
      <p:grpSp>
        <p:nvGrpSpPr>
          <p:cNvPr id="39109" name="Group 294"/>
          <p:cNvGrpSpPr>
            <a:grpSpLocks/>
          </p:cNvGrpSpPr>
          <p:nvPr/>
        </p:nvGrpSpPr>
        <p:grpSpPr bwMode="auto">
          <a:xfrm rot="10800000">
            <a:off x="6084888" y="3933825"/>
            <a:ext cx="576262" cy="1155700"/>
            <a:chOff x="158" y="1613"/>
            <a:chExt cx="363" cy="728"/>
          </a:xfrm>
          <a:solidFill>
            <a:schemeClr val="tx2">
              <a:lumMod val="20000"/>
              <a:lumOff val="80000"/>
            </a:schemeClr>
          </a:solidFill>
        </p:grpSpPr>
        <p:sp>
          <p:nvSpPr>
            <p:cNvPr id="19511" name="Rectangle 295"/>
            <p:cNvSpPr>
              <a:spLocks noChangeArrowheads="1"/>
            </p:cNvSpPr>
            <p:nvPr/>
          </p:nvSpPr>
          <p:spPr bwMode="auto">
            <a:xfrm>
              <a:off x="158" y="1977"/>
              <a:ext cx="181" cy="182"/>
            </a:xfrm>
            <a:prstGeom prst="rect">
              <a:avLst/>
            </a:prstGeom>
            <a:grpFill/>
            <a:ln w="9525">
              <a:solidFill>
                <a:schemeClr val="tx1"/>
              </a:solidFill>
              <a:miter lim="800000"/>
              <a:headEnd/>
              <a:tailEnd/>
            </a:ln>
          </p:spPr>
          <p:txBody>
            <a:bodyPr wrap="none" anchor="ctr"/>
            <a:lstStyle/>
            <a:p>
              <a:endParaRPr lang="it-IT"/>
            </a:p>
          </p:txBody>
        </p:sp>
        <p:sp>
          <p:nvSpPr>
            <p:cNvPr id="19512" name="Rectangle 296"/>
            <p:cNvSpPr>
              <a:spLocks noChangeArrowheads="1"/>
            </p:cNvSpPr>
            <p:nvPr/>
          </p:nvSpPr>
          <p:spPr bwMode="auto">
            <a:xfrm>
              <a:off x="158" y="2159"/>
              <a:ext cx="181" cy="182"/>
            </a:xfrm>
            <a:prstGeom prst="rect">
              <a:avLst/>
            </a:prstGeom>
            <a:grpFill/>
            <a:ln w="9525">
              <a:solidFill>
                <a:schemeClr val="tx1"/>
              </a:solidFill>
              <a:miter lim="800000"/>
              <a:headEnd/>
              <a:tailEnd/>
            </a:ln>
          </p:spPr>
          <p:txBody>
            <a:bodyPr wrap="none" anchor="ctr"/>
            <a:lstStyle/>
            <a:p>
              <a:endParaRPr lang="it-IT"/>
            </a:p>
          </p:txBody>
        </p:sp>
        <p:sp>
          <p:nvSpPr>
            <p:cNvPr id="19513" name="Rectangle 297"/>
            <p:cNvSpPr>
              <a:spLocks noChangeArrowheads="1"/>
            </p:cNvSpPr>
            <p:nvPr/>
          </p:nvSpPr>
          <p:spPr bwMode="auto">
            <a:xfrm>
              <a:off x="340" y="1976"/>
              <a:ext cx="181" cy="182"/>
            </a:xfrm>
            <a:prstGeom prst="rect">
              <a:avLst/>
            </a:prstGeom>
            <a:grpFill/>
            <a:ln w="9525">
              <a:solidFill>
                <a:schemeClr val="tx1"/>
              </a:solidFill>
              <a:miter lim="800000"/>
              <a:headEnd/>
              <a:tailEnd/>
            </a:ln>
          </p:spPr>
          <p:txBody>
            <a:bodyPr wrap="none" anchor="ctr"/>
            <a:lstStyle/>
            <a:p>
              <a:endParaRPr lang="it-IT"/>
            </a:p>
          </p:txBody>
        </p:sp>
        <p:sp>
          <p:nvSpPr>
            <p:cNvPr id="19514" name="Rectangle 298"/>
            <p:cNvSpPr>
              <a:spLocks noChangeArrowheads="1"/>
            </p:cNvSpPr>
            <p:nvPr/>
          </p:nvSpPr>
          <p:spPr bwMode="auto">
            <a:xfrm>
              <a:off x="339" y="1613"/>
              <a:ext cx="181" cy="182"/>
            </a:xfrm>
            <a:prstGeom prst="rect">
              <a:avLst/>
            </a:prstGeom>
            <a:grpFill/>
            <a:ln w="9525">
              <a:solidFill>
                <a:schemeClr val="tx1"/>
              </a:solidFill>
              <a:miter lim="800000"/>
              <a:headEnd/>
              <a:tailEnd/>
            </a:ln>
          </p:spPr>
          <p:txBody>
            <a:bodyPr wrap="none" anchor="ctr"/>
            <a:lstStyle/>
            <a:p>
              <a:endParaRPr lang="it-IT"/>
            </a:p>
          </p:txBody>
        </p:sp>
        <p:sp>
          <p:nvSpPr>
            <p:cNvPr id="19515" name="Rectangle 299"/>
            <p:cNvSpPr>
              <a:spLocks noChangeArrowheads="1"/>
            </p:cNvSpPr>
            <p:nvPr/>
          </p:nvSpPr>
          <p:spPr bwMode="auto">
            <a:xfrm>
              <a:off x="340" y="2157"/>
              <a:ext cx="181" cy="182"/>
            </a:xfrm>
            <a:prstGeom prst="rect">
              <a:avLst/>
            </a:prstGeom>
            <a:grpFill/>
            <a:ln w="9525">
              <a:solidFill>
                <a:schemeClr val="tx1"/>
              </a:solidFill>
              <a:miter lim="800000"/>
              <a:headEnd/>
              <a:tailEnd/>
            </a:ln>
          </p:spPr>
          <p:txBody>
            <a:bodyPr wrap="none" anchor="ctr"/>
            <a:lstStyle/>
            <a:p>
              <a:endParaRPr lang="it-IT"/>
            </a:p>
          </p:txBody>
        </p:sp>
        <p:sp>
          <p:nvSpPr>
            <p:cNvPr id="19516" name="Rectangle 300"/>
            <p:cNvSpPr>
              <a:spLocks noChangeArrowheads="1"/>
            </p:cNvSpPr>
            <p:nvPr/>
          </p:nvSpPr>
          <p:spPr bwMode="auto">
            <a:xfrm>
              <a:off x="339" y="1795"/>
              <a:ext cx="181" cy="182"/>
            </a:xfrm>
            <a:prstGeom prst="rect">
              <a:avLst/>
            </a:prstGeom>
            <a:grpFill/>
            <a:ln w="9525">
              <a:solidFill>
                <a:schemeClr val="tx1"/>
              </a:solidFill>
              <a:miter lim="800000"/>
              <a:headEnd/>
              <a:tailEnd/>
            </a:ln>
          </p:spPr>
          <p:txBody>
            <a:bodyPr wrap="none" anchor="ctr"/>
            <a:lstStyle/>
            <a:p>
              <a:endParaRPr lang="it-IT"/>
            </a:p>
          </p:txBody>
        </p:sp>
      </p:grpSp>
      <p:sp>
        <p:nvSpPr>
          <p:cNvPr id="39213" name="Text Box 301"/>
          <p:cNvSpPr txBox="1">
            <a:spLocks noChangeArrowheads="1"/>
          </p:cNvSpPr>
          <p:nvPr/>
        </p:nvSpPr>
        <p:spPr bwMode="auto">
          <a:xfrm>
            <a:off x="179388" y="981075"/>
            <a:ext cx="1439862" cy="1803400"/>
          </a:xfrm>
          <a:prstGeom prst="rect">
            <a:avLst/>
          </a:prstGeom>
          <a:solidFill>
            <a:srgbClr val="DFBCE2"/>
          </a:solidFill>
          <a:ln w="9525">
            <a:noFill/>
            <a:miter lim="800000"/>
            <a:headEnd/>
            <a:tailEnd/>
          </a:ln>
        </p:spPr>
        <p:txBody>
          <a:bodyPr>
            <a:spAutoFit/>
          </a:bodyPr>
          <a:lstStyle/>
          <a:p>
            <a:pPr>
              <a:spcBef>
                <a:spcPct val="50000"/>
              </a:spcBef>
            </a:pPr>
            <a:r>
              <a:rPr lang="it-IT" sz="1600" b="1">
                <a:latin typeface="Times New Roman" pitchFamily="18" charset="0"/>
              </a:rPr>
              <a:t>L’allele selezionato, per la selezione direzionale, è l’allele azzurro scuro</a:t>
            </a:r>
          </a:p>
        </p:txBody>
      </p:sp>
      <p:sp>
        <p:nvSpPr>
          <p:cNvPr id="39214" name="Arc 302"/>
          <p:cNvSpPr>
            <a:spLocks/>
          </p:cNvSpPr>
          <p:nvPr/>
        </p:nvSpPr>
        <p:spPr bwMode="auto">
          <a:xfrm rot="2746765" flipV="1">
            <a:off x="584994" y="3715544"/>
            <a:ext cx="935037" cy="936625"/>
          </a:xfrm>
          <a:custGeom>
            <a:avLst/>
            <a:gdLst>
              <a:gd name="T0" fmla="*/ 0 w 21600"/>
              <a:gd name="T1" fmla="*/ 0 h 21600"/>
              <a:gd name="T2" fmla="*/ 40476579 w 21600"/>
              <a:gd name="T3" fmla="*/ 40614181 h 21600"/>
              <a:gd name="T4" fmla="*/ 0 w 21600"/>
              <a:gd name="T5" fmla="*/ 40614181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chemeClr val="tx1"/>
            </a:solidFill>
            <a:round/>
            <a:headEnd/>
            <a:tailEnd/>
          </a:ln>
        </p:spPr>
        <p:txBody>
          <a:bodyPr wrap="none" anchor="ctr"/>
          <a:lstStyle/>
          <a:p>
            <a:endParaRPr lang="it-IT"/>
          </a:p>
        </p:txBody>
      </p:sp>
      <p:sp>
        <p:nvSpPr>
          <p:cNvPr id="39215" name="Oval 303"/>
          <p:cNvSpPr>
            <a:spLocks noChangeArrowheads="1"/>
          </p:cNvSpPr>
          <p:nvPr/>
        </p:nvSpPr>
        <p:spPr bwMode="auto">
          <a:xfrm>
            <a:off x="900113" y="2924175"/>
            <a:ext cx="215900" cy="215900"/>
          </a:xfrm>
          <a:prstGeom prst="ellipse">
            <a:avLst/>
          </a:prstGeom>
          <a:solidFill>
            <a:srgbClr val="F1F101"/>
          </a:solidFill>
          <a:ln w="9525">
            <a:solidFill>
              <a:schemeClr val="tx1"/>
            </a:solidFill>
            <a:round/>
            <a:headEnd/>
            <a:tailEnd/>
          </a:ln>
        </p:spPr>
        <p:txBody>
          <a:bodyPr wrap="none" anchor="ctr"/>
          <a:lstStyle/>
          <a:p>
            <a:endParaRPr lang="it-IT"/>
          </a:p>
        </p:txBody>
      </p:sp>
      <p:sp>
        <p:nvSpPr>
          <p:cNvPr id="39216" name="Arc 304"/>
          <p:cNvSpPr>
            <a:spLocks/>
          </p:cNvSpPr>
          <p:nvPr/>
        </p:nvSpPr>
        <p:spPr bwMode="auto">
          <a:xfrm rot="-2782107">
            <a:off x="540544" y="5301456"/>
            <a:ext cx="935038" cy="936625"/>
          </a:xfrm>
          <a:custGeom>
            <a:avLst/>
            <a:gdLst>
              <a:gd name="T0" fmla="*/ 0 w 21600"/>
              <a:gd name="T1" fmla="*/ 0 h 21600"/>
              <a:gd name="T2" fmla="*/ 40476666 w 21600"/>
              <a:gd name="T3" fmla="*/ 40614181 h 21600"/>
              <a:gd name="T4" fmla="*/ 0 w 21600"/>
              <a:gd name="T5" fmla="*/ 40614181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9525">
            <a:solidFill>
              <a:schemeClr val="tx1"/>
            </a:solidFill>
            <a:round/>
            <a:headEnd/>
            <a:tailEnd/>
          </a:ln>
        </p:spPr>
        <p:txBody>
          <a:bodyPr wrap="none" anchor="ctr"/>
          <a:lstStyle/>
          <a:p>
            <a:endParaRPr lang="it-IT"/>
          </a:p>
        </p:txBody>
      </p:sp>
      <p:sp>
        <p:nvSpPr>
          <p:cNvPr id="39217" name="Line 305"/>
          <p:cNvSpPr>
            <a:spLocks noChangeShapeType="1"/>
          </p:cNvSpPr>
          <p:nvPr/>
        </p:nvSpPr>
        <p:spPr bwMode="auto">
          <a:xfrm>
            <a:off x="323850" y="3140075"/>
            <a:ext cx="1439863" cy="0"/>
          </a:xfrm>
          <a:prstGeom prst="line">
            <a:avLst/>
          </a:prstGeom>
          <a:noFill/>
          <a:ln w="9525">
            <a:solidFill>
              <a:schemeClr val="tx1"/>
            </a:solidFill>
            <a:round/>
            <a:headEnd/>
            <a:tailEnd/>
          </a:ln>
        </p:spPr>
        <p:txBody>
          <a:bodyPr/>
          <a:lstStyle/>
          <a:p>
            <a:endParaRPr lang="it-IT"/>
          </a:p>
        </p:txBody>
      </p:sp>
      <p:sp>
        <p:nvSpPr>
          <p:cNvPr id="39218" name="Oval 306"/>
          <p:cNvSpPr>
            <a:spLocks noChangeArrowheads="1"/>
          </p:cNvSpPr>
          <p:nvPr/>
        </p:nvSpPr>
        <p:spPr bwMode="auto">
          <a:xfrm>
            <a:off x="971550" y="4221163"/>
            <a:ext cx="215900" cy="215900"/>
          </a:xfrm>
          <a:prstGeom prst="ellipse">
            <a:avLst/>
          </a:prstGeom>
          <a:solidFill>
            <a:srgbClr val="F1F101"/>
          </a:solidFill>
          <a:ln w="9525">
            <a:solidFill>
              <a:schemeClr val="tx1"/>
            </a:solidFill>
            <a:round/>
            <a:headEnd/>
            <a:tailEnd/>
          </a:ln>
        </p:spPr>
        <p:txBody>
          <a:bodyPr wrap="none" anchor="ctr"/>
          <a:lstStyle/>
          <a:p>
            <a:endParaRPr lang="it-IT"/>
          </a:p>
        </p:txBody>
      </p:sp>
      <p:sp>
        <p:nvSpPr>
          <p:cNvPr id="39219" name="Oval 307"/>
          <p:cNvSpPr>
            <a:spLocks noChangeArrowheads="1"/>
          </p:cNvSpPr>
          <p:nvPr/>
        </p:nvSpPr>
        <p:spPr bwMode="auto">
          <a:xfrm>
            <a:off x="900113" y="5229225"/>
            <a:ext cx="215900" cy="215900"/>
          </a:xfrm>
          <a:prstGeom prst="ellipse">
            <a:avLst/>
          </a:prstGeom>
          <a:solidFill>
            <a:srgbClr val="F1F101"/>
          </a:solidFill>
          <a:ln w="9525">
            <a:solidFill>
              <a:schemeClr val="tx1"/>
            </a:solidFill>
            <a:round/>
            <a:headEnd/>
            <a:tailEnd/>
          </a:ln>
        </p:spPr>
        <p:txBody>
          <a:bodyPr wrap="none" anchor="ctr"/>
          <a:lstStyle/>
          <a:p>
            <a:endParaRPr lang="it-IT"/>
          </a:p>
        </p:txBody>
      </p:sp>
      <p:sp>
        <p:nvSpPr>
          <p:cNvPr id="39220" name="Text Box 308"/>
          <p:cNvSpPr txBox="1">
            <a:spLocks noChangeArrowheads="1"/>
          </p:cNvSpPr>
          <p:nvPr/>
        </p:nvSpPr>
        <p:spPr bwMode="auto">
          <a:xfrm>
            <a:off x="323850" y="3427413"/>
            <a:ext cx="1511300" cy="581025"/>
          </a:xfrm>
          <a:prstGeom prst="rect">
            <a:avLst/>
          </a:prstGeom>
          <a:solidFill>
            <a:srgbClr val="D9D9D9"/>
          </a:solidFill>
          <a:ln w="9525">
            <a:noFill/>
            <a:miter lim="800000"/>
            <a:headEnd/>
            <a:tailEnd/>
          </a:ln>
        </p:spPr>
        <p:txBody>
          <a:bodyPr>
            <a:spAutoFit/>
          </a:bodyPr>
          <a:lstStyle/>
          <a:p>
            <a:pPr>
              <a:spcBef>
                <a:spcPct val="50000"/>
              </a:spcBef>
            </a:pPr>
            <a:r>
              <a:rPr lang="it-IT" sz="1600" b="1">
                <a:latin typeface="Times New Roman" pitchFamily="18" charset="0"/>
              </a:rPr>
              <a:t>Equilibrio indifferene</a:t>
            </a:r>
          </a:p>
        </p:txBody>
      </p:sp>
      <p:sp>
        <p:nvSpPr>
          <p:cNvPr id="39221" name="Text Box 309"/>
          <p:cNvSpPr txBox="1">
            <a:spLocks noChangeArrowheads="1"/>
          </p:cNvSpPr>
          <p:nvPr/>
        </p:nvSpPr>
        <p:spPr bwMode="auto">
          <a:xfrm>
            <a:off x="323850" y="4575175"/>
            <a:ext cx="1511300" cy="581025"/>
          </a:xfrm>
          <a:prstGeom prst="rect">
            <a:avLst/>
          </a:prstGeom>
          <a:solidFill>
            <a:srgbClr val="BDF5C8"/>
          </a:solidFill>
          <a:ln w="9525">
            <a:noFill/>
            <a:miter lim="800000"/>
            <a:headEnd/>
            <a:tailEnd/>
          </a:ln>
        </p:spPr>
        <p:txBody>
          <a:bodyPr>
            <a:spAutoFit/>
          </a:bodyPr>
          <a:lstStyle/>
          <a:p>
            <a:pPr>
              <a:spcBef>
                <a:spcPct val="50000"/>
              </a:spcBef>
            </a:pPr>
            <a:r>
              <a:rPr lang="it-IT" sz="1600" b="1">
                <a:latin typeface="Times New Roman" pitchFamily="18" charset="0"/>
              </a:rPr>
              <a:t>Equilibrio stabile</a:t>
            </a:r>
          </a:p>
        </p:txBody>
      </p:sp>
      <p:sp>
        <p:nvSpPr>
          <p:cNvPr id="39222" name="Text Box 310"/>
          <p:cNvSpPr txBox="1">
            <a:spLocks noChangeArrowheads="1"/>
          </p:cNvSpPr>
          <p:nvPr/>
        </p:nvSpPr>
        <p:spPr bwMode="auto">
          <a:xfrm>
            <a:off x="323850" y="6016625"/>
            <a:ext cx="1511300" cy="581025"/>
          </a:xfrm>
          <a:prstGeom prst="rect">
            <a:avLst/>
          </a:prstGeom>
          <a:solidFill>
            <a:srgbClr val="F7FEA0"/>
          </a:solidFill>
          <a:ln w="9525">
            <a:noFill/>
            <a:miter lim="800000"/>
            <a:headEnd/>
            <a:tailEnd/>
          </a:ln>
        </p:spPr>
        <p:txBody>
          <a:bodyPr>
            <a:spAutoFit/>
          </a:bodyPr>
          <a:lstStyle/>
          <a:p>
            <a:pPr>
              <a:spcBef>
                <a:spcPct val="50000"/>
              </a:spcBef>
            </a:pPr>
            <a:r>
              <a:rPr lang="it-IT" sz="1600" b="1">
                <a:latin typeface="Times New Roman" pitchFamily="18" charset="0"/>
              </a:rPr>
              <a:t>Equilibrio instabile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0.70"/>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par>
                                <p:cTn id="15" presetID="55"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strVal val="#ppt_w*0.70"/>
                                          </p:val>
                                        </p:tav>
                                        <p:tav tm="100000">
                                          <p:val>
                                            <p:strVal val="#ppt_w"/>
                                          </p:val>
                                        </p:tav>
                                      </p:tavLst>
                                    </p:anim>
                                    <p:anim calcmode="lin" valueType="num">
                                      <p:cBhvr>
                                        <p:cTn id="18" dur="1000" fill="hold"/>
                                        <p:tgtEl>
                                          <p:spTgt spid="4"/>
                                        </p:tgtEl>
                                        <p:attrNameLst>
                                          <p:attrName>ppt_h</p:attrName>
                                        </p:attrNameLst>
                                      </p:cBhvr>
                                      <p:tavLst>
                                        <p:tav tm="0">
                                          <p:val>
                                            <p:strVal val="#ppt_h"/>
                                          </p:val>
                                        </p:tav>
                                        <p:tav tm="100000">
                                          <p:val>
                                            <p:strVal val="#ppt_h"/>
                                          </p:val>
                                        </p:tav>
                                      </p:tavLst>
                                    </p:anim>
                                    <p:animEffect transition="in" filter="fade">
                                      <p:cBhvr>
                                        <p:cTn id="19" dur="1000"/>
                                        <p:tgtEl>
                                          <p:spTgt spid="4"/>
                                        </p:tgtEl>
                                      </p:cBhvr>
                                    </p:animEffect>
                                  </p:childTnLst>
                                </p:cTn>
                              </p:par>
                              <p:par>
                                <p:cTn id="20" presetID="55"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1000" fill="hold"/>
                                        <p:tgtEl>
                                          <p:spTgt spid="5"/>
                                        </p:tgtEl>
                                        <p:attrNameLst>
                                          <p:attrName>ppt_w</p:attrName>
                                        </p:attrNameLst>
                                      </p:cBhvr>
                                      <p:tavLst>
                                        <p:tav tm="0">
                                          <p:val>
                                            <p:strVal val="#ppt_w*0.70"/>
                                          </p:val>
                                        </p:tav>
                                        <p:tav tm="100000">
                                          <p:val>
                                            <p:strVal val="#ppt_w"/>
                                          </p:val>
                                        </p:tav>
                                      </p:tavLst>
                                    </p:anim>
                                    <p:anim calcmode="lin" valueType="num">
                                      <p:cBhvr>
                                        <p:cTn id="23" dur="1000" fill="hold"/>
                                        <p:tgtEl>
                                          <p:spTgt spid="5"/>
                                        </p:tgtEl>
                                        <p:attrNameLst>
                                          <p:attrName>ppt_h</p:attrName>
                                        </p:attrNameLst>
                                      </p:cBhvr>
                                      <p:tavLst>
                                        <p:tav tm="0">
                                          <p:val>
                                            <p:strVal val="#ppt_h"/>
                                          </p:val>
                                        </p:tav>
                                        <p:tav tm="100000">
                                          <p:val>
                                            <p:strVal val="#ppt_h"/>
                                          </p:val>
                                        </p:tav>
                                      </p:tavLst>
                                    </p:anim>
                                    <p:animEffect transition="in" filter="fade">
                                      <p:cBhvr>
                                        <p:cTn id="24" dur="1000"/>
                                        <p:tgtEl>
                                          <p:spTgt spid="5"/>
                                        </p:tgtEl>
                                      </p:cBhvr>
                                    </p:animEffect>
                                  </p:childTnLst>
                                </p:cTn>
                              </p:par>
                              <p:par>
                                <p:cTn id="25" presetID="55"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strVal val="#ppt_w*0.70"/>
                                          </p:val>
                                        </p:tav>
                                        <p:tav tm="100000">
                                          <p:val>
                                            <p:strVal val="#ppt_w"/>
                                          </p:val>
                                        </p:tav>
                                      </p:tavLst>
                                    </p:anim>
                                    <p:anim calcmode="lin" valueType="num">
                                      <p:cBhvr>
                                        <p:cTn id="28" dur="1000" fill="hold"/>
                                        <p:tgtEl>
                                          <p:spTgt spid="6"/>
                                        </p:tgtEl>
                                        <p:attrNameLst>
                                          <p:attrName>ppt_h</p:attrName>
                                        </p:attrNameLst>
                                      </p:cBhvr>
                                      <p:tavLst>
                                        <p:tav tm="0">
                                          <p:val>
                                            <p:strVal val="#ppt_h"/>
                                          </p:val>
                                        </p:tav>
                                        <p:tav tm="100000">
                                          <p:val>
                                            <p:strVal val="#ppt_h"/>
                                          </p:val>
                                        </p:tav>
                                      </p:tavLst>
                                    </p:anim>
                                    <p:animEffect transition="in" filter="fade">
                                      <p:cBhvr>
                                        <p:cTn id="29" dur="1000"/>
                                        <p:tgtEl>
                                          <p:spTgt spid="6"/>
                                        </p:tgtEl>
                                      </p:cBhvr>
                                    </p:animEffect>
                                  </p:childTnLst>
                                </p:cTn>
                              </p:par>
                              <p:par>
                                <p:cTn id="30" presetID="55"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1000" fill="hold"/>
                                        <p:tgtEl>
                                          <p:spTgt spid="7"/>
                                        </p:tgtEl>
                                        <p:attrNameLst>
                                          <p:attrName>ppt_w</p:attrName>
                                        </p:attrNameLst>
                                      </p:cBhvr>
                                      <p:tavLst>
                                        <p:tav tm="0">
                                          <p:val>
                                            <p:strVal val="#ppt_w*0.70"/>
                                          </p:val>
                                        </p:tav>
                                        <p:tav tm="100000">
                                          <p:val>
                                            <p:strVal val="#ppt_w"/>
                                          </p:val>
                                        </p:tav>
                                      </p:tavLst>
                                    </p:anim>
                                    <p:anim calcmode="lin" valueType="num">
                                      <p:cBhvr>
                                        <p:cTn id="33" dur="1000" fill="hold"/>
                                        <p:tgtEl>
                                          <p:spTgt spid="7"/>
                                        </p:tgtEl>
                                        <p:attrNameLst>
                                          <p:attrName>ppt_h</p:attrName>
                                        </p:attrNameLst>
                                      </p:cBhvr>
                                      <p:tavLst>
                                        <p:tav tm="0">
                                          <p:val>
                                            <p:strVal val="#ppt_h"/>
                                          </p:val>
                                        </p:tav>
                                        <p:tav tm="100000">
                                          <p:val>
                                            <p:strVal val="#ppt_h"/>
                                          </p:val>
                                        </p:tav>
                                      </p:tavLst>
                                    </p:anim>
                                    <p:animEffect transition="in" filter="fade">
                                      <p:cBhvr>
                                        <p:cTn id="34" dur="1000"/>
                                        <p:tgtEl>
                                          <p:spTgt spid="7"/>
                                        </p:tgtEl>
                                      </p:cBhvr>
                                    </p:animEffect>
                                  </p:childTnLst>
                                </p:cTn>
                              </p:par>
                              <p:par>
                                <p:cTn id="35" presetID="55" presetClass="entr" presetSubtype="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1000" fill="hold"/>
                                        <p:tgtEl>
                                          <p:spTgt spid="8"/>
                                        </p:tgtEl>
                                        <p:attrNameLst>
                                          <p:attrName>ppt_w</p:attrName>
                                        </p:attrNameLst>
                                      </p:cBhvr>
                                      <p:tavLst>
                                        <p:tav tm="0">
                                          <p:val>
                                            <p:strVal val="#ppt_w*0.70"/>
                                          </p:val>
                                        </p:tav>
                                        <p:tav tm="100000">
                                          <p:val>
                                            <p:strVal val="#ppt_w"/>
                                          </p:val>
                                        </p:tav>
                                      </p:tavLst>
                                    </p:anim>
                                    <p:anim calcmode="lin" valueType="num">
                                      <p:cBhvr>
                                        <p:cTn id="38" dur="1000" fill="hold"/>
                                        <p:tgtEl>
                                          <p:spTgt spid="8"/>
                                        </p:tgtEl>
                                        <p:attrNameLst>
                                          <p:attrName>ppt_h</p:attrName>
                                        </p:attrNameLst>
                                      </p:cBhvr>
                                      <p:tavLst>
                                        <p:tav tm="0">
                                          <p:val>
                                            <p:strVal val="#ppt_h"/>
                                          </p:val>
                                        </p:tav>
                                        <p:tav tm="100000">
                                          <p:val>
                                            <p:strVal val="#ppt_h"/>
                                          </p:val>
                                        </p:tav>
                                      </p:tavLst>
                                    </p:anim>
                                    <p:animEffect transition="in" filter="fade">
                                      <p:cBhvr>
                                        <p:cTn id="39" dur="1000"/>
                                        <p:tgtEl>
                                          <p:spTgt spid="8"/>
                                        </p:tgtEl>
                                      </p:cBhvr>
                                    </p:animEffect>
                                  </p:childTnLst>
                                </p:cTn>
                              </p:par>
                              <p:par>
                                <p:cTn id="40" presetID="55" presetClass="entr" presetSubtype="0"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1000" fill="hold"/>
                                        <p:tgtEl>
                                          <p:spTgt spid="9"/>
                                        </p:tgtEl>
                                        <p:attrNameLst>
                                          <p:attrName>ppt_w</p:attrName>
                                        </p:attrNameLst>
                                      </p:cBhvr>
                                      <p:tavLst>
                                        <p:tav tm="0">
                                          <p:val>
                                            <p:strVal val="#ppt_w*0.70"/>
                                          </p:val>
                                        </p:tav>
                                        <p:tav tm="100000">
                                          <p:val>
                                            <p:strVal val="#ppt_w"/>
                                          </p:val>
                                        </p:tav>
                                      </p:tavLst>
                                    </p:anim>
                                    <p:anim calcmode="lin" valueType="num">
                                      <p:cBhvr>
                                        <p:cTn id="43" dur="1000" fill="hold"/>
                                        <p:tgtEl>
                                          <p:spTgt spid="9"/>
                                        </p:tgtEl>
                                        <p:attrNameLst>
                                          <p:attrName>ppt_h</p:attrName>
                                        </p:attrNameLst>
                                      </p:cBhvr>
                                      <p:tavLst>
                                        <p:tav tm="0">
                                          <p:val>
                                            <p:strVal val="#ppt_h"/>
                                          </p:val>
                                        </p:tav>
                                        <p:tav tm="100000">
                                          <p:val>
                                            <p:strVal val="#ppt_h"/>
                                          </p:val>
                                        </p:tav>
                                      </p:tavLst>
                                    </p:anim>
                                    <p:animEffect transition="in" filter="fade">
                                      <p:cBhvr>
                                        <p:cTn id="44" dur="1000"/>
                                        <p:tgtEl>
                                          <p:spTgt spid="9"/>
                                        </p:tgtEl>
                                      </p:cBhvr>
                                    </p:animEffect>
                                  </p:childTnLst>
                                </p:cTn>
                              </p:par>
                              <p:par>
                                <p:cTn id="45" presetID="55"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strVal val="#ppt_w*0.70"/>
                                          </p:val>
                                        </p:tav>
                                        <p:tav tm="100000">
                                          <p:val>
                                            <p:strVal val="#ppt_w"/>
                                          </p:val>
                                        </p:tav>
                                      </p:tavLst>
                                    </p:anim>
                                    <p:anim calcmode="lin" valueType="num">
                                      <p:cBhvr>
                                        <p:cTn id="48" dur="1000" fill="hold"/>
                                        <p:tgtEl>
                                          <p:spTgt spid="10"/>
                                        </p:tgtEl>
                                        <p:attrNameLst>
                                          <p:attrName>ppt_h</p:attrName>
                                        </p:attrNameLst>
                                      </p:cBhvr>
                                      <p:tavLst>
                                        <p:tav tm="0">
                                          <p:val>
                                            <p:strVal val="#ppt_h"/>
                                          </p:val>
                                        </p:tav>
                                        <p:tav tm="100000">
                                          <p:val>
                                            <p:strVal val="#ppt_h"/>
                                          </p:val>
                                        </p:tav>
                                      </p:tavLst>
                                    </p:anim>
                                    <p:animEffect transition="in" filter="fade">
                                      <p:cBhvr>
                                        <p:cTn id="49" dur="1000"/>
                                        <p:tgtEl>
                                          <p:spTgt spid="10"/>
                                        </p:tgtEl>
                                      </p:cBhvr>
                                    </p:animEffect>
                                  </p:childTnLst>
                                </p:cTn>
                              </p:par>
                              <p:par>
                                <p:cTn id="50" presetID="55" presetClass="entr" presetSubtype="0"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1000" fill="hold"/>
                                        <p:tgtEl>
                                          <p:spTgt spid="11"/>
                                        </p:tgtEl>
                                        <p:attrNameLst>
                                          <p:attrName>ppt_w</p:attrName>
                                        </p:attrNameLst>
                                      </p:cBhvr>
                                      <p:tavLst>
                                        <p:tav tm="0">
                                          <p:val>
                                            <p:strVal val="#ppt_w*0.70"/>
                                          </p:val>
                                        </p:tav>
                                        <p:tav tm="100000">
                                          <p:val>
                                            <p:strVal val="#ppt_w"/>
                                          </p:val>
                                        </p:tav>
                                      </p:tavLst>
                                    </p:anim>
                                    <p:anim calcmode="lin" valueType="num">
                                      <p:cBhvr>
                                        <p:cTn id="53" dur="1000" fill="hold"/>
                                        <p:tgtEl>
                                          <p:spTgt spid="11"/>
                                        </p:tgtEl>
                                        <p:attrNameLst>
                                          <p:attrName>ppt_h</p:attrName>
                                        </p:attrNameLst>
                                      </p:cBhvr>
                                      <p:tavLst>
                                        <p:tav tm="0">
                                          <p:val>
                                            <p:strVal val="#ppt_h"/>
                                          </p:val>
                                        </p:tav>
                                        <p:tav tm="100000">
                                          <p:val>
                                            <p:strVal val="#ppt_h"/>
                                          </p:val>
                                        </p:tav>
                                      </p:tavLst>
                                    </p:anim>
                                    <p:animEffect transition="in" filter="fade">
                                      <p:cBhvr>
                                        <p:cTn id="54" dur="1000"/>
                                        <p:tgtEl>
                                          <p:spTgt spid="11"/>
                                        </p:tgtEl>
                                      </p:cBhvr>
                                    </p:animEffect>
                                  </p:childTnLst>
                                </p:cTn>
                              </p:par>
                              <p:par>
                                <p:cTn id="55" presetID="55" presetClass="entr" presetSubtype="0" fill="hold"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1000" fill="hold"/>
                                        <p:tgtEl>
                                          <p:spTgt spid="12"/>
                                        </p:tgtEl>
                                        <p:attrNameLst>
                                          <p:attrName>ppt_w</p:attrName>
                                        </p:attrNameLst>
                                      </p:cBhvr>
                                      <p:tavLst>
                                        <p:tav tm="0">
                                          <p:val>
                                            <p:strVal val="#ppt_w*0.70"/>
                                          </p:val>
                                        </p:tav>
                                        <p:tav tm="100000">
                                          <p:val>
                                            <p:strVal val="#ppt_w"/>
                                          </p:val>
                                        </p:tav>
                                      </p:tavLst>
                                    </p:anim>
                                    <p:anim calcmode="lin" valueType="num">
                                      <p:cBhvr>
                                        <p:cTn id="58" dur="1000" fill="hold"/>
                                        <p:tgtEl>
                                          <p:spTgt spid="12"/>
                                        </p:tgtEl>
                                        <p:attrNameLst>
                                          <p:attrName>ppt_h</p:attrName>
                                        </p:attrNameLst>
                                      </p:cBhvr>
                                      <p:tavLst>
                                        <p:tav tm="0">
                                          <p:val>
                                            <p:strVal val="#ppt_h"/>
                                          </p:val>
                                        </p:tav>
                                        <p:tav tm="100000">
                                          <p:val>
                                            <p:strVal val="#ppt_h"/>
                                          </p:val>
                                        </p:tav>
                                      </p:tavLst>
                                    </p:anim>
                                    <p:animEffect transition="in" filter="fade">
                                      <p:cBhvr>
                                        <p:cTn id="59" dur="1000"/>
                                        <p:tgtEl>
                                          <p:spTgt spid="12"/>
                                        </p:tgtEl>
                                      </p:cBhvr>
                                    </p:animEffect>
                                  </p:childTnLst>
                                </p:cTn>
                              </p:par>
                              <p:par>
                                <p:cTn id="60" presetID="55" presetClass="entr" presetSubtype="0" fill="hold" nodeType="withEffect">
                                  <p:stCondLst>
                                    <p:cond delay="0"/>
                                  </p:stCondLst>
                                  <p:childTnLst>
                                    <p:set>
                                      <p:cBhvr>
                                        <p:cTn id="61" dur="1" fill="hold">
                                          <p:stCondLst>
                                            <p:cond delay="0"/>
                                          </p:stCondLst>
                                        </p:cTn>
                                        <p:tgtEl>
                                          <p:spTgt spid="13"/>
                                        </p:tgtEl>
                                        <p:attrNameLst>
                                          <p:attrName>style.visibility</p:attrName>
                                        </p:attrNameLst>
                                      </p:cBhvr>
                                      <p:to>
                                        <p:strVal val="visible"/>
                                      </p:to>
                                    </p:set>
                                    <p:anim calcmode="lin" valueType="num">
                                      <p:cBhvr>
                                        <p:cTn id="62" dur="1000" fill="hold"/>
                                        <p:tgtEl>
                                          <p:spTgt spid="13"/>
                                        </p:tgtEl>
                                        <p:attrNameLst>
                                          <p:attrName>ppt_w</p:attrName>
                                        </p:attrNameLst>
                                      </p:cBhvr>
                                      <p:tavLst>
                                        <p:tav tm="0">
                                          <p:val>
                                            <p:strVal val="#ppt_w*0.70"/>
                                          </p:val>
                                        </p:tav>
                                        <p:tav tm="100000">
                                          <p:val>
                                            <p:strVal val="#ppt_w"/>
                                          </p:val>
                                        </p:tav>
                                      </p:tavLst>
                                    </p:anim>
                                    <p:anim calcmode="lin" valueType="num">
                                      <p:cBhvr>
                                        <p:cTn id="63" dur="1000" fill="hold"/>
                                        <p:tgtEl>
                                          <p:spTgt spid="13"/>
                                        </p:tgtEl>
                                        <p:attrNameLst>
                                          <p:attrName>ppt_h</p:attrName>
                                        </p:attrNameLst>
                                      </p:cBhvr>
                                      <p:tavLst>
                                        <p:tav tm="0">
                                          <p:val>
                                            <p:strVal val="#ppt_h"/>
                                          </p:val>
                                        </p:tav>
                                        <p:tav tm="100000">
                                          <p:val>
                                            <p:strVal val="#ppt_h"/>
                                          </p:val>
                                        </p:tav>
                                      </p:tavLst>
                                    </p:anim>
                                    <p:animEffect transition="in" filter="fade">
                                      <p:cBhvr>
                                        <p:cTn id="64" dur="1000"/>
                                        <p:tgtEl>
                                          <p:spTgt spid="13"/>
                                        </p:tgtEl>
                                      </p:cBhvr>
                                    </p:animEffect>
                                  </p:childTnLst>
                                </p:cTn>
                              </p:par>
                              <p:par>
                                <p:cTn id="65" presetID="55" presetClass="entr" presetSubtype="0" fill="hold" nodeType="with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p:cTn id="67" dur="1000" fill="hold"/>
                                        <p:tgtEl>
                                          <p:spTgt spid="14"/>
                                        </p:tgtEl>
                                        <p:attrNameLst>
                                          <p:attrName>ppt_w</p:attrName>
                                        </p:attrNameLst>
                                      </p:cBhvr>
                                      <p:tavLst>
                                        <p:tav tm="0">
                                          <p:val>
                                            <p:strVal val="#ppt_w*0.70"/>
                                          </p:val>
                                        </p:tav>
                                        <p:tav tm="100000">
                                          <p:val>
                                            <p:strVal val="#ppt_w"/>
                                          </p:val>
                                        </p:tav>
                                      </p:tavLst>
                                    </p:anim>
                                    <p:anim calcmode="lin" valueType="num">
                                      <p:cBhvr>
                                        <p:cTn id="68" dur="1000" fill="hold"/>
                                        <p:tgtEl>
                                          <p:spTgt spid="14"/>
                                        </p:tgtEl>
                                        <p:attrNameLst>
                                          <p:attrName>ppt_h</p:attrName>
                                        </p:attrNameLst>
                                      </p:cBhvr>
                                      <p:tavLst>
                                        <p:tav tm="0">
                                          <p:val>
                                            <p:strVal val="#ppt_h"/>
                                          </p:val>
                                        </p:tav>
                                        <p:tav tm="100000">
                                          <p:val>
                                            <p:strVal val="#ppt_h"/>
                                          </p:val>
                                        </p:tav>
                                      </p:tavLst>
                                    </p:anim>
                                    <p:animEffect transition="in" filter="fade">
                                      <p:cBhvr>
                                        <p:cTn id="69" dur="1000"/>
                                        <p:tgtEl>
                                          <p:spTgt spid="14"/>
                                        </p:tgtEl>
                                      </p:cBhvr>
                                    </p:animEffect>
                                  </p:childTnLst>
                                </p:cTn>
                              </p:par>
                              <p:par>
                                <p:cTn id="70" presetID="55" presetClass="entr" presetSubtype="0" fill="hold"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p:cTn id="72" dur="1000" fill="hold"/>
                                        <p:tgtEl>
                                          <p:spTgt spid="15"/>
                                        </p:tgtEl>
                                        <p:attrNameLst>
                                          <p:attrName>ppt_w</p:attrName>
                                        </p:attrNameLst>
                                      </p:cBhvr>
                                      <p:tavLst>
                                        <p:tav tm="0">
                                          <p:val>
                                            <p:strVal val="#ppt_w*0.70"/>
                                          </p:val>
                                        </p:tav>
                                        <p:tav tm="100000">
                                          <p:val>
                                            <p:strVal val="#ppt_w"/>
                                          </p:val>
                                        </p:tav>
                                      </p:tavLst>
                                    </p:anim>
                                    <p:anim calcmode="lin" valueType="num">
                                      <p:cBhvr>
                                        <p:cTn id="73" dur="1000" fill="hold"/>
                                        <p:tgtEl>
                                          <p:spTgt spid="15"/>
                                        </p:tgtEl>
                                        <p:attrNameLst>
                                          <p:attrName>ppt_h</p:attrName>
                                        </p:attrNameLst>
                                      </p:cBhvr>
                                      <p:tavLst>
                                        <p:tav tm="0">
                                          <p:val>
                                            <p:strVal val="#ppt_h"/>
                                          </p:val>
                                        </p:tav>
                                        <p:tav tm="100000">
                                          <p:val>
                                            <p:strVal val="#ppt_h"/>
                                          </p:val>
                                        </p:tav>
                                      </p:tavLst>
                                    </p:anim>
                                    <p:animEffect transition="in" filter="fade">
                                      <p:cBhvr>
                                        <p:cTn id="74" dur="1000"/>
                                        <p:tgtEl>
                                          <p:spTgt spid="15"/>
                                        </p:tgtEl>
                                      </p:cBhvr>
                                    </p:animEffect>
                                  </p:childTnLst>
                                </p:cTn>
                              </p:par>
                              <p:par>
                                <p:cTn id="75" presetID="55" presetClass="entr" presetSubtype="0" fill="hold" nodeType="withEffect">
                                  <p:stCondLst>
                                    <p:cond delay="0"/>
                                  </p:stCondLst>
                                  <p:childTnLst>
                                    <p:set>
                                      <p:cBhvr>
                                        <p:cTn id="76" dur="1" fill="hold">
                                          <p:stCondLst>
                                            <p:cond delay="0"/>
                                          </p:stCondLst>
                                        </p:cTn>
                                        <p:tgtEl>
                                          <p:spTgt spid="16"/>
                                        </p:tgtEl>
                                        <p:attrNameLst>
                                          <p:attrName>style.visibility</p:attrName>
                                        </p:attrNameLst>
                                      </p:cBhvr>
                                      <p:to>
                                        <p:strVal val="visible"/>
                                      </p:to>
                                    </p:set>
                                    <p:anim calcmode="lin" valueType="num">
                                      <p:cBhvr>
                                        <p:cTn id="77" dur="1000" fill="hold"/>
                                        <p:tgtEl>
                                          <p:spTgt spid="16"/>
                                        </p:tgtEl>
                                        <p:attrNameLst>
                                          <p:attrName>ppt_w</p:attrName>
                                        </p:attrNameLst>
                                      </p:cBhvr>
                                      <p:tavLst>
                                        <p:tav tm="0">
                                          <p:val>
                                            <p:strVal val="#ppt_w*0.70"/>
                                          </p:val>
                                        </p:tav>
                                        <p:tav tm="100000">
                                          <p:val>
                                            <p:strVal val="#ppt_w"/>
                                          </p:val>
                                        </p:tav>
                                      </p:tavLst>
                                    </p:anim>
                                    <p:anim calcmode="lin" valueType="num">
                                      <p:cBhvr>
                                        <p:cTn id="78" dur="1000" fill="hold"/>
                                        <p:tgtEl>
                                          <p:spTgt spid="16"/>
                                        </p:tgtEl>
                                        <p:attrNameLst>
                                          <p:attrName>ppt_h</p:attrName>
                                        </p:attrNameLst>
                                      </p:cBhvr>
                                      <p:tavLst>
                                        <p:tav tm="0">
                                          <p:val>
                                            <p:strVal val="#ppt_h"/>
                                          </p:val>
                                        </p:tav>
                                        <p:tav tm="100000">
                                          <p:val>
                                            <p:strVal val="#ppt_h"/>
                                          </p:val>
                                        </p:tav>
                                      </p:tavLst>
                                    </p:anim>
                                    <p:animEffect transition="in" filter="fade">
                                      <p:cBhvr>
                                        <p:cTn id="79" dur="1000"/>
                                        <p:tgtEl>
                                          <p:spTgt spid="16"/>
                                        </p:tgtEl>
                                      </p:cBhvr>
                                    </p:animEffect>
                                  </p:childTnLst>
                                </p:cTn>
                              </p:par>
                              <p:par>
                                <p:cTn id="80" presetID="55" presetClass="entr" presetSubtype="0" fill="hold" nodeType="withEffect">
                                  <p:stCondLst>
                                    <p:cond delay="0"/>
                                  </p:stCondLst>
                                  <p:childTnLst>
                                    <p:set>
                                      <p:cBhvr>
                                        <p:cTn id="81" dur="1" fill="hold">
                                          <p:stCondLst>
                                            <p:cond delay="0"/>
                                          </p:stCondLst>
                                        </p:cTn>
                                        <p:tgtEl>
                                          <p:spTgt spid="17"/>
                                        </p:tgtEl>
                                        <p:attrNameLst>
                                          <p:attrName>style.visibility</p:attrName>
                                        </p:attrNameLst>
                                      </p:cBhvr>
                                      <p:to>
                                        <p:strVal val="visible"/>
                                      </p:to>
                                    </p:set>
                                    <p:anim calcmode="lin" valueType="num">
                                      <p:cBhvr>
                                        <p:cTn id="82" dur="1000" fill="hold"/>
                                        <p:tgtEl>
                                          <p:spTgt spid="17"/>
                                        </p:tgtEl>
                                        <p:attrNameLst>
                                          <p:attrName>ppt_w</p:attrName>
                                        </p:attrNameLst>
                                      </p:cBhvr>
                                      <p:tavLst>
                                        <p:tav tm="0">
                                          <p:val>
                                            <p:strVal val="#ppt_w*0.70"/>
                                          </p:val>
                                        </p:tav>
                                        <p:tav tm="100000">
                                          <p:val>
                                            <p:strVal val="#ppt_w"/>
                                          </p:val>
                                        </p:tav>
                                      </p:tavLst>
                                    </p:anim>
                                    <p:anim calcmode="lin" valueType="num">
                                      <p:cBhvr>
                                        <p:cTn id="83" dur="1000" fill="hold"/>
                                        <p:tgtEl>
                                          <p:spTgt spid="17"/>
                                        </p:tgtEl>
                                        <p:attrNameLst>
                                          <p:attrName>ppt_h</p:attrName>
                                        </p:attrNameLst>
                                      </p:cBhvr>
                                      <p:tavLst>
                                        <p:tav tm="0">
                                          <p:val>
                                            <p:strVal val="#ppt_h"/>
                                          </p:val>
                                        </p:tav>
                                        <p:tav tm="100000">
                                          <p:val>
                                            <p:strVal val="#ppt_h"/>
                                          </p:val>
                                        </p:tav>
                                      </p:tavLst>
                                    </p:anim>
                                    <p:animEffect transition="in" filter="fade">
                                      <p:cBhvr>
                                        <p:cTn id="84" dur="1000"/>
                                        <p:tgtEl>
                                          <p:spTgt spid="17"/>
                                        </p:tgtEl>
                                      </p:cBhvr>
                                    </p:animEffect>
                                  </p:childTnLst>
                                </p:cTn>
                              </p:par>
                              <p:par>
                                <p:cTn id="85" presetID="55" presetClass="entr" presetSubtype="0" fill="hold" nodeType="withEffect">
                                  <p:stCondLst>
                                    <p:cond delay="0"/>
                                  </p:stCondLst>
                                  <p:childTnLst>
                                    <p:set>
                                      <p:cBhvr>
                                        <p:cTn id="86" dur="1" fill="hold">
                                          <p:stCondLst>
                                            <p:cond delay="0"/>
                                          </p:stCondLst>
                                        </p:cTn>
                                        <p:tgtEl>
                                          <p:spTgt spid="18"/>
                                        </p:tgtEl>
                                        <p:attrNameLst>
                                          <p:attrName>style.visibility</p:attrName>
                                        </p:attrNameLst>
                                      </p:cBhvr>
                                      <p:to>
                                        <p:strVal val="visible"/>
                                      </p:to>
                                    </p:set>
                                    <p:anim calcmode="lin" valueType="num">
                                      <p:cBhvr>
                                        <p:cTn id="87" dur="1000" fill="hold"/>
                                        <p:tgtEl>
                                          <p:spTgt spid="18"/>
                                        </p:tgtEl>
                                        <p:attrNameLst>
                                          <p:attrName>ppt_w</p:attrName>
                                        </p:attrNameLst>
                                      </p:cBhvr>
                                      <p:tavLst>
                                        <p:tav tm="0">
                                          <p:val>
                                            <p:strVal val="#ppt_w*0.70"/>
                                          </p:val>
                                        </p:tav>
                                        <p:tav tm="100000">
                                          <p:val>
                                            <p:strVal val="#ppt_w"/>
                                          </p:val>
                                        </p:tav>
                                      </p:tavLst>
                                    </p:anim>
                                    <p:anim calcmode="lin" valueType="num">
                                      <p:cBhvr>
                                        <p:cTn id="88" dur="1000" fill="hold"/>
                                        <p:tgtEl>
                                          <p:spTgt spid="18"/>
                                        </p:tgtEl>
                                        <p:attrNameLst>
                                          <p:attrName>ppt_h</p:attrName>
                                        </p:attrNameLst>
                                      </p:cBhvr>
                                      <p:tavLst>
                                        <p:tav tm="0">
                                          <p:val>
                                            <p:strVal val="#ppt_h"/>
                                          </p:val>
                                        </p:tav>
                                        <p:tav tm="100000">
                                          <p:val>
                                            <p:strVal val="#ppt_h"/>
                                          </p:val>
                                        </p:tav>
                                      </p:tavLst>
                                    </p:anim>
                                    <p:animEffect transition="in" filter="fade">
                                      <p:cBhvr>
                                        <p:cTn id="89" dur="1000"/>
                                        <p:tgtEl>
                                          <p:spTgt spid="18"/>
                                        </p:tgtEl>
                                      </p:cBhvr>
                                    </p:animEffect>
                                  </p:childTnLst>
                                </p:cTn>
                              </p:par>
                              <p:par>
                                <p:cTn id="90" presetID="55" presetClass="entr" presetSubtype="0" fill="hold" nodeType="withEffect">
                                  <p:stCondLst>
                                    <p:cond delay="0"/>
                                  </p:stCondLst>
                                  <p:childTnLst>
                                    <p:set>
                                      <p:cBhvr>
                                        <p:cTn id="91" dur="1" fill="hold">
                                          <p:stCondLst>
                                            <p:cond delay="0"/>
                                          </p:stCondLst>
                                        </p:cTn>
                                        <p:tgtEl>
                                          <p:spTgt spid="19"/>
                                        </p:tgtEl>
                                        <p:attrNameLst>
                                          <p:attrName>style.visibility</p:attrName>
                                        </p:attrNameLst>
                                      </p:cBhvr>
                                      <p:to>
                                        <p:strVal val="visible"/>
                                      </p:to>
                                    </p:set>
                                    <p:anim calcmode="lin" valueType="num">
                                      <p:cBhvr>
                                        <p:cTn id="92" dur="1000" fill="hold"/>
                                        <p:tgtEl>
                                          <p:spTgt spid="19"/>
                                        </p:tgtEl>
                                        <p:attrNameLst>
                                          <p:attrName>ppt_w</p:attrName>
                                        </p:attrNameLst>
                                      </p:cBhvr>
                                      <p:tavLst>
                                        <p:tav tm="0">
                                          <p:val>
                                            <p:strVal val="#ppt_w*0.70"/>
                                          </p:val>
                                        </p:tav>
                                        <p:tav tm="100000">
                                          <p:val>
                                            <p:strVal val="#ppt_w"/>
                                          </p:val>
                                        </p:tav>
                                      </p:tavLst>
                                    </p:anim>
                                    <p:anim calcmode="lin" valueType="num">
                                      <p:cBhvr>
                                        <p:cTn id="93" dur="1000" fill="hold"/>
                                        <p:tgtEl>
                                          <p:spTgt spid="19"/>
                                        </p:tgtEl>
                                        <p:attrNameLst>
                                          <p:attrName>ppt_h</p:attrName>
                                        </p:attrNameLst>
                                      </p:cBhvr>
                                      <p:tavLst>
                                        <p:tav tm="0">
                                          <p:val>
                                            <p:strVal val="#ppt_h"/>
                                          </p:val>
                                        </p:tav>
                                        <p:tav tm="100000">
                                          <p:val>
                                            <p:strVal val="#ppt_h"/>
                                          </p:val>
                                        </p:tav>
                                      </p:tavLst>
                                    </p:anim>
                                    <p:animEffect transition="in" filter="fade">
                                      <p:cBhvr>
                                        <p:cTn id="94" dur="1000"/>
                                        <p:tgtEl>
                                          <p:spTgt spid="19"/>
                                        </p:tgtEl>
                                      </p:cBhvr>
                                    </p:animEffect>
                                  </p:childTnLst>
                                </p:cTn>
                              </p:par>
                              <p:par>
                                <p:cTn id="95" presetID="55" presetClass="entr" presetSubtype="0" fill="hold" nodeType="withEffect">
                                  <p:stCondLst>
                                    <p:cond delay="0"/>
                                  </p:stCondLst>
                                  <p:childTnLst>
                                    <p:set>
                                      <p:cBhvr>
                                        <p:cTn id="96" dur="1" fill="hold">
                                          <p:stCondLst>
                                            <p:cond delay="0"/>
                                          </p:stCondLst>
                                        </p:cTn>
                                        <p:tgtEl>
                                          <p:spTgt spid="20"/>
                                        </p:tgtEl>
                                        <p:attrNameLst>
                                          <p:attrName>style.visibility</p:attrName>
                                        </p:attrNameLst>
                                      </p:cBhvr>
                                      <p:to>
                                        <p:strVal val="visible"/>
                                      </p:to>
                                    </p:set>
                                    <p:anim calcmode="lin" valueType="num">
                                      <p:cBhvr>
                                        <p:cTn id="97" dur="1000" fill="hold"/>
                                        <p:tgtEl>
                                          <p:spTgt spid="20"/>
                                        </p:tgtEl>
                                        <p:attrNameLst>
                                          <p:attrName>ppt_w</p:attrName>
                                        </p:attrNameLst>
                                      </p:cBhvr>
                                      <p:tavLst>
                                        <p:tav tm="0">
                                          <p:val>
                                            <p:strVal val="#ppt_w*0.70"/>
                                          </p:val>
                                        </p:tav>
                                        <p:tav tm="100000">
                                          <p:val>
                                            <p:strVal val="#ppt_w"/>
                                          </p:val>
                                        </p:tav>
                                      </p:tavLst>
                                    </p:anim>
                                    <p:anim calcmode="lin" valueType="num">
                                      <p:cBhvr>
                                        <p:cTn id="98" dur="1000" fill="hold"/>
                                        <p:tgtEl>
                                          <p:spTgt spid="20"/>
                                        </p:tgtEl>
                                        <p:attrNameLst>
                                          <p:attrName>ppt_h</p:attrName>
                                        </p:attrNameLst>
                                      </p:cBhvr>
                                      <p:tavLst>
                                        <p:tav tm="0">
                                          <p:val>
                                            <p:strVal val="#ppt_h"/>
                                          </p:val>
                                        </p:tav>
                                        <p:tav tm="100000">
                                          <p:val>
                                            <p:strVal val="#ppt_h"/>
                                          </p:val>
                                        </p:tav>
                                      </p:tavLst>
                                    </p:anim>
                                    <p:animEffect transition="in" filter="fade">
                                      <p:cBhvr>
                                        <p:cTn id="99" dur="1000"/>
                                        <p:tgtEl>
                                          <p:spTgt spid="20"/>
                                        </p:tgtEl>
                                      </p:cBhvr>
                                    </p:animEffect>
                                  </p:childTnLst>
                                </p:cTn>
                              </p:par>
                              <p:par>
                                <p:cTn id="100" presetID="55" presetClass="entr" presetSubtype="0" fill="hold" nodeType="withEffect">
                                  <p:stCondLst>
                                    <p:cond delay="0"/>
                                  </p:stCondLst>
                                  <p:childTnLst>
                                    <p:set>
                                      <p:cBhvr>
                                        <p:cTn id="101" dur="1" fill="hold">
                                          <p:stCondLst>
                                            <p:cond delay="0"/>
                                          </p:stCondLst>
                                        </p:cTn>
                                        <p:tgtEl>
                                          <p:spTgt spid="21"/>
                                        </p:tgtEl>
                                        <p:attrNameLst>
                                          <p:attrName>style.visibility</p:attrName>
                                        </p:attrNameLst>
                                      </p:cBhvr>
                                      <p:to>
                                        <p:strVal val="visible"/>
                                      </p:to>
                                    </p:set>
                                    <p:anim calcmode="lin" valueType="num">
                                      <p:cBhvr>
                                        <p:cTn id="102" dur="1000" fill="hold"/>
                                        <p:tgtEl>
                                          <p:spTgt spid="21"/>
                                        </p:tgtEl>
                                        <p:attrNameLst>
                                          <p:attrName>ppt_w</p:attrName>
                                        </p:attrNameLst>
                                      </p:cBhvr>
                                      <p:tavLst>
                                        <p:tav tm="0">
                                          <p:val>
                                            <p:strVal val="#ppt_w*0.70"/>
                                          </p:val>
                                        </p:tav>
                                        <p:tav tm="100000">
                                          <p:val>
                                            <p:strVal val="#ppt_w"/>
                                          </p:val>
                                        </p:tav>
                                      </p:tavLst>
                                    </p:anim>
                                    <p:anim calcmode="lin" valueType="num">
                                      <p:cBhvr>
                                        <p:cTn id="103" dur="1000" fill="hold"/>
                                        <p:tgtEl>
                                          <p:spTgt spid="21"/>
                                        </p:tgtEl>
                                        <p:attrNameLst>
                                          <p:attrName>ppt_h</p:attrName>
                                        </p:attrNameLst>
                                      </p:cBhvr>
                                      <p:tavLst>
                                        <p:tav tm="0">
                                          <p:val>
                                            <p:strVal val="#ppt_h"/>
                                          </p:val>
                                        </p:tav>
                                        <p:tav tm="100000">
                                          <p:val>
                                            <p:strVal val="#ppt_h"/>
                                          </p:val>
                                        </p:tav>
                                      </p:tavLst>
                                    </p:anim>
                                    <p:animEffect transition="in" filter="fade">
                                      <p:cBhvr>
                                        <p:cTn id="104" dur="1000"/>
                                        <p:tgtEl>
                                          <p:spTgt spid="21"/>
                                        </p:tgtEl>
                                      </p:cBhvr>
                                    </p:animEffect>
                                  </p:childTnLst>
                                </p:cTn>
                              </p:par>
                              <p:par>
                                <p:cTn id="105" presetID="55" presetClass="entr" presetSubtype="0" fill="hold" nodeType="withEffect">
                                  <p:stCondLst>
                                    <p:cond delay="0"/>
                                  </p:stCondLst>
                                  <p:childTnLst>
                                    <p:set>
                                      <p:cBhvr>
                                        <p:cTn id="106" dur="1" fill="hold">
                                          <p:stCondLst>
                                            <p:cond delay="0"/>
                                          </p:stCondLst>
                                        </p:cTn>
                                        <p:tgtEl>
                                          <p:spTgt spid="22"/>
                                        </p:tgtEl>
                                        <p:attrNameLst>
                                          <p:attrName>style.visibility</p:attrName>
                                        </p:attrNameLst>
                                      </p:cBhvr>
                                      <p:to>
                                        <p:strVal val="visible"/>
                                      </p:to>
                                    </p:set>
                                    <p:anim calcmode="lin" valueType="num">
                                      <p:cBhvr>
                                        <p:cTn id="107" dur="1000" fill="hold"/>
                                        <p:tgtEl>
                                          <p:spTgt spid="22"/>
                                        </p:tgtEl>
                                        <p:attrNameLst>
                                          <p:attrName>ppt_w</p:attrName>
                                        </p:attrNameLst>
                                      </p:cBhvr>
                                      <p:tavLst>
                                        <p:tav tm="0">
                                          <p:val>
                                            <p:strVal val="#ppt_w*0.70"/>
                                          </p:val>
                                        </p:tav>
                                        <p:tav tm="100000">
                                          <p:val>
                                            <p:strVal val="#ppt_w"/>
                                          </p:val>
                                        </p:tav>
                                      </p:tavLst>
                                    </p:anim>
                                    <p:anim calcmode="lin" valueType="num">
                                      <p:cBhvr>
                                        <p:cTn id="108" dur="1000" fill="hold"/>
                                        <p:tgtEl>
                                          <p:spTgt spid="22"/>
                                        </p:tgtEl>
                                        <p:attrNameLst>
                                          <p:attrName>ppt_h</p:attrName>
                                        </p:attrNameLst>
                                      </p:cBhvr>
                                      <p:tavLst>
                                        <p:tav tm="0">
                                          <p:val>
                                            <p:strVal val="#ppt_h"/>
                                          </p:val>
                                        </p:tav>
                                        <p:tav tm="100000">
                                          <p:val>
                                            <p:strVal val="#ppt_h"/>
                                          </p:val>
                                        </p:tav>
                                      </p:tavLst>
                                    </p:anim>
                                    <p:animEffect transition="in" filter="fade">
                                      <p:cBhvr>
                                        <p:cTn id="109" dur="1000"/>
                                        <p:tgtEl>
                                          <p:spTgt spid="22"/>
                                        </p:tgtEl>
                                      </p:cBhvr>
                                    </p:animEffect>
                                  </p:childTnLst>
                                </p:cTn>
                              </p:par>
                              <p:par>
                                <p:cTn id="110" presetID="55" presetClass="entr" presetSubtype="0" fill="hold" nodeType="withEffect">
                                  <p:stCondLst>
                                    <p:cond delay="0"/>
                                  </p:stCondLst>
                                  <p:childTnLst>
                                    <p:set>
                                      <p:cBhvr>
                                        <p:cTn id="111" dur="1" fill="hold">
                                          <p:stCondLst>
                                            <p:cond delay="0"/>
                                          </p:stCondLst>
                                        </p:cTn>
                                        <p:tgtEl>
                                          <p:spTgt spid="23"/>
                                        </p:tgtEl>
                                        <p:attrNameLst>
                                          <p:attrName>style.visibility</p:attrName>
                                        </p:attrNameLst>
                                      </p:cBhvr>
                                      <p:to>
                                        <p:strVal val="visible"/>
                                      </p:to>
                                    </p:set>
                                    <p:anim calcmode="lin" valueType="num">
                                      <p:cBhvr>
                                        <p:cTn id="112" dur="1000" fill="hold"/>
                                        <p:tgtEl>
                                          <p:spTgt spid="23"/>
                                        </p:tgtEl>
                                        <p:attrNameLst>
                                          <p:attrName>ppt_w</p:attrName>
                                        </p:attrNameLst>
                                      </p:cBhvr>
                                      <p:tavLst>
                                        <p:tav tm="0">
                                          <p:val>
                                            <p:strVal val="#ppt_w*0.70"/>
                                          </p:val>
                                        </p:tav>
                                        <p:tav tm="100000">
                                          <p:val>
                                            <p:strVal val="#ppt_w"/>
                                          </p:val>
                                        </p:tav>
                                      </p:tavLst>
                                    </p:anim>
                                    <p:anim calcmode="lin" valueType="num">
                                      <p:cBhvr>
                                        <p:cTn id="113" dur="1000" fill="hold"/>
                                        <p:tgtEl>
                                          <p:spTgt spid="23"/>
                                        </p:tgtEl>
                                        <p:attrNameLst>
                                          <p:attrName>ppt_h</p:attrName>
                                        </p:attrNameLst>
                                      </p:cBhvr>
                                      <p:tavLst>
                                        <p:tav tm="0">
                                          <p:val>
                                            <p:strVal val="#ppt_h"/>
                                          </p:val>
                                        </p:tav>
                                        <p:tav tm="100000">
                                          <p:val>
                                            <p:strVal val="#ppt_h"/>
                                          </p:val>
                                        </p:tav>
                                      </p:tavLst>
                                    </p:anim>
                                    <p:animEffect transition="in" filter="fade">
                                      <p:cBhvr>
                                        <p:cTn id="114" dur="1000"/>
                                        <p:tgtEl>
                                          <p:spTgt spid="23"/>
                                        </p:tgtEl>
                                      </p:cBhvr>
                                    </p:animEffect>
                                  </p:childTnLst>
                                </p:cTn>
                              </p:par>
                              <p:par>
                                <p:cTn id="115" presetID="55" presetClass="entr" presetSubtype="0" fill="hold" nodeType="withEffect">
                                  <p:stCondLst>
                                    <p:cond delay="0"/>
                                  </p:stCondLst>
                                  <p:childTnLst>
                                    <p:set>
                                      <p:cBhvr>
                                        <p:cTn id="116" dur="1" fill="hold">
                                          <p:stCondLst>
                                            <p:cond delay="0"/>
                                          </p:stCondLst>
                                        </p:cTn>
                                        <p:tgtEl>
                                          <p:spTgt spid="24"/>
                                        </p:tgtEl>
                                        <p:attrNameLst>
                                          <p:attrName>style.visibility</p:attrName>
                                        </p:attrNameLst>
                                      </p:cBhvr>
                                      <p:to>
                                        <p:strVal val="visible"/>
                                      </p:to>
                                    </p:set>
                                    <p:anim calcmode="lin" valueType="num">
                                      <p:cBhvr>
                                        <p:cTn id="117" dur="1000" fill="hold"/>
                                        <p:tgtEl>
                                          <p:spTgt spid="24"/>
                                        </p:tgtEl>
                                        <p:attrNameLst>
                                          <p:attrName>ppt_w</p:attrName>
                                        </p:attrNameLst>
                                      </p:cBhvr>
                                      <p:tavLst>
                                        <p:tav tm="0">
                                          <p:val>
                                            <p:strVal val="#ppt_w*0.70"/>
                                          </p:val>
                                        </p:tav>
                                        <p:tav tm="100000">
                                          <p:val>
                                            <p:strVal val="#ppt_w"/>
                                          </p:val>
                                        </p:tav>
                                      </p:tavLst>
                                    </p:anim>
                                    <p:anim calcmode="lin" valueType="num">
                                      <p:cBhvr>
                                        <p:cTn id="118" dur="1000" fill="hold"/>
                                        <p:tgtEl>
                                          <p:spTgt spid="24"/>
                                        </p:tgtEl>
                                        <p:attrNameLst>
                                          <p:attrName>ppt_h</p:attrName>
                                        </p:attrNameLst>
                                      </p:cBhvr>
                                      <p:tavLst>
                                        <p:tav tm="0">
                                          <p:val>
                                            <p:strVal val="#ppt_h"/>
                                          </p:val>
                                        </p:tav>
                                        <p:tav tm="100000">
                                          <p:val>
                                            <p:strVal val="#ppt_h"/>
                                          </p:val>
                                        </p:tav>
                                      </p:tavLst>
                                    </p:anim>
                                    <p:animEffect transition="in" filter="fade">
                                      <p:cBhvr>
                                        <p:cTn id="119" dur="1000"/>
                                        <p:tgtEl>
                                          <p:spTgt spid="24"/>
                                        </p:tgtEl>
                                      </p:cBhvr>
                                    </p:animEffect>
                                  </p:childTnLst>
                                </p:cTn>
                              </p:par>
                              <p:par>
                                <p:cTn id="120" presetID="55" presetClass="entr" presetSubtype="0" fill="hold" nodeType="withEffect">
                                  <p:stCondLst>
                                    <p:cond delay="0"/>
                                  </p:stCondLst>
                                  <p:childTnLst>
                                    <p:set>
                                      <p:cBhvr>
                                        <p:cTn id="121" dur="1" fill="hold">
                                          <p:stCondLst>
                                            <p:cond delay="0"/>
                                          </p:stCondLst>
                                        </p:cTn>
                                        <p:tgtEl>
                                          <p:spTgt spid="25"/>
                                        </p:tgtEl>
                                        <p:attrNameLst>
                                          <p:attrName>style.visibility</p:attrName>
                                        </p:attrNameLst>
                                      </p:cBhvr>
                                      <p:to>
                                        <p:strVal val="visible"/>
                                      </p:to>
                                    </p:set>
                                    <p:anim calcmode="lin" valueType="num">
                                      <p:cBhvr>
                                        <p:cTn id="122" dur="1000" fill="hold"/>
                                        <p:tgtEl>
                                          <p:spTgt spid="25"/>
                                        </p:tgtEl>
                                        <p:attrNameLst>
                                          <p:attrName>ppt_w</p:attrName>
                                        </p:attrNameLst>
                                      </p:cBhvr>
                                      <p:tavLst>
                                        <p:tav tm="0">
                                          <p:val>
                                            <p:strVal val="#ppt_w*0.70"/>
                                          </p:val>
                                        </p:tav>
                                        <p:tav tm="100000">
                                          <p:val>
                                            <p:strVal val="#ppt_w"/>
                                          </p:val>
                                        </p:tav>
                                      </p:tavLst>
                                    </p:anim>
                                    <p:anim calcmode="lin" valueType="num">
                                      <p:cBhvr>
                                        <p:cTn id="123" dur="1000" fill="hold"/>
                                        <p:tgtEl>
                                          <p:spTgt spid="25"/>
                                        </p:tgtEl>
                                        <p:attrNameLst>
                                          <p:attrName>ppt_h</p:attrName>
                                        </p:attrNameLst>
                                      </p:cBhvr>
                                      <p:tavLst>
                                        <p:tav tm="0">
                                          <p:val>
                                            <p:strVal val="#ppt_h"/>
                                          </p:val>
                                        </p:tav>
                                        <p:tav tm="100000">
                                          <p:val>
                                            <p:strVal val="#ppt_h"/>
                                          </p:val>
                                        </p:tav>
                                      </p:tavLst>
                                    </p:anim>
                                    <p:animEffect transition="in" filter="fade">
                                      <p:cBhvr>
                                        <p:cTn id="124" dur="1000"/>
                                        <p:tgtEl>
                                          <p:spTgt spid="25"/>
                                        </p:tgtEl>
                                      </p:cBhvr>
                                    </p:animEffect>
                                  </p:childTnLst>
                                </p:cTn>
                              </p:par>
                            </p:childTnLst>
                          </p:cTn>
                        </p:par>
                      </p:childTnLst>
                    </p:cTn>
                  </p:par>
                  <p:par>
                    <p:cTn id="125" fill="hold">
                      <p:stCondLst>
                        <p:cond delay="indefinite"/>
                      </p:stCondLst>
                      <p:childTnLst>
                        <p:par>
                          <p:cTn id="126" fill="hold">
                            <p:stCondLst>
                              <p:cond delay="0"/>
                            </p:stCondLst>
                            <p:childTnLst>
                              <p:par>
                                <p:cTn id="127" presetID="53" presetClass="entr" presetSubtype="0" fill="hold" grpId="0" nodeType="clickEffect">
                                  <p:stCondLst>
                                    <p:cond delay="0"/>
                                  </p:stCondLst>
                                  <p:childTnLst>
                                    <p:set>
                                      <p:cBhvr>
                                        <p:cTn id="128" dur="1" fill="hold">
                                          <p:stCondLst>
                                            <p:cond delay="0"/>
                                          </p:stCondLst>
                                        </p:cTn>
                                        <p:tgtEl>
                                          <p:spTgt spid="39213"/>
                                        </p:tgtEl>
                                        <p:attrNameLst>
                                          <p:attrName>style.visibility</p:attrName>
                                        </p:attrNameLst>
                                      </p:cBhvr>
                                      <p:to>
                                        <p:strVal val="visible"/>
                                      </p:to>
                                    </p:set>
                                    <p:anim calcmode="lin" valueType="num">
                                      <p:cBhvr>
                                        <p:cTn id="129" dur="500" fill="hold"/>
                                        <p:tgtEl>
                                          <p:spTgt spid="39213"/>
                                        </p:tgtEl>
                                        <p:attrNameLst>
                                          <p:attrName>ppt_w</p:attrName>
                                        </p:attrNameLst>
                                      </p:cBhvr>
                                      <p:tavLst>
                                        <p:tav tm="0">
                                          <p:val>
                                            <p:fltVal val="0"/>
                                          </p:val>
                                        </p:tav>
                                        <p:tav tm="100000">
                                          <p:val>
                                            <p:strVal val="#ppt_w"/>
                                          </p:val>
                                        </p:tav>
                                      </p:tavLst>
                                    </p:anim>
                                    <p:anim calcmode="lin" valueType="num">
                                      <p:cBhvr>
                                        <p:cTn id="130" dur="500" fill="hold"/>
                                        <p:tgtEl>
                                          <p:spTgt spid="39213"/>
                                        </p:tgtEl>
                                        <p:attrNameLst>
                                          <p:attrName>ppt_h</p:attrName>
                                        </p:attrNameLst>
                                      </p:cBhvr>
                                      <p:tavLst>
                                        <p:tav tm="0">
                                          <p:val>
                                            <p:fltVal val="0"/>
                                          </p:val>
                                        </p:tav>
                                        <p:tav tm="100000">
                                          <p:val>
                                            <p:strVal val="#ppt_h"/>
                                          </p:val>
                                        </p:tav>
                                      </p:tavLst>
                                    </p:anim>
                                    <p:animEffect transition="in" filter="fade">
                                      <p:cBhvr>
                                        <p:cTn id="131" dur="500"/>
                                        <p:tgtEl>
                                          <p:spTgt spid="39213"/>
                                        </p:tgtEl>
                                      </p:cBhvr>
                                    </p:animEffect>
                                  </p:childTnLst>
                                </p:cTn>
                              </p:par>
                            </p:childTnLst>
                          </p:cTn>
                        </p:par>
                      </p:childTnLst>
                    </p:cTn>
                  </p:par>
                  <p:par>
                    <p:cTn id="132" fill="hold">
                      <p:stCondLst>
                        <p:cond delay="indefinite"/>
                      </p:stCondLst>
                      <p:childTnLst>
                        <p:par>
                          <p:cTn id="133" fill="hold">
                            <p:stCondLst>
                              <p:cond delay="0"/>
                            </p:stCondLst>
                            <p:childTnLst>
                              <p:par>
                                <p:cTn id="134" presetID="53" presetClass="entr" presetSubtype="0" fill="hold" grpId="0" nodeType="clickEffect">
                                  <p:stCondLst>
                                    <p:cond delay="0"/>
                                  </p:stCondLst>
                                  <p:childTnLst>
                                    <p:set>
                                      <p:cBhvr>
                                        <p:cTn id="135" dur="1" fill="hold">
                                          <p:stCondLst>
                                            <p:cond delay="0"/>
                                          </p:stCondLst>
                                        </p:cTn>
                                        <p:tgtEl>
                                          <p:spTgt spid="39133"/>
                                        </p:tgtEl>
                                        <p:attrNameLst>
                                          <p:attrName>style.visibility</p:attrName>
                                        </p:attrNameLst>
                                      </p:cBhvr>
                                      <p:to>
                                        <p:strVal val="visible"/>
                                      </p:to>
                                    </p:set>
                                    <p:anim calcmode="lin" valueType="num">
                                      <p:cBhvr>
                                        <p:cTn id="136" dur="500" fill="hold"/>
                                        <p:tgtEl>
                                          <p:spTgt spid="39133"/>
                                        </p:tgtEl>
                                        <p:attrNameLst>
                                          <p:attrName>ppt_w</p:attrName>
                                        </p:attrNameLst>
                                      </p:cBhvr>
                                      <p:tavLst>
                                        <p:tav tm="0">
                                          <p:val>
                                            <p:fltVal val="0"/>
                                          </p:val>
                                        </p:tav>
                                        <p:tav tm="100000">
                                          <p:val>
                                            <p:strVal val="#ppt_w"/>
                                          </p:val>
                                        </p:tav>
                                      </p:tavLst>
                                    </p:anim>
                                    <p:anim calcmode="lin" valueType="num">
                                      <p:cBhvr>
                                        <p:cTn id="137" dur="500" fill="hold"/>
                                        <p:tgtEl>
                                          <p:spTgt spid="39133"/>
                                        </p:tgtEl>
                                        <p:attrNameLst>
                                          <p:attrName>ppt_h</p:attrName>
                                        </p:attrNameLst>
                                      </p:cBhvr>
                                      <p:tavLst>
                                        <p:tav tm="0">
                                          <p:val>
                                            <p:fltVal val="0"/>
                                          </p:val>
                                        </p:tav>
                                        <p:tav tm="100000">
                                          <p:val>
                                            <p:strVal val="#ppt_h"/>
                                          </p:val>
                                        </p:tav>
                                      </p:tavLst>
                                    </p:anim>
                                    <p:animEffect transition="in" filter="fade">
                                      <p:cBhvr>
                                        <p:cTn id="138" dur="500"/>
                                        <p:tgtEl>
                                          <p:spTgt spid="39133"/>
                                        </p:tgtEl>
                                      </p:cBhvr>
                                    </p:animEffect>
                                  </p:childTnLst>
                                </p:cTn>
                              </p:par>
                            </p:childTnLst>
                          </p:cTn>
                        </p:par>
                        <p:par>
                          <p:cTn id="139" fill="hold">
                            <p:stCondLst>
                              <p:cond delay="500"/>
                            </p:stCondLst>
                            <p:childTnLst>
                              <p:par>
                                <p:cTn id="140" presetID="18" presetClass="entr" presetSubtype="6" fill="hold" nodeType="afterEffect">
                                  <p:stCondLst>
                                    <p:cond delay="0"/>
                                  </p:stCondLst>
                                  <p:childTnLst>
                                    <p:set>
                                      <p:cBhvr>
                                        <p:cTn id="141" dur="1" fill="hold">
                                          <p:stCondLst>
                                            <p:cond delay="0"/>
                                          </p:stCondLst>
                                        </p:cTn>
                                        <p:tgtEl>
                                          <p:spTgt spid="39105"/>
                                        </p:tgtEl>
                                        <p:attrNameLst>
                                          <p:attrName>style.visibility</p:attrName>
                                        </p:attrNameLst>
                                      </p:cBhvr>
                                      <p:to>
                                        <p:strVal val="visible"/>
                                      </p:to>
                                    </p:set>
                                    <p:animEffect transition="in" filter="strips(downRight)">
                                      <p:cBhvr>
                                        <p:cTn id="142" dur="500"/>
                                        <p:tgtEl>
                                          <p:spTgt spid="39105"/>
                                        </p:tgtEl>
                                      </p:cBhvr>
                                    </p:animEffect>
                                  </p:childTnLst>
                                </p:cTn>
                              </p:par>
                            </p:childTnLst>
                          </p:cTn>
                        </p:par>
                        <p:par>
                          <p:cTn id="143" fill="hold">
                            <p:stCondLst>
                              <p:cond delay="1000"/>
                            </p:stCondLst>
                            <p:childTnLst>
                              <p:par>
                                <p:cTn id="144" presetID="18" presetClass="entr" presetSubtype="6" fill="hold" nodeType="afterEffect">
                                  <p:stCondLst>
                                    <p:cond delay="0"/>
                                  </p:stCondLst>
                                  <p:childTnLst>
                                    <p:set>
                                      <p:cBhvr>
                                        <p:cTn id="145" dur="1" fill="hold">
                                          <p:stCondLst>
                                            <p:cond delay="0"/>
                                          </p:stCondLst>
                                        </p:cTn>
                                        <p:tgtEl>
                                          <p:spTgt spid="31"/>
                                        </p:tgtEl>
                                        <p:attrNameLst>
                                          <p:attrName>style.visibility</p:attrName>
                                        </p:attrNameLst>
                                      </p:cBhvr>
                                      <p:to>
                                        <p:strVal val="visible"/>
                                      </p:to>
                                    </p:set>
                                    <p:animEffect transition="in" filter="strips(downRight)">
                                      <p:cBhvr>
                                        <p:cTn id="146" dur="500"/>
                                        <p:tgtEl>
                                          <p:spTgt spid="31"/>
                                        </p:tgtEl>
                                      </p:cBhvr>
                                    </p:animEffect>
                                  </p:childTnLst>
                                </p:cTn>
                              </p:par>
                            </p:childTnLst>
                          </p:cTn>
                        </p:par>
                        <p:par>
                          <p:cTn id="147" fill="hold">
                            <p:stCondLst>
                              <p:cond delay="1500"/>
                            </p:stCondLst>
                            <p:childTnLst>
                              <p:par>
                                <p:cTn id="148" presetID="18" presetClass="entr" presetSubtype="6" fill="hold" nodeType="afterEffect">
                                  <p:stCondLst>
                                    <p:cond delay="0"/>
                                  </p:stCondLst>
                                  <p:childTnLst>
                                    <p:set>
                                      <p:cBhvr>
                                        <p:cTn id="149" dur="1" fill="hold">
                                          <p:stCondLst>
                                            <p:cond delay="0"/>
                                          </p:stCondLst>
                                        </p:cTn>
                                        <p:tgtEl>
                                          <p:spTgt spid="27"/>
                                        </p:tgtEl>
                                        <p:attrNameLst>
                                          <p:attrName>style.visibility</p:attrName>
                                        </p:attrNameLst>
                                      </p:cBhvr>
                                      <p:to>
                                        <p:strVal val="visible"/>
                                      </p:to>
                                    </p:set>
                                    <p:animEffect transition="in" filter="strips(downRight)">
                                      <p:cBhvr>
                                        <p:cTn id="150" dur="500"/>
                                        <p:tgtEl>
                                          <p:spTgt spid="27"/>
                                        </p:tgtEl>
                                      </p:cBhvr>
                                    </p:animEffect>
                                  </p:childTnLst>
                                </p:cTn>
                              </p:par>
                            </p:childTnLst>
                          </p:cTn>
                        </p:par>
                        <p:par>
                          <p:cTn id="151" fill="hold">
                            <p:stCondLst>
                              <p:cond delay="2000"/>
                            </p:stCondLst>
                            <p:childTnLst>
                              <p:par>
                                <p:cTn id="152" presetID="18" presetClass="entr" presetSubtype="6" fill="hold" nodeType="afterEffect">
                                  <p:stCondLst>
                                    <p:cond delay="0"/>
                                  </p:stCondLst>
                                  <p:childTnLst>
                                    <p:set>
                                      <p:cBhvr>
                                        <p:cTn id="153" dur="1" fill="hold">
                                          <p:stCondLst>
                                            <p:cond delay="0"/>
                                          </p:stCondLst>
                                        </p:cTn>
                                        <p:tgtEl>
                                          <p:spTgt spid="28"/>
                                        </p:tgtEl>
                                        <p:attrNameLst>
                                          <p:attrName>style.visibility</p:attrName>
                                        </p:attrNameLst>
                                      </p:cBhvr>
                                      <p:to>
                                        <p:strVal val="visible"/>
                                      </p:to>
                                    </p:set>
                                    <p:animEffect transition="in" filter="strips(downRight)">
                                      <p:cBhvr>
                                        <p:cTn id="154" dur="500"/>
                                        <p:tgtEl>
                                          <p:spTgt spid="28"/>
                                        </p:tgtEl>
                                      </p:cBhvr>
                                    </p:animEffect>
                                  </p:childTnLst>
                                </p:cTn>
                              </p:par>
                            </p:childTnLst>
                          </p:cTn>
                        </p:par>
                      </p:childTnLst>
                    </p:cTn>
                  </p:par>
                  <p:par>
                    <p:cTn id="155" fill="hold">
                      <p:stCondLst>
                        <p:cond delay="indefinite"/>
                      </p:stCondLst>
                      <p:childTnLst>
                        <p:par>
                          <p:cTn id="156" fill="hold">
                            <p:stCondLst>
                              <p:cond delay="0"/>
                            </p:stCondLst>
                            <p:childTnLst>
                              <p:par>
                                <p:cTn id="157" presetID="53" presetClass="entr" presetSubtype="0" fill="hold" grpId="0" nodeType="clickEffect">
                                  <p:stCondLst>
                                    <p:cond delay="0"/>
                                  </p:stCondLst>
                                  <p:childTnLst>
                                    <p:set>
                                      <p:cBhvr>
                                        <p:cTn id="158" dur="1" fill="hold">
                                          <p:stCondLst>
                                            <p:cond delay="0"/>
                                          </p:stCondLst>
                                        </p:cTn>
                                        <p:tgtEl>
                                          <p:spTgt spid="39134"/>
                                        </p:tgtEl>
                                        <p:attrNameLst>
                                          <p:attrName>style.visibility</p:attrName>
                                        </p:attrNameLst>
                                      </p:cBhvr>
                                      <p:to>
                                        <p:strVal val="visible"/>
                                      </p:to>
                                    </p:set>
                                    <p:anim calcmode="lin" valueType="num">
                                      <p:cBhvr>
                                        <p:cTn id="159" dur="500" fill="hold"/>
                                        <p:tgtEl>
                                          <p:spTgt spid="39134"/>
                                        </p:tgtEl>
                                        <p:attrNameLst>
                                          <p:attrName>ppt_w</p:attrName>
                                        </p:attrNameLst>
                                      </p:cBhvr>
                                      <p:tavLst>
                                        <p:tav tm="0">
                                          <p:val>
                                            <p:fltVal val="0"/>
                                          </p:val>
                                        </p:tav>
                                        <p:tav tm="100000">
                                          <p:val>
                                            <p:strVal val="#ppt_w"/>
                                          </p:val>
                                        </p:tav>
                                      </p:tavLst>
                                    </p:anim>
                                    <p:anim calcmode="lin" valueType="num">
                                      <p:cBhvr>
                                        <p:cTn id="160" dur="500" fill="hold"/>
                                        <p:tgtEl>
                                          <p:spTgt spid="39134"/>
                                        </p:tgtEl>
                                        <p:attrNameLst>
                                          <p:attrName>ppt_h</p:attrName>
                                        </p:attrNameLst>
                                      </p:cBhvr>
                                      <p:tavLst>
                                        <p:tav tm="0">
                                          <p:val>
                                            <p:fltVal val="0"/>
                                          </p:val>
                                        </p:tav>
                                        <p:tav tm="100000">
                                          <p:val>
                                            <p:strVal val="#ppt_h"/>
                                          </p:val>
                                        </p:tav>
                                      </p:tavLst>
                                    </p:anim>
                                    <p:animEffect transition="in" filter="fade">
                                      <p:cBhvr>
                                        <p:cTn id="161" dur="500"/>
                                        <p:tgtEl>
                                          <p:spTgt spid="39134"/>
                                        </p:tgtEl>
                                      </p:cBhvr>
                                    </p:animEffect>
                                  </p:childTnLst>
                                </p:cTn>
                              </p:par>
                            </p:childTnLst>
                          </p:cTn>
                        </p:par>
                        <p:par>
                          <p:cTn id="162" fill="hold">
                            <p:stCondLst>
                              <p:cond delay="500"/>
                            </p:stCondLst>
                            <p:childTnLst>
                              <p:par>
                                <p:cTn id="163" presetID="18" presetClass="entr" presetSubtype="12" fill="hold" nodeType="afterEffect">
                                  <p:stCondLst>
                                    <p:cond delay="0"/>
                                  </p:stCondLst>
                                  <p:childTnLst>
                                    <p:set>
                                      <p:cBhvr>
                                        <p:cTn id="164" dur="1" fill="hold">
                                          <p:stCondLst>
                                            <p:cond delay="0"/>
                                          </p:stCondLst>
                                        </p:cTn>
                                        <p:tgtEl>
                                          <p:spTgt spid="29"/>
                                        </p:tgtEl>
                                        <p:attrNameLst>
                                          <p:attrName>style.visibility</p:attrName>
                                        </p:attrNameLst>
                                      </p:cBhvr>
                                      <p:to>
                                        <p:strVal val="visible"/>
                                      </p:to>
                                    </p:set>
                                    <p:animEffect transition="in" filter="strips(downLeft)">
                                      <p:cBhvr>
                                        <p:cTn id="165" dur="500"/>
                                        <p:tgtEl>
                                          <p:spTgt spid="29"/>
                                        </p:tgtEl>
                                      </p:cBhvr>
                                    </p:animEffect>
                                  </p:childTnLst>
                                </p:cTn>
                              </p:par>
                            </p:childTnLst>
                          </p:cTn>
                        </p:par>
                        <p:par>
                          <p:cTn id="166" fill="hold">
                            <p:stCondLst>
                              <p:cond delay="1000"/>
                            </p:stCondLst>
                            <p:childTnLst>
                              <p:par>
                                <p:cTn id="167" presetID="18" presetClass="entr" presetSubtype="9" fill="hold" nodeType="afterEffect">
                                  <p:stCondLst>
                                    <p:cond delay="0"/>
                                  </p:stCondLst>
                                  <p:childTnLst>
                                    <p:set>
                                      <p:cBhvr>
                                        <p:cTn id="168" dur="1" fill="hold">
                                          <p:stCondLst>
                                            <p:cond delay="0"/>
                                          </p:stCondLst>
                                        </p:cTn>
                                        <p:tgtEl>
                                          <p:spTgt spid="26"/>
                                        </p:tgtEl>
                                        <p:attrNameLst>
                                          <p:attrName>style.visibility</p:attrName>
                                        </p:attrNameLst>
                                      </p:cBhvr>
                                      <p:to>
                                        <p:strVal val="visible"/>
                                      </p:to>
                                    </p:set>
                                    <p:animEffect transition="in" filter="strips(upLeft)">
                                      <p:cBhvr>
                                        <p:cTn id="169" dur="500"/>
                                        <p:tgtEl>
                                          <p:spTgt spid="26"/>
                                        </p:tgtEl>
                                      </p:cBhvr>
                                    </p:animEffect>
                                  </p:childTnLst>
                                </p:cTn>
                              </p:par>
                            </p:childTnLst>
                          </p:cTn>
                        </p:par>
                        <p:par>
                          <p:cTn id="170" fill="hold">
                            <p:stCondLst>
                              <p:cond delay="1500"/>
                            </p:stCondLst>
                            <p:childTnLst>
                              <p:par>
                                <p:cTn id="171" presetID="18" presetClass="entr" presetSubtype="9" fill="hold" nodeType="afterEffect">
                                  <p:stCondLst>
                                    <p:cond delay="0"/>
                                  </p:stCondLst>
                                  <p:childTnLst>
                                    <p:set>
                                      <p:cBhvr>
                                        <p:cTn id="172" dur="1" fill="hold">
                                          <p:stCondLst>
                                            <p:cond delay="0"/>
                                          </p:stCondLst>
                                        </p:cTn>
                                        <p:tgtEl>
                                          <p:spTgt spid="39106"/>
                                        </p:tgtEl>
                                        <p:attrNameLst>
                                          <p:attrName>style.visibility</p:attrName>
                                        </p:attrNameLst>
                                      </p:cBhvr>
                                      <p:to>
                                        <p:strVal val="visible"/>
                                      </p:to>
                                    </p:set>
                                    <p:animEffect transition="in" filter="strips(upLeft)">
                                      <p:cBhvr>
                                        <p:cTn id="173" dur="500"/>
                                        <p:tgtEl>
                                          <p:spTgt spid="39106"/>
                                        </p:tgtEl>
                                      </p:cBhvr>
                                    </p:animEffect>
                                  </p:childTnLst>
                                </p:cTn>
                              </p:par>
                            </p:childTnLst>
                          </p:cTn>
                        </p:par>
                        <p:par>
                          <p:cTn id="174" fill="hold">
                            <p:stCondLst>
                              <p:cond delay="2000"/>
                            </p:stCondLst>
                            <p:childTnLst>
                              <p:par>
                                <p:cTn id="175" presetID="18" presetClass="entr" presetSubtype="9" fill="hold" nodeType="afterEffect">
                                  <p:stCondLst>
                                    <p:cond delay="0"/>
                                  </p:stCondLst>
                                  <p:childTnLst>
                                    <p:set>
                                      <p:cBhvr>
                                        <p:cTn id="176" dur="1" fill="hold">
                                          <p:stCondLst>
                                            <p:cond delay="0"/>
                                          </p:stCondLst>
                                        </p:cTn>
                                        <p:tgtEl>
                                          <p:spTgt spid="39107"/>
                                        </p:tgtEl>
                                        <p:attrNameLst>
                                          <p:attrName>style.visibility</p:attrName>
                                        </p:attrNameLst>
                                      </p:cBhvr>
                                      <p:to>
                                        <p:strVal val="visible"/>
                                      </p:to>
                                    </p:set>
                                    <p:animEffect transition="in" filter="strips(upLeft)">
                                      <p:cBhvr>
                                        <p:cTn id="177" dur="500"/>
                                        <p:tgtEl>
                                          <p:spTgt spid="39107"/>
                                        </p:tgtEl>
                                      </p:cBhvr>
                                    </p:animEffect>
                                  </p:childTnLst>
                                </p:cTn>
                              </p:par>
                            </p:childTnLst>
                          </p:cTn>
                        </p:par>
                      </p:childTnLst>
                    </p:cTn>
                  </p:par>
                  <p:par>
                    <p:cTn id="178" fill="hold">
                      <p:stCondLst>
                        <p:cond delay="indefinite"/>
                      </p:stCondLst>
                      <p:childTnLst>
                        <p:par>
                          <p:cTn id="179" fill="hold">
                            <p:stCondLst>
                              <p:cond delay="0"/>
                            </p:stCondLst>
                            <p:childTnLst>
                              <p:par>
                                <p:cTn id="180" presetID="53" presetClass="entr" presetSubtype="0" fill="hold" grpId="0" nodeType="clickEffect">
                                  <p:stCondLst>
                                    <p:cond delay="0"/>
                                  </p:stCondLst>
                                  <p:childTnLst>
                                    <p:set>
                                      <p:cBhvr>
                                        <p:cTn id="181" dur="1" fill="hold">
                                          <p:stCondLst>
                                            <p:cond delay="0"/>
                                          </p:stCondLst>
                                        </p:cTn>
                                        <p:tgtEl>
                                          <p:spTgt spid="39135"/>
                                        </p:tgtEl>
                                        <p:attrNameLst>
                                          <p:attrName>style.visibility</p:attrName>
                                        </p:attrNameLst>
                                      </p:cBhvr>
                                      <p:to>
                                        <p:strVal val="visible"/>
                                      </p:to>
                                    </p:set>
                                    <p:anim calcmode="lin" valueType="num">
                                      <p:cBhvr>
                                        <p:cTn id="182" dur="500" fill="hold"/>
                                        <p:tgtEl>
                                          <p:spTgt spid="39135"/>
                                        </p:tgtEl>
                                        <p:attrNameLst>
                                          <p:attrName>ppt_w</p:attrName>
                                        </p:attrNameLst>
                                      </p:cBhvr>
                                      <p:tavLst>
                                        <p:tav tm="0">
                                          <p:val>
                                            <p:fltVal val="0"/>
                                          </p:val>
                                        </p:tav>
                                        <p:tav tm="100000">
                                          <p:val>
                                            <p:strVal val="#ppt_w"/>
                                          </p:val>
                                        </p:tav>
                                      </p:tavLst>
                                    </p:anim>
                                    <p:anim calcmode="lin" valueType="num">
                                      <p:cBhvr>
                                        <p:cTn id="183" dur="500" fill="hold"/>
                                        <p:tgtEl>
                                          <p:spTgt spid="39135"/>
                                        </p:tgtEl>
                                        <p:attrNameLst>
                                          <p:attrName>ppt_h</p:attrName>
                                        </p:attrNameLst>
                                      </p:cBhvr>
                                      <p:tavLst>
                                        <p:tav tm="0">
                                          <p:val>
                                            <p:fltVal val="0"/>
                                          </p:val>
                                        </p:tav>
                                        <p:tav tm="100000">
                                          <p:val>
                                            <p:strVal val="#ppt_h"/>
                                          </p:val>
                                        </p:tav>
                                      </p:tavLst>
                                    </p:anim>
                                    <p:animEffect transition="in" filter="fade">
                                      <p:cBhvr>
                                        <p:cTn id="184" dur="500"/>
                                        <p:tgtEl>
                                          <p:spTgt spid="39135"/>
                                        </p:tgtEl>
                                      </p:cBhvr>
                                    </p:animEffect>
                                  </p:childTnLst>
                                </p:cTn>
                              </p:par>
                            </p:childTnLst>
                          </p:cTn>
                        </p:par>
                        <p:par>
                          <p:cTn id="185" fill="hold">
                            <p:stCondLst>
                              <p:cond delay="500"/>
                            </p:stCondLst>
                            <p:childTnLst>
                              <p:par>
                                <p:cTn id="186" presetID="18" presetClass="entr" presetSubtype="9" fill="hold" nodeType="afterEffect">
                                  <p:stCondLst>
                                    <p:cond delay="0"/>
                                  </p:stCondLst>
                                  <p:childTnLst>
                                    <p:set>
                                      <p:cBhvr>
                                        <p:cTn id="187" dur="1" fill="hold">
                                          <p:stCondLst>
                                            <p:cond delay="0"/>
                                          </p:stCondLst>
                                        </p:cTn>
                                        <p:tgtEl>
                                          <p:spTgt spid="39109"/>
                                        </p:tgtEl>
                                        <p:attrNameLst>
                                          <p:attrName>style.visibility</p:attrName>
                                        </p:attrNameLst>
                                      </p:cBhvr>
                                      <p:to>
                                        <p:strVal val="visible"/>
                                      </p:to>
                                    </p:set>
                                    <p:animEffect transition="in" filter="strips(upLeft)">
                                      <p:cBhvr>
                                        <p:cTn id="188" dur="500"/>
                                        <p:tgtEl>
                                          <p:spTgt spid="39109"/>
                                        </p:tgtEl>
                                      </p:cBhvr>
                                    </p:animEffect>
                                  </p:childTnLst>
                                </p:cTn>
                              </p:par>
                            </p:childTnLst>
                          </p:cTn>
                        </p:par>
                        <p:par>
                          <p:cTn id="189" fill="hold">
                            <p:stCondLst>
                              <p:cond delay="1000"/>
                            </p:stCondLst>
                            <p:childTnLst>
                              <p:par>
                                <p:cTn id="190" presetID="18" presetClass="entr" presetSubtype="6" fill="hold" nodeType="afterEffect">
                                  <p:stCondLst>
                                    <p:cond delay="0"/>
                                  </p:stCondLst>
                                  <p:childTnLst>
                                    <p:set>
                                      <p:cBhvr>
                                        <p:cTn id="191" dur="1" fill="hold">
                                          <p:stCondLst>
                                            <p:cond delay="0"/>
                                          </p:stCondLst>
                                        </p:cTn>
                                        <p:tgtEl>
                                          <p:spTgt spid="39104"/>
                                        </p:tgtEl>
                                        <p:attrNameLst>
                                          <p:attrName>style.visibility</p:attrName>
                                        </p:attrNameLst>
                                      </p:cBhvr>
                                      <p:to>
                                        <p:strVal val="visible"/>
                                      </p:to>
                                    </p:set>
                                    <p:animEffect transition="in" filter="strips(downRight)">
                                      <p:cBhvr>
                                        <p:cTn id="192" dur="500"/>
                                        <p:tgtEl>
                                          <p:spTgt spid="39104"/>
                                        </p:tgtEl>
                                      </p:cBhvr>
                                    </p:animEffect>
                                  </p:childTnLst>
                                </p:cTn>
                              </p:par>
                            </p:childTnLst>
                          </p:cTn>
                        </p:par>
                      </p:childTnLst>
                    </p:cTn>
                  </p:par>
                  <p:par>
                    <p:cTn id="193" fill="hold">
                      <p:stCondLst>
                        <p:cond delay="indefinite"/>
                      </p:stCondLst>
                      <p:childTnLst>
                        <p:par>
                          <p:cTn id="194" fill="hold">
                            <p:stCondLst>
                              <p:cond delay="0"/>
                            </p:stCondLst>
                            <p:childTnLst>
                              <p:par>
                                <p:cTn id="195" presetID="53" presetClass="entr" presetSubtype="0" fill="hold" grpId="0" nodeType="clickEffect">
                                  <p:stCondLst>
                                    <p:cond delay="0"/>
                                  </p:stCondLst>
                                  <p:childTnLst>
                                    <p:set>
                                      <p:cBhvr>
                                        <p:cTn id="196" dur="1" fill="hold">
                                          <p:stCondLst>
                                            <p:cond delay="0"/>
                                          </p:stCondLst>
                                        </p:cTn>
                                        <p:tgtEl>
                                          <p:spTgt spid="39136"/>
                                        </p:tgtEl>
                                        <p:attrNameLst>
                                          <p:attrName>style.visibility</p:attrName>
                                        </p:attrNameLst>
                                      </p:cBhvr>
                                      <p:to>
                                        <p:strVal val="visible"/>
                                      </p:to>
                                    </p:set>
                                    <p:anim calcmode="lin" valueType="num">
                                      <p:cBhvr>
                                        <p:cTn id="197" dur="500" fill="hold"/>
                                        <p:tgtEl>
                                          <p:spTgt spid="39136"/>
                                        </p:tgtEl>
                                        <p:attrNameLst>
                                          <p:attrName>ppt_w</p:attrName>
                                        </p:attrNameLst>
                                      </p:cBhvr>
                                      <p:tavLst>
                                        <p:tav tm="0">
                                          <p:val>
                                            <p:fltVal val="0"/>
                                          </p:val>
                                        </p:tav>
                                        <p:tav tm="100000">
                                          <p:val>
                                            <p:strVal val="#ppt_w"/>
                                          </p:val>
                                        </p:tav>
                                      </p:tavLst>
                                    </p:anim>
                                    <p:anim calcmode="lin" valueType="num">
                                      <p:cBhvr>
                                        <p:cTn id="198" dur="500" fill="hold"/>
                                        <p:tgtEl>
                                          <p:spTgt spid="39136"/>
                                        </p:tgtEl>
                                        <p:attrNameLst>
                                          <p:attrName>ppt_h</p:attrName>
                                        </p:attrNameLst>
                                      </p:cBhvr>
                                      <p:tavLst>
                                        <p:tav tm="0">
                                          <p:val>
                                            <p:fltVal val="0"/>
                                          </p:val>
                                        </p:tav>
                                        <p:tav tm="100000">
                                          <p:val>
                                            <p:strVal val="#ppt_h"/>
                                          </p:val>
                                        </p:tav>
                                      </p:tavLst>
                                    </p:anim>
                                    <p:animEffect transition="in" filter="fade">
                                      <p:cBhvr>
                                        <p:cTn id="199" dur="500"/>
                                        <p:tgtEl>
                                          <p:spTgt spid="39136"/>
                                        </p:tgtEl>
                                      </p:cBhvr>
                                    </p:animEffect>
                                  </p:childTnLst>
                                </p:cTn>
                              </p:par>
                            </p:childTnLst>
                          </p:cTn>
                        </p:par>
                        <p:par>
                          <p:cTn id="200" fill="hold">
                            <p:stCondLst>
                              <p:cond delay="500"/>
                            </p:stCondLst>
                            <p:childTnLst>
                              <p:par>
                                <p:cTn id="201" presetID="18" presetClass="entr" presetSubtype="6" fill="hold" nodeType="afterEffect">
                                  <p:stCondLst>
                                    <p:cond delay="0"/>
                                  </p:stCondLst>
                                  <p:childTnLst>
                                    <p:set>
                                      <p:cBhvr>
                                        <p:cTn id="202" dur="1" fill="hold">
                                          <p:stCondLst>
                                            <p:cond delay="0"/>
                                          </p:stCondLst>
                                        </p:cTn>
                                        <p:tgtEl>
                                          <p:spTgt spid="30"/>
                                        </p:tgtEl>
                                        <p:attrNameLst>
                                          <p:attrName>style.visibility</p:attrName>
                                        </p:attrNameLst>
                                      </p:cBhvr>
                                      <p:to>
                                        <p:strVal val="visible"/>
                                      </p:to>
                                    </p:set>
                                    <p:animEffect transition="in" filter="strips(downRight)">
                                      <p:cBhvr>
                                        <p:cTn id="203" dur="500"/>
                                        <p:tgtEl>
                                          <p:spTgt spid="30"/>
                                        </p:tgtEl>
                                      </p:cBhvr>
                                    </p:animEffect>
                                  </p:childTnLst>
                                </p:cTn>
                              </p:par>
                            </p:childTnLst>
                          </p:cTn>
                        </p:par>
                        <p:par>
                          <p:cTn id="204" fill="hold">
                            <p:stCondLst>
                              <p:cond delay="1000"/>
                            </p:stCondLst>
                            <p:childTnLst>
                              <p:par>
                                <p:cTn id="205" presetID="18" presetClass="entr" presetSubtype="9" fill="hold" nodeType="afterEffect">
                                  <p:stCondLst>
                                    <p:cond delay="0"/>
                                  </p:stCondLst>
                                  <p:childTnLst>
                                    <p:set>
                                      <p:cBhvr>
                                        <p:cTn id="206" dur="1" fill="hold">
                                          <p:stCondLst>
                                            <p:cond delay="0"/>
                                          </p:stCondLst>
                                        </p:cTn>
                                        <p:tgtEl>
                                          <p:spTgt spid="39108"/>
                                        </p:tgtEl>
                                        <p:attrNameLst>
                                          <p:attrName>style.visibility</p:attrName>
                                        </p:attrNameLst>
                                      </p:cBhvr>
                                      <p:to>
                                        <p:strVal val="visible"/>
                                      </p:to>
                                    </p:set>
                                    <p:animEffect transition="in" filter="strips(upLeft)">
                                      <p:cBhvr>
                                        <p:cTn id="207" dur="500"/>
                                        <p:tgtEl>
                                          <p:spTgt spid="39108"/>
                                        </p:tgtEl>
                                      </p:cBhvr>
                                    </p:animEffect>
                                  </p:childTnLst>
                                </p:cTn>
                              </p:par>
                            </p:childTnLst>
                          </p:cTn>
                        </p:par>
                      </p:childTnLst>
                    </p:cTn>
                  </p:par>
                  <p:par>
                    <p:cTn id="208" fill="hold">
                      <p:stCondLst>
                        <p:cond delay="indefinite"/>
                      </p:stCondLst>
                      <p:childTnLst>
                        <p:par>
                          <p:cTn id="209" fill="hold">
                            <p:stCondLst>
                              <p:cond delay="0"/>
                            </p:stCondLst>
                            <p:childTnLst>
                              <p:par>
                                <p:cTn id="210" presetID="55" presetClass="entr" presetSubtype="0" fill="hold" grpId="0" nodeType="clickEffect">
                                  <p:stCondLst>
                                    <p:cond delay="0"/>
                                  </p:stCondLst>
                                  <p:childTnLst>
                                    <p:set>
                                      <p:cBhvr>
                                        <p:cTn id="211" dur="1" fill="hold">
                                          <p:stCondLst>
                                            <p:cond delay="0"/>
                                          </p:stCondLst>
                                        </p:cTn>
                                        <p:tgtEl>
                                          <p:spTgt spid="39215"/>
                                        </p:tgtEl>
                                        <p:attrNameLst>
                                          <p:attrName>style.visibility</p:attrName>
                                        </p:attrNameLst>
                                      </p:cBhvr>
                                      <p:to>
                                        <p:strVal val="visible"/>
                                      </p:to>
                                    </p:set>
                                    <p:anim calcmode="lin" valueType="num">
                                      <p:cBhvr>
                                        <p:cTn id="212" dur="1000" fill="hold"/>
                                        <p:tgtEl>
                                          <p:spTgt spid="39215"/>
                                        </p:tgtEl>
                                        <p:attrNameLst>
                                          <p:attrName>ppt_w</p:attrName>
                                        </p:attrNameLst>
                                      </p:cBhvr>
                                      <p:tavLst>
                                        <p:tav tm="0">
                                          <p:val>
                                            <p:strVal val="#ppt_w*0.70"/>
                                          </p:val>
                                        </p:tav>
                                        <p:tav tm="100000">
                                          <p:val>
                                            <p:strVal val="#ppt_w"/>
                                          </p:val>
                                        </p:tav>
                                      </p:tavLst>
                                    </p:anim>
                                    <p:anim calcmode="lin" valueType="num">
                                      <p:cBhvr>
                                        <p:cTn id="213" dur="1000" fill="hold"/>
                                        <p:tgtEl>
                                          <p:spTgt spid="39215"/>
                                        </p:tgtEl>
                                        <p:attrNameLst>
                                          <p:attrName>ppt_h</p:attrName>
                                        </p:attrNameLst>
                                      </p:cBhvr>
                                      <p:tavLst>
                                        <p:tav tm="0">
                                          <p:val>
                                            <p:strVal val="#ppt_h"/>
                                          </p:val>
                                        </p:tav>
                                        <p:tav tm="100000">
                                          <p:val>
                                            <p:strVal val="#ppt_h"/>
                                          </p:val>
                                        </p:tav>
                                      </p:tavLst>
                                    </p:anim>
                                    <p:animEffect transition="in" filter="fade">
                                      <p:cBhvr>
                                        <p:cTn id="214" dur="1000"/>
                                        <p:tgtEl>
                                          <p:spTgt spid="39215"/>
                                        </p:tgtEl>
                                      </p:cBhvr>
                                    </p:animEffect>
                                  </p:childTnLst>
                                </p:cTn>
                              </p:par>
                              <p:par>
                                <p:cTn id="215" presetID="55" presetClass="entr" presetSubtype="0" fill="hold" grpId="0" nodeType="withEffect">
                                  <p:stCondLst>
                                    <p:cond delay="0"/>
                                  </p:stCondLst>
                                  <p:childTnLst>
                                    <p:set>
                                      <p:cBhvr>
                                        <p:cTn id="216" dur="1" fill="hold">
                                          <p:stCondLst>
                                            <p:cond delay="0"/>
                                          </p:stCondLst>
                                        </p:cTn>
                                        <p:tgtEl>
                                          <p:spTgt spid="39217"/>
                                        </p:tgtEl>
                                        <p:attrNameLst>
                                          <p:attrName>style.visibility</p:attrName>
                                        </p:attrNameLst>
                                      </p:cBhvr>
                                      <p:to>
                                        <p:strVal val="visible"/>
                                      </p:to>
                                    </p:set>
                                    <p:anim calcmode="lin" valueType="num">
                                      <p:cBhvr>
                                        <p:cTn id="217" dur="1000" fill="hold"/>
                                        <p:tgtEl>
                                          <p:spTgt spid="39217"/>
                                        </p:tgtEl>
                                        <p:attrNameLst>
                                          <p:attrName>ppt_w</p:attrName>
                                        </p:attrNameLst>
                                      </p:cBhvr>
                                      <p:tavLst>
                                        <p:tav tm="0">
                                          <p:val>
                                            <p:strVal val="#ppt_w*0.70"/>
                                          </p:val>
                                        </p:tav>
                                        <p:tav tm="100000">
                                          <p:val>
                                            <p:strVal val="#ppt_w"/>
                                          </p:val>
                                        </p:tav>
                                      </p:tavLst>
                                    </p:anim>
                                    <p:anim calcmode="lin" valueType="num">
                                      <p:cBhvr>
                                        <p:cTn id="218" dur="1000" fill="hold"/>
                                        <p:tgtEl>
                                          <p:spTgt spid="39217"/>
                                        </p:tgtEl>
                                        <p:attrNameLst>
                                          <p:attrName>ppt_h</p:attrName>
                                        </p:attrNameLst>
                                      </p:cBhvr>
                                      <p:tavLst>
                                        <p:tav tm="0">
                                          <p:val>
                                            <p:strVal val="#ppt_h"/>
                                          </p:val>
                                        </p:tav>
                                        <p:tav tm="100000">
                                          <p:val>
                                            <p:strVal val="#ppt_h"/>
                                          </p:val>
                                        </p:tav>
                                      </p:tavLst>
                                    </p:anim>
                                    <p:animEffect transition="in" filter="fade">
                                      <p:cBhvr>
                                        <p:cTn id="219" dur="1000"/>
                                        <p:tgtEl>
                                          <p:spTgt spid="39217"/>
                                        </p:tgtEl>
                                      </p:cBhvr>
                                    </p:animEffect>
                                  </p:childTnLst>
                                </p:cTn>
                              </p:par>
                            </p:childTnLst>
                          </p:cTn>
                        </p:par>
                      </p:childTnLst>
                    </p:cTn>
                  </p:par>
                  <p:par>
                    <p:cTn id="220" fill="hold">
                      <p:stCondLst>
                        <p:cond delay="indefinite"/>
                      </p:stCondLst>
                      <p:childTnLst>
                        <p:par>
                          <p:cTn id="221" fill="hold">
                            <p:stCondLst>
                              <p:cond delay="0"/>
                            </p:stCondLst>
                            <p:childTnLst>
                              <p:par>
                                <p:cTn id="222" presetID="35" presetClass="path" presetSubtype="0" accel="50000" decel="50000" fill="hold" grpId="1" nodeType="clickEffect">
                                  <p:stCondLst>
                                    <p:cond delay="0"/>
                                  </p:stCondLst>
                                  <p:childTnLst>
                                    <p:animMotion origin="layout" path="M -3.05556E-6 -4.07407E-6 L -0.05121 0.0051 " pathEditMode="relative" rAng="0" ptsTypes="AA">
                                      <p:cBhvr>
                                        <p:cTn id="223" dur="2000" fill="hold"/>
                                        <p:tgtEl>
                                          <p:spTgt spid="39215"/>
                                        </p:tgtEl>
                                        <p:attrNameLst>
                                          <p:attrName>ppt_x</p:attrName>
                                          <p:attrName>ppt_y</p:attrName>
                                        </p:attrNameLst>
                                      </p:cBhvr>
                                      <p:rCtr x="-26" y="3"/>
                                    </p:animMotion>
                                  </p:childTnLst>
                                </p:cTn>
                              </p:par>
                            </p:childTnLst>
                          </p:cTn>
                        </p:par>
                        <p:par>
                          <p:cTn id="224" fill="hold">
                            <p:stCondLst>
                              <p:cond delay="2000"/>
                            </p:stCondLst>
                            <p:childTnLst>
                              <p:par>
                                <p:cTn id="225" presetID="53" presetClass="entr" presetSubtype="0" fill="hold" grpId="0" nodeType="afterEffect">
                                  <p:stCondLst>
                                    <p:cond delay="0"/>
                                  </p:stCondLst>
                                  <p:childTnLst>
                                    <p:set>
                                      <p:cBhvr>
                                        <p:cTn id="226" dur="1" fill="hold">
                                          <p:stCondLst>
                                            <p:cond delay="0"/>
                                          </p:stCondLst>
                                        </p:cTn>
                                        <p:tgtEl>
                                          <p:spTgt spid="39220"/>
                                        </p:tgtEl>
                                        <p:attrNameLst>
                                          <p:attrName>style.visibility</p:attrName>
                                        </p:attrNameLst>
                                      </p:cBhvr>
                                      <p:to>
                                        <p:strVal val="visible"/>
                                      </p:to>
                                    </p:set>
                                    <p:anim calcmode="lin" valueType="num">
                                      <p:cBhvr>
                                        <p:cTn id="227" dur="500" fill="hold"/>
                                        <p:tgtEl>
                                          <p:spTgt spid="39220"/>
                                        </p:tgtEl>
                                        <p:attrNameLst>
                                          <p:attrName>ppt_w</p:attrName>
                                        </p:attrNameLst>
                                      </p:cBhvr>
                                      <p:tavLst>
                                        <p:tav tm="0">
                                          <p:val>
                                            <p:fltVal val="0"/>
                                          </p:val>
                                        </p:tav>
                                        <p:tav tm="100000">
                                          <p:val>
                                            <p:strVal val="#ppt_w"/>
                                          </p:val>
                                        </p:tav>
                                      </p:tavLst>
                                    </p:anim>
                                    <p:anim calcmode="lin" valueType="num">
                                      <p:cBhvr>
                                        <p:cTn id="228" dur="500" fill="hold"/>
                                        <p:tgtEl>
                                          <p:spTgt spid="39220"/>
                                        </p:tgtEl>
                                        <p:attrNameLst>
                                          <p:attrName>ppt_h</p:attrName>
                                        </p:attrNameLst>
                                      </p:cBhvr>
                                      <p:tavLst>
                                        <p:tav tm="0">
                                          <p:val>
                                            <p:fltVal val="0"/>
                                          </p:val>
                                        </p:tav>
                                        <p:tav tm="100000">
                                          <p:val>
                                            <p:strVal val="#ppt_h"/>
                                          </p:val>
                                        </p:tav>
                                      </p:tavLst>
                                    </p:anim>
                                    <p:animEffect transition="in" filter="fade">
                                      <p:cBhvr>
                                        <p:cTn id="229" dur="500"/>
                                        <p:tgtEl>
                                          <p:spTgt spid="39220"/>
                                        </p:tgtEl>
                                      </p:cBhvr>
                                    </p:animEffect>
                                  </p:childTnLst>
                                </p:cTn>
                              </p:par>
                            </p:childTnLst>
                          </p:cTn>
                        </p:par>
                      </p:childTnLst>
                    </p:cTn>
                  </p:par>
                  <p:par>
                    <p:cTn id="230" fill="hold">
                      <p:stCondLst>
                        <p:cond delay="indefinite"/>
                      </p:stCondLst>
                      <p:childTnLst>
                        <p:par>
                          <p:cTn id="231" fill="hold">
                            <p:stCondLst>
                              <p:cond delay="0"/>
                            </p:stCondLst>
                            <p:childTnLst>
                              <p:par>
                                <p:cTn id="232" presetID="55" presetClass="entr" presetSubtype="0" fill="hold" grpId="0" nodeType="clickEffect">
                                  <p:stCondLst>
                                    <p:cond delay="0"/>
                                  </p:stCondLst>
                                  <p:childTnLst>
                                    <p:set>
                                      <p:cBhvr>
                                        <p:cTn id="233" dur="1" fill="hold">
                                          <p:stCondLst>
                                            <p:cond delay="0"/>
                                          </p:stCondLst>
                                        </p:cTn>
                                        <p:tgtEl>
                                          <p:spTgt spid="39214"/>
                                        </p:tgtEl>
                                        <p:attrNameLst>
                                          <p:attrName>style.visibility</p:attrName>
                                        </p:attrNameLst>
                                      </p:cBhvr>
                                      <p:to>
                                        <p:strVal val="visible"/>
                                      </p:to>
                                    </p:set>
                                    <p:anim calcmode="lin" valueType="num">
                                      <p:cBhvr>
                                        <p:cTn id="234" dur="1000" fill="hold"/>
                                        <p:tgtEl>
                                          <p:spTgt spid="39214"/>
                                        </p:tgtEl>
                                        <p:attrNameLst>
                                          <p:attrName>ppt_w</p:attrName>
                                        </p:attrNameLst>
                                      </p:cBhvr>
                                      <p:tavLst>
                                        <p:tav tm="0">
                                          <p:val>
                                            <p:strVal val="#ppt_w*0.70"/>
                                          </p:val>
                                        </p:tav>
                                        <p:tav tm="100000">
                                          <p:val>
                                            <p:strVal val="#ppt_w"/>
                                          </p:val>
                                        </p:tav>
                                      </p:tavLst>
                                    </p:anim>
                                    <p:anim calcmode="lin" valueType="num">
                                      <p:cBhvr>
                                        <p:cTn id="235" dur="1000" fill="hold"/>
                                        <p:tgtEl>
                                          <p:spTgt spid="39214"/>
                                        </p:tgtEl>
                                        <p:attrNameLst>
                                          <p:attrName>ppt_h</p:attrName>
                                        </p:attrNameLst>
                                      </p:cBhvr>
                                      <p:tavLst>
                                        <p:tav tm="0">
                                          <p:val>
                                            <p:strVal val="#ppt_h"/>
                                          </p:val>
                                        </p:tav>
                                        <p:tav tm="100000">
                                          <p:val>
                                            <p:strVal val="#ppt_h"/>
                                          </p:val>
                                        </p:tav>
                                      </p:tavLst>
                                    </p:anim>
                                    <p:animEffect transition="in" filter="fade">
                                      <p:cBhvr>
                                        <p:cTn id="236" dur="1000"/>
                                        <p:tgtEl>
                                          <p:spTgt spid="39214"/>
                                        </p:tgtEl>
                                      </p:cBhvr>
                                    </p:animEffect>
                                  </p:childTnLst>
                                </p:cTn>
                              </p:par>
                              <p:par>
                                <p:cTn id="237" presetID="55" presetClass="entr" presetSubtype="0" fill="hold" grpId="0" nodeType="withEffect">
                                  <p:stCondLst>
                                    <p:cond delay="0"/>
                                  </p:stCondLst>
                                  <p:childTnLst>
                                    <p:set>
                                      <p:cBhvr>
                                        <p:cTn id="238" dur="1" fill="hold">
                                          <p:stCondLst>
                                            <p:cond delay="0"/>
                                          </p:stCondLst>
                                        </p:cTn>
                                        <p:tgtEl>
                                          <p:spTgt spid="39218"/>
                                        </p:tgtEl>
                                        <p:attrNameLst>
                                          <p:attrName>style.visibility</p:attrName>
                                        </p:attrNameLst>
                                      </p:cBhvr>
                                      <p:to>
                                        <p:strVal val="visible"/>
                                      </p:to>
                                    </p:set>
                                    <p:anim calcmode="lin" valueType="num">
                                      <p:cBhvr>
                                        <p:cTn id="239" dur="1000" fill="hold"/>
                                        <p:tgtEl>
                                          <p:spTgt spid="39218"/>
                                        </p:tgtEl>
                                        <p:attrNameLst>
                                          <p:attrName>ppt_w</p:attrName>
                                        </p:attrNameLst>
                                      </p:cBhvr>
                                      <p:tavLst>
                                        <p:tav tm="0">
                                          <p:val>
                                            <p:strVal val="#ppt_w*0.70"/>
                                          </p:val>
                                        </p:tav>
                                        <p:tav tm="100000">
                                          <p:val>
                                            <p:strVal val="#ppt_w"/>
                                          </p:val>
                                        </p:tav>
                                      </p:tavLst>
                                    </p:anim>
                                    <p:anim calcmode="lin" valueType="num">
                                      <p:cBhvr>
                                        <p:cTn id="240" dur="1000" fill="hold"/>
                                        <p:tgtEl>
                                          <p:spTgt spid="39218"/>
                                        </p:tgtEl>
                                        <p:attrNameLst>
                                          <p:attrName>ppt_h</p:attrName>
                                        </p:attrNameLst>
                                      </p:cBhvr>
                                      <p:tavLst>
                                        <p:tav tm="0">
                                          <p:val>
                                            <p:strVal val="#ppt_h"/>
                                          </p:val>
                                        </p:tav>
                                        <p:tav tm="100000">
                                          <p:val>
                                            <p:strVal val="#ppt_h"/>
                                          </p:val>
                                        </p:tav>
                                      </p:tavLst>
                                    </p:anim>
                                    <p:animEffect transition="in" filter="fade">
                                      <p:cBhvr>
                                        <p:cTn id="241" dur="1000"/>
                                        <p:tgtEl>
                                          <p:spTgt spid="39218"/>
                                        </p:tgtEl>
                                      </p:cBhvr>
                                    </p:animEffect>
                                  </p:childTnLst>
                                </p:cTn>
                              </p:par>
                            </p:childTnLst>
                          </p:cTn>
                        </p:par>
                      </p:childTnLst>
                    </p:cTn>
                  </p:par>
                  <p:par>
                    <p:cTn id="242" fill="hold">
                      <p:stCondLst>
                        <p:cond delay="indefinite"/>
                      </p:stCondLst>
                      <p:childTnLst>
                        <p:par>
                          <p:cTn id="243" fill="hold">
                            <p:stCondLst>
                              <p:cond delay="0"/>
                            </p:stCondLst>
                            <p:childTnLst>
                              <p:par>
                                <p:cTn id="244" presetID="63" presetClass="path" presetSubtype="0" accel="50000" decel="50000" fill="hold" grpId="1" nodeType="clickEffect">
                                  <p:stCondLst>
                                    <p:cond delay="0"/>
                                  </p:stCondLst>
                                  <p:childTnLst>
                                    <p:animMotion origin="layout" path="M 4.44444E-6 -2.59259E-6 L 0.05121 -0.02639 " pathEditMode="relative" rAng="0" ptsTypes="AA">
                                      <p:cBhvr>
                                        <p:cTn id="245" dur="2000" fill="hold"/>
                                        <p:tgtEl>
                                          <p:spTgt spid="39218"/>
                                        </p:tgtEl>
                                        <p:attrNameLst>
                                          <p:attrName>ppt_x</p:attrName>
                                          <p:attrName>ppt_y</p:attrName>
                                        </p:attrNameLst>
                                      </p:cBhvr>
                                      <p:rCtr x="26" y="-13"/>
                                    </p:animMotion>
                                  </p:childTnLst>
                                </p:cTn>
                              </p:par>
                            </p:childTnLst>
                          </p:cTn>
                        </p:par>
                        <p:par>
                          <p:cTn id="246" fill="hold">
                            <p:stCondLst>
                              <p:cond delay="2000"/>
                            </p:stCondLst>
                            <p:childTnLst>
                              <p:par>
                                <p:cTn id="247" presetID="35" presetClass="path" presetSubtype="0" accel="50000" decel="50000" fill="hold" grpId="2" nodeType="afterEffect">
                                  <p:stCondLst>
                                    <p:cond delay="0"/>
                                  </p:stCondLst>
                                  <p:childTnLst>
                                    <p:animMotion origin="layout" path="M 0.05121 -0.02639 L -0.004 0.0051 " pathEditMode="relative" rAng="0" ptsTypes="AA">
                                      <p:cBhvr>
                                        <p:cTn id="248" dur="2000" fill="hold"/>
                                        <p:tgtEl>
                                          <p:spTgt spid="39218"/>
                                        </p:tgtEl>
                                        <p:attrNameLst>
                                          <p:attrName>ppt_x</p:attrName>
                                          <p:attrName>ppt_y</p:attrName>
                                        </p:attrNameLst>
                                      </p:cBhvr>
                                      <p:rCtr x="-28" y="16"/>
                                    </p:animMotion>
                                  </p:childTnLst>
                                </p:cTn>
                              </p:par>
                            </p:childTnLst>
                          </p:cTn>
                        </p:par>
                        <p:par>
                          <p:cTn id="249" fill="hold">
                            <p:stCondLst>
                              <p:cond delay="4000"/>
                            </p:stCondLst>
                            <p:childTnLst>
                              <p:par>
                                <p:cTn id="250" presetID="53" presetClass="entr" presetSubtype="0" fill="hold" grpId="0" nodeType="afterEffect">
                                  <p:stCondLst>
                                    <p:cond delay="0"/>
                                  </p:stCondLst>
                                  <p:childTnLst>
                                    <p:set>
                                      <p:cBhvr>
                                        <p:cTn id="251" dur="1" fill="hold">
                                          <p:stCondLst>
                                            <p:cond delay="0"/>
                                          </p:stCondLst>
                                        </p:cTn>
                                        <p:tgtEl>
                                          <p:spTgt spid="39221"/>
                                        </p:tgtEl>
                                        <p:attrNameLst>
                                          <p:attrName>style.visibility</p:attrName>
                                        </p:attrNameLst>
                                      </p:cBhvr>
                                      <p:to>
                                        <p:strVal val="visible"/>
                                      </p:to>
                                    </p:set>
                                    <p:anim calcmode="lin" valueType="num">
                                      <p:cBhvr>
                                        <p:cTn id="252" dur="500" fill="hold"/>
                                        <p:tgtEl>
                                          <p:spTgt spid="39221"/>
                                        </p:tgtEl>
                                        <p:attrNameLst>
                                          <p:attrName>ppt_w</p:attrName>
                                        </p:attrNameLst>
                                      </p:cBhvr>
                                      <p:tavLst>
                                        <p:tav tm="0">
                                          <p:val>
                                            <p:fltVal val="0"/>
                                          </p:val>
                                        </p:tav>
                                        <p:tav tm="100000">
                                          <p:val>
                                            <p:strVal val="#ppt_w"/>
                                          </p:val>
                                        </p:tav>
                                      </p:tavLst>
                                    </p:anim>
                                    <p:anim calcmode="lin" valueType="num">
                                      <p:cBhvr>
                                        <p:cTn id="253" dur="500" fill="hold"/>
                                        <p:tgtEl>
                                          <p:spTgt spid="39221"/>
                                        </p:tgtEl>
                                        <p:attrNameLst>
                                          <p:attrName>ppt_h</p:attrName>
                                        </p:attrNameLst>
                                      </p:cBhvr>
                                      <p:tavLst>
                                        <p:tav tm="0">
                                          <p:val>
                                            <p:fltVal val="0"/>
                                          </p:val>
                                        </p:tav>
                                        <p:tav tm="100000">
                                          <p:val>
                                            <p:strVal val="#ppt_h"/>
                                          </p:val>
                                        </p:tav>
                                      </p:tavLst>
                                    </p:anim>
                                    <p:animEffect transition="in" filter="fade">
                                      <p:cBhvr>
                                        <p:cTn id="254" dur="500"/>
                                        <p:tgtEl>
                                          <p:spTgt spid="39221"/>
                                        </p:tgtEl>
                                      </p:cBhvr>
                                    </p:animEffect>
                                  </p:childTnLst>
                                </p:cTn>
                              </p:par>
                            </p:childTnLst>
                          </p:cTn>
                        </p:par>
                      </p:childTnLst>
                    </p:cTn>
                  </p:par>
                  <p:par>
                    <p:cTn id="255" fill="hold">
                      <p:stCondLst>
                        <p:cond delay="indefinite"/>
                      </p:stCondLst>
                      <p:childTnLst>
                        <p:par>
                          <p:cTn id="256" fill="hold">
                            <p:stCondLst>
                              <p:cond delay="0"/>
                            </p:stCondLst>
                            <p:childTnLst>
                              <p:par>
                                <p:cTn id="257" presetID="55" presetClass="entr" presetSubtype="0" fill="hold" grpId="0" nodeType="clickEffect">
                                  <p:stCondLst>
                                    <p:cond delay="0"/>
                                  </p:stCondLst>
                                  <p:childTnLst>
                                    <p:set>
                                      <p:cBhvr>
                                        <p:cTn id="258" dur="1" fill="hold">
                                          <p:stCondLst>
                                            <p:cond delay="0"/>
                                          </p:stCondLst>
                                        </p:cTn>
                                        <p:tgtEl>
                                          <p:spTgt spid="39216"/>
                                        </p:tgtEl>
                                        <p:attrNameLst>
                                          <p:attrName>style.visibility</p:attrName>
                                        </p:attrNameLst>
                                      </p:cBhvr>
                                      <p:to>
                                        <p:strVal val="visible"/>
                                      </p:to>
                                    </p:set>
                                    <p:anim calcmode="lin" valueType="num">
                                      <p:cBhvr>
                                        <p:cTn id="259" dur="1000" fill="hold"/>
                                        <p:tgtEl>
                                          <p:spTgt spid="39216"/>
                                        </p:tgtEl>
                                        <p:attrNameLst>
                                          <p:attrName>ppt_w</p:attrName>
                                        </p:attrNameLst>
                                      </p:cBhvr>
                                      <p:tavLst>
                                        <p:tav tm="0">
                                          <p:val>
                                            <p:strVal val="#ppt_w*0.70"/>
                                          </p:val>
                                        </p:tav>
                                        <p:tav tm="100000">
                                          <p:val>
                                            <p:strVal val="#ppt_w"/>
                                          </p:val>
                                        </p:tav>
                                      </p:tavLst>
                                    </p:anim>
                                    <p:anim calcmode="lin" valueType="num">
                                      <p:cBhvr>
                                        <p:cTn id="260" dur="1000" fill="hold"/>
                                        <p:tgtEl>
                                          <p:spTgt spid="39216"/>
                                        </p:tgtEl>
                                        <p:attrNameLst>
                                          <p:attrName>ppt_h</p:attrName>
                                        </p:attrNameLst>
                                      </p:cBhvr>
                                      <p:tavLst>
                                        <p:tav tm="0">
                                          <p:val>
                                            <p:strVal val="#ppt_h"/>
                                          </p:val>
                                        </p:tav>
                                        <p:tav tm="100000">
                                          <p:val>
                                            <p:strVal val="#ppt_h"/>
                                          </p:val>
                                        </p:tav>
                                      </p:tavLst>
                                    </p:anim>
                                    <p:animEffect transition="in" filter="fade">
                                      <p:cBhvr>
                                        <p:cTn id="261" dur="1000"/>
                                        <p:tgtEl>
                                          <p:spTgt spid="39216"/>
                                        </p:tgtEl>
                                      </p:cBhvr>
                                    </p:animEffect>
                                  </p:childTnLst>
                                </p:cTn>
                              </p:par>
                              <p:par>
                                <p:cTn id="262" presetID="55" presetClass="entr" presetSubtype="0" fill="hold" grpId="0" nodeType="withEffect">
                                  <p:stCondLst>
                                    <p:cond delay="0"/>
                                  </p:stCondLst>
                                  <p:childTnLst>
                                    <p:set>
                                      <p:cBhvr>
                                        <p:cTn id="263" dur="1" fill="hold">
                                          <p:stCondLst>
                                            <p:cond delay="0"/>
                                          </p:stCondLst>
                                        </p:cTn>
                                        <p:tgtEl>
                                          <p:spTgt spid="39219"/>
                                        </p:tgtEl>
                                        <p:attrNameLst>
                                          <p:attrName>style.visibility</p:attrName>
                                        </p:attrNameLst>
                                      </p:cBhvr>
                                      <p:to>
                                        <p:strVal val="visible"/>
                                      </p:to>
                                    </p:set>
                                    <p:anim calcmode="lin" valueType="num">
                                      <p:cBhvr>
                                        <p:cTn id="264" dur="1000" fill="hold"/>
                                        <p:tgtEl>
                                          <p:spTgt spid="39219"/>
                                        </p:tgtEl>
                                        <p:attrNameLst>
                                          <p:attrName>ppt_w</p:attrName>
                                        </p:attrNameLst>
                                      </p:cBhvr>
                                      <p:tavLst>
                                        <p:tav tm="0">
                                          <p:val>
                                            <p:strVal val="#ppt_w*0.70"/>
                                          </p:val>
                                        </p:tav>
                                        <p:tav tm="100000">
                                          <p:val>
                                            <p:strVal val="#ppt_w"/>
                                          </p:val>
                                        </p:tav>
                                      </p:tavLst>
                                    </p:anim>
                                    <p:anim calcmode="lin" valueType="num">
                                      <p:cBhvr>
                                        <p:cTn id="265" dur="1000" fill="hold"/>
                                        <p:tgtEl>
                                          <p:spTgt spid="39219"/>
                                        </p:tgtEl>
                                        <p:attrNameLst>
                                          <p:attrName>ppt_h</p:attrName>
                                        </p:attrNameLst>
                                      </p:cBhvr>
                                      <p:tavLst>
                                        <p:tav tm="0">
                                          <p:val>
                                            <p:strVal val="#ppt_h"/>
                                          </p:val>
                                        </p:tav>
                                        <p:tav tm="100000">
                                          <p:val>
                                            <p:strVal val="#ppt_h"/>
                                          </p:val>
                                        </p:tav>
                                      </p:tavLst>
                                    </p:anim>
                                    <p:animEffect transition="in" filter="fade">
                                      <p:cBhvr>
                                        <p:cTn id="266" dur="1000"/>
                                        <p:tgtEl>
                                          <p:spTgt spid="39219"/>
                                        </p:tgtEl>
                                      </p:cBhvr>
                                    </p:animEffect>
                                  </p:childTnLst>
                                </p:cTn>
                              </p:par>
                            </p:childTnLst>
                          </p:cTn>
                        </p:par>
                      </p:childTnLst>
                    </p:cTn>
                  </p:par>
                  <p:par>
                    <p:cTn id="267" fill="hold">
                      <p:stCondLst>
                        <p:cond delay="indefinite"/>
                      </p:stCondLst>
                      <p:childTnLst>
                        <p:par>
                          <p:cTn id="268" fill="hold">
                            <p:stCondLst>
                              <p:cond delay="0"/>
                            </p:stCondLst>
                            <p:childTnLst>
                              <p:par>
                                <p:cTn id="269" presetID="49" presetClass="path" presetSubtype="0" accel="50000" decel="50000" fill="hold" grpId="1" nodeType="clickEffect">
                                  <p:stCondLst>
                                    <p:cond delay="0"/>
                                  </p:stCondLst>
                                  <p:childTnLst>
                                    <p:animMotion origin="layout" path="M 3.88889E-6 -3.33333E-6 L 0.06284 0.02107 " pathEditMode="relative" rAng="0" ptsTypes="AA">
                                      <p:cBhvr>
                                        <p:cTn id="270" dur="2000" fill="hold"/>
                                        <p:tgtEl>
                                          <p:spTgt spid="39219"/>
                                        </p:tgtEl>
                                        <p:attrNameLst>
                                          <p:attrName>ppt_x</p:attrName>
                                          <p:attrName>ppt_y</p:attrName>
                                        </p:attrNameLst>
                                      </p:cBhvr>
                                      <p:rCtr x="31" y="10"/>
                                    </p:animMotion>
                                  </p:childTnLst>
                                </p:cTn>
                              </p:par>
                            </p:childTnLst>
                          </p:cTn>
                        </p:par>
                        <p:par>
                          <p:cTn id="271" fill="hold">
                            <p:stCondLst>
                              <p:cond delay="2000"/>
                            </p:stCondLst>
                            <p:childTnLst>
                              <p:par>
                                <p:cTn id="272" presetID="49" presetClass="path" presetSubtype="0" accel="50000" decel="50000" fill="hold" grpId="2" nodeType="afterEffect">
                                  <p:stCondLst>
                                    <p:cond delay="0"/>
                                  </p:stCondLst>
                                  <p:childTnLst>
                                    <p:animMotion origin="layout" path="M 0.06285 0.02107 L 0.10226 0.07384 " pathEditMode="relative" rAng="0" ptsTypes="AA">
                                      <p:cBhvr>
                                        <p:cTn id="273" dur="2000" fill="hold"/>
                                        <p:tgtEl>
                                          <p:spTgt spid="39219"/>
                                        </p:tgtEl>
                                        <p:attrNameLst>
                                          <p:attrName>ppt_x</p:attrName>
                                          <p:attrName>ppt_y</p:attrName>
                                        </p:attrNameLst>
                                      </p:cBhvr>
                                      <p:rCtr x="20" y="26"/>
                                    </p:animMotion>
                                  </p:childTnLst>
                                </p:cTn>
                              </p:par>
                            </p:childTnLst>
                          </p:cTn>
                        </p:par>
                        <p:par>
                          <p:cTn id="274" fill="hold">
                            <p:stCondLst>
                              <p:cond delay="4000"/>
                            </p:stCondLst>
                            <p:childTnLst>
                              <p:par>
                                <p:cTn id="275" presetID="42" presetClass="path" presetSubtype="0" accel="50000" decel="50000" fill="hold" grpId="3" nodeType="afterEffect">
                                  <p:stCondLst>
                                    <p:cond delay="0"/>
                                  </p:stCondLst>
                                  <p:childTnLst>
                                    <p:animMotion origin="layout" path="M 0.10226 0.07384 L 0.10226 0.27337 " pathEditMode="relative" rAng="0" ptsTypes="AA">
                                      <p:cBhvr>
                                        <p:cTn id="276" dur="2000" fill="hold"/>
                                        <p:tgtEl>
                                          <p:spTgt spid="39219"/>
                                        </p:tgtEl>
                                        <p:attrNameLst>
                                          <p:attrName>ppt_x</p:attrName>
                                          <p:attrName>ppt_y</p:attrName>
                                        </p:attrNameLst>
                                      </p:cBhvr>
                                      <p:rCtr x="0" y="100"/>
                                    </p:animMotion>
                                  </p:childTnLst>
                                </p:cTn>
                              </p:par>
                            </p:childTnLst>
                          </p:cTn>
                        </p:par>
                        <p:par>
                          <p:cTn id="277" fill="hold">
                            <p:stCondLst>
                              <p:cond delay="6000"/>
                            </p:stCondLst>
                            <p:childTnLst>
                              <p:par>
                                <p:cTn id="278" presetID="53" presetClass="entr" presetSubtype="0" fill="hold" grpId="0" nodeType="afterEffect">
                                  <p:stCondLst>
                                    <p:cond delay="0"/>
                                  </p:stCondLst>
                                  <p:childTnLst>
                                    <p:set>
                                      <p:cBhvr>
                                        <p:cTn id="279" dur="1" fill="hold">
                                          <p:stCondLst>
                                            <p:cond delay="0"/>
                                          </p:stCondLst>
                                        </p:cTn>
                                        <p:tgtEl>
                                          <p:spTgt spid="39222"/>
                                        </p:tgtEl>
                                        <p:attrNameLst>
                                          <p:attrName>style.visibility</p:attrName>
                                        </p:attrNameLst>
                                      </p:cBhvr>
                                      <p:to>
                                        <p:strVal val="visible"/>
                                      </p:to>
                                    </p:set>
                                    <p:anim calcmode="lin" valueType="num">
                                      <p:cBhvr>
                                        <p:cTn id="280" dur="500" fill="hold"/>
                                        <p:tgtEl>
                                          <p:spTgt spid="39222"/>
                                        </p:tgtEl>
                                        <p:attrNameLst>
                                          <p:attrName>ppt_w</p:attrName>
                                        </p:attrNameLst>
                                      </p:cBhvr>
                                      <p:tavLst>
                                        <p:tav tm="0">
                                          <p:val>
                                            <p:fltVal val="0"/>
                                          </p:val>
                                        </p:tav>
                                        <p:tav tm="100000">
                                          <p:val>
                                            <p:strVal val="#ppt_w"/>
                                          </p:val>
                                        </p:tav>
                                      </p:tavLst>
                                    </p:anim>
                                    <p:anim calcmode="lin" valueType="num">
                                      <p:cBhvr>
                                        <p:cTn id="281" dur="500" fill="hold"/>
                                        <p:tgtEl>
                                          <p:spTgt spid="39222"/>
                                        </p:tgtEl>
                                        <p:attrNameLst>
                                          <p:attrName>ppt_h</p:attrName>
                                        </p:attrNameLst>
                                      </p:cBhvr>
                                      <p:tavLst>
                                        <p:tav tm="0">
                                          <p:val>
                                            <p:fltVal val="0"/>
                                          </p:val>
                                        </p:tav>
                                        <p:tav tm="100000">
                                          <p:val>
                                            <p:strVal val="#ppt_h"/>
                                          </p:val>
                                        </p:tav>
                                      </p:tavLst>
                                    </p:anim>
                                    <p:animEffect transition="in" filter="fade">
                                      <p:cBhvr>
                                        <p:cTn id="282" dur="500"/>
                                        <p:tgtEl>
                                          <p:spTgt spid="39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133" grpId="0" animBg="1"/>
      <p:bldP spid="39134" grpId="0" animBg="1"/>
      <p:bldP spid="39135" grpId="0" animBg="1"/>
      <p:bldP spid="39136" grpId="0" animBg="1"/>
      <p:bldP spid="39213" grpId="0" animBg="1"/>
      <p:bldP spid="39214" grpId="0" animBg="1"/>
      <p:bldP spid="39215" grpId="0" animBg="1"/>
      <p:bldP spid="39215" grpId="1" animBg="1"/>
      <p:bldP spid="39216" grpId="0" animBg="1"/>
      <p:bldP spid="39217" grpId="0" animBg="1"/>
      <p:bldP spid="39218" grpId="0" animBg="1"/>
      <p:bldP spid="39218" grpId="1" animBg="1"/>
      <p:bldP spid="39218" grpId="2" animBg="1"/>
      <p:bldP spid="39219" grpId="0" animBg="1"/>
      <p:bldP spid="39219" grpId="1" animBg="1"/>
      <p:bldP spid="39219" grpId="2" animBg="1"/>
      <p:bldP spid="39219" grpId="3" animBg="1"/>
      <p:bldP spid="39220" grpId="0" animBg="1"/>
      <p:bldP spid="39221" grpId="0" animBg="1"/>
      <p:bldP spid="392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57224" y="0"/>
            <a:ext cx="6686568" cy="1143000"/>
          </a:xfrm>
        </p:spPr>
        <p:txBody>
          <a:bodyPr>
            <a:normAutofit/>
          </a:bodyPr>
          <a:lstStyle/>
          <a:p>
            <a:r>
              <a:rPr lang="it-IT" sz="2400" b="1" dirty="0" smtClean="0">
                <a:latin typeface="Times New Roman" pitchFamily="18" charset="0"/>
                <a:cs typeface="Times New Roman" pitchFamily="18" charset="0"/>
              </a:rPr>
              <a:t>Variazioni delle frequenze </a:t>
            </a:r>
            <a:r>
              <a:rPr lang="it-IT" sz="2400" b="1" dirty="0" err="1" smtClean="0">
                <a:latin typeface="Times New Roman" pitchFamily="18" charset="0"/>
                <a:cs typeface="Times New Roman" pitchFamily="18" charset="0"/>
              </a:rPr>
              <a:t>alleliche</a:t>
            </a:r>
            <a:r>
              <a:rPr lang="it-IT" sz="2400" b="1" dirty="0" smtClean="0">
                <a:latin typeface="Times New Roman" pitchFamily="18" charset="0"/>
                <a:cs typeface="Times New Roman" pitchFamily="18" charset="0"/>
              </a:rPr>
              <a:t> sotto selezione in popolazioni infinitamente grandi</a:t>
            </a:r>
            <a:endParaRPr lang="it-IT" sz="2400" b="1" dirty="0">
              <a:latin typeface="Times New Roman" pitchFamily="18" charset="0"/>
              <a:cs typeface="Times New Roman" pitchFamily="18" charset="0"/>
            </a:endParaRPr>
          </a:p>
        </p:txBody>
      </p:sp>
      <p:sp>
        <p:nvSpPr>
          <p:cNvPr id="4" name="AutoShape 110">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5" name="AutoShape 111">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grpSp>
        <p:nvGrpSpPr>
          <p:cNvPr id="20" name="Gruppo 19"/>
          <p:cNvGrpSpPr/>
          <p:nvPr/>
        </p:nvGrpSpPr>
        <p:grpSpPr>
          <a:xfrm rot="168100">
            <a:off x="4572000" y="1857364"/>
            <a:ext cx="2122378" cy="1755971"/>
            <a:chOff x="1234888" y="4031877"/>
            <a:chExt cx="2122378" cy="1755971"/>
          </a:xfrm>
        </p:grpSpPr>
        <p:sp>
          <p:nvSpPr>
            <p:cNvPr id="18" name="Figura a mano libera 17"/>
            <p:cNvSpPr/>
            <p:nvPr/>
          </p:nvSpPr>
          <p:spPr>
            <a:xfrm>
              <a:off x="1234888" y="4031877"/>
              <a:ext cx="1071282" cy="930088"/>
            </a:xfrm>
            <a:custGeom>
              <a:avLst/>
              <a:gdLst>
                <a:gd name="connsiteX0" fmla="*/ 2241 w 1071282"/>
                <a:gd name="connsiteY0" fmla="*/ 930088 h 930088"/>
                <a:gd name="connsiteX1" fmla="*/ 2241 w 1071282"/>
                <a:gd name="connsiteY1" fmla="*/ 835958 h 930088"/>
                <a:gd name="connsiteX2" fmla="*/ 15688 w 1071282"/>
                <a:gd name="connsiteY2" fmla="*/ 741829 h 930088"/>
                <a:gd name="connsiteX3" fmla="*/ 56030 w 1071282"/>
                <a:gd name="connsiteY3" fmla="*/ 607358 h 930088"/>
                <a:gd name="connsiteX4" fmla="*/ 177053 w 1071282"/>
                <a:gd name="connsiteY4" fmla="*/ 351864 h 930088"/>
                <a:gd name="connsiteX5" fmla="*/ 271183 w 1071282"/>
                <a:gd name="connsiteY5" fmla="*/ 203947 h 930088"/>
                <a:gd name="connsiteX6" fmla="*/ 351865 w 1071282"/>
                <a:gd name="connsiteY6" fmla="*/ 109817 h 930088"/>
                <a:gd name="connsiteX7" fmla="*/ 445994 w 1071282"/>
                <a:gd name="connsiteY7" fmla="*/ 56029 h 930088"/>
                <a:gd name="connsiteX8" fmla="*/ 567018 w 1071282"/>
                <a:gd name="connsiteY8" fmla="*/ 2241 h 930088"/>
                <a:gd name="connsiteX9" fmla="*/ 741830 w 1071282"/>
                <a:gd name="connsiteY9" fmla="*/ 42582 h 930088"/>
                <a:gd name="connsiteX10" fmla="*/ 862853 w 1071282"/>
                <a:gd name="connsiteY10" fmla="*/ 136711 h 930088"/>
                <a:gd name="connsiteX11" fmla="*/ 943536 w 1071282"/>
                <a:gd name="connsiteY11" fmla="*/ 271182 h 930088"/>
                <a:gd name="connsiteX12" fmla="*/ 1010771 w 1071282"/>
                <a:gd name="connsiteY12" fmla="*/ 486335 h 930088"/>
                <a:gd name="connsiteX13" fmla="*/ 1064559 w 1071282"/>
                <a:gd name="connsiteY13" fmla="*/ 809064 h 930088"/>
                <a:gd name="connsiteX14" fmla="*/ 1051112 w 1071282"/>
                <a:gd name="connsiteY14" fmla="*/ 849405 h 93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71282" h="930088">
                  <a:moveTo>
                    <a:pt x="2241" y="930088"/>
                  </a:moveTo>
                  <a:cubicBezTo>
                    <a:pt x="1120" y="898711"/>
                    <a:pt x="0" y="867334"/>
                    <a:pt x="2241" y="835958"/>
                  </a:cubicBezTo>
                  <a:cubicBezTo>
                    <a:pt x="4482" y="804582"/>
                    <a:pt x="6723" y="779929"/>
                    <a:pt x="15688" y="741829"/>
                  </a:cubicBezTo>
                  <a:cubicBezTo>
                    <a:pt x="24653" y="703729"/>
                    <a:pt x="29136" y="672352"/>
                    <a:pt x="56030" y="607358"/>
                  </a:cubicBezTo>
                  <a:cubicBezTo>
                    <a:pt x="82924" y="542364"/>
                    <a:pt x="141194" y="419099"/>
                    <a:pt x="177053" y="351864"/>
                  </a:cubicBezTo>
                  <a:cubicBezTo>
                    <a:pt x="212912" y="284629"/>
                    <a:pt x="242048" y="244288"/>
                    <a:pt x="271183" y="203947"/>
                  </a:cubicBezTo>
                  <a:cubicBezTo>
                    <a:pt x="300318" y="163606"/>
                    <a:pt x="322730" y="134470"/>
                    <a:pt x="351865" y="109817"/>
                  </a:cubicBezTo>
                  <a:cubicBezTo>
                    <a:pt x="381000" y="85164"/>
                    <a:pt x="410135" y="73958"/>
                    <a:pt x="445994" y="56029"/>
                  </a:cubicBezTo>
                  <a:cubicBezTo>
                    <a:pt x="481853" y="38100"/>
                    <a:pt x="517712" y="4482"/>
                    <a:pt x="567018" y="2241"/>
                  </a:cubicBezTo>
                  <a:cubicBezTo>
                    <a:pt x="616324" y="0"/>
                    <a:pt x="692524" y="20170"/>
                    <a:pt x="741830" y="42582"/>
                  </a:cubicBezTo>
                  <a:cubicBezTo>
                    <a:pt x="791136" y="64994"/>
                    <a:pt x="829235" y="98611"/>
                    <a:pt x="862853" y="136711"/>
                  </a:cubicBezTo>
                  <a:cubicBezTo>
                    <a:pt x="896471" y="174811"/>
                    <a:pt x="918883" y="212911"/>
                    <a:pt x="943536" y="271182"/>
                  </a:cubicBezTo>
                  <a:cubicBezTo>
                    <a:pt x="968189" y="329453"/>
                    <a:pt x="990601" y="396688"/>
                    <a:pt x="1010771" y="486335"/>
                  </a:cubicBezTo>
                  <a:cubicBezTo>
                    <a:pt x="1030941" y="575982"/>
                    <a:pt x="1057836" y="748552"/>
                    <a:pt x="1064559" y="809064"/>
                  </a:cubicBezTo>
                  <a:cubicBezTo>
                    <a:pt x="1071282" y="869576"/>
                    <a:pt x="1061197" y="859490"/>
                    <a:pt x="1051112" y="849405"/>
                  </a:cubicBezTo>
                </a:path>
              </a:pathLst>
            </a:custGeom>
            <a:ln w="38100">
              <a:solidFill>
                <a:srgbClr val="03DF1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19" name="Figura a mano libera 18"/>
            <p:cNvSpPr/>
            <p:nvPr/>
          </p:nvSpPr>
          <p:spPr>
            <a:xfrm flipH="1" flipV="1">
              <a:off x="2285984" y="4857760"/>
              <a:ext cx="1071282" cy="930088"/>
            </a:xfrm>
            <a:custGeom>
              <a:avLst/>
              <a:gdLst>
                <a:gd name="connsiteX0" fmla="*/ 2241 w 1071282"/>
                <a:gd name="connsiteY0" fmla="*/ 930088 h 930088"/>
                <a:gd name="connsiteX1" fmla="*/ 2241 w 1071282"/>
                <a:gd name="connsiteY1" fmla="*/ 835958 h 930088"/>
                <a:gd name="connsiteX2" fmla="*/ 15688 w 1071282"/>
                <a:gd name="connsiteY2" fmla="*/ 741829 h 930088"/>
                <a:gd name="connsiteX3" fmla="*/ 56030 w 1071282"/>
                <a:gd name="connsiteY3" fmla="*/ 607358 h 930088"/>
                <a:gd name="connsiteX4" fmla="*/ 177053 w 1071282"/>
                <a:gd name="connsiteY4" fmla="*/ 351864 h 930088"/>
                <a:gd name="connsiteX5" fmla="*/ 271183 w 1071282"/>
                <a:gd name="connsiteY5" fmla="*/ 203947 h 930088"/>
                <a:gd name="connsiteX6" fmla="*/ 351865 w 1071282"/>
                <a:gd name="connsiteY6" fmla="*/ 109817 h 930088"/>
                <a:gd name="connsiteX7" fmla="*/ 445994 w 1071282"/>
                <a:gd name="connsiteY7" fmla="*/ 56029 h 930088"/>
                <a:gd name="connsiteX8" fmla="*/ 567018 w 1071282"/>
                <a:gd name="connsiteY8" fmla="*/ 2241 h 930088"/>
                <a:gd name="connsiteX9" fmla="*/ 741830 w 1071282"/>
                <a:gd name="connsiteY9" fmla="*/ 42582 h 930088"/>
                <a:gd name="connsiteX10" fmla="*/ 862853 w 1071282"/>
                <a:gd name="connsiteY10" fmla="*/ 136711 h 930088"/>
                <a:gd name="connsiteX11" fmla="*/ 943536 w 1071282"/>
                <a:gd name="connsiteY11" fmla="*/ 271182 h 930088"/>
                <a:gd name="connsiteX12" fmla="*/ 1010771 w 1071282"/>
                <a:gd name="connsiteY12" fmla="*/ 486335 h 930088"/>
                <a:gd name="connsiteX13" fmla="*/ 1064559 w 1071282"/>
                <a:gd name="connsiteY13" fmla="*/ 809064 h 930088"/>
                <a:gd name="connsiteX14" fmla="*/ 1051112 w 1071282"/>
                <a:gd name="connsiteY14" fmla="*/ 849405 h 93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71282" h="930088">
                  <a:moveTo>
                    <a:pt x="2241" y="930088"/>
                  </a:moveTo>
                  <a:cubicBezTo>
                    <a:pt x="1120" y="898711"/>
                    <a:pt x="0" y="867334"/>
                    <a:pt x="2241" y="835958"/>
                  </a:cubicBezTo>
                  <a:cubicBezTo>
                    <a:pt x="4482" y="804582"/>
                    <a:pt x="6723" y="779929"/>
                    <a:pt x="15688" y="741829"/>
                  </a:cubicBezTo>
                  <a:cubicBezTo>
                    <a:pt x="24653" y="703729"/>
                    <a:pt x="29136" y="672352"/>
                    <a:pt x="56030" y="607358"/>
                  </a:cubicBezTo>
                  <a:cubicBezTo>
                    <a:pt x="82924" y="542364"/>
                    <a:pt x="141194" y="419099"/>
                    <a:pt x="177053" y="351864"/>
                  </a:cubicBezTo>
                  <a:cubicBezTo>
                    <a:pt x="212912" y="284629"/>
                    <a:pt x="242048" y="244288"/>
                    <a:pt x="271183" y="203947"/>
                  </a:cubicBezTo>
                  <a:cubicBezTo>
                    <a:pt x="300318" y="163606"/>
                    <a:pt x="322730" y="134470"/>
                    <a:pt x="351865" y="109817"/>
                  </a:cubicBezTo>
                  <a:cubicBezTo>
                    <a:pt x="381000" y="85164"/>
                    <a:pt x="410135" y="73958"/>
                    <a:pt x="445994" y="56029"/>
                  </a:cubicBezTo>
                  <a:cubicBezTo>
                    <a:pt x="481853" y="38100"/>
                    <a:pt x="517712" y="4482"/>
                    <a:pt x="567018" y="2241"/>
                  </a:cubicBezTo>
                  <a:cubicBezTo>
                    <a:pt x="616324" y="0"/>
                    <a:pt x="692524" y="20170"/>
                    <a:pt x="741830" y="42582"/>
                  </a:cubicBezTo>
                  <a:cubicBezTo>
                    <a:pt x="791136" y="64994"/>
                    <a:pt x="829235" y="98611"/>
                    <a:pt x="862853" y="136711"/>
                  </a:cubicBezTo>
                  <a:cubicBezTo>
                    <a:pt x="896471" y="174811"/>
                    <a:pt x="918883" y="212911"/>
                    <a:pt x="943536" y="271182"/>
                  </a:cubicBezTo>
                  <a:cubicBezTo>
                    <a:pt x="968189" y="329453"/>
                    <a:pt x="990601" y="396688"/>
                    <a:pt x="1010771" y="486335"/>
                  </a:cubicBezTo>
                  <a:cubicBezTo>
                    <a:pt x="1030941" y="575982"/>
                    <a:pt x="1057836" y="748552"/>
                    <a:pt x="1064559" y="809064"/>
                  </a:cubicBezTo>
                  <a:cubicBezTo>
                    <a:pt x="1071282" y="869576"/>
                    <a:pt x="1061197" y="859490"/>
                    <a:pt x="1051112" y="849405"/>
                  </a:cubicBezTo>
                </a:path>
              </a:pathLst>
            </a:custGeom>
            <a:ln w="38100">
              <a:solidFill>
                <a:srgbClr val="03DF1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grpSp>
      <p:grpSp>
        <p:nvGrpSpPr>
          <p:cNvPr id="22" name="Gruppo 21"/>
          <p:cNvGrpSpPr/>
          <p:nvPr/>
        </p:nvGrpSpPr>
        <p:grpSpPr>
          <a:xfrm rot="21424189" flipV="1">
            <a:off x="4592762" y="1868282"/>
            <a:ext cx="2122378" cy="1755971"/>
            <a:chOff x="1234888" y="4031877"/>
            <a:chExt cx="2122378" cy="1755971"/>
          </a:xfrm>
        </p:grpSpPr>
        <p:sp>
          <p:nvSpPr>
            <p:cNvPr id="23" name="Figura a mano libera 22"/>
            <p:cNvSpPr/>
            <p:nvPr/>
          </p:nvSpPr>
          <p:spPr>
            <a:xfrm>
              <a:off x="1234888" y="4031877"/>
              <a:ext cx="1071282" cy="930088"/>
            </a:xfrm>
            <a:custGeom>
              <a:avLst/>
              <a:gdLst>
                <a:gd name="connsiteX0" fmla="*/ 2241 w 1071282"/>
                <a:gd name="connsiteY0" fmla="*/ 930088 h 930088"/>
                <a:gd name="connsiteX1" fmla="*/ 2241 w 1071282"/>
                <a:gd name="connsiteY1" fmla="*/ 835958 h 930088"/>
                <a:gd name="connsiteX2" fmla="*/ 15688 w 1071282"/>
                <a:gd name="connsiteY2" fmla="*/ 741829 h 930088"/>
                <a:gd name="connsiteX3" fmla="*/ 56030 w 1071282"/>
                <a:gd name="connsiteY3" fmla="*/ 607358 h 930088"/>
                <a:gd name="connsiteX4" fmla="*/ 177053 w 1071282"/>
                <a:gd name="connsiteY4" fmla="*/ 351864 h 930088"/>
                <a:gd name="connsiteX5" fmla="*/ 271183 w 1071282"/>
                <a:gd name="connsiteY5" fmla="*/ 203947 h 930088"/>
                <a:gd name="connsiteX6" fmla="*/ 351865 w 1071282"/>
                <a:gd name="connsiteY6" fmla="*/ 109817 h 930088"/>
                <a:gd name="connsiteX7" fmla="*/ 445994 w 1071282"/>
                <a:gd name="connsiteY7" fmla="*/ 56029 h 930088"/>
                <a:gd name="connsiteX8" fmla="*/ 567018 w 1071282"/>
                <a:gd name="connsiteY8" fmla="*/ 2241 h 930088"/>
                <a:gd name="connsiteX9" fmla="*/ 741830 w 1071282"/>
                <a:gd name="connsiteY9" fmla="*/ 42582 h 930088"/>
                <a:gd name="connsiteX10" fmla="*/ 862853 w 1071282"/>
                <a:gd name="connsiteY10" fmla="*/ 136711 h 930088"/>
                <a:gd name="connsiteX11" fmla="*/ 943536 w 1071282"/>
                <a:gd name="connsiteY11" fmla="*/ 271182 h 930088"/>
                <a:gd name="connsiteX12" fmla="*/ 1010771 w 1071282"/>
                <a:gd name="connsiteY12" fmla="*/ 486335 h 930088"/>
                <a:gd name="connsiteX13" fmla="*/ 1064559 w 1071282"/>
                <a:gd name="connsiteY13" fmla="*/ 809064 h 930088"/>
                <a:gd name="connsiteX14" fmla="*/ 1051112 w 1071282"/>
                <a:gd name="connsiteY14" fmla="*/ 849405 h 93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71282" h="930088">
                  <a:moveTo>
                    <a:pt x="2241" y="930088"/>
                  </a:moveTo>
                  <a:cubicBezTo>
                    <a:pt x="1120" y="898711"/>
                    <a:pt x="0" y="867334"/>
                    <a:pt x="2241" y="835958"/>
                  </a:cubicBezTo>
                  <a:cubicBezTo>
                    <a:pt x="4482" y="804582"/>
                    <a:pt x="6723" y="779929"/>
                    <a:pt x="15688" y="741829"/>
                  </a:cubicBezTo>
                  <a:cubicBezTo>
                    <a:pt x="24653" y="703729"/>
                    <a:pt x="29136" y="672352"/>
                    <a:pt x="56030" y="607358"/>
                  </a:cubicBezTo>
                  <a:cubicBezTo>
                    <a:pt x="82924" y="542364"/>
                    <a:pt x="141194" y="419099"/>
                    <a:pt x="177053" y="351864"/>
                  </a:cubicBezTo>
                  <a:cubicBezTo>
                    <a:pt x="212912" y="284629"/>
                    <a:pt x="242048" y="244288"/>
                    <a:pt x="271183" y="203947"/>
                  </a:cubicBezTo>
                  <a:cubicBezTo>
                    <a:pt x="300318" y="163606"/>
                    <a:pt x="322730" y="134470"/>
                    <a:pt x="351865" y="109817"/>
                  </a:cubicBezTo>
                  <a:cubicBezTo>
                    <a:pt x="381000" y="85164"/>
                    <a:pt x="410135" y="73958"/>
                    <a:pt x="445994" y="56029"/>
                  </a:cubicBezTo>
                  <a:cubicBezTo>
                    <a:pt x="481853" y="38100"/>
                    <a:pt x="517712" y="4482"/>
                    <a:pt x="567018" y="2241"/>
                  </a:cubicBezTo>
                  <a:cubicBezTo>
                    <a:pt x="616324" y="0"/>
                    <a:pt x="692524" y="20170"/>
                    <a:pt x="741830" y="42582"/>
                  </a:cubicBezTo>
                  <a:cubicBezTo>
                    <a:pt x="791136" y="64994"/>
                    <a:pt x="829235" y="98611"/>
                    <a:pt x="862853" y="136711"/>
                  </a:cubicBezTo>
                  <a:cubicBezTo>
                    <a:pt x="896471" y="174811"/>
                    <a:pt x="918883" y="212911"/>
                    <a:pt x="943536" y="271182"/>
                  </a:cubicBezTo>
                  <a:cubicBezTo>
                    <a:pt x="968189" y="329453"/>
                    <a:pt x="990601" y="396688"/>
                    <a:pt x="1010771" y="486335"/>
                  </a:cubicBezTo>
                  <a:cubicBezTo>
                    <a:pt x="1030941" y="575982"/>
                    <a:pt x="1057836" y="748552"/>
                    <a:pt x="1064559" y="809064"/>
                  </a:cubicBezTo>
                  <a:cubicBezTo>
                    <a:pt x="1071282" y="869576"/>
                    <a:pt x="1061197" y="859490"/>
                    <a:pt x="1051112" y="849405"/>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4" name="Figura a mano libera 23"/>
            <p:cNvSpPr/>
            <p:nvPr/>
          </p:nvSpPr>
          <p:spPr>
            <a:xfrm flipH="1" flipV="1">
              <a:off x="2285984" y="4857760"/>
              <a:ext cx="1071282" cy="930088"/>
            </a:xfrm>
            <a:custGeom>
              <a:avLst/>
              <a:gdLst>
                <a:gd name="connsiteX0" fmla="*/ 2241 w 1071282"/>
                <a:gd name="connsiteY0" fmla="*/ 930088 h 930088"/>
                <a:gd name="connsiteX1" fmla="*/ 2241 w 1071282"/>
                <a:gd name="connsiteY1" fmla="*/ 835958 h 930088"/>
                <a:gd name="connsiteX2" fmla="*/ 15688 w 1071282"/>
                <a:gd name="connsiteY2" fmla="*/ 741829 h 930088"/>
                <a:gd name="connsiteX3" fmla="*/ 56030 w 1071282"/>
                <a:gd name="connsiteY3" fmla="*/ 607358 h 930088"/>
                <a:gd name="connsiteX4" fmla="*/ 177053 w 1071282"/>
                <a:gd name="connsiteY4" fmla="*/ 351864 h 930088"/>
                <a:gd name="connsiteX5" fmla="*/ 271183 w 1071282"/>
                <a:gd name="connsiteY5" fmla="*/ 203947 h 930088"/>
                <a:gd name="connsiteX6" fmla="*/ 351865 w 1071282"/>
                <a:gd name="connsiteY6" fmla="*/ 109817 h 930088"/>
                <a:gd name="connsiteX7" fmla="*/ 445994 w 1071282"/>
                <a:gd name="connsiteY7" fmla="*/ 56029 h 930088"/>
                <a:gd name="connsiteX8" fmla="*/ 567018 w 1071282"/>
                <a:gd name="connsiteY8" fmla="*/ 2241 h 930088"/>
                <a:gd name="connsiteX9" fmla="*/ 741830 w 1071282"/>
                <a:gd name="connsiteY9" fmla="*/ 42582 h 930088"/>
                <a:gd name="connsiteX10" fmla="*/ 862853 w 1071282"/>
                <a:gd name="connsiteY10" fmla="*/ 136711 h 930088"/>
                <a:gd name="connsiteX11" fmla="*/ 943536 w 1071282"/>
                <a:gd name="connsiteY11" fmla="*/ 271182 h 930088"/>
                <a:gd name="connsiteX12" fmla="*/ 1010771 w 1071282"/>
                <a:gd name="connsiteY12" fmla="*/ 486335 h 930088"/>
                <a:gd name="connsiteX13" fmla="*/ 1064559 w 1071282"/>
                <a:gd name="connsiteY13" fmla="*/ 809064 h 930088"/>
                <a:gd name="connsiteX14" fmla="*/ 1051112 w 1071282"/>
                <a:gd name="connsiteY14" fmla="*/ 849405 h 93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71282" h="930088">
                  <a:moveTo>
                    <a:pt x="2241" y="930088"/>
                  </a:moveTo>
                  <a:cubicBezTo>
                    <a:pt x="1120" y="898711"/>
                    <a:pt x="0" y="867334"/>
                    <a:pt x="2241" y="835958"/>
                  </a:cubicBezTo>
                  <a:cubicBezTo>
                    <a:pt x="4482" y="804582"/>
                    <a:pt x="6723" y="779929"/>
                    <a:pt x="15688" y="741829"/>
                  </a:cubicBezTo>
                  <a:cubicBezTo>
                    <a:pt x="24653" y="703729"/>
                    <a:pt x="29136" y="672352"/>
                    <a:pt x="56030" y="607358"/>
                  </a:cubicBezTo>
                  <a:cubicBezTo>
                    <a:pt x="82924" y="542364"/>
                    <a:pt x="141194" y="419099"/>
                    <a:pt x="177053" y="351864"/>
                  </a:cubicBezTo>
                  <a:cubicBezTo>
                    <a:pt x="212912" y="284629"/>
                    <a:pt x="242048" y="244288"/>
                    <a:pt x="271183" y="203947"/>
                  </a:cubicBezTo>
                  <a:cubicBezTo>
                    <a:pt x="300318" y="163606"/>
                    <a:pt x="322730" y="134470"/>
                    <a:pt x="351865" y="109817"/>
                  </a:cubicBezTo>
                  <a:cubicBezTo>
                    <a:pt x="381000" y="85164"/>
                    <a:pt x="410135" y="73958"/>
                    <a:pt x="445994" y="56029"/>
                  </a:cubicBezTo>
                  <a:cubicBezTo>
                    <a:pt x="481853" y="38100"/>
                    <a:pt x="517712" y="4482"/>
                    <a:pt x="567018" y="2241"/>
                  </a:cubicBezTo>
                  <a:cubicBezTo>
                    <a:pt x="616324" y="0"/>
                    <a:pt x="692524" y="20170"/>
                    <a:pt x="741830" y="42582"/>
                  </a:cubicBezTo>
                  <a:cubicBezTo>
                    <a:pt x="791136" y="64994"/>
                    <a:pt x="829235" y="98611"/>
                    <a:pt x="862853" y="136711"/>
                  </a:cubicBezTo>
                  <a:cubicBezTo>
                    <a:pt x="896471" y="174811"/>
                    <a:pt x="918883" y="212911"/>
                    <a:pt x="943536" y="271182"/>
                  </a:cubicBezTo>
                  <a:cubicBezTo>
                    <a:pt x="968189" y="329453"/>
                    <a:pt x="990601" y="396688"/>
                    <a:pt x="1010771" y="486335"/>
                  </a:cubicBezTo>
                  <a:cubicBezTo>
                    <a:pt x="1030941" y="575982"/>
                    <a:pt x="1057836" y="748552"/>
                    <a:pt x="1064559" y="809064"/>
                  </a:cubicBezTo>
                  <a:cubicBezTo>
                    <a:pt x="1071282" y="869576"/>
                    <a:pt x="1061197" y="859490"/>
                    <a:pt x="1051112" y="849405"/>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grpSp>
      <p:sp>
        <p:nvSpPr>
          <p:cNvPr id="14" name="Figura a mano libera 13"/>
          <p:cNvSpPr/>
          <p:nvPr/>
        </p:nvSpPr>
        <p:spPr>
          <a:xfrm rot="259128">
            <a:off x="1243343" y="1285860"/>
            <a:ext cx="2143140" cy="1500198"/>
          </a:xfrm>
          <a:custGeom>
            <a:avLst/>
            <a:gdLst>
              <a:gd name="connsiteX0" fmla="*/ 0 w 1725706"/>
              <a:gd name="connsiteY0" fmla="*/ 918882 h 918882"/>
              <a:gd name="connsiteX1" fmla="*/ 242047 w 1725706"/>
              <a:gd name="connsiteY1" fmla="*/ 905435 h 918882"/>
              <a:gd name="connsiteX2" fmla="*/ 403412 w 1725706"/>
              <a:gd name="connsiteY2" fmla="*/ 838200 h 918882"/>
              <a:gd name="connsiteX3" fmla="*/ 537883 w 1725706"/>
              <a:gd name="connsiteY3" fmla="*/ 703729 h 918882"/>
              <a:gd name="connsiteX4" fmla="*/ 618565 w 1725706"/>
              <a:gd name="connsiteY4" fmla="*/ 502023 h 918882"/>
              <a:gd name="connsiteX5" fmla="*/ 658906 w 1725706"/>
              <a:gd name="connsiteY5" fmla="*/ 340659 h 918882"/>
              <a:gd name="connsiteX6" fmla="*/ 806824 w 1725706"/>
              <a:gd name="connsiteY6" fmla="*/ 125506 h 918882"/>
              <a:gd name="connsiteX7" fmla="*/ 941294 w 1725706"/>
              <a:gd name="connsiteY7" fmla="*/ 44823 h 918882"/>
              <a:gd name="connsiteX8" fmla="*/ 1143000 w 1725706"/>
              <a:gd name="connsiteY8" fmla="*/ 4482 h 918882"/>
              <a:gd name="connsiteX9" fmla="*/ 1358153 w 1725706"/>
              <a:gd name="connsiteY9" fmla="*/ 71718 h 918882"/>
              <a:gd name="connsiteX10" fmla="*/ 1586753 w 1725706"/>
              <a:gd name="connsiteY10" fmla="*/ 300318 h 918882"/>
              <a:gd name="connsiteX11" fmla="*/ 1653989 w 1725706"/>
              <a:gd name="connsiteY11" fmla="*/ 434788 h 918882"/>
              <a:gd name="connsiteX12" fmla="*/ 1694330 w 1725706"/>
              <a:gd name="connsiteY12" fmla="*/ 609600 h 918882"/>
              <a:gd name="connsiteX13" fmla="*/ 1721224 w 1725706"/>
              <a:gd name="connsiteY13" fmla="*/ 811306 h 918882"/>
              <a:gd name="connsiteX14" fmla="*/ 1721224 w 1725706"/>
              <a:gd name="connsiteY14" fmla="*/ 838200 h 91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5706" h="918882">
                <a:moveTo>
                  <a:pt x="0" y="918882"/>
                </a:moveTo>
                <a:cubicBezTo>
                  <a:pt x="87406" y="918882"/>
                  <a:pt x="174812" y="918882"/>
                  <a:pt x="242047" y="905435"/>
                </a:cubicBezTo>
                <a:cubicBezTo>
                  <a:pt x="309282" y="891988"/>
                  <a:pt x="354106" y="871818"/>
                  <a:pt x="403412" y="838200"/>
                </a:cubicBezTo>
                <a:cubicBezTo>
                  <a:pt x="452718" y="804582"/>
                  <a:pt x="502024" y="759758"/>
                  <a:pt x="537883" y="703729"/>
                </a:cubicBezTo>
                <a:cubicBezTo>
                  <a:pt x="573742" y="647700"/>
                  <a:pt x="598394" y="562535"/>
                  <a:pt x="618565" y="502023"/>
                </a:cubicBezTo>
                <a:cubicBezTo>
                  <a:pt x="638736" y="441511"/>
                  <a:pt x="627530" y="403412"/>
                  <a:pt x="658906" y="340659"/>
                </a:cubicBezTo>
                <a:cubicBezTo>
                  <a:pt x="690282" y="277906"/>
                  <a:pt x="759759" y="174812"/>
                  <a:pt x="806824" y="125506"/>
                </a:cubicBezTo>
                <a:cubicBezTo>
                  <a:pt x="853889" y="76200"/>
                  <a:pt x="885265" y="64994"/>
                  <a:pt x="941294" y="44823"/>
                </a:cubicBezTo>
                <a:cubicBezTo>
                  <a:pt x="997323" y="24652"/>
                  <a:pt x="1073524" y="0"/>
                  <a:pt x="1143000" y="4482"/>
                </a:cubicBezTo>
                <a:cubicBezTo>
                  <a:pt x="1212477" y="8965"/>
                  <a:pt x="1284194" y="22412"/>
                  <a:pt x="1358153" y="71718"/>
                </a:cubicBezTo>
                <a:cubicBezTo>
                  <a:pt x="1432112" y="121024"/>
                  <a:pt x="1537447" y="239806"/>
                  <a:pt x="1586753" y="300318"/>
                </a:cubicBezTo>
                <a:cubicBezTo>
                  <a:pt x="1636059" y="360830"/>
                  <a:pt x="1636060" y="383241"/>
                  <a:pt x="1653989" y="434788"/>
                </a:cubicBezTo>
                <a:cubicBezTo>
                  <a:pt x="1671918" y="486335"/>
                  <a:pt x="1683124" y="546847"/>
                  <a:pt x="1694330" y="609600"/>
                </a:cubicBezTo>
                <a:cubicBezTo>
                  <a:pt x="1705536" y="672353"/>
                  <a:pt x="1716742" y="773206"/>
                  <a:pt x="1721224" y="811306"/>
                </a:cubicBezTo>
                <a:cubicBezTo>
                  <a:pt x="1725706" y="849406"/>
                  <a:pt x="1723465" y="843803"/>
                  <a:pt x="1721224" y="838200"/>
                </a:cubicBezTo>
              </a:path>
            </a:pathLst>
          </a:custGeom>
          <a:ln w="381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1" name="Figura a mano libera 20"/>
          <p:cNvSpPr/>
          <p:nvPr/>
        </p:nvSpPr>
        <p:spPr>
          <a:xfrm rot="21396456" flipH="1">
            <a:off x="1214414" y="1285860"/>
            <a:ext cx="2143140" cy="1500198"/>
          </a:xfrm>
          <a:custGeom>
            <a:avLst/>
            <a:gdLst>
              <a:gd name="connsiteX0" fmla="*/ 0 w 1725706"/>
              <a:gd name="connsiteY0" fmla="*/ 918882 h 918882"/>
              <a:gd name="connsiteX1" fmla="*/ 242047 w 1725706"/>
              <a:gd name="connsiteY1" fmla="*/ 905435 h 918882"/>
              <a:gd name="connsiteX2" fmla="*/ 403412 w 1725706"/>
              <a:gd name="connsiteY2" fmla="*/ 838200 h 918882"/>
              <a:gd name="connsiteX3" fmla="*/ 537883 w 1725706"/>
              <a:gd name="connsiteY3" fmla="*/ 703729 h 918882"/>
              <a:gd name="connsiteX4" fmla="*/ 618565 w 1725706"/>
              <a:gd name="connsiteY4" fmla="*/ 502023 h 918882"/>
              <a:gd name="connsiteX5" fmla="*/ 658906 w 1725706"/>
              <a:gd name="connsiteY5" fmla="*/ 340659 h 918882"/>
              <a:gd name="connsiteX6" fmla="*/ 806824 w 1725706"/>
              <a:gd name="connsiteY6" fmla="*/ 125506 h 918882"/>
              <a:gd name="connsiteX7" fmla="*/ 941294 w 1725706"/>
              <a:gd name="connsiteY7" fmla="*/ 44823 h 918882"/>
              <a:gd name="connsiteX8" fmla="*/ 1143000 w 1725706"/>
              <a:gd name="connsiteY8" fmla="*/ 4482 h 918882"/>
              <a:gd name="connsiteX9" fmla="*/ 1358153 w 1725706"/>
              <a:gd name="connsiteY9" fmla="*/ 71718 h 918882"/>
              <a:gd name="connsiteX10" fmla="*/ 1586753 w 1725706"/>
              <a:gd name="connsiteY10" fmla="*/ 300318 h 918882"/>
              <a:gd name="connsiteX11" fmla="*/ 1653989 w 1725706"/>
              <a:gd name="connsiteY11" fmla="*/ 434788 h 918882"/>
              <a:gd name="connsiteX12" fmla="*/ 1694330 w 1725706"/>
              <a:gd name="connsiteY12" fmla="*/ 609600 h 918882"/>
              <a:gd name="connsiteX13" fmla="*/ 1721224 w 1725706"/>
              <a:gd name="connsiteY13" fmla="*/ 811306 h 918882"/>
              <a:gd name="connsiteX14" fmla="*/ 1721224 w 1725706"/>
              <a:gd name="connsiteY14" fmla="*/ 838200 h 91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5706" h="918882">
                <a:moveTo>
                  <a:pt x="0" y="918882"/>
                </a:moveTo>
                <a:cubicBezTo>
                  <a:pt x="87406" y="918882"/>
                  <a:pt x="174812" y="918882"/>
                  <a:pt x="242047" y="905435"/>
                </a:cubicBezTo>
                <a:cubicBezTo>
                  <a:pt x="309282" y="891988"/>
                  <a:pt x="354106" y="871818"/>
                  <a:pt x="403412" y="838200"/>
                </a:cubicBezTo>
                <a:cubicBezTo>
                  <a:pt x="452718" y="804582"/>
                  <a:pt x="502024" y="759758"/>
                  <a:pt x="537883" y="703729"/>
                </a:cubicBezTo>
                <a:cubicBezTo>
                  <a:pt x="573742" y="647700"/>
                  <a:pt x="598394" y="562535"/>
                  <a:pt x="618565" y="502023"/>
                </a:cubicBezTo>
                <a:cubicBezTo>
                  <a:pt x="638736" y="441511"/>
                  <a:pt x="627530" y="403412"/>
                  <a:pt x="658906" y="340659"/>
                </a:cubicBezTo>
                <a:cubicBezTo>
                  <a:pt x="690282" y="277906"/>
                  <a:pt x="759759" y="174812"/>
                  <a:pt x="806824" y="125506"/>
                </a:cubicBezTo>
                <a:cubicBezTo>
                  <a:pt x="853889" y="76200"/>
                  <a:pt x="885265" y="64994"/>
                  <a:pt x="941294" y="44823"/>
                </a:cubicBezTo>
                <a:cubicBezTo>
                  <a:pt x="997323" y="24652"/>
                  <a:pt x="1073524" y="0"/>
                  <a:pt x="1143000" y="4482"/>
                </a:cubicBezTo>
                <a:cubicBezTo>
                  <a:pt x="1212477" y="8965"/>
                  <a:pt x="1284194" y="22412"/>
                  <a:pt x="1358153" y="71718"/>
                </a:cubicBezTo>
                <a:cubicBezTo>
                  <a:pt x="1432112" y="121024"/>
                  <a:pt x="1537447" y="239806"/>
                  <a:pt x="1586753" y="300318"/>
                </a:cubicBezTo>
                <a:cubicBezTo>
                  <a:pt x="1636059" y="360830"/>
                  <a:pt x="1636060" y="383241"/>
                  <a:pt x="1653989" y="434788"/>
                </a:cubicBezTo>
                <a:cubicBezTo>
                  <a:pt x="1671918" y="486335"/>
                  <a:pt x="1683124" y="546847"/>
                  <a:pt x="1694330" y="609600"/>
                </a:cubicBezTo>
                <a:cubicBezTo>
                  <a:pt x="1705536" y="672353"/>
                  <a:pt x="1716742" y="773206"/>
                  <a:pt x="1721224" y="811306"/>
                </a:cubicBezTo>
                <a:cubicBezTo>
                  <a:pt x="1725706" y="849406"/>
                  <a:pt x="1723465" y="843803"/>
                  <a:pt x="1721224" y="838200"/>
                </a:cubicBezTo>
              </a:path>
            </a:pathLst>
          </a:custGeom>
          <a:ln w="381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6" name="Figura a mano libera 25"/>
          <p:cNvSpPr/>
          <p:nvPr/>
        </p:nvSpPr>
        <p:spPr>
          <a:xfrm rot="21297103" flipV="1">
            <a:off x="1243343" y="2643182"/>
            <a:ext cx="2143140" cy="1500198"/>
          </a:xfrm>
          <a:custGeom>
            <a:avLst/>
            <a:gdLst>
              <a:gd name="connsiteX0" fmla="*/ 0 w 1725706"/>
              <a:gd name="connsiteY0" fmla="*/ 918882 h 918882"/>
              <a:gd name="connsiteX1" fmla="*/ 242047 w 1725706"/>
              <a:gd name="connsiteY1" fmla="*/ 905435 h 918882"/>
              <a:gd name="connsiteX2" fmla="*/ 403412 w 1725706"/>
              <a:gd name="connsiteY2" fmla="*/ 838200 h 918882"/>
              <a:gd name="connsiteX3" fmla="*/ 537883 w 1725706"/>
              <a:gd name="connsiteY3" fmla="*/ 703729 h 918882"/>
              <a:gd name="connsiteX4" fmla="*/ 618565 w 1725706"/>
              <a:gd name="connsiteY4" fmla="*/ 502023 h 918882"/>
              <a:gd name="connsiteX5" fmla="*/ 658906 w 1725706"/>
              <a:gd name="connsiteY5" fmla="*/ 340659 h 918882"/>
              <a:gd name="connsiteX6" fmla="*/ 806824 w 1725706"/>
              <a:gd name="connsiteY6" fmla="*/ 125506 h 918882"/>
              <a:gd name="connsiteX7" fmla="*/ 941294 w 1725706"/>
              <a:gd name="connsiteY7" fmla="*/ 44823 h 918882"/>
              <a:gd name="connsiteX8" fmla="*/ 1143000 w 1725706"/>
              <a:gd name="connsiteY8" fmla="*/ 4482 h 918882"/>
              <a:gd name="connsiteX9" fmla="*/ 1358153 w 1725706"/>
              <a:gd name="connsiteY9" fmla="*/ 71718 h 918882"/>
              <a:gd name="connsiteX10" fmla="*/ 1586753 w 1725706"/>
              <a:gd name="connsiteY10" fmla="*/ 300318 h 918882"/>
              <a:gd name="connsiteX11" fmla="*/ 1653989 w 1725706"/>
              <a:gd name="connsiteY11" fmla="*/ 434788 h 918882"/>
              <a:gd name="connsiteX12" fmla="*/ 1694330 w 1725706"/>
              <a:gd name="connsiteY12" fmla="*/ 609600 h 918882"/>
              <a:gd name="connsiteX13" fmla="*/ 1721224 w 1725706"/>
              <a:gd name="connsiteY13" fmla="*/ 811306 h 918882"/>
              <a:gd name="connsiteX14" fmla="*/ 1721224 w 1725706"/>
              <a:gd name="connsiteY14" fmla="*/ 838200 h 91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5706" h="918882">
                <a:moveTo>
                  <a:pt x="0" y="918882"/>
                </a:moveTo>
                <a:cubicBezTo>
                  <a:pt x="87406" y="918882"/>
                  <a:pt x="174812" y="918882"/>
                  <a:pt x="242047" y="905435"/>
                </a:cubicBezTo>
                <a:cubicBezTo>
                  <a:pt x="309282" y="891988"/>
                  <a:pt x="354106" y="871818"/>
                  <a:pt x="403412" y="838200"/>
                </a:cubicBezTo>
                <a:cubicBezTo>
                  <a:pt x="452718" y="804582"/>
                  <a:pt x="502024" y="759758"/>
                  <a:pt x="537883" y="703729"/>
                </a:cubicBezTo>
                <a:cubicBezTo>
                  <a:pt x="573742" y="647700"/>
                  <a:pt x="598394" y="562535"/>
                  <a:pt x="618565" y="502023"/>
                </a:cubicBezTo>
                <a:cubicBezTo>
                  <a:pt x="638736" y="441511"/>
                  <a:pt x="627530" y="403412"/>
                  <a:pt x="658906" y="340659"/>
                </a:cubicBezTo>
                <a:cubicBezTo>
                  <a:pt x="690282" y="277906"/>
                  <a:pt x="759759" y="174812"/>
                  <a:pt x="806824" y="125506"/>
                </a:cubicBezTo>
                <a:cubicBezTo>
                  <a:pt x="853889" y="76200"/>
                  <a:pt x="885265" y="64994"/>
                  <a:pt x="941294" y="44823"/>
                </a:cubicBezTo>
                <a:cubicBezTo>
                  <a:pt x="997323" y="24652"/>
                  <a:pt x="1073524" y="0"/>
                  <a:pt x="1143000" y="4482"/>
                </a:cubicBezTo>
                <a:cubicBezTo>
                  <a:pt x="1212477" y="8965"/>
                  <a:pt x="1284194" y="22412"/>
                  <a:pt x="1358153" y="71718"/>
                </a:cubicBezTo>
                <a:cubicBezTo>
                  <a:pt x="1432112" y="121024"/>
                  <a:pt x="1537447" y="239806"/>
                  <a:pt x="1586753" y="300318"/>
                </a:cubicBezTo>
                <a:cubicBezTo>
                  <a:pt x="1636059" y="360830"/>
                  <a:pt x="1636060" y="383241"/>
                  <a:pt x="1653989" y="434788"/>
                </a:cubicBezTo>
                <a:cubicBezTo>
                  <a:pt x="1671918" y="486335"/>
                  <a:pt x="1683124" y="546847"/>
                  <a:pt x="1694330" y="609600"/>
                </a:cubicBezTo>
                <a:cubicBezTo>
                  <a:pt x="1705536" y="672353"/>
                  <a:pt x="1716742" y="773206"/>
                  <a:pt x="1721224" y="811306"/>
                </a:cubicBezTo>
                <a:cubicBezTo>
                  <a:pt x="1725706" y="849406"/>
                  <a:pt x="1723465" y="843803"/>
                  <a:pt x="1721224" y="838200"/>
                </a:cubicBezTo>
              </a:path>
            </a:pathLst>
          </a:custGeom>
          <a:ln w="38100">
            <a:solidFill>
              <a:srgbClr val="FFC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7" name="Figura a mano libera 26"/>
          <p:cNvSpPr/>
          <p:nvPr/>
        </p:nvSpPr>
        <p:spPr>
          <a:xfrm rot="217247" flipH="1" flipV="1">
            <a:off x="1217137" y="2643182"/>
            <a:ext cx="2143140" cy="1500198"/>
          </a:xfrm>
          <a:custGeom>
            <a:avLst/>
            <a:gdLst>
              <a:gd name="connsiteX0" fmla="*/ 0 w 1725706"/>
              <a:gd name="connsiteY0" fmla="*/ 918882 h 918882"/>
              <a:gd name="connsiteX1" fmla="*/ 242047 w 1725706"/>
              <a:gd name="connsiteY1" fmla="*/ 905435 h 918882"/>
              <a:gd name="connsiteX2" fmla="*/ 403412 w 1725706"/>
              <a:gd name="connsiteY2" fmla="*/ 838200 h 918882"/>
              <a:gd name="connsiteX3" fmla="*/ 537883 w 1725706"/>
              <a:gd name="connsiteY3" fmla="*/ 703729 h 918882"/>
              <a:gd name="connsiteX4" fmla="*/ 618565 w 1725706"/>
              <a:gd name="connsiteY4" fmla="*/ 502023 h 918882"/>
              <a:gd name="connsiteX5" fmla="*/ 658906 w 1725706"/>
              <a:gd name="connsiteY5" fmla="*/ 340659 h 918882"/>
              <a:gd name="connsiteX6" fmla="*/ 806824 w 1725706"/>
              <a:gd name="connsiteY6" fmla="*/ 125506 h 918882"/>
              <a:gd name="connsiteX7" fmla="*/ 941294 w 1725706"/>
              <a:gd name="connsiteY7" fmla="*/ 44823 h 918882"/>
              <a:gd name="connsiteX8" fmla="*/ 1143000 w 1725706"/>
              <a:gd name="connsiteY8" fmla="*/ 4482 h 918882"/>
              <a:gd name="connsiteX9" fmla="*/ 1358153 w 1725706"/>
              <a:gd name="connsiteY9" fmla="*/ 71718 h 918882"/>
              <a:gd name="connsiteX10" fmla="*/ 1586753 w 1725706"/>
              <a:gd name="connsiteY10" fmla="*/ 300318 h 918882"/>
              <a:gd name="connsiteX11" fmla="*/ 1653989 w 1725706"/>
              <a:gd name="connsiteY11" fmla="*/ 434788 h 918882"/>
              <a:gd name="connsiteX12" fmla="*/ 1694330 w 1725706"/>
              <a:gd name="connsiteY12" fmla="*/ 609600 h 918882"/>
              <a:gd name="connsiteX13" fmla="*/ 1721224 w 1725706"/>
              <a:gd name="connsiteY13" fmla="*/ 811306 h 918882"/>
              <a:gd name="connsiteX14" fmla="*/ 1721224 w 1725706"/>
              <a:gd name="connsiteY14" fmla="*/ 838200 h 91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5706" h="918882">
                <a:moveTo>
                  <a:pt x="0" y="918882"/>
                </a:moveTo>
                <a:cubicBezTo>
                  <a:pt x="87406" y="918882"/>
                  <a:pt x="174812" y="918882"/>
                  <a:pt x="242047" y="905435"/>
                </a:cubicBezTo>
                <a:cubicBezTo>
                  <a:pt x="309282" y="891988"/>
                  <a:pt x="354106" y="871818"/>
                  <a:pt x="403412" y="838200"/>
                </a:cubicBezTo>
                <a:cubicBezTo>
                  <a:pt x="452718" y="804582"/>
                  <a:pt x="502024" y="759758"/>
                  <a:pt x="537883" y="703729"/>
                </a:cubicBezTo>
                <a:cubicBezTo>
                  <a:pt x="573742" y="647700"/>
                  <a:pt x="598394" y="562535"/>
                  <a:pt x="618565" y="502023"/>
                </a:cubicBezTo>
                <a:cubicBezTo>
                  <a:pt x="638736" y="441511"/>
                  <a:pt x="627530" y="403412"/>
                  <a:pt x="658906" y="340659"/>
                </a:cubicBezTo>
                <a:cubicBezTo>
                  <a:pt x="690282" y="277906"/>
                  <a:pt x="759759" y="174812"/>
                  <a:pt x="806824" y="125506"/>
                </a:cubicBezTo>
                <a:cubicBezTo>
                  <a:pt x="853889" y="76200"/>
                  <a:pt x="885265" y="64994"/>
                  <a:pt x="941294" y="44823"/>
                </a:cubicBezTo>
                <a:cubicBezTo>
                  <a:pt x="997323" y="24652"/>
                  <a:pt x="1073524" y="0"/>
                  <a:pt x="1143000" y="4482"/>
                </a:cubicBezTo>
                <a:cubicBezTo>
                  <a:pt x="1212477" y="8965"/>
                  <a:pt x="1284194" y="22412"/>
                  <a:pt x="1358153" y="71718"/>
                </a:cubicBezTo>
                <a:cubicBezTo>
                  <a:pt x="1432112" y="121024"/>
                  <a:pt x="1537447" y="239806"/>
                  <a:pt x="1586753" y="300318"/>
                </a:cubicBezTo>
                <a:cubicBezTo>
                  <a:pt x="1636059" y="360830"/>
                  <a:pt x="1636060" y="383241"/>
                  <a:pt x="1653989" y="434788"/>
                </a:cubicBezTo>
                <a:cubicBezTo>
                  <a:pt x="1671918" y="486335"/>
                  <a:pt x="1683124" y="546847"/>
                  <a:pt x="1694330" y="609600"/>
                </a:cubicBezTo>
                <a:cubicBezTo>
                  <a:pt x="1705536" y="672353"/>
                  <a:pt x="1716742" y="773206"/>
                  <a:pt x="1721224" y="811306"/>
                </a:cubicBezTo>
                <a:cubicBezTo>
                  <a:pt x="1725706" y="849406"/>
                  <a:pt x="1723465" y="843803"/>
                  <a:pt x="1721224" y="838200"/>
                </a:cubicBezTo>
              </a:path>
            </a:pathLst>
          </a:custGeom>
          <a:ln w="38100">
            <a:solidFill>
              <a:srgbClr val="7E481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grpSp>
        <p:nvGrpSpPr>
          <p:cNvPr id="54" name="Gruppo 53"/>
          <p:cNvGrpSpPr/>
          <p:nvPr/>
        </p:nvGrpSpPr>
        <p:grpSpPr>
          <a:xfrm>
            <a:off x="71406" y="1357298"/>
            <a:ext cx="3629791" cy="2642244"/>
            <a:chOff x="2871035" y="3715714"/>
            <a:chExt cx="3629791" cy="2642244"/>
          </a:xfrm>
        </p:grpSpPr>
        <p:sp>
          <p:nvSpPr>
            <p:cNvPr id="45" name="Triangolo isoscele 44"/>
            <p:cNvSpPr/>
            <p:nvPr/>
          </p:nvSpPr>
          <p:spPr>
            <a:xfrm flipV="1">
              <a:off x="5000628" y="5072074"/>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47" name="Gruppo 46"/>
            <p:cNvGrpSpPr/>
            <p:nvPr/>
          </p:nvGrpSpPr>
          <p:grpSpPr>
            <a:xfrm>
              <a:off x="4000496" y="4857760"/>
              <a:ext cx="2143140" cy="214314"/>
              <a:chOff x="4000496" y="4857760"/>
              <a:chExt cx="2143140" cy="214314"/>
            </a:xfrm>
          </p:grpSpPr>
          <p:cxnSp>
            <p:nvCxnSpPr>
              <p:cNvPr id="38" name="Connettore 1 37"/>
              <p:cNvCxnSpPr/>
              <p:nvPr/>
            </p:nvCxnSpPr>
            <p:spPr>
              <a:xfrm flipV="1">
                <a:off x="4001458" y="5060164"/>
                <a:ext cx="2142178" cy="119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riangolo isoscele 43"/>
              <p:cNvSpPr/>
              <p:nvPr/>
            </p:nvSpPr>
            <p:spPr>
              <a:xfrm>
                <a:off x="4000496" y="4857760"/>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6" name="Triangolo isoscele 45"/>
              <p:cNvSpPr/>
              <p:nvPr/>
            </p:nvSpPr>
            <p:spPr>
              <a:xfrm>
                <a:off x="6072198" y="4857760"/>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49" name="Gruppo 48"/>
            <p:cNvGrpSpPr/>
            <p:nvPr/>
          </p:nvGrpSpPr>
          <p:grpSpPr>
            <a:xfrm>
              <a:off x="3643306" y="3715714"/>
              <a:ext cx="226224" cy="2642244"/>
              <a:chOff x="3643306" y="3715714"/>
              <a:chExt cx="226224" cy="2642244"/>
            </a:xfrm>
          </p:grpSpPr>
          <p:cxnSp>
            <p:nvCxnSpPr>
              <p:cNvPr id="42" name="Connettore 1 41"/>
              <p:cNvCxnSpPr/>
              <p:nvPr/>
            </p:nvCxnSpPr>
            <p:spPr>
              <a:xfrm rot="16200000" flipV="1">
                <a:off x="2542453" y="5030881"/>
                <a:ext cx="2642244" cy="119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Triangolo isoscele 47"/>
              <p:cNvSpPr/>
              <p:nvPr/>
            </p:nvSpPr>
            <p:spPr>
              <a:xfrm rot="5400000" flipV="1">
                <a:off x="3714744" y="4929198"/>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50" name="Rettangolo 49"/>
            <p:cNvSpPr/>
            <p:nvPr/>
          </p:nvSpPr>
          <p:spPr>
            <a:xfrm>
              <a:off x="2871035" y="4845618"/>
              <a:ext cx="700833" cy="369332"/>
            </a:xfrm>
            <a:prstGeom prst="rect">
              <a:avLst/>
            </a:prstGeom>
          </p:spPr>
          <p:txBody>
            <a:bodyPr wrap="none">
              <a:spAutoFit/>
            </a:bodyPr>
            <a:lstStyle/>
            <a:p>
              <a:pPr lvl="0" algn="ctr" fontAlgn="base">
                <a:spcBef>
                  <a:spcPct val="20000"/>
                </a:spcBef>
                <a:spcAft>
                  <a:spcPct val="0"/>
                </a:spcAft>
              </a:pPr>
              <a:r>
                <a:rPr lang="it-IT" b="1" dirty="0" smtClean="0">
                  <a:latin typeface="Symbol" pitchFamily="18" charset="2"/>
                </a:rPr>
                <a:t>D</a:t>
              </a:r>
              <a:r>
                <a:rPr lang="it-IT" b="1" dirty="0" smtClean="0">
                  <a:latin typeface="Times New Roman" pitchFamily="18" charset="0"/>
                </a:rPr>
                <a:t>p=0</a:t>
              </a:r>
              <a:endParaRPr lang="it-IT" b="1" dirty="0" smtClean="0">
                <a:latin typeface="Symbol" pitchFamily="18" charset="2"/>
              </a:endParaRPr>
            </a:p>
          </p:txBody>
        </p:sp>
        <p:sp>
          <p:nvSpPr>
            <p:cNvPr id="51" name="Rettangolo 50"/>
            <p:cNvSpPr/>
            <p:nvPr/>
          </p:nvSpPr>
          <p:spPr>
            <a:xfrm>
              <a:off x="3857620" y="4488428"/>
              <a:ext cx="559769" cy="369332"/>
            </a:xfrm>
            <a:prstGeom prst="rect">
              <a:avLst/>
            </a:prstGeom>
          </p:spPr>
          <p:txBody>
            <a:bodyPr wrap="none">
              <a:spAutoFit/>
            </a:bodyPr>
            <a:lstStyle/>
            <a:p>
              <a:pPr lvl="0" algn="ctr" fontAlgn="base">
                <a:spcBef>
                  <a:spcPct val="20000"/>
                </a:spcBef>
                <a:spcAft>
                  <a:spcPct val="0"/>
                </a:spcAft>
              </a:pPr>
              <a:r>
                <a:rPr lang="it-IT" b="1" dirty="0" smtClean="0">
                  <a:latin typeface="Times New Roman" pitchFamily="18" charset="0"/>
                </a:rPr>
                <a:t>p=0</a:t>
              </a:r>
              <a:endParaRPr lang="it-IT" b="1" dirty="0" smtClean="0">
                <a:latin typeface="Symbol" pitchFamily="18" charset="2"/>
              </a:endParaRPr>
            </a:p>
          </p:txBody>
        </p:sp>
        <p:sp>
          <p:nvSpPr>
            <p:cNvPr id="52" name="Rettangolo 51"/>
            <p:cNvSpPr/>
            <p:nvPr/>
          </p:nvSpPr>
          <p:spPr>
            <a:xfrm>
              <a:off x="5941057" y="4488428"/>
              <a:ext cx="559769" cy="369332"/>
            </a:xfrm>
            <a:prstGeom prst="rect">
              <a:avLst/>
            </a:prstGeom>
          </p:spPr>
          <p:txBody>
            <a:bodyPr wrap="none">
              <a:spAutoFit/>
            </a:bodyPr>
            <a:lstStyle/>
            <a:p>
              <a:pPr lvl="0" algn="ctr" fontAlgn="base">
                <a:spcBef>
                  <a:spcPct val="20000"/>
                </a:spcBef>
                <a:spcAft>
                  <a:spcPct val="0"/>
                </a:spcAft>
              </a:pPr>
              <a:r>
                <a:rPr lang="it-IT" b="1" dirty="0" smtClean="0">
                  <a:latin typeface="Times New Roman" pitchFamily="18" charset="0"/>
                </a:rPr>
                <a:t>p=1</a:t>
              </a:r>
              <a:endParaRPr lang="it-IT" b="1" dirty="0" smtClean="0">
                <a:latin typeface="Symbol" pitchFamily="18" charset="2"/>
              </a:endParaRPr>
            </a:p>
          </p:txBody>
        </p:sp>
        <p:sp>
          <p:nvSpPr>
            <p:cNvPr id="53" name="Rettangolo 52"/>
            <p:cNvSpPr/>
            <p:nvPr/>
          </p:nvSpPr>
          <p:spPr>
            <a:xfrm>
              <a:off x="4857752" y="5202808"/>
              <a:ext cx="732893" cy="369332"/>
            </a:xfrm>
            <a:prstGeom prst="rect">
              <a:avLst/>
            </a:prstGeom>
          </p:spPr>
          <p:txBody>
            <a:bodyPr wrap="none">
              <a:spAutoFit/>
            </a:bodyPr>
            <a:lstStyle/>
            <a:p>
              <a:pPr lvl="0" algn="ctr" fontAlgn="base">
                <a:spcBef>
                  <a:spcPct val="20000"/>
                </a:spcBef>
                <a:spcAft>
                  <a:spcPct val="0"/>
                </a:spcAft>
              </a:pPr>
              <a:r>
                <a:rPr lang="it-IT" b="1" dirty="0" smtClean="0">
                  <a:latin typeface="Times New Roman" pitchFamily="18" charset="0"/>
                </a:rPr>
                <a:t>p=0,5</a:t>
              </a:r>
              <a:endParaRPr lang="it-IT" b="1" dirty="0" smtClean="0">
                <a:latin typeface="Symbol" pitchFamily="18" charset="2"/>
              </a:endParaRPr>
            </a:p>
          </p:txBody>
        </p:sp>
      </p:grpSp>
      <p:grpSp>
        <p:nvGrpSpPr>
          <p:cNvPr id="55" name="Gruppo 54"/>
          <p:cNvGrpSpPr/>
          <p:nvPr/>
        </p:nvGrpSpPr>
        <p:grpSpPr>
          <a:xfrm>
            <a:off x="3428992" y="1357298"/>
            <a:ext cx="3629791" cy="2642244"/>
            <a:chOff x="2871035" y="3715714"/>
            <a:chExt cx="3629791" cy="2642244"/>
          </a:xfrm>
        </p:grpSpPr>
        <p:sp>
          <p:nvSpPr>
            <p:cNvPr id="56" name="Triangolo isoscele 55"/>
            <p:cNvSpPr/>
            <p:nvPr/>
          </p:nvSpPr>
          <p:spPr>
            <a:xfrm flipV="1">
              <a:off x="5000628" y="5072074"/>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57" name="Gruppo 46"/>
            <p:cNvGrpSpPr/>
            <p:nvPr/>
          </p:nvGrpSpPr>
          <p:grpSpPr>
            <a:xfrm>
              <a:off x="4000496" y="4857760"/>
              <a:ext cx="2143140" cy="214314"/>
              <a:chOff x="4000496" y="4857760"/>
              <a:chExt cx="2143140" cy="214314"/>
            </a:xfrm>
          </p:grpSpPr>
          <p:cxnSp>
            <p:nvCxnSpPr>
              <p:cNvPr id="65" name="Connettore 1 64"/>
              <p:cNvCxnSpPr/>
              <p:nvPr/>
            </p:nvCxnSpPr>
            <p:spPr>
              <a:xfrm flipV="1">
                <a:off x="4001458" y="5060164"/>
                <a:ext cx="2142178" cy="119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riangolo isoscele 65"/>
              <p:cNvSpPr/>
              <p:nvPr/>
            </p:nvSpPr>
            <p:spPr>
              <a:xfrm>
                <a:off x="4000496" y="4857760"/>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7" name="Triangolo isoscele 66"/>
              <p:cNvSpPr/>
              <p:nvPr/>
            </p:nvSpPr>
            <p:spPr>
              <a:xfrm>
                <a:off x="6072198" y="4857760"/>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58" name="Gruppo 48"/>
            <p:cNvGrpSpPr/>
            <p:nvPr/>
          </p:nvGrpSpPr>
          <p:grpSpPr>
            <a:xfrm>
              <a:off x="3643306" y="3715714"/>
              <a:ext cx="226224" cy="2642244"/>
              <a:chOff x="3643306" y="3715714"/>
              <a:chExt cx="226224" cy="2642244"/>
            </a:xfrm>
          </p:grpSpPr>
          <p:cxnSp>
            <p:nvCxnSpPr>
              <p:cNvPr id="63" name="Connettore 1 62"/>
              <p:cNvCxnSpPr/>
              <p:nvPr/>
            </p:nvCxnSpPr>
            <p:spPr>
              <a:xfrm rot="16200000" flipV="1">
                <a:off x="2542453" y="5030881"/>
                <a:ext cx="2642244" cy="119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64" name="Triangolo isoscele 63"/>
              <p:cNvSpPr/>
              <p:nvPr/>
            </p:nvSpPr>
            <p:spPr>
              <a:xfrm rot="5400000" flipV="1">
                <a:off x="3714744" y="4929198"/>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59" name="Rettangolo 58"/>
            <p:cNvSpPr/>
            <p:nvPr/>
          </p:nvSpPr>
          <p:spPr>
            <a:xfrm>
              <a:off x="2871035" y="4845618"/>
              <a:ext cx="700833" cy="369332"/>
            </a:xfrm>
            <a:prstGeom prst="rect">
              <a:avLst/>
            </a:prstGeom>
          </p:spPr>
          <p:txBody>
            <a:bodyPr wrap="none">
              <a:spAutoFit/>
            </a:bodyPr>
            <a:lstStyle/>
            <a:p>
              <a:pPr lvl="0" algn="ctr" fontAlgn="base">
                <a:spcBef>
                  <a:spcPct val="20000"/>
                </a:spcBef>
                <a:spcAft>
                  <a:spcPct val="0"/>
                </a:spcAft>
              </a:pPr>
              <a:r>
                <a:rPr lang="it-IT" b="1" dirty="0" smtClean="0">
                  <a:latin typeface="Symbol" pitchFamily="18" charset="2"/>
                </a:rPr>
                <a:t>D</a:t>
              </a:r>
              <a:r>
                <a:rPr lang="it-IT" b="1" dirty="0" smtClean="0">
                  <a:latin typeface="Times New Roman" pitchFamily="18" charset="0"/>
                </a:rPr>
                <a:t>p=0</a:t>
              </a:r>
              <a:endParaRPr lang="it-IT" b="1" dirty="0" smtClean="0">
                <a:latin typeface="Symbol" pitchFamily="18" charset="2"/>
              </a:endParaRPr>
            </a:p>
          </p:txBody>
        </p:sp>
        <p:sp>
          <p:nvSpPr>
            <p:cNvPr id="60" name="Rettangolo 59"/>
            <p:cNvSpPr/>
            <p:nvPr/>
          </p:nvSpPr>
          <p:spPr>
            <a:xfrm>
              <a:off x="3857620" y="4488428"/>
              <a:ext cx="559769" cy="369332"/>
            </a:xfrm>
            <a:prstGeom prst="rect">
              <a:avLst/>
            </a:prstGeom>
          </p:spPr>
          <p:txBody>
            <a:bodyPr wrap="none">
              <a:spAutoFit/>
            </a:bodyPr>
            <a:lstStyle/>
            <a:p>
              <a:pPr lvl="0" algn="ctr" fontAlgn="base">
                <a:spcBef>
                  <a:spcPct val="20000"/>
                </a:spcBef>
                <a:spcAft>
                  <a:spcPct val="0"/>
                </a:spcAft>
              </a:pPr>
              <a:r>
                <a:rPr lang="it-IT" b="1" dirty="0" smtClean="0">
                  <a:latin typeface="Times New Roman" pitchFamily="18" charset="0"/>
                </a:rPr>
                <a:t>p=0</a:t>
              </a:r>
              <a:endParaRPr lang="it-IT" b="1" dirty="0" smtClean="0">
                <a:latin typeface="Symbol" pitchFamily="18" charset="2"/>
              </a:endParaRPr>
            </a:p>
          </p:txBody>
        </p:sp>
        <p:sp>
          <p:nvSpPr>
            <p:cNvPr id="61" name="Rettangolo 60"/>
            <p:cNvSpPr/>
            <p:nvPr/>
          </p:nvSpPr>
          <p:spPr>
            <a:xfrm>
              <a:off x="5941057" y="4488428"/>
              <a:ext cx="559769" cy="369332"/>
            </a:xfrm>
            <a:prstGeom prst="rect">
              <a:avLst/>
            </a:prstGeom>
          </p:spPr>
          <p:txBody>
            <a:bodyPr wrap="none">
              <a:spAutoFit/>
            </a:bodyPr>
            <a:lstStyle/>
            <a:p>
              <a:pPr lvl="0" algn="ctr" fontAlgn="base">
                <a:spcBef>
                  <a:spcPct val="20000"/>
                </a:spcBef>
                <a:spcAft>
                  <a:spcPct val="0"/>
                </a:spcAft>
              </a:pPr>
              <a:r>
                <a:rPr lang="it-IT" b="1" dirty="0" smtClean="0">
                  <a:latin typeface="Times New Roman" pitchFamily="18" charset="0"/>
                </a:rPr>
                <a:t>p=1</a:t>
              </a:r>
              <a:endParaRPr lang="it-IT" b="1" dirty="0" smtClean="0">
                <a:latin typeface="Symbol" pitchFamily="18" charset="2"/>
              </a:endParaRPr>
            </a:p>
          </p:txBody>
        </p:sp>
        <p:sp>
          <p:nvSpPr>
            <p:cNvPr id="62" name="Rettangolo 61"/>
            <p:cNvSpPr/>
            <p:nvPr/>
          </p:nvSpPr>
          <p:spPr>
            <a:xfrm>
              <a:off x="4857752" y="5202808"/>
              <a:ext cx="732893" cy="369332"/>
            </a:xfrm>
            <a:prstGeom prst="rect">
              <a:avLst/>
            </a:prstGeom>
          </p:spPr>
          <p:txBody>
            <a:bodyPr wrap="none">
              <a:spAutoFit/>
            </a:bodyPr>
            <a:lstStyle/>
            <a:p>
              <a:pPr lvl="0" algn="ctr" fontAlgn="base">
                <a:spcBef>
                  <a:spcPct val="20000"/>
                </a:spcBef>
                <a:spcAft>
                  <a:spcPct val="0"/>
                </a:spcAft>
              </a:pPr>
              <a:r>
                <a:rPr lang="it-IT" b="1" dirty="0" smtClean="0">
                  <a:latin typeface="Times New Roman" pitchFamily="18" charset="0"/>
                </a:rPr>
                <a:t>p=0,5</a:t>
              </a:r>
              <a:endParaRPr lang="it-IT" b="1" dirty="0" smtClean="0">
                <a:latin typeface="Symbol" pitchFamily="18" charset="2"/>
              </a:endParaRPr>
            </a:p>
          </p:txBody>
        </p:sp>
      </p:grpSp>
      <p:cxnSp>
        <p:nvCxnSpPr>
          <p:cNvPr id="83" name="Connettore 1 82"/>
          <p:cNvCxnSpPr/>
          <p:nvPr/>
        </p:nvCxnSpPr>
        <p:spPr>
          <a:xfrm>
            <a:off x="428596" y="5357826"/>
            <a:ext cx="500066" cy="0"/>
          </a:xfrm>
          <a:prstGeom prst="line">
            <a:avLst/>
          </a:prstGeom>
          <a:ln w="38100">
            <a:solidFill>
              <a:srgbClr val="0000FF"/>
            </a:solidFill>
          </a:ln>
        </p:spPr>
        <p:style>
          <a:lnRef idx="1">
            <a:schemeClr val="accent1"/>
          </a:lnRef>
          <a:fillRef idx="0">
            <a:schemeClr val="accent1"/>
          </a:fillRef>
          <a:effectRef idx="0">
            <a:schemeClr val="accent1"/>
          </a:effectRef>
          <a:fontRef idx="minor">
            <a:schemeClr val="tx1"/>
          </a:fontRef>
        </p:style>
      </p:cxnSp>
      <p:cxnSp>
        <p:nvCxnSpPr>
          <p:cNvPr id="84" name="Connettore 1 83"/>
          <p:cNvCxnSpPr/>
          <p:nvPr/>
        </p:nvCxnSpPr>
        <p:spPr>
          <a:xfrm>
            <a:off x="428596" y="5786454"/>
            <a:ext cx="500066" cy="0"/>
          </a:xfrm>
          <a:prstGeom prst="line">
            <a:avLst/>
          </a:prstGeom>
          <a:ln w="38100">
            <a:solidFill>
              <a:srgbClr val="7E481C"/>
            </a:solidFill>
          </a:ln>
        </p:spPr>
        <p:style>
          <a:lnRef idx="1">
            <a:schemeClr val="accent1"/>
          </a:lnRef>
          <a:fillRef idx="0">
            <a:schemeClr val="accent1"/>
          </a:fillRef>
          <a:effectRef idx="0">
            <a:schemeClr val="accent1"/>
          </a:effectRef>
          <a:fontRef idx="minor">
            <a:schemeClr val="tx1"/>
          </a:fontRef>
        </p:style>
      </p:cxnSp>
      <p:cxnSp>
        <p:nvCxnSpPr>
          <p:cNvPr id="85" name="Connettore 1 84"/>
          <p:cNvCxnSpPr/>
          <p:nvPr/>
        </p:nvCxnSpPr>
        <p:spPr>
          <a:xfrm>
            <a:off x="428596" y="6000768"/>
            <a:ext cx="500066"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86" name="Connettore 1 85"/>
          <p:cNvCxnSpPr/>
          <p:nvPr/>
        </p:nvCxnSpPr>
        <p:spPr>
          <a:xfrm>
            <a:off x="357158" y="6357958"/>
            <a:ext cx="500066" cy="0"/>
          </a:xfrm>
          <a:prstGeom prst="line">
            <a:avLst/>
          </a:prstGeom>
          <a:ln w="38100">
            <a:solidFill>
              <a:srgbClr val="03DF18"/>
            </a:solidFill>
          </a:ln>
        </p:spPr>
        <p:style>
          <a:lnRef idx="1">
            <a:schemeClr val="accent1"/>
          </a:lnRef>
          <a:fillRef idx="0">
            <a:schemeClr val="accent1"/>
          </a:fillRef>
          <a:effectRef idx="0">
            <a:schemeClr val="accent1"/>
          </a:effectRef>
          <a:fontRef idx="minor">
            <a:schemeClr val="tx1"/>
          </a:fontRef>
        </p:style>
      </p:cxnSp>
      <p:cxnSp>
        <p:nvCxnSpPr>
          <p:cNvPr id="87" name="Connettore 1 86"/>
          <p:cNvCxnSpPr/>
          <p:nvPr/>
        </p:nvCxnSpPr>
        <p:spPr>
          <a:xfrm>
            <a:off x="428596" y="5572140"/>
            <a:ext cx="500066"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8" name="Connettore 1 87"/>
          <p:cNvCxnSpPr/>
          <p:nvPr/>
        </p:nvCxnSpPr>
        <p:spPr>
          <a:xfrm>
            <a:off x="357158" y="6572272"/>
            <a:ext cx="50006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89" name="CasellaDiTesto 88"/>
          <p:cNvSpPr txBox="1"/>
          <p:nvPr/>
        </p:nvSpPr>
        <p:spPr>
          <a:xfrm>
            <a:off x="428628" y="4357694"/>
            <a:ext cx="5000628" cy="830997"/>
          </a:xfrm>
          <a:prstGeom prst="rect">
            <a:avLst/>
          </a:prstGeom>
          <a:solidFill>
            <a:srgbClr val="FFFF00"/>
          </a:solidFill>
        </p:spPr>
        <p:txBody>
          <a:bodyPr wrap="square" rtlCol="0">
            <a:spAutoFit/>
          </a:bodyPr>
          <a:lstStyle/>
          <a:p>
            <a:r>
              <a:rPr lang="it-IT" sz="1600" b="1" dirty="0" smtClean="0">
                <a:latin typeface="Times New Roman" pitchFamily="18" charset="0"/>
                <a:cs typeface="Times New Roman" pitchFamily="18" charset="0"/>
              </a:rPr>
              <a:t>Grafici che esprimono la variazione delle frequenze </a:t>
            </a:r>
            <a:r>
              <a:rPr lang="it-IT" sz="1600" b="1" dirty="0" err="1" smtClean="0">
                <a:latin typeface="Times New Roman" pitchFamily="18" charset="0"/>
                <a:cs typeface="Times New Roman" pitchFamily="18" charset="0"/>
              </a:rPr>
              <a:t>alleliche</a:t>
            </a:r>
            <a:r>
              <a:rPr lang="it-IT" sz="1600" b="1" dirty="0" smtClean="0">
                <a:latin typeface="Times New Roman" pitchFamily="18" charset="0"/>
                <a:cs typeface="Times New Roman" pitchFamily="18" charset="0"/>
              </a:rPr>
              <a:t> </a:t>
            </a:r>
            <a:r>
              <a:rPr lang="it-IT" sz="1600" b="1" dirty="0" err="1" smtClean="0">
                <a:latin typeface="Symbol" pitchFamily="18" charset="2"/>
              </a:rPr>
              <a:t>D</a:t>
            </a:r>
            <a:r>
              <a:rPr lang="it-IT" sz="1600" b="1" dirty="0" err="1" smtClean="0">
                <a:latin typeface="Times New Roman" pitchFamily="18" charset="0"/>
              </a:rPr>
              <a:t>p</a:t>
            </a:r>
            <a:r>
              <a:rPr lang="it-IT" sz="1600" b="1" dirty="0" smtClean="0">
                <a:latin typeface="Times New Roman" pitchFamily="18" charset="0"/>
              </a:rPr>
              <a:t> (in ordinata) in funzione di p (in ascissa) in base al tipo di selezione cui è sottoposto l’allele A1</a:t>
            </a:r>
            <a:endParaRPr lang="it-IT" sz="1600" b="1" dirty="0">
              <a:latin typeface="Times New Roman" pitchFamily="18" charset="0"/>
              <a:cs typeface="Times New Roman" pitchFamily="18" charset="0"/>
            </a:endParaRPr>
          </a:p>
        </p:txBody>
      </p:sp>
      <p:sp>
        <p:nvSpPr>
          <p:cNvPr id="90" name="CasellaDiTesto 89"/>
          <p:cNvSpPr txBox="1"/>
          <p:nvPr/>
        </p:nvSpPr>
        <p:spPr>
          <a:xfrm>
            <a:off x="1009656" y="5214950"/>
            <a:ext cx="3848096"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Selezione direzionale positiva dominante</a:t>
            </a:r>
            <a:endParaRPr lang="it-IT" sz="1600" b="1" dirty="0">
              <a:latin typeface="Times New Roman" pitchFamily="18" charset="0"/>
              <a:cs typeface="Times New Roman" pitchFamily="18" charset="0"/>
            </a:endParaRPr>
          </a:p>
        </p:txBody>
      </p:sp>
      <p:sp>
        <p:nvSpPr>
          <p:cNvPr id="91" name="CasellaDiTesto 90"/>
          <p:cNvSpPr txBox="1"/>
          <p:nvPr/>
        </p:nvSpPr>
        <p:spPr>
          <a:xfrm>
            <a:off x="1000100" y="5429264"/>
            <a:ext cx="3848096"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Selezione direzionale positiva recessiva</a:t>
            </a:r>
            <a:endParaRPr lang="it-IT" sz="1600" b="1" dirty="0">
              <a:latin typeface="Times New Roman" pitchFamily="18" charset="0"/>
              <a:cs typeface="Times New Roman" pitchFamily="18" charset="0"/>
            </a:endParaRPr>
          </a:p>
        </p:txBody>
      </p:sp>
      <p:sp>
        <p:nvSpPr>
          <p:cNvPr id="93" name="CasellaDiTesto 92"/>
          <p:cNvSpPr txBox="1"/>
          <p:nvPr/>
        </p:nvSpPr>
        <p:spPr>
          <a:xfrm>
            <a:off x="1000100" y="5643578"/>
            <a:ext cx="3848096"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Selezione direzionale negativa dominante</a:t>
            </a:r>
            <a:endParaRPr lang="it-IT" sz="1600" b="1" dirty="0">
              <a:latin typeface="Times New Roman" pitchFamily="18" charset="0"/>
              <a:cs typeface="Times New Roman" pitchFamily="18" charset="0"/>
            </a:endParaRPr>
          </a:p>
        </p:txBody>
      </p:sp>
      <p:sp>
        <p:nvSpPr>
          <p:cNvPr id="94" name="CasellaDiTesto 93"/>
          <p:cNvSpPr txBox="1"/>
          <p:nvPr/>
        </p:nvSpPr>
        <p:spPr>
          <a:xfrm>
            <a:off x="1000100" y="5857892"/>
            <a:ext cx="3848096"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Selezione direzionale negativa recessiva</a:t>
            </a:r>
            <a:endParaRPr lang="it-IT" sz="1600" b="1" dirty="0">
              <a:latin typeface="Times New Roman" pitchFamily="18" charset="0"/>
              <a:cs typeface="Times New Roman" pitchFamily="18" charset="0"/>
            </a:endParaRPr>
          </a:p>
        </p:txBody>
      </p:sp>
      <p:sp>
        <p:nvSpPr>
          <p:cNvPr id="95" name="CasellaDiTesto 94"/>
          <p:cNvSpPr txBox="1"/>
          <p:nvPr/>
        </p:nvSpPr>
        <p:spPr>
          <a:xfrm>
            <a:off x="1009656" y="6143644"/>
            <a:ext cx="2633650"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Selezione stabilizzatrice</a:t>
            </a:r>
            <a:endParaRPr lang="it-IT" sz="1600" b="1" dirty="0">
              <a:latin typeface="Times New Roman" pitchFamily="18" charset="0"/>
              <a:cs typeface="Times New Roman" pitchFamily="18" charset="0"/>
            </a:endParaRPr>
          </a:p>
        </p:txBody>
      </p:sp>
      <p:sp>
        <p:nvSpPr>
          <p:cNvPr id="96" name="CasellaDiTesto 95"/>
          <p:cNvSpPr txBox="1"/>
          <p:nvPr/>
        </p:nvSpPr>
        <p:spPr>
          <a:xfrm>
            <a:off x="1000100" y="6376594"/>
            <a:ext cx="2633650" cy="338554"/>
          </a:xfrm>
          <a:prstGeom prst="rect">
            <a:avLst/>
          </a:prstGeom>
          <a:noFill/>
        </p:spPr>
        <p:txBody>
          <a:bodyPr wrap="square" rtlCol="0">
            <a:spAutoFit/>
          </a:bodyPr>
          <a:lstStyle/>
          <a:p>
            <a:r>
              <a:rPr lang="it-IT" sz="1600" b="1" dirty="0" smtClean="0">
                <a:latin typeface="Times New Roman" pitchFamily="18" charset="0"/>
                <a:cs typeface="Times New Roman" pitchFamily="18" charset="0"/>
              </a:rPr>
              <a:t>Selezione </a:t>
            </a:r>
            <a:r>
              <a:rPr lang="it-IT" sz="1600" b="1" dirty="0" err="1" smtClean="0">
                <a:latin typeface="Times New Roman" pitchFamily="18" charset="0"/>
                <a:cs typeface="Times New Roman" pitchFamily="18" charset="0"/>
              </a:rPr>
              <a:t>diversificatrice</a:t>
            </a:r>
            <a:endParaRPr lang="it-IT" sz="1600"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p:cTn id="7" dur="500" fill="hold"/>
                                        <p:tgtEl>
                                          <p:spTgt spid="89"/>
                                        </p:tgtEl>
                                        <p:attrNameLst>
                                          <p:attrName>ppt_w</p:attrName>
                                        </p:attrNameLst>
                                      </p:cBhvr>
                                      <p:tavLst>
                                        <p:tav tm="0">
                                          <p:val>
                                            <p:fltVal val="0"/>
                                          </p:val>
                                        </p:tav>
                                        <p:tav tm="100000">
                                          <p:val>
                                            <p:strVal val="#ppt_w"/>
                                          </p:val>
                                        </p:tav>
                                      </p:tavLst>
                                    </p:anim>
                                    <p:anim calcmode="lin" valueType="num">
                                      <p:cBhvr>
                                        <p:cTn id="8" dur="500" fill="hold"/>
                                        <p:tgtEl>
                                          <p:spTgt spid="89"/>
                                        </p:tgtEl>
                                        <p:attrNameLst>
                                          <p:attrName>ppt_h</p:attrName>
                                        </p:attrNameLst>
                                      </p:cBhvr>
                                      <p:tavLst>
                                        <p:tav tm="0">
                                          <p:val>
                                            <p:fltVal val="0"/>
                                          </p:val>
                                        </p:tav>
                                        <p:tav tm="100000">
                                          <p:val>
                                            <p:strVal val="#ppt_h"/>
                                          </p:val>
                                        </p:tav>
                                      </p:tavLst>
                                    </p:anim>
                                    <p:animEffect transition="in" filter="fade">
                                      <p:cBhvr>
                                        <p:cTn id="9" dur="500"/>
                                        <p:tgtEl>
                                          <p:spTgt spid="89"/>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54"/>
                                        </p:tgtEl>
                                        <p:attrNameLst>
                                          <p:attrName>style.visibility</p:attrName>
                                        </p:attrNameLst>
                                      </p:cBhvr>
                                      <p:to>
                                        <p:strVal val="visible"/>
                                      </p:to>
                                    </p:set>
                                    <p:anim calcmode="lin" valueType="num">
                                      <p:cBhvr>
                                        <p:cTn id="14" dur="1000" fill="hold"/>
                                        <p:tgtEl>
                                          <p:spTgt spid="54"/>
                                        </p:tgtEl>
                                        <p:attrNameLst>
                                          <p:attrName>ppt_w</p:attrName>
                                        </p:attrNameLst>
                                      </p:cBhvr>
                                      <p:tavLst>
                                        <p:tav tm="0">
                                          <p:val>
                                            <p:strVal val="#ppt_w*0.70"/>
                                          </p:val>
                                        </p:tav>
                                        <p:tav tm="100000">
                                          <p:val>
                                            <p:strVal val="#ppt_w"/>
                                          </p:val>
                                        </p:tav>
                                      </p:tavLst>
                                    </p:anim>
                                    <p:anim calcmode="lin" valueType="num">
                                      <p:cBhvr>
                                        <p:cTn id="15" dur="1000" fill="hold"/>
                                        <p:tgtEl>
                                          <p:spTgt spid="54"/>
                                        </p:tgtEl>
                                        <p:attrNameLst>
                                          <p:attrName>ppt_h</p:attrName>
                                        </p:attrNameLst>
                                      </p:cBhvr>
                                      <p:tavLst>
                                        <p:tav tm="0">
                                          <p:val>
                                            <p:strVal val="#ppt_h"/>
                                          </p:val>
                                        </p:tav>
                                        <p:tav tm="100000">
                                          <p:val>
                                            <p:strVal val="#ppt_h"/>
                                          </p:val>
                                        </p:tav>
                                      </p:tavLst>
                                    </p:anim>
                                    <p:animEffect transition="in" filter="fade">
                                      <p:cBhvr>
                                        <p:cTn id="16" dur="1000"/>
                                        <p:tgtEl>
                                          <p:spTgt spid="54"/>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3"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strips(upRight)">
                                      <p:cBhvr>
                                        <p:cTn id="21" dur="3000"/>
                                        <p:tgtEl>
                                          <p:spTgt spid="21"/>
                                        </p:tgtEl>
                                      </p:cBhvr>
                                    </p:animEffect>
                                  </p:childTnLst>
                                </p:cTn>
                              </p:par>
                            </p:childTnLst>
                          </p:cTn>
                        </p:par>
                        <p:par>
                          <p:cTn id="22" fill="hold">
                            <p:stCondLst>
                              <p:cond delay="3000"/>
                            </p:stCondLst>
                            <p:childTnLst>
                              <p:par>
                                <p:cTn id="23" presetID="18" presetClass="entr" presetSubtype="6" fill="hold" nodeType="afterEffect">
                                  <p:stCondLst>
                                    <p:cond delay="0"/>
                                  </p:stCondLst>
                                  <p:childTnLst>
                                    <p:set>
                                      <p:cBhvr>
                                        <p:cTn id="24" dur="1" fill="hold">
                                          <p:stCondLst>
                                            <p:cond delay="0"/>
                                          </p:stCondLst>
                                        </p:cTn>
                                        <p:tgtEl>
                                          <p:spTgt spid="83"/>
                                        </p:tgtEl>
                                        <p:attrNameLst>
                                          <p:attrName>style.visibility</p:attrName>
                                        </p:attrNameLst>
                                      </p:cBhvr>
                                      <p:to>
                                        <p:strVal val="visible"/>
                                      </p:to>
                                    </p:set>
                                    <p:animEffect transition="in" filter="strips(downRight)">
                                      <p:cBhvr>
                                        <p:cTn id="25" dur="500"/>
                                        <p:tgtEl>
                                          <p:spTgt spid="83"/>
                                        </p:tgtEl>
                                      </p:cBhvr>
                                    </p:animEffect>
                                  </p:childTnLst>
                                </p:cTn>
                              </p:par>
                            </p:childTnLst>
                          </p:cTn>
                        </p:par>
                        <p:par>
                          <p:cTn id="26" fill="hold">
                            <p:stCondLst>
                              <p:cond delay="3500"/>
                            </p:stCondLst>
                            <p:childTnLst>
                              <p:par>
                                <p:cTn id="27" presetID="53" presetClass="entr" presetSubtype="0" fill="hold" grpId="1" nodeType="afterEffect">
                                  <p:stCondLst>
                                    <p:cond delay="0"/>
                                  </p:stCondLst>
                                  <p:childTnLst>
                                    <p:set>
                                      <p:cBhvr>
                                        <p:cTn id="28" dur="1" fill="hold">
                                          <p:stCondLst>
                                            <p:cond delay="0"/>
                                          </p:stCondLst>
                                        </p:cTn>
                                        <p:tgtEl>
                                          <p:spTgt spid="90"/>
                                        </p:tgtEl>
                                        <p:attrNameLst>
                                          <p:attrName>style.visibility</p:attrName>
                                        </p:attrNameLst>
                                      </p:cBhvr>
                                      <p:to>
                                        <p:strVal val="visible"/>
                                      </p:to>
                                    </p:set>
                                    <p:anim calcmode="lin" valueType="num">
                                      <p:cBhvr>
                                        <p:cTn id="29" dur="500" fill="hold"/>
                                        <p:tgtEl>
                                          <p:spTgt spid="90"/>
                                        </p:tgtEl>
                                        <p:attrNameLst>
                                          <p:attrName>ppt_w</p:attrName>
                                        </p:attrNameLst>
                                      </p:cBhvr>
                                      <p:tavLst>
                                        <p:tav tm="0">
                                          <p:val>
                                            <p:fltVal val="0"/>
                                          </p:val>
                                        </p:tav>
                                        <p:tav tm="100000">
                                          <p:val>
                                            <p:strVal val="#ppt_w"/>
                                          </p:val>
                                        </p:tav>
                                      </p:tavLst>
                                    </p:anim>
                                    <p:anim calcmode="lin" valueType="num">
                                      <p:cBhvr>
                                        <p:cTn id="30" dur="500" fill="hold"/>
                                        <p:tgtEl>
                                          <p:spTgt spid="90"/>
                                        </p:tgtEl>
                                        <p:attrNameLst>
                                          <p:attrName>ppt_h</p:attrName>
                                        </p:attrNameLst>
                                      </p:cBhvr>
                                      <p:tavLst>
                                        <p:tav tm="0">
                                          <p:val>
                                            <p:fltVal val="0"/>
                                          </p:val>
                                        </p:tav>
                                        <p:tav tm="100000">
                                          <p:val>
                                            <p:strVal val="#ppt_h"/>
                                          </p:val>
                                        </p:tav>
                                      </p:tavLst>
                                    </p:anim>
                                    <p:animEffect transition="in" filter="fade">
                                      <p:cBhvr>
                                        <p:cTn id="31" dur="500"/>
                                        <p:tgtEl>
                                          <p:spTgt spid="90"/>
                                        </p:tgtEl>
                                      </p:cBhvr>
                                    </p:animEffect>
                                  </p:childTnLst>
                                </p:cTn>
                              </p:par>
                            </p:childTnLst>
                          </p:cTn>
                        </p:par>
                      </p:childTnLst>
                    </p:cTn>
                  </p:par>
                  <p:par>
                    <p:cTn id="32" fill="hold">
                      <p:stCondLst>
                        <p:cond delay="indefinite"/>
                      </p:stCondLst>
                      <p:childTnLst>
                        <p:par>
                          <p:cTn id="33" fill="hold">
                            <p:stCondLst>
                              <p:cond delay="0"/>
                            </p:stCondLst>
                            <p:childTnLst>
                              <p:par>
                                <p:cTn id="34" presetID="18" presetClass="entr" presetSubtype="6" fill="hold" grpId="0" nodeType="click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strips(downRight)">
                                      <p:cBhvr>
                                        <p:cTn id="36" dur="2000"/>
                                        <p:tgtEl>
                                          <p:spTgt spid="14"/>
                                        </p:tgtEl>
                                      </p:cBhvr>
                                    </p:animEffect>
                                  </p:childTnLst>
                                </p:cTn>
                              </p:par>
                            </p:childTnLst>
                          </p:cTn>
                        </p:par>
                        <p:par>
                          <p:cTn id="37" fill="hold">
                            <p:stCondLst>
                              <p:cond delay="2000"/>
                            </p:stCondLst>
                            <p:childTnLst>
                              <p:par>
                                <p:cTn id="38" presetID="18" presetClass="entr" presetSubtype="6" fill="hold" nodeType="afterEffect">
                                  <p:stCondLst>
                                    <p:cond delay="0"/>
                                  </p:stCondLst>
                                  <p:childTnLst>
                                    <p:set>
                                      <p:cBhvr>
                                        <p:cTn id="39" dur="1" fill="hold">
                                          <p:stCondLst>
                                            <p:cond delay="0"/>
                                          </p:stCondLst>
                                        </p:cTn>
                                        <p:tgtEl>
                                          <p:spTgt spid="87"/>
                                        </p:tgtEl>
                                        <p:attrNameLst>
                                          <p:attrName>style.visibility</p:attrName>
                                        </p:attrNameLst>
                                      </p:cBhvr>
                                      <p:to>
                                        <p:strVal val="visible"/>
                                      </p:to>
                                    </p:set>
                                    <p:animEffect transition="in" filter="strips(downRight)">
                                      <p:cBhvr>
                                        <p:cTn id="40" dur="500"/>
                                        <p:tgtEl>
                                          <p:spTgt spid="87"/>
                                        </p:tgtEl>
                                      </p:cBhvr>
                                    </p:animEffect>
                                  </p:childTnLst>
                                </p:cTn>
                              </p:par>
                            </p:childTnLst>
                          </p:cTn>
                        </p:par>
                        <p:par>
                          <p:cTn id="41" fill="hold">
                            <p:stCondLst>
                              <p:cond delay="2500"/>
                            </p:stCondLst>
                            <p:childTnLst>
                              <p:par>
                                <p:cTn id="42" presetID="53" presetClass="entr" presetSubtype="0" fill="hold" grpId="0" nodeType="afterEffect">
                                  <p:stCondLst>
                                    <p:cond delay="0"/>
                                  </p:stCondLst>
                                  <p:childTnLst>
                                    <p:set>
                                      <p:cBhvr>
                                        <p:cTn id="43" dur="1" fill="hold">
                                          <p:stCondLst>
                                            <p:cond delay="0"/>
                                          </p:stCondLst>
                                        </p:cTn>
                                        <p:tgtEl>
                                          <p:spTgt spid="91"/>
                                        </p:tgtEl>
                                        <p:attrNameLst>
                                          <p:attrName>style.visibility</p:attrName>
                                        </p:attrNameLst>
                                      </p:cBhvr>
                                      <p:to>
                                        <p:strVal val="visible"/>
                                      </p:to>
                                    </p:set>
                                    <p:anim calcmode="lin" valueType="num">
                                      <p:cBhvr>
                                        <p:cTn id="44" dur="500" fill="hold"/>
                                        <p:tgtEl>
                                          <p:spTgt spid="91"/>
                                        </p:tgtEl>
                                        <p:attrNameLst>
                                          <p:attrName>ppt_w</p:attrName>
                                        </p:attrNameLst>
                                      </p:cBhvr>
                                      <p:tavLst>
                                        <p:tav tm="0">
                                          <p:val>
                                            <p:fltVal val="0"/>
                                          </p:val>
                                        </p:tav>
                                        <p:tav tm="100000">
                                          <p:val>
                                            <p:strVal val="#ppt_w"/>
                                          </p:val>
                                        </p:tav>
                                      </p:tavLst>
                                    </p:anim>
                                    <p:anim calcmode="lin" valueType="num">
                                      <p:cBhvr>
                                        <p:cTn id="45" dur="500" fill="hold"/>
                                        <p:tgtEl>
                                          <p:spTgt spid="91"/>
                                        </p:tgtEl>
                                        <p:attrNameLst>
                                          <p:attrName>ppt_h</p:attrName>
                                        </p:attrNameLst>
                                      </p:cBhvr>
                                      <p:tavLst>
                                        <p:tav tm="0">
                                          <p:val>
                                            <p:fltVal val="0"/>
                                          </p:val>
                                        </p:tav>
                                        <p:tav tm="100000">
                                          <p:val>
                                            <p:strVal val="#ppt_h"/>
                                          </p:val>
                                        </p:tav>
                                      </p:tavLst>
                                    </p:anim>
                                    <p:animEffect transition="in" filter="fade">
                                      <p:cBhvr>
                                        <p:cTn id="46" dur="500"/>
                                        <p:tgtEl>
                                          <p:spTgt spid="91"/>
                                        </p:tgtEl>
                                      </p:cBhvr>
                                    </p:animEffect>
                                  </p:childTnLst>
                                </p:cTn>
                              </p:par>
                            </p:childTnLst>
                          </p:cTn>
                        </p:par>
                      </p:childTnLst>
                    </p:cTn>
                  </p:par>
                  <p:par>
                    <p:cTn id="47" fill="hold">
                      <p:stCondLst>
                        <p:cond delay="indefinite"/>
                      </p:stCondLst>
                      <p:childTnLst>
                        <p:par>
                          <p:cTn id="48" fill="hold">
                            <p:stCondLst>
                              <p:cond delay="0"/>
                            </p:stCondLst>
                            <p:childTnLst>
                              <p:par>
                                <p:cTn id="49" presetID="18" presetClass="entr" presetSubtype="3" fill="hold" grpId="0" nodeType="click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strips(upRight)">
                                      <p:cBhvr>
                                        <p:cTn id="51" dur="500"/>
                                        <p:tgtEl>
                                          <p:spTgt spid="27"/>
                                        </p:tgtEl>
                                      </p:cBhvr>
                                    </p:animEffect>
                                  </p:childTnLst>
                                </p:cTn>
                              </p:par>
                            </p:childTnLst>
                          </p:cTn>
                        </p:par>
                        <p:par>
                          <p:cTn id="52" fill="hold">
                            <p:stCondLst>
                              <p:cond delay="500"/>
                            </p:stCondLst>
                            <p:childTnLst>
                              <p:par>
                                <p:cTn id="53" presetID="18" presetClass="entr" presetSubtype="6" fill="hold" nodeType="afterEffect">
                                  <p:stCondLst>
                                    <p:cond delay="0"/>
                                  </p:stCondLst>
                                  <p:childTnLst>
                                    <p:set>
                                      <p:cBhvr>
                                        <p:cTn id="54" dur="1" fill="hold">
                                          <p:stCondLst>
                                            <p:cond delay="0"/>
                                          </p:stCondLst>
                                        </p:cTn>
                                        <p:tgtEl>
                                          <p:spTgt spid="84"/>
                                        </p:tgtEl>
                                        <p:attrNameLst>
                                          <p:attrName>style.visibility</p:attrName>
                                        </p:attrNameLst>
                                      </p:cBhvr>
                                      <p:to>
                                        <p:strVal val="visible"/>
                                      </p:to>
                                    </p:set>
                                    <p:animEffect transition="in" filter="strips(downRight)">
                                      <p:cBhvr>
                                        <p:cTn id="55" dur="500"/>
                                        <p:tgtEl>
                                          <p:spTgt spid="84"/>
                                        </p:tgtEl>
                                      </p:cBhvr>
                                    </p:animEffect>
                                  </p:childTnLst>
                                </p:cTn>
                              </p:par>
                            </p:childTnLst>
                          </p:cTn>
                        </p:par>
                        <p:par>
                          <p:cTn id="56" fill="hold">
                            <p:stCondLst>
                              <p:cond delay="1000"/>
                            </p:stCondLst>
                            <p:childTnLst>
                              <p:par>
                                <p:cTn id="57" presetID="53" presetClass="entr" presetSubtype="0" fill="hold" grpId="0" nodeType="afterEffect">
                                  <p:stCondLst>
                                    <p:cond delay="0"/>
                                  </p:stCondLst>
                                  <p:childTnLst>
                                    <p:set>
                                      <p:cBhvr>
                                        <p:cTn id="58" dur="1" fill="hold">
                                          <p:stCondLst>
                                            <p:cond delay="0"/>
                                          </p:stCondLst>
                                        </p:cTn>
                                        <p:tgtEl>
                                          <p:spTgt spid="93"/>
                                        </p:tgtEl>
                                        <p:attrNameLst>
                                          <p:attrName>style.visibility</p:attrName>
                                        </p:attrNameLst>
                                      </p:cBhvr>
                                      <p:to>
                                        <p:strVal val="visible"/>
                                      </p:to>
                                    </p:set>
                                    <p:anim calcmode="lin" valueType="num">
                                      <p:cBhvr>
                                        <p:cTn id="59" dur="500" fill="hold"/>
                                        <p:tgtEl>
                                          <p:spTgt spid="93"/>
                                        </p:tgtEl>
                                        <p:attrNameLst>
                                          <p:attrName>ppt_w</p:attrName>
                                        </p:attrNameLst>
                                      </p:cBhvr>
                                      <p:tavLst>
                                        <p:tav tm="0">
                                          <p:val>
                                            <p:fltVal val="0"/>
                                          </p:val>
                                        </p:tav>
                                        <p:tav tm="100000">
                                          <p:val>
                                            <p:strVal val="#ppt_w"/>
                                          </p:val>
                                        </p:tav>
                                      </p:tavLst>
                                    </p:anim>
                                    <p:anim calcmode="lin" valueType="num">
                                      <p:cBhvr>
                                        <p:cTn id="60" dur="500" fill="hold"/>
                                        <p:tgtEl>
                                          <p:spTgt spid="93"/>
                                        </p:tgtEl>
                                        <p:attrNameLst>
                                          <p:attrName>ppt_h</p:attrName>
                                        </p:attrNameLst>
                                      </p:cBhvr>
                                      <p:tavLst>
                                        <p:tav tm="0">
                                          <p:val>
                                            <p:fltVal val="0"/>
                                          </p:val>
                                        </p:tav>
                                        <p:tav tm="100000">
                                          <p:val>
                                            <p:strVal val="#ppt_h"/>
                                          </p:val>
                                        </p:tav>
                                      </p:tavLst>
                                    </p:anim>
                                    <p:animEffect transition="in" filter="fade">
                                      <p:cBhvr>
                                        <p:cTn id="61" dur="500"/>
                                        <p:tgtEl>
                                          <p:spTgt spid="93"/>
                                        </p:tgtEl>
                                      </p:cBhvr>
                                    </p:animEffect>
                                  </p:childTnLst>
                                </p:cTn>
                              </p:par>
                            </p:childTnLst>
                          </p:cTn>
                        </p:par>
                      </p:childTnLst>
                    </p:cTn>
                  </p:par>
                  <p:par>
                    <p:cTn id="62" fill="hold">
                      <p:stCondLst>
                        <p:cond delay="indefinite"/>
                      </p:stCondLst>
                      <p:childTnLst>
                        <p:par>
                          <p:cTn id="63" fill="hold">
                            <p:stCondLst>
                              <p:cond delay="0"/>
                            </p:stCondLst>
                            <p:childTnLst>
                              <p:par>
                                <p:cTn id="64" presetID="18" presetClass="entr" presetSubtype="6" fill="hold" grpId="0" nodeType="click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strips(downRight)">
                                      <p:cBhvr>
                                        <p:cTn id="66" dur="2000"/>
                                        <p:tgtEl>
                                          <p:spTgt spid="26"/>
                                        </p:tgtEl>
                                      </p:cBhvr>
                                    </p:animEffect>
                                  </p:childTnLst>
                                </p:cTn>
                              </p:par>
                            </p:childTnLst>
                          </p:cTn>
                        </p:par>
                        <p:par>
                          <p:cTn id="67" fill="hold">
                            <p:stCondLst>
                              <p:cond delay="2000"/>
                            </p:stCondLst>
                            <p:childTnLst>
                              <p:par>
                                <p:cTn id="68" presetID="18" presetClass="entr" presetSubtype="6" fill="hold" nodeType="afterEffect">
                                  <p:stCondLst>
                                    <p:cond delay="0"/>
                                  </p:stCondLst>
                                  <p:childTnLst>
                                    <p:set>
                                      <p:cBhvr>
                                        <p:cTn id="69" dur="1" fill="hold">
                                          <p:stCondLst>
                                            <p:cond delay="0"/>
                                          </p:stCondLst>
                                        </p:cTn>
                                        <p:tgtEl>
                                          <p:spTgt spid="85"/>
                                        </p:tgtEl>
                                        <p:attrNameLst>
                                          <p:attrName>style.visibility</p:attrName>
                                        </p:attrNameLst>
                                      </p:cBhvr>
                                      <p:to>
                                        <p:strVal val="visible"/>
                                      </p:to>
                                    </p:set>
                                    <p:animEffect transition="in" filter="strips(downRight)">
                                      <p:cBhvr>
                                        <p:cTn id="70" dur="500"/>
                                        <p:tgtEl>
                                          <p:spTgt spid="85"/>
                                        </p:tgtEl>
                                      </p:cBhvr>
                                    </p:animEffect>
                                  </p:childTnLst>
                                </p:cTn>
                              </p:par>
                            </p:childTnLst>
                          </p:cTn>
                        </p:par>
                        <p:par>
                          <p:cTn id="71" fill="hold">
                            <p:stCondLst>
                              <p:cond delay="2500"/>
                            </p:stCondLst>
                            <p:childTnLst>
                              <p:par>
                                <p:cTn id="72" presetID="53" presetClass="entr" presetSubtype="0" fill="hold" grpId="0" nodeType="afterEffect">
                                  <p:stCondLst>
                                    <p:cond delay="0"/>
                                  </p:stCondLst>
                                  <p:childTnLst>
                                    <p:set>
                                      <p:cBhvr>
                                        <p:cTn id="73" dur="1" fill="hold">
                                          <p:stCondLst>
                                            <p:cond delay="0"/>
                                          </p:stCondLst>
                                        </p:cTn>
                                        <p:tgtEl>
                                          <p:spTgt spid="94"/>
                                        </p:tgtEl>
                                        <p:attrNameLst>
                                          <p:attrName>style.visibility</p:attrName>
                                        </p:attrNameLst>
                                      </p:cBhvr>
                                      <p:to>
                                        <p:strVal val="visible"/>
                                      </p:to>
                                    </p:set>
                                    <p:anim calcmode="lin" valueType="num">
                                      <p:cBhvr>
                                        <p:cTn id="74" dur="500" fill="hold"/>
                                        <p:tgtEl>
                                          <p:spTgt spid="94"/>
                                        </p:tgtEl>
                                        <p:attrNameLst>
                                          <p:attrName>ppt_w</p:attrName>
                                        </p:attrNameLst>
                                      </p:cBhvr>
                                      <p:tavLst>
                                        <p:tav tm="0">
                                          <p:val>
                                            <p:fltVal val="0"/>
                                          </p:val>
                                        </p:tav>
                                        <p:tav tm="100000">
                                          <p:val>
                                            <p:strVal val="#ppt_w"/>
                                          </p:val>
                                        </p:tav>
                                      </p:tavLst>
                                    </p:anim>
                                    <p:anim calcmode="lin" valueType="num">
                                      <p:cBhvr>
                                        <p:cTn id="75" dur="500" fill="hold"/>
                                        <p:tgtEl>
                                          <p:spTgt spid="94"/>
                                        </p:tgtEl>
                                        <p:attrNameLst>
                                          <p:attrName>ppt_h</p:attrName>
                                        </p:attrNameLst>
                                      </p:cBhvr>
                                      <p:tavLst>
                                        <p:tav tm="0">
                                          <p:val>
                                            <p:fltVal val="0"/>
                                          </p:val>
                                        </p:tav>
                                        <p:tav tm="100000">
                                          <p:val>
                                            <p:strVal val="#ppt_h"/>
                                          </p:val>
                                        </p:tav>
                                      </p:tavLst>
                                    </p:anim>
                                    <p:animEffect transition="in" filter="fade">
                                      <p:cBhvr>
                                        <p:cTn id="76" dur="500"/>
                                        <p:tgtEl>
                                          <p:spTgt spid="94"/>
                                        </p:tgtEl>
                                      </p:cBhvr>
                                    </p:animEffect>
                                  </p:childTnLst>
                                </p:cTn>
                              </p:par>
                            </p:childTnLst>
                          </p:cTn>
                        </p:par>
                      </p:childTnLst>
                    </p:cTn>
                  </p:par>
                  <p:par>
                    <p:cTn id="77" fill="hold">
                      <p:stCondLst>
                        <p:cond delay="indefinite"/>
                      </p:stCondLst>
                      <p:childTnLst>
                        <p:par>
                          <p:cTn id="78" fill="hold">
                            <p:stCondLst>
                              <p:cond delay="0"/>
                            </p:stCondLst>
                            <p:childTnLst>
                              <p:par>
                                <p:cTn id="79" presetID="55" presetClass="entr" presetSubtype="0" fill="hold" nodeType="clickEffect">
                                  <p:stCondLst>
                                    <p:cond delay="0"/>
                                  </p:stCondLst>
                                  <p:childTnLst>
                                    <p:set>
                                      <p:cBhvr>
                                        <p:cTn id="80" dur="1" fill="hold">
                                          <p:stCondLst>
                                            <p:cond delay="0"/>
                                          </p:stCondLst>
                                        </p:cTn>
                                        <p:tgtEl>
                                          <p:spTgt spid="55"/>
                                        </p:tgtEl>
                                        <p:attrNameLst>
                                          <p:attrName>style.visibility</p:attrName>
                                        </p:attrNameLst>
                                      </p:cBhvr>
                                      <p:to>
                                        <p:strVal val="visible"/>
                                      </p:to>
                                    </p:set>
                                    <p:anim calcmode="lin" valueType="num">
                                      <p:cBhvr>
                                        <p:cTn id="81" dur="1000" fill="hold"/>
                                        <p:tgtEl>
                                          <p:spTgt spid="55"/>
                                        </p:tgtEl>
                                        <p:attrNameLst>
                                          <p:attrName>ppt_w</p:attrName>
                                        </p:attrNameLst>
                                      </p:cBhvr>
                                      <p:tavLst>
                                        <p:tav tm="0">
                                          <p:val>
                                            <p:strVal val="#ppt_w*0.70"/>
                                          </p:val>
                                        </p:tav>
                                        <p:tav tm="100000">
                                          <p:val>
                                            <p:strVal val="#ppt_w"/>
                                          </p:val>
                                        </p:tav>
                                      </p:tavLst>
                                    </p:anim>
                                    <p:anim calcmode="lin" valueType="num">
                                      <p:cBhvr>
                                        <p:cTn id="82" dur="1000" fill="hold"/>
                                        <p:tgtEl>
                                          <p:spTgt spid="55"/>
                                        </p:tgtEl>
                                        <p:attrNameLst>
                                          <p:attrName>ppt_h</p:attrName>
                                        </p:attrNameLst>
                                      </p:cBhvr>
                                      <p:tavLst>
                                        <p:tav tm="0">
                                          <p:val>
                                            <p:strVal val="#ppt_h"/>
                                          </p:val>
                                        </p:tav>
                                        <p:tav tm="100000">
                                          <p:val>
                                            <p:strVal val="#ppt_h"/>
                                          </p:val>
                                        </p:tav>
                                      </p:tavLst>
                                    </p:anim>
                                    <p:animEffect transition="in" filter="fade">
                                      <p:cBhvr>
                                        <p:cTn id="83" dur="1000"/>
                                        <p:tgtEl>
                                          <p:spTgt spid="55"/>
                                        </p:tgtEl>
                                      </p:cBhvr>
                                    </p:animEffect>
                                  </p:childTnLst>
                                </p:cTn>
                              </p:par>
                            </p:childTnLst>
                          </p:cTn>
                        </p:par>
                      </p:childTnLst>
                    </p:cTn>
                  </p:par>
                  <p:par>
                    <p:cTn id="84" fill="hold">
                      <p:stCondLst>
                        <p:cond delay="indefinite"/>
                      </p:stCondLst>
                      <p:childTnLst>
                        <p:par>
                          <p:cTn id="85" fill="hold">
                            <p:stCondLst>
                              <p:cond delay="0"/>
                            </p:stCondLst>
                            <p:childTnLst>
                              <p:par>
                                <p:cTn id="86" presetID="18" presetClass="entr" presetSubtype="3" fill="hold" nodeType="click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strips(upRight)">
                                      <p:cBhvr>
                                        <p:cTn id="88" dur="2000"/>
                                        <p:tgtEl>
                                          <p:spTgt spid="20"/>
                                        </p:tgtEl>
                                      </p:cBhvr>
                                    </p:animEffect>
                                  </p:childTnLst>
                                </p:cTn>
                              </p:par>
                            </p:childTnLst>
                          </p:cTn>
                        </p:par>
                        <p:par>
                          <p:cTn id="89" fill="hold">
                            <p:stCondLst>
                              <p:cond delay="2000"/>
                            </p:stCondLst>
                            <p:childTnLst>
                              <p:par>
                                <p:cTn id="90" presetID="18" presetClass="entr" presetSubtype="6" fill="hold" nodeType="afterEffect">
                                  <p:stCondLst>
                                    <p:cond delay="0"/>
                                  </p:stCondLst>
                                  <p:childTnLst>
                                    <p:set>
                                      <p:cBhvr>
                                        <p:cTn id="91" dur="1" fill="hold">
                                          <p:stCondLst>
                                            <p:cond delay="0"/>
                                          </p:stCondLst>
                                        </p:cTn>
                                        <p:tgtEl>
                                          <p:spTgt spid="86"/>
                                        </p:tgtEl>
                                        <p:attrNameLst>
                                          <p:attrName>style.visibility</p:attrName>
                                        </p:attrNameLst>
                                      </p:cBhvr>
                                      <p:to>
                                        <p:strVal val="visible"/>
                                      </p:to>
                                    </p:set>
                                    <p:animEffect transition="in" filter="strips(downRight)">
                                      <p:cBhvr>
                                        <p:cTn id="92" dur="500"/>
                                        <p:tgtEl>
                                          <p:spTgt spid="86"/>
                                        </p:tgtEl>
                                      </p:cBhvr>
                                    </p:animEffect>
                                  </p:childTnLst>
                                </p:cTn>
                              </p:par>
                            </p:childTnLst>
                          </p:cTn>
                        </p:par>
                        <p:par>
                          <p:cTn id="93" fill="hold">
                            <p:stCondLst>
                              <p:cond delay="2500"/>
                            </p:stCondLst>
                            <p:childTnLst>
                              <p:par>
                                <p:cTn id="94" presetID="53" presetClass="entr" presetSubtype="0" fill="hold" grpId="0" nodeType="afterEffect">
                                  <p:stCondLst>
                                    <p:cond delay="0"/>
                                  </p:stCondLst>
                                  <p:childTnLst>
                                    <p:set>
                                      <p:cBhvr>
                                        <p:cTn id="95" dur="1" fill="hold">
                                          <p:stCondLst>
                                            <p:cond delay="0"/>
                                          </p:stCondLst>
                                        </p:cTn>
                                        <p:tgtEl>
                                          <p:spTgt spid="95"/>
                                        </p:tgtEl>
                                        <p:attrNameLst>
                                          <p:attrName>style.visibility</p:attrName>
                                        </p:attrNameLst>
                                      </p:cBhvr>
                                      <p:to>
                                        <p:strVal val="visible"/>
                                      </p:to>
                                    </p:set>
                                    <p:anim calcmode="lin" valueType="num">
                                      <p:cBhvr>
                                        <p:cTn id="96" dur="500" fill="hold"/>
                                        <p:tgtEl>
                                          <p:spTgt spid="95"/>
                                        </p:tgtEl>
                                        <p:attrNameLst>
                                          <p:attrName>ppt_w</p:attrName>
                                        </p:attrNameLst>
                                      </p:cBhvr>
                                      <p:tavLst>
                                        <p:tav tm="0">
                                          <p:val>
                                            <p:fltVal val="0"/>
                                          </p:val>
                                        </p:tav>
                                        <p:tav tm="100000">
                                          <p:val>
                                            <p:strVal val="#ppt_w"/>
                                          </p:val>
                                        </p:tav>
                                      </p:tavLst>
                                    </p:anim>
                                    <p:anim calcmode="lin" valueType="num">
                                      <p:cBhvr>
                                        <p:cTn id="97" dur="500" fill="hold"/>
                                        <p:tgtEl>
                                          <p:spTgt spid="95"/>
                                        </p:tgtEl>
                                        <p:attrNameLst>
                                          <p:attrName>ppt_h</p:attrName>
                                        </p:attrNameLst>
                                      </p:cBhvr>
                                      <p:tavLst>
                                        <p:tav tm="0">
                                          <p:val>
                                            <p:fltVal val="0"/>
                                          </p:val>
                                        </p:tav>
                                        <p:tav tm="100000">
                                          <p:val>
                                            <p:strVal val="#ppt_h"/>
                                          </p:val>
                                        </p:tav>
                                      </p:tavLst>
                                    </p:anim>
                                    <p:animEffect transition="in" filter="fade">
                                      <p:cBhvr>
                                        <p:cTn id="98" dur="500"/>
                                        <p:tgtEl>
                                          <p:spTgt spid="95"/>
                                        </p:tgtEl>
                                      </p:cBhvr>
                                    </p:animEffect>
                                  </p:childTnLst>
                                </p:cTn>
                              </p:par>
                            </p:childTnLst>
                          </p:cTn>
                        </p:par>
                      </p:childTnLst>
                    </p:cTn>
                  </p:par>
                  <p:par>
                    <p:cTn id="99" fill="hold">
                      <p:stCondLst>
                        <p:cond delay="indefinite"/>
                      </p:stCondLst>
                      <p:childTnLst>
                        <p:par>
                          <p:cTn id="100" fill="hold">
                            <p:stCondLst>
                              <p:cond delay="0"/>
                            </p:stCondLst>
                            <p:childTnLst>
                              <p:par>
                                <p:cTn id="101" presetID="18" presetClass="entr" presetSubtype="3" fill="hold" nodeType="clickEffect">
                                  <p:stCondLst>
                                    <p:cond delay="0"/>
                                  </p:stCondLst>
                                  <p:childTnLst>
                                    <p:set>
                                      <p:cBhvr>
                                        <p:cTn id="102" dur="1" fill="hold">
                                          <p:stCondLst>
                                            <p:cond delay="0"/>
                                          </p:stCondLst>
                                        </p:cTn>
                                        <p:tgtEl>
                                          <p:spTgt spid="22"/>
                                        </p:tgtEl>
                                        <p:attrNameLst>
                                          <p:attrName>style.visibility</p:attrName>
                                        </p:attrNameLst>
                                      </p:cBhvr>
                                      <p:to>
                                        <p:strVal val="visible"/>
                                      </p:to>
                                    </p:set>
                                    <p:animEffect transition="in" filter="strips(upRight)">
                                      <p:cBhvr>
                                        <p:cTn id="103" dur="2000"/>
                                        <p:tgtEl>
                                          <p:spTgt spid="22"/>
                                        </p:tgtEl>
                                      </p:cBhvr>
                                    </p:animEffect>
                                  </p:childTnLst>
                                </p:cTn>
                              </p:par>
                            </p:childTnLst>
                          </p:cTn>
                        </p:par>
                        <p:par>
                          <p:cTn id="104" fill="hold">
                            <p:stCondLst>
                              <p:cond delay="2000"/>
                            </p:stCondLst>
                            <p:childTnLst>
                              <p:par>
                                <p:cTn id="105" presetID="18" presetClass="entr" presetSubtype="6" fill="hold" nodeType="afterEffect">
                                  <p:stCondLst>
                                    <p:cond delay="0"/>
                                  </p:stCondLst>
                                  <p:childTnLst>
                                    <p:set>
                                      <p:cBhvr>
                                        <p:cTn id="106" dur="1" fill="hold">
                                          <p:stCondLst>
                                            <p:cond delay="0"/>
                                          </p:stCondLst>
                                        </p:cTn>
                                        <p:tgtEl>
                                          <p:spTgt spid="88"/>
                                        </p:tgtEl>
                                        <p:attrNameLst>
                                          <p:attrName>style.visibility</p:attrName>
                                        </p:attrNameLst>
                                      </p:cBhvr>
                                      <p:to>
                                        <p:strVal val="visible"/>
                                      </p:to>
                                    </p:set>
                                    <p:animEffect transition="in" filter="strips(downRight)">
                                      <p:cBhvr>
                                        <p:cTn id="107" dur="500"/>
                                        <p:tgtEl>
                                          <p:spTgt spid="88"/>
                                        </p:tgtEl>
                                      </p:cBhvr>
                                    </p:animEffect>
                                  </p:childTnLst>
                                </p:cTn>
                              </p:par>
                            </p:childTnLst>
                          </p:cTn>
                        </p:par>
                        <p:par>
                          <p:cTn id="108" fill="hold">
                            <p:stCondLst>
                              <p:cond delay="2500"/>
                            </p:stCondLst>
                            <p:childTnLst>
                              <p:par>
                                <p:cTn id="109" presetID="53" presetClass="entr" presetSubtype="0" fill="hold" grpId="0" nodeType="afterEffect">
                                  <p:stCondLst>
                                    <p:cond delay="0"/>
                                  </p:stCondLst>
                                  <p:childTnLst>
                                    <p:set>
                                      <p:cBhvr>
                                        <p:cTn id="110" dur="1" fill="hold">
                                          <p:stCondLst>
                                            <p:cond delay="0"/>
                                          </p:stCondLst>
                                        </p:cTn>
                                        <p:tgtEl>
                                          <p:spTgt spid="96"/>
                                        </p:tgtEl>
                                        <p:attrNameLst>
                                          <p:attrName>style.visibility</p:attrName>
                                        </p:attrNameLst>
                                      </p:cBhvr>
                                      <p:to>
                                        <p:strVal val="visible"/>
                                      </p:to>
                                    </p:set>
                                    <p:anim calcmode="lin" valueType="num">
                                      <p:cBhvr>
                                        <p:cTn id="111" dur="500" fill="hold"/>
                                        <p:tgtEl>
                                          <p:spTgt spid="96"/>
                                        </p:tgtEl>
                                        <p:attrNameLst>
                                          <p:attrName>ppt_w</p:attrName>
                                        </p:attrNameLst>
                                      </p:cBhvr>
                                      <p:tavLst>
                                        <p:tav tm="0">
                                          <p:val>
                                            <p:fltVal val="0"/>
                                          </p:val>
                                        </p:tav>
                                        <p:tav tm="100000">
                                          <p:val>
                                            <p:strVal val="#ppt_w"/>
                                          </p:val>
                                        </p:tav>
                                      </p:tavLst>
                                    </p:anim>
                                    <p:anim calcmode="lin" valueType="num">
                                      <p:cBhvr>
                                        <p:cTn id="112" dur="500" fill="hold"/>
                                        <p:tgtEl>
                                          <p:spTgt spid="96"/>
                                        </p:tgtEl>
                                        <p:attrNameLst>
                                          <p:attrName>ppt_h</p:attrName>
                                        </p:attrNameLst>
                                      </p:cBhvr>
                                      <p:tavLst>
                                        <p:tav tm="0">
                                          <p:val>
                                            <p:fltVal val="0"/>
                                          </p:val>
                                        </p:tav>
                                        <p:tav tm="100000">
                                          <p:val>
                                            <p:strVal val="#ppt_h"/>
                                          </p:val>
                                        </p:tav>
                                      </p:tavLst>
                                    </p:anim>
                                    <p:animEffect transition="in" filter="fade">
                                      <p:cBhvr>
                                        <p:cTn id="113"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1" grpId="0" animBg="1"/>
      <p:bldP spid="26" grpId="0" animBg="1"/>
      <p:bldP spid="27" grpId="0" animBg="1"/>
      <p:bldP spid="89" grpId="0" animBg="1"/>
      <p:bldP spid="90" grpId="1"/>
      <p:bldP spid="91" grpId="0"/>
      <p:bldP spid="93" grpId="0"/>
      <p:bldP spid="94" grpId="0"/>
      <p:bldP spid="95" grpId="0"/>
      <p:bldP spid="9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827088" y="0"/>
            <a:ext cx="7416800" cy="620713"/>
          </a:xfrm>
        </p:spPr>
        <p:txBody>
          <a:bodyPr/>
          <a:lstStyle/>
          <a:p>
            <a:pPr eaLnBrk="1" hangingPunct="1"/>
            <a:r>
              <a:rPr lang="it-IT" sz="2800" b="1" smtClean="0">
                <a:latin typeface="Times New Roman" pitchFamily="18" charset="0"/>
              </a:rPr>
              <a:t>Diversi tipi di selezione: conseguenze evolutive</a:t>
            </a:r>
          </a:p>
        </p:txBody>
      </p:sp>
      <p:sp>
        <p:nvSpPr>
          <p:cNvPr id="20483" name="AutoShape 3">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20484" name="AutoShape 4">
            <a:hlinkClick r:id="" action="ppaction://hlinkshowjump?jump=nextslide" highlightClick="1"/>
          </p:cNvPr>
          <p:cNvSpPr>
            <a:spLocks noChangeArrowheads="1"/>
          </p:cNvSpPr>
          <p:nvPr/>
        </p:nvSpPr>
        <p:spPr bwMode="auto">
          <a:xfrm>
            <a:off x="8388350" y="115888"/>
            <a:ext cx="720725" cy="431800"/>
          </a:xfrm>
          <a:prstGeom prst="actionButtonForwardNext">
            <a:avLst/>
          </a:prstGeom>
          <a:solidFill>
            <a:schemeClr val="accent1"/>
          </a:solidFill>
          <a:ln w="9525">
            <a:noFill/>
            <a:miter lim="800000"/>
            <a:headEnd/>
            <a:tailEnd/>
          </a:ln>
        </p:spPr>
        <p:txBody>
          <a:bodyPr wrap="none" anchor="ctr"/>
          <a:lstStyle/>
          <a:p>
            <a:endParaRPr lang="it-IT"/>
          </a:p>
        </p:txBody>
      </p:sp>
      <p:sp>
        <p:nvSpPr>
          <p:cNvPr id="16389" name="Text Box 5"/>
          <p:cNvSpPr txBox="1">
            <a:spLocks noChangeArrowheads="1"/>
          </p:cNvSpPr>
          <p:nvPr/>
        </p:nvSpPr>
        <p:spPr bwMode="auto">
          <a:xfrm>
            <a:off x="3059113" y="571480"/>
            <a:ext cx="2520950" cy="298450"/>
          </a:xfrm>
          <a:prstGeom prst="rect">
            <a:avLst/>
          </a:prstGeom>
          <a:solidFill>
            <a:schemeClr val="accent1"/>
          </a:solidFill>
          <a:ln w="9525">
            <a:noFill/>
            <a:miter lim="800000"/>
            <a:headEnd/>
            <a:tailEnd/>
          </a:ln>
        </p:spPr>
        <p:txBody>
          <a:bodyPr>
            <a:spAutoFit/>
          </a:bodyPr>
          <a:lstStyle/>
          <a:p>
            <a:pPr>
              <a:lnSpc>
                <a:spcPct val="75000"/>
              </a:lnSpc>
              <a:spcBef>
                <a:spcPct val="50000"/>
              </a:spcBef>
            </a:pPr>
            <a:r>
              <a:rPr lang="it-IT" b="1" i="0" dirty="0">
                <a:latin typeface="Times New Roman" pitchFamily="18" charset="0"/>
              </a:rPr>
              <a:t>La selezione direzionale</a:t>
            </a:r>
          </a:p>
        </p:txBody>
      </p:sp>
      <p:sp>
        <p:nvSpPr>
          <p:cNvPr id="16390" name="Text Box 6"/>
          <p:cNvSpPr txBox="1">
            <a:spLocks noChangeArrowheads="1"/>
          </p:cNvSpPr>
          <p:nvPr/>
        </p:nvSpPr>
        <p:spPr bwMode="auto">
          <a:xfrm>
            <a:off x="0" y="928670"/>
            <a:ext cx="9144000" cy="711200"/>
          </a:xfrm>
          <a:prstGeom prst="rect">
            <a:avLst/>
          </a:prstGeom>
          <a:solidFill>
            <a:srgbClr val="C7C579"/>
          </a:solidFill>
          <a:ln w="9525">
            <a:noFill/>
            <a:miter lim="800000"/>
            <a:headEnd/>
            <a:tailEnd/>
          </a:ln>
        </p:spPr>
        <p:txBody>
          <a:bodyPr>
            <a:spAutoFit/>
          </a:bodyPr>
          <a:lstStyle/>
          <a:p>
            <a:pPr>
              <a:lnSpc>
                <a:spcPct val="75000"/>
              </a:lnSpc>
              <a:spcBef>
                <a:spcPct val="50000"/>
              </a:spcBef>
            </a:pPr>
            <a:r>
              <a:rPr lang="it-IT" b="1" i="0" dirty="0">
                <a:latin typeface="Times New Roman" pitchFamily="18" charset="0"/>
              </a:rPr>
              <a:t> Avvantaggia uno dei 2 genotipi omozigoti (A1A1) e svantaggia l’altro genotipo omozigote (A2A2) e il genotipo eterozigote (A1A2) (effetto </a:t>
            </a:r>
            <a:r>
              <a:rPr lang="it-IT" b="1" dirty="0">
                <a:latin typeface="Times New Roman" pitchFamily="18" charset="0"/>
              </a:rPr>
              <a:t>vantaggioso recessivo</a:t>
            </a:r>
            <a:r>
              <a:rPr lang="it-IT" b="1" i="0" dirty="0">
                <a:latin typeface="Times New Roman" pitchFamily="18" charset="0"/>
              </a:rPr>
              <a:t> per A1, </a:t>
            </a:r>
            <a:r>
              <a:rPr lang="it-IT" b="1" dirty="0">
                <a:latin typeface="Times New Roman" pitchFamily="18" charset="0"/>
              </a:rPr>
              <a:t>svantaggioso dominante</a:t>
            </a:r>
            <a:r>
              <a:rPr lang="it-IT" b="1" i="0" dirty="0">
                <a:latin typeface="Times New Roman" pitchFamily="18" charset="0"/>
              </a:rPr>
              <a:t> per A2: </a:t>
            </a:r>
            <a:r>
              <a:rPr lang="it-IT" b="1" i="0" dirty="0" smtClean="0">
                <a:latin typeface="Times New Roman" pitchFamily="18" charset="0"/>
              </a:rPr>
              <a:t>W’</a:t>
            </a:r>
            <a:r>
              <a:rPr lang="it-IT" b="1" i="0" baseline="-25000" dirty="0" smtClean="0">
                <a:latin typeface="Times New Roman" pitchFamily="18" charset="0"/>
              </a:rPr>
              <a:t>A1A1</a:t>
            </a:r>
            <a:r>
              <a:rPr lang="it-IT" b="1" i="0" dirty="0" smtClean="0">
                <a:latin typeface="Times New Roman" pitchFamily="18" charset="0"/>
              </a:rPr>
              <a:t>&gt;W’</a:t>
            </a:r>
            <a:r>
              <a:rPr lang="it-IT" b="1" i="0" baseline="-25000" dirty="0" smtClean="0">
                <a:latin typeface="Times New Roman" pitchFamily="18" charset="0"/>
              </a:rPr>
              <a:t>A1A2</a:t>
            </a:r>
            <a:r>
              <a:rPr lang="it-IT" b="1" i="0" dirty="0" smtClean="0">
                <a:latin typeface="Times New Roman" pitchFamily="18" charset="0"/>
              </a:rPr>
              <a:t>=W’</a:t>
            </a:r>
            <a:r>
              <a:rPr lang="it-IT" b="1" i="0" baseline="-25000" dirty="0" smtClean="0">
                <a:latin typeface="Times New Roman" pitchFamily="18" charset="0"/>
              </a:rPr>
              <a:t>A2A2</a:t>
            </a:r>
            <a:r>
              <a:rPr lang="it-IT" b="1" i="0" dirty="0">
                <a:latin typeface="Times New Roman" pitchFamily="18" charset="0"/>
              </a:rPr>
              <a:t>)</a:t>
            </a:r>
          </a:p>
        </p:txBody>
      </p:sp>
      <p:sp>
        <p:nvSpPr>
          <p:cNvPr id="16391" name="Text Box 7"/>
          <p:cNvSpPr txBox="1">
            <a:spLocks noChangeArrowheads="1"/>
          </p:cNvSpPr>
          <p:nvPr/>
        </p:nvSpPr>
        <p:spPr bwMode="auto">
          <a:xfrm>
            <a:off x="0" y="1643050"/>
            <a:ext cx="9144000" cy="711200"/>
          </a:xfrm>
          <a:prstGeom prst="rect">
            <a:avLst/>
          </a:prstGeom>
          <a:solidFill>
            <a:srgbClr val="D7D753"/>
          </a:solidFill>
          <a:ln w="9525">
            <a:noFill/>
            <a:miter lim="800000"/>
            <a:headEnd/>
            <a:tailEnd/>
          </a:ln>
        </p:spPr>
        <p:txBody>
          <a:bodyPr>
            <a:spAutoFit/>
          </a:bodyPr>
          <a:lstStyle/>
          <a:p>
            <a:pPr>
              <a:lnSpc>
                <a:spcPct val="75000"/>
              </a:lnSpc>
              <a:spcBef>
                <a:spcPct val="50000"/>
              </a:spcBef>
            </a:pPr>
            <a:r>
              <a:rPr lang="it-IT" b="1" i="0" dirty="0">
                <a:latin typeface="Times New Roman" pitchFamily="18" charset="0"/>
              </a:rPr>
              <a:t>Avvantaggia uno dei 2 genotipi omozigoti (A1A1) e il genotipo eterozigote (A1A2)</a:t>
            </a:r>
            <a:r>
              <a:rPr lang="it-IT" i="0" dirty="0">
                <a:latin typeface="Times New Roman" pitchFamily="18" charset="0"/>
              </a:rPr>
              <a:t> </a:t>
            </a:r>
            <a:r>
              <a:rPr lang="it-IT" b="1" i="0" dirty="0">
                <a:latin typeface="Times New Roman" pitchFamily="18" charset="0"/>
              </a:rPr>
              <a:t>e svantaggia l’altro genotipo omozigote (A2A2) (effetto </a:t>
            </a:r>
            <a:r>
              <a:rPr lang="it-IT" b="1" dirty="0">
                <a:latin typeface="Times New Roman" pitchFamily="18" charset="0"/>
              </a:rPr>
              <a:t>vantaggioso dominante</a:t>
            </a:r>
            <a:r>
              <a:rPr lang="it-IT" i="0" dirty="0">
                <a:latin typeface="Times New Roman" pitchFamily="18" charset="0"/>
              </a:rPr>
              <a:t> </a:t>
            </a:r>
            <a:r>
              <a:rPr lang="it-IT" b="1" i="0" dirty="0">
                <a:latin typeface="Times New Roman" pitchFamily="18" charset="0"/>
              </a:rPr>
              <a:t>per A1, </a:t>
            </a:r>
            <a:r>
              <a:rPr lang="it-IT" b="1" dirty="0">
                <a:latin typeface="Times New Roman" pitchFamily="18" charset="0"/>
              </a:rPr>
              <a:t>svantaggioso recessivo</a:t>
            </a:r>
            <a:r>
              <a:rPr lang="it-IT" b="1" i="0" dirty="0">
                <a:latin typeface="Times New Roman" pitchFamily="18" charset="0"/>
              </a:rPr>
              <a:t> per A2: </a:t>
            </a:r>
            <a:r>
              <a:rPr lang="it-IT" b="1" i="0" dirty="0" smtClean="0">
                <a:latin typeface="Times New Roman" pitchFamily="18" charset="0"/>
              </a:rPr>
              <a:t>W’</a:t>
            </a:r>
            <a:r>
              <a:rPr lang="it-IT" b="1" i="0" baseline="-25000" dirty="0" smtClean="0">
                <a:latin typeface="Times New Roman" pitchFamily="18" charset="0"/>
              </a:rPr>
              <a:t>A1A1</a:t>
            </a:r>
            <a:r>
              <a:rPr lang="it-IT" b="1" i="0" dirty="0" smtClean="0">
                <a:latin typeface="Times New Roman" pitchFamily="18" charset="0"/>
              </a:rPr>
              <a:t>=W’</a:t>
            </a:r>
            <a:r>
              <a:rPr lang="it-IT" b="1" i="0" baseline="-25000" dirty="0" smtClean="0">
                <a:latin typeface="Times New Roman" pitchFamily="18" charset="0"/>
              </a:rPr>
              <a:t>A1A2</a:t>
            </a:r>
            <a:r>
              <a:rPr lang="it-IT" b="1" i="0" dirty="0" smtClean="0">
                <a:latin typeface="Times New Roman" pitchFamily="18" charset="0"/>
              </a:rPr>
              <a:t>&gt;W’</a:t>
            </a:r>
            <a:r>
              <a:rPr lang="it-IT" b="1" i="0" baseline="-25000" dirty="0" smtClean="0">
                <a:latin typeface="Times New Roman" pitchFamily="18" charset="0"/>
              </a:rPr>
              <a:t>A2A2</a:t>
            </a:r>
            <a:r>
              <a:rPr lang="it-IT" b="1" i="0" dirty="0">
                <a:latin typeface="Times New Roman" pitchFamily="18" charset="0"/>
              </a:rPr>
              <a:t>)</a:t>
            </a:r>
          </a:p>
        </p:txBody>
      </p:sp>
      <p:sp>
        <p:nvSpPr>
          <p:cNvPr id="16392" name="Text Box 8"/>
          <p:cNvSpPr txBox="1">
            <a:spLocks noChangeArrowheads="1"/>
          </p:cNvSpPr>
          <p:nvPr/>
        </p:nvSpPr>
        <p:spPr bwMode="auto">
          <a:xfrm>
            <a:off x="0" y="2357430"/>
            <a:ext cx="9144000" cy="504825"/>
          </a:xfrm>
          <a:prstGeom prst="rect">
            <a:avLst/>
          </a:prstGeom>
          <a:solidFill>
            <a:srgbClr val="E8E688"/>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L’effetto della selezione direzionale è comunque la fissazione dell’allele avvantaggiato e l’eliminazione dell’allele svantaggiato</a:t>
            </a:r>
          </a:p>
        </p:txBody>
      </p:sp>
      <p:sp>
        <p:nvSpPr>
          <p:cNvPr id="16393" name="Text Box 9"/>
          <p:cNvSpPr txBox="1">
            <a:spLocks noChangeArrowheads="1"/>
          </p:cNvSpPr>
          <p:nvPr/>
        </p:nvSpPr>
        <p:spPr bwMode="auto">
          <a:xfrm>
            <a:off x="3132138" y="3000372"/>
            <a:ext cx="2881312" cy="298450"/>
          </a:xfrm>
          <a:prstGeom prst="rect">
            <a:avLst/>
          </a:prstGeom>
          <a:solidFill>
            <a:schemeClr val="accent1"/>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La selezione stabilizzatrice</a:t>
            </a:r>
          </a:p>
        </p:txBody>
      </p:sp>
      <p:sp>
        <p:nvSpPr>
          <p:cNvPr id="16394" name="Text Box 10"/>
          <p:cNvSpPr txBox="1">
            <a:spLocks noChangeArrowheads="1"/>
          </p:cNvSpPr>
          <p:nvPr/>
        </p:nvSpPr>
        <p:spPr bwMode="auto">
          <a:xfrm>
            <a:off x="3059113" y="4572008"/>
            <a:ext cx="3024187" cy="298450"/>
          </a:xfrm>
          <a:prstGeom prst="rect">
            <a:avLst/>
          </a:prstGeom>
          <a:solidFill>
            <a:schemeClr val="accent1"/>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La selezione diversificatrice</a:t>
            </a:r>
          </a:p>
        </p:txBody>
      </p:sp>
      <p:sp>
        <p:nvSpPr>
          <p:cNvPr id="16395" name="Text Box 11"/>
          <p:cNvSpPr txBox="1">
            <a:spLocks noChangeArrowheads="1"/>
          </p:cNvSpPr>
          <p:nvPr/>
        </p:nvSpPr>
        <p:spPr bwMode="auto">
          <a:xfrm>
            <a:off x="-32" y="3357562"/>
            <a:ext cx="9144000" cy="504825"/>
          </a:xfrm>
          <a:prstGeom prst="rect">
            <a:avLst/>
          </a:prstGeom>
          <a:solidFill>
            <a:srgbClr val="E6AD86"/>
          </a:solidFill>
          <a:ln w="9525">
            <a:noFill/>
            <a:miter lim="800000"/>
            <a:headEnd/>
            <a:tailEnd/>
          </a:ln>
        </p:spPr>
        <p:txBody>
          <a:bodyPr>
            <a:spAutoFit/>
          </a:bodyPr>
          <a:lstStyle/>
          <a:p>
            <a:pPr>
              <a:lnSpc>
                <a:spcPct val="75000"/>
              </a:lnSpc>
              <a:spcBef>
                <a:spcPct val="50000"/>
              </a:spcBef>
            </a:pPr>
            <a:r>
              <a:rPr lang="it-IT" b="1" i="0" dirty="0">
                <a:latin typeface="Times New Roman" pitchFamily="18" charset="0"/>
              </a:rPr>
              <a:t> Avvantaggia il genotipo eterozigote (A1A2) e svantaggia i genotipi omozigoti (A1A1,</a:t>
            </a:r>
            <a:r>
              <a:rPr lang="it-IT" i="0" dirty="0">
                <a:latin typeface="Times New Roman" pitchFamily="18" charset="0"/>
              </a:rPr>
              <a:t> </a:t>
            </a:r>
            <a:r>
              <a:rPr lang="it-IT" b="1" i="0" dirty="0">
                <a:latin typeface="Times New Roman" pitchFamily="18" charset="0"/>
              </a:rPr>
              <a:t>A2A2) </a:t>
            </a:r>
            <a:r>
              <a:rPr lang="it-IT" b="1" i="0" dirty="0" smtClean="0">
                <a:latin typeface="Times New Roman" pitchFamily="18" charset="0"/>
              </a:rPr>
              <a:t>W’</a:t>
            </a:r>
            <a:r>
              <a:rPr lang="it-IT" b="1" i="0" baseline="-25000" dirty="0" smtClean="0">
                <a:latin typeface="Times New Roman" pitchFamily="18" charset="0"/>
              </a:rPr>
              <a:t>A1A2</a:t>
            </a:r>
            <a:r>
              <a:rPr lang="it-IT" b="1" i="0" dirty="0" smtClean="0">
                <a:latin typeface="Times New Roman" pitchFamily="18" charset="0"/>
              </a:rPr>
              <a:t>&gt;W’</a:t>
            </a:r>
            <a:r>
              <a:rPr lang="it-IT" b="1" i="0" baseline="-25000" dirty="0" smtClean="0">
                <a:latin typeface="Times New Roman" pitchFamily="18" charset="0"/>
              </a:rPr>
              <a:t>A1A1</a:t>
            </a:r>
            <a:r>
              <a:rPr lang="it-IT" b="1" i="0" dirty="0">
                <a:latin typeface="Times New Roman" pitchFamily="18" charset="0"/>
              </a:rPr>
              <a:t>; </a:t>
            </a:r>
            <a:r>
              <a:rPr lang="it-IT" b="1" i="0" dirty="0" smtClean="0">
                <a:latin typeface="Times New Roman" pitchFamily="18" charset="0"/>
              </a:rPr>
              <a:t>W’</a:t>
            </a:r>
            <a:r>
              <a:rPr lang="it-IT" b="1" i="0" baseline="-25000" dirty="0" smtClean="0">
                <a:latin typeface="Times New Roman" pitchFamily="18" charset="0"/>
              </a:rPr>
              <a:t>A1A2</a:t>
            </a:r>
            <a:r>
              <a:rPr lang="it-IT" b="1" i="0" dirty="0" smtClean="0">
                <a:latin typeface="Times New Roman" pitchFamily="18" charset="0"/>
              </a:rPr>
              <a:t>&gt;W’</a:t>
            </a:r>
            <a:r>
              <a:rPr lang="it-IT" b="1" i="0" baseline="-25000" dirty="0" smtClean="0">
                <a:latin typeface="Times New Roman" pitchFamily="18" charset="0"/>
              </a:rPr>
              <a:t>A2A2</a:t>
            </a:r>
            <a:r>
              <a:rPr lang="it-IT" b="1" i="0" dirty="0">
                <a:latin typeface="Times New Roman" pitchFamily="18" charset="0"/>
              </a:rPr>
              <a:t>)</a:t>
            </a:r>
          </a:p>
        </p:txBody>
      </p:sp>
      <p:sp>
        <p:nvSpPr>
          <p:cNvPr id="16396" name="Text Box 12"/>
          <p:cNvSpPr txBox="1">
            <a:spLocks noChangeArrowheads="1"/>
          </p:cNvSpPr>
          <p:nvPr/>
        </p:nvSpPr>
        <p:spPr bwMode="auto">
          <a:xfrm>
            <a:off x="-32" y="4929198"/>
            <a:ext cx="9144000" cy="504825"/>
          </a:xfrm>
          <a:prstGeom prst="rect">
            <a:avLst/>
          </a:prstGeom>
          <a:solidFill>
            <a:srgbClr val="BA81C9"/>
          </a:solidFill>
          <a:ln w="9525">
            <a:noFill/>
            <a:miter lim="800000"/>
            <a:headEnd/>
            <a:tailEnd/>
          </a:ln>
        </p:spPr>
        <p:txBody>
          <a:bodyPr>
            <a:spAutoFit/>
          </a:bodyPr>
          <a:lstStyle/>
          <a:p>
            <a:pPr>
              <a:lnSpc>
                <a:spcPct val="75000"/>
              </a:lnSpc>
              <a:spcBef>
                <a:spcPct val="50000"/>
              </a:spcBef>
            </a:pPr>
            <a:r>
              <a:rPr lang="it-IT" b="1" i="0" dirty="0">
                <a:latin typeface="Times New Roman" pitchFamily="18" charset="0"/>
              </a:rPr>
              <a:t> Svantaggia il genotipo eterozigote (A1A2) e avvantaggia i genotipi omozigoti (A1A1,</a:t>
            </a:r>
            <a:r>
              <a:rPr lang="it-IT" i="0" dirty="0">
                <a:latin typeface="Times New Roman" pitchFamily="18" charset="0"/>
              </a:rPr>
              <a:t> </a:t>
            </a:r>
            <a:r>
              <a:rPr lang="it-IT" b="1" i="0" dirty="0">
                <a:latin typeface="Times New Roman" pitchFamily="18" charset="0"/>
              </a:rPr>
              <a:t>A2A2) </a:t>
            </a:r>
            <a:r>
              <a:rPr lang="it-IT" b="1" i="0" dirty="0" smtClean="0">
                <a:latin typeface="Times New Roman" pitchFamily="18" charset="0"/>
              </a:rPr>
              <a:t>W’</a:t>
            </a:r>
            <a:r>
              <a:rPr lang="it-IT" b="1" i="0" baseline="-25000" dirty="0" smtClean="0">
                <a:latin typeface="Times New Roman" pitchFamily="18" charset="0"/>
              </a:rPr>
              <a:t>A1A2</a:t>
            </a:r>
            <a:r>
              <a:rPr lang="it-IT" b="1" i="0" dirty="0" smtClean="0">
                <a:latin typeface="Times New Roman" pitchFamily="18" charset="0"/>
              </a:rPr>
              <a:t>&lt;W’</a:t>
            </a:r>
            <a:r>
              <a:rPr lang="it-IT" b="1" i="0" baseline="-25000" dirty="0" smtClean="0">
                <a:latin typeface="Times New Roman" pitchFamily="18" charset="0"/>
              </a:rPr>
              <a:t>A1A1</a:t>
            </a:r>
            <a:r>
              <a:rPr lang="it-IT" b="1" i="0" dirty="0">
                <a:latin typeface="Times New Roman" pitchFamily="18" charset="0"/>
              </a:rPr>
              <a:t>; </a:t>
            </a:r>
            <a:r>
              <a:rPr lang="it-IT" b="1" i="0" dirty="0" smtClean="0">
                <a:latin typeface="Times New Roman" pitchFamily="18" charset="0"/>
              </a:rPr>
              <a:t>W’</a:t>
            </a:r>
            <a:r>
              <a:rPr lang="it-IT" b="1" i="0" baseline="-25000" dirty="0" smtClean="0">
                <a:latin typeface="Times New Roman" pitchFamily="18" charset="0"/>
              </a:rPr>
              <a:t>A1A2</a:t>
            </a:r>
            <a:r>
              <a:rPr lang="it-IT" b="1" i="0" dirty="0" smtClean="0">
                <a:latin typeface="Times New Roman" pitchFamily="18" charset="0"/>
              </a:rPr>
              <a:t>&lt;W’</a:t>
            </a:r>
            <a:r>
              <a:rPr lang="it-IT" b="1" i="0" baseline="-25000" dirty="0" smtClean="0">
                <a:latin typeface="Times New Roman" pitchFamily="18" charset="0"/>
              </a:rPr>
              <a:t>A2A2</a:t>
            </a:r>
            <a:r>
              <a:rPr lang="it-IT" b="1" i="0" dirty="0">
                <a:latin typeface="Times New Roman" pitchFamily="18" charset="0"/>
              </a:rPr>
              <a:t>)</a:t>
            </a:r>
          </a:p>
        </p:txBody>
      </p:sp>
      <p:sp>
        <p:nvSpPr>
          <p:cNvPr id="16397" name="Text Box 13"/>
          <p:cNvSpPr txBox="1">
            <a:spLocks noChangeArrowheads="1"/>
          </p:cNvSpPr>
          <p:nvPr/>
        </p:nvSpPr>
        <p:spPr bwMode="auto">
          <a:xfrm>
            <a:off x="-32" y="5429264"/>
            <a:ext cx="9144000" cy="504825"/>
          </a:xfrm>
          <a:prstGeom prst="rect">
            <a:avLst/>
          </a:prstGeom>
          <a:solidFill>
            <a:srgbClr val="E6CFE9"/>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L’effetto della selezione diversificatrice è la fissazione di uno dei due alleli e l’eliminazione dell’altro; quale allele venga fissato e quale eliminato dipende dalle frequenze alleliche</a:t>
            </a:r>
          </a:p>
        </p:txBody>
      </p:sp>
      <p:sp>
        <p:nvSpPr>
          <p:cNvPr id="16398" name="Text Box 14"/>
          <p:cNvSpPr txBox="1">
            <a:spLocks noChangeArrowheads="1"/>
          </p:cNvSpPr>
          <p:nvPr/>
        </p:nvSpPr>
        <p:spPr bwMode="auto">
          <a:xfrm>
            <a:off x="3276600" y="6072206"/>
            <a:ext cx="2447925" cy="298450"/>
          </a:xfrm>
          <a:prstGeom prst="rect">
            <a:avLst/>
          </a:prstGeom>
          <a:solidFill>
            <a:schemeClr val="accent1"/>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L’assenza di selezione</a:t>
            </a:r>
          </a:p>
        </p:txBody>
      </p:sp>
      <p:sp>
        <p:nvSpPr>
          <p:cNvPr id="16399" name="Text Box 15"/>
          <p:cNvSpPr txBox="1">
            <a:spLocks noChangeArrowheads="1"/>
          </p:cNvSpPr>
          <p:nvPr/>
        </p:nvSpPr>
        <p:spPr bwMode="auto">
          <a:xfrm>
            <a:off x="-32" y="3857628"/>
            <a:ext cx="9144000" cy="504825"/>
          </a:xfrm>
          <a:prstGeom prst="rect">
            <a:avLst/>
          </a:prstGeom>
          <a:solidFill>
            <a:srgbClr val="EBC5BD"/>
          </a:solidFill>
          <a:ln w="9525">
            <a:noFill/>
            <a:miter lim="800000"/>
            <a:headEnd/>
            <a:tailEnd/>
          </a:ln>
        </p:spPr>
        <p:txBody>
          <a:bodyPr>
            <a:spAutoFit/>
          </a:bodyPr>
          <a:lstStyle/>
          <a:p>
            <a:pPr>
              <a:lnSpc>
                <a:spcPct val="75000"/>
              </a:lnSpc>
              <a:spcBef>
                <a:spcPct val="50000"/>
              </a:spcBef>
            </a:pPr>
            <a:r>
              <a:rPr lang="it-IT" b="1" i="0">
                <a:latin typeface="Times New Roman" pitchFamily="18" charset="0"/>
              </a:rPr>
              <a:t>L’effetto della selezione stabilizzatrice è la persistenza di entrambi gli alleli con frequenze all’equilibrio diverse da 0 e 1; il valore di queste frequenze dipende dalle fitness dei genotipi</a:t>
            </a:r>
          </a:p>
        </p:txBody>
      </p:sp>
      <p:sp>
        <p:nvSpPr>
          <p:cNvPr id="16" name="Text Box 7"/>
          <p:cNvSpPr txBox="1">
            <a:spLocks noChangeArrowheads="1"/>
          </p:cNvSpPr>
          <p:nvPr/>
        </p:nvSpPr>
        <p:spPr bwMode="auto">
          <a:xfrm>
            <a:off x="-32" y="6361138"/>
            <a:ext cx="9144000" cy="302262"/>
          </a:xfrm>
          <a:prstGeom prst="rect">
            <a:avLst/>
          </a:prstGeom>
          <a:solidFill>
            <a:schemeClr val="bg2">
              <a:lumMod val="75000"/>
            </a:schemeClr>
          </a:solidFill>
          <a:ln w="9525">
            <a:noFill/>
            <a:miter lim="800000"/>
            <a:headEnd/>
            <a:tailEnd/>
          </a:ln>
        </p:spPr>
        <p:txBody>
          <a:bodyPr>
            <a:spAutoFit/>
          </a:bodyPr>
          <a:lstStyle/>
          <a:p>
            <a:pPr>
              <a:lnSpc>
                <a:spcPct val="75000"/>
              </a:lnSpc>
              <a:spcBef>
                <a:spcPct val="50000"/>
              </a:spcBef>
            </a:pPr>
            <a:r>
              <a:rPr lang="it-IT" b="1" i="0" dirty="0" smtClean="0">
                <a:latin typeface="Times New Roman" pitchFamily="18" charset="0"/>
              </a:rPr>
              <a:t>Nessun genotipo è avvantaggiato (neutralità: W’</a:t>
            </a:r>
            <a:r>
              <a:rPr lang="it-IT" b="1" i="0" baseline="-25000" dirty="0" smtClean="0">
                <a:latin typeface="Times New Roman" pitchFamily="18" charset="0"/>
              </a:rPr>
              <a:t>A1A1</a:t>
            </a:r>
            <a:r>
              <a:rPr lang="it-IT" b="1" i="0" dirty="0" smtClean="0">
                <a:latin typeface="Times New Roman" pitchFamily="18" charset="0"/>
              </a:rPr>
              <a:t>=W’</a:t>
            </a:r>
            <a:r>
              <a:rPr lang="it-IT" b="1" i="0" baseline="-25000" dirty="0" smtClean="0">
                <a:latin typeface="Times New Roman" pitchFamily="18" charset="0"/>
              </a:rPr>
              <a:t>A1A2</a:t>
            </a:r>
            <a:r>
              <a:rPr lang="it-IT" b="1" i="0" dirty="0" smtClean="0">
                <a:latin typeface="Times New Roman" pitchFamily="18" charset="0"/>
              </a:rPr>
              <a:t>=W</a:t>
            </a:r>
            <a:r>
              <a:rPr lang="it-IT" b="1" i="0" baseline="-25000" dirty="0" smtClean="0">
                <a:latin typeface="Times New Roman" pitchFamily="18" charset="0"/>
              </a:rPr>
              <a:t>A’2A2</a:t>
            </a:r>
            <a:r>
              <a:rPr lang="it-IT" b="1" dirty="0" smtClean="0">
                <a:latin typeface="Times New Roman" pitchFamily="18" charset="0"/>
              </a:rPr>
              <a:t>=1)</a:t>
            </a:r>
            <a:endParaRPr lang="it-IT" b="1" i="0" dirty="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16389"/>
                                        </p:tgtEl>
                                        <p:attrNameLst>
                                          <p:attrName>style.visibility</p:attrName>
                                        </p:attrNameLst>
                                      </p:cBhvr>
                                      <p:to>
                                        <p:strVal val="visible"/>
                                      </p:to>
                                    </p:set>
                                    <p:anim calcmode="lin" valueType="num">
                                      <p:cBhvr>
                                        <p:cTn id="7" dur="500" fill="hold"/>
                                        <p:tgtEl>
                                          <p:spTgt spid="16389"/>
                                        </p:tgtEl>
                                        <p:attrNameLst>
                                          <p:attrName>ppt_w</p:attrName>
                                        </p:attrNameLst>
                                      </p:cBhvr>
                                      <p:tavLst>
                                        <p:tav tm="0">
                                          <p:val>
                                            <p:fltVal val="0"/>
                                          </p:val>
                                        </p:tav>
                                        <p:tav tm="100000">
                                          <p:val>
                                            <p:strVal val="#ppt_w"/>
                                          </p:val>
                                        </p:tav>
                                      </p:tavLst>
                                    </p:anim>
                                    <p:anim calcmode="lin" valueType="num">
                                      <p:cBhvr>
                                        <p:cTn id="8" dur="500" fill="hold"/>
                                        <p:tgtEl>
                                          <p:spTgt spid="16389"/>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16390"/>
                                        </p:tgtEl>
                                        <p:attrNameLst>
                                          <p:attrName>style.visibility</p:attrName>
                                        </p:attrNameLst>
                                      </p:cBhvr>
                                      <p:to>
                                        <p:strVal val="visible"/>
                                      </p:to>
                                    </p:set>
                                    <p:anim calcmode="lin" valueType="num">
                                      <p:cBhvr>
                                        <p:cTn id="13" dur="500" fill="hold"/>
                                        <p:tgtEl>
                                          <p:spTgt spid="16390"/>
                                        </p:tgtEl>
                                        <p:attrNameLst>
                                          <p:attrName>ppt_w</p:attrName>
                                        </p:attrNameLst>
                                      </p:cBhvr>
                                      <p:tavLst>
                                        <p:tav tm="0">
                                          <p:val>
                                            <p:fltVal val="0"/>
                                          </p:val>
                                        </p:tav>
                                        <p:tav tm="100000">
                                          <p:val>
                                            <p:strVal val="#ppt_w"/>
                                          </p:val>
                                        </p:tav>
                                      </p:tavLst>
                                    </p:anim>
                                    <p:anim calcmode="lin" valueType="num">
                                      <p:cBhvr>
                                        <p:cTn id="14" dur="500" fill="hold"/>
                                        <p:tgtEl>
                                          <p:spTgt spid="16390"/>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16391"/>
                                        </p:tgtEl>
                                        <p:attrNameLst>
                                          <p:attrName>style.visibility</p:attrName>
                                        </p:attrNameLst>
                                      </p:cBhvr>
                                      <p:to>
                                        <p:strVal val="visible"/>
                                      </p:to>
                                    </p:set>
                                    <p:anim calcmode="lin" valueType="num">
                                      <p:cBhvr>
                                        <p:cTn id="19" dur="500" fill="hold"/>
                                        <p:tgtEl>
                                          <p:spTgt spid="16391"/>
                                        </p:tgtEl>
                                        <p:attrNameLst>
                                          <p:attrName>ppt_w</p:attrName>
                                        </p:attrNameLst>
                                      </p:cBhvr>
                                      <p:tavLst>
                                        <p:tav tm="0">
                                          <p:val>
                                            <p:fltVal val="0"/>
                                          </p:val>
                                        </p:tav>
                                        <p:tav tm="100000">
                                          <p:val>
                                            <p:strVal val="#ppt_w"/>
                                          </p:val>
                                        </p:tav>
                                      </p:tavLst>
                                    </p:anim>
                                    <p:anim calcmode="lin" valueType="num">
                                      <p:cBhvr>
                                        <p:cTn id="20" dur="500" fill="hold"/>
                                        <p:tgtEl>
                                          <p:spTgt spid="16391"/>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16392"/>
                                        </p:tgtEl>
                                        <p:attrNameLst>
                                          <p:attrName>style.visibility</p:attrName>
                                        </p:attrNameLst>
                                      </p:cBhvr>
                                      <p:to>
                                        <p:strVal val="visible"/>
                                      </p:to>
                                    </p:set>
                                    <p:anim calcmode="lin" valueType="num">
                                      <p:cBhvr>
                                        <p:cTn id="25" dur="500" fill="hold"/>
                                        <p:tgtEl>
                                          <p:spTgt spid="16392"/>
                                        </p:tgtEl>
                                        <p:attrNameLst>
                                          <p:attrName>ppt_w</p:attrName>
                                        </p:attrNameLst>
                                      </p:cBhvr>
                                      <p:tavLst>
                                        <p:tav tm="0">
                                          <p:val>
                                            <p:fltVal val="0"/>
                                          </p:val>
                                        </p:tav>
                                        <p:tav tm="100000">
                                          <p:val>
                                            <p:strVal val="#ppt_w"/>
                                          </p:val>
                                        </p:tav>
                                      </p:tavLst>
                                    </p:anim>
                                    <p:anim calcmode="lin" valueType="num">
                                      <p:cBhvr>
                                        <p:cTn id="26" dur="500" fill="hold"/>
                                        <p:tgtEl>
                                          <p:spTgt spid="16392"/>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16393"/>
                                        </p:tgtEl>
                                        <p:attrNameLst>
                                          <p:attrName>style.visibility</p:attrName>
                                        </p:attrNameLst>
                                      </p:cBhvr>
                                      <p:to>
                                        <p:strVal val="visible"/>
                                      </p:to>
                                    </p:set>
                                    <p:anim calcmode="lin" valueType="num">
                                      <p:cBhvr>
                                        <p:cTn id="31" dur="500" fill="hold"/>
                                        <p:tgtEl>
                                          <p:spTgt spid="16393"/>
                                        </p:tgtEl>
                                        <p:attrNameLst>
                                          <p:attrName>ppt_w</p:attrName>
                                        </p:attrNameLst>
                                      </p:cBhvr>
                                      <p:tavLst>
                                        <p:tav tm="0">
                                          <p:val>
                                            <p:fltVal val="0"/>
                                          </p:val>
                                        </p:tav>
                                        <p:tav tm="100000">
                                          <p:val>
                                            <p:strVal val="#ppt_w"/>
                                          </p:val>
                                        </p:tav>
                                      </p:tavLst>
                                    </p:anim>
                                    <p:anim calcmode="lin" valueType="num">
                                      <p:cBhvr>
                                        <p:cTn id="32" dur="500" fill="hold"/>
                                        <p:tgtEl>
                                          <p:spTgt spid="16393"/>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16395"/>
                                        </p:tgtEl>
                                        <p:attrNameLst>
                                          <p:attrName>style.visibility</p:attrName>
                                        </p:attrNameLst>
                                      </p:cBhvr>
                                      <p:to>
                                        <p:strVal val="visible"/>
                                      </p:to>
                                    </p:set>
                                    <p:anim calcmode="lin" valueType="num">
                                      <p:cBhvr>
                                        <p:cTn id="37" dur="500" fill="hold"/>
                                        <p:tgtEl>
                                          <p:spTgt spid="16395"/>
                                        </p:tgtEl>
                                        <p:attrNameLst>
                                          <p:attrName>ppt_w</p:attrName>
                                        </p:attrNameLst>
                                      </p:cBhvr>
                                      <p:tavLst>
                                        <p:tav tm="0">
                                          <p:val>
                                            <p:fltVal val="0"/>
                                          </p:val>
                                        </p:tav>
                                        <p:tav tm="100000">
                                          <p:val>
                                            <p:strVal val="#ppt_w"/>
                                          </p:val>
                                        </p:tav>
                                      </p:tavLst>
                                    </p:anim>
                                    <p:anim calcmode="lin" valueType="num">
                                      <p:cBhvr>
                                        <p:cTn id="38" dur="500" fill="hold"/>
                                        <p:tgtEl>
                                          <p:spTgt spid="16395"/>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16399"/>
                                        </p:tgtEl>
                                        <p:attrNameLst>
                                          <p:attrName>style.visibility</p:attrName>
                                        </p:attrNameLst>
                                      </p:cBhvr>
                                      <p:to>
                                        <p:strVal val="visible"/>
                                      </p:to>
                                    </p:set>
                                    <p:anim calcmode="lin" valueType="num">
                                      <p:cBhvr>
                                        <p:cTn id="43" dur="500" fill="hold"/>
                                        <p:tgtEl>
                                          <p:spTgt spid="16399"/>
                                        </p:tgtEl>
                                        <p:attrNameLst>
                                          <p:attrName>ppt_w</p:attrName>
                                        </p:attrNameLst>
                                      </p:cBhvr>
                                      <p:tavLst>
                                        <p:tav tm="0">
                                          <p:val>
                                            <p:fltVal val="0"/>
                                          </p:val>
                                        </p:tav>
                                        <p:tav tm="100000">
                                          <p:val>
                                            <p:strVal val="#ppt_w"/>
                                          </p:val>
                                        </p:tav>
                                      </p:tavLst>
                                    </p:anim>
                                    <p:anim calcmode="lin" valueType="num">
                                      <p:cBhvr>
                                        <p:cTn id="44" dur="500" fill="hold"/>
                                        <p:tgtEl>
                                          <p:spTgt spid="16399"/>
                                        </p:tgtEl>
                                        <p:attrNameLst>
                                          <p:attrName>ppt_h</p:attrName>
                                        </p:attrNameLst>
                                      </p:cBhvr>
                                      <p:tavLst>
                                        <p:tav tm="0">
                                          <p:val>
                                            <p:flt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grpId="0" nodeType="clickEffect">
                                  <p:stCondLst>
                                    <p:cond delay="0"/>
                                  </p:stCondLst>
                                  <p:childTnLst>
                                    <p:set>
                                      <p:cBhvr>
                                        <p:cTn id="48" dur="1" fill="hold">
                                          <p:stCondLst>
                                            <p:cond delay="0"/>
                                          </p:stCondLst>
                                        </p:cTn>
                                        <p:tgtEl>
                                          <p:spTgt spid="16394"/>
                                        </p:tgtEl>
                                        <p:attrNameLst>
                                          <p:attrName>style.visibility</p:attrName>
                                        </p:attrNameLst>
                                      </p:cBhvr>
                                      <p:to>
                                        <p:strVal val="visible"/>
                                      </p:to>
                                    </p:set>
                                    <p:anim calcmode="lin" valueType="num">
                                      <p:cBhvr>
                                        <p:cTn id="49" dur="500" fill="hold"/>
                                        <p:tgtEl>
                                          <p:spTgt spid="16394"/>
                                        </p:tgtEl>
                                        <p:attrNameLst>
                                          <p:attrName>ppt_w</p:attrName>
                                        </p:attrNameLst>
                                      </p:cBhvr>
                                      <p:tavLst>
                                        <p:tav tm="0">
                                          <p:val>
                                            <p:fltVal val="0"/>
                                          </p:val>
                                        </p:tav>
                                        <p:tav tm="100000">
                                          <p:val>
                                            <p:strVal val="#ppt_w"/>
                                          </p:val>
                                        </p:tav>
                                      </p:tavLst>
                                    </p:anim>
                                    <p:anim calcmode="lin" valueType="num">
                                      <p:cBhvr>
                                        <p:cTn id="50" dur="500" fill="hold"/>
                                        <p:tgtEl>
                                          <p:spTgt spid="16394"/>
                                        </p:tgtEl>
                                        <p:attrNameLst>
                                          <p:attrName>ppt_h</p:attrName>
                                        </p:attrNameLst>
                                      </p:cBhvr>
                                      <p:tavLst>
                                        <p:tav tm="0">
                                          <p:val>
                                            <p:fltVal val="0"/>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3" presetClass="entr" presetSubtype="16" fill="hold" grpId="0" nodeType="clickEffect">
                                  <p:stCondLst>
                                    <p:cond delay="0"/>
                                  </p:stCondLst>
                                  <p:childTnLst>
                                    <p:set>
                                      <p:cBhvr>
                                        <p:cTn id="54" dur="1" fill="hold">
                                          <p:stCondLst>
                                            <p:cond delay="0"/>
                                          </p:stCondLst>
                                        </p:cTn>
                                        <p:tgtEl>
                                          <p:spTgt spid="16396"/>
                                        </p:tgtEl>
                                        <p:attrNameLst>
                                          <p:attrName>style.visibility</p:attrName>
                                        </p:attrNameLst>
                                      </p:cBhvr>
                                      <p:to>
                                        <p:strVal val="visible"/>
                                      </p:to>
                                    </p:set>
                                    <p:anim calcmode="lin" valueType="num">
                                      <p:cBhvr>
                                        <p:cTn id="55" dur="500" fill="hold"/>
                                        <p:tgtEl>
                                          <p:spTgt spid="16396"/>
                                        </p:tgtEl>
                                        <p:attrNameLst>
                                          <p:attrName>ppt_w</p:attrName>
                                        </p:attrNameLst>
                                      </p:cBhvr>
                                      <p:tavLst>
                                        <p:tav tm="0">
                                          <p:val>
                                            <p:fltVal val="0"/>
                                          </p:val>
                                        </p:tav>
                                        <p:tav tm="100000">
                                          <p:val>
                                            <p:strVal val="#ppt_w"/>
                                          </p:val>
                                        </p:tav>
                                      </p:tavLst>
                                    </p:anim>
                                    <p:anim calcmode="lin" valueType="num">
                                      <p:cBhvr>
                                        <p:cTn id="56" dur="500" fill="hold"/>
                                        <p:tgtEl>
                                          <p:spTgt spid="16396"/>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23" presetClass="entr" presetSubtype="16" fill="hold" grpId="0" nodeType="clickEffect">
                                  <p:stCondLst>
                                    <p:cond delay="0"/>
                                  </p:stCondLst>
                                  <p:childTnLst>
                                    <p:set>
                                      <p:cBhvr>
                                        <p:cTn id="60" dur="1" fill="hold">
                                          <p:stCondLst>
                                            <p:cond delay="0"/>
                                          </p:stCondLst>
                                        </p:cTn>
                                        <p:tgtEl>
                                          <p:spTgt spid="16397"/>
                                        </p:tgtEl>
                                        <p:attrNameLst>
                                          <p:attrName>style.visibility</p:attrName>
                                        </p:attrNameLst>
                                      </p:cBhvr>
                                      <p:to>
                                        <p:strVal val="visible"/>
                                      </p:to>
                                    </p:set>
                                    <p:anim calcmode="lin" valueType="num">
                                      <p:cBhvr>
                                        <p:cTn id="61" dur="500" fill="hold"/>
                                        <p:tgtEl>
                                          <p:spTgt spid="16397"/>
                                        </p:tgtEl>
                                        <p:attrNameLst>
                                          <p:attrName>ppt_w</p:attrName>
                                        </p:attrNameLst>
                                      </p:cBhvr>
                                      <p:tavLst>
                                        <p:tav tm="0">
                                          <p:val>
                                            <p:fltVal val="0"/>
                                          </p:val>
                                        </p:tav>
                                        <p:tav tm="100000">
                                          <p:val>
                                            <p:strVal val="#ppt_w"/>
                                          </p:val>
                                        </p:tav>
                                      </p:tavLst>
                                    </p:anim>
                                    <p:anim calcmode="lin" valueType="num">
                                      <p:cBhvr>
                                        <p:cTn id="62" dur="500" fill="hold"/>
                                        <p:tgtEl>
                                          <p:spTgt spid="16397"/>
                                        </p:tgtEl>
                                        <p:attrNameLst>
                                          <p:attrName>ppt_h</p:attrName>
                                        </p:attrNameLst>
                                      </p:cBhvr>
                                      <p:tavLst>
                                        <p:tav tm="0">
                                          <p:val>
                                            <p:fltVal val="0"/>
                                          </p:val>
                                        </p:tav>
                                        <p:tav tm="100000">
                                          <p:val>
                                            <p:strVal val="#ppt_h"/>
                                          </p:val>
                                        </p:tav>
                                      </p:tavLst>
                                    </p:anim>
                                  </p:childTnLst>
                                </p:cTn>
                              </p:par>
                            </p:childTnLst>
                          </p:cTn>
                        </p:par>
                      </p:childTnLst>
                    </p:cTn>
                  </p:par>
                  <p:par>
                    <p:cTn id="63" fill="hold">
                      <p:stCondLst>
                        <p:cond delay="indefinite"/>
                      </p:stCondLst>
                      <p:childTnLst>
                        <p:par>
                          <p:cTn id="64" fill="hold">
                            <p:stCondLst>
                              <p:cond delay="0"/>
                            </p:stCondLst>
                            <p:childTnLst>
                              <p:par>
                                <p:cTn id="65" presetID="23" presetClass="entr" presetSubtype="16" fill="hold" grpId="0" nodeType="clickEffect">
                                  <p:stCondLst>
                                    <p:cond delay="0"/>
                                  </p:stCondLst>
                                  <p:childTnLst>
                                    <p:set>
                                      <p:cBhvr>
                                        <p:cTn id="66" dur="1" fill="hold">
                                          <p:stCondLst>
                                            <p:cond delay="0"/>
                                          </p:stCondLst>
                                        </p:cTn>
                                        <p:tgtEl>
                                          <p:spTgt spid="16398"/>
                                        </p:tgtEl>
                                        <p:attrNameLst>
                                          <p:attrName>style.visibility</p:attrName>
                                        </p:attrNameLst>
                                      </p:cBhvr>
                                      <p:to>
                                        <p:strVal val="visible"/>
                                      </p:to>
                                    </p:set>
                                    <p:anim calcmode="lin" valueType="num">
                                      <p:cBhvr>
                                        <p:cTn id="67" dur="500" fill="hold"/>
                                        <p:tgtEl>
                                          <p:spTgt spid="16398"/>
                                        </p:tgtEl>
                                        <p:attrNameLst>
                                          <p:attrName>ppt_w</p:attrName>
                                        </p:attrNameLst>
                                      </p:cBhvr>
                                      <p:tavLst>
                                        <p:tav tm="0">
                                          <p:val>
                                            <p:fltVal val="0"/>
                                          </p:val>
                                        </p:tav>
                                        <p:tav tm="100000">
                                          <p:val>
                                            <p:strVal val="#ppt_w"/>
                                          </p:val>
                                        </p:tav>
                                      </p:tavLst>
                                    </p:anim>
                                    <p:anim calcmode="lin" valueType="num">
                                      <p:cBhvr>
                                        <p:cTn id="68" dur="500" fill="hold"/>
                                        <p:tgtEl>
                                          <p:spTgt spid="16398"/>
                                        </p:tgtEl>
                                        <p:attrNameLst>
                                          <p:attrName>ppt_h</p:attrName>
                                        </p:attrNameLst>
                                      </p:cBhvr>
                                      <p:tavLst>
                                        <p:tav tm="0">
                                          <p:val>
                                            <p:fltVal val="0"/>
                                          </p:val>
                                        </p:tav>
                                        <p:tav tm="100000">
                                          <p:val>
                                            <p:strVal val="#ppt_h"/>
                                          </p:val>
                                        </p:tav>
                                      </p:tavLst>
                                    </p:anim>
                                  </p:childTnLst>
                                </p:cTn>
                              </p:par>
                            </p:childTnLst>
                          </p:cTn>
                        </p:par>
                      </p:childTnLst>
                    </p:cTn>
                  </p:par>
                  <p:par>
                    <p:cTn id="69" fill="hold">
                      <p:stCondLst>
                        <p:cond delay="indefinite"/>
                      </p:stCondLst>
                      <p:childTnLst>
                        <p:par>
                          <p:cTn id="70" fill="hold">
                            <p:stCondLst>
                              <p:cond delay="0"/>
                            </p:stCondLst>
                            <p:childTnLst>
                              <p:par>
                                <p:cTn id="71" presetID="23" presetClass="entr" presetSubtype="16" fill="hold" grpId="0" nodeType="click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p:cTn id="73" dur="500" fill="hold"/>
                                        <p:tgtEl>
                                          <p:spTgt spid="16"/>
                                        </p:tgtEl>
                                        <p:attrNameLst>
                                          <p:attrName>ppt_w</p:attrName>
                                        </p:attrNameLst>
                                      </p:cBhvr>
                                      <p:tavLst>
                                        <p:tav tm="0">
                                          <p:val>
                                            <p:fltVal val="0"/>
                                          </p:val>
                                        </p:tav>
                                        <p:tav tm="100000">
                                          <p:val>
                                            <p:strVal val="#ppt_w"/>
                                          </p:val>
                                        </p:tav>
                                      </p:tavLst>
                                    </p:anim>
                                    <p:anim calcmode="lin" valueType="num">
                                      <p:cBhvr>
                                        <p:cTn id="74" dur="500" fill="hold"/>
                                        <p:tgtEl>
                                          <p:spTgt spid="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9" grpId="0" animBg="1"/>
      <p:bldP spid="16390" grpId="0" animBg="1"/>
      <p:bldP spid="16391" grpId="0" animBg="1"/>
      <p:bldP spid="16392" grpId="0" animBg="1"/>
      <p:bldP spid="16393" grpId="0" animBg="1"/>
      <p:bldP spid="16394" grpId="0" animBg="1"/>
      <p:bldP spid="16395" grpId="0" animBg="1"/>
      <p:bldP spid="16396" grpId="0" animBg="1"/>
      <p:bldP spid="16397" grpId="0" animBg="1"/>
      <p:bldP spid="16398" grpId="0" animBg="1"/>
      <p:bldP spid="16399"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800" b="1" dirty="0" smtClean="0">
                <a:latin typeface="Times New Roman" pitchFamily="18" charset="0"/>
                <a:cs typeface="Times New Roman" pitchFamily="18" charset="0"/>
              </a:rPr>
              <a:t>Mutazioni cromosomiche e selezione </a:t>
            </a:r>
            <a:r>
              <a:rPr lang="it-IT" sz="2800" b="1" dirty="0" err="1" smtClean="0">
                <a:latin typeface="Times New Roman" pitchFamily="18" charset="0"/>
                <a:cs typeface="Times New Roman" pitchFamily="18" charset="0"/>
              </a:rPr>
              <a:t>diversificatrice</a:t>
            </a:r>
            <a:endParaRPr lang="it-IT" sz="2800" b="1" dirty="0">
              <a:latin typeface="Times New Roman" pitchFamily="18" charset="0"/>
              <a:cs typeface="Times New Roman" pitchFamily="18" charset="0"/>
            </a:endParaRPr>
          </a:p>
        </p:txBody>
      </p:sp>
      <p:sp>
        <p:nvSpPr>
          <p:cNvPr id="4" name="CasellaDiTesto 3"/>
          <p:cNvSpPr txBox="1"/>
          <p:nvPr/>
        </p:nvSpPr>
        <p:spPr>
          <a:xfrm>
            <a:off x="428596" y="1214422"/>
            <a:ext cx="2928926" cy="1569660"/>
          </a:xfrm>
          <a:prstGeom prst="rect">
            <a:avLst/>
          </a:prstGeom>
          <a:solidFill>
            <a:srgbClr val="FFFF66"/>
          </a:solidFill>
        </p:spPr>
        <p:txBody>
          <a:bodyPr wrap="square" rtlCol="0">
            <a:spAutoFit/>
          </a:bodyPr>
          <a:lstStyle/>
          <a:p>
            <a:r>
              <a:rPr lang="it-IT" sz="1600" b="1" dirty="0" smtClean="0">
                <a:latin typeface="Times New Roman" pitchFamily="18" charset="0"/>
                <a:cs typeface="Times New Roman" pitchFamily="18" charset="0"/>
              </a:rPr>
              <a:t>Le mutazioni cromosomiche stabili e bilanciate a causa della riduzione di fecondità negli eterozigoti, sono sottoposte a selezione </a:t>
            </a:r>
            <a:r>
              <a:rPr lang="it-IT" sz="1600" b="1" dirty="0" err="1" smtClean="0">
                <a:latin typeface="Times New Roman" pitchFamily="18" charset="0"/>
                <a:cs typeface="Times New Roman" pitchFamily="18" charset="0"/>
              </a:rPr>
              <a:t>diversificatrice</a:t>
            </a:r>
            <a:r>
              <a:rPr lang="it-IT" sz="1600" b="1" dirty="0" smtClean="0">
                <a:latin typeface="Times New Roman" pitchFamily="18" charset="0"/>
                <a:cs typeface="Times New Roman" pitchFamily="18" charset="0"/>
              </a:rPr>
              <a:t>, cioè sono </a:t>
            </a:r>
            <a:r>
              <a:rPr lang="it-IT" sz="1600" b="1" i="1" dirty="0" smtClean="0">
                <a:latin typeface="Times New Roman" pitchFamily="18" charset="0"/>
                <a:cs typeface="Times New Roman" pitchFamily="18" charset="0"/>
              </a:rPr>
              <a:t>sottodominanti</a:t>
            </a:r>
            <a:r>
              <a:rPr lang="it-IT" sz="1600" b="1" dirty="0" smtClean="0">
                <a:latin typeface="Times New Roman" pitchFamily="18" charset="0"/>
                <a:cs typeface="Times New Roman" pitchFamily="18" charset="0"/>
              </a:rPr>
              <a:t>.</a:t>
            </a:r>
            <a:endParaRPr lang="it-IT" sz="1600" b="1" dirty="0">
              <a:latin typeface="Times New Roman" pitchFamily="18" charset="0"/>
              <a:cs typeface="Times New Roman" pitchFamily="18" charset="0"/>
            </a:endParaRPr>
          </a:p>
        </p:txBody>
      </p:sp>
      <p:sp>
        <p:nvSpPr>
          <p:cNvPr id="5" name="CasellaDiTesto 4"/>
          <p:cNvSpPr txBox="1"/>
          <p:nvPr/>
        </p:nvSpPr>
        <p:spPr>
          <a:xfrm>
            <a:off x="214282" y="2938533"/>
            <a:ext cx="3786214" cy="1815882"/>
          </a:xfrm>
          <a:prstGeom prst="rect">
            <a:avLst/>
          </a:prstGeom>
          <a:solidFill>
            <a:schemeClr val="bg2">
              <a:lumMod val="75000"/>
            </a:schemeClr>
          </a:solidFill>
        </p:spPr>
        <p:txBody>
          <a:bodyPr wrap="square" rtlCol="0">
            <a:spAutoFit/>
          </a:bodyPr>
          <a:lstStyle/>
          <a:p>
            <a:pPr algn="ctr"/>
            <a:r>
              <a:rPr lang="it-IT" sz="1600" b="1" dirty="0" smtClean="0">
                <a:latin typeface="Times New Roman" pitchFamily="18" charset="0"/>
                <a:cs typeface="Times New Roman" pitchFamily="18" charset="0"/>
              </a:rPr>
              <a:t>Una mutazione cromosomica sottodominante, appena originata per mutazione, ha una frequenza p estremamente bassa, è presente quasi sempre in eterozigosi ed è selezionata quasi come un allele sottoposto a selezione direzionale negativa dominante. </a:t>
            </a:r>
            <a:endParaRPr lang="it-IT" sz="1600" b="1" dirty="0">
              <a:latin typeface="Times New Roman" pitchFamily="18" charset="0"/>
              <a:cs typeface="Times New Roman" pitchFamily="18" charset="0"/>
            </a:endParaRPr>
          </a:p>
        </p:txBody>
      </p:sp>
      <p:sp>
        <p:nvSpPr>
          <p:cNvPr id="6" name="Stella a 7 punte 5"/>
          <p:cNvSpPr/>
          <p:nvPr/>
        </p:nvSpPr>
        <p:spPr>
          <a:xfrm>
            <a:off x="6500826" y="5214950"/>
            <a:ext cx="500066" cy="500066"/>
          </a:xfrm>
          <a:prstGeom prst="star7">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7" name="Gruppo 6"/>
          <p:cNvGrpSpPr/>
          <p:nvPr/>
        </p:nvGrpSpPr>
        <p:grpSpPr>
          <a:xfrm rot="226020">
            <a:off x="6713618" y="4568496"/>
            <a:ext cx="2143140" cy="2291488"/>
            <a:chOff x="5643570" y="3209214"/>
            <a:chExt cx="2143140" cy="2291488"/>
          </a:xfrm>
        </p:grpSpPr>
        <p:sp>
          <p:nvSpPr>
            <p:cNvPr id="8" name="Figura a mano libera 7"/>
            <p:cNvSpPr/>
            <p:nvPr/>
          </p:nvSpPr>
          <p:spPr>
            <a:xfrm flipH="1" flipV="1">
              <a:off x="5643570" y="4000504"/>
              <a:ext cx="2143140" cy="1500198"/>
            </a:xfrm>
            <a:custGeom>
              <a:avLst/>
              <a:gdLst>
                <a:gd name="connsiteX0" fmla="*/ 0 w 1725706"/>
                <a:gd name="connsiteY0" fmla="*/ 918882 h 918882"/>
                <a:gd name="connsiteX1" fmla="*/ 242047 w 1725706"/>
                <a:gd name="connsiteY1" fmla="*/ 905435 h 918882"/>
                <a:gd name="connsiteX2" fmla="*/ 403412 w 1725706"/>
                <a:gd name="connsiteY2" fmla="*/ 838200 h 918882"/>
                <a:gd name="connsiteX3" fmla="*/ 537883 w 1725706"/>
                <a:gd name="connsiteY3" fmla="*/ 703729 h 918882"/>
                <a:gd name="connsiteX4" fmla="*/ 618565 w 1725706"/>
                <a:gd name="connsiteY4" fmla="*/ 502023 h 918882"/>
                <a:gd name="connsiteX5" fmla="*/ 658906 w 1725706"/>
                <a:gd name="connsiteY5" fmla="*/ 340659 h 918882"/>
                <a:gd name="connsiteX6" fmla="*/ 806824 w 1725706"/>
                <a:gd name="connsiteY6" fmla="*/ 125506 h 918882"/>
                <a:gd name="connsiteX7" fmla="*/ 941294 w 1725706"/>
                <a:gd name="connsiteY7" fmla="*/ 44823 h 918882"/>
                <a:gd name="connsiteX8" fmla="*/ 1143000 w 1725706"/>
                <a:gd name="connsiteY8" fmla="*/ 4482 h 918882"/>
                <a:gd name="connsiteX9" fmla="*/ 1358153 w 1725706"/>
                <a:gd name="connsiteY9" fmla="*/ 71718 h 918882"/>
                <a:gd name="connsiteX10" fmla="*/ 1586753 w 1725706"/>
                <a:gd name="connsiteY10" fmla="*/ 300318 h 918882"/>
                <a:gd name="connsiteX11" fmla="*/ 1653989 w 1725706"/>
                <a:gd name="connsiteY11" fmla="*/ 434788 h 918882"/>
                <a:gd name="connsiteX12" fmla="*/ 1694330 w 1725706"/>
                <a:gd name="connsiteY12" fmla="*/ 609600 h 918882"/>
                <a:gd name="connsiteX13" fmla="*/ 1721224 w 1725706"/>
                <a:gd name="connsiteY13" fmla="*/ 811306 h 918882"/>
                <a:gd name="connsiteX14" fmla="*/ 1721224 w 1725706"/>
                <a:gd name="connsiteY14" fmla="*/ 838200 h 91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25706" h="918882">
                  <a:moveTo>
                    <a:pt x="0" y="918882"/>
                  </a:moveTo>
                  <a:cubicBezTo>
                    <a:pt x="87406" y="918882"/>
                    <a:pt x="174812" y="918882"/>
                    <a:pt x="242047" y="905435"/>
                  </a:cubicBezTo>
                  <a:cubicBezTo>
                    <a:pt x="309282" y="891988"/>
                    <a:pt x="354106" y="871818"/>
                    <a:pt x="403412" y="838200"/>
                  </a:cubicBezTo>
                  <a:cubicBezTo>
                    <a:pt x="452718" y="804582"/>
                    <a:pt x="502024" y="759758"/>
                    <a:pt x="537883" y="703729"/>
                  </a:cubicBezTo>
                  <a:cubicBezTo>
                    <a:pt x="573742" y="647700"/>
                    <a:pt x="598394" y="562535"/>
                    <a:pt x="618565" y="502023"/>
                  </a:cubicBezTo>
                  <a:cubicBezTo>
                    <a:pt x="638736" y="441511"/>
                    <a:pt x="627530" y="403412"/>
                    <a:pt x="658906" y="340659"/>
                  </a:cubicBezTo>
                  <a:cubicBezTo>
                    <a:pt x="690282" y="277906"/>
                    <a:pt x="759759" y="174812"/>
                    <a:pt x="806824" y="125506"/>
                  </a:cubicBezTo>
                  <a:cubicBezTo>
                    <a:pt x="853889" y="76200"/>
                    <a:pt x="885265" y="64994"/>
                    <a:pt x="941294" y="44823"/>
                  </a:cubicBezTo>
                  <a:cubicBezTo>
                    <a:pt x="997323" y="24652"/>
                    <a:pt x="1073524" y="0"/>
                    <a:pt x="1143000" y="4482"/>
                  </a:cubicBezTo>
                  <a:cubicBezTo>
                    <a:pt x="1212477" y="8965"/>
                    <a:pt x="1284194" y="22412"/>
                    <a:pt x="1358153" y="71718"/>
                  </a:cubicBezTo>
                  <a:cubicBezTo>
                    <a:pt x="1432112" y="121024"/>
                    <a:pt x="1537447" y="239806"/>
                    <a:pt x="1586753" y="300318"/>
                  </a:cubicBezTo>
                  <a:cubicBezTo>
                    <a:pt x="1636059" y="360830"/>
                    <a:pt x="1636060" y="383241"/>
                    <a:pt x="1653989" y="434788"/>
                  </a:cubicBezTo>
                  <a:cubicBezTo>
                    <a:pt x="1671918" y="486335"/>
                    <a:pt x="1683124" y="546847"/>
                    <a:pt x="1694330" y="609600"/>
                  </a:cubicBezTo>
                  <a:cubicBezTo>
                    <a:pt x="1705536" y="672353"/>
                    <a:pt x="1716742" y="773206"/>
                    <a:pt x="1721224" y="811306"/>
                  </a:cubicBezTo>
                  <a:cubicBezTo>
                    <a:pt x="1725706" y="849406"/>
                    <a:pt x="1723465" y="843803"/>
                    <a:pt x="1721224" y="838200"/>
                  </a:cubicBezTo>
                </a:path>
              </a:pathLst>
            </a:custGeom>
            <a:ln w="38100">
              <a:solidFill>
                <a:srgbClr val="7E481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grpSp>
          <p:nvGrpSpPr>
            <p:cNvPr id="9" name="Gruppo 29"/>
            <p:cNvGrpSpPr/>
            <p:nvPr/>
          </p:nvGrpSpPr>
          <p:grpSpPr>
            <a:xfrm rot="21237239" flipV="1">
              <a:off x="5664332" y="3209214"/>
              <a:ext cx="2122378" cy="1755971"/>
              <a:chOff x="1234888" y="4031877"/>
              <a:chExt cx="2122378" cy="1755971"/>
            </a:xfrm>
          </p:grpSpPr>
          <p:sp>
            <p:nvSpPr>
              <p:cNvPr id="10" name="Figura a mano libera 9"/>
              <p:cNvSpPr/>
              <p:nvPr/>
            </p:nvSpPr>
            <p:spPr>
              <a:xfrm>
                <a:off x="1234888" y="4031877"/>
                <a:ext cx="1071282" cy="930088"/>
              </a:xfrm>
              <a:custGeom>
                <a:avLst/>
                <a:gdLst>
                  <a:gd name="connsiteX0" fmla="*/ 2241 w 1071282"/>
                  <a:gd name="connsiteY0" fmla="*/ 930088 h 930088"/>
                  <a:gd name="connsiteX1" fmla="*/ 2241 w 1071282"/>
                  <a:gd name="connsiteY1" fmla="*/ 835958 h 930088"/>
                  <a:gd name="connsiteX2" fmla="*/ 15688 w 1071282"/>
                  <a:gd name="connsiteY2" fmla="*/ 741829 h 930088"/>
                  <a:gd name="connsiteX3" fmla="*/ 56030 w 1071282"/>
                  <a:gd name="connsiteY3" fmla="*/ 607358 h 930088"/>
                  <a:gd name="connsiteX4" fmla="*/ 177053 w 1071282"/>
                  <a:gd name="connsiteY4" fmla="*/ 351864 h 930088"/>
                  <a:gd name="connsiteX5" fmla="*/ 271183 w 1071282"/>
                  <a:gd name="connsiteY5" fmla="*/ 203947 h 930088"/>
                  <a:gd name="connsiteX6" fmla="*/ 351865 w 1071282"/>
                  <a:gd name="connsiteY6" fmla="*/ 109817 h 930088"/>
                  <a:gd name="connsiteX7" fmla="*/ 445994 w 1071282"/>
                  <a:gd name="connsiteY7" fmla="*/ 56029 h 930088"/>
                  <a:gd name="connsiteX8" fmla="*/ 567018 w 1071282"/>
                  <a:gd name="connsiteY8" fmla="*/ 2241 h 930088"/>
                  <a:gd name="connsiteX9" fmla="*/ 741830 w 1071282"/>
                  <a:gd name="connsiteY9" fmla="*/ 42582 h 930088"/>
                  <a:gd name="connsiteX10" fmla="*/ 862853 w 1071282"/>
                  <a:gd name="connsiteY10" fmla="*/ 136711 h 930088"/>
                  <a:gd name="connsiteX11" fmla="*/ 943536 w 1071282"/>
                  <a:gd name="connsiteY11" fmla="*/ 271182 h 930088"/>
                  <a:gd name="connsiteX12" fmla="*/ 1010771 w 1071282"/>
                  <a:gd name="connsiteY12" fmla="*/ 486335 h 930088"/>
                  <a:gd name="connsiteX13" fmla="*/ 1064559 w 1071282"/>
                  <a:gd name="connsiteY13" fmla="*/ 809064 h 930088"/>
                  <a:gd name="connsiteX14" fmla="*/ 1051112 w 1071282"/>
                  <a:gd name="connsiteY14" fmla="*/ 849405 h 93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71282" h="930088">
                    <a:moveTo>
                      <a:pt x="2241" y="930088"/>
                    </a:moveTo>
                    <a:cubicBezTo>
                      <a:pt x="1120" y="898711"/>
                      <a:pt x="0" y="867334"/>
                      <a:pt x="2241" y="835958"/>
                    </a:cubicBezTo>
                    <a:cubicBezTo>
                      <a:pt x="4482" y="804582"/>
                      <a:pt x="6723" y="779929"/>
                      <a:pt x="15688" y="741829"/>
                    </a:cubicBezTo>
                    <a:cubicBezTo>
                      <a:pt x="24653" y="703729"/>
                      <a:pt x="29136" y="672352"/>
                      <a:pt x="56030" y="607358"/>
                    </a:cubicBezTo>
                    <a:cubicBezTo>
                      <a:pt x="82924" y="542364"/>
                      <a:pt x="141194" y="419099"/>
                      <a:pt x="177053" y="351864"/>
                    </a:cubicBezTo>
                    <a:cubicBezTo>
                      <a:pt x="212912" y="284629"/>
                      <a:pt x="242048" y="244288"/>
                      <a:pt x="271183" y="203947"/>
                    </a:cubicBezTo>
                    <a:cubicBezTo>
                      <a:pt x="300318" y="163606"/>
                      <a:pt x="322730" y="134470"/>
                      <a:pt x="351865" y="109817"/>
                    </a:cubicBezTo>
                    <a:cubicBezTo>
                      <a:pt x="381000" y="85164"/>
                      <a:pt x="410135" y="73958"/>
                      <a:pt x="445994" y="56029"/>
                    </a:cubicBezTo>
                    <a:cubicBezTo>
                      <a:pt x="481853" y="38100"/>
                      <a:pt x="517712" y="4482"/>
                      <a:pt x="567018" y="2241"/>
                    </a:cubicBezTo>
                    <a:cubicBezTo>
                      <a:pt x="616324" y="0"/>
                      <a:pt x="692524" y="20170"/>
                      <a:pt x="741830" y="42582"/>
                    </a:cubicBezTo>
                    <a:cubicBezTo>
                      <a:pt x="791136" y="64994"/>
                      <a:pt x="829235" y="98611"/>
                      <a:pt x="862853" y="136711"/>
                    </a:cubicBezTo>
                    <a:cubicBezTo>
                      <a:pt x="896471" y="174811"/>
                      <a:pt x="918883" y="212911"/>
                      <a:pt x="943536" y="271182"/>
                    </a:cubicBezTo>
                    <a:cubicBezTo>
                      <a:pt x="968189" y="329453"/>
                      <a:pt x="990601" y="396688"/>
                      <a:pt x="1010771" y="486335"/>
                    </a:cubicBezTo>
                    <a:cubicBezTo>
                      <a:pt x="1030941" y="575982"/>
                      <a:pt x="1057836" y="748552"/>
                      <a:pt x="1064559" y="809064"/>
                    </a:cubicBezTo>
                    <a:cubicBezTo>
                      <a:pt x="1071282" y="869576"/>
                      <a:pt x="1061197" y="859490"/>
                      <a:pt x="1051112" y="849405"/>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11" name="Figura a mano libera 10"/>
              <p:cNvSpPr/>
              <p:nvPr/>
            </p:nvSpPr>
            <p:spPr>
              <a:xfrm flipH="1" flipV="1">
                <a:off x="2285984" y="4857760"/>
                <a:ext cx="1071282" cy="930088"/>
              </a:xfrm>
              <a:custGeom>
                <a:avLst/>
                <a:gdLst>
                  <a:gd name="connsiteX0" fmla="*/ 2241 w 1071282"/>
                  <a:gd name="connsiteY0" fmla="*/ 930088 h 930088"/>
                  <a:gd name="connsiteX1" fmla="*/ 2241 w 1071282"/>
                  <a:gd name="connsiteY1" fmla="*/ 835958 h 930088"/>
                  <a:gd name="connsiteX2" fmla="*/ 15688 w 1071282"/>
                  <a:gd name="connsiteY2" fmla="*/ 741829 h 930088"/>
                  <a:gd name="connsiteX3" fmla="*/ 56030 w 1071282"/>
                  <a:gd name="connsiteY3" fmla="*/ 607358 h 930088"/>
                  <a:gd name="connsiteX4" fmla="*/ 177053 w 1071282"/>
                  <a:gd name="connsiteY4" fmla="*/ 351864 h 930088"/>
                  <a:gd name="connsiteX5" fmla="*/ 271183 w 1071282"/>
                  <a:gd name="connsiteY5" fmla="*/ 203947 h 930088"/>
                  <a:gd name="connsiteX6" fmla="*/ 351865 w 1071282"/>
                  <a:gd name="connsiteY6" fmla="*/ 109817 h 930088"/>
                  <a:gd name="connsiteX7" fmla="*/ 445994 w 1071282"/>
                  <a:gd name="connsiteY7" fmla="*/ 56029 h 930088"/>
                  <a:gd name="connsiteX8" fmla="*/ 567018 w 1071282"/>
                  <a:gd name="connsiteY8" fmla="*/ 2241 h 930088"/>
                  <a:gd name="connsiteX9" fmla="*/ 741830 w 1071282"/>
                  <a:gd name="connsiteY9" fmla="*/ 42582 h 930088"/>
                  <a:gd name="connsiteX10" fmla="*/ 862853 w 1071282"/>
                  <a:gd name="connsiteY10" fmla="*/ 136711 h 930088"/>
                  <a:gd name="connsiteX11" fmla="*/ 943536 w 1071282"/>
                  <a:gd name="connsiteY11" fmla="*/ 271182 h 930088"/>
                  <a:gd name="connsiteX12" fmla="*/ 1010771 w 1071282"/>
                  <a:gd name="connsiteY12" fmla="*/ 486335 h 930088"/>
                  <a:gd name="connsiteX13" fmla="*/ 1064559 w 1071282"/>
                  <a:gd name="connsiteY13" fmla="*/ 809064 h 930088"/>
                  <a:gd name="connsiteX14" fmla="*/ 1051112 w 1071282"/>
                  <a:gd name="connsiteY14" fmla="*/ 849405 h 930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71282" h="930088">
                    <a:moveTo>
                      <a:pt x="2241" y="930088"/>
                    </a:moveTo>
                    <a:cubicBezTo>
                      <a:pt x="1120" y="898711"/>
                      <a:pt x="0" y="867334"/>
                      <a:pt x="2241" y="835958"/>
                    </a:cubicBezTo>
                    <a:cubicBezTo>
                      <a:pt x="4482" y="804582"/>
                      <a:pt x="6723" y="779929"/>
                      <a:pt x="15688" y="741829"/>
                    </a:cubicBezTo>
                    <a:cubicBezTo>
                      <a:pt x="24653" y="703729"/>
                      <a:pt x="29136" y="672352"/>
                      <a:pt x="56030" y="607358"/>
                    </a:cubicBezTo>
                    <a:cubicBezTo>
                      <a:pt x="82924" y="542364"/>
                      <a:pt x="141194" y="419099"/>
                      <a:pt x="177053" y="351864"/>
                    </a:cubicBezTo>
                    <a:cubicBezTo>
                      <a:pt x="212912" y="284629"/>
                      <a:pt x="242048" y="244288"/>
                      <a:pt x="271183" y="203947"/>
                    </a:cubicBezTo>
                    <a:cubicBezTo>
                      <a:pt x="300318" y="163606"/>
                      <a:pt x="322730" y="134470"/>
                      <a:pt x="351865" y="109817"/>
                    </a:cubicBezTo>
                    <a:cubicBezTo>
                      <a:pt x="381000" y="85164"/>
                      <a:pt x="410135" y="73958"/>
                      <a:pt x="445994" y="56029"/>
                    </a:cubicBezTo>
                    <a:cubicBezTo>
                      <a:pt x="481853" y="38100"/>
                      <a:pt x="517712" y="4482"/>
                      <a:pt x="567018" y="2241"/>
                    </a:cubicBezTo>
                    <a:cubicBezTo>
                      <a:pt x="616324" y="0"/>
                      <a:pt x="692524" y="20170"/>
                      <a:pt x="741830" y="42582"/>
                    </a:cubicBezTo>
                    <a:cubicBezTo>
                      <a:pt x="791136" y="64994"/>
                      <a:pt x="829235" y="98611"/>
                      <a:pt x="862853" y="136711"/>
                    </a:cubicBezTo>
                    <a:cubicBezTo>
                      <a:pt x="896471" y="174811"/>
                      <a:pt x="918883" y="212911"/>
                      <a:pt x="943536" y="271182"/>
                    </a:cubicBezTo>
                    <a:cubicBezTo>
                      <a:pt x="968189" y="329453"/>
                      <a:pt x="990601" y="396688"/>
                      <a:pt x="1010771" y="486335"/>
                    </a:cubicBezTo>
                    <a:cubicBezTo>
                      <a:pt x="1030941" y="575982"/>
                      <a:pt x="1057836" y="748552"/>
                      <a:pt x="1064559" y="809064"/>
                    </a:cubicBezTo>
                    <a:cubicBezTo>
                      <a:pt x="1071282" y="869576"/>
                      <a:pt x="1061197" y="859490"/>
                      <a:pt x="1051112" y="849405"/>
                    </a:cubicBezTo>
                  </a:path>
                </a:pathLst>
              </a:cu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grpSp>
      </p:grpSp>
      <p:grpSp>
        <p:nvGrpSpPr>
          <p:cNvPr id="12" name="Gruppo 11"/>
          <p:cNvGrpSpPr/>
          <p:nvPr/>
        </p:nvGrpSpPr>
        <p:grpSpPr>
          <a:xfrm>
            <a:off x="5572132" y="4143380"/>
            <a:ext cx="3629791" cy="2642244"/>
            <a:chOff x="2871035" y="3715714"/>
            <a:chExt cx="3629791" cy="2642244"/>
          </a:xfrm>
        </p:grpSpPr>
        <p:sp>
          <p:nvSpPr>
            <p:cNvPr id="13" name="Triangolo isoscele 12"/>
            <p:cNvSpPr/>
            <p:nvPr/>
          </p:nvSpPr>
          <p:spPr>
            <a:xfrm flipV="1">
              <a:off x="5000628" y="5072074"/>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14" name="Gruppo 46"/>
            <p:cNvGrpSpPr/>
            <p:nvPr/>
          </p:nvGrpSpPr>
          <p:grpSpPr>
            <a:xfrm>
              <a:off x="4000496" y="4857760"/>
              <a:ext cx="2143140" cy="214314"/>
              <a:chOff x="4000496" y="4857760"/>
              <a:chExt cx="2143140" cy="214314"/>
            </a:xfrm>
          </p:grpSpPr>
          <p:cxnSp>
            <p:nvCxnSpPr>
              <p:cNvPr id="22" name="Connettore 1 21"/>
              <p:cNvCxnSpPr/>
              <p:nvPr/>
            </p:nvCxnSpPr>
            <p:spPr>
              <a:xfrm flipV="1">
                <a:off x="4001458" y="5060164"/>
                <a:ext cx="2142178" cy="119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riangolo isoscele 22"/>
              <p:cNvSpPr/>
              <p:nvPr/>
            </p:nvSpPr>
            <p:spPr>
              <a:xfrm>
                <a:off x="4000496" y="4857760"/>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Triangolo isoscele 23"/>
              <p:cNvSpPr/>
              <p:nvPr/>
            </p:nvSpPr>
            <p:spPr>
              <a:xfrm>
                <a:off x="6072198" y="4857760"/>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15" name="Gruppo 48"/>
            <p:cNvGrpSpPr/>
            <p:nvPr/>
          </p:nvGrpSpPr>
          <p:grpSpPr>
            <a:xfrm>
              <a:off x="3643306" y="3715714"/>
              <a:ext cx="226224" cy="2642244"/>
              <a:chOff x="3643306" y="3715714"/>
              <a:chExt cx="226224" cy="2642244"/>
            </a:xfrm>
          </p:grpSpPr>
          <p:cxnSp>
            <p:nvCxnSpPr>
              <p:cNvPr id="20" name="Connettore 1 19"/>
              <p:cNvCxnSpPr/>
              <p:nvPr/>
            </p:nvCxnSpPr>
            <p:spPr>
              <a:xfrm rot="16200000" flipV="1">
                <a:off x="2542453" y="5030881"/>
                <a:ext cx="2642244" cy="1191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riangolo isoscele 20"/>
              <p:cNvSpPr/>
              <p:nvPr/>
            </p:nvSpPr>
            <p:spPr>
              <a:xfrm rot="5400000" flipV="1">
                <a:off x="3714744" y="4929198"/>
                <a:ext cx="71438" cy="21431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16" name="Rettangolo 15"/>
            <p:cNvSpPr/>
            <p:nvPr/>
          </p:nvSpPr>
          <p:spPr>
            <a:xfrm>
              <a:off x="2871035" y="4845618"/>
              <a:ext cx="700833" cy="369332"/>
            </a:xfrm>
            <a:prstGeom prst="rect">
              <a:avLst/>
            </a:prstGeom>
          </p:spPr>
          <p:txBody>
            <a:bodyPr wrap="none">
              <a:spAutoFit/>
            </a:bodyPr>
            <a:lstStyle/>
            <a:p>
              <a:pPr lvl="0" algn="ctr" fontAlgn="base">
                <a:spcBef>
                  <a:spcPct val="20000"/>
                </a:spcBef>
                <a:spcAft>
                  <a:spcPct val="0"/>
                </a:spcAft>
              </a:pPr>
              <a:r>
                <a:rPr lang="it-IT" b="1" dirty="0" smtClean="0">
                  <a:latin typeface="Symbol" pitchFamily="18" charset="2"/>
                </a:rPr>
                <a:t>D</a:t>
              </a:r>
              <a:r>
                <a:rPr lang="it-IT" b="1" dirty="0" smtClean="0">
                  <a:latin typeface="Times New Roman" pitchFamily="18" charset="0"/>
                </a:rPr>
                <a:t>p=0</a:t>
              </a:r>
              <a:endParaRPr lang="it-IT" b="1" dirty="0" smtClean="0">
                <a:latin typeface="Symbol" pitchFamily="18" charset="2"/>
              </a:endParaRPr>
            </a:p>
          </p:txBody>
        </p:sp>
        <p:sp>
          <p:nvSpPr>
            <p:cNvPr id="17" name="Rettangolo 16"/>
            <p:cNvSpPr/>
            <p:nvPr/>
          </p:nvSpPr>
          <p:spPr>
            <a:xfrm>
              <a:off x="3857620" y="4488428"/>
              <a:ext cx="559769" cy="369332"/>
            </a:xfrm>
            <a:prstGeom prst="rect">
              <a:avLst/>
            </a:prstGeom>
          </p:spPr>
          <p:txBody>
            <a:bodyPr wrap="none">
              <a:spAutoFit/>
            </a:bodyPr>
            <a:lstStyle/>
            <a:p>
              <a:pPr lvl="0" algn="ctr" fontAlgn="base">
                <a:spcBef>
                  <a:spcPct val="20000"/>
                </a:spcBef>
                <a:spcAft>
                  <a:spcPct val="0"/>
                </a:spcAft>
              </a:pPr>
              <a:r>
                <a:rPr lang="it-IT" b="1" dirty="0" smtClean="0">
                  <a:latin typeface="Times New Roman" pitchFamily="18" charset="0"/>
                </a:rPr>
                <a:t>p=0</a:t>
              </a:r>
              <a:endParaRPr lang="it-IT" b="1" dirty="0" smtClean="0">
                <a:latin typeface="Symbol" pitchFamily="18" charset="2"/>
              </a:endParaRPr>
            </a:p>
          </p:txBody>
        </p:sp>
        <p:sp>
          <p:nvSpPr>
            <p:cNvPr id="18" name="Rettangolo 17"/>
            <p:cNvSpPr/>
            <p:nvPr/>
          </p:nvSpPr>
          <p:spPr>
            <a:xfrm>
              <a:off x="5941057" y="4488428"/>
              <a:ext cx="559769" cy="369332"/>
            </a:xfrm>
            <a:prstGeom prst="rect">
              <a:avLst/>
            </a:prstGeom>
          </p:spPr>
          <p:txBody>
            <a:bodyPr wrap="none">
              <a:spAutoFit/>
            </a:bodyPr>
            <a:lstStyle/>
            <a:p>
              <a:pPr lvl="0" algn="ctr" fontAlgn="base">
                <a:spcBef>
                  <a:spcPct val="20000"/>
                </a:spcBef>
                <a:spcAft>
                  <a:spcPct val="0"/>
                </a:spcAft>
              </a:pPr>
              <a:r>
                <a:rPr lang="it-IT" b="1" dirty="0" smtClean="0">
                  <a:latin typeface="Times New Roman" pitchFamily="18" charset="0"/>
                </a:rPr>
                <a:t>p=1</a:t>
              </a:r>
              <a:endParaRPr lang="it-IT" b="1" dirty="0" smtClean="0">
                <a:latin typeface="Symbol" pitchFamily="18" charset="2"/>
              </a:endParaRPr>
            </a:p>
          </p:txBody>
        </p:sp>
        <p:sp>
          <p:nvSpPr>
            <p:cNvPr id="19" name="Rettangolo 18"/>
            <p:cNvSpPr/>
            <p:nvPr/>
          </p:nvSpPr>
          <p:spPr>
            <a:xfrm>
              <a:off x="4857752" y="5202808"/>
              <a:ext cx="732893" cy="369332"/>
            </a:xfrm>
            <a:prstGeom prst="rect">
              <a:avLst/>
            </a:prstGeom>
          </p:spPr>
          <p:txBody>
            <a:bodyPr wrap="none">
              <a:spAutoFit/>
            </a:bodyPr>
            <a:lstStyle/>
            <a:p>
              <a:pPr lvl="0" algn="ctr" fontAlgn="base">
                <a:spcBef>
                  <a:spcPct val="20000"/>
                </a:spcBef>
                <a:spcAft>
                  <a:spcPct val="0"/>
                </a:spcAft>
              </a:pPr>
              <a:r>
                <a:rPr lang="it-IT" b="1" dirty="0" smtClean="0">
                  <a:latin typeface="Times New Roman" pitchFamily="18" charset="0"/>
                </a:rPr>
                <a:t>p=0,5</a:t>
              </a:r>
              <a:endParaRPr lang="it-IT" b="1" dirty="0" smtClean="0">
                <a:latin typeface="Symbol" pitchFamily="18" charset="2"/>
              </a:endParaRPr>
            </a:p>
          </p:txBody>
        </p:sp>
      </p:grpSp>
      <p:sp>
        <p:nvSpPr>
          <p:cNvPr id="25" name="AutoShape 3">
            <a:hlinkClick r:id="" action="ppaction://hlinkshowjump?jump=previousslide" highlightClick="1"/>
          </p:cNvPr>
          <p:cNvSpPr>
            <a:spLocks noChangeArrowheads="1"/>
          </p:cNvSpPr>
          <p:nvPr/>
        </p:nvSpPr>
        <p:spPr bwMode="auto">
          <a:xfrm>
            <a:off x="107950" y="115888"/>
            <a:ext cx="647700" cy="358775"/>
          </a:xfrm>
          <a:prstGeom prst="actionButtonBackPrevious">
            <a:avLst/>
          </a:prstGeom>
          <a:solidFill>
            <a:schemeClr val="accent1"/>
          </a:solidFill>
          <a:ln w="9525">
            <a:noFill/>
            <a:miter lim="800000"/>
            <a:headEnd/>
            <a:tailEnd/>
          </a:ln>
        </p:spPr>
        <p:txBody>
          <a:bodyPr wrap="none" anchor="ctr"/>
          <a:lstStyle/>
          <a:p>
            <a:endParaRPr lang="it-IT"/>
          </a:p>
        </p:txBody>
      </p:sp>
      <p:sp>
        <p:nvSpPr>
          <p:cNvPr id="27" name="Text Box 134"/>
          <p:cNvSpPr txBox="1">
            <a:spLocks noChangeArrowheads="1"/>
          </p:cNvSpPr>
          <p:nvPr/>
        </p:nvSpPr>
        <p:spPr bwMode="auto">
          <a:xfrm>
            <a:off x="357158" y="5000636"/>
            <a:ext cx="4446602" cy="1569660"/>
          </a:xfrm>
          <a:prstGeom prst="rect">
            <a:avLst/>
          </a:prstGeom>
          <a:solidFill>
            <a:srgbClr val="C7C72D"/>
          </a:solidFill>
          <a:ln w="9525">
            <a:noFill/>
            <a:miter lim="800000"/>
            <a:headEnd/>
            <a:tailEnd/>
          </a:ln>
        </p:spPr>
        <p:txBody>
          <a:bodyPr wrap="square">
            <a:spAutoFit/>
          </a:bodyPr>
          <a:lstStyle/>
          <a:p>
            <a:pPr algn="ctr">
              <a:spcBef>
                <a:spcPct val="50000"/>
              </a:spcBef>
            </a:pPr>
            <a:r>
              <a:rPr lang="it-IT" sz="1600" b="1" i="0" dirty="0" smtClean="0">
                <a:latin typeface="Times New Roman" pitchFamily="18" charset="0"/>
              </a:rPr>
              <a:t>Anche per </a:t>
            </a:r>
            <a:r>
              <a:rPr lang="it-IT" sz="1600" b="1" i="0" dirty="0">
                <a:latin typeface="Times New Roman" pitchFamily="18" charset="0"/>
              </a:rPr>
              <a:t>un </a:t>
            </a:r>
            <a:r>
              <a:rPr lang="it-IT" sz="1600" b="1" i="0" dirty="0" smtClean="0">
                <a:latin typeface="Times New Roman" pitchFamily="18" charset="0"/>
              </a:rPr>
              <a:t>allele/mutazione cromosomica </a:t>
            </a:r>
            <a:r>
              <a:rPr lang="it-IT" sz="1600" b="1" i="0" dirty="0" err="1" smtClean="0">
                <a:latin typeface="Times New Roman" pitchFamily="18" charset="0"/>
              </a:rPr>
              <a:t>sottodominanteil</a:t>
            </a:r>
            <a:r>
              <a:rPr lang="it-IT" sz="1600" b="1" i="0" dirty="0" smtClean="0">
                <a:latin typeface="Times New Roman" pitchFamily="18" charset="0"/>
              </a:rPr>
              <a:t> valore di equilibrio fra mutazione e selezione è p</a:t>
            </a:r>
            <a:r>
              <a:rPr lang="it-IT" sz="1600" b="1" i="0" dirty="0">
                <a:latin typeface="Times New Roman" pitchFamily="18" charset="0"/>
              </a:rPr>
              <a:t>^=</a:t>
            </a:r>
            <a:r>
              <a:rPr lang="it-IT" sz="1600" b="1" i="0" dirty="0" smtClean="0">
                <a:latin typeface="Symbol" pitchFamily="18" charset="2"/>
              </a:rPr>
              <a:t>m</a:t>
            </a:r>
            <a:r>
              <a:rPr lang="it-IT" sz="1600" b="1" i="0" dirty="0" smtClean="0">
                <a:latin typeface="Times New Roman" pitchFamily="18" charset="0"/>
              </a:rPr>
              <a:t>/s; solo eventi particolari possono consentire lo scavalcamento della frequenza di equilibrio instabile p=0,5 per  andare così verso la </a:t>
            </a:r>
            <a:r>
              <a:rPr lang="it-IT" sz="1600" b="1" i="0" dirty="0" err="1" smtClean="0">
                <a:latin typeface="Times New Roman" pitchFamily="18" charset="0"/>
              </a:rPr>
              <a:t>fisazione</a:t>
            </a:r>
            <a:endParaRPr lang="it-IT" sz="1600" b="1" i="0" dirty="0">
              <a:latin typeface="Times New Roman" pitchFamily="18" charset="0"/>
            </a:endParaRPr>
          </a:p>
        </p:txBody>
      </p:sp>
      <p:sp>
        <p:nvSpPr>
          <p:cNvPr id="28" name="CasellaDiTesto 27"/>
          <p:cNvSpPr txBox="1"/>
          <p:nvPr/>
        </p:nvSpPr>
        <p:spPr>
          <a:xfrm>
            <a:off x="5286380" y="1541680"/>
            <a:ext cx="3643338" cy="1323439"/>
          </a:xfrm>
          <a:prstGeom prst="rect">
            <a:avLst/>
          </a:prstGeom>
          <a:solidFill>
            <a:srgbClr val="CCFF99"/>
          </a:solidFill>
        </p:spPr>
        <p:txBody>
          <a:bodyPr wrap="square" rtlCol="0">
            <a:spAutoFit/>
          </a:bodyPr>
          <a:lstStyle/>
          <a:p>
            <a:r>
              <a:rPr lang="it-IT" sz="1600" b="1" dirty="0" smtClean="0">
                <a:latin typeface="Times New Roman" pitchFamily="18" charset="0"/>
                <a:cs typeface="Times New Roman" pitchFamily="18" charset="0"/>
              </a:rPr>
              <a:t>In </a:t>
            </a:r>
            <a:r>
              <a:rPr lang="it-IT" sz="1600" b="1" dirty="0" err="1" smtClean="0">
                <a:latin typeface="Times New Roman" pitchFamily="18" charset="0"/>
                <a:cs typeface="Times New Roman" pitchFamily="18" charset="0"/>
              </a:rPr>
              <a:t>particolarela</a:t>
            </a:r>
            <a:r>
              <a:rPr lang="it-IT" sz="1600" b="1" dirty="0" smtClean="0">
                <a:latin typeface="Times New Roman" pitchFamily="18" charset="0"/>
                <a:cs typeface="Times New Roman" pitchFamily="18" charset="0"/>
              </a:rPr>
              <a:t> variazione della frequenza </a:t>
            </a:r>
            <a:r>
              <a:rPr lang="it-IT" sz="1600" b="1" dirty="0" err="1" smtClean="0">
                <a:latin typeface="Times New Roman" pitchFamily="18" charset="0"/>
                <a:cs typeface="Times New Roman" pitchFamily="18" charset="0"/>
              </a:rPr>
              <a:t>allelica</a:t>
            </a:r>
            <a:r>
              <a:rPr lang="it-IT" sz="1600" b="1" dirty="0" smtClean="0">
                <a:latin typeface="Times New Roman" pitchFamily="18" charset="0"/>
                <a:cs typeface="Times New Roman" pitchFamily="18" charset="0"/>
              </a:rPr>
              <a:t> dovuta alla selezione </a:t>
            </a:r>
            <a:r>
              <a:rPr lang="it-IT" sz="1600" b="1" dirty="0" err="1" smtClean="0">
                <a:latin typeface="Times New Roman" pitchFamily="18" charset="0"/>
                <a:cs typeface="Times New Roman" pitchFamily="18" charset="0"/>
              </a:rPr>
              <a:t>diversificatrice</a:t>
            </a:r>
            <a:r>
              <a:rPr lang="it-IT" sz="1600" b="1" dirty="0" smtClean="0">
                <a:latin typeface="Times New Roman" pitchFamily="18" charset="0"/>
                <a:cs typeface="Times New Roman" pitchFamily="18" charset="0"/>
              </a:rPr>
              <a:t> è molto simile a quella dovuta alla selezione direzionale negativa dominante.</a:t>
            </a:r>
            <a:endParaRPr lang="it-IT" sz="1600" b="1"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par>
                          <p:cTn id="17" fill="hold">
                            <p:stCondLst>
                              <p:cond delay="500"/>
                            </p:stCondLst>
                            <p:childTnLst>
                              <p:par>
                                <p:cTn id="18" presetID="53" presetClass="entr" presetSubtype="0"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p:cTn id="20" dur="2000" fill="hold"/>
                                        <p:tgtEl>
                                          <p:spTgt spid="28"/>
                                        </p:tgtEl>
                                        <p:attrNameLst>
                                          <p:attrName>ppt_w</p:attrName>
                                        </p:attrNameLst>
                                      </p:cBhvr>
                                      <p:tavLst>
                                        <p:tav tm="0">
                                          <p:val>
                                            <p:fltVal val="0"/>
                                          </p:val>
                                        </p:tav>
                                        <p:tav tm="100000">
                                          <p:val>
                                            <p:strVal val="#ppt_w"/>
                                          </p:val>
                                        </p:tav>
                                      </p:tavLst>
                                    </p:anim>
                                    <p:anim calcmode="lin" valueType="num">
                                      <p:cBhvr>
                                        <p:cTn id="21" dur="2000" fill="hold"/>
                                        <p:tgtEl>
                                          <p:spTgt spid="28"/>
                                        </p:tgtEl>
                                        <p:attrNameLst>
                                          <p:attrName>ppt_h</p:attrName>
                                        </p:attrNameLst>
                                      </p:cBhvr>
                                      <p:tavLst>
                                        <p:tav tm="0">
                                          <p:val>
                                            <p:fltVal val="0"/>
                                          </p:val>
                                        </p:tav>
                                        <p:tav tm="100000">
                                          <p:val>
                                            <p:strVal val="#ppt_h"/>
                                          </p:val>
                                        </p:tav>
                                      </p:tavLst>
                                    </p:anim>
                                    <p:animEffect transition="in" filter="fade">
                                      <p:cBhvr>
                                        <p:cTn id="22" dur="20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strips(downRight)">
                                      <p:cBhvr>
                                        <p:cTn id="27" dur="20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1000" fill="hold"/>
                                        <p:tgtEl>
                                          <p:spTgt spid="6"/>
                                        </p:tgtEl>
                                        <p:attrNameLst>
                                          <p:attrName>ppt_w</p:attrName>
                                        </p:attrNameLst>
                                      </p:cBhvr>
                                      <p:tavLst>
                                        <p:tav tm="0">
                                          <p:val>
                                            <p:strVal val="#ppt_w*0.70"/>
                                          </p:val>
                                        </p:tav>
                                        <p:tav tm="100000">
                                          <p:val>
                                            <p:strVal val="#ppt_w"/>
                                          </p:val>
                                        </p:tav>
                                      </p:tavLst>
                                    </p:anim>
                                    <p:anim calcmode="lin" valueType="num">
                                      <p:cBhvr>
                                        <p:cTn id="33" dur="1000" fill="hold"/>
                                        <p:tgtEl>
                                          <p:spTgt spid="6"/>
                                        </p:tgtEl>
                                        <p:attrNameLst>
                                          <p:attrName>ppt_h</p:attrName>
                                        </p:attrNameLst>
                                      </p:cBhvr>
                                      <p:tavLst>
                                        <p:tav tm="0">
                                          <p:val>
                                            <p:strVal val="#ppt_h"/>
                                          </p:val>
                                        </p:tav>
                                        <p:tav tm="100000">
                                          <p:val>
                                            <p:strVal val="#ppt_h"/>
                                          </p:val>
                                        </p:tav>
                                      </p:tavLst>
                                    </p:anim>
                                    <p:animEffect transition="in" filter="fade">
                                      <p:cBhvr>
                                        <p:cTn id="34" dur="1000"/>
                                        <p:tgtEl>
                                          <p:spTgt spid="6"/>
                                        </p:tgtEl>
                                      </p:cBhvr>
                                    </p:animEffect>
                                  </p:childTnLst>
                                </p:cTn>
                              </p:par>
                            </p:childTnLst>
                          </p:cTn>
                        </p:par>
                        <p:par>
                          <p:cTn id="35" fill="hold">
                            <p:stCondLst>
                              <p:cond delay="1000"/>
                            </p:stCondLst>
                            <p:childTnLst>
                              <p:par>
                                <p:cTn id="36" presetID="6" presetClass="emph" presetSubtype="0" fill="hold" grpId="1" nodeType="afterEffect">
                                  <p:stCondLst>
                                    <p:cond delay="0"/>
                                  </p:stCondLst>
                                  <p:childTnLst>
                                    <p:animScale>
                                      <p:cBhvr>
                                        <p:cTn id="37" dur="2000" fill="hold"/>
                                        <p:tgtEl>
                                          <p:spTgt spid="6"/>
                                        </p:tgtEl>
                                      </p:cBhvr>
                                      <p:by x="150000" y="150000"/>
                                    </p:animScale>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nodeType="click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1000" fill="hold"/>
                                        <p:tgtEl>
                                          <p:spTgt spid="12"/>
                                        </p:tgtEl>
                                        <p:attrNameLst>
                                          <p:attrName>ppt_w</p:attrName>
                                        </p:attrNameLst>
                                      </p:cBhvr>
                                      <p:tavLst>
                                        <p:tav tm="0">
                                          <p:val>
                                            <p:strVal val="#ppt_w*0.70"/>
                                          </p:val>
                                        </p:tav>
                                        <p:tav tm="100000">
                                          <p:val>
                                            <p:strVal val="#ppt_w"/>
                                          </p:val>
                                        </p:tav>
                                      </p:tavLst>
                                    </p:anim>
                                    <p:anim calcmode="lin" valueType="num">
                                      <p:cBhvr>
                                        <p:cTn id="43" dur="1000" fill="hold"/>
                                        <p:tgtEl>
                                          <p:spTgt spid="12"/>
                                        </p:tgtEl>
                                        <p:attrNameLst>
                                          <p:attrName>ppt_h</p:attrName>
                                        </p:attrNameLst>
                                      </p:cBhvr>
                                      <p:tavLst>
                                        <p:tav tm="0">
                                          <p:val>
                                            <p:strVal val="#ppt_h"/>
                                          </p:val>
                                        </p:tav>
                                        <p:tav tm="100000">
                                          <p:val>
                                            <p:strVal val="#ppt_h"/>
                                          </p:val>
                                        </p:tav>
                                      </p:tavLst>
                                    </p:anim>
                                    <p:animEffect transition="in" filter="fade">
                                      <p:cBhvr>
                                        <p:cTn id="44" dur="10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grpId="0" nodeType="clickEffect">
                                  <p:stCondLst>
                                    <p:cond delay="0"/>
                                  </p:stCondLst>
                                  <p:childTnLst>
                                    <p:set>
                                      <p:cBhvr>
                                        <p:cTn id="48" dur="1" fill="hold">
                                          <p:stCondLst>
                                            <p:cond delay="0"/>
                                          </p:stCondLst>
                                        </p:cTn>
                                        <p:tgtEl>
                                          <p:spTgt spid="27"/>
                                        </p:tgtEl>
                                        <p:attrNameLst>
                                          <p:attrName>style.visibility</p:attrName>
                                        </p:attrNameLst>
                                      </p:cBhvr>
                                      <p:to>
                                        <p:strVal val="visible"/>
                                      </p:to>
                                    </p:set>
                                    <p:anim calcmode="lin" valueType="num">
                                      <p:cBhvr>
                                        <p:cTn id="49" dur="500" fill="hold"/>
                                        <p:tgtEl>
                                          <p:spTgt spid="27"/>
                                        </p:tgtEl>
                                        <p:attrNameLst>
                                          <p:attrName>ppt_w</p:attrName>
                                        </p:attrNameLst>
                                      </p:cBhvr>
                                      <p:tavLst>
                                        <p:tav tm="0">
                                          <p:val>
                                            <p:fltVal val="0"/>
                                          </p:val>
                                        </p:tav>
                                        <p:tav tm="100000">
                                          <p:val>
                                            <p:strVal val="#ppt_w"/>
                                          </p:val>
                                        </p:tav>
                                      </p:tavLst>
                                    </p:anim>
                                    <p:anim calcmode="lin" valueType="num">
                                      <p:cBhvr>
                                        <p:cTn id="50" dur="500" fill="hold"/>
                                        <p:tgtEl>
                                          <p:spTgt spid="2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6" grpId="1" animBg="1"/>
      <p:bldP spid="27" grpId="0" animBg="1"/>
      <p:bldP spid="28" grpId="0" animBg="1"/>
    </p:bld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5317</TotalTime>
  <Words>3930</Words>
  <Application>Microsoft Office PowerPoint</Application>
  <PresentationFormat>Presentazione su schermo (4:3)</PresentationFormat>
  <Paragraphs>187</Paragraphs>
  <Slides>13</Slides>
  <Notes>13</Notes>
  <HiddenSlides>0</HiddenSlides>
  <MMClips>0</MMClips>
  <ScaleCrop>false</ScaleCrop>
  <HeadingPairs>
    <vt:vector size="4" baseType="variant">
      <vt:variant>
        <vt:lpstr>Tema</vt:lpstr>
      </vt:variant>
      <vt:variant>
        <vt:i4>1</vt:i4>
      </vt:variant>
      <vt:variant>
        <vt:lpstr>Titoli diapositive</vt:lpstr>
      </vt:variant>
      <vt:variant>
        <vt:i4>13</vt:i4>
      </vt:variant>
    </vt:vector>
  </HeadingPairs>
  <TitlesOfParts>
    <vt:vector size="14" baseType="lpstr">
      <vt:lpstr>Tema di Office</vt:lpstr>
      <vt:lpstr>Citogenetica evoluzionistica</vt:lpstr>
      <vt:lpstr>ALLOTETRAPLOIDIA: sterilità degli ibridi allotriploidi con una delle due specie parentali </vt:lpstr>
      <vt:lpstr>ALLOTETRAPLOIDIA: sterilità degli ibridi allotriploidi con una terza specie  </vt:lpstr>
      <vt:lpstr>ALLOPOLIPLOIDIA: origine di individui alloesaploidi </vt:lpstr>
      <vt:lpstr>OMOPLOIDIA: i gameti della F1</vt:lpstr>
      <vt:lpstr>Omoploidia: la segregazione cromosomica</vt:lpstr>
      <vt:lpstr>Omoploidia e geni coadattati</vt:lpstr>
      <vt:lpstr>Mutazione, migrazione e selezione</vt:lpstr>
      <vt:lpstr>Variazioni della frequenze alleliche dovute a diversi tipi di selezione</vt:lpstr>
      <vt:lpstr>Effetti dei diversi tipi di selezione sulla variabilità genetica delle popolazioni</vt:lpstr>
      <vt:lpstr>Variazioni delle frequenze alleliche sotto selezione in popolazioni infinitamente grandi</vt:lpstr>
      <vt:lpstr>Diversi tipi di selezione: conseguenze evolutive</vt:lpstr>
      <vt:lpstr>Mutazioni cromosomiche e selezione diversificatrice</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Rizzoni</dc:creator>
  <cp:lastModifiedBy>Rizzoni</cp:lastModifiedBy>
  <cp:revision>541</cp:revision>
  <dcterms:created xsi:type="dcterms:W3CDTF">2010-01-05T14:26:55Z</dcterms:created>
  <dcterms:modified xsi:type="dcterms:W3CDTF">2010-06-08T16:42:22Z</dcterms:modified>
</cp:coreProperties>
</file>