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3" r:id="rId2"/>
    <p:sldId id="285" r:id="rId3"/>
    <p:sldId id="288" r:id="rId4"/>
    <p:sldId id="270" r:id="rId5"/>
    <p:sldId id="271" r:id="rId6"/>
    <p:sldId id="289" r:id="rId7"/>
    <p:sldId id="286" r:id="rId8"/>
    <p:sldId id="273" r:id="rId9"/>
    <p:sldId id="272" r:id="rId10"/>
    <p:sldId id="287" r:id="rId11"/>
    <p:sldId id="290" r:id="rId12"/>
    <p:sldId id="298"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00FF00"/>
    <a:srgbClr val="66FF66"/>
    <a:srgbClr val="FFCCFF"/>
    <a:srgbClr val="CCECFF"/>
    <a:srgbClr val="CCFFFF"/>
    <a:srgbClr val="FFFF99"/>
    <a:srgbClr val="CCFF33"/>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33" autoAdjust="0"/>
  </p:normalViewPr>
  <p:slideViewPr>
    <p:cSldViewPr>
      <p:cViewPr varScale="1">
        <p:scale>
          <a:sx n="73" d="100"/>
          <a:sy n="73" d="100"/>
        </p:scale>
        <p:origin x="-106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E7174-92A3-45DB-9683-AA7C3FFDD4C9}" type="datetimeFigureOut">
              <a:rPr lang="it-IT" smtClean="0"/>
              <a:pPr/>
              <a:t>08/06/2010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EB3643-F312-49B0-B83B-094FD4B7CC35}"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Talvolta le mutazioni cromosomiche stabili e bilanciate non sono sottodominanti ma subiscono altri tipi di selezione; per esempio in </a:t>
            </a:r>
            <a:r>
              <a:rPr lang="it-IT" i="1" dirty="0" err="1" smtClean="0"/>
              <a:t>Drosophila</a:t>
            </a:r>
            <a:r>
              <a:rPr lang="it-IT" i="1" dirty="0" smtClean="0"/>
              <a:t> </a:t>
            </a:r>
            <a:r>
              <a:rPr lang="it-IT" i="0" dirty="0" smtClean="0"/>
              <a:t>le inversioni paracentriche perdono la sottodominanza: nei maschi non c’è il </a:t>
            </a:r>
            <a:r>
              <a:rPr lang="it-IT" i="0" dirty="0" err="1" smtClean="0"/>
              <a:t>crossing</a:t>
            </a:r>
            <a:r>
              <a:rPr lang="it-IT" i="0" dirty="0" smtClean="0"/>
              <a:t> </a:t>
            </a:r>
            <a:r>
              <a:rPr lang="it-IT" i="0" dirty="0" err="1" smtClean="0"/>
              <a:t>over</a:t>
            </a:r>
            <a:r>
              <a:rPr lang="it-IT" i="0" dirty="0" smtClean="0"/>
              <a:t> che produce cromatidi </a:t>
            </a:r>
            <a:r>
              <a:rPr lang="it-IT" i="0" dirty="0" err="1" smtClean="0"/>
              <a:t>dicentrici</a:t>
            </a:r>
            <a:r>
              <a:rPr lang="it-IT" i="0" dirty="0" smtClean="0"/>
              <a:t> e frammenti </a:t>
            </a:r>
            <a:r>
              <a:rPr lang="it-IT" i="0" dirty="0" err="1" smtClean="0"/>
              <a:t>acentrici</a:t>
            </a:r>
            <a:r>
              <a:rPr lang="it-IT" i="0" dirty="0" smtClean="0"/>
              <a:t>, sbilanciati e instabili; invece nelle femmine nella cellula uovo rimangono solo i cromatidi che, non avendo subito il </a:t>
            </a:r>
            <a:r>
              <a:rPr lang="it-IT" i="0" dirty="0" err="1" smtClean="0"/>
              <a:t>crossing</a:t>
            </a:r>
            <a:r>
              <a:rPr lang="it-IT" i="0" dirty="0" smtClean="0"/>
              <a:t> </a:t>
            </a:r>
            <a:r>
              <a:rPr lang="it-IT" i="0" dirty="0" err="1" smtClean="0"/>
              <a:t>over</a:t>
            </a:r>
            <a:r>
              <a:rPr lang="it-IT" i="0" dirty="0" smtClean="0"/>
              <a:t>, sono perfettamente normali, mentre i cromatidi </a:t>
            </a:r>
            <a:r>
              <a:rPr lang="it-IT" i="0" dirty="0" err="1" smtClean="0"/>
              <a:t>dicentrici</a:t>
            </a:r>
            <a:r>
              <a:rPr lang="it-IT" i="0" dirty="0" smtClean="0"/>
              <a:t> e i frammenti </a:t>
            </a:r>
            <a:r>
              <a:rPr lang="it-IT" i="0" dirty="0" err="1" smtClean="0"/>
              <a:t>acentrici</a:t>
            </a:r>
            <a:r>
              <a:rPr lang="it-IT" i="0" dirty="0" smtClean="0"/>
              <a:t> sono espulsi nei corpuscoli polari. A questo punto l’inversione è intrinsecamente neutrale e il regime selettivo che subisce è legato agli alleli</a:t>
            </a:r>
            <a:r>
              <a:rPr lang="it-IT" i="0" baseline="0" dirty="0" smtClean="0"/>
              <a:t> che sono in essa presenti. Nell’esempio presentato, il vantaggio del cariotipo eterozigote rispetto ai 2 cariotipi omozigoti porta alla selezione stabilizzatrice, quindi a un polimorfismo cromosomico bilanciato.</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Perché una mutazione cromosomica sottodominante appena comparsa si possa fissare in una popolazione deve essere scavalcato il valore di equilibrio instabile p^=0,5; per questo occorre che alcuni fattori riducano il valore di </a:t>
            </a:r>
            <a:r>
              <a:rPr lang="it-IT" dirty="0" err="1" smtClean="0"/>
              <a:t>p^</a:t>
            </a:r>
            <a:r>
              <a:rPr lang="it-IT" dirty="0" smtClean="0"/>
              <a:t> e riducano in valore assoluto il delta p negativo che si manifesta per valori bassi</a:t>
            </a:r>
            <a:r>
              <a:rPr lang="it-IT" baseline="0" dirty="0" smtClean="0"/>
              <a:t> di p. Il </a:t>
            </a:r>
            <a:r>
              <a:rPr lang="it-IT" baseline="0" dirty="0" err="1" smtClean="0"/>
              <a:t>meiotic</a:t>
            </a:r>
            <a:r>
              <a:rPr lang="it-IT" baseline="0" dirty="0" smtClean="0"/>
              <a:t> drive a favore del cromosoma mutato, per cui nelle meiosi asimmetriche, ove uno solo dei quattro prodotti da vita a un gamete (tutti i gameti nelle piante, i gameti femminili negli animali), il cromosoma mutato va preferenzialmente (o esclusivamente) nel gamete, può essere un fattore estremamente forte, in grado di ridurre notevolmente e, nei casi più estremi, di annullare lo svantaggio selettivo delle mutazioni cromosomiche sottodominanti per valori bassi di p.</a:t>
            </a:r>
          </a:p>
          <a:p>
            <a:r>
              <a:rPr lang="it-IT" baseline="0" dirty="0" smtClean="0"/>
              <a:t>Il </a:t>
            </a:r>
            <a:r>
              <a:rPr lang="it-IT" baseline="0" dirty="0" err="1" smtClean="0"/>
              <a:t>meiotic</a:t>
            </a:r>
            <a:r>
              <a:rPr lang="it-IT" baseline="0" dirty="0" smtClean="0"/>
              <a:t> drive è stato verificato raramente, quindi solo in pochi casi può avere sostenuto la fissazione di mutazioni cromosomiche strutturali sottodominanti</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baseline="0" dirty="0" smtClean="0"/>
              <a:t>Il vantaggio selettivo a favore del cromosoma mutato in omozigosi in confronto al cromosoma standard in omozigosi, rimanendo nelle condizioni della selezione </a:t>
            </a:r>
            <a:r>
              <a:rPr lang="it-IT" baseline="0" dirty="0" err="1" smtClean="0"/>
              <a:t>diversificatrice</a:t>
            </a:r>
            <a:r>
              <a:rPr lang="it-IT" baseline="0" dirty="0" smtClean="0"/>
              <a:t>, per cui comunque entrambi gli omozigoti sono avvantaggiati sull’eterozigote può essere un fattore forte, in grado di ridurre notevolmente lo svantaggio selettivo delle mutazioni cromosomiche sottodominanti per valori bassi di p.</a:t>
            </a:r>
          </a:p>
          <a:p>
            <a:r>
              <a:rPr lang="it-IT" baseline="0" dirty="0" smtClean="0"/>
              <a:t>Anche il vantaggio in omozigosi delle mutazioni cromosomiche sottodominanti richiede condizioni particolari per cui difficilmente sono in grado di svolgere un ruolo generalizzato.</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E9D059F-FD68-41C6-9640-07D1330C5081}" type="slidenum">
              <a:rPr lang="it-IT" smtClean="0"/>
              <a:pPr/>
              <a:t>4</a:t>
            </a:fld>
            <a:endParaRPr lang="it-IT"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marL="228600" indent="-228600" eaLnBrk="1" hangingPunct="1"/>
            <a:r>
              <a:rPr lang="it-IT" sz="1000" smtClean="0"/>
              <a:t>È possibile che, in seguito alla deriva genetica, in una piccola popolazione originalmente polimorfa, con il passare delle generazioni, venga fissato un allele e gli altri vengano eliminati, rendendo così monomorfa la popolazione; questo processo è tanto più probabile e rapido quanto più piccola è la popolazione. Quando in una piccola popolazione monomorfa compare un nuovo allele, neutrale, per mutazione, nella generazione in cui la mutazione ha origine un solo individuo porta il nuovo allele, necessariamente in eterozigosi, e la frequenza dell’allele mutato è 1/2N, in cui N è il numero di individui di cui è composta la popolazione. La probabilità che il nuovo allele venga fissato è 1/2N. </a:t>
            </a:r>
          </a:p>
          <a:p>
            <a:pPr marL="228600" indent="-228600" eaLnBrk="1" hangingPunct="1"/>
            <a:r>
              <a:rPr lang="it-IT" sz="1000" smtClean="0"/>
              <a:t>Nell’ultima riga della diapositiva sono illustrati alcuni esempi di variazioni casuali delle frequenze di 2 alleli “neutrali” (cioè non sottoposti a selezione) di un gene; i 4 schemi non intendono quantificare la probabilità con cui avvengono le variazioni (vedere la diapositiva successiva), quanto sottolineare che si possono alternare aumenti e riduzioni della frequenza di un allele (p. es. quello azzurro scuro) nel succedersi delle generazioni.</a:t>
            </a:r>
          </a:p>
          <a:p>
            <a:pPr marL="228600" indent="-228600" eaLnBrk="1" hangingPunct="1"/>
            <a:r>
              <a:rPr lang="it-IT" sz="1000" smtClean="0"/>
              <a:t>I quadrati grandi rappresentano le popolazioni allo stadio di gameti, che, essendo aploidi, portano un solo allele: quello azzurro scuro o quello azzurro chiaro; i quadrati piccoli rappresentano gruppi di gameti geneticamente omogenei fra loro. </a:t>
            </a:r>
          </a:p>
          <a:p>
            <a:pPr marL="228600" indent="-228600" eaLnBrk="1" hangingPunct="1"/>
            <a:r>
              <a:rPr lang="it-IT" sz="1000" smtClean="0"/>
              <a:t>Se p è la frequenza dell’allele “azzurro scuro”, si espongono 4 diversi percorsi evolutivi possibili a partire da p=0,5 nella generazione iniziale; ogni volta che si clicca passa una generazione. Al termine di tutti i 4 percorsi evolutivi l’allele “azzurro scuro” è fissato o eliminato.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4DA057B1-FDDE-46CC-9282-D8077B5A44D0}" type="slidenum">
              <a:rPr lang="it-IT" smtClean="0"/>
              <a:pPr/>
              <a:t>5</a:t>
            </a:fld>
            <a:endParaRPr lang="it-IT"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it-IT" smtClean="0"/>
              <a:t>Nella diapositiva è illustrato l’esempio di una popolazione estremamente piccola  - 3 individui - di individui bisessuati (p.es. piante di pisello) in cui, nella generazione di partenza, p=q=0,5=1/2 (p è la frequenza dell’allele A1 e q dell’allele A2, gli unici 2 alleli del gene A presenti nella popolazione). Nell’estrazione casuale dei gameti di ambo i sessi, p, la frequenza dell’allele A1 tra i gameti che parteciperanno alla fecondazione, può assumere diversi valori, riportati nella riga azzurra “frequenza”, a ciascuno dei quali è associata una precisa probabilità, riportate nella riga gialla, “probabilità”; come si vede:</a:t>
            </a:r>
          </a:p>
          <a:p>
            <a:pPr eaLnBrk="1" hangingPunct="1"/>
            <a:r>
              <a:rPr lang="it-IT" smtClean="0"/>
              <a:t>più il nuovo valore di p si allontana da quello precedente, più bassa è la probabilità che il nuovo valore venga raggiunto;</a:t>
            </a:r>
          </a:p>
          <a:p>
            <a:pPr eaLnBrk="1" hangingPunct="1"/>
            <a:r>
              <a:rPr lang="it-IT" smtClean="0"/>
              <a:t>partendo da p=1/2, le variazioni in aumento e in diminuzione dello stesso valore assoluto hanno la stessa probabilità.</a:t>
            </a:r>
          </a:p>
          <a:p>
            <a:pPr eaLnBrk="1" hangingPunct="1"/>
            <a:r>
              <a:rPr lang="it-IT" smtClean="0"/>
              <a:t>È possibile che, in seguito alla deriva genetica, in una piccola popolazione originalmente polimorfa, con il passare delle generazioni, venga fissato un allele e gli altri vengano eliminati, rendendo così monomorfa la popolazione; questo processo è tanto più probabile e rapido quanto più piccola è la popolazione.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Nella presente diapositiva si</a:t>
            </a:r>
            <a:r>
              <a:rPr lang="it-IT" baseline="0" dirty="0" smtClean="0"/>
              <a:t> analizza la variazione della frequenza di un allele neutrale nella generazione immediatamente successiva alla sua comparsa per mutazione in una popolazione estremamente piccola in seguito alla deriva genetica. Nella generazione della sua comparsa la frequenza dell’allele mutato è pari a 1/2N. Si è scelto, come esempio, di definire la probabilità che nella generazione successiva l’allele raggiunga il valore p = N/2N = 0,5. Il valore di questa probabilità consente il confronto fra con quello relativo a una mutazione cromosomica sottodominante.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Nella presente diapositiva si</a:t>
            </a:r>
            <a:r>
              <a:rPr lang="it-IT" baseline="0" dirty="0" smtClean="0"/>
              <a:t> analizza la variazione della frequenza di una mutazione cromosomica sottodominante nella generazione immediatamente successiva alla sua comparsa per mutazione in una popolazione estremamente piccola in seguito alla deriva genetica. Nella generazione della sua comparsa la frequenza dell’allele mutato è pari a 1/2N e la mutazione è in eterozigosi; ma, a seguito alla selezione si riduce il numero dei gameti disponibili a costituire la generazione successiva forniti dall’eterozigote. Quindi la frequenza del cromosoma mutato nella popolazione dei gameti che possono contribuire alla generazione successiva risulta essere pari a (1-s)/2(</a:t>
            </a:r>
            <a:r>
              <a:rPr lang="it-IT" baseline="0" dirty="0" err="1" smtClean="0"/>
              <a:t>N-s</a:t>
            </a:r>
            <a:r>
              <a:rPr lang="it-IT" baseline="0" dirty="0" smtClean="0"/>
              <a:t>). Nell’esempio presentato la riduzione del contributo di gameti fornito dall’eterozigote è pari a ½, essendo s = 0,5. Si è scelto, come esempio, di definire la probabilità che nella generazione successiva l’allele raggiunga il valore p = N/2N = 0,5; questo è un valore cruciale per la selezione </a:t>
            </a:r>
            <a:r>
              <a:rPr lang="it-IT" baseline="0" dirty="0" err="1" smtClean="0"/>
              <a:t>diversificatrice</a:t>
            </a:r>
            <a:r>
              <a:rPr lang="it-IT" baseline="0" dirty="0" smtClean="0"/>
              <a:t> nel caso in cui i due omozigoti abbiano la stessa fitness; è il valore di frequenza al di sotto del quale la variazione della frequenza del cromosoma mutato dovuta alla selezione è negativa, portando tendenzialmente alla sua eliminazione e frequenza al di sopra del quale la variazione della frequenza del cromosoma mutato dovuta alla selezione è positiva, portando tendenzialmente alla sua fissazione. Come si vede, con una numerosità estremamente bassa (N = 3) la probabilità di raggiungere p = 0,5 nella generazione successiva alla comparsa del cromosoma mutante è un po’ meno di 1/3 rispetto a quella di un allele neutrale.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2EF30B8C-E82B-445E-BC0B-54F72F5DC6A6}" type="slidenum">
              <a:rPr lang="it-IT" smtClean="0"/>
              <a:pPr/>
              <a:t>8</a:t>
            </a:fld>
            <a:endParaRPr lang="it-IT"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marL="228600" indent="-228600" eaLnBrk="1" hangingPunct="1">
              <a:lnSpc>
                <a:spcPct val="80000"/>
              </a:lnSpc>
            </a:pPr>
            <a:r>
              <a:rPr lang="it-IT" sz="1000" smtClean="0"/>
              <a:t>Questa diapositiva illustra in modo sintetico i risultati esposti nelle diapositive 19-21; nello schema in alto a sinistra la riga orizzontale nera rappresenta il valore della frequenza allelica di p, che può variare tra 0 e 1; in ogni riga è disegnata una freccia rossa diretta a destra, che indica un aumento di p con il passare da una generazione all’altra, o a sinistra, che ne indica una diminuzione; in qualche riga le frecce sono 2, dirette nei due versi opposti; in corrispondenza di ogni riga occupata da frecce, sono indicati, a destra dello schema, i fattori evolutivi che producono quel tipo di cambiamento della frequenza allelica; sono indicati anche i possibili valori di equilibrio stabile (selezione stabilizzatrice – stella gialla) o instabile (selezione diversificatrice – stella azzurra) delle frequenze alleliche.</a:t>
            </a:r>
          </a:p>
          <a:p>
            <a:pPr marL="228600" indent="-228600" eaLnBrk="1" hangingPunct="1">
              <a:lnSpc>
                <a:spcPct val="80000"/>
              </a:lnSpc>
            </a:pPr>
            <a:r>
              <a:rPr lang="it-IT" sz="1000" smtClean="0"/>
              <a:t>In basso è esposto, in forma di tabella, l’effetto dei fattori evolutivi sulla variabilità genetica entro e tra le popolazioni (il segno + indica che il fattore evolutivo aumenta quel tipo di variabilità, il segno – che la diminuisce).</a:t>
            </a:r>
          </a:p>
          <a:p>
            <a:pPr marL="228600" indent="-228600" eaLnBrk="1" hangingPunct="1">
              <a:lnSpc>
                <a:spcPct val="80000"/>
              </a:lnSpc>
            </a:pPr>
            <a:r>
              <a:rPr lang="it-IT" sz="1000" smtClean="0"/>
              <a:t>Gli effetti evolutivi su ampia scala di questi fattori sono i seguenti:</a:t>
            </a:r>
          </a:p>
          <a:p>
            <a:pPr marL="228600" indent="-228600" eaLnBrk="1" hangingPunct="1">
              <a:lnSpc>
                <a:spcPct val="80000"/>
              </a:lnSpc>
            </a:pPr>
            <a:r>
              <a:rPr lang="it-IT" sz="1000" smtClean="0"/>
              <a:t>la selezione direzionale positiva produce la sostituzione di alleli meno vantaggiosi con alleli più vantaggiosi in tutte le popolazioni, quindi è un potente motore evolutivo, che tuttavia riduce tutte le forme di variabilità;</a:t>
            </a:r>
          </a:p>
          <a:p>
            <a:pPr marL="228600" indent="-228600" eaLnBrk="1" hangingPunct="1">
              <a:lnSpc>
                <a:spcPct val="80000"/>
              </a:lnSpc>
            </a:pPr>
            <a:r>
              <a:rPr lang="it-IT" sz="1000" smtClean="0"/>
              <a:t>la selezione diversificatrice e, con minore forza, la deriva genetica, aumentano la variabilità genetica tra le popolazioni e ne favoriscono la divergenza evolutiva, la cui conseguenza può essere l’origine di 2 specie diverse da un’unica specie ancestrale;</a:t>
            </a:r>
          </a:p>
          <a:p>
            <a:pPr marL="228600" indent="-228600" eaLnBrk="1" hangingPunct="1">
              <a:lnSpc>
                <a:spcPct val="80000"/>
              </a:lnSpc>
            </a:pPr>
            <a:r>
              <a:rPr lang="it-IT" sz="1000" smtClean="0"/>
              <a:t>la selezione stabilizzatrice, in modo meno forte la mutazione, in modo più accidentale la migrazione, favoriscono la variabilità entro le popolazioni e contrastano la divergenza evolutiva fra le popolazioni.</a:t>
            </a:r>
          </a:p>
          <a:p>
            <a:pPr marL="228600" indent="-228600" eaLnBrk="1" hangingPunct="1">
              <a:lnSpc>
                <a:spcPct val="80000"/>
              </a:lnSpc>
            </a:pPr>
            <a:r>
              <a:rPr lang="it-IT" sz="1000" smtClean="0"/>
              <a:t>Un’ultima considerazione sulla specie umana: ormai da molti anni è evidente l’estrema variabilità genetica della nostra specie; l’origine recente della specie umana, la continua migrazione e il mescolamento genetico hanno fatto sì che la variabilità entro le popolazioni sia molto maggiore del differenziamento genetico tra le popolazioni; questo fatto chiude definitivamente la questione delle “razze pure” e della “superiorità genetica” di una razza sulle altre.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7332FF6C-DC8D-4AC6-A06B-544DC309312C}" type="slidenum">
              <a:rPr lang="it-IT" smtClean="0"/>
              <a:pPr/>
              <a:t>9</a:t>
            </a:fld>
            <a:endParaRPr lang="it-IT"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it-IT" sz="1000" smtClean="0"/>
              <a:t>Anche la condizione di panmissia, necessaria per la realizzazione della 2° legge di Hardy-Weinberg, può avere diverse eccezioni (inincrocio – cioè autofecondazione e incrocio fra consanguinei, incrocio preferenziali fra particolari genotipi, etc.); nella diapositiva è presentato l’effetto dell’incrocio esclusivo (come l’autofecondzione) fra individui con lo stesso genotipo in una popolazione polimorfa con 2 alleli (A1 e A2); per semplificare il modello si ammette che le rispettive frequenze alleliche (p, q) sono fra loro uguali, pari entrambe a ½; tale popolazione all’inizio (generazione “n”) è in equilibrio rispetto alla della 2° legge di Hardy-Weinberg, cioè le frequenze degli omozigoti A1A1 (in rosso) e A2A2 (in azzurro) è pari rispettivamente al quadrato di p e q (1/4), mentre la frequenza degli eterozigoti A1A2 (in viola) è pari al doppio prodotto 2pq (1/2). L’effetto dell’incrocio esclusivo di individui A1A1 fra loro, A2A2 fra loro e A1A2 fra loro porta a un dimezzamento della frequenza degli eterozigoti ad ogni generazione, cui corrisponde un aumento complementare delle frequenze dei genotipi omozigoti, mentre restano invariate, di generazione in generazione, le frequenze alleliche.</a:t>
            </a:r>
          </a:p>
          <a:p>
            <a:pPr eaLnBrk="1" hangingPunct="1"/>
            <a:r>
              <a:rPr lang="it-IT" sz="1000" smtClean="0"/>
              <a:t>Quindi le frequenze degli eterozigoti sono sempre più basse, con il passare delle generazioni, e minori di quelle attese in base alla 2° legge di Hardy-Weinberg, mentre quelle degli omozigoti sono sempre più alte, con il passare delle generazioni, e maggiori di quelle attese in base alla 2° legge di Hardy-Weinberg. Quindi l’incrocio preferenziale determina un deficit di eterozigosità nelle popolazioni, senza alterare le frequenze alleliche. Quando la 2° legge di Hardy-Weinberg non è rispettata, non si possono calcolare le frequenze alleliche direttamente come radice quadrata delle frequenze genotipiche degli omozigoti; bisogna calcolarle sommando la frequenza degli omozigoti per quell’allele con metà delle frequenze degli eterozigoti in cui l’allele è presente.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L’inincrocio,</a:t>
            </a:r>
            <a:r>
              <a:rPr lang="it-IT" baseline="0" dirty="0" smtClean="0"/>
              <a:t> producendo una riduzione della frazione degli eterozigoti, riduce la frazione degli individui che sono colpiti dalla selezione </a:t>
            </a:r>
            <a:r>
              <a:rPr lang="it-IT" baseline="0" dirty="0" err="1" smtClean="0"/>
              <a:t>diversificatrice</a:t>
            </a:r>
            <a:r>
              <a:rPr lang="it-IT" baseline="0" dirty="0" smtClean="0"/>
              <a:t> che, nel caso delle mutazioni cromosomiche sottodominanti, si esprime come riduzione di fecondità negli eterozigoti. Per questo, senza spostare il valore di equilibrio instabile p^=0,5, abbatte il valore assoluto di delta p, avvicinando al limite la condizione di neutralità quando gli eterozigoti sono </a:t>
            </a:r>
            <a:r>
              <a:rPr lang="it-IT" baseline="0" dirty="0" err="1" smtClean="0"/>
              <a:t>estrememente</a:t>
            </a:r>
            <a:r>
              <a:rPr lang="it-IT" baseline="0" dirty="0" smtClean="0"/>
              <a:t> meno numerosi di entrambi gli omozigoti.</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La selezione </a:t>
            </a:r>
            <a:r>
              <a:rPr lang="it-IT" dirty="0" err="1" smtClean="0"/>
              <a:t>diversificatrice</a:t>
            </a:r>
            <a:r>
              <a:rPr lang="it-IT" dirty="0" smtClean="0"/>
              <a:t>,</a:t>
            </a:r>
            <a:r>
              <a:rPr lang="it-IT" baseline="0" dirty="0" smtClean="0"/>
              <a:t> mentre rende difficile la fissazione di mutazioni cromosomiche sottodominanti, una volta che tali mutazioni sono state fissate, ne aiuta la persistenza contrastando il loro “flusso” fra le popolazioni dovuto alla migrazione, quindi la loro “diluizione”; tale contrasto è efficace se il tasso di migrazione è inferiore a un valore soglia, al di sotto del quale le popolazioni interessate mantengono la loro differenza cariotipica. Nella presente diapositiva sono illustrati due modelli: uno simmetrico (2 popolazioni grandi di pari grandezza) e uno asimmetrico (due popolazioni grandi di cui una è molto più grande dell’altra); il primo si può riferire a una condizione in cui si è costituita una </a:t>
            </a:r>
            <a:r>
              <a:rPr lang="it-IT" baseline="0" dirty="0" err="1" smtClean="0"/>
              <a:t>metapopolazione</a:t>
            </a:r>
            <a:r>
              <a:rPr lang="it-IT" baseline="0" dirty="0" smtClean="0"/>
              <a:t> di demi di dimensioni simili fra loro, di cui alcuni sono </a:t>
            </a:r>
            <a:r>
              <a:rPr lang="it-IT" baseline="0" dirty="0" err="1" smtClean="0"/>
              <a:t>monomorfi</a:t>
            </a:r>
            <a:r>
              <a:rPr lang="it-IT" baseline="0" dirty="0" smtClean="0"/>
              <a:t> per il cromosoma mutato; l’esito di un innalzamento del tasso di migrazione può essere sia a favore del cromosoma mutato che del cromosoma standard; il secondo si può riferire a una popolazione più piccola, situata al margine dell’areale della specie, in cui è più facile la fissazione del cromosoma mutato; l’esito di un innalzamento del tasso di migrazione porta alla scomparsa del cromosoma mutato. </a:t>
            </a:r>
          </a:p>
          <a:p>
            <a:r>
              <a:rPr lang="it-IT" baseline="0" dirty="0" smtClean="0"/>
              <a:t>Le aree colorate si riferiscono alla frequenza del cromosoma mutato (rosso) e del cromosoma standard (azzurro) nei gameti delle popolazioni.</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Una </a:t>
            </a:r>
            <a:r>
              <a:rPr lang="it-IT" dirty="0" err="1" smtClean="0"/>
              <a:t>metapopolazione</a:t>
            </a:r>
            <a:r>
              <a:rPr lang="it-IT" dirty="0" smtClean="0"/>
              <a:t> è un sistema </a:t>
            </a:r>
            <a:r>
              <a:rPr lang="it-IT" dirty="0" err="1" smtClean="0"/>
              <a:t>multidemico</a:t>
            </a:r>
            <a:r>
              <a:rPr lang="it-IT" dirty="0" smtClean="0"/>
              <a:t> in cui ciascun</a:t>
            </a:r>
            <a:r>
              <a:rPr lang="it-IT" baseline="0" dirty="0" smtClean="0"/>
              <a:t> </a:t>
            </a:r>
            <a:r>
              <a:rPr lang="it-IT" baseline="0" dirty="0" err="1" smtClean="0"/>
              <a:t>deme</a:t>
            </a:r>
            <a:r>
              <a:rPr lang="it-IT" baseline="0" dirty="0" smtClean="0"/>
              <a:t> è </a:t>
            </a:r>
            <a:r>
              <a:rPr lang="it-IT" baseline="0" dirty="0" err="1" smtClean="0"/>
              <a:t>panmittico</a:t>
            </a:r>
            <a:r>
              <a:rPr lang="it-IT" baseline="0" dirty="0" smtClean="0"/>
              <a:t> e persiste un ridotto  ma costante flusso genico fra i demi, garantito dalla migrazione. Nella presente diapositiva si esaminano le implicazioni dei risultati della diapositiva precedente. Per le mutazioni cromosomiche sottodominanti ogni </a:t>
            </a:r>
            <a:r>
              <a:rPr lang="it-IT" baseline="0" dirty="0" err="1" smtClean="0"/>
              <a:t>deme</a:t>
            </a:r>
            <a:r>
              <a:rPr lang="it-IT" baseline="0" dirty="0" smtClean="0"/>
              <a:t> è tendenzialmente </a:t>
            </a:r>
            <a:r>
              <a:rPr lang="it-IT" baseline="0" dirty="0" err="1" smtClean="0"/>
              <a:t>monomorfo</a:t>
            </a:r>
            <a:r>
              <a:rPr lang="it-IT" baseline="0" dirty="0" smtClean="0"/>
              <a:t> per il cromosoma standard o per il cromosoma mutato; infatti  la condizione polimorfa è instabile e transitoria. Se la </a:t>
            </a:r>
            <a:r>
              <a:rPr lang="it-IT" baseline="0" dirty="0" err="1" smtClean="0"/>
              <a:t>metapopolazione</a:t>
            </a:r>
            <a:r>
              <a:rPr lang="it-IT" baseline="0" dirty="0" smtClean="0"/>
              <a:t> viene perturbata da un aumento della migrazione </a:t>
            </a:r>
            <a:r>
              <a:rPr lang="it-IT" baseline="0" dirty="0" err="1" smtClean="0"/>
              <a:t>interdemica</a:t>
            </a:r>
            <a:r>
              <a:rPr lang="it-IT" baseline="0" dirty="0" smtClean="0"/>
              <a:t>, che supera il valore soglia di cui alla diapositiva precedente o da un’immigrazione massiccia in qualche </a:t>
            </a:r>
            <a:r>
              <a:rPr lang="it-IT" baseline="0" dirty="0" err="1" smtClean="0"/>
              <a:t>deme</a:t>
            </a:r>
            <a:r>
              <a:rPr lang="it-IT" baseline="0" dirty="0" smtClean="0"/>
              <a:t>, si possono determinare dei polimorfismi cromosomici instabili e transitori; ma al cessare della perturbazione tutti i demi tornano alla condizione tendenzialmente </a:t>
            </a:r>
            <a:r>
              <a:rPr lang="it-IT" baseline="0" dirty="0" err="1" smtClean="0"/>
              <a:t>monomorfa</a:t>
            </a:r>
            <a:r>
              <a:rPr lang="it-IT" baseline="0" dirty="0" smtClean="0"/>
              <a:t>; la condizione secondo cui una </a:t>
            </a:r>
            <a:r>
              <a:rPr lang="it-IT" baseline="0" dirty="0" err="1" smtClean="0"/>
              <a:t>metapopolazione</a:t>
            </a:r>
            <a:r>
              <a:rPr lang="it-IT" baseline="0" dirty="0" smtClean="0"/>
              <a:t> è costituita da demi alcuni </a:t>
            </a:r>
            <a:r>
              <a:rPr lang="it-IT" baseline="0" dirty="0" err="1" smtClean="0"/>
              <a:t>monomorfi</a:t>
            </a:r>
            <a:r>
              <a:rPr lang="it-IT" baseline="0" dirty="0" smtClean="0"/>
              <a:t> per il cromosoma mutato e gli altri per il cromosoma standard è detta </a:t>
            </a:r>
            <a:r>
              <a:rPr lang="it-IT" b="1" baseline="0" dirty="0" err="1" smtClean="0"/>
              <a:t>politipia</a:t>
            </a:r>
            <a:r>
              <a:rPr lang="it-IT" b="0" baseline="0" dirty="0" smtClean="0"/>
              <a:t>. Più in generale è </a:t>
            </a:r>
            <a:r>
              <a:rPr lang="it-IT" b="0" baseline="0" dirty="0" err="1" smtClean="0"/>
              <a:t>politipica</a:t>
            </a:r>
            <a:r>
              <a:rPr lang="it-IT" b="0" baseline="0" dirty="0" smtClean="0"/>
              <a:t> una </a:t>
            </a:r>
            <a:r>
              <a:rPr lang="it-IT" b="0" baseline="0" dirty="0" err="1" smtClean="0"/>
              <a:t>metapopolazione</a:t>
            </a:r>
            <a:r>
              <a:rPr lang="it-IT" b="0" baseline="0" dirty="0" smtClean="0"/>
              <a:t> i cui demi sono </a:t>
            </a:r>
            <a:r>
              <a:rPr lang="it-IT" b="0" baseline="0" dirty="0" err="1" smtClean="0"/>
              <a:t>monomorfi</a:t>
            </a:r>
            <a:r>
              <a:rPr lang="it-IT" b="0" baseline="0" dirty="0" smtClean="0"/>
              <a:t> per alleli diversi.</a:t>
            </a:r>
          </a:p>
          <a:p>
            <a:r>
              <a:rPr lang="it-IT" b="0" baseline="0" dirty="0" smtClean="0"/>
              <a:t>Le fluttuazioni del tasso di migrazione possono portare una variazione nella composizione della </a:t>
            </a:r>
            <a:r>
              <a:rPr lang="it-IT" b="0" baseline="0" dirty="0" err="1" smtClean="0"/>
              <a:t>metapopolazione</a:t>
            </a:r>
            <a:r>
              <a:rPr lang="it-IT" b="0" baseline="0" dirty="0" smtClean="0"/>
              <a:t>, in cui il numero dei demi </a:t>
            </a:r>
            <a:r>
              <a:rPr lang="it-IT" b="0" baseline="0" dirty="0" err="1" smtClean="0"/>
              <a:t>monomorfi</a:t>
            </a:r>
            <a:r>
              <a:rPr lang="it-IT" b="0" baseline="0" dirty="0" smtClean="0"/>
              <a:t> per il cromosoma mutato può casualmente aumentare (espansione del cromosoma mutato) o diminuire, così come può cambiare la loro posizione nella </a:t>
            </a:r>
            <a:r>
              <a:rPr lang="it-IT" b="0" baseline="0" dirty="0" err="1" smtClean="0"/>
              <a:t>metapopolazione</a:t>
            </a:r>
            <a:r>
              <a:rPr lang="it-IT" b="0" baseline="0" dirty="0" smtClean="0"/>
              <a:t>.</a:t>
            </a:r>
          </a:p>
          <a:p>
            <a:r>
              <a:rPr lang="it-IT" b="0" baseline="0" dirty="0" smtClean="0"/>
              <a:t>Nota:</a:t>
            </a:r>
            <a:r>
              <a:rPr lang="it-IT" baseline="0" dirty="0" smtClean="0"/>
              <a:t>  in questa diapositiva i demi transitoriamente polimorfi sono stati indicati con un unico colore intermedio, al contrario della diapositiva precedente, poiché non si è voluta indicare in quei demi la proporzione fra le frequenze del cromosoma mutato e del cromosoma standard.</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457200" y="1600200"/>
            <a:ext cx="8229600" cy="4525963"/>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4A2B66E-1675-4850-8958-D165FE334D2E}"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387D6-7749-4329-9450-E56F7154CCD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00166" y="71414"/>
            <a:ext cx="6357982" cy="1143000"/>
          </a:xfrm>
        </p:spPr>
        <p:txBody>
          <a:bodyPr>
            <a:normAutofit/>
          </a:bodyPr>
          <a:lstStyle/>
          <a:p>
            <a:r>
              <a:rPr lang="it-IT" sz="2800" b="1" dirty="0" smtClean="0">
                <a:latin typeface="Times New Roman" pitchFamily="18" charset="0"/>
                <a:cs typeface="Times New Roman" pitchFamily="18" charset="0"/>
              </a:rPr>
              <a:t>Selezione stabilizzatrice per alcune mutazioni cromosomiche</a:t>
            </a:r>
            <a:endParaRPr lang="it-IT" sz="2800" b="1" dirty="0">
              <a:latin typeface="Times New Roman" pitchFamily="18" charset="0"/>
              <a:cs typeface="Times New Roman" pitchFamily="18" charset="0"/>
            </a:endParaRPr>
          </a:p>
        </p:txBody>
      </p:sp>
      <p:sp>
        <p:nvSpPr>
          <p:cNvPr id="5" name="AutoShape 111">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8" name="Gruppo 7"/>
          <p:cNvGrpSpPr/>
          <p:nvPr/>
        </p:nvGrpSpPr>
        <p:grpSpPr>
          <a:xfrm flipH="1">
            <a:off x="1214414" y="1785927"/>
            <a:ext cx="357190" cy="285752"/>
            <a:chOff x="1500166" y="1857364"/>
            <a:chExt cx="357190" cy="285752"/>
          </a:xfrm>
        </p:grpSpPr>
        <p:sp>
          <p:nvSpPr>
            <p:cNvPr id="6" name="Arco 5"/>
            <p:cNvSpPr/>
            <p:nvPr/>
          </p:nvSpPr>
          <p:spPr>
            <a:xfrm>
              <a:off x="1500166" y="1857364"/>
              <a:ext cx="357190" cy="285752"/>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ln w="38100">
                  <a:solidFill>
                    <a:schemeClr val="tx1"/>
                  </a:solidFill>
                </a:ln>
              </a:endParaRPr>
            </a:p>
          </p:txBody>
        </p:sp>
        <p:sp>
          <p:nvSpPr>
            <p:cNvPr id="7" name="Arco 6"/>
            <p:cNvSpPr/>
            <p:nvPr/>
          </p:nvSpPr>
          <p:spPr>
            <a:xfrm rot="5400000">
              <a:off x="1535885" y="1821646"/>
              <a:ext cx="276228" cy="347666"/>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ln w="38100">
                  <a:solidFill>
                    <a:schemeClr val="tx1"/>
                  </a:solidFill>
                </a:ln>
              </a:endParaRPr>
            </a:p>
          </p:txBody>
        </p:sp>
      </p:grpSp>
      <p:grpSp>
        <p:nvGrpSpPr>
          <p:cNvPr id="26" name="Gruppo 25"/>
          <p:cNvGrpSpPr/>
          <p:nvPr/>
        </p:nvGrpSpPr>
        <p:grpSpPr>
          <a:xfrm>
            <a:off x="714348" y="1428737"/>
            <a:ext cx="142876" cy="1071570"/>
            <a:chOff x="1000100" y="1500174"/>
            <a:chExt cx="142876" cy="1071570"/>
          </a:xfrm>
        </p:grpSpPr>
        <p:cxnSp>
          <p:nvCxnSpPr>
            <p:cNvPr id="10" name="Connettore 1 9"/>
            <p:cNvCxnSpPr/>
            <p:nvPr/>
          </p:nvCxnSpPr>
          <p:spPr>
            <a:xfrm rot="5400000">
              <a:off x="892943" y="2250273"/>
              <a:ext cx="35719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ttore 1 10"/>
            <p:cNvCxnSpPr/>
            <p:nvPr/>
          </p:nvCxnSpPr>
          <p:spPr>
            <a:xfrm rot="5400000">
              <a:off x="857224" y="1857364"/>
              <a:ext cx="4286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Ovale 15"/>
            <p:cNvSpPr/>
            <p:nvPr/>
          </p:nvSpPr>
          <p:spPr>
            <a:xfrm>
              <a:off x="1000100" y="1500174"/>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p:cNvSpPr/>
            <p:nvPr/>
          </p:nvSpPr>
          <p:spPr>
            <a:xfrm>
              <a:off x="1000100" y="242886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24" name="Gruppo 23"/>
          <p:cNvGrpSpPr/>
          <p:nvPr/>
        </p:nvGrpSpPr>
        <p:grpSpPr>
          <a:xfrm rot="16200000">
            <a:off x="1178695" y="2035960"/>
            <a:ext cx="142876" cy="1071570"/>
            <a:chOff x="428596" y="1357298"/>
            <a:chExt cx="142876" cy="1071570"/>
          </a:xfrm>
        </p:grpSpPr>
        <p:sp>
          <p:nvSpPr>
            <p:cNvPr id="19" name="Ovale 18"/>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1 19"/>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uppo 24"/>
          <p:cNvGrpSpPr/>
          <p:nvPr/>
        </p:nvGrpSpPr>
        <p:grpSpPr>
          <a:xfrm rot="16200000">
            <a:off x="1178695" y="821514"/>
            <a:ext cx="142876" cy="1071570"/>
            <a:chOff x="928662" y="2643182"/>
            <a:chExt cx="142876" cy="1071570"/>
          </a:xfrm>
        </p:grpSpPr>
        <p:sp>
          <p:nvSpPr>
            <p:cNvPr id="17" name="Ovale 16"/>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3" name="Connettore 1 22"/>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uppo 26"/>
          <p:cNvGrpSpPr/>
          <p:nvPr/>
        </p:nvGrpSpPr>
        <p:grpSpPr>
          <a:xfrm flipH="1" flipV="1">
            <a:off x="7858148" y="1795449"/>
            <a:ext cx="357190" cy="285752"/>
            <a:chOff x="1500166" y="1857364"/>
            <a:chExt cx="357190" cy="285752"/>
          </a:xfrm>
        </p:grpSpPr>
        <p:sp>
          <p:nvSpPr>
            <p:cNvPr id="28" name="Arco 27"/>
            <p:cNvSpPr/>
            <p:nvPr/>
          </p:nvSpPr>
          <p:spPr>
            <a:xfrm>
              <a:off x="1500166" y="1857364"/>
              <a:ext cx="357190" cy="285752"/>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ln w="38100">
                  <a:solidFill>
                    <a:schemeClr val="tx1"/>
                  </a:solidFill>
                </a:ln>
              </a:endParaRPr>
            </a:p>
          </p:txBody>
        </p:sp>
        <p:sp>
          <p:nvSpPr>
            <p:cNvPr id="29" name="Arco 28"/>
            <p:cNvSpPr/>
            <p:nvPr/>
          </p:nvSpPr>
          <p:spPr>
            <a:xfrm rot="5400000">
              <a:off x="1535885" y="1821646"/>
              <a:ext cx="276228" cy="347666"/>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ln w="38100">
                  <a:solidFill>
                    <a:schemeClr val="tx1"/>
                  </a:solidFill>
                </a:ln>
              </a:endParaRPr>
            </a:p>
          </p:txBody>
        </p:sp>
      </p:grpSp>
      <p:grpSp>
        <p:nvGrpSpPr>
          <p:cNvPr id="30" name="Gruppo 29"/>
          <p:cNvGrpSpPr/>
          <p:nvPr/>
        </p:nvGrpSpPr>
        <p:grpSpPr>
          <a:xfrm flipV="1">
            <a:off x="7358082" y="1438259"/>
            <a:ext cx="142876" cy="1071570"/>
            <a:chOff x="1000100" y="1500174"/>
            <a:chExt cx="142876" cy="1071570"/>
          </a:xfrm>
        </p:grpSpPr>
        <p:cxnSp>
          <p:nvCxnSpPr>
            <p:cNvPr id="31" name="Connettore 1 30"/>
            <p:cNvCxnSpPr/>
            <p:nvPr/>
          </p:nvCxnSpPr>
          <p:spPr>
            <a:xfrm rot="5400000">
              <a:off x="892943" y="2250273"/>
              <a:ext cx="35719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rot="5400000">
              <a:off x="857224" y="1857364"/>
              <a:ext cx="4286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e 32"/>
            <p:cNvSpPr/>
            <p:nvPr/>
          </p:nvSpPr>
          <p:spPr>
            <a:xfrm>
              <a:off x="1000100" y="1500174"/>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Ovale 33"/>
            <p:cNvSpPr/>
            <p:nvPr/>
          </p:nvSpPr>
          <p:spPr>
            <a:xfrm>
              <a:off x="1000100" y="242886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5" name="Gruppo 34"/>
          <p:cNvGrpSpPr/>
          <p:nvPr/>
        </p:nvGrpSpPr>
        <p:grpSpPr>
          <a:xfrm rot="16200000">
            <a:off x="7822429" y="821513"/>
            <a:ext cx="142876" cy="1071570"/>
            <a:chOff x="428596" y="1357298"/>
            <a:chExt cx="142876" cy="1071570"/>
          </a:xfrm>
        </p:grpSpPr>
        <p:sp>
          <p:nvSpPr>
            <p:cNvPr id="36" name="Ovale 35"/>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7" name="Connettore 1 36"/>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8" name="Gruppo 37"/>
          <p:cNvGrpSpPr/>
          <p:nvPr/>
        </p:nvGrpSpPr>
        <p:grpSpPr>
          <a:xfrm rot="16200000">
            <a:off x="7822429" y="2035959"/>
            <a:ext cx="142876" cy="1071570"/>
            <a:chOff x="928662" y="2643182"/>
            <a:chExt cx="142876" cy="1071570"/>
          </a:xfrm>
        </p:grpSpPr>
        <p:sp>
          <p:nvSpPr>
            <p:cNvPr id="39" name="Ovale 38"/>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0" name="Connettore 1 39"/>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CasellaDiTesto 40"/>
          <p:cNvSpPr txBox="1"/>
          <p:nvPr/>
        </p:nvSpPr>
        <p:spPr>
          <a:xfrm>
            <a:off x="2428860" y="1142984"/>
            <a:ext cx="4429156" cy="2554545"/>
          </a:xfrm>
          <a:prstGeom prst="rect">
            <a:avLst/>
          </a:prstGeom>
          <a:solidFill>
            <a:schemeClr val="accent3">
              <a:lumMod val="75000"/>
            </a:schemeClr>
          </a:solidFill>
          <a:ln>
            <a:solidFill>
              <a:schemeClr val="accent3">
                <a:lumMod val="60000"/>
                <a:lumOff val="40000"/>
              </a:schemeClr>
            </a:solidFill>
          </a:ln>
        </p:spPr>
        <p:txBody>
          <a:bodyPr wrap="square" rtlCol="0">
            <a:spAutoFit/>
          </a:bodyPr>
          <a:lstStyle/>
          <a:p>
            <a:r>
              <a:rPr lang="it-IT" sz="1600" b="1" dirty="0" smtClean="0">
                <a:latin typeface="Times New Roman" pitchFamily="18" charset="0"/>
                <a:cs typeface="Times New Roman" pitchFamily="18" charset="0"/>
              </a:rPr>
              <a:t>In </a:t>
            </a:r>
            <a:r>
              <a:rPr lang="it-IT" sz="1600" b="1" i="1" dirty="0" err="1" smtClean="0">
                <a:latin typeface="Times New Roman" pitchFamily="18" charset="0"/>
                <a:cs typeface="Times New Roman" pitchFamily="18" charset="0"/>
              </a:rPr>
              <a:t>Drosophila</a:t>
            </a:r>
            <a:r>
              <a:rPr lang="it-IT" sz="1600" b="1" dirty="0" smtClean="0">
                <a:latin typeface="Times New Roman" pitchFamily="18" charset="0"/>
                <a:cs typeface="Times New Roman" pitchFamily="18" charset="0"/>
              </a:rPr>
              <a:t> i maschi non hanno il </a:t>
            </a:r>
            <a:r>
              <a:rPr lang="it-IT" sz="1600" b="1" dirty="0" err="1" smtClean="0">
                <a:latin typeface="Times New Roman" pitchFamily="18" charset="0"/>
                <a:cs typeface="Times New Roman" pitchFamily="18" charset="0"/>
              </a:rPr>
              <a:t>crossing</a:t>
            </a:r>
            <a:r>
              <a:rPr lang="it-IT" sz="1600" b="1" dirty="0" smtClean="0">
                <a:latin typeface="Times New Roman" pitchFamily="18" charset="0"/>
                <a:cs typeface="Times New Roman" pitchFamily="18" charset="0"/>
              </a:rPr>
              <a:t> </a:t>
            </a:r>
            <a:r>
              <a:rPr lang="it-IT" sz="1600" b="1" dirty="0" err="1" smtClean="0">
                <a:latin typeface="Times New Roman" pitchFamily="18" charset="0"/>
                <a:cs typeface="Times New Roman" pitchFamily="18" charset="0"/>
              </a:rPr>
              <a:t>over</a:t>
            </a:r>
            <a:r>
              <a:rPr lang="it-IT" sz="1600" b="1" dirty="0" smtClean="0">
                <a:latin typeface="Times New Roman" pitchFamily="18" charset="0"/>
                <a:cs typeface="Times New Roman" pitchFamily="18" charset="0"/>
              </a:rPr>
              <a:t>, mentre le femmine, che lo hanno,  si manifesta un fenomeno di </a:t>
            </a:r>
            <a:r>
              <a:rPr lang="it-IT" sz="1600" b="1" dirty="0" err="1" smtClean="0">
                <a:latin typeface="Times New Roman" pitchFamily="18" charset="0"/>
                <a:cs typeface="Times New Roman" pitchFamily="18" charset="0"/>
              </a:rPr>
              <a:t>meiotic</a:t>
            </a:r>
            <a:r>
              <a:rPr lang="it-IT" sz="1600" b="1" dirty="0" smtClean="0">
                <a:latin typeface="Times New Roman" pitchFamily="18" charset="0"/>
                <a:cs typeface="Times New Roman" pitchFamily="18" charset="0"/>
              </a:rPr>
              <a:t> drive per le inversioni paracentriche per cui i cromatidi </a:t>
            </a:r>
            <a:r>
              <a:rPr lang="it-IT" sz="1600" b="1" dirty="0" err="1" smtClean="0">
                <a:latin typeface="Times New Roman" pitchFamily="18" charset="0"/>
                <a:cs typeface="Times New Roman" pitchFamily="18" charset="0"/>
              </a:rPr>
              <a:t>dicentrici</a:t>
            </a:r>
            <a:r>
              <a:rPr lang="it-IT" sz="1600" b="1" dirty="0" smtClean="0">
                <a:latin typeface="Times New Roman" pitchFamily="18" charset="0"/>
                <a:cs typeface="Times New Roman" pitchFamily="18" charset="0"/>
              </a:rPr>
              <a:t> e </a:t>
            </a:r>
            <a:r>
              <a:rPr lang="it-IT" sz="1600" b="1" dirty="0" err="1" smtClean="0">
                <a:latin typeface="Times New Roman" pitchFamily="18" charset="0"/>
                <a:cs typeface="Times New Roman" pitchFamily="18" charset="0"/>
              </a:rPr>
              <a:t>acentrici</a:t>
            </a:r>
            <a:r>
              <a:rPr lang="it-IT" sz="1600" b="1" dirty="0" smtClean="0">
                <a:latin typeface="Times New Roman" pitchFamily="18" charset="0"/>
                <a:cs typeface="Times New Roman" pitchFamily="18" charset="0"/>
              </a:rPr>
              <a:t> dovuti al </a:t>
            </a:r>
            <a:r>
              <a:rPr lang="it-IT" sz="1600" b="1" dirty="0" err="1" smtClean="0">
                <a:latin typeface="Times New Roman" pitchFamily="18" charset="0"/>
                <a:cs typeface="Times New Roman" pitchFamily="18" charset="0"/>
              </a:rPr>
              <a:t>crossing</a:t>
            </a:r>
            <a:r>
              <a:rPr lang="it-IT" sz="1600" b="1" dirty="0" smtClean="0">
                <a:latin typeface="Times New Roman" pitchFamily="18" charset="0"/>
                <a:cs typeface="Times New Roman" pitchFamily="18" charset="0"/>
              </a:rPr>
              <a:t> </a:t>
            </a:r>
            <a:r>
              <a:rPr lang="it-IT" sz="1600" b="1" dirty="0" err="1" smtClean="0">
                <a:latin typeface="Times New Roman" pitchFamily="18" charset="0"/>
                <a:cs typeface="Times New Roman" pitchFamily="18" charset="0"/>
              </a:rPr>
              <a:t>over</a:t>
            </a:r>
            <a:r>
              <a:rPr lang="it-IT" sz="1600" b="1" dirty="0" smtClean="0">
                <a:latin typeface="Times New Roman" pitchFamily="18" charset="0"/>
                <a:cs typeface="Times New Roman" pitchFamily="18" charset="0"/>
              </a:rPr>
              <a:t> vengono sempre espulsi nei corpuscoli polari, insieme a uno a caso dei due cromosomi integri, mentre l’altro rimane nella cellula uovo; quindi non c’è riduzione di fecondità e non opera la  selezione </a:t>
            </a:r>
            <a:r>
              <a:rPr lang="it-IT" sz="1600" b="1" dirty="0" err="1" smtClean="0">
                <a:latin typeface="Times New Roman" pitchFamily="18" charset="0"/>
                <a:cs typeface="Times New Roman" pitchFamily="18" charset="0"/>
              </a:rPr>
              <a:t>diversificatrice</a:t>
            </a:r>
            <a:r>
              <a:rPr lang="it-IT" sz="1600" b="1" dirty="0" smtClean="0">
                <a:latin typeface="Times New Roman" pitchFamily="18" charset="0"/>
                <a:cs typeface="Times New Roman" pitchFamily="18" charset="0"/>
              </a:rPr>
              <a:t>.</a:t>
            </a:r>
            <a:endParaRPr lang="it-IT" sz="1600" b="1" dirty="0">
              <a:latin typeface="Times New Roman" pitchFamily="18" charset="0"/>
              <a:cs typeface="Times New Roman" pitchFamily="18" charset="0"/>
            </a:endParaRPr>
          </a:p>
        </p:txBody>
      </p:sp>
      <p:sp>
        <p:nvSpPr>
          <p:cNvPr id="42" name="Ovale 41"/>
          <p:cNvSpPr/>
          <p:nvPr/>
        </p:nvSpPr>
        <p:spPr>
          <a:xfrm>
            <a:off x="285720" y="1714488"/>
            <a:ext cx="2071702" cy="18573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Ovale 42"/>
          <p:cNvSpPr/>
          <p:nvPr/>
        </p:nvSpPr>
        <p:spPr>
          <a:xfrm>
            <a:off x="6929454" y="1714488"/>
            <a:ext cx="2071702" cy="18573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CasellaDiTesto 43"/>
          <p:cNvSpPr txBox="1"/>
          <p:nvPr/>
        </p:nvSpPr>
        <p:spPr>
          <a:xfrm>
            <a:off x="785786" y="3714752"/>
            <a:ext cx="85725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Uovo</a:t>
            </a:r>
            <a:endParaRPr lang="it-IT" b="1" dirty="0">
              <a:latin typeface="Times New Roman" pitchFamily="18" charset="0"/>
              <a:cs typeface="Times New Roman" pitchFamily="18" charset="0"/>
            </a:endParaRPr>
          </a:p>
        </p:txBody>
      </p:sp>
      <p:sp>
        <p:nvSpPr>
          <p:cNvPr id="45" name="CasellaDiTesto 44"/>
          <p:cNvSpPr txBox="1"/>
          <p:nvPr/>
        </p:nvSpPr>
        <p:spPr>
          <a:xfrm>
            <a:off x="7500958" y="3714752"/>
            <a:ext cx="85725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Uovo</a:t>
            </a:r>
            <a:endParaRPr lang="it-IT" b="1" dirty="0">
              <a:latin typeface="Times New Roman" pitchFamily="18" charset="0"/>
              <a:cs typeface="Times New Roman" pitchFamily="18" charset="0"/>
            </a:endParaRPr>
          </a:p>
        </p:txBody>
      </p:sp>
      <p:sp>
        <p:nvSpPr>
          <p:cNvPr id="46" name="CasellaDiTesto 45"/>
          <p:cNvSpPr txBox="1"/>
          <p:nvPr/>
        </p:nvSpPr>
        <p:spPr>
          <a:xfrm>
            <a:off x="0" y="4017727"/>
            <a:ext cx="9144000" cy="830997"/>
          </a:xfrm>
          <a:prstGeom prst="rect">
            <a:avLst/>
          </a:prstGeom>
          <a:solidFill>
            <a:schemeClr val="accent1">
              <a:lumMod val="60000"/>
              <a:lumOff val="40000"/>
            </a:schemeClr>
          </a:solidFill>
          <a:ln>
            <a:solidFill>
              <a:schemeClr val="accent3">
                <a:lumMod val="60000"/>
                <a:lumOff val="40000"/>
              </a:schemeClr>
            </a:solidFill>
          </a:ln>
        </p:spPr>
        <p:txBody>
          <a:bodyPr wrap="square" rtlCol="0">
            <a:spAutoFit/>
          </a:bodyPr>
          <a:lstStyle/>
          <a:p>
            <a:r>
              <a:rPr lang="it-IT" sz="1600" b="1" dirty="0" smtClean="0">
                <a:latin typeface="Times New Roman" pitchFamily="18" charset="0"/>
                <a:cs typeface="Times New Roman" pitchFamily="18" charset="0"/>
              </a:rPr>
              <a:t>In </a:t>
            </a:r>
            <a:r>
              <a:rPr lang="it-IT" sz="1600" b="1" i="1" dirty="0" err="1" smtClean="0">
                <a:latin typeface="Times New Roman" pitchFamily="18" charset="0"/>
                <a:cs typeface="Times New Roman" pitchFamily="18" charset="0"/>
              </a:rPr>
              <a:t>Drosophila</a:t>
            </a:r>
            <a:r>
              <a:rPr lang="it-IT" sz="1600" b="1" dirty="0" smtClean="0">
                <a:latin typeface="Times New Roman" pitchFamily="18" charset="0"/>
                <a:cs typeface="Times New Roman" pitchFamily="18" charset="0"/>
              </a:rPr>
              <a:t> </a:t>
            </a:r>
            <a:r>
              <a:rPr lang="it-IT" sz="1600" b="1" i="1" dirty="0" err="1" smtClean="0">
                <a:latin typeface="Times New Roman" pitchFamily="18" charset="0"/>
                <a:cs typeface="Times New Roman" pitchFamily="18" charset="0"/>
              </a:rPr>
              <a:t>pseudobscura</a:t>
            </a:r>
            <a:r>
              <a:rPr lang="it-IT" sz="1600" b="1" dirty="0" smtClean="0">
                <a:latin typeface="Times New Roman" pitchFamily="18" charset="0"/>
                <a:cs typeface="Times New Roman" pitchFamily="18" charset="0"/>
              </a:rPr>
              <a:t> l’eterozigosi per alcune inversioni paracentriche, per la loro dotazione di alleli, è avvantaggiata, in particolari condizioni ambientali, rispetto all’omozigosi, sia per l’inversione che per il cromosoma standard: quindi opera la selezione stabilizzatrice.</a:t>
            </a:r>
            <a:endParaRPr lang="it-IT" sz="1600" b="1" dirty="0">
              <a:latin typeface="Times New Roman" pitchFamily="18" charset="0"/>
              <a:cs typeface="Times New Roman" pitchFamily="18" charset="0"/>
            </a:endParaRPr>
          </a:p>
        </p:txBody>
      </p:sp>
      <p:grpSp>
        <p:nvGrpSpPr>
          <p:cNvPr id="47" name="Gruppo 46"/>
          <p:cNvGrpSpPr/>
          <p:nvPr/>
        </p:nvGrpSpPr>
        <p:grpSpPr>
          <a:xfrm rot="16200000">
            <a:off x="2750331" y="4893479"/>
            <a:ext cx="142876" cy="1071570"/>
            <a:chOff x="428596" y="1357298"/>
            <a:chExt cx="142876" cy="1071570"/>
          </a:xfrm>
        </p:grpSpPr>
        <p:sp>
          <p:nvSpPr>
            <p:cNvPr id="48" name="Ovale 47"/>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9" name="Connettore 1 48"/>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0" name="Gruppo 49"/>
          <p:cNvGrpSpPr/>
          <p:nvPr/>
        </p:nvGrpSpPr>
        <p:grpSpPr>
          <a:xfrm rot="16200000">
            <a:off x="2750331" y="4607727"/>
            <a:ext cx="142876" cy="1071570"/>
            <a:chOff x="428596" y="1357298"/>
            <a:chExt cx="142876" cy="1071570"/>
          </a:xfrm>
        </p:grpSpPr>
        <p:sp>
          <p:nvSpPr>
            <p:cNvPr id="51" name="Ovale 50"/>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2" name="Connettore 1 51"/>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3" name="Gruppo 52"/>
          <p:cNvGrpSpPr/>
          <p:nvPr/>
        </p:nvGrpSpPr>
        <p:grpSpPr>
          <a:xfrm rot="16200000">
            <a:off x="5250661" y="4893480"/>
            <a:ext cx="142876" cy="1071570"/>
            <a:chOff x="428596" y="1357298"/>
            <a:chExt cx="142876" cy="1071570"/>
          </a:xfrm>
        </p:grpSpPr>
        <p:sp>
          <p:nvSpPr>
            <p:cNvPr id="54" name="Ovale 53"/>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5" name="Connettore 1 54"/>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 name="Gruppo 55"/>
          <p:cNvGrpSpPr/>
          <p:nvPr/>
        </p:nvGrpSpPr>
        <p:grpSpPr>
          <a:xfrm rot="16200000">
            <a:off x="5250661" y="4607728"/>
            <a:ext cx="142876" cy="1071570"/>
            <a:chOff x="928662" y="2643182"/>
            <a:chExt cx="142876" cy="1071570"/>
          </a:xfrm>
        </p:grpSpPr>
        <p:sp>
          <p:nvSpPr>
            <p:cNvPr id="57" name="Ovale 56"/>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8" name="Connettore 1 57"/>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9" name="Gruppo 58"/>
          <p:cNvGrpSpPr/>
          <p:nvPr/>
        </p:nvGrpSpPr>
        <p:grpSpPr>
          <a:xfrm rot="16200000">
            <a:off x="7965305" y="4536290"/>
            <a:ext cx="142876" cy="1071570"/>
            <a:chOff x="928662" y="2643182"/>
            <a:chExt cx="142876" cy="1071570"/>
          </a:xfrm>
        </p:grpSpPr>
        <p:sp>
          <p:nvSpPr>
            <p:cNvPr id="60" name="Ovale 59"/>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1" name="Connettore 1 60"/>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 name="Gruppo 61"/>
          <p:cNvGrpSpPr/>
          <p:nvPr/>
        </p:nvGrpSpPr>
        <p:grpSpPr>
          <a:xfrm rot="16200000">
            <a:off x="7965305" y="4893480"/>
            <a:ext cx="142876" cy="1071570"/>
            <a:chOff x="928662" y="2643182"/>
            <a:chExt cx="142876" cy="1071570"/>
          </a:xfrm>
        </p:grpSpPr>
        <p:sp>
          <p:nvSpPr>
            <p:cNvPr id="63" name="Ovale 62"/>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4" name="Connettore 1 63"/>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5" name="CasellaDiTesto 64"/>
          <p:cNvSpPr txBox="1"/>
          <p:nvPr/>
        </p:nvSpPr>
        <p:spPr>
          <a:xfrm>
            <a:off x="285720" y="5131370"/>
            <a:ext cx="121444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Cariotipo</a:t>
            </a:r>
            <a:endParaRPr lang="it-IT" b="1" dirty="0">
              <a:latin typeface="Times New Roman" pitchFamily="18" charset="0"/>
              <a:cs typeface="Times New Roman" pitchFamily="18" charset="0"/>
            </a:endParaRPr>
          </a:p>
        </p:txBody>
      </p:sp>
      <p:sp>
        <p:nvSpPr>
          <p:cNvPr id="66" name="CasellaDiTesto 65"/>
          <p:cNvSpPr txBox="1"/>
          <p:nvPr/>
        </p:nvSpPr>
        <p:spPr>
          <a:xfrm>
            <a:off x="285720" y="5845750"/>
            <a:ext cx="121444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Fitness</a:t>
            </a:r>
            <a:endParaRPr lang="it-IT" b="1" dirty="0">
              <a:latin typeface="Times New Roman" pitchFamily="18" charset="0"/>
              <a:cs typeface="Times New Roman" pitchFamily="18" charset="0"/>
            </a:endParaRPr>
          </a:p>
        </p:txBody>
      </p:sp>
      <p:sp>
        <p:nvSpPr>
          <p:cNvPr id="67" name="CasellaDiTesto 66"/>
          <p:cNvSpPr txBox="1"/>
          <p:nvPr/>
        </p:nvSpPr>
        <p:spPr>
          <a:xfrm>
            <a:off x="2214546" y="5845750"/>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1-s1</a:t>
            </a:r>
            <a:endParaRPr lang="it-IT" b="1" dirty="0">
              <a:latin typeface="Times New Roman" pitchFamily="18" charset="0"/>
              <a:cs typeface="Times New Roman" pitchFamily="18" charset="0"/>
            </a:endParaRPr>
          </a:p>
        </p:txBody>
      </p:sp>
      <p:sp>
        <p:nvSpPr>
          <p:cNvPr id="68" name="CasellaDiTesto 67"/>
          <p:cNvSpPr txBox="1"/>
          <p:nvPr/>
        </p:nvSpPr>
        <p:spPr>
          <a:xfrm>
            <a:off x="7500958" y="5845750"/>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1-s2</a:t>
            </a:r>
            <a:endParaRPr lang="it-IT" b="1" dirty="0">
              <a:latin typeface="Times New Roman" pitchFamily="18" charset="0"/>
              <a:cs typeface="Times New Roman" pitchFamily="18" charset="0"/>
            </a:endParaRPr>
          </a:p>
        </p:txBody>
      </p:sp>
      <p:sp>
        <p:nvSpPr>
          <p:cNvPr id="69" name="CasellaDiTesto 68"/>
          <p:cNvSpPr txBox="1"/>
          <p:nvPr/>
        </p:nvSpPr>
        <p:spPr>
          <a:xfrm>
            <a:off x="4786314" y="5857892"/>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a:t>
            </a:r>
            <a:endParaRPr lang="it-IT" b="1" dirty="0">
              <a:latin typeface="Times New Roman" pitchFamily="18" charset="0"/>
              <a:cs typeface="Times New Roman" pitchFamily="18" charset="0"/>
            </a:endParaRPr>
          </a:p>
        </p:txBody>
      </p:sp>
      <p:grpSp>
        <p:nvGrpSpPr>
          <p:cNvPr id="70" name="Gruppo 69"/>
          <p:cNvGrpSpPr/>
          <p:nvPr/>
        </p:nvGrpSpPr>
        <p:grpSpPr>
          <a:xfrm rot="16200000">
            <a:off x="821505" y="5965049"/>
            <a:ext cx="142876" cy="1071570"/>
            <a:chOff x="428596" y="1357298"/>
            <a:chExt cx="142876" cy="1071570"/>
          </a:xfrm>
        </p:grpSpPr>
        <p:sp>
          <p:nvSpPr>
            <p:cNvPr id="71" name="Ovale 70"/>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72" name="Connettore 1 71"/>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3" name="CasellaDiTesto 72"/>
          <p:cNvSpPr txBox="1"/>
          <p:nvPr/>
        </p:nvSpPr>
        <p:spPr>
          <a:xfrm>
            <a:off x="1857356" y="6286520"/>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invertito</a:t>
            </a:r>
            <a:endParaRPr lang="it-IT" sz="1600" b="1" dirty="0">
              <a:latin typeface="Times New Roman" pitchFamily="18" charset="0"/>
              <a:cs typeface="Times New Roman" pitchFamily="18" charset="0"/>
            </a:endParaRPr>
          </a:p>
        </p:txBody>
      </p:sp>
      <p:grpSp>
        <p:nvGrpSpPr>
          <p:cNvPr id="74" name="Gruppo 73"/>
          <p:cNvGrpSpPr/>
          <p:nvPr/>
        </p:nvGrpSpPr>
        <p:grpSpPr>
          <a:xfrm rot="16200000">
            <a:off x="4964909" y="5893611"/>
            <a:ext cx="142876" cy="1071570"/>
            <a:chOff x="928662" y="2643182"/>
            <a:chExt cx="142876" cy="1071570"/>
          </a:xfrm>
        </p:grpSpPr>
        <p:sp>
          <p:nvSpPr>
            <p:cNvPr id="75" name="Ovale 74"/>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76" name="Connettore 1 75"/>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7" name="CasellaDiTesto 76"/>
          <p:cNvSpPr txBox="1"/>
          <p:nvPr/>
        </p:nvSpPr>
        <p:spPr>
          <a:xfrm>
            <a:off x="6000760" y="6215082"/>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standard</a:t>
            </a:r>
            <a:endParaRPr lang="it-IT" sz="1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par>
                                <p:cTn id="17" presetID="55"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strVal val="#ppt_w*0.70"/>
                                          </p:val>
                                        </p:tav>
                                        <p:tav tm="100000">
                                          <p:val>
                                            <p:strVal val="#ppt_w"/>
                                          </p:val>
                                        </p:tav>
                                      </p:tavLst>
                                    </p:anim>
                                    <p:anim calcmode="lin" valueType="num">
                                      <p:cBhvr>
                                        <p:cTn id="20" dur="1000" fill="hold"/>
                                        <p:tgtEl>
                                          <p:spTgt spid="26"/>
                                        </p:tgtEl>
                                        <p:attrNameLst>
                                          <p:attrName>ppt_h</p:attrName>
                                        </p:attrNameLst>
                                      </p:cBhvr>
                                      <p:tavLst>
                                        <p:tav tm="0">
                                          <p:val>
                                            <p:strVal val="#ppt_h"/>
                                          </p:val>
                                        </p:tav>
                                        <p:tav tm="100000">
                                          <p:val>
                                            <p:strVal val="#ppt_h"/>
                                          </p:val>
                                        </p:tav>
                                      </p:tavLst>
                                    </p:anim>
                                    <p:animEffect transition="in" filter="fade">
                                      <p:cBhvr>
                                        <p:cTn id="21" dur="1000"/>
                                        <p:tgtEl>
                                          <p:spTgt spid="26"/>
                                        </p:tgtEl>
                                      </p:cBhvr>
                                    </p:animEffect>
                                  </p:childTnLst>
                                </p:cTn>
                              </p:par>
                              <p:par>
                                <p:cTn id="22" presetID="55"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000" fill="hold"/>
                                        <p:tgtEl>
                                          <p:spTgt spid="24"/>
                                        </p:tgtEl>
                                        <p:attrNameLst>
                                          <p:attrName>ppt_w</p:attrName>
                                        </p:attrNameLst>
                                      </p:cBhvr>
                                      <p:tavLst>
                                        <p:tav tm="0">
                                          <p:val>
                                            <p:strVal val="#ppt_w*0.70"/>
                                          </p:val>
                                        </p:tav>
                                        <p:tav tm="100000">
                                          <p:val>
                                            <p:strVal val="#ppt_w"/>
                                          </p:val>
                                        </p:tav>
                                      </p:tavLst>
                                    </p:anim>
                                    <p:anim calcmode="lin" valueType="num">
                                      <p:cBhvr>
                                        <p:cTn id="25" dur="1000" fill="hold"/>
                                        <p:tgtEl>
                                          <p:spTgt spid="24"/>
                                        </p:tgtEl>
                                        <p:attrNameLst>
                                          <p:attrName>ppt_h</p:attrName>
                                        </p:attrNameLst>
                                      </p:cBhvr>
                                      <p:tavLst>
                                        <p:tav tm="0">
                                          <p:val>
                                            <p:strVal val="#ppt_h"/>
                                          </p:val>
                                        </p:tav>
                                        <p:tav tm="100000">
                                          <p:val>
                                            <p:strVal val="#ppt_h"/>
                                          </p:val>
                                        </p:tav>
                                      </p:tavLst>
                                    </p:anim>
                                    <p:animEffect transition="in" filter="fade">
                                      <p:cBhvr>
                                        <p:cTn id="26" dur="1000"/>
                                        <p:tgtEl>
                                          <p:spTgt spid="24"/>
                                        </p:tgtEl>
                                      </p:cBhvr>
                                    </p:animEffect>
                                  </p:childTnLst>
                                </p:cTn>
                              </p:par>
                              <p:par>
                                <p:cTn id="27" presetID="55"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strVal val="#ppt_w*0.70"/>
                                          </p:val>
                                        </p:tav>
                                        <p:tav tm="100000">
                                          <p:val>
                                            <p:strVal val="#ppt_w"/>
                                          </p:val>
                                        </p:tav>
                                      </p:tavLst>
                                    </p:anim>
                                    <p:anim calcmode="lin" valueType="num">
                                      <p:cBhvr>
                                        <p:cTn id="30" dur="1000" fill="hold"/>
                                        <p:tgtEl>
                                          <p:spTgt spid="25"/>
                                        </p:tgtEl>
                                        <p:attrNameLst>
                                          <p:attrName>ppt_h</p:attrName>
                                        </p:attrNameLst>
                                      </p:cBhvr>
                                      <p:tavLst>
                                        <p:tav tm="0">
                                          <p:val>
                                            <p:strVal val="#ppt_h"/>
                                          </p:val>
                                        </p:tav>
                                        <p:tav tm="100000">
                                          <p:val>
                                            <p:strVal val="#ppt_h"/>
                                          </p:val>
                                        </p:tav>
                                      </p:tavLst>
                                    </p:anim>
                                    <p:animEffect transition="in" filter="fade">
                                      <p:cBhvr>
                                        <p:cTn id="31" dur="1000"/>
                                        <p:tgtEl>
                                          <p:spTgt spid="25"/>
                                        </p:tgtEl>
                                      </p:cBhvr>
                                    </p:animEffect>
                                  </p:childTnLst>
                                </p:cTn>
                              </p:par>
                              <p:par>
                                <p:cTn id="32" presetID="55"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ppt_w</p:attrName>
                                        </p:attrNameLst>
                                      </p:cBhvr>
                                      <p:tavLst>
                                        <p:tav tm="0">
                                          <p:val>
                                            <p:strVal val="#ppt_w*0.70"/>
                                          </p:val>
                                        </p:tav>
                                        <p:tav tm="100000">
                                          <p:val>
                                            <p:strVal val="#ppt_w"/>
                                          </p:val>
                                        </p:tav>
                                      </p:tavLst>
                                    </p:anim>
                                    <p:anim calcmode="lin" valueType="num">
                                      <p:cBhvr>
                                        <p:cTn id="35" dur="1000" fill="hold"/>
                                        <p:tgtEl>
                                          <p:spTgt spid="27"/>
                                        </p:tgtEl>
                                        <p:attrNameLst>
                                          <p:attrName>ppt_h</p:attrName>
                                        </p:attrNameLst>
                                      </p:cBhvr>
                                      <p:tavLst>
                                        <p:tav tm="0">
                                          <p:val>
                                            <p:strVal val="#ppt_h"/>
                                          </p:val>
                                        </p:tav>
                                        <p:tav tm="100000">
                                          <p:val>
                                            <p:strVal val="#ppt_h"/>
                                          </p:val>
                                        </p:tav>
                                      </p:tavLst>
                                    </p:anim>
                                    <p:animEffect transition="in" filter="fade">
                                      <p:cBhvr>
                                        <p:cTn id="36" dur="1000"/>
                                        <p:tgtEl>
                                          <p:spTgt spid="27"/>
                                        </p:tgtEl>
                                      </p:cBhvr>
                                    </p:animEffect>
                                  </p:childTnLst>
                                </p:cTn>
                              </p:par>
                              <p:par>
                                <p:cTn id="37" presetID="55"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1000" fill="hold"/>
                                        <p:tgtEl>
                                          <p:spTgt spid="30"/>
                                        </p:tgtEl>
                                        <p:attrNameLst>
                                          <p:attrName>ppt_w</p:attrName>
                                        </p:attrNameLst>
                                      </p:cBhvr>
                                      <p:tavLst>
                                        <p:tav tm="0">
                                          <p:val>
                                            <p:strVal val="#ppt_w*0.70"/>
                                          </p:val>
                                        </p:tav>
                                        <p:tav tm="100000">
                                          <p:val>
                                            <p:strVal val="#ppt_w"/>
                                          </p:val>
                                        </p:tav>
                                      </p:tavLst>
                                    </p:anim>
                                    <p:anim calcmode="lin" valueType="num">
                                      <p:cBhvr>
                                        <p:cTn id="40" dur="1000" fill="hold"/>
                                        <p:tgtEl>
                                          <p:spTgt spid="30"/>
                                        </p:tgtEl>
                                        <p:attrNameLst>
                                          <p:attrName>ppt_h</p:attrName>
                                        </p:attrNameLst>
                                      </p:cBhvr>
                                      <p:tavLst>
                                        <p:tav tm="0">
                                          <p:val>
                                            <p:strVal val="#ppt_h"/>
                                          </p:val>
                                        </p:tav>
                                        <p:tav tm="100000">
                                          <p:val>
                                            <p:strVal val="#ppt_h"/>
                                          </p:val>
                                        </p:tav>
                                      </p:tavLst>
                                    </p:anim>
                                    <p:animEffect transition="in" filter="fade">
                                      <p:cBhvr>
                                        <p:cTn id="41" dur="1000"/>
                                        <p:tgtEl>
                                          <p:spTgt spid="30"/>
                                        </p:tgtEl>
                                      </p:cBhvr>
                                    </p:animEffect>
                                  </p:childTnLst>
                                </p:cTn>
                              </p:par>
                              <p:par>
                                <p:cTn id="42" presetID="55" presetClass="entr" presetSubtype="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strVal val="#ppt_w*0.70"/>
                                          </p:val>
                                        </p:tav>
                                        <p:tav tm="100000">
                                          <p:val>
                                            <p:strVal val="#ppt_w"/>
                                          </p:val>
                                        </p:tav>
                                      </p:tavLst>
                                    </p:anim>
                                    <p:anim calcmode="lin" valueType="num">
                                      <p:cBhvr>
                                        <p:cTn id="45" dur="1000" fill="hold"/>
                                        <p:tgtEl>
                                          <p:spTgt spid="35"/>
                                        </p:tgtEl>
                                        <p:attrNameLst>
                                          <p:attrName>ppt_h</p:attrName>
                                        </p:attrNameLst>
                                      </p:cBhvr>
                                      <p:tavLst>
                                        <p:tav tm="0">
                                          <p:val>
                                            <p:strVal val="#ppt_h"/>
                                          </p:val>
                                        </p:tav>
                                        <p:tav tm="100000">
                                          <p:val>
                                            <p:strVal val="#ppt_h"/>
                                          </p:val>
                                        </p:tav>
                                      </p:tavLst>
                                    </p:anim>
                                    <p:animEffect transition="in" filter="fade">
                                      <p:cBhvr>
                                        <p:cTn id="46" dur="1000"/>
                                        <p:tgtEl>
                                          <p:spTgt spid="35"/>
                                        </p:tgtEl>
                                      </p:cBhvr>
                                    </p:animEffect>
                                  </p:childTnLst>
                                </p:cTn>
                              </p:par>
                              <p:par>
                                <p:cTn id="47" presetID="55"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1000" fill="hold"/>
                                        <p:tgtEl>
                                          <p:spTgt spid="38"/>
                                        </p:tgtEl>
                                        <p:attrNameLst>
                                          <p:attrName>ppt_w</p:attrName>
                                        </p:attrNameLst>
                                      </p:cBhvr>
                                      <p:tavLst>
                                        <p:tav tm="0">
                                          <p:val>
                                            <p:strVal val="#ppt_w*0.70"/>
                                          </p:val>
                                        </p:tav>
                                        <p:tav tm="100000">
                                          <p:val>
                                            <p:strVal val="#ppt_w"/>
                                          </p:val>
                                        </p:tav>
                                      </p:tavLst>
                                    </p:anim>
                                    <p:anim calcmode="lin" valueType="num">
                                      <p:cBhvr>
                                        <p:cTn id="50" dur="1000" fill="hold"/>
                                        <p:tgtEl>
                                          <p:spTgt spid="38"/>
                                        </p:tgtEl>
                                        <p:attrNameLst>
                                          <p:attrName>ppt_h</p:attrName>
                                        </p:attrNameLst>
                                      </p:cBhvr>
                                      <p:tavLst>
                                        <p:tav tm="0">
                                          <p:val>
                                            <p:strVal val="#ppt_h"/>
                                          </p:val>
                                        </p:tav>
                                        <p:tav tm="100000">
                                          <p:val>
                                            <p:strVal val="#ppt_h"/>
                                          </p:val>
                                        </p:tav>
                                      </p:tavLst>
                                    </p:anim>
                                    <p:animEffect transition="in" filter="fade">
                                      <p:cBhvr>
                                        <p:cTn id="51" dur="1000"/>
                                        <p:tgtEl>
                                          <p:spTgt spid="3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xit" presetSubtype="1" fill="hold" nodeType="clickEffect">
                                  <p:stCondLst>
                                    <p:cond delay="0"/>
                                  </p:stCondLst>
                                  <p:childTnLst>
                                    <p:anim calcmode="lin" valueType="num">
                                      <p:cBhvr additive="base">
                                        <p:cTn id="55" dur="500"/>
                                        <p:tgtEl>
                                          <p:spTgt spid="8"/>
                                        </p:tgtEl>
                                        <p:attrNameLst>
                                          <p:attrName>ppt_x</p:attrName>
                                        </p:attrNameLst>
                                      </p:cBhvr>
                                      <p:tavLst>
                                        <p:tav tm="0">
                                          <p:val>
                                            <p:strVal val="ppt_x"/>
                                          </p:val>
                                        </p:tav>
                                        <p:tav tm="100000">
                                          <p:val>
                                            <p:strVal val="ppt_x"/>
                                          </p:val>
                                        </p:tav>
                                      </p:tavLst>
                                    </p:anim>
                                    <p:anim calcmode="lin" valueType="num">
                                      <p:cBhvr additive="base">
                                        <p:cTn id="56" dur="500"/>
                                        <p:tgtEl>
                                          <p:spTgt spid="8"/>
                                        </p:tgtEl>
                                        <p:attrNameLst>
                                          <p:attrName>ppt_y</p:attrName>
                                        </p:attrNameLst>
                                      </p:cBhvr>
                                      <p:tavLst>
                                        <p:tav tm="0">
                                          <p:val>
                                            <p:strVal val="ppt_y"/>
                                          </p:val>
                                        </p:tav>
                                        <p:tav tm="100000">
                                          <p:val>
                                            <p:strVal val="0-ppt_h/2"/>
                                          </p:val>
                                        </p:tav>
                                      </p:tavLst>
                                    </p:anim>
                                    <p:set>
                                      <p:cBhvr>
                                        <p:cTn id="57" dur="1" fill="hold">
                                          <p:stCondLst>
                                            <p:cond delay="499"/>
                                          </p:stCondLst>
                                        </p:cTn>
                                        <p:tgtEl>
                                          <p:spTgt spid="8"/>
                                        </p:tgtEl>
                                        <p:attrNameLst>
                                          <p:attrName>style.visibility</p:attrName>
                                        </p:attrNameLst>
                                      </p:cBhvr>
                                      <p:to>
                                        <p:strVal val="hidden"/>
                                      </p:to>
                                    </p:set>
                                  </p:childTnLst>
                                </p:cTn>
                              </p:par>
                              <p:par>
                                <p:cTn id="58" presetID="2" presetClass="exit" presetSubtype="1" fill="hold" nodeType="withEffect">
                                  <p:stCondLst>
                                    <p:cond delay="0"/>
                                  </p:stCondLst>
                                  <p:childTnLst>
                                    <p:anim calcmode="lin" valueType="num">
                                      <p:cBhvr additive="base">
                                        <p:cTn id="59" dur="500"/>
                                        <p:tgtEl>
                                          <p:spTgt spid="26"/>
                                        </p:tgtEl>
                                        <p:attrNameLst>
                                          <p:attrName>ppt_x</p:attrName>
                                        </p:attrNameLst>
                                      </p:cBhvr>
                                      <p:tavLst>
                                        <p:tav tm="0">
                                          <p:val>
                                            <p:strVal val="ppt_x"/>
                                          </p:val>
                                        </p:tav>
                                        <p:tav tm="100000">
                                          <p:val>
                                            <p:strVal val="ppt_x"/>
                                          </p:val>
                                        </p:tav>
                                      </p:tavLst>
                                    </p:anim>
                                    <p:anim calcmode="lin" valueType="num">
                                      <p:cBhvr additive="base">
                                        <p:cTn id="60" dur="500"/>
                                        <p:tgtEl>
                                          <p:spTgt spid="26"/>
                                        </p:tgtEl>
                                        <p:attrNameLst>
                                          <p:attrName>ppt_y</p:attrName>
                                        </p:attrNameLst>
                                      </p:cBhvr>
                                      <p:tavLst>
                                        <p:tav tm="0">
                                          <p:val>
                                            <p:strVal val="ppt_y"/>
                                          </p:val>
                                        </p:tav>
                                        <p:tav tm="100000">
                                          <p:val>
                                            <p:strVal val="0-ppt_h/2"/>
                                          </p:val>
                                        </p:tav>
                                      </p:tavLst>
                                    </p:anim>
                                    <p:set>
                                      <p:cBhvr>
                                        <p:cTn id="61" dur="1" fill="hold">
                                          <p:stCondLst>
                                            <p:cond delay="499"/>
                                          </p:stCondLst>
                                        </p:cTn>
                                        <p:tgtEl>
                                          <p:spTgt spid="26"/>
                                        </p:tgtEl>
                                        <p:attrNameLst>
                                          <p:attrName>style.visibility</p:attrName>
                                        </p:attrNameLst>
                                      </p:cBhvr>
                                      <p:to>
                                        <p:strVal val="hidden"/>
                                      </p:to>
                                    </p:set>
                                  </p:childTnLst>
                                </p:cTn>
                              </p:par>
                              <p:par>
                                <p:cTn id="62" presetID="2" presetClass="exit" presetSubtype="1" fill="hold" nodeType="withEffect">
                                  <p:stCondLst>
                                    <p:cond delay="0"/>
                                  </p:stCondLst>
                                  <p:childTnLst>
                                    <p:anim calcmode="lin" valueType="num">
                                      <p:cBhvr additive="base">
                                        <p:cTn id="63" dur="500"/>
                                        <p:tgtEl>
                                          <p:spTgt spid="25"/>
                                        </p:tgtEl>
                                        <p:attrNameLst>
                                          <p:attrName>ppt_x</p:attrName>
                                        </p:attrNameLst>
                                      </p:cBhvr>
                                      <p:tavLst>
                                        <p:tav tm="0">
                                          <p:val>
                                            <p:strVal val="ppt_x"/>
                                          </p:val>
                                        </p:tav>
                                        <p:tav tm="100000">
                                          <p:val>
                                            <p:strVal val="ppt_x"/>
                                          </p:val>
                                        </p:tav>
                                      </p:tavLst>
                                    </p:anim>
                                    <p:anim calcmode="lin" valueType="num">
                                      <p:cBhvr additive="base">
                                        <p:cTn id="64" dur="500"/>
                                        <p:tgtEl>
                                          <p:spTgt spid="25"/>
                                        </p:tgtEl>
                                        <p:attrNameLst>
                                          <p:attrName>ppt_y</p:attrName>
                                        </p:attrNameLst>
                                      </p:cBhvr>
                                      <p:tavLst>
                                        <p:tav tm="0">
                                          <p:val>
                                            <p:strVal val="ppt_y"/>
                                          </p:val>
                                        </p:tav>
                                        <p:tav tm="100000">
                                          <p:val>
                                            <p:strVal val="0-ppt_h/2"/>
                                          </p:val>
                                        </p:tav>
                                      </p:tavLst>
                                    </p:anim>
                                    <p:set>
                                      <p:cBhvr>
                                        <p:cTn id="65" dur="1" fill="hold">
                                          <p:stCondLst>
                                            <p:cond delay="499"/>
                                          </p:stCondLst>
                                        </p:cTn>
                                        <p:tgtEl>
                                          <p:spTgt spid="25"/>
                                        </p:tgtEl>
                                        <p:attrNameLst>
                                          <p:attrName>style.visibility</p:attrName>
                                        </p:attrNameLst>
                                      </p:cBhvr>
                                      <p:to>
                                        <p:strVal val="hidden"/>
                                      </p:to>
                                    </p:set>
                                  </p:childTnLst>
                                </p:cTn>
                              </p:par>
                              <p:par>
                                <p:cTn id="66" presetID="2" presetClass="exit" presetSubtype="1" fill="hold" nodeType="withEffect">
                                  <p:stCondLst>
                                    <p:cond delay="0"/>
                                  </p:stCondLst>
                                  <p:childTnLst>
                                    <p:anim calcmode="lin" valueType="num">
                                      <p:cBhvr additive="base">
                                        <p:cTn id="67" dur="500"/>
                                        <p:tgtEl>
                                          <p:spTgt spid="27"/>
                                        </p:tgtEl>
                                        <p:attrNameLst>
                                          <p:attrName>ppt_x</p:attrName>
                                        </p:attrNameLst>
                                      </p:cBhvr>
                                      <p:tavLst>
                                        <p:tav tm="0">
                                          <p:val>
                                            <p:strVal val="ppt_x"/>
                                          </p:val>
                                        </p:tav>
                                        <p:tav tm="100000">
                                          <p:val>
                                            <p:strVal val="ppt_x"/>
                                          </p:val>
                                        </p:tav>
                                      </p:tavLst>
                                    </p:anim>
                                    <p:anim calcmode="lin" valueType="num">
                                      <p:cBhvr additive="base">
                                        <p:cTn id="68" dur="500"/>
                                        <p:tgtEl>
                                          <p:spTgt spid="27"/>
                                        </p:tgtEl>
                                        <p:attrNameLst>
                                          <p:attrName>ppt_y</p:attrName>
                                        </p:attrNameLst>
                                      </p:cBhvr>
                                      <p:tavLst>
                                        <p:tav tm="0">
                                          <p:val>
                                            <p:strVal val="ppt_y"/>
                                          </p:val>
                                        </p:tav>
                                        <p:tav tm="100000">
                                          <p:val>
                                            <p:strVal val="0-ppt_h/2"/>
                                          </p:val>
                                        </p:tav>
                                      </p:tavLst>
                                    </p:anim>
                                    <p:set>
                                      <p:cBhvr>
                                        <p:cTn id="69" dur="1" fill="hold">
                                          <p:stCondLst>
                                            <p:cond delay="499"/>
                                          </p:stCondLst>
                                        </p:cTn>
                                        <p:tgtEl>
                                          <p:spTgt spid="27"/>
                                        </p:tgtEl>
                                        <p:attrNameLst>
                                          <p:attrName>style.visibility</p:attrName>
                                        </p:attrNameLst>
                                      </p:cBhvr>
                                      <p:to>
                                        <p:strVal val="hidden"/>
                                      </p:to>
                                    </p:set>
                                  </p:childTnLst>
                                </p:cTn>
                              </p:par>
                              <p:par>
                                <p:cTn id="70" presetID="2" presetClass="exit" presetSubtype="1" fill="hold" nodeType="withEffect">
                                  <p:stCondLst>
                                    <p:cond delay="0"/>
                                  </p:stCondLst>
                                  <p:childTnLst>
                                    <p:anim calcmode="lin" valueType="num">
                                      <p:cBhvr additive="base">
                                        <p:cTn id="71" dur="500"/>
                                        <p:tgtEl>
                                          <p:spTgt spid="30"/>
                                        </p:tgtEl>
                                        <p:attrNameLst>
                                          <p:attrName>ppt_x</p:attrName>
                                        </p:attrNameLst>
                                      </p:cBhvr>
                                      <p:tavLst>
                                        <p:tav tm="0">
                                          <p:val>
                                            <p:strVal val="ppt_x"/>
                                          </p:val>
                                        </p:tav>
                                        <p:tav tm="100000">
                                          <p:val>
                                            <p:strVal val="ppt_x"/>
                                          </p:val>
                                        </p:tav>
                                      </p:tavLst>
                                    </p:anim>
                                    <p:anim calcmode="lin" valueType="num">
                                      <p:cBhvr additive="base">
                                        <p:cTn id="72" dur="500"/>
                                        <p:tgtEl>
                                          <p:spTgt spid="30"/>
                                        </p:tgtEl>
                                        <p:attrNameLst>
                                          <p:attrName>ppt_y</p:attrName>
                                        </p:attrNameLst>
                                      </p:cBhvr>
                                      <p:tavLst>
                                        <p:tav tm="0">
                                          <p:val>
                                            <p:strVal val="ppt_y"/>
                                          </p:val>
                                        </p:tav>
                                        <p:tav tm="100000">
                                          <p:val>
                                            <p:strVal val="0-ppt_h/2"/>
                                          </p:val>
                                        </p:tav>
                                      </p:tavLst>
                                    </p:anim>
                                    <p:set>
                                      <p:cBhvr>
                                        <p:cTn id="73" dur="1" fill="hold">
                                          <p:stCondLst>
                                            <p:cond delay="499"/>
                                          </p:stCondLst>
                                        </p:cTn>
                                        <p:tgtEl>
                                          <p:spTgt spid="30"/>
                                        </p:tgtEl>
                                        <p:attrNameLst>
                                          <p:attrName>style.visibility</p:attrName>
                                        </p:attrNameLst>
                                      </p:cBhvr>
                                      <p:to>
                                        <p:strVal val="hidden"/>
                                      </p:to>
                                    </p:set>
                                  </p:childTnLst>
                                </p:cTn>
                              </p:par>
                              <p:par>
                                <p:cTn id="74" presetID="2" presetClass="exit" presetSubtype="1" fill="hold" nodeType="withEffect">
                                  <p:stCondLst>
                                    <p:cond delay="0"/>
                                  </p:stCondLst>
                                  <p:childTnLst>
                                    <p:anim calcmode="lin" valueType="num">
                                      <p:cBhvr additive="base">
                                        <p:cTn id="75" dur="500"/>
                                        <p:tgtEl>
                                          <p:spTgt spid="35"/>
                                        </p:tgtEl>
                                        <p:attrNameLst>
                                          <p:attrName>ppt_x</p:attrName>
                                        </p:attrNameLst>
                                      </p:cBhvr>
                                      <p:tavLst>
                                        <p:tav tm="0">
                                          <p:val>
                                            <p:strVal val="ppt_x"/>
                                          </p:val>
                                        </p:tav>
                                        <p:tav tm="100000">
                                          <p:val>
                                            <p:strVal val="ppt_x"/>
                                          </p:val>
                                        </p:tav>
                                      </p:tavLst>
                                    </p:anim>
                                    <p:anim calcmode="lin" valueType="num">
                                      <p:cBhvr additive="base">
                                        <p:cTn id="76" dur="500"/>
                                        <p:tgtEl>
                                          <p:spTgt spid="35"/>
                                        </p:tgtEl>
                                        <p:attrNameLst>
                                          <p:attrName>ppt_y</p:attrName>
                                        </p:attrNameLst>
                                      </p:cBhvr>
                                      <p:tavLst>
                                        <p:tav tm="0">
                                          <p:val>
                                            <p:strVal val="ppt_y"/>
                                          </p:val>
                                        </p:tav>
                                        <p:tav tm="100000">
                                          <p:val>
                                            <p:strVal val="0-ppt_h/2"/>
                                          </p:val>
                                        </p:tav>
                                      </p:tavLst>
                                    </p:anim>
                                    <p:set>
                                      <p:cBhvr>
                                        <p:cTn id="77" dur="1" fill="hold">
                                          <p:stCondLst>
                                            <p:cond delay="499"/>
                                          </p:stCondLst>
                                        </p:cTn>
                                        <p:tgtEl>
                                          <p:spTgt spid="35"/>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42"/>
                                        </p:tgtEl>
                                        <p:attrNameLst>
                                          <p:attrName>style.visibility</p:attrName>
                                        </p:attrNameLst>
                                      </p:cBhvr>
                                      <p:to>
                                        <p:strVal val="visible"/>
                                      </p:to>
                                    </p:set>
                                    <p:anim calcmode="lin" valueType="num">
                                      <p:cBhvr>
                                        <p:cTn id="82" dur="1000" fill="hold"/>
                                        <p:tgtEl>
                                          <p:spTgt spid="42"/>
                                        </p:tgtEl>
                                        <p:attrNameLst>
                                          <p:attrName>ppt_w</p:attrName>
                                        </p:attrNameLst>
                                      </p:cBhvr>
                                      <p:tavLst>
                                        <p:tav tm="0">
                                          <p:val>
                                            <p:strVal val="#ppt_w*0.70"/>
                                          </p:val>
                                        </p:tav>
                                        <p:tav tm="100000">
                                          <p:val>
                                            <p:strVal val="#ppt_w"/>
                                          </p:val>
                                        </p:tav>
                                      </p:tavLst>
                                    </p:anim>
                                    <p:anim calcmode="lin" valueType="num">
                                      <p:cBhvr>
                                        <p:cTn id="83" dur="1000" fill="hold"/>
                                        <p:tgtEl>
                                          <p:spTgt spid="42"/>
                                        </p:tgtEl>
                                        <p:attrNameLst>
                                          <p:attrName>ppt_h</p:attrName>
                                        </p:attrNameLst>
                                      </p:cBhvr>
                                      <p:tavLst>
                                        <p:tav tm="0">
                                          <p:val>
                                            <p:strVal val="#ppt_h"/>
                                          </p:val>
                                        </p:tav>
                                        <p:tav tm="100000">
                                          <p:val>
                                            <p:strVal val="#ppt_h"/>
                                          </p:val>
                                        </p:tav>
                                      </p:tavLst>
                                    </p:anim>
                                    <p:animEffect transition="in" filter="fade">
                                      <p:cBhvr>
                                        <p:cTn id="84" dur="1000"/>
                                        <p:tgtEl>
                                          <p:spTgt spid="42"/>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43"/>
                                        </p:tgtEl>
                                        <p:attrNameLst>
                                          <p:attrName>style.visibility</p:attrName>
                                        </p:attrNameLst>
                                      </p:cBhvr>
                                      <p:to>
                                        <p:strVal val="visible"/>
                                      </p:to>
                                    </p:set>
                                    <p:anim calcmode="lin" valueType="num">
                                      <p:cBhvr>
                                        <p:cTn id="89" dur="1000" fill="hold"/>
                                        <p:tgtEl>
                                          <p:spTgt spid="43"/>
                                        </p:tgtEl>
                                        <p:attrNameLst>
                                          <p:attrName>ppt_w</p:attrName>
                                        </p:attrNameLst>
                                      </p:cBhvr>
                                      <p:tavLst>
                                        <p:tav tm="0">
                                          <p:val>
                                            <p:strVal val="#ppt_w*0.70"/>
                                          </p:val>
                                        </p:tav>
                                        <p:tav tm="100000">
                                          <p:val>
                                            <p:strVal val="#ppt_w"/>
                                          </p:val>
                                        </p:tav>
                                      </p:tavLst>
                                    </p:anim>
                                    <p:anim calcmode="lin" valueType="num">
                                      <p:cBhvr>
                                        <p:cTn id="90" dur="1000" fill="hold"/>
                                        <p:tgtEl>
                                          <p:spTgt spid="43"/>
                                        </p:tgtEl>
                                        <p:attrNameLst>
                                          <p:attrName>ppt_h</p:attrName>
                                        </p:attrNameLst>
                                      </p:cBhvr>
                                      <p:tavLst>
                                        <p:tav tm="0">
                                          <p:val>
                                            <p:strVal val="#ppt_h"/>
                                          </p:val>
                                        </p:tav>
                                        <p:tav tm="100000">
                                          <p:val>
                                            <p:strVal val="#ppt_h"/>
                                          </p:val>
                                        </p:tav>
                                      </p:tavLst>
                                    </p:anim>
                                    <p:animEffect transition="in" filter="fade">
                                      <p:cBhvr>
                                        <p:cTn id="91" dur="1000"/>
                                        <p:tgtEl>
                                          <p:spTgt spid="43"/>
                                        </p:tgtEl>
                                      </p:cBhvr>
                                    </p:animEffect>
                                  </p:childTnLst>
                                </p:cTn>
                              </p:par>
                              <p:par>
                                <p:cTn id="92" presetID="53" presetClass="entr" presetSubtype="0" fill="hold" grpId="0" nodeType="withEffect">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cBhvr>
                                        <p:cTn id="94" dur="500" fill="hold"/>
                                        <p:tgtEl>
                                          <p:spTgt spid="44"/>
                                        </p:tgtEl>
                                        <p:attrNameLst>
                                          <p:attrName>ppt_w</p:attrName>
                                        </p:attrNameLst>
                                      </p:cBhvr>
                                      <p:tavLst>
                                        <p:tav tm="0">
                                          <p:val>
                                            <p:fltVal val="0"/>
                                          </p:val>
                                        </p:tav>
                                        <p:tav tm="100000">
                                          <p:val>
                                            <p:strVal val="#ppt_w"/>
                                          </p:val>
                                        </p:tav>
                                      </p:tavLst>
                                    </p:anim>
                                    <p:anim calcmode="lin" valueType="num">
                                      <p:cBhvr>
                                        <p:cTn id="95" dur="500" fill="hold"/>
                                        <p:tgtEl>
                                          <p:spTgt spid="44"/>
                                        </p:tgtEl>
                                        <p:attrNameLst>
                                          <p:attrName>ppt_h</p:attrName>
                                        </p:attrNameLst>
                                      </p:cBhvr>
                                      <p:tavLst>
                                        <p:tav tm="0">
                                          <p:val>
                                            <p:fltVal val="0"/>
                                          </p:val>
                                        </p:tav>
                                        <p:tav tm="100000">
                                          <p:val>
                                            <p:strVal val="#ppt_h"/>
                                          </p:val>
                                        </p:tav>
                                      </p:tavLst>
                                    </p:anim>
                                    <p:animEffect transition="in" filter="fade">
                                      <p:cBhvr>
                                        <p:cTn id="96" dur="500"/>
                                        <p:tgtEl>
                                          <p:spTgt spid="44"/>
                                        </p:tgtEl>
                                      </p:cBhvr>
                                    </p:animEffect>
                                  </p:childTnLst>
                                </p:cTn>
                              </p:par>
                              <p:par>
                                <p:cTn id="97" presetID="53"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ppt_w</p:attrName>
                                        </p:attrNameLst>
                                      </p:cBhvr>
                                      <p:tavLst>
                                        <p:tav tm="0">
                                          <p:val>
                                            <p:fltVal val="0"/>
                                          </p:val>
                                        </p:tav>
                                        <p:tav tm="100000">
                                          <p:val>
                                            <p:strVal val="#ppt_w"/>
                                          </p:val>
                                        </p:tav>
                                      </p:tavLst>
                                    </p:anim>
                                    <p:anim calcmode="lin" valueType="num">
                                      <p:cBhvr>
                                        <p:cTn id="100" dur="500" fill="hold"/>
                                        <p:tgtEl>
                                          <p:spTgt spid="45"/>
                                        </p:tgtEl>
                                        <p:attrNameLst>
                                          <p:attrName>ppt_h</p:attrName>
                                        </p:attrNameLst>
                                      </p:cBhvr>
                                      <p:tavLst>
                                        <p:tav tm="0">
                                          <p:val>
                                            <p:fltVal val="0"/>
                                          </p:val>
                                        </p:tav>
                                        <p:tav tm="100000">
                                          <p:val>
                                            <p:strVal val="#ppt_h"/>
                                          </p:val>
                                        </p:tav>
                                      </p:tavLst>
                                    </p:anim>
                                    <p:animEffect transition="in" filter="fade">
                                      <p:cBhvr>
                                        <p:cTn id="101" dur="500"/>
                                        <p:tgtEl>
                                          <p:spTgt spid="45"/>
                                        </p:tgtEl>
                                      </p:cBhvr>
                                    </p:animEffect>
                                  </p:childTnLst>
                                </p:cTn>
                              </p:par>
                            </p:childTnLst>
                          </p:cTn>
                        </p:par>
                      </p:childTnLst>
                    </p:cTn>
                  </p:par>
                  <p:par>
                    <p:cTn id="102" fill="hold">
                      <p:stCondLst>
                        <p:cond delay="indefinite"/>
                      </p:stCondLst>
                      <p:childTnLst>
                        <p:par>
                          <p:cTn id="103" fill="hold">
                            <p:stCondLst>
                              <p:cond delay="0"/>
                            </p:stCondLst>
                            <p:childTnLst>
                              <p:par>
                                <p:cTn id="104" presetID="53" presetClass="entr" presetSubtype="0" fill="hold" grpId="0" nodeType="clickEffect">
                                  <p:stCondLst>
                                    <p:cond delay="0"/>
                                  </p:stCondLst>
                                  <p:childTnLst>
                                    <p:set>
                                      <p:cBhvr>
                                        <p:cTn id="105" dur="1" fill="hold">
                                          <p:stCondLst>
                                            <p:cond delay="0"/>
                                          </p:stCondLst>
                                        </p:cTn>
                                        <p:tgtEl>
                                          <p:spTgt spid="46"/>
                                        </p:tgtEl>
                                        <p:attrNameLst>
                                          <p:attrName>style.visibility</p:attrName>
                                        </p:attrNameLst>
                                      </p:cBhvr>
                                      <p:to>
                                        <p:strVal val="visible"/>
                                      </p:to>
                                    </p:set>
                                    <p:anim calcmode="lin" valueType="num">
                                      <p:cBhvr>
                                        <p:cTn id="106" dur="500" fill="hold"/>
                                        <p:tgtEl>
                                          <p:spTgt spid="46"/>
                                        </p:tgtEl>
                                        <p:attrNameLst>
                                          <p:attrName>ppt_w</p:attrName>
                                        </p:attrNameLst>
                                      </p:cBhvr>
                                      <p:tavLst>
                                        <p:tav tm="0">
                                          <p:val>
                                            <p:fltVal val="0"/>
                                          </p:val>
                                        </p:tav>
                                        <p:tav tm="100000">
                                          <p:val>
                                            <p:strVal val="#ppt_w"/>
                                          </p:val>
                                        </p:tav>
                                      </p:tavLst>
                                    </p:anim>
                                    <p:anim calcmode="lin" valueType="num">
                                      <p:cBhvr>
                                        <p:cTn id="107" dur="500" fill="hold"/>
                                        <p:tgtEl>
                                          <p:spTgt spid="46"/>
                                        </p:tgtEl>
                                        <p:attrNameLst>
                                          <p:attrName>ppt_h</p:attrName>
                                        </p:attrNameLst>
                                      </p:cBhvr>
                                      <p:tavLst>
                                        <p:tav tm="0">
                                          <p:val>
                                            <p:fltVal val="0"/>
                                          </p:val>
                                        </p:tav>
                                        <p:tav tm="100000">
                                          <p:val>
                                            <p:strVal val="#ppt_h"/>
                                          </p:val>
                                        </p:tav>
                                      </p:tavLst>
                                    </p:anim>
                                    <p:animEffect transition="in" filter="fade">
                                      <p:cBhvr>
                                        <p:cTn id="108" dur="500"/>
                                        <p:tgtEl>
                                          <p:spTgt spid="46"/>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0" fill="hold" grpId="0" nodeType="clickEffect">
                                  <p:stCondLst>
                                    <p:cond delay="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Effect transition="in" filter="fade">
                                      <p:cBhvr>
                                        <p:cTn id="115" dur="500"/>
                                        <p:tgtEl>
                                          <p:spTgt spid="65"/>
                                        </p:tgtEl>
                                      </p:cBhvr>
                                    </p:animEffect>
                                  </p:childTnLst>
                                </p:cTn>
                              </p:par>
                            </p:childTnLst>
                          </p:cTn>
                        </p:par>
                        <p:par>
                          <p:cTn id="116" fill="hold">
                            <p:stCondLst>
                              <p:cond delay="500"/>
                            </p:stCondLst>
                            <p:childTnLst>
                              <p:par>
                                <p:cTn id="117" presetID="53" presetClass="entr" presetSubtype="0" fill="hold" grpId="0" nodeType="afterEffect">
                                  <p:stCondLst>
                                    <p:cond delay="0"/>
                                  </p:stCondLst>
                                  <p:childTnLst>
                                    <p:set>
                                      <p:cBhvr>
                                        <p:cTn id="118" dur="1" fill="hold">
                                          <p:stCondLst>
                                            <p:cond delay="0"/>
                                          </p:stCondLst>
                                        </p:cTn>
                                        <p:tgtEl>
                                          <p:spTgt spid="66"/>
                                        </p:tgtEl>
                                        <p:attrNameLst>
                                          <p:attrName>style.visibility</p:attrName>
                                        </p:attrNameLst>
                                      </p:cBhvr>
                                      <p:to>
                                        <p:strVal val="visible"/>
                                      </p:to>
                                    </p:set>
                                    <p:anim calcmode="lin" valueType="num">
                                      <p:cBhvr>
                                        <p:cTn id="119" dur="500" fill="hold"/>
                                        <p:tgtEl>
                                          <p:spTgt spid="66"/>
                                        </p:tgtEl>
                                        <p:attrNameLst>
                                          <p:attrName>ppt_w</p:attrName>
                                        </p:attrNameLst>
                                      </p:cBhvr>
                                      <p:tavLst>
                                        <p:tav tm="0">
                                          <p:val>
                                            <p:fltVal val="0"/>
                                          </p:val>
                                        </p:tav>
                                        <p:tav tm="100000">
                                          <p:val>
                                            <p:strVal val="#ppt_w"/>
                                          </p:val>
                                        </p:tav>
                                      </p:tavLst>
                                    </p:anim>
                                    <p:anim calcmode="lin" valueType="num">
                                      <p:cBhvr>
                                        <p:cTn id="120" dur="500" fill="hold"/>
                                        <p:tgtEl>
                                          <p:spTgt spid="66"/>
                                        </p:tgtEl>
                                        <p:attrNameLst>
                                          <p:attrName>ppt_h</p:attrName>
                                        </p:attrNameLst>
                                      </p:cBhvr>
                                      <p:tavLst>
                                        <p:tav tm="0">
                                          <p:val>
                                            <p:fltVal val="0"/>
                                          </p:val>
                                        </p:tav>
                                        <p:tav tm="100000">
                                          <p:val>
                                            <p:strVal val="#ppt_h"/>
                                          </p:val>
                                        </p:tav>
                                      </p:tavLst>
                                    </p:anim>
                                    <p:animEffect transition="in" filter="fade">
                                      <p:cBhvr>
                                        <p:cTn id="121" dur="500"/>
                                        <p:tgtEl>
                                          <p:spTgt spid="66"/>
                                        </p:tgtEl>
                                      </p:cBhvr>
                                    </p:animEffect>
                                  </p:childTnLst>
                                </p:cTn>
                              </p:par>
                            </p:childTnLst>
                          </p:cTn>
                        </p:par>
                      </p:childTnLst>
                    </p:cTn>
                  </p:par>
                  <p:par>
                    <p:cTn id="122" fill="hold">
                      <p:stCondLst>
                        <p:cond delay="indefinite"/>
                      </p:stCondLst>
                      <p:childTnLst>
                        <p:par>
                          <p:cTn id="123" fill="hold">
                            <p:stCondLst>
                              <p:cond delay="0"/>
                            </p:stCondLst>
                            <p:childTnLst>
                              <p:par>
                                <p:cTn id="124" presetID="55" presetClass="entr" presetSubtype="0" fill="hold" nodeType="clickEffect">
                                  <p:stCondLst>
                                    <p:cond delay="0"/>
                                  </p:stCondLst>
                                  <p:childTnLst>
                                    <p:set>
                                      <p:cBhvr>
                                        <p:cTn id="125" dur="1" fill="hold">
                                          <p:stCondLst>
                                            <p:cond delay="0"/>
                                          </p:stCondLst>
                                        </p:cTn>
                                        <p:tgtEl>
                                          <p:spTgt spid="47"/>
                                        </p:tgtEl>
                                        <p:attrNameLst>
                                          <p:attrName>style.visibility</p:attrName>
                                        </p:attrNameLst>
                                      </p:cBhvr>
                                      <p:to>
                                        <p:strVal val="visible"/>
                                      </p:to>
                                    </p:set>
                                    <p:anim calcmode="lin" valueType="num">
                                      <p:cBhvr>
                                        <p:cTn id="126" dur="1000" fill="hold"/>
                                        <p:tgtEl>
                                          <p:spTgt spid="47"/>
                                        </p:tgtEl>
                                        <p:attrNameLst>
                                          <p:attrName>ppt_w</p:attrName>
                                        </p:attrNameLst>
                                      </p:cBhvr>
                                      <p:tavLst>
                                        <p:tav tm="0">
                                          <p:val>
                                            <p:strVal val="#ppt_w*0.70"/>
                                          </p:val>
                                        </p:tav>
                                        <p:tav tm="100000">
                                          <p:val>
                                            <p:strVal val="#ppt_w"/>
                                          </p:val>
                                        </p:tav>
                                      </p:tavLst>
                                    </p:anim>
                                    <p:anim calcmode="lin" valueType="num">
                                      <p:cBhvr>
                                        <p:cTn id="127" dur="1000" fill="hold"/>
                                        <p:tgtEl>
                                          <p:spTgt spid="47"/>
                                        </p:tgtEl>
                                        <p:attrNameLst>
                                          <p:attrName>ppt_h</p:attrName>
                                        </p:attrNameLst>
                                      </p:cBhvr>
                                      <p:tavLst>
                                        <p:tav tm="0">
                                          <p:val>
                                            <p:strVal val="#ppt_h"/>
                                          </p:val>
                                        </p:tav>
                                        <p:tav tm="100000">
                                          <p:val>
                                            <p:strVal val="#ppt_h"/>
                                          </p:val>
                                        </p:tav>
                                      </p:tavLst>
                                    </p:anim>
                                    <p:animEffect transition="in" filter="fade">
                                      <p:cBhvr>
                                        <p:cTn id="128" dur="1000"/>
                                        <p:tgtEl>
                                          <p:spTgt spid="47"/>
                                        </p:tgtEl>
                                      </p:cBhvr>
                                    </p:animEffect>
                                  </p:childTnLst>
                                </p:cTn>
                              </p:par>
                              <p:par>
                                <p:cTn id="129" presetID="55" presetClass="entr" presetSubtype="0" fill="hold"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p:cTn id="131" dur="1000" fill="hold"/>
                                        <p:tgtEl>
                                          <p:spTgt spid="50"/>
                                        </p:tgtEl>
                                        <p:attrNameLst>
                                          <p:attrName>ppt_w</p:attrName>
                                        </p:attrNameLst>
                                      </p:cBhvr>
                                      <p:tavLst>
                                        <p:tav tm="0">
                                          <p:val>
                                            <p:strVal val="#ppt_w*0.70"/>
                                          </p:val>
                                        </p:tav>
                                        <p:tav tm="100000">
                                          <p:val>
                                            <p:strVal val="#ppt_w"/>
                                          </p:val>
                                        </p:tav>
                                      </p:tavLst>
                                    </p:anim>
                                    <p:anim calcmode="lin" valueType="num">
                                      <p:cBhvr>
                                        <p:cTn id="132" dur="1000" fill="hold"/>
                                        <p:tgtEl>
                                          <p:spTgt spid="50"/>
                                        </p:tgtEl>
                                        <p:attrNameLst>
                                          <p:attrName>ppt_h</p:attrName>
                                        </p:attrNameLst>
                                      </p:cBhvr>
                                      <p:tavLst>
                                        <p:tav tm="0">
                                          <p:val>
                                            <p:strVal val="#ppt_h"/>
                                          </p:val>
                                        </p:tav>
                                        <p:tav tm="100000">
                                          <p:val>
                                            <p:strVal val="#ppt_h"/>
                                          </p:val>
                                        </p:tav>
                                      </p:tavLst>
                                    </p:anim>
                                    <p:animEffect transition="in" filter="fade">
                                      <p:cBhvr>
                                        <p:cTn id="133" dur="1000"/>
                                        <p:tgtEl>
                                          <p:spTgt spid="50"/>
                                        </p:tgtEl>
                                      </p:cBhvr>
                                    </p:animEffect>
                                  </p:childTnLst>
                                </p:cTn>
                              </p:par>
                              <p:par>
                                <p:cTn id="134" presetID="55" presetClass="entr" presetSubtype="0" fill="hold" nodeType="withEffect">
                                  <p:stCondLst>
                                    <p:cond delay="0"/>
                                  </p:stCondLst>
                                  <p:childTnLst>
                                    <p:set>
                                      <p:cBhvr>
                                        <p:cTn id="135" dur="1" fill="hold">
                                          <p:stCondLst>
                                            <p:cond delay="0"/>
                                          </p:stCondLst>
                                        </p:cTn>
                                        <p:tgtEl>
                                          <p:spTgt spid="53"/>
                                        </p:tgtEl>
                                        <p:attrNameLst>
                                          <p:attrName>style.visibility</p:attrName>
                                        </p:attrNameLst>
                                      </p:cBhvr>
                                      <p:to>
                                        <p:strVal val="visible"/>
                                      </p:to>
                                    </p:set>
                                    <p:anim calcmode="lin" valueType="num">
                                      <p:cBhvr>
                                        <p:cTn id="136" dur="1000" fill="hold"/>
                                        <p:tgtEl>
                                          <p:spTgt spid="53"/>
                                        </p:tgtEl>
                                        <p:attrNameLst>
                                          <p:attrName>ppt_w</p:attrName>
                                        </p:attrNameLst>
                                      </p:cBhvr>
                                      <p:tavLst>
                                        <p:tav tm="0">
                                          <p:val>
                                            <p:strVal val="#ppt_w*0.70"/>
                                          </p:val>
                                        </p:tav>
                                        <p:tav tm="100000">
                                          <p:val>
                                            <p:strVal val="#ppt_w"/>
                                          </p:val>
                                        </p:tav>
                                      </p:tavLst>
                                    </p:anim>
                                    <p:anim calcmode="lin" valueType="num">
                                      <p:cBhvr>
                                        <p:cTn id="137" dur="1000" fill="hold"/>
                                        <p:tgtEl>
                                          <p:spTgt spid="53"/>
                                        </p:tgtEl>
                                        <p:attrNameLst>
                                          <p:attrName>ppt_h</p:attrName>
                                        </p:attrNameLst>
                                      </p:cBhvr>
                                      <p:tavLst>
                                        <p:tav tm="0">
                                          <p:val>
                                            <p:strVal val="#ppt_h"/>
                                          </p:val>
                                        </p:tav>
                                        <p:tav tm="100000">
                                          <p:val>
                                            <p:strVal val="#ppt_h"/>
                                          </p:val>
                                        </p:tav>
                                      </p:tavLst>
                                    </p:anim>
                                    <p:animEffect transition="in" filter="fade">
                                      <p:cBhvr>
                                        <p:cTn id="138" dur="1000"/>
                                        <p:tgtEl>
                                          <p:spTgt spid="53"/>
                                        </p:tgtEl>
                                      </p:cBhvr>
                                    </p:animEffect>
                                  </p:childTnLst>
                                </p:cTn>
                              </p:par>
                              <p:par>
                                <p:cTn id="139" presetID="55" presetClass="entr" presetSubtype="0" fill="hold" nodeType="withEffect">
                                  <p:stCondLst>
                                    <p:cond delay="0"/>
                                  </p:stCondLst>
                                  <p:childTnLst>
                                    <p:set>
                                      <p:cBhvr>
                                        <p:cTn id="140" dur="1" fill="hold">
                                          <p:stCondLst>
                                            <p:cond delay="0"/>
                                          </p:stCondLst>
                                        </p:cTn>
                                        <p:tgtEl>
                                          <p:spTgt spid="56"/>
                                        </p:tgtEl>
                                        <p:attrNameLst>
                                          <p:attrName>style.visibility</p:attrName>
                                        </p:attrNameLst>
                                      </p:cBhvr>
                                      <p:to>
                                        <p:strVal val="visible"/>
                                      </p:to>
                                    </p:set>
                                    <p:anim calcmode="lin" valueType="num">
                                      <p:cBhvr>
                                        <p:cTn id="141" dur="1000" fill="hold"/>
                                        <p:tgtEl>
                                          <p:spTgt spid="56"/>
                                        </p:tgtEl>
                                        <p:attrNameLst>
                                          <p:attrName>ppt_w</p:attrName>
                                        </p:attrNameLst>
                                      </p:cBhvr>
                                      <p:tavLst>
                                        <p:tav tm="0">
                                          <p:val>
                                            <p:strVal val="#ppt_w*0.70"/>
                                          </p:val>
                                        </p:tav>
                                        <p:tav tm="100000">
                                          <p:val>
                                            <p:strVal val="#ppt_w"/>
                                          </p:val>
                                        </p:tav>
                                      </p:tavLst>
                                    </p:anim>
                                    <p:anim calcmode="lin" valueType="num">
                                      <p:cBhvr>
                                        <p:cTn id="142" dur="1000" fill="hold"/>
                                        <p:tgtEl>
                                          <p:spTgt spid="56"/>
                                        </p:tgtEl>
                                        <p:attrNameLst>
                                          <p:attrName>ppt_h</p:attrName>
                                        </p:attrNameLst>
                                      </p:cBhvr>
                                      <p:tavLst>
                                        <p:tav tm="0">
                                          <p:val>
                                            <p:strVal val="#ppt_h"/>
                                          </p:val>
                                        </p:tav>
                                        <p:tav tm="100000">
                                          <p:val>
                                            <p:strVal val="#ppt_h"/>
                                          </p:val>
                                        </p:tav>
                                      </p:tavLst>
                                    </p:anim>
                                    <p:animEffect transition="in" filter="fade">
                                      <p:cBhvr>
                                        <p:cTn id="143" dur="1000"/>
                                        <p:tgtEl>
                                          <p:spTgt spid="56"/>
                                        </p:tgtEl>
                                      </p:cBhvr>
                                    </p:animEffect>
                                  </p:childTnLst>
                                </p:cTn>
                              </p:par>
                              <p:par>
                                <p:cTn id="144" presetID="55" presetClass="entr" presetSubtype="0" fill="hold" nodeType="withEffect">
                                  <p:stCondLst>
                                    <p:cond delay="0"/>
                                  </p:stCondLst>
                                  <p:childTnLst>
                                    <p:set>
                                      <p:cBhvr>
                                        <p:cTn id="145" dur="1" fill="hold">
                                          <p:stCondLst>
                                            <p:cond delay="0"/>
                                          </p:stCondLst>
                                        </p:cTn>
                                        <p:tgtEl>
                                          <p:spTgt spid="59"/>
                                        </p:tgtEl>
                                        <p:attrNameLst>
                                          <p:attrName>style.visibility</p:attrName>
                                        </p:attrNameLst>
                                      </p:cBhvr>
                                      <p:to>
                                        <p:strVal val="visible"/>
                                      </p:to>
                                    </p:set>
                                    <p:anim calcmode="lin" valueType="num">
                                      <p:cBhvr>
                                        <p:cTn id="146" dur="1000" fill="hold"/>
                                        <p:tgtEl>
                                          <p:spTgt spid="59"/>
                                        </p:tgtEl>
                                        <p:attrNameLst>
                                          <p:attrName>ppt_w</p:attrName>
                                        </p:attrNameLst>
                                      </p:cBhvr>
                                      <p:tavLst>
                                        <p:tav tm="0">
                                          <p:val>
                                            <p:strVal val="#ppt_w*0.70"/>
                                          </p:val>
                                        </p:tav>
                                        <p:tav tm="100000">
                                          <p:val>
                                            <p:strVal val="#ppt_w"/>
                                          </p:val>
                                        </p:tav>
                                      </p:tavLst>
                                    </p:anim>
                                    <p:anim calcmode="lin" valueType="num">
                                      <p:cBhvr>
                                        <p:cTn id="147" dur="1000" fill="hold"/>
                                        <p:tgtEl>
                                          <p:spTgt spid="59"/>
                                        </p:tgtEl>
                                        <p:attrNameLst>
                                          <p:attrName>ppt_h</p:attrName>
                                        </p:attrNameLst>
                                      </p:cBhvr>
                                      <p:tavLst>
                                        <p:tav tm="0">
                                          <p:val>
                                            <p:strVal val="#ppt_h"/>
                                          </p:val>
                                        </p:tav>
                                        <p:tav tm="100000">
                                          <p:val>
                                            <p:strVal val="#ppt_h"/>
                                          </p:val>
                                        </p:tav>
                                      </p:tavLst>
                                    </p:anim>
                                    <p:animEffect transition="in" filter="fade">
                                      <p:cBhvr>
                                        <p:cTn id="148" dur="1000"/>
                                        <p:tgtEl>
                                          <p:spTgt spid="59"/>
                                        </p:tgtEl>
                                      </p:cBhvr>
                                    </p:animEffect>
                                  </p:childTnLst>
                                </p:cTn>
                              </p:par>
                              <p:par>
                                <p:cTn id="149" presetID="55" presetClass="entr" presetSubtype="0" fill="hold" nodeType="withEffect">
                                  <p:stCondLst>
                                    <p:cond delay="0"/>
                                  </p:stCondLst>
                                  <p:childTnLst>
                                    <p:set>
                                      <p:cBhvr>
                                        <p:cTn id="150" dur="1" fill="hold">
                                          <p:stCondLst>
                                            <p:cond delay="0"/>
                                          </p:stCondLst>
                                        </p:cTn>
                                        <p:tgtEl>
                                          <p:spTgt spid="62"/>
                                        </p:tgtEl>
                                        <p:attrNameLst>
                                          <p:attrName>style.visibility</p:attrName>
                                        </p:attrNameLst>
                                      </p:cBhvr>
                                      <p:to>
                                        <p:strVal val="visible"/>
                                      </p:to>
                                    </p:set>
                                    <p:anim calcmode="lin" valueType="num">
                                      <p:cBhvr>
                                        <p:cTn id="151" dur="1000" fill="hold"/>
                                        <p:tgtEl>
                                          <p:spTgt spid="62"/>
                                        </p:tgtEl>
                                        <p:attrNameLst>
                                          <p:attrName>ppt_w</p:attrName>
                                        </p:attrNameLst>
                                      </p:cBhvr>
                                      <p:tavLst>
                                        <p:tav tm="0">
                                          <p:val>
                                            <p:strVal val="#ppt_w*0.70"/>
                                          </p:val>
                                        </p:tav>
                                        <p:tav tm="100000">
                                          <p:val>
                                            <p:strVal val="#ppt_w"/>
                                          </p:val>
                                        </p:tav>
                                      </p:tavLst>
                                    </p:anim>
                                    <p:anim calcmode="lin" valueType="num">
                                      <p:cBhvr>
                                        <p:cTn id="152" dur="1000" fill="hold"/>
                                        <p:tgtEl>
                                          <p:spTgt spid="62"/>
                                        </p:tgtEl>
                                        <p:attrNameLst>
                                          <p:attrName>ppt_h</p:attrName>
                                        </p:attrNameLst>
                                      </p:cBhvr>
                                      <p:tavLst>
                                        <p:tav tm="0">
                                          <p:val>
                                            <p:strVal val="#ppt_h"/>
                                          </p:val>
                                        </p:tav>
                                        <p:tav tm="100000">
                                          <p:val>
                                            <p:strVal val="#ppt_h"/>
                                          </p:val>
                                        </p:tav>
                                      </p:tavLst>
                                    </p:anim>
                                    <p:animEffect transition="in" filter="fade">
                                      <p:cBhvr>
                                        <p:cTn id="153" dur="1000"/>
                                        <p:tgtEl>
                                          <p:spTgt spid="62"/>
                                        </p:tgtEl>
                                      </p:cBhvr>
                                    </p:animEffect>
                                  </p:childTnLst>
                                </p:cTn>
                              </p:par>
                            </p:childTnLst>
                          </p:cTn>
                        </p:par>
                        <p:par>
                          <p:cTn id="154" fill="hold">
                            <p:stCondLst>
                              <p:cond delay="1000"/>
                            </p:stCondLst>
                            <p:childTnLst>
                              <p:par>
                                <p:cTn id="155" presetID="53" presetClass="entr" presetSubtype="0" fill="hold" grpId="0" nodeType="afterEffect">
                                  <p:stCondLst>
                                    <p:cond delay="0"/>
                                  </p:stCondLst>
                                  <p:childTnLst>
                                    <p:set>
                                      <p:cBhvr>
                                        <p:cTn id="156" dur="1" fill="hold">
                                          <p:stCondLst>
                                            <p:cond delay="0"/>
                                          </p:stCondLst>
                                        </p:cTn>
                                        <p:tgtEl>
                                          <p:spTgt spid="67"/>
                                        </p:tgtEl>
                                        <p:attrNameLst>
                                          <p:attrName>style.visibility</p:attrName>
                                        </p:attrNameLst>
                                      </p:cBhvr>
                                      <p:to>
                                        <p:strVal val="visible"/>
                                      </p:to>
                                    </p:set>
                                    <p:anim calcmode="lin" valueType="num">
                                      <p:cBhvr>
                                        <p:cTn id="157" dur="500" fill="hold"/>
                                        <p:tgtEl>
                                          <p:spTgt spid="67"/>
                                        </p:tgtEl>
                                        <p:attrNameLst>
                                          <p:attrName>ppt_w</p:attrName>
                                        </p:attrNameLst>
                                      </p:cBhvr>
                                      <p:tavLst>
                                        <p:tav tm="0">
                                          <p:val>
                                            <p:fltVal val="0"/>
                                          </p:val>
                                        </p:tav>
                                        <p:tav tm="100000">
                                          <p:val>
                                            <p:strVal val="#ppt_w"/>
                                          </p:val>
                                        </p:tav>
                                      </p:tavLst>
                                    </p:anim>
                                    <p:anim calcmode="lin" valueType="num">
                                      <p:cBhvr>
                                        <p:cTn id="158" dur="500" fill="hold"/>
                                        <p:tgtEl>
                                          <p:spTgt spid="67"/>
                                        </p:tgtEl>
                                        <p:attrNameLst>
                                          <p:attrName>ppt_h</p:attrName>
                                        </p:attrNameLst>
                                      </p:cBhvr>
                                      <p:tavLst>
                                        <p:tav tm="0">
                                          <p:val>
                                            <p:fltVal val="0"/>
                                          </p:val>
                                        </p:tav>
                                        <p:tav tm="100000">
                                          <p:val>
                                            <p:strVal val="#ppt_h"/>
                                          </p:val>
                                        </p:tav>
                                      </p:tavLst>
                                    </p:anim>
                                    <p:animEffect transition="in" filter="fade">
                                      <p:cBhvr>
                                        <p:cTn id="159" dur="500"/>
                                        <p:tgtEl>
                                          <p:spTgt spid="67"/>
                                        </p:tgtEl>
                                      </p:cBhvr>
                                    </p:animEffect>
                                  </p:childTnLst>
                                </p:cTn>
                              </p:par>
                              <p:par>
                                <p:cTn id="160" presetID="53" presetClass="entr" presetSubtype="0" fill="hold" grpId="0" nodeType="withEffect">
                                  <p:stCondLst>
                                    <p:cond delay="0"/>
                                  </p:stCondLst>
                                  <p:childTnLst>
                                    <p:set>
                                      <p:cBhvr>
                                        <p:cTn id="161" dur="1" fill="hold">
                                          <p:stCondLst>
                                            <p:cond delay="0"/>
                                          </p:stCondLst>
                                        </p:cTn>
                                        <p:tgtEl>
                                          <p:spTgt spid="68"/>
                                        </p:tgtEl>
                                        <p:attrNameLst>
                                          <p:attrName>style.visibility</p:attrName>
                                        </p:attrNameLst>
                                      </p:cBhvr>
                                      <p:to>
                                        <p:strVal val="visible"/>
                                      </p:to>
                                    </p:set>
                                    <p:anim calcmode="lin" valueType="num">
                                      <p:cBhvr>
                                        <p:cTn id="162" dur="500" fill="hold"/>
                                        <p:tgtEl>
                                          <p:spTgt spid="68"/>
                                        </p:tgtEl>
                                        <p:attrNameLst>
                                          <p:attrName>ppt_w</p:attrName>
                                        </p:attrNameLst>
                                      </p:cBhvr>
                                      <p:tavLst>
                                        <p:tav tm="0">
                                          <p:val>
                                            <p:fltVal val="0"/>
                                          </p:val>
                                        </p:tav>
                                        <p:tav tm="100000">
                                          <p:val>
                                            <p:strVal val="#ppt_w"/>
                                          </p:val>
                                        </p:tav>
                                      </p:tavLst>
                                    </p:anim>
                                    <p:anim calcmode="lin" valueType="num">
                                      <p:cBhvr>
                                        <p:cTn id="163" dur="500" fill="hold"/>
                                        <p:tgtEl>
                                          <p:spTgt spid="68"/>
                                        </p:tgtEl>
                                        <p:attrNameLst>
                                          <p:attrName>ppt_h</p:attrName>
                                        </p:attrNameLst>
                                      </p:cBhvr>
                                      <p:tavLst>
                                        <p:tav tm="0">
                                          <p:val>
                                            <p:fltVal val="0"/>
                                          </p:val>
                                        </p:tav>
                                        <p:tav tm="100000">
                                          <p:val>
                                            <p:strVal val="#ppt_h"/>
                                          </p:val>
                                        </p:tav>
                                      </p:tavLst>
                                    </p:anim>
                                    <p:animEffect transition="in" filter="fade">
                                      <p:cBhvr>
                                        <p:cTn id="164" dur="500"/>
                                        <p:tgtEl>
                                          <p:spTgt spid="68"/>
                                        </p:tgtEl>
                                      </p:cBhvr>
                                    </p:animEffect>
                                  </p:childTnLst>
                                </p:cTn>
                              </p:par>
                              <p:par>
                                <p:cTn id="165" presetID="53" presetClass="entr" presetSubtype="0" fill="hold" grpId="0" nodeType="withEffect">
                                  <p:stCondLst>
                                    <p:cond delay="0"/>
                                  </p:stCondLst>
                                  <p:childTnLst>
                                    <p:set>
                                      <p:cBhvr>
                                        <p:cTn id="166" dur="1" fill="hold">
                                          <p:stCondLst>
                                            <p:cond delay="0"/>
                                          </p:stCondLst>
                                        </p:cTn>
                                        <p:tgtEl>
                                          <p:spTgt spid="69"/>
                                        </p:tgtEl>
                                        <p:attrNameLst>
                                          <p:attrName>style.visibility</p:attrName>
                                        </p:attrNameLst>
                                      </p:cBhvr>
                                      <p:to>
                                        <p:strVal val="visible"/>
                                      </p:to>
                                    </p:set>
                                    <p:anim calcmode="lin" valueType="num">
                                      <p:cBhvr>
                                        <p:cTn id="167" dur="500" fill="hold"/>
                                        <p:tgtEl>
                                          <p:spTgt spid="69"/>
                                        </p:tgtEl>
                                        <p:attrNameLst>
                                          <p:attrName>ppt_w</p:attrName>
                                        </p:attrNameLst>
                                      </p:cBhvr>
                                      <p:tavLst>
                                        <p:tav tm="0">
                                          <p:val>
                                            <p:fltVal val="0"/>
                                          </p:val>
                                        </p:tav>
                                        <p:tav tm="100000">
                                          <p:val>
                                            <p:strVal val="#ppt_w"/>
                                          </p:val>
                                        </p:tav>
                                      </p:tavLst>
                                    </p:anim>
                                    <p:anim calcmode="lin" valueType="num">
                                      <p:cBhvr>
                                        <p:cTn id="168" dur="500" fill="hold"/>
                                        <p:tgtEl>
                                          <p:spTgt spid="69"/>
                                        </p:tgtEl>
                                        <p:attrNameLst>
                                          <p:attrName>ppt_h</p:attrName>
                                        </p:attrNameLst>
                                      </p:cBhvr>
                                      <p:tavLst>
                                        <p:tav tm="0">
                                          <p:val>
                                            <p:fltVal val="0"/>
                                          </p:val>
                                        </p:tav>
                                        <p:tav tm="100000">
                                          <p:val>
                                            <p:strVal val="#ppt_h"/>
                                          </p:val>
                                        </p:tav>
                                      </p:tavLst>
                                    </p:anim>
                                    <p:animEffect transition="in" filter="fade">
                                      <p:cBhvr>
                                        <p:cTn id="169" dur="500"/>
                                        <p:tgtEl>
                                          <p:spTgt spid="69"/>
                                        </p:tgtEl>
                                      </p:cBhvr>
                                    </p:animEffect>
                                  </p:childTnLst>
                                </p:cTn>
                              </p:par>
                            </p:childTnLst>
                          </p:cTn>
                        </p:par>
                      </p:childTnLst>
                    </p:cTn>
                  </p:par>
                  <p:par>
                    <p:cTn id="170" fill="hold">
                      <p:stCondLst>
                        <p:cond delay="indefinite"/>
                      </p:stCondLst>
                      <p:childTnLst>
                        <p:par>
                          <p:cTn id="171" fill="hold">
                            <p:stCondLst>
                              <p:cond delay="0"/>
                            </p:stCondLst>
                            <p:childTnLst>
                              <p:par>
                                <p:cTn id="172" presetID="55" presetClass="entr" presetSubtype="0" fill="hold" nodeType="clickEffect">
                                  <p:stCondLst>
                                    <p:cond delay="0"/>
                                  </p:stCondLst>
                                  <p:childTnLst>
                                    <p:set>
                                      <p:cBhvr>
                                        <p:cTn id="173" dur="1" fill="hold">
                                          <p:stCondLst>
                                            <p:cond delay="0"/>
                                          </p:stCondLst>
                                        </p:cTn>
                                        <p:tgtEl>
                                          <p:spTgt spid="70"/>
                                        </p:tgtEl>
                                        <p:attrNameLst>
                                          <p:attrName>style.visibility</p:attrName>
                                        </p:attrNameLst>
                                      </p:cBhvr>
                                      <p:to>
                                        <p:strVal val="visible"/>
                                      </p:to>
                                    </p:set>
                                    <p:anim calcmode="lin" valueType="num">
                                      <p:cBhvr>
                                        <p:cTn id="174" dur="1000" fill="hold"/>
                                        <p:tgtEl>
                                          <p:spTgt spid="70"/>
                                        </p:tgtEl>
                                        <p:attrNameLst>
                                          <p:attrName>ppt_w</p:attrName>
                                        </p:attrNameLst>
                                      </p:cBhvr>
                                      <p:tavLst>
                                        <p:tav tm="0">
                                          <p:val>
                                            <p:strVal val="#ppt_w*0.70"/>
                                          </p:val>
                                        </p:tav>
                                        <p:tav tm="100000">
                                          <p:val>
                                            <p:strVal val="#ppt_w"/>
                                          </p:val>
                                        </p:tav>
                                      </p:tavLst>
                                    </p:anim>
                                    <p:anim calcmode="lin" valueType="num">
                                      <p:cBhvr>
                                        <p:cTn id="175" dur="1000" fill="hold"/>
                                        <p:tgtEl>
                                          <p:spTgt spid="70"/>
                                        </p:tgtEl>
                                        <p:attrNameLst>
                                          <p:attrName>ppt_h</p:attrName>
                                        </p:attrNameLst>
                                      </p:cBhvr>
                                      <p:tavLst>
                                        <p:tav tm="0">
                                          <p:val>
                                            <p:strVal val="#ppt_h"/>
                                          </p:val>
                                        </p:tav>
                                        <p:tav tm="100000">
                                          <p:val>
                                            <p:strVal val="#ppt_h"/>
                                          </p:val>
                                        </p:tav>
                                      </p:tavLst>
                                    </p:anim>
                                    <p:animEffect transition="in" filter="fade">
                                      <p:cBhvr>
                                        <p:cTn id="176" dur="1000"/>
                                        <p:tgtEl>
                                          <p:spTgt spid="70"/>
                                        </p:tgtEl>
                                      </p:cBhvr>
                                    </p:animEffect>
                                  </p:childTnLst>
                                </p:cTn>
                              </p:par>
                            </p:childTnLst>
                          </p:cTn>
                        </p:par>
                        <p:par>
                          <p:cTn id="177" fill="hold">
                            <p:stCondLst>
                              <p:cond delay="1000"/>
                            </p:stCondLst>
                            <p:childTnLst>
                              <p:par>
                                <p:cTn id="178" presetID="53" presetClass="entr" presetSubtype="0" fill="hold" grpId="0" nodeType="afterEffect">
                                  <p:stCondLst>
                                    <p:cond delay="0"/>
                                  </p:stCondLst>
                                  <p:childTnLst>
                                    <p:set>
                                      <p:cBhvr>
                                        <p:cTn id="179" dur="1" fill="hold">
                                          <p:stCondLst>
                                            <p:cond delay="0"/>
                                          </p:stCondLst>
                                        </p:cTn>
                                        <p:tgtEl>
                                          <p:spTgt spid="73"/>
                                        </p:tgtEl>
                                        <p:attrNameLst>
                                          <p:attrName>style.visibility</p:attrName>
                                        </p:attrNameLst>
                                      </p:cBhvr>
                                      <p:to>
                                        <p:strVal val="visible"/>
                                      </p:to>
                                    </p:set>
                                    <p:anim calcmode="lin" valueType="num">
                                      <p:cBhvr>
                                        <p:cTn id="180" dur="500" fill="hold"/>
                                        <p:tgtEl>
                                          <p:spTgt spid="73"/>
                                        </p:tgtEl>
                                        <p:attrNameLst>
                                          <p:attrName>ppt_w</p:attrName>
                                        </p:attrNameLst>
                                      </p:cBhvr>
                                      <p:tavLst>
                                        <p:tav tm="0">
                                          <p:val>
                                            <p:fltVal val="0"/>
                                          </p:val>
                                        </p:tav>
                                        <p:tav tm="100000">
                                          <p:val>
                                            <p:strVal val="#ppt_w"/>
                                          </p:val>
                                        </p:tav>
                                      </p:tavLst>
                                    </p:anim>
                                    <p:anim calcmode="lin" valueType="num">
                                      <p:cBhvr>
                                        <p:cTn id="181" dur="500" fill="hold"/>
                                        <p:tgtEl>
                                          <p:spTgt spid="73"/>
                                        </p:tgtEl>
                                        <p:attrNameLst>
                                          <p:attrName>ppt_h</p:attrName>
                                        </p:attrNameLst>
                                      </p:cBhvr>
                                      <p:tavLst>
                                        <p:tav tm="0">
                                          <p:val>
                                            <p:fltVal val="0"/>
                                          </p:val>
                                        </p:tav>
                                        <p:tav tm="100000">
                                          <p:val>
                                            <p:strVal val="#ppt_h"/>
                                          </p:val>
                                        </p:tav>
                                      </p:tavLst>
                                    </p:anim>
                                    <p:animEffect transition="in" filter="fade">
                                      <p:cBhvr>
                                        <p:cTn id="182" dur="500"/>
                                        <p:tgtEl>
                                          <p:spTgt spid="73"/>
                                        </p:tgtEl>
                                      </p:cBhvr>
                                    </p:animEffect>
                                  </p:childTnLst>
                                </p:cTn>
                              </p:par>
                            </p:childTnLst>
                          </p:cTn>
                        </p:par>
                      </p:childTnLst>
                    </p:cTn>
                  </p:par>
                  <p:par>
                    <p:cTn id="183" fill="hold">
                      <p:stCondLst>
                        <p:cond delay="indefinite"/>
                      </p:stCondLst>
                      <p:childTnLst>
                        <p:par>
                          <p:cTn id="184" fill="hold">
                            <p:stCondLst>
                              <p:cond delay="0"/>
                            </p:stCondLst>
                            <p:childTnLst>
                              <p:par>
                                <p:cTn id="185" presetID="55" presetClass="entr" presetSubtype="0" fill="hold" nodeType="clickEffect">
                                  <p:stCondLst>
                                    <p:cond delay="0"/>
                                  </p:stCondLst>
                                  <p:childTnLst>
                                    <p:set>
                                      <p:cBhvr>
                                        <p:cTn id="186" dur="1" fill="hold">
                                          <p:stCondLst>
                                            <p:cond delay="0"/>
                                          </p:stCondLst>
                                        </p:cTn>
                                        <p:tgtEl>
                                          <p:spTgt spid="74"/>
                                        </p:tgtEl>
                                        <p:attrNameLst>
                                          <p:attrName>style.visibility</p:attrName>
                                        </p:attrNameLst>
                                      </p:cBhvr>
                                      <p:to>
                                        <p:strVal val="visible"/>
                                      </p:to>
                                    </p:set>
                                    <p:anim calcmode="lin" valueType="num">
                                      <p:cBhvr>
                                        <p:cTn id="187" dur="1000" fill="hold"/>
                                        <p:tgtEl>
                                          <p:spTgt spid="74"/>
                                        </p:tgtEl>
                                        <p:attrNameLst>
                                          <p:attrName>ppt_w</p:attrName>
                                        </p:attrNameLst>
                                      </p:cBhvr>
                                      <p:tavLst>
                                        <p:tav tm="0">
                                          <p:val>
                                            <p:strVal val="#ppt_w*0.70"/>
                                          </p:val>
                                        </p:tav>
                                        <p:tav tm="100000">
                                          <p:val>
                                            <p:strVal val="#ppt_w"/>
                                          </p:val>
                                        </p:tav>
                                      </p:tavLst>
                                    </p:anim>
                                    <p:anim calcmode="lin" valueType="num">
                                      <p:cBhvr>
                                        <p:cTn id="188" dur="1000" fill="hold"/>
                                        <p:tgtEl>
                                          <p:spTgt spid="74"/>
                                        </p:tgtEl>
                                        <p:attrNameLst>
                                          <p:attrName>ppt_h</p:attrName>
                                        </p:attrNameLst>
                                      </p:cBhvr>
                                      <p:tavLst>
                                        <p:tav tm="0">
                                          <p:val>
                                            <p:strVal val="#ppt_h"/>
                                          </p:val>
                                        </p:tav>
                                        <p:tav tm="100000">
                                          <p:val>
                                            <p:strVal val="#ppt_h"/>
                                          </p:val>
                                        </p:tav>
                                      </p:tavLst>
                                    </p:anim>
                                    <p:animEffect transition="in" filter="fade">
                                      <p:cBhvr>
                                        <p:cTn id="189" dur="1000"/>
                                        <p:tgtEl>
                                          <p:spTgt spid="74"/>
                                        </p:tgtEl>
                                      </p:cBhvr>
                                    </p:animEffect>
                                  </p:childTnLst>
                                </p:cTn>
                              </p:par>
                            </p:childTnLst>
                          </p:cTn>
                        </p:par>
                        <p:par>
                          <p:cTn id="190" fill="hold">
                            <p:stCondLst>
                              <p:cond delay="1000"/>
                            </p:stCondLst>
                            <p:childTnLst>
                              <p:par>
                                <p:cTn id="191" presetID="53" presetClass="entr" presetSubtype="0" fill="hold" grpId="0" nodeType="afterEffect">
                                  <p:stCondLst>
                                    <p:cond delay="0"/>
                                  </p:stCondLst>
                                  <p:childTnLst>
                                    <p:set>
                                      <p:cBhvr>
                                        <p:cTn id="192" dur="1" fill="hold">
                                          <p:stCondLst>
                                            <p:cond delay="0"/>
                                          </p:stCondLst>
                                        </p:cTn>
                                        <p:tgtEl>
                                          <p:spTgt spid="77"/>
                                        </p:tgtEl>
                                        <p:attrNameLst>
                                          <p:attrName>style.visibility</p:attrName>
                                        </p:attrNameLst>
                                      </p:cBhvr>
                                      <p:to>
                                        <p:strVal val="visible"/>
                                      </p:to>
                                    </p:set>
                                    <p:anim calcmode="lin" valueType="num">
                                      <p:cBhvr>
                                        <p:cTn id="193" dur="500" fill="hold"/>
                                        <p:tgtEl>
                                          <p:spTgt spid="77"/>
                                        </p:tgtEl>
                                        <p:attrNameLst>
                                          <p:attrName>ppt_w</p:attrName>
                                        </p:attrNameLst>
                                      </p:cBhvr>
                                      <p:tavLst>
                                        <p:tav tm="0">
                                          <p:val>
                                            <p:fltVal val="0"/>
                                          </p:val>
                                        </p:tav>
                                        <p:tav tm="100000">
                                          <p:val>
                                            <p:strVal val="#ppt_w"/>
                                          </p:val>
                                        </p:tav>
                                      </p:tavLst>
                                    </p:anim>
                                    <p:anim calcmode="lin" valueType="num">
                                      <p:cBhvr>
                                        <p:cTn id="194" dur="500" fill="hold"/>
                                        <p:tgtEl>
                                          <p:spTgt spid="77"/>
                                        </p:tgtEl>
                                        <p:attrNameLst>
                                          <p:attrName>ppt_h</p:attrName>
                                        </p:attrNameLst>
                                      </p:cBhvr>
                                      <p:tavLst>
                                        <p:tav tm="0">
                                          <p:val>
                                            <p:fltVal val="0"/>
                                          </p:val>
                                        </p:tav>
                                        <p:tav tm="100000">
                                          <p:val>
                                            <p:strVal val="#ppt_h"/>
                                          </p:val>
                                        </p:tav>
                                      </p:tavLst>
                                    </p:anim>
                                    <p:animEffect transition="in" filter="fade">
                                      <p:cBhvr>
                                        <p:cTn id="19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p:bldP spid="45" grpId="0"/>
      <p:bldP spid="46" grpId="0" animBg="1"/>
      <p:bldP spid="65" grpId="0"/>
      <p:bldP spid="66" grpId="0"/>
      <p:bldP spid="67" grpId="0"/>
      <p:bldP spid="68" grpId="0"/>
      <p:bldP spid="69" grpId="0"/>
      <p:bldP spid="73" grpId="0"/>
      <p:bldP spid="7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tella a 7 punte 23"/>
          <p:cNvSpPr/>
          <p:nvPr/>
        </p:nvSpPr>
        <p:spPr>
          <a:xfrm>
            <a:off x="5514241" y="4071942"/>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928662" y="142852"/>
            <a:ext cx="7000924" cy="1143000"/>
          </a:xfrm>
        </p:spPr>
        <p:txBody>
          <a:bodyPr>
            <a:normAutofit fontScale="90000"/>
          </a:bodyPr>
          <a:lstStyle/>
          <a:p>
            <a:r>
              <a:rPr lang="it-IT" sz="2800" b="1" dirty="0" smtClean="0">
                <a:latin typeface="Times New Roman" pitchFamily="18" charset="0"/>
                <a:cs typeface="Times New Roman" pitchFamily="18" charset="0"/>
              </a:rPr>
              <a:t>Il </a:t>
            </a:r>
            <a:r>
              <a:rPr lang="it-IT" sz="2800" b="1" dirty="0" err="1" smtClean="0">
                <a:latin typeface="Times New Roman" pitchFamily="18" charset="0"/>
                <a:cs typeface="Times New Roman" pitchFamily="18" charset="0"/>
              </a:rPr>
              <a:t>meiotic</a:t>
            </a:r>
            <a:r>
              <a:rPr lang="it-IT" sz="2800" b="1" dirty="0" smtClean="0">
                <a:latin typeface="Times New Roman" pitchFamily="18" charset="0"/>
                <a:cs typeface="Times New Roman" pitchFamily="18" charset="0"/>
              </a:rPr>
              <a:t> drive attenua gli effetti negativi della selezione </a:t>
            </a:r>
            <a:r>
              <a:rPr lang="it-IT" sz="2800" b="1" dirty="0" err="1" smtClean="0">
                <a:latin typeface="Times New Roman" pitchFamily="18" charset="0"/>
                <a:cs typeface="Times New Roman" pitchFamily="18" charset="0"/>
              </a:rPr>
              <a:t>diversificatrice</a:t>
            </a:r>
            <a:r>
              <a:rPr lang="it-IT" sz="2800" b="1" dirty="0" smtClean="0">
                <a:latin typeface="Times New Roman" pitchFamily="18" charset="0"/>
                <a:cs typeface="Times New Roman" pitchFamily="18" charset="0"/>
              </a:rPr>
              <a:t>  subito dopo la comparsa di mutazioni cromosomiche sottodominanti</a:t>
            </a:r>
            <a:endParaRPr lang="it-IT" sz="2800" b="1" dirty="0">
              <a:latin typeface="Times New Roman" pitchFamily="18" charset="0"/>
              <a:cs typeface="Times New Roman" pitchFamily="18" charset="0"/>
            </a:endParaRPr>
          </a:p>
        </p:txBody>
      </p:sp>
      <p:sp>
        <p:nvSpPr>
          <p:cNvPr id="4"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5"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8" name="Gruppo 29"/>
          <p:cNvGrpSpPr/>
          <p:nvPr/>
        </p:nvGrpSpPr>
        <p:grpSpPr>
          <a:xfrm rot="21463259" flipV="1">
            <a:off x="5765364" y="3417474"/>
            <a:ext cx="2122378" cy="1755971"/>
            <a:chOff x="1234888" y="4031877"/>
            <a:chExt cx="2122378" cy="1755971"/>
          </a:xfrm>
        </p:grpSpPr>
        <p:sp>
          <p:nvSpPr>
            <p:cNvPr id="9" name="Figura a mano libera 8"/>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0" name="Figura a mano libera 9"/>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nvGrpSpPr>
          <p:cNvPr id="11" name="Gruppo 10"/>
          <p:cNvGrpSpPr/>
          <p:nvPr/>
        </p:nvGrpSpPr>
        <p:grpSpPr>
          <a:xfrm>
            <a:off x="4585547" y="3000372"/>
            <a:ext cx="3629791" cy="2642244"/>
            <a:chOff x="2871035" y="3715714"/>
            <a:chExt cx="3629791" cy="2642244"/>
          </a:xfrm>
        </p:grpSpPr>
        <p:sp>
          <p:nvSpPr>
            <p:cNvPr id="12" name="Triangolo isoscele 11"/>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46"/>
            <p:cNvGrpSpPr/>
            <p:nvPr/>
          </p:nvGrpSpPr>
          <p:grpSpPr>
            <a:xfrm>
              <a:off x="4000496" y="4857760"/>
              <a:ext cx="2143140" cy="214314"/>
              <a:chOff x="4000496" y="4857760"/>
              <a:chExt cx="2143140" cy="214314"/>
            </a:xfrm>
          </p:grpSpPr>
          <p:cxnSp>
            <p:nvCxnSpPr>
              <p:cNvPr id="21" name="Connettore 1 20"/>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riangolo isoscele 21"/>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Triangolo isoscele 22"/>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4" name="Gruppo 48"/>
            <p:cNvGrpSpPr/>
            <p:nvPr/>
          </p:nvGrpSpPr>
          <p:grpSpPr>
            <a:xfrm>
              <a:off x="3643306" y="3715714"/>
              <a:ext cx="226224" cy="2642244"/>
              <a:chOff x="3643306" y="3715714"/>
              <a:chExt cx="226224" cy="2642244"/>
            </a:xfrm>
          </p:grpSpPr>
          <p:cxnSp>
            <p:nvCxnSpPr>
              <p:cNvPr id="19" name="Connettore 1 18"/>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riangolo isoscele 19"/>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5" name="Rettangolo 14"/>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16" name="Rettangolo 15"/>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17" name="Rettangolo 16"/>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18" name="Rettangolo 17"/>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sp>
        <p:nvSpPr>
          <p:cNvPr id="26" name="CasellaDiTesto 25"/>
          <p:cNvSpPr txBox="1"/>
          <p:nvPr/>
        </p:nvSpPr>
        <p:spPr>
          <a:xfrm>
            <a:off x="214282" y="1285860"/>
            <a:ext cx="8429684" cy="1323439"/>
          </a:xfrm>
          <a:prstGeom prst="rect">
            <a:avLst/>
          </a:prstGeom>
          <a:solidFill>
            <a:schemeClr val="bg2">
              <a:lumMod val="50000"/>
            </a:schemeClr>
          </a:solidFill>
          <a:ln>
            <a:solidFill>
              <a:schemeClr val="bg2">
                <a:lumMod val="50000"/>
              </a:schemeClr>
            </a:solidFill>
          </a:ln>
        </p:spPr>
        <p:txBody>
          <a:bodyPr wrap="square" rtlCol="0">
            <a:spAutoFit/>
          </a:bodyPr>
          <a:lstStyle/>
          <a:p>
            <a:r>
              <a:rPr lang="it-IT" sz="1600" b="1" dirty="0" smtClean="0">
                <a:latin typeface="Times New Roman" pitchFamily="18" charset="0"/>
                <a:cs typeface="Times New Roman" pitchFamily="18" charset="0"/>
              </a:rPr>
              <a:t>Il </a:t>
            </a:r>
            <a:r>
              <a:rPr lang="it-IT" sz="1600" b="1" dirty="0" err="1" smtClean="0">
                <a:latin typeface="Times New Roman" pitchFamily="18" charset="0"/>
                <a:cs typeface="Times New Roman" pitchFamily="18" charset="0"/>
              </a:rPr>
              <a:t>meiotic</a:t>
            </a:r>
            <a:r>
              <a:rPr lang="it-IT" sz="1600" b="1" dirty="0" smtClean="0">
                <a:latin typeface="Times New Roman" pitchFamily="18" charset="0"/>
                <a:cs typeface="Times New Roman" pitchFamily="18" charset="0"/>
              </a:rPr>
              <a:t> drive a favore del cromosoma mutato, per cui i cromatidi del cromosoma standard vengono in prevalenza espulsi nei corpuscoli polari, insieme a un cromatidio del cromosoma mutato, mentre l’altro cromatidio del cromosoma mutato rimane nella cellula uovo, determina un abbassamento del valore di equilibrio instabile p^=0,5 che può raggiungere lo 0 e una conseguente riduzione in valore assoluto del </a:t>
            </a:r>
            <a:r>
              <a:rPr lang="it-IT" sz="1600" b="1" dirty="0" err="1" smtClean="0">
                <a:latin typeface="Symbol" pitchFamily="18" charset="2"/>
                <a:cs typeface="Times New Roman" pitchFamily="18" charset="0"/>
              </a:rPr>
              <a:t>D</a:t>
            </a:r>
            <a:r>
              <a:rPr lang="it-IT" sz="1600" b="1" dirty="0" err="1" smtClean="0">
                <a:latin typeface="Times New Roman" pitchFamily="18" charset="0"/>
                <a:cs typeface="Times New Roman" pitchFamily="18" charset="0"/>
              </a:rPr>
              <a:t>p</a:t>
            </a:r>
            <a:r>
              <a:rPr lang="it-IT" sz="1600" b="1" dirty="0" smtClean="0">
                <a:latin typeface="Times New Roman" pitchFamily="18" charset="0"/>
                <a:cs typeface="Times New Roman" pitchFamily="18" charset="0"/>
              </a:rPr>
              <a:t> negativo e un aumento di quello positivo.</a:t>
            </a:r>
            <a:endParaRPr lang="it-IT" sz="1600" b="1" dirty="0">
              <a:latin typeface="Times New Roman" pitchFamily="18" charset="0"/>
              <a:cs typeface="Times New Roman" pitchFamily="18" charset="0"/>
            </a:endParaRPr>
          </a:p>
        </p:txBody>
      </p:sp>
      <p:grpSp>
        <p:nvGrpSpPr>
          <p:cNvPr id="27" name="Gruppo 26"/>
          <p:cNvGrpSpPr/>
          <p:nvPr/>
        </p:nvGrpSpPr>
        <p:grpSpPr>
          <a:xfrm rot="16200000">
            <a:off x="821505" y="5965049"/>
            <a:ext cx="142876" cy="1071570"/>
            <a:chOff x="428596" y="1357298"/>
            <a:chExt cx="142876" cy="1071570"/>
          </a:xfrm>
        </p:grpSpPr>
        <p:sp>
          <p:nvSpPr>
            <p:cNvPr id="28" name="Ovale 27"/>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9" name="Connettore 1 28"/>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CasellaDiTesto 29"/>
          <p:cNvSpPr txBox="1"/>
          <p:nvPr/>
        </p:nvSpPr>
        <p:spPr>
          <a:xfrm>
            <a:off x="1857356" y="6286520"/>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mutato</a:t>
            </a:r>
            <a:endParaRPr lang="it-IT" sz="1600" b="1" dirty="0">
              <a:latin typeface="Times New Roman" pitchFamily="18" charset="0"/>
              <a:cs typeface="Times New Roman" pitchFamily="18" charset="0"/>
            </a:endParaRPr>
          </a:p>
        </p:txBody>
      </p:sp>
      <p:grpSp>
        <p:nvGrpSpPr>
          <p:cNvPr id="31" name="Gruppo 30"/>
          <p:cNvGrpSpPr/>
          <p:nvPr/>
        </p:nvGrpSpPr>
        <p:grpSpPr>
          <a:xfrm rot="16200000">
            <a:off x="4964909" y="5893611"/>
            <a:ext cx="142876" cy="1071570"/>
            <a:chOff x="928662" y="2643182"/>
            <a:chExt cx="142876" cy="1071570"/>
          </a:xfrm>
        </p:grpSpPr>
        <p:sp>
          <p:nvSpPr>
            <p:cNvPr id="32" name="Ovale 31"/>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3" name="Connettore 1 32"/>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CasellaDiTesto 33"/>
          <p:cNvSpPr txBox="1"/>
          <p:nvPr/>
        </p:nvSpPr>
        <p:spPr>
          <a:xfrm>
            <a:off x="6000760" y="6215082"/>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standard</a:t>
            </a:r>
            <a:endParaRPr lang="it-IT" sz="1600" b="1" dirty="0">
              <a:latin typeface="Times New Roman" pitchFamily="18" charset="0"/>
              <a:cs typeface="Times New Roman" pitchFamily="18" charset="0"/>
            </a:endParaRPr>
          </a:p>
        </p:txBody>
      </p:sp>
      <p:grpSp>
        <p:nvGrpSpPr>
          <p:cNvPr id="43" name="Gruppo 42"/>
          <p:cNvGrpSpPr/>
          <p:nvPr/>
        </p:nvGrpSpPr>
        <p:grpSpPr>
          <a:xfrm rot="16200000">
            <a:off x="1607323" y="4107662"/>
            <a:ext cx="142876" cy="1071570"/>
            <a:chOff x="428596" y="1357298"/>
            <a:chExt cx="142876" cy="1071570"/>
          </a:xfrm>
        </p:grpSpPr>
        <p:sp>
          <p:nvSpPr>
            <p:cNvPr id="44" name="Ovale 43"/>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5" name="Connettore 1 44"/>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 name="Gruppo 45"/>
          <p:cNvGrpSpPr/>
          <p:nvPr/>
        </p:nvGrpSpPr>
        <p:grpSpPr>
          <a:xfrm rot="16200000">
            <a:off x="1607323" y="2893216"/>
            <a:ext cx="142876" cy="1071570"/>
            <a:chOff x="928662" y="2643182"/>
            <a:chExt cx="142876" cy="1071570"/>
          </a:xfrm>
        </p:grpSpPr>
        <p:sp>
          <p:nvSpPr>
            <p:cNvPr id="47" name="Ovale 46"/>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8" name="Connettore 1 47"/>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Ovale 48"/>
          <p:cNvSpPr/>
          <p:nvPr/>
        </p:nvSpPr>
        <p:spPr>
          <a:xfrm>
            <a:off x="714348" y="3786190"/>
            <a:ext cx="2071702" cy="185738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50" name="Gruppo 49"/>
          <p:cNvGrpSpPr/>
          <p:nvPr/>
        </p:nvGrpSpPr>
        <p:grpSpPr>
          <a:xfrm rot="16200000">
            <a:off x="1607323" y="3045616"/>
            <a:ext cx="142876" cy="1071570"/>
            <a:chOff x="928662" y="2643182"/>
            <a:chExt cx="142876" cy="1071570"/>
          </a:xfrm>
        </p:grpSpPr>
        <p:sp>
          <p:nvSpPr>
            <p:cNvPr id="51" name="Ovale 50"/>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2" name="Connettore 1 51"/>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uppo 52"/>
          <p:cNvGrpSpPr/>
          <p:nvPr/>
        </p:nvGrpSpPr>
        <p:grpSpPr>
          <a:xfrm rot="16200000">
            <a:off x="1607324" y="3964785"/>
            <a:ext cx="142876" cy="1071570"/>
            <a:chOff x="928662" y="2643182"/>
            <a:chExt cx="142876" cy="1071570"/>
          </a:xfrm>
          <a:solidFill>
            <a:srgbClr val="FF0000"/>
          </a:solidFill>
        </p:grpSpPr>
        <p:sp>
          <p:nvSpPr>
            <p:cNvPr id="54" name="Ovale 53"/>
            <p:cNvSpPr/>
            <p:nvPr/>
          </p:nvSpPr>
          <p:spPr>
            <a:xfrm>
              <a:off x="928662" y="2643182"/>
              <a:ext cx="142876" cy="14287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5" name="Connettore 1 54"/>
            <p:cNvCxnSpPr/>
            <p:nvPr/>
          </p:nvCxnSpPr>
          <p:spPr>
            <a:xfrm rot="5400000">
              <a:off x="545277" y="3250405"/>
              <a:ext cx="928694" cy="0"/>
            </a:xfrm>
            <a:prstGeom prst="line">
              <a:avLst/>
            </a:prstGeom>
            <a:grpFill/>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7" name="Gruppo 76"/>
          <p:cNvGrpSpPr/>
          <p:nvPr/>
        </p:nvGrpSpPr>
        <p:grpSpPr>
          <a:xfrm>
            <a:off x="5762310" y="3214686"/>
            <a:ext cx="2095838" cy="1543308"/>
            <a:chOff x="3041794" y="3326417"/>
            <a:chExt cx="2095838" cy="1543308"/>
          </a:xfrm>
        </p:grpSpPr>
        <p:sp>
          <p:nvSpPr>
            <p:cNvPr id="74" name="Figura a mano libera 73"/>
            <p:cNvSpPr/>
            <p:nvPr/>
          </p:nvSpPr>
          <p:spPr>
            <a:xfrm rot="21463259" flipV="1">
              <a:off x="3041794" y="4426032"/>
              <a:ext cx="592925" cy="443693"/>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75" name="Figura a mano libera 74"/>
            <p:cNvSpPr/>
            <p:nvPr/>
          </p:nvSpPr>
          <p:spPr>
            <a:xfrm rot="21463259" flipH="1">
              <a:off x="3595028" y="3326417"/>
              <a:ext cx="1542604" cy="1195525"/>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sp>
        <p:nvSpPr>
          <p:cNvPr id="76" name="Figura a mano libera 75"/>
          <p:cNvSpPr/>
          <p:nvPr/>
        </p:nvSpPr>
        <p:spPr>
          <a:xfrm rot="21463259" flipH="1">
            <a:off x="5724340" y="3041723"/>
            <a:ext cx="2107185" cy="1380864"/>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56" name="CasellaDiTesto 55"/>
          <p:cNvSpPr txBox="1"/>
          <p:nvPr/>
        </p:nvSpPr>
        <p:spPr>
          <a:xfrm>
            <a:off x="1357290" y="5702874"/>
            <a:ext cx="85725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Uovo</a:t>
            </a:r>
            <a:endParaRPr lang="it-IT"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1000" fill="hold"/>
                                        <p:tgtEl>
                                          <p:spTgt spid="43"/>
                                        </p:tgtEl>
                                        <p:attrNameLst>
                                          <p:attrName>ppt_w</p:attrName>
                                        </p:attrNameLst>
                                      </p:cBhvr>
                                      <p:tavLst>
                                        <p:tav tm="0">
                                          <p:val>
                                            <p:strVal val="#ppt_w*0.70"/>
                                          </p:val>
                                        </p:tav>
                                        <p:tav tm="100000">
                                          <p:val>
                                            <p:strVal val="#ppt_w"/>
                                          </p:val>
                                        </p:tav>
                                      </p:tavLst>
                                    </p:anim>
                                    <p:anim calcmode="lin" valueType="num">
                                      <p:cBhvr>
                                        <p:cTn id="15" dur="1000" fill="hold"/>
                                        <p:tgtEl>
                                          <p:spTgt spid="43"/>
                                        </p:tgtEl>
                                        <p:attrNameLst>
                                          <p:attrName>ppt_h</p:attrName>
                                        </p:attrNameLst>
                                      </p:cBhvr>
                                      <p:tavLst>
                                        <p:tav tm="0">
                                          <p:val>
                                            <p:strVal val="#ppt_h"/>
                                          </p:val>
                                        </p:tav>
                                        <p:tav tm="100000">
                                          <p:val>
                                            <p:strVal val="#ppt_h"/>
                                          </p:val>
                                        </p:tav>
                                      </p:tavLst>
                                    </p:anim>
                                    <p:animEffect transition="in" filter="fade">
                                      <p:cBhvr>
                                        <p:cTn id="16" dur="1000"/>
                                        <p:tgtEl>
                                          <p:spTgt spid="43"/>
                                        </p:tgtEl>
                                      </p:cBhvr>
                                    </p:animEffect>
                                  </p:childTnLst>
                                </p:cTn>
                              </p:par>
                              <p:par>
                                <p:cTn id="17" presetID="55"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1000" fill="hold"/>
                                        <p:tgtEl>
                                          <p:spTgt spid="46"/>
                                        </p:tgtEl>
                                        <p:attrNameLst>
                                          <p:attrName>ppt_w</p:attrName>
                                        </p:attrNameLst>
                                      </p:cBhvr>
                                      <p:tavLst>
                                        <p:tav tm="0">
                                          <p:val>
                                            <p:strVal val="#ppt_w*0.70"/>
                                          </p:val>
                                        </p:tav>
                                        <p:tav tm="100000">
                                          <p:val>
                                            <p:strVal val="#ppt_w"/>
                                          </p:val>
                                        </p:tav>
                                      </p:tavLst>
                                    </p:anim>
                                    <p:anim calcmode="lin" valueType="num">
                                      <p:cBhvr>
                                        <p:cTn id="20" dur="1000" fill="hold"/>
                                        <p:tgtEl>
                                          <p:spTgt spid="46"/>
                                        </p:tgtEl>
                                        <p:attrNameLst>
                                          <p:attrName>ppt_h</p:attrName>
                                        </p:attrNameLst>
                                      </p:cBhvr>
                                      <p:tavLst>
                                        <p:tav tm="0">
                                          <p:val>
                                            <p:strVal val="#ppt_h"/>
                                          </p:val>
                                        </p:tav>
                                        <p:tav tm="100000">
                                          <p:val>
                                            <p:strVal val="#ppt_h"/>
                                          </p:val>
                                        </p:tav>
                                      </p:tavLst>
                                    </p:anim>
                                    <p:animEffect transition="in" filter="fade">
                                      <p:cBhvr>
                                        <p:cTn id="21" dur="1000"/>
                                        <p:tgtEl>
                                          <p:spTgt spid="46"/>
                                        </p:tgtEl>
                                      </p:cBhvr>
                                    </p:animEffect>
                                  </p:childTnLst>
                                </p:cTn>
                              </p:par>
                              <p:par>
                                <p:cTn id="22" presetID="55" presetClass="entr" presetSubtype="0"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1000" fill="hold"/>
                                        <p:tgtEl>
                                          <p:spTgt spid="50"/>
                                        </p:tgtEl>
                                        <p:attrNameLst>
                                          <p:attrName>ppt_w</p:attrName>
                                        </p:attrNameLst>
                                      </p:cBhvr>
                                      <p:tavLst>
                                        <p:tav tm="0">
                                          <p:val>
                                            <p:strVal val="#ppt_w*0.70"/>
                                          </p:val>
                                        </p:tav>
                                        <p:tav tm="100000">
                                          <p:val>
                                            <p:strVal val="#ppt_w"/>
                                          </p:val>
                                        </p:tav>
                                      </p:tavLst>
                                    </p:anim>
                                    <p:anim calcmode="lin" valueType="num">
                                      <p:cBhvr>
                                        <p:cTn id="25" dur="1000" fill="hold"/>
                                        <p:tgtEl>
                                          <p:spTgt spid="50"/>
                                        </p:tgtEl>
                                        <p:attrNameLst>
                                          <p:attrName>ppt_h</p:attrName>
                                        </p:attrNameLst>
                                      </p:cBhvr>
                                      <p:tavLst>
                                        <p:tav tm="0">
                                          <p:val>
                                            <p:strVal val="#ppt_h"/>
                                          </p:val>
                                        </p:tav>
                                        <p:tav tm="100000">
                                          <p:val>
                                            <p:strVal val="#ppt_h"/>
                                          </p:val>
                                        </p:tav>
                                      </p:tavLst>
                                    </p:anim>
                                    <p:animEffect transition="in" filter="fade">
                                      <p:cBhvr>
                                        <p:cTn id="26" dur="1000"/>
                                        <p:tgtEl>
                                          <p:spTgt spid="50"/>
                                        </p:tgtEl>
                                      </p:cBhvr>
                                    </p:animEffect>
                                  </p:childTnLst>
                                </p:cTn>
                              </p:par>
                              <p:par>
                                <p:cTn id="27" presetID="55"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1000" fill="hold"/>
                                        <p:tgtEl>
                                          <p:spTgt spid="53"/>
                                        </p:tgtEl>
                                        <p:attrNameLst>
                                          <p:attrName>ppt_w</p:attrName>
                                        </p:attrNameLst>
                                      </p:cBhvr>
                                      <p:tavLst>
                                        <p:tav tm="0">
                                          <p:val>
                                            <p:strVal val="#ppt_w*0.70"/>
                                          </p:val>
                                        </p:tav>
                                        <p:tav tm="100000">
                                          <p:val>
                                            <p:strVal val="#ppt_w"/>
                                          </p:val>
                                        </p:tav>
                                      </p:tavLst>
                                    </p:anim>
                                    <p:anim calcmode="lin" valueType="num">
                                      <p:cBhvr>
                                        <p:cTn id="30" dur="1000" fill="hold"/>
                                        <p:tgtEl>
                                          <p:spTgt spid="53"/>
                                        </p:tgtEl>
                                        <p:attrNameLst>
                                          <p:attrName>ppt_h</p:attrName>
                                        </p:attrNameLst>
                                      </p:cBhvr>
                                      <p:tavLst>
                                        <p:tav tm="0">
                                          <p:val>
                                            <p:strVal val="#ppt_h"/>
                                          </p:val>
                                        </p:tav>
                                        <p:tav tm="100000">
                                          <p:val>
                                            <p:strVal val="#ppt_h"/>
                                          </p:val>
                                        </p:tav>
                                      </p:tavLst>
                                    </p:anim>
                                    <p:animEffect transition="in" filter="fade">
                                      <p:cBhvr>
                                        <p:cTn id="31" dur="1000"/>
                                        <p:tgtEl>
                                          <p:spTgt spid="53"/>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1000" fill="hold"/>
                                        <p:tgtEl>
                                          <p:spTgt spid="27"/>
                                        </p:tgtEl>
                                        <p:attrNameLst>
                                          <p:attrName>ppt_w</p:attrName>
                                        </p:attrNameLst>
                                      </p:cBhvr>
                                      <p:tavLst>
                                        <p:tav tm="0">
                                          <p:val>
                                            <p:strVal val="#ppt_w*0.70"/>
                                          </p:val>
                                        </p:tav>
                                        <p:tav tm="100000">
                                          <p:val>
                                            <p:strVal val="#ppt_w"/>
                                          </p:val>
                                        </p:tav>
                                      </p:tavLst>
                                    </p:anim>
                                    <p:anim calcmode="lin" valueType="num">
                                      <p:cBhvr>
                                        <p:cTn id="37" dur="1000" fill="hold"/>
                                        <p:tgtEl>
                                          <p:spTgt spid="27"/>
                                        </p:tgtEl>
                                        <p:attrNameLst>
                                          <p:attrName>ppt_h</p:attrName>
                                        </p:attrNameLst>
                                      </p:cBhvr>
                                      <p:tavLst>
                                        <p:tav tm="0">
                                          <p:val>
                                            <p:strVal val="#ppt_h"/>
                                          </p:val>
                                        </p:tav>
                                        <p:tav tm="100000">
                                          <p:val>
                                            <p:strVal val="#ppt_h"/>
                                          </p:val>
                                        </p:tav>
                                      </p:tavLst>
                                    </p:anim>
                                    <p:animEffect transition="in" filter="fade">
                                      <p:cBhvr>
                                        <p:cTn id="38" dur="1000"/>
                                        <p:tgtEl>
                                          <p:spTgt spid="27"/>
                                        </p:tgtEl>
                                      </p:cBhvr>
                                    </p:animEffect>
                                  </p:childTnLst>
                                </p:cTn>
                              </p:par>
                            </p:childTnLst>
                          </p:cTn>
                        </p:par>
                        <p:par>
                          <p:cTn id="39" fill="hold">
                            <p:stCondLst>
                              <p:cond delay="1000"/>
                            </p:stCondLst>
                            <p:childTnLst>
                              <p:par>
                                <p:cTn id="40" presetID="53"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strVal val="#ppt_w*0.70"/>
                                          </p:val>
                                        </p:tav>
                                        <p:tav tm="100000">
                                          <p:val>
                                            <p:strVal val="#ppt_w"/>
                                          </p:val>
                                        </p:tav>
                                      </p:tavLst>
                                    </p:anim>
                                    <p:anim calcmode="lin" valueType="num">
                                      <p:cBhvr>
                                        <p:cTn id="50" dur="1000" fill="hold"/>
                                        <p:tgtEl>
                                          <p:spTgt spid="31"/>
                                        </p:tgtEl>
                                        <p:attrNameLst>
                                          <p:attrName>ppt_h</p:attrName>
                                        </p:attrNameLst>
                                      </p:cBhvr>
                                      <p:tavLst>
                                        <p:tav tm="0">
                                          <p:val>
                                            <p:strVal val="#ppt_h"/>
                                          </p:val>
                                        </p:tav>
                                        <p:tav tm="100000">
                                          <p:val>
                                            <p:strVal val="#ppt_h"/>
                                          </p:val>
                                        </p:tav>
                                      </p:tavLst>
                                    </p:anim>
                                    <p:animEffect transition="in" filter="fade">
                                      <p:cBhvr>
                                        <p:cTn id="51" dur="1000"/>
                                        <p:tgtEl>
                                          <p:spTgt spid="31"/>
                                        </p:tgtEl>
                                      </p:cBhvr>
                                    </p:animEffect>
                                  </p:childTnLst>
                                </p:cTn>
                              </p:par>
                            </p:childTnLst>
                          </p:cTn>
                        </p:par>
                        <p:par>
                          <p:cTn id="52" fill="hold">
                            <p:stCondLst>
                              <p:cond delay="1000"/>
                            </p:stCondLst>
                            <p:childTnLst>
                              <p:par>
                                <p:cTn id="53" presetID="53"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xit" presetSubtype="1" fill="hold" nodeType="clickEffect">
                                  <p:stCondLst>
                                    <p:cond delay="0"/>
                                  </p:stCondLst>
                                  <p:childTnLst>
                                    <p:anim calcmode="lin" valueType="num">
                                      <p:cBhvr additive="base">
                                        <p:cTn id="61" dur="500"/>
                                        <p:tgtEl>
                                          <p:spTgt spid="46"/>
                                        </p:tgtEl>
                                        <p:attrNameLst>
                                          <p:attrName>ppt_x</p:attrName>
                                        </p:attrNameLst>
                                      </p:cBhvr>
                                      <p:tavLst>
                                        <p:tav tm="0">
                                          <p:val>
                                            <p:strVal val="ppt_x"/>
                                          </p:val>
                                        </p:tav>
                                        <p:tav tm="100000">
                                          <p:val>
                                            <p:strVal val="ppt_x"/>
                                          </p:val>
                                        </p:tav>
                                      </p:tavLst>
                                    </p:anim>
                                    <p:anim calcmode="lin" valueType="num">
                                      <p:cBhvr additive="base">
                                        <p:cTn id="62" dur="500"/>
                                        <p:tgtEl>
                                          <p:spTgt spid="46"/>
                                        </p:tgtEl>
                                        <p:attrNameLst>
                                          <p:attrName>ppt_y</p:attrName>
                                        </p:attrNameLst>
                                      </p:cBhvr>
                                      <p:tavLst>
                                        <p:tav tm="0">
                                          <p:val>
                                            <p:strVal val="ppt_y"/>
                                          </p:val>
                                        </p:tav>
                                        <p:tav tm="100000">
                                          <p:val>
                                            <p:strVal val="0-ppt_h/2"/>
                                          </p:val>
                                        </p:tav>
                                      </p:tavLst>
                                    </p:anim>
                                    <p:set>
                                      <p:cBhvr>
                                        <p:cTn id="63" dur="1" fill="hold">
                                          <p:stCondLst>
                                            <p:cond delay="499"/>
                                          </p:stCondLst>
                                        </p:cTn>
                                        <p:tgtEl>
                                          <p:spTgt spid="46"/>
                                        </p:tgtEl>
                                        <p:attrNameLst>
                                          <p:attrName>style.visibility</p:attrName>
                                        </p:attrNameLst>
                                      </p:cBhvr>
                                      <p:to>
                                        <p:strVal val="hidden"/>
                                      </p:to>
                                    </p:set>
                                  </p:childTnLst>
                                </p:cTn>
                              </p:par>
                              <p:par>
                                <p:cTn id="64" presetID="2" presetClass="exit" presetSubtype="1" fill="hold" nodeType="withEffect">
                                  <p:stCondLst>
                                    <p:cond delay="0"/>
                                  </p:stCondLst>
                                  <p:childTnLst>
                                    <p:anim calcmode="lin" valueType="num">
                                      <p:cBhvr additive="base">
                                        <p:cTn id="65" dur="500"/>
                                        <p:tgtEl>
                                          <p:spTgt spid="50"/>
                                        </p:tgtEl>
                                        <p:attrNameLst>
                                          <p:attrName>ppt_x</p:attrName>
                                        </p:attrNameLst>
                                      </p:cBhvr>
                                      <p:tavLst>
                                        <p:tav tm="0">
                                          <p:val>
                                            <p:strVal val="ppt_x"/>
                                          </p:val>
                                        </p:tav>
                                        <p:tav tm="100000">
                                          <p:val>
                                            <p:strVal val="ppt_x"/>
                                          </p:val>
                                        </p:tav>
                                      </p:tavLst>
                                    </p:anim>
                                    <p:anim calcmode="lin" valueType="num">
                                      <p:cBhvr additive="base">
                                        <p:cTn id="66" dur="500"/>
                                        <p:tgtEl>
                                          <p:spTgt spid="50"/>
                                        </p:tgtEl>
                                        <p:attrNameLst>
                                          <p:attrName>ppt_y</p:attrName>
                                        </p:attrNameLst>
                                      </p:cBhvr>
                                      <p:tavLst>
                                        <p:tav tm="0">
                                          <p:val>
                                            <p:strVal val="ppt_y"/>
                                          </p:val>
                                        </p:tav>
                                        <p:tav tm="100000">
                                          <p:val>
                                            <p:strVal val="0-ppt_h/2"/>
                                          </p:val>
                                        </p:tav>
                                      </p:tavLst>
                                    </p:anim>
                                    <p:set>
                                      <p:cBhvr>
                                        <p:cTn id="67" dur="1" fill="hold">
                                          <p:stCondLst>
                                            <p:cond delay="499"/>
                                          </p:stCondLst>
                                        </p:cTn>
                                        <p:tgtEl>
                                          <p:spTgt spid="50"/>
                                        </p:tgtEl>
                                        <p:attrNameLst>
                                          <p:attrName>style.visibility</p:attrName>
                                        </p:attrNameLst>
                                      </p:cBhvr>
                                      <p:to>
                                        <p:strVal val="hidden"/>
                                      </p:to>
                                    </p:set>
                                  </p:childTnLst>
                                </p:cTn>
                              </p:par>
                              <p:par>
                                <p:cTn id="68" presetID="2" presetClass="exit" presetSubtype="1" fill="hold" nodeType="withEffect">
                                  <p:stCondLst>
                                    <p:cond delay="0"/>
                                  </p:stCondLst>
                                  <p:childTnLst>
                                    <p:anim calcmode="lin" valueType="num">
                                      <p:cBhvr additive="base">
                                        <p:cTn id="69" dur="500"/>
                                        <p:tgtEl>
                                          <p:spTgt spid="53"/>
                                        </p:tgtEl>
                                        <p:attrNameLst>
                                          <p:attrName>ppt_x</p:attrName>
                                        </p:attrNameLst>
                                      </p:cBhvr>
                                      <p:tavLst>
                                        <p:tav tm="0">
                                          <p:val>
                                            <p:strVal val="ppt_x"/>
                                          </p:val>
                                        </p:tav>
                                        <p:tav tm="100000">
                                          <p:val>
                                            <p:strVal val="ppt_x"/>
                                          </p:val>
                                        </p:tav>
                                      </p:tavLst>
                                    </p:anim>
                                    <p:anim calcmode="lin" valueType="num">
                                      <p:cBhvr additive="base">
                                        <p:cTn id="70" dur="500"/>
                                        <p:tgtEl>
                                          <p:spTgt spid="53"/>
                                        </p:tgtEl>
                                        <p:attrNameLst>
                                          <p:attrName>ppt_y</p:attrName>
                                        </p:attrNameLst>
                                      </p:cBhvr>
                                      <p:tavLst>
                                        <p:tav tm="0">
                                          <p:val>
                                            <p:strVal val="ppt_y"/>
                                          </p:val>
                                        </p:tav>
                                        <p:tav tm="100000">
                                          <p:val>
                                            <p:strVal val="0-ppt_h/2"/>
                                          </p:val>
                                        </p:tav>
                                      </p:tavLst>
                                    </p:anim>
                                    <p:set>
                                      <p:cBhvr>
                                        <p:cTn id="71" dur="1" fill="hold">
                                          <p:stCondLst>
                                            <p:cond delay="499"/>
                                          </p:stCondLst>
                                        </p:cTn>
                                        <p:tgtEl>
                                          <p:spTgt spid="53"/>
                                        </p:tgtEl>
                                        <p:attrNameLst>
                                          <p:attrName>style.visibility</p:attrName>
                                        </p:attrNameLst>
                                      </p:cBhvr>
                                      <p:to>
                                        <p:strVal val="hidden"/>
                                      </p:to>
                                    </p:set>
                                  </p:childTnLst>
                                </p:cTn>
                              </p:par>
                            </p:childTnLst>
                          </p:cTn>
                        </p:par>
                        <p:par>
                          <p:cTn id="72" fill="hold">
                            <p:stCondLst>
                              <p:cond delay="500"/>
                            </p:stCondLst>
                            <p:childTnLst>
                              <p:par>
                                <p:cTn id="73" presetID="55" presetClass="entr" presetSubtype="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1000" fill="hold"/>
                                        <p:tgtEl>
                                          <p:spTgt spid="49"/>
                                        </p:tgtEl>
                                        <p:attrNameLst>
                                          <p:attrName>ppt_w</p:attrName>
                                        </p:attrNameLst>
                                      </p:cBhvr>
                                      <p:tavLst>
                                        <p:tav tm="0">
                                          <p:val>
                                            <p:strVal val="#ppt_w*0.70"/>
                                          </p:val>
                                        </p:tav>
                                        <p:tav tm="100000">
                                          <p:val>
                                            <p:strVal val="#ppt_w"/>
                                          </p:val>
                                        </p:tav>
                                      </p:tavLst>
                                    </p:anim>
                                    <p:anim calcmode="lin" valueType="num">
                                      <p:cBhvr>
                                        <p:cTn id="76" dur="1000" fill="hold"/>
                                        <p:tgtEl>
                                          <p:spTgt spid="49"/>
                                        </p:tgtEl>
                                        <p:attrNameLst>
                                          <p:attrName>ppt_h</p:attrName>
                                        </p:attrNameLst>
                                      </p:cBhvr>
                                      <p:tavLst>
                                        <p:tav tm="0">
                                          <p:val>
                                            <p:strVal val="#ppt_h"/>
                                          </p:val>
                                        </p:tav>
                                        <p:tav tm="100000">
                                          <p:val>
                                            <p:strVal val="#ppt_h"/>
                                          </p:val>
                                        </p:tav>
                                      </p:tavLst>
                                    </p:anim>
                                    <p:animEffect transition="in" filter="fade">
                                      <p:cBhvr>
                                        <p:cTn id="77" dur="1000"/>
                                        <p:tgtEl>
                                          <p:spTgt spid="49"/>
                                        </p:tgtEl>
                                      </p:cBhvr>
                                    </p:animEffect>
                                  </p:childTnLst>
                                </p:cTn>
                              </p:par>
                              <p:par>
                                <p:cTn id="78" presetID="53"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 calcmode="lin" valueType="num">
                                      <p:cBhvr>
                                        <p:cTn id="80" dur="500" fill="hold"/>
                                        <p:tgtEl>
                                          <p:spTgt spid="56"/>
                                        </p:tgtEl>
                                        <p:attrNameLst>
                                          <p:attrName>ppt_w</p:attrName>
                                        </p:attrNameLst>
                                      </p:cBhvr>
                                      <p:tavLst>
                                        <p:tav tm="0">
                                          <p:val>
                                            <p:fltVal val="0"/>
                                          </p:val>
                                        </p:tav>
                                        <p:tav tm="100000">
                                          <p:val>
                                            <p:strVal val="#ppt_w"/>
                                          </p:val>
                                        </p:tav>
                                      </p:tavLst>
                                    </p:anim>
                                    <p:anim calcmode="lin" valueType="num">
                                      <p:cBhvr>
                                        <p:cTn id="81" dur="500" fill="hold"/>
                                        <p:tgtEl>
                                          <p:spTgt spid="56"/>
                                        </p:tgtEl>
                                        <p:attrNameLst>
                                          <p:attrName>ppt_h</p:attrName>
                                        </p:attrNameLst>
                                      </p:cBhvr>
                                      <p:tavLst>
                                        <p:tav tm="0">
                                          <p:val>
                                            <p:fltVal val="0"/>
                                          </p:val>
                                        </p:tav>
                                        <p:tav tm="100000">
                                          <p:val>
                                            <p:strVal val="#ppt_h"/>
                                          </p:val>
                                        </p:tav>
                                      </p:tavLst>
                                    </p:anim>
                                    <p:animEffect transition="in" filter="fade">
                                      <p:cBhvr>
                                        <p:cTn id="82" dur="500"/>
                                        <p:tgtEl>
                                          <p:spTgt spid="56"/>
                                        </p:tgtEl>
                                      </p:cBhvr>
                                    </p:animEffec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nodeType="click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p:cTn id="87" dur="1000" fill="hold"/>
                                        <p:tgtEl>
                                          <p:spTgt spid="11"/>
                                        </p:tgtEl>
                                        <p:attrNameLst>
                                          <p:attrName>ppt_w</p:attrName>
                                        </p:attrNameLst>
                                      </p:cBhvr>
                                      <p:tavLst>
                                        <p:tav tm="0">
                                          <p:val>
                                            <p:strVal val="#ppt_w*0.70"/>
                                          </p:val>
                                        </p:tav>
                                        <p:tav tm="100000">
                                          <p:val>
                                            <p:strVal val="#ppt_w"/>
                                          </p:val>
                                        </p:tav>
                                      </p:tavLst>
                                    </p:anim>
                                    <p:anim calcmode="lin" valueType="num">
                                      <p:cBhvr>
                                        <p:cTn id="88" dur="1000" fill="hold"/>
                                        <p:tgtEl>
                                          <p:spTgt spid="11"/>
                                        </p:tgtEl>
                                        <p:attrNameLst>
                                          <p:attrName>ppt_h</p:attrName>
                                        </p:attrNameLst>
                                      </p:cBhvr>
                                      <p:tavLst>
                                        <p:tav tm="0">
                                          <p:val>
                                            <p:strVal val="#ppt_h"/>
                                          </p:val>
                                        </p:tav>
                                        <p:tav tm="100000">
                                          <p:val>
                                            <p:strVal val="#ppt_h"/>
                                          </p:val>
                                        </p:tav>
                                      </p:tavLst>
                                    </p:anim>
                                    <p:animEffect transition="in" filter="fade">
                                      <p:cBhvr>
                                        <p:cTn id="89" dur="1000"/>
                                        <p:tgtEl>
                                          <p:spTgt spid="11"/>
                                        </p:tgtEl>
                                      </p:cBhvr>
                                    </p:animEffect>
                                  </p:childTnLst>
                                </p:cTn>
                              </p:par>
                            </p:childTnLst>
                          </p:cTn>
                        </p:par>
                      </p:childTnLst>
                    </p:cTn>
                  </p:par>
                  <p:par>
                    <p:cTn id="90" fill="hold">
                      <p:stCondLst>
                        <p:cond delay="indefinite"/>
                      </p:stCondLst>
                      <p:childTnLst>
                        <p:par>
                          <p:cTn id="91" fill="hold">
                            <p:stCondLst>
                              <p:cond delay="0"/>
                            </p:stCondLst>
                            <p:childTnLst>
                              <p:par>
                                <p:cTn id="92" presetID="55" presetClass="entr" presetSubtype="0"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p:cTn id="94" dur="1000" fill="hold"/>
                                        <p:tgtEl>
                                          <p:spTgt spid="24"/>
                                        </p:tgtEl>
                                        <p:attrNameLst>
                                          <p:attrName>ppt_w</p:attrName>
                                        </p:attrNameLst>
                                      </p:cBhvr>
                                      <p:tavLst>
                                        <p:tav tm="0">
                                          <p:val>
                                            <p:strVal val="#ppt_w*0.70"/>
                                          </p:val>
                                        </p:tav>
                                        <p:tav tm="100000">
                                          <p:val>
                                            <p:strVal val="#ppt_w"/>
                                          </p:val>
                                        </p:tav>
                                      </p:tavLst>
                                    </p:anim>
                                    <p:anim calcmode="lin" valueType="num">
                                      <p:cBhvr>
                                        <p:cTn id="95" dur="1000" fill="hold"/>
                                        <p:tgtEl>
                                          <p:spTgt spid="24"/>
                                        </p:tgtEl>
                                        <p:attrNameLst>
                                          <p:attrName>ppt_h</p:attrName>
                                        </p:attrNameLst>
                                      </p:cBhvr>
                                      <p:tavLst>
                                        <p:tav tm="0">
                                          <p:val>
                                            <p:strVal val="#ppt_h"/>
                                          </p:val>
                                        </p:tav>
                                        <p:tav tm="100000">
                                          <p:val>
                                            <p:strVal val="#ppt_h"/>
                                          </p:val>
                                        </p:tav>
                                      </p:tavLst>
                                    </p:anim>
                                    <p:animEffect transition="in" filter="fade">
                                      <p:cBhvr>
                                        <p:cTn id="96" dur="1000"/>
                                        <p:tgtEl>
                                          <p:spTgt spid="24"/>
                                        </p:tgtEl>
                                      </p:cBhvr>
                                    </p:animEffect>
                                  </p:childTnLst>
                                </p:cTn>
                              </p:par>
                            </p:childTnLst>
                          </p:cTn>
                        </p:par>
                        <p:par>
                          <p:cTn id="97" fill="hold">
                            <p:stCondLst>
                              <p:cond delay="1000"/>
                            </p:stCondLst>
                            <p:childTnLst>
                              <p:par>
                                <p:cTn id="98" presetID="6" presetClass="emph" presetSubtype="0" fill="hold" grpId="1" nodeType="afterEffect">
                                  <p:stCondLst>
                                    <p:cond delay="0"/>
                                  </p:stCondLst>
                                  <p:childTnLst>
                                    <p:animScale>
                                      <p:cBhvr>
                                        <p:cTn id="99" dur="2000" fill="hold"/>
                                        <p:tgtEl>
                                          <p:spTgt spid="24"/>
                                        </p:tgtEl>
                                      </p:cBhvr>
                                      <p:by x="150000" y="150000"/>
                                    </p:animScale>
                                  </p:childTnLst>
                                </p:cTn>
                              </p:par>
                            </p:childTnLst>
                          </p:cTn>
                        </p:par>
                      </p:childTnLst>
                    </p:cTn>
                  </p:par>
                  <p:par>
                    <p:cTn id="100" fill="hold">
                      <p:stCondLst>
                        <p:cond delay="indefinite"/>
                      </p:stCondLst>
                      <p:childTnLst>
                        <p:par>
                          <p:cTn id="101" fill="hold">
                            <p:stCondLst>
                              <p:cond delay="0"/>
                            </p:stCondLst>
                            <p:childTnLst>
                              <p:par>
                                <p:cTn id="102" presetID="55" presetClass="entr" presetSubtype="0" fill="hold" nodeType="click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p:cTn id="104" dur="1000" fill="hold"/>
                                        <p:tgtEl>
                                          <p:spTgt spid="8"/>
                                        </p:tgtEl>
                                        <p:attrNameLst>
                                          <p:attrName>ppt_w</p:attrName>
                                        </p:attrNameLst>
                                      </p:cBhvr>
                                      <p:tavLst>
                                        <p:tav tm="0">
                                          <p:val>
                                            <p:strVal val="#ppt_w*0.70"/>
                                          </p:val>
                                        </p:tav>
                                        <p:tav tm="100000">
                                          <p:val>
                                            <p:strVal val="#ppt_w"/>
                                          </p:val>
                                        </p:tav>
                                      </p:tavLst>
                                    </p:anim>
                                    <p:anim calcmode="lin" valueType="num">
                                      <p:cBhvr>
                                        <p:cTn id="105" dur="1000" fill="hold"/>
                                        <p:tgtEl>
                                          <p:spTgt spid="8"/>
                                        </p:tgtEl>
                                        <p:attrNameLst>
                                          <p:attrName>ppt_h</p:attrName>
                                        </p:attrNameLst>
                                      </p:cBhvr>
                                      <p:tavLst>
                                        <p:tav tm="0">
                                          <p:val>
                                            <p:strVal val="#ppt_h"/>
                                          </p:val>
                                        </p:tav>
                                        <p:tav tm="100000">
                                          <p:val>
                                            <p:strVal val="#ppt_h"/>
                                          </p:val>
                                        </p:tav>
                                      </p:tavLst>
                                    </p:anim>
                                    <p:animEffect transition="in" filter="fade">
                                      <p:cBhvr>
                                        <p:cTn id="106" dur="1000"/>
                                        <p:tgtEl>
                                          <p:spTgt spid="8"/>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xit" presetSubtype="0" fill="hold" nodeType="clickEffect">
                                  <p:stCondLst>
                                    <p:cond delay="0"/>
                                  </p:stCondLst>
                                  <p:childTnLst>
                                    <p:anim calcmode="lin" valueType="num">
                                      <p:cBhvr>
                                        <p:cTn id="110" dur="1000"/>
                                        <p:tgtEl>
                                          <p:spTgt spid="8"/>
                                        </p:tgtEl>
                                        <p:attrNameLst>
                                          <p:attrName>ppt_w</p:attrName>
                                        </p:attrNameLst>
                                      </p:cBhvr>
                                      <p:tavLst>
                                        <p:tav tm="0">
                                          <p:val>
                                            <p:strVal val="ppt_w"/>
                                          </p:val>
                                        </p:tav>
                                        <p:tav tm="100000">
                                          <p:val>
                                            <p:strVal val="ppt_w*0.70"/>
                                          </p:val>
                                        </p:tav>
                                      </p:tavLst>
                                    </p:anim>
                                    <p:anim calcmode="lin" valueType="num">
                                      <p:cBhvr>
                                        <p:cTn id="111" dur="1000"/>
                                        <p:tgtEl>
                                          <p:spTgt spid="8"/>
                                        </p:tgtEl>
                                        <p:attrNameLst>
                                          <p:attrName>ppt_h</p:attrName>
                                        </p:attrNameLst>
                                      </p:cBhvr>
                                      <p:tavLst>
                                        <p:tav tm="0">
                                          <p:val>
                                            <p:strVal val="ppt_h"/>
                                          </p:val>
                                        </p:tav>
                                        <p:tav tm="100000">
                                          <p:val>
                                            <p:strVal val="ppt_h"/>
                                          </p:val>
                                        </p:tav>
                                      </p:tavLst>
                                    </p:anim>
                                    <p:animEffect transition="out" filter="fade">
                                      <p:cBhvr>
                                        <p:cTn id="112" dur="1000"/>
                                        <p:tgtEl>
                                          <p:spTgt spid="8"/>
                                        </p:tgtEl>
                                      </p:cBhvr>
                                    </p:animEffect>
                                    <p:set>
                                      <p:cBhvr>
                                        <p:cTn id="113" dur="1" fill="hold">
                                          <p:stCondLst>
                                            <p:cond delay="999"/>
                                          </p:stCondLst>
                                        </p:cTn>
                                        <p:tgtEl>
                                          <p:spTgt spid="8"/>
                                        </p:tgtEl>
                                        <p:attrNameLst>
                                          <p:attrName>style.visibility</p:attrName>
                                        </p:attrNameLst>
                                      </p:cBhvr>
                                      <p:to>
                                        <p:strVal val="hidden"/>
                                      </p:to>
                                    </p:set>
                                  </p:childTnLst>
                                </p:cTn>
                              </p:par>
                              <p:par>
                                <p:cTn id="114" presetID="55" presetClass="entr" presetSubtype="0" fill="hold"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1000" fill="hold"/>
                                        <p:tgtEl>
                                          <p:spTgt spid="77"/>
                                        </p:tgtEl>
                                        <p:attrNameLst>
                                          <p:attrName>ppt_w</p:attrName>
                                        </p:attrNameLst>
                                      </p:cBhvr>
                                      <p:tavLst>
                                        <p:tav tm="0">
                                          <p:val>
                                            <p:strVal val="#ppt_w*0.70"/>
                                          </p:val>
                                        </p:tav>
                                        <p:tav tm="100000">
                                          <p:val>
                                            <p:strVal val="#ppt_w"/>
                                          </p:val>
                                        </p:tav>
                                      </p:tavLst>
                                    </p:anim>
                                    <p:anim calcmode="lin" valueType="num">
                                      <p:cBhvr>
                                        <p:cTn id="117" dur="1000" fill="hold"/>
                                        <p:tgtEl>
                                          <p:spTgt spid="77"/>
                                        </p:tgtEl>
                                        <p:attrNameLst>
                                          <p:attrName>ppt_h</p:attrName>
                                        </p:attrNameLst>
                                      </p:cBhvr>
                                      <p:tavLst>
                                        <p:tav tm="0">
                                          <p:val>
                                            <p:strVal val="#ppt_h"/>
                                          </p:val>
                                        </p:tav>
                                        <p:tav tm="100000">
                                          <p:val>
                                            <p:strVal val="#ppt_h"/>
                                          </p:val>
                                        </p:tav>
                                      </p:tavLst>
                                    </p:anim>
                                    <p:animEffect transition="in" filter="fade">
                                      <p:cBhvr>
                                        <p:cTn id="118" dur="1000"/>
                                        <p:tgtEl>
                                          <p:spTgt spid="77"/>
                                        </p:tgtEl>
                                      </p:cBhvr>
                                    </p:animEffect>
                                  </p:childTnLst>
                                </p:cTn>
                              </p:par>
                            </p:childTnLst>
                          </p:cTn>
                        </p:par>
                      </p:childTnLst>
                    </p:cTn>
                  </p:par>
                  <p:par>
                    <p:cTn id="119" fill="hold">
                      <p:stCondLst>
                        <p:cond delay="indefinite"/>
                      </p:stCondLst>
                      <p:childTnLst>
                        <p:par>
                          <p:cTn id="120" fill="hold">
                            <p:stCondLst>
                              <p:cond delay="0"/>
                            </p:stCondLst>
                            <p:childTnLst>
                              <p:par>
                                <p:cTn id="121" presetID="55" presetClass="exit" presetSubtype="0" fill="hold" nodeType="clickEffect">
                                  <p:stCondLst>
                                    <p:cond delay="0"/>
                                  </p:stCondLst>
                                  <p:childTnLst>
                                    <p:anim calcmode="lin" valueType="num">
                                      <p:cBhvr>
                                        <p:cTn id="122" dur="1000"/>
                                        <p:tgtEl>
                                          <p:spTgt spid="77"/>
                                        </p:tgtEl>
                                        <p:attrNameLst>
                                          <p:attrName>ppt_w</p:attrName>
                                        </p:attrNameLst>
                                      </p:cBhvr>
                                      <p:tavLst>
                                        <p:tav tm="0">
                                          <p:val>
                                            <p:strVal val="ppt_w"/>
                                          </p:val>
                                        </p:tav>
                                        <p:tav tm="100000">
                                          <p:val>
                                            <p:strVal val="ppt_w*0.70"/>
                                          </p:val>
                                        </p:tav>
                                      </p:tavLst>
                                    </p:anim>
                                    <p:anim calcmode="lin" valueType="num">
                                      <p:cBhvr>
                                        <p:cTn id="123" dur="1000"/>
                                        <p:tgtEl>
                                          <p:spTgt spid="77"/>
                                        </p:tgtEl>
                                        <p:attrNameLst>
                                          <p:attrName>ppt_h</p:attrName>
                                        </p:attrNameLst>
                                      </p:cBhvr>
                                      <p:tavLst>
                                        <p:tav tm="0">
                                          <p:val>
                                            <p:strVal val="ppt_h"/>
                                          </p:val>
                                        </p:tav>
                                        <p:tav tm="100000">
                                          <p:val>
                                            <p:strVal val="ppt_h"/>
                                          </p:val>
                                        </p:tav>
                                      </p:tavLst>
                                    </p:anim>
                                    <p:animEffect transition="out" filter="fade">
                                      <p:cBhvr>
                                        <p:cTn id="124" dur="1000"/>
                                        <p:tgtEl>
                                          <p:spTgt spid="77"/>
                                        </p:tgtEl>
                                      </p:cBhvr>
                                    </p:animEffect>
                                    <p:set>
                                      <p:cBhvr>
                                        <p:cTn id="125" dur="1" fill="hold">
                                          <p:stCondLst>
                                            <p:cond delay="999"/>
                                          </p:stCondLst>
                                        </p:cTn>
                                        <p:tgtEl>
                                          <p:spTgt spid="77"/>
                                        </p:tgtEl>
                                        <p:attrNameLst>
                                          <p:attrName>style.visibility</p:attrName>
                                        </p:attrNameLst>
                                      </p:cBhvr>
                                      <p:to>
                                        <p:strVal val="hidden"/>
                                      </p:to>
                                    </p:set>
                                  </p:childTnLst>
                                </p:cTn>
                              </p:par>
                              <p:par>
                                <p:cTn id="126" presetID="55" presetClass="entr" presetSubtype="0" fill="hold" grpId="0" nodeType="withEffect">
                                  <p:stCondLst>
                                    <p:cond delay="0"/>
                                  </p:stCondLst>
                                  <p:childTnLst>
                                    <p:set>
                                      <p:cBhvr>
                                        <p:cTn id="127" dur="1" fill="hold">
                                          <p:stCondLst>
                                            <p:cond delay="0"/>
                                          </p:stCondLst>
                                        </p:cTn>
                                        <p:tgtEl>
                                          <p:spTgt spid="76"/>
                                        </p:tgtEl>
                                        <p:attrNameLst>
                                          <p:attrName>style.visibility</p:attrName>
                                        </p:attrNameLst>
                                      </p:cBhvr>
                                      <p:to>
                                        <p:strVal val="visible"/>
                                      </p:to>
                                    </p:set>
                                    <p:anim calcmode="lin" valueType="num">
                                      <p:cBhvr>
                                        <p:cTn id="128" dur="1000" fill="hold"/>
                                        <p:tgtEl>
                                          <p:spTgt spid="76"/>
                                        </p:tgtEl>
                                        <p:attrNameLst>
                                          <p:attrName>ppt_w</p:attrName>
                                        </p:attrNameLst>
                                      </p:cBhvr>
                                      <p:tavLst>
                                        <p:tav tm="0">
                                          <p:val>
                                            <p:strVal val="#ppt_w*0.70"/>
                                          </p:val>
                                        </p:tav>
                                        <p:tav tm="100000">
                                          <p:val>
                                            <p:strVal val="#ppt_w"/>
                                          </p:val>
                                        </p:tav>
                                      </p:tavLst>
                                    </p:anim>
                                    <p:anim calcmode="lin" valueType="num">
                                      <p:cBhvr>
                                        <p:cTn id="129" dur="1000" fill="hold"/>
                                        <p:tgtEl>
                                          <p:spTgt spid="76"/>
                                        </p:tgtEl>
                                        <p:attrNameLst>
                                          <p:attrName>ppt_h</p:attrName>
                                        </p:attrNameLst>
                                      </p:cBhvr>
                                      <p:tavLst>
                                        <p:tav tm="0">
                                          <p:val>
                                            <p:strVal val="#ppt_h"/>
                                          </p:val>
                                        </p:tav>
                                        <p:tav tm="100000">
                                          <p:val>
                                            <p:strVal val="#ppt_h"/>
                                          </p:val>
                                        </p:tav>
                                      </p:tavLst>
                                    </p:anim>
                                    <p:animEffect transition="in" filter="fade">
                                      <p:cBhvr>
                                        <p:cTn id="130"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6" grpId="0" animBg="1"/>
      <p:bldP spid="30" grpId="0"/>
      <p:bldP spid="34" grpId="0"/>
      <p:bldP spid="49" grpId="0" animBg="1"/>
      <p:bldP spid="76" grpId="0" animBg="1"/>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tella a 7 punte 23"/>
          <p:cNvSpPr/>
          <p:nvPr/>
        </p:nvSpPr>
        <p:spPr>
          <a:xfrm>
            <a:off x="3571868" y="3286124"/>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785786" y="142852"/>
            <a:ext cx="7500990" cy="1143000"/>
          </a:xfrm>
        </p:spPr>
        <p:txBody>
          <a:bodyPr>
            <a:normAutofit fontScale="90000"/>
          </a:bodyPr>
          <a:lstStyle/>
          <a:p>
            <a:r>
              <a:rPr lang="it-IT" sz="2800" b="1" dirty="0" smtClean="0">
                <a:latin typeface="Times New Roman" pitchFamily="18" charset="0"/>
                <a:cs typeface="Times New Roman" pitchFamily="18" charset="0"/>
              </a:rPr>
              <a:t>Il vantaggio per l’omozigote attenua gli effetti negativi della selezione </a:t>
            </a:r>
            <a:r>
              <a:rPr lang="it-IT" sz="2800" b="1" dirty="0" err="1" smtClean="0">
                <a:latin typeface="Times New Roman" pitchFamily="18" charset="0"/>
                <a:cs typeface="Times New Roman" pitchFamily="18" charset="0"/>
              </a:rPr>
              <a:t>diversificatrice</a:t>
            </a:r>
            <a:r>
              <a:rPr lang="it-IT" sz="2800" b="1" dirty="0" smtClean="0">
                <a:latin typeface="Times New Roman" pitchFamily="18" charset="0"/>
                <a:cs typeface="Times New Roman" pitchFamily="18" charset="0"/>
              </a:rPr>
              <a:t>  subito dopo la comparsa di mutazioni cromosomiche sottodominanti</a:t>
            </a:r>
            <a:endParaRPr lang="it-IT" sz="2800" b="1" dirty="0">
              <a:latin typeface="Times New Roman" pitchFamily="18" charset="0"/>
              <a:cs typeface="Times New Roman" pitchFamily="18" charset="0"/>
            </a:endParaRPr>
          </a:p>
        </p:txBody>
      </p:sp>
      <p:sp>
        <p:nvSpPr>
          <p:cNvPr id="4"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5"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3" name="Gruppo 29"/>
          <p:cNvGrpSpPr/>
          <p:nvPr/>
        </p:nvGrpSpPr>
        <p:grpSpPr>
          <a:xfrm rot="21463259" flipV="1">
            <a:off x="3748819" y="2684687"/>
            <a:ext cx="2122378" cy="1755971"/>
            <a:chOff x="1234888" y="4031877"/>
            <a:chExt cx="2122378" cy="1755971"/>
          </a:xfrm>
        </p:grpSpPr>
        <p:sp>
          <p:nvSpPr>
            <p:cNvPr id="9" name="Figura a mano libera 8"/>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0" name="Figura a mano libera 9"/>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nvGrpSpPr>
          <p:cNvPr id="6" name="Gruppo 10"/>
          <p:cNvGrpSpPr/>
          <p:nvPr/>
        </p:nvGrpSpPr>
        <p:grpSpPr>
          <a:xfrm>
            <a:off x="2643174" y="2214554"/>
            <a:ext cx="3629791" cy="2642244"/>
            <a:chOff x="2871035" y="3715714"/>
            <a:chExt cx="3629791" cy="2642244"/>
          </a:xfrm>
        </p:grpSpPr>
        <p:sp>
          <p:nvSpPr>
            <p:cNvPr id="12" name="Triangolo isoscele 11"/>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7" name="Gruppo 46"/>
            <p:cNvGrpSpPr/>
            <p:nvPr/>
          </p:nvGrpSpPr>
          <p:grpSpPr>
            <a:xfrm>
              <a:off x="4000496" y="4857760"/>
              <a:ext cx="2143140" cy="214314"/>
              <a:chOff x="4000496" y="4857760"/>
              <a:chExt cx="2143140" cy="214314"/>
            </a:xfrm>
          </p:grpSpPr>
          <p:cxnSp>
            <p:nvCxnSpPr>
              <p:cNvPr id="21" name="Connettore 1 20"/>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riangolo isoscele 21"/>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Triangolo isoscele 22"/>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8" name="Gruppo 48"/>
            <p:cNvGrpSpPr/>
            <p:nvPr/>
          </p:nvGrpSpPr>
          <p:grpSpPr>
            <a:xfrm>
              <a:off x="3643306" y="3715714"/>
              <a:ext cx="226224" cy="2642244"/>
              <a:chOff x="3643306" y="3715714"/>
              <a:chExt cx="226224" cy="2642244"/>
            </a:xfrm>
          </p:grpSpPr>
          <p:cxnSp>
            <p:nvCxnSpPr>
              <p:cNvPr id="19" name="Connettore 1 18"/>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riangolo isoscele 19"/>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5" name="Rettangolo 14"/>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16" name="Rettangolo 15"/>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17" name="Rettangolo 16"/>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18" name="Rettangolo 17"/>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sp>
        <p:nvSpPr>
          <p:cNvPr id="26" name="CasellaDiTesto 25"/>
          <p:cNvSpPr txBox="1"/>
          <p:nvPr/>
        </p:nvSpPr>
        <p:spPr>
          <a:xfrm>
            <a:off x="214282" y="1285860"/>
            <a:ext cx="8429684" cy="830997"/>
          </a:xfrm>
          <a:prstGeom prst="rect">
            <a:avLst/>
          </a:prstGeom>
          <a:solidFill>
            <a:schemeClr val="tx2">
              <a:lumMod val="60000"/>
              <a:lumOff val="40000"/>
            </a:schemeClr>
          </a:solidFill>
          <a:ln>
            <a:solidFill>
              <a:schemeClr val="bg2">
                <a:lumMod val="50000"/>
              </a:schemeClr>
            </a:solidFill>
          </a:ln>
        </p:spPr>
        <p:txBody>
          <a:bodyPr wrap="square" rtlCol="0">
            <a:spAutoFit/>
          </a:bodyPr>
          <a:lstStyle/>
          <a:p>
            <a:r>
              <a:rPr lang="it-IT" sz="1600" b="1" dirty="0" smtClean="0">
                <a:latin typeface="Times New Roman" pitchFamily="18" charset="0"/>
                <a:cs typeface="Times New Roman" pitchFamily="18" charset="0"/>
              </a:rPr>
              <a:t>Il vantaggio selettivo del cromosoma mutato in omozigosi  rispetto al cromosoma standard in omozigosi, determina un abbassamento del valore di equilibrio instabile p^=0,5 e una conseguente riduzione in valore assoluto del </a:t>
            </a:r>
            <a:r>
              <a:rPr lang="it-IT" sz="1600" b="1" dirty="0" err="1" smtClean="0">
                <a:latin typeface="Symbol" pitchFamily="18" charset="2"/>
                <a:cs typeface="Times New Roman" pitchFamily="18" charset="0"/>
              </a:rPr>
              <a:t>D</a:t>
            </a:r>
            <a:r>
              <a:rPr lang="it-IT" sz="1600" b="1" dirty="0" err="1" smtClean="0">
                <a:latin typeface="Times New Roman" pitchFamily="18" charset="0"/>
                <a:cs typeface="Times New Roman" pitchFamily="18" charset="0"/>
              </a:rPr>
              <a:t>p</a:t>
            </a:r>
            <a:r>
              <a:rPr lang="it-IT" sz="1600" b="1" dirty="0" smtClean="0">
                <a:latin typeface="Times New Roman" pitchFamily="18" charset="0"/>
                <a:cs typeface="Times New Roman" pitchFamily="18" charset="0"/>
              </a:rPr>
              <a:t> negativo e un aumento di quello positivo.</a:t>
            </a:r>
            <a:endParaRPr lang="it-IT" sz="1600" b="1" dirty="0">
              <a:latin typeface="Times New Roman" pitchFamily="18" charset="0"/>
              <a:cs typeface="Times New Roman" pitchFamily="18" charset="0"/>
            </a:endParaRPr>
          </a:p>
        </p:txBody>
      </p:sp>
      <p:grpSp>
        <p:nvGrpSpPr>
          <p:cNvPr id="11" name="Gruppo 26"/>
          <p:cNvGrpSpPr/>
          <p:nvPr/>
        </p:nvGrpSpPr>
        <p:grpSpPr>
          <a:xfrm rot="16200000">
            <a:off x="821505" y="5965049"/>
            <a:ext cx="142876" cy="1071570"/>
            <a:chOff x="428596" y="1357298"/>
            <a:chExt cx="142876" cy="1071570"/>
          </a:xfrm>
        </p:grpSpPr>
        <p:sp>
          <p:nvSpPr>
            <p:cNvPr id="28" name="Ovale 27"/>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9" name="Connettore 1 28"/>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CasellaDiTesto 29"/>
          <p:cNvSpPr txBox="1"/>
          <p:nvPr/>
        </p:nvSpPr>
        <p:spPr>
          <a:xfrm>
            <a:off x="1857356" y="6286520"/>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mutato</a:t>
            </a:r>
            <a:endParaRPr lang="it-IT" sz="1600" b="1" dirty="0">
              <a:latin typeface="Times New Roman" pitchFamily="18" charset="0"/>
              <a:cs typeface="Times New Roman" pitchFamily="18" charset="0"/>
            </a:endParaRPr>
          </a:p>
        </p:txBody>
      </p:sp>
      <p:grpSp>
        <p:nvGrpSpPr>
          <p:cNvPr id="13" name="Gruppo 30"/>
          <p:cNvGrpSpPr/>
          <p:nvPr/>
        </p:nvGrpSpPr>
        <p:grpSpPr>
          <a:xfrm rot="16200000">
            <a:off x="4964909" y="5893611"/>
            <a:ext cx="142876" cy="1071570"/>
            <a:chOff x="928662" y="2643182"/>
            <a:chExt cx="142876" cy="1071570"/>
          </a:xfrm>
        </p:grpSpPr>
        <p:sp>
          <p:nvSpPr>
            <p:cNvPr id="32" name="Ovale 31"/>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3" name="Connettore 1 32"/>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CasellaDiTesto 33"/>
          <p:cNvSpPr txBox="1"/>
          <p:nvPr/>
        </p:nvSpPr>
        <p:spPr>
          <a:xfrm>
            <a:off x="6000760" y="6215082"/>
            <a:ext cx="2571768"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Cromosoma standard</a:t>
            </a:r>
            <a:endParaRPr lang="it-IT" sz="1600" b="1" dirty="0">
              <a:latin typeface="Times New Roman" pitchFamily="18" charset="0"/>
              <a:cs typeface="Times New Roman" pitchFamily="18" charset="0"/>
            </a:endParaRPr>
          </a:p>
        </p:txBody>
      </p:sp>
      <p:grpSp>
        <p:nvGrpSpPr>
          <p:cNvPr id="35" name="Gruppo 76"/>
          <p:cNvGrpSpPr/>
          <p:nvPr/>
        </p:nvGrpSpPr>
        <p:grpSpPr>
          <a:xfrm>
            <a:off x="3762046" y="2428868"/>
            <a:ext cx="2095838" cy="1543308"/>
            <a:chOff x="3041794" y="3326417"/>
            <a:chExt cx="2095838" cy="1543308"/>
          </a:xfrm>
        </p:grpSpPr>
        <p:sp>
          <p:nvSpPr>
            <p:cNvPr id="74" name="Figura a mano libera 73"/>
            <p:cNvSpPr/>
            <p:nvPr/>
          </p:nvSpPr>
          <p:spPr>
            <a:xfrm rot="21463259" flipV="1">
              <a:off x="3041794" y="4426032"/>
              <a:ext cx="592925" cy="443693"/>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75" name="Figura a mano libera 74"/>
            <p:cNvSpPr/>
            <p:nvPr/>
          </p:nvSpPr>
          <p:spPr>
            <a:xfrm rot="21463259" flipH="1">
              <a:off x="3595028" y="3326417"/>
              <a:ext cx="1542604" cy="1195525"/>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nvGrpSpPr>
          <p:cNvPr id="50" name="Gruppo 49"/>
          <p:cNvGrpSpPr/>
          <p:nvPr/>
        </p:nvGrpSpPr>
        <p:grpSpPr>
          <a:xfrm rot="16200000">
            <a:off x="2750331" y="4893479"/>
            <a:ext cx="142876" cy="1071570"/>
            <a:chOff x="428596" y="1357298"/>
            <a:chExt cx="142876" cy="1071570"/>
          </a:xfrm>
        </p:grpSpPr>
        <p:sp>
          <p:nvSpPr>
            <p:cNvPr id="53" name="Ovale 52"/>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6" name="Connettore 1 55"/>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7" name="Gruppo 56"/>
          <p:cNvGrpSpPr/>
          <p:nvPr/>
        </p:nvGrpSpPr>
        <p:grpSpPr>
          <a:xfrm rot="16200000">
            <a:off x="2750331" y="4607727"/>
            <a:ext cx="142876" cy="1071570"/>
            <a:chOff x="428596" y="1357298"/>
            <a:chExt cx="142876" cy="1071570"/>
          </a:xfrm>
        </p:grpSpPr>
        <p:sp>
          <p:nvSpPr>
            <p:cNvPr id="58" name="Ovale 57"/>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9" name="Connettore 1 58"/>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0" name="Gruppo 59"/>
          <p:cNvGrpSpPr/>
          <p:nvPr/>
        </p:nvGrpSpPr>
        <p:grpSpPr>
          <a:xfrm rot="16200000">
            <a:off x="5250661" y="4893480"/>
            <a:ext cx="142876" cy="1071570"/>
            <a:chOff x="428596" y="1357298"/>
            <a:chExt cx="142876" cy="1071570"/>
          </a:xfrm>
        </p:grpSpPr>
        <p:sp>
          <p:nvSpPr>
            <p:cNvPr id="61" name="Ovale 60"/>
            <p:cNvSpPr/>
            <p:nvPr/>
          </p:nvSpPr>
          <p:spPr>
            <a:xfrm>
              <a:off x="428596" y="1357298"/>
              <a:ext cx="142876" cy="1428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2" name="Connettore 1 61"/>
            <p:cNvCxnSpPr/>
            <p:nvPr/>
          </p:nvCxnSpPr>
          <p:spPr>
            <a:xfrm rot="5400000">
              <a:off x="35687" y="1964521"/>
              <a:ext cx="9286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3" name="Gruppo 62"/>
          <p:cNvGrpSpPr/>
          <p:nvPr/>
        </p:nvGrpSpPr>
        <p:grpSpPr>
          <a:xfrm rot="16200000">
            <a:off x="5250661" y="4607728"/>
            <a:ext cx="142876" cy="1071570"/>
            <a:chOff x="928662" y="2643182"/>
            <a:chExt cx="142876" cy="1071570"/>
          </a:xfrm>
        </p:grpSpPr>
        <p:sp>
          <p:nvSpPr>
            <p:cNvPr id="64" name="Ovale 63"/>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5" name="Connettore 1 64"/>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6" name="Gruppo 65"/>
          <p:cNvGrpSpPr/>
          <p:nvPr/>
        </p:nvGrpSpPr>
        <p:grpSpPr>
          <a:xfrm rot="16200000">
            <a:off x="7965305" y="4536290"/>
            <a:ext cx="142876" cy="1071570"/>
            <a:chOff x="928662" y="2643182"/>
            <a:chExt cx="142876" cy="1071570"/>
          </a:xfrm>
        </p:grpSpPr>
        <p:sp>
          <p:nvSpPr>
            <p:cNvPr id="67" name="Ovale 66"/>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8" name="Connettore 1 67"/>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uppo 68"/>
          <p:cNvGrpSpPr/>
          <p:nvPr/>
        </p:nvGrpSpPr>
        <p:grpSpPr>
          <a:xfrm rot="16200000">
            <a:off x="7965305" y="4893480"/>
            <a:ext cx="142876" cy="1071570"/>
            <a:chOff x="928662" y="2643182"/>
            <a:chExt cx="142876" cy="1071570"/>
          </a:xfrm>
        </p:grpSpPr>
        <p:sp>
          <p:nvSpPr>
            <p:cNvPr id="70" name="Ovale 69"/>
            <p:cNvSpPr/>
            <p:nvPr/>
          </p:nvSpPr>
          <p:spPr>
            <a:xfrm>
              <a:off x="928662" y="2643182"/>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71" name="Connettore 1 70"/>
            <p:cNvCxnSpPr/>
            <p:nvPr/>
          </p:nvCxnSpPr>
          <p:spPr>
            <a:xfrm rot="5400000">
              <a:off x="545277" y="3250405"/>
              <a:ext cx="92869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CasellaDiTesto 71"/>
          <p:cNvSpPr txBox="1"/>
          <p:nvPr/>
        </p:nvSpPr>
        <p:spPr>
          <a:xfrm>
            <a:off x="285720" y="5131370"/>
            <a:ext cx="121444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Cariotipo</a:t>
            </a:r>
            <a:endParaRPr lang="it-IT" b="1" dirty="0">
              <a:latin typeface="Times New Roman" pitchFamily="18" charset="0"/>
              <a:cs typeface="Times New Roman" pitchFamily="18" charset="0"/>
            </a:endParaRPr>
          </a:p>
        </p:txBody>
      </p:sp>
      <p:sp>
        <p:nvSpPr>
          <p:cNvPr id="73" name="CasellaDiTesto 72"/>
          <p:cNvSpPr txBox="1"/>
          <p:nvPr/>
        </p:nvSpPr>
        <p:spPr>
          <a:xfrm>
            <a:off x="285720" y="5845750"/>
            <a:ext cx="1214446"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Fitness</a:t>
            </a:r>
            <a:endParaRPr lang="it-IT" b="1" dirty="0">
              <a:latin typeface="Times New Roman" pitchFamily="18" charset="0"/>
              <a:cs typeface="Times New Roman" pitchFamily="18" charset="0"/>
            </a:endParaRPr>
          </a:p>
        </p:txBody>
      </p:sp>
      <p:sp>
        <p:nvSpPr>
          <p:cNvPr id="77" name="CasellaDiTesto 76"/>
          <p:cNvSpPr txBox="1"/>
          <p:nvPr/>
        </p:nvSpPr>
        <p:spPr>
          <a:xfrm>
            <a:off x="2214546" y="5845750"/>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a:t>
            </a:r>
            <a:endParaRPr lang="it-IT" b="1" dirty="0">
              <a:latin typeface="Times New Roman" pitchFamily="18" charset="0"/>
              <a:cs typeface="Times New Roman" pitchFamily="18" charset="0"/>
            </a:endParaRPr>
          </a:p>
        </p:txBody>
      </p:sp>
      <p:sp>
        <p:nvSpPr>
          <p:cNvPr id="78" name="CasellaDiTesto 77"/>
          <p:cNvSpPr txBox="1"/>
          <p:nvPr/>
        </p:nvSpPr>
        <p:spPr>
          <a:xfrm>
            <a:off x="7500958" y="5845750"/>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1-s2</a:t>
            </a:r>
            <a:endParaRPr lang="it-IT" b="1" dirty="0">
              <a:latin typeface="Times New Roman" pitchFamily="18" charset="0"/>
              <a:cs typeface="Times New Roman" pitchFamily="18" charset="0"/>
            </a:endParaRPr>
          </a:p>
        </p:txBody>
      </p:sp>
      <p:sp>
        <p:nvSpPr>
          <p:cNvPr id="79" name="CasellaDiTesto 78"/>
          <p:cNvSpPr txBox="1"/>
          <p:nvPr/>
        </p:nvSpPr>
        <p:spPr>
          <a:xfrm>
            <a:off x="4786314" y="5857892"/>
            <a:ext cx="1000132" cy="369332"/>
          </a:xfrm>
          <a:prstGeom prst="rect">
            <a:avLst/>
          </a:prstGeom>
          <a:noFill/>
        </p:spPr>
        <p:txBody>
          <a:bodyPr wrap="square" rtlCol="0">
            <a:spAutoFit/>
          </a:bodyPr>
          <a:lstStyle/>
          <a:p>
            <a:r>
              <a:rPr lang="it-IT" b="1" dirty="0" smtClean="0">
                <a:latin typeface="Times New Roman" pitchFamily="18" charset="0"/>
                <a:cs typeface="Times New Roman" pitchFamily="18" charset="0"/>
              </a:rPr>
              <a:t>1-s1</a:t>
            </a:r>
            <a:endParaRPr lang="it-IT" b="1" dirty="0">
              <a:latin typeface="Times New Roman" pitchFamily="18" charset="0"/>
              <a:cs typeface="Times New Roman" pitchFamily="18" charset="0"/>
            </a:endParaRPr>
          </a:p>
        </p:txBody>
      </p:sp>
      <p:sp>
        <p:nvSpPr>
          <p:cNvPr id="80" name="CasellaDiTesto 79"/>
          <p:cNvSpPr txBox="1"/>
          <p:nvPr/>
        </p:nvSpPr>
        <p:spPr>
          <a:xfrm>
            <a:off x="7000892" y="3571876"/>
            <a:ext cx="1071570" cy="461665"/>
          </a:xfrm>
          <a:prstGeom prst="rect">
            <a:avLst/>
          </a:prstGeom>
          <a:solidFill>
            <a:srgbClr val="0000FF"/>
          </a:solidFill>
        </p:spPr>
        <p:txBody>
          <a:bodyPr wrap="square" rtlCol="0">
            <a:spAutoFit/>
          </a:bodyPr>
          <a:lstStyle/>
          <a:p>
            <a:r>
              <a:rPr lang="it-IT" sz="2400" b="1" dirty="0" smtClean="0">
                <a:solidFill>
                  <a:srgbClr val="FFFF00"/>
                </a:solidFill>
                <a:latin typeface="Times New Roman" pitchFamily="18" charset="0"/>
                <a:cs typeface="Times New Roman" pitchFamily="18" charset="0"/>
              </a:rPr>
              <a:t>s1&gt;s2</a:t>
            </a:r>
            <a:endParaRPr lang="it-IT"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2"/>
                                        </p:tgtEl>
                                        <p:attrNameLst>
                                          <p:attrName>style.visibility</p:attrName>
                                        </p:attrNameLst>
                                      </p:cBhvr>
                                      <p:to>
                                        <p:strVal val="visible"/>
                                      </p:to>
                                    </p:set>
                                    <p:anim calcmode="lin" valueType="num">
                                      <p:cBhvr>
                                        <p:cTn id="14" dur="500" fill="hold"/>
                                        <p:tgtEl>
                                          <p:spTgt spid="72"/>
                                        </p:tgtEl>
                                        <p:attrNameLst>
                                          <p:attrName>ppt_w</p:attrName>
                                        </p:attrNameLst>
                                      </p:cBhvr>
                                      <p:tavLst>
                                        <p:tav tm="0">
                                          <p:val>
                                            <p:fltVal val="0"/>
                                          </p:val>
                                        </p:tav>
                                        <p:tav tm="100000">
                                          <p:val>
                                            <p:strVal val="#ppt_w"/>
                                          </p:val>
                                        </p:tav>
                                      </p:tavLst>
                                    </p:anim>
                                    <p:anim calcmode="lin" valueType="num">
                                      <p:cBhvr>
                                        <p:cTn id="15" dur="500" fill="hold"/>
                                        <p:tgtEl>
                                          <p:spTgt spid="72"/>
                                        </p:tgtEl>
                                        <p:attrNameLst>
                                          <p:attrName>ppt_h</p:attrName>
                                        </p:attrNameLst>
                                      </p:cBhvr>
                                      <p:tavLst>
                                        <p:tav tm="0">
                                          <p:val>
                                            <p:fltVal val="0"/>
                                          </p:val>
                                        </p:tav>
                                        <p:tav tm="100000">
                                          <p:val>
                                            <p:strVal val="#ppt_h"/>
                                          </p:val>
                                        </p:tav>
                                      </p:tavLst>
                                    </p:anim>
                                    <p:animEffect transition="in" filter="fade">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1000" fill="hold"/>
                                        <p:tgtEl>
                                          <p:spTgt spid="50"/>
                                        </p:tgtEl>
                                        <p:attrNameLst>
                                          <p:attrName>ppt_w</p:attrName>
                                        </p:attrNameLst>
                                      </p:cBhvr>
                                      <p:tavLst>
                                        <p:tav tm="0">
                                          <p:val>
                                            <p:strVal val="#ppt_w*0.70"/>
                                          </p:val>
                                        </p:tav>
                                        <p:tav tm="100000">
                                          <p:val>
                                            <p:strVal val="#ppt_w"/>
                                          </p:val>
                                        </p:tav>
                                      </p:tavLst>
                                    </p:anim>
                                    <p:anim calcmode="lin" valueType="num">
                                      <p:cBhvr>
                                        <p:cTn id="22" dur="1000" fill="hold"/>
                                        <p:tgtEl>
                                          <p:spTgt spid="50"/>
                                        </p:tgtEl>
                                        <p:attrNameLst>
                                          <p:attrName>ppt_h</p:attrName>
                                        </p:attrNameLst>
                                      </p:cBhvr>
                                      <p:tavLst>
                                        <p:tav tm="0">
                                          <p:val>
                                            <p:strVal val="#ppt_h"/>
                                          </p:val>
                                        </p:tav>
                                        <p:tav tm="100000">
                                          <p:val>
                                            <p:strVal val="#ppt_h"/>
                                          </p:val>
                                        </p:tav>
                                      </p:tavLst>
                                    </p:anim>
                                    <p:animEffect transition="in" filter="fade">
                                      <p:cBhvr>
                                        <p:cTn id="23" dur="1000"/>
                                        <p:tgtEl>
                                          <p:spTgt spid="50"/>
                                        </p:tgtEl>
                                      </p:cBhvr>
                                    </p:animEffect>
                                  </p:childTnLst>
                                </p:cTn>
                              </p:par>
                              <p:par>
                                <p:cTn id="24" presetID="55" presetClass="entr" presetSubtype="0" fill="hold"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1000" fill="hold"/>
                                        <p:tgtEl>
                                          <p:spTgt spid="57"/>
                                        </p:tgtEl>
                                        <p:attrNameLst>
                                          <p:attrName>ppt_w</p:attrName>
                                        </p:attrNameLst>
                                      </p:cBhvr>
                                      <p:tavLst>
                                        <p:tav tm="0">
                                          <p:val>
                                            <p:strVal val="#ppt_w*0.70"/>
                                          </p:val>
                                        </p:tav>
                                        <p:tav tm="100000">
                                          <p:val>
                                            <p:strVal val="#ppt_w"/>
                                          </p:val>
                                        </p:tav>
                                      </p:tavLst>
                                    </p:anim>
                                    <p:anim calcmode="lin" valueType="num">
                                      <p:cBhvr>
                                        <p:cTn id="27" dur="1000" fill="hold"/>
                                        <p:tgtEl>
                                          <p:spTgt spid="57"/>
                                        </p:tgtEl>
                                        <p:attrNameLst>
                                          <p:attrName>ppt_h</p:attrName>
                                        </p:attrNameLst>
                                      </p:cBhvr>
                                      <p:tavLst>
                                        <p:tav tm="0">
                                          <p:val>
                                            <p:strVal val="#ppt_h"/>
                                          </p:val>
                                        </p:tav>
                                        <p:tav tm="100000">
                                          <p:val>
                                            <p:strVal val="#ppt_h"/>
                                          </p:val>
                                        </p:tav>
                                      </p:tavLst>
                                    </p:anim>
                                    <p:animEffect transition="in" filter="fade">
                                      <p:cBhvr>
                                        <p:cTn id="28" dur="1000"/>
                                        <p:tgtEl>
                                          <p:spTgt spid="57"/>
                                        </p:tgtEl>
                                      </p:cBhvr>
                                    </p:animEffect>
                                  </p:childTnLst>
                                </p:cTn>
                              </p:par>
                              <p:par>
                                <p:cTn id="29" presetID="55"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1000" fill="hold"/>
                                        <p:tgtEl>
                                          <p:spTgt spid="60"/>
                                        </p:tgtEl>
                                        <p:attrNameLst>
                                          <p:attrName>ppt_w</p:attrName>
                                        </p:attrNameLst>
                                      </p:cBhvr>
                                      <p:tavLst>
                                        <p:tav tm="0">
                                          <p:val>
                                            <p:strVal val="#ppt_w*0.70"/>
                                          </p:val>
                                        </p:tav>
                                        <p:tav tm="100000">
                                          <p:val>
                                            <p:strVal val="#ppt_w"/>
                                          </p:val>
                                        </p:tav>
                                      </p:tavLst>
                                    </p:anim>
                                    <p:anim calcmode="lin" valueType="num">
                                      <p:cBhvr>
                                        <p:cTn id="32" dur="1000" fill="hold"/>
                                        <p:tgtEl>
                                          <p:spTgt spid="60"/>
                                        </p:tgtEl>
                                        <p:attrNameLst>
                                          <p:attrName>ppt_h</p:attrName>
                                        </p:attrNameLst>
                                      </p:cBhvr>
                                      <p:tavLst>
                                        <p:tav tm="0">
                                          <p:val>
                                            <p:strVal val="#ppt_h"/>
                                          </p:val>
                                        </p:tav>
                                        <p:tav tm="100000">
                                          <p:val>
                                            <p:strVal val="#ppt_h"/>
                                          </p:val>
                                        </p:tav>
                                      </p:tavLst>
                                    </p:anim>
                                    <p:animEffect transition="in" filter="fade">
                                      <p:cBhvr>
                                        <p:cTn id="33" dur="1000"/>
                                        <p:tgtEl>
                                          <p:spTgt spid="60"/>
                                        </p:tgtEl>
                                      </p:cBhvr>
                                    </p:animEffect>
                                  </p:childTnLst>
                                </p:cTn>
                              </p:par>
                              <p:par>
                                <p:cTn id="34" presetID="55" presetClass="entr" presetSubtype="0"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p:cTn id="36" dur="1000" fill="hold"/>
                                        <p:tgtEl>
                                          <p:spTgt spid="63"/>
                                        </p:tgtEl>
                                        <p:attrNameLst>
                                          <p:attrName>ppt_w</p:attrName>
                                        </p:attrNameLst>
                                      </p:cBhvr>
                                      <p:tavLst>
                                        <p:tav tm="0">
                                          <p:val>
                                            <p:strVal val="#ppt_w*0.70"/>
                                          </p:val>
                                        </p:tav>
                                        <p:tav tm="100000">
                                          <p:val>
                                            <p:strVal val="#ppt_w"/>
                                          </p:val>
                                        </p:tav>
                                      </p:tavLst>
                                    </p:anim>
                                    <p:anim calcmode="lin" valueType="num">
                                      <p:cBhvr>
                                        <p:cTn id="37" dur="1000" fill="hold"/>
                                        <p:tgtEl>
                                          <p:spTgt spid="63"/>
                                        </p:tgtEl>
                                        <p:attrNameLst>
                                          <p:attrName>ppt_h</p:attrName>
                                        </p:attrNameLst>
                                      </p:cBhvr>
                                      <p:tavLst>
                                        <p:tav tm="0">
                                          <p:val>
                                            <p:strVal val="#ppt_h"/>
                                          </p:val>
                                        </p:tav>
                                        <p:tav tm="100000">
                                          <p:val>
                                            <p:strVal val="#ppt_h"/>
                                          </p:val>
                                        </p:tav>
                                      </p:tavLst>
                                    </p:anim>
                                    <p:animEffect transition="in" filter="fade">
                                      <p:cBhvr>
                                        <p:cTn id="38" dur="1000"/>
                                        <p:tgtEl>
                                          <p:spTgt spid="63"/>
                                        </p:tgtEl>
                                      </p:cBhvr>
                                    </p:animEffect>
                                  </p:childTnLst>
                                </p:cTn>
                              </p:par>
                              <p:par>
                                <p:cTn id="39" presetID="55"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1000" fill="hold"/>
                                        <p:tgtEl>
                                          <p:spTgt spid="66"/>
                                        </p:tgtEl>
                                        <p:attrNameLst>
                                          <p:attrName>ppt_w</p:attrName>
                                        </p:attrNameLst>
                                      </p:cBhvr>
                                      <p:tavLst>
                                        <p:tav tm="0">
                                          <p:val>
                                            <p:strVal val="#ppt_w*0.70"/>
                                          </p:val>
                                        </p:tav>
                                        <p:tav tm="100000">
                                          <p:val>
                                            <p:strVal val="#ppt_w"/>
                                          </p:val>
                                        </p:tav>
                                      </p:tavLst>
                                    </p:anim>
                                    <p:anim calcmode="lin" valueType="num">
                                      <p:cBhvr>
                                        <p:cTn id="42" dur="1000" fill="hold"/>
                                        <p:tgtEl>
                                          <p:spTgt spid="66"/>
                                        </p:tgtEl>
                                        <p:attrNameLst>
                                          <p:attrName>ppt_h</p:attrName>
                                        </p:attrNameLst>
                                      </p:cBhvr>
                                      <p:tavLst>
                                        <p:tav tm="0">
                                          <p:val>
                                            <p:strVal val="#ppt_h"/>
                                          </p:val>
                                        </p:tav>
                                        <p:tav tm="100000">
                                          <p:val>
                                            <p:strVal val="#ppt_h"/>
                                          </p:val>
                                        </p:tav>
                                      </p:tavLst>
                                    </p:anim>
                                    <p:animEffect transition="in" filter="fade">
                                      <p:cBhvr>
                                        <p:cTn id="43" dur="1000"/>
                                        <p:tgtEl>
                                          <p:spTgt spid="66"/>
                                        </p:tgtEl>
                                      </p:cBhvr>
                                    </p:animEffect>
                                  </p:childTnLst>
                                </p:cTn>
                              </p:par>
                              <p:par>
                                <p:cTn id="44" presetID="55" presetClass="entr" presetSubtype="0"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 calcmode="lin" valueType="num">
                                      <p:cBhvr>
                                        <p:cTn id="46" dur="1000" fill="hold"/>
                                        <p:tgtEl>
                                          <p:spTgt spid="69"/>
                                        </p:tgtEl>
                                        <p:attrNameLst>
                                          <p:attrName>ppt_w</p:attrName>
                                        </p:attrNameLst>
                                      </p:cBhvr>
                                      <p:tavLst>
                                        <p:tav tm="0">
                                          <p:val>
                                            <p:strVal val="#ppt_w*0.70"/>
                                          </p:val>
                                        </p:tav>
                                        <p:tav tm="100000">
                                          <p:val>
                                            <p:strVal val="#ppt_w"/>
                                          </p:val>
                                        </p:tav>
                                      </p:tavLst>
                                    </p:anim>
                                    <p:anim calcmode="lin" valueType="num">
                                      <p:cBhvr>
                                        <p:cTn id="47" dur="1000" fill="hold"/>
                                        <p:tgtEl>
                                          <p:spTgt spid="69"/>
                                        </p:tgtEl>
                                        <p:attrNameLst>
                                          <p:attrName>ppt_h</p:attrName>
                                        </p:attrNameLst>
                                      </p:cBhvr>
                                      <p:tavLst>
                                        <p:tav tm="0">
                                          <p:val>
                                            <p:strVal val="#ppt_h"/>
                                          </p:val>
                                        </p:tav>
                                        <p:tav tm="100000">
                                          <p:val>
                                            <p:strVal val="#ppt_h"/>
                                          </p:val>
                                        </p:tav>
                                      </p:tavLst>
                                    </p:anim>
                                    <p:animEffect transition="in" filter="fade">
                                      <p:cBhvr>
                                        <p:cTn id="48" dur="1000"/>
                                        <p:tgtEl>
                                          <p:spTgt spid="69"/>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0" fill="hold"/>
                                        <p:tgtEl>
                                          <p:spTgt spid="11"/>
                                        </p:tgtEl>
                                        <p:attrNameLst>
                                          <p:attrName>ppt_w</p:attrName>
                                        </p:attrNameLst>
                                      </p:cBhvr>
                                      <p:tavLst>
                                        <p:tav tm="0">
                                          <p:val>
                                            <p:strVal val="#ppt_w*0.70"/>
                                          </p:val>
                                        </p:tav>
                                        <p:tav tm="100000">
                                          <p:val>
                                            <p:strVal val="#ppt_w"/>
                                          </p:val>
                                        </p:tav>
                                      </p:tavLst>
                                    </p:anim>
                                    <p:anim calcmode="lin" valueType="num">
                                      <p:cBhvr>
                                        <p:cTn id="54" dur="1000" fill="hold"/>
                                        <p:tgtEl>
                                          <p:spTgt spid="11"/>
                                        </p:tgtEl>
                                        <p:attrNameLst>
                                          <p:attrName>ppt_h</p:attrName>
                                        </p:attrNameLst>
                                      </p:cBhvr>
                                      <p:tavLst>
                                        <p:tav tm="0">
                                          <p:val>
                                            <p:strVal val="#ppt_h"/>
                                          </p:val>
                                        </p:tav>
                                        <p:tav tm="100000">
                                          <p:val>
                                            <p:strVal val="#ppt_h"/>
                                          </p:val>
                                        </p:tav>
                                      </p:tavLst>
                                    </p:anim>
                                    <p:animEffect transition="in" filter="fade">
                                      <p:cBhvr>
                                        <p:cTn id="55" dur="1000"/>
                                        <p:tgtEl>
                                          <p:spTgt spid="11"/>
                                        </p:tgtEl>
                                      </p:cBhvr>
                                    </p:animEffect>
                                  </p:childTnLst>
                                </p:cTn>
                              </p:par>
                            </p:childTnLst>
                          </p:cTn>
                        </p:par>
                        <p:par>
                          <p:cTn id="56" fill="hold">
                            <p:stCondLst>
                              <p:cond delay="1000"/>
                            </p:stCondLst>
                            <p:childTnLst>
                              <p:par>
                                <p:cTn id="57" presetID="53"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1000" fill="hold"/>
                                        <p:tgtEl>
                                          <p:spTgt spid="13"/>
                                        </p:tgtEl>
                                        <p:attrNameLst>
                                          <p:attrName>ppt_w</p:attrName>
                                        </p:attrNameLst>
                                      </p:cBhvr>
                                      <p:tavLst>
                                        <p:tav tm="0">
                                          <p:val>
                                            <p:strVal val="#ppt_w*0.70"/>
                                          </p:val>
                                        </p:tav>
                                        <p:tav tm="100000">
                                          <p:val>
                                            <p:strVal val="#ppt_w"/>
                                          </p:val>
                                        </p:tav>
                                      </p:tavLst>
                                    </p:anim>
                                    <p:anim calcmode="lin" valueType="num">
                                      <p:cBhvr>
                                        <p:cTn id="67" dur="1000" fill="hold"/>
                                        <p:tgtEl>
                                          <p:spTgt spid="13"/>
                                        </p:tgtEl>
                                        <p:attrNameLst>
                                          <p:attrName>ppt_h</p:attrName>
                                        </p:attrNameLst>
                                      </p:cBhvr>
                                      <p:tavLst>
                                        <p:tav tm="0">
                                          <p:val>
                                            <p:strVal val="#ppt_h"/>
                                          </p:val>
                                        </p:tav>
                                        <p:tav tm="100000">
                                          <p:val>
                                            <p:strVal val="#ppt_h"/>
                                          </p:val>
                                        </p:tav>
                                      </p:tavLst>
                                    </p:anim>
                                    <p:animEffect transition="in" filter="fade">
                                      <p:cBhvr>
                                        <p:cTn id="68" dur="1000"/>
                                        <p:tgtEl>
                                          <p:spTgt spid="13"/>
                                        </p:tgtEl>
                                      </p:cBhvr>
                                    </p:animEffect>
                                  </p:childTnLst>
                                </p:cTn>
                              </p:par>
                            </p:childTnLst>
                          </p:cTn>
                        </p:par>
                        <p:par>
                          <p:cTn id="69" fill="hold">
                            <p:stCondLst>
                              <p:cond delay="1000"/>
                            </p:stCondLst>
                            <p:childTnLst>
                              <p:par>
                                <p:cTn id="70" presetID="53"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0" fill="hold" grpId="0" nodeType="clickEffect">
                                  <p:stCondLst>
                                    <p:cond delay="0"/>
                                  </p:stCondLst>
                                  <p:childTnLst>
                                    <p:set>
                                      <p:cBhvr>
                                        <p:cTn id="78" dur="1" fill="hold">
                                          <p:stCondLst>
                                            <p:cond delay="0"/>
                                          </p:stCondLst>
                                        </p:cTn>
                                        <p:tgtEl>
                                          <p:spTgt spid="73"/>
                                        </p:tgtEl>
                                        <p:attrNameLst>
                                          <p:attrName>style.visibility</p:attrName>
                                        </p:attrNameLst>
                                      </p:cBhvr>
                                      <p:to>
                                        <p:strVal val="visible"/>
                                      </p:to>
                                    </p:set>
                                    <p:anim calcmode="lin" valueType="num">
                                      <p:cBhvr>
                                        <p:cTn id="79" dur="500" fill="hold"/>
                                        <p:tgtEl>
                                          <p:spTgt spid="73"/>
                                        </p:tgtEl>
                                        <p:attrNameLst>
                                          <p:attrName>ppt_w</p:attrName>
                                        </p:attrNameLst>
                                      </p:cBhvr>
                                      <p:tavLst>
                                        <p:tav tm="0">
                                          <p:val>
                                            <p:fltVal val="0"/>
                                          </p:val>
                                        </p:tav>
                                        <p:tav tm="100000">
                                          <p:val>
                                            <p:strVal val="#ppt_w"/>
                                          </p:val>
                                        </p:tav>
                                      </p:tavLst>
                                    </p:anim>
                                    <p:anim calcmode="lin" valueType="num">
                                      <p:cBhvr>
                                        <p:cTn id="80" dur="500" fill="hold"/>
                                        <p:tgtEl>
                                          <p:spTgt spid="73"/>
                                        </p:tgtEl>
                                        <p:attrNameLst>
                                          <p:attrName>ppt_h</p:attrName>
                                        </p:attrNameLst>
                                      </p:cBhvr>
                                      <p:tavLst>
                                        <p:tav tm="0">
                                          <p:val>
                                            <p:fltVal val="0"/>
                                          </p:val>
                                        </p:tav>
                                        <p:tav tm="100000">
                                          <p:val>
                                            <p:strVal val="#ppt_h"/>
                                          </p:val>
                                        </p:tav>
                                      </p:tavLst>
                                    </p:anim>
                                    <p:animEffect transition="in" filter="fade">
                                      <p:cBhvr>
                                        <p:cTn id="81" dur="500"/>
                                        <p:tgtEl>
                                          <p:spTgt spid="73"/>
                                        </p:tgtEl>
                                      </p:cBhvr>
                                    </p:animEffect>
                                  </p:childTnLst>
                                </p:cTn>
                              </p:par>
                            </p:childTnLst>
                          </p:cTn>
                        </p:par>
                        <p:par>
                          <p:cTn id="82" fill="hold">
                            <p:stCondLst>
                              <p:cond delay="500"/>
                            </p:stCondLst>
                            <p:childTnLst>
                              <p:par>
                                <p:cTn id="83" presetID="53" presetClass="entr" presetSubtype="0" fill="hold" grpId="0" nodeType="afterEffect">
                                  <p:stCondLst>
                                    <p:cond delay="0"/>
                                  </p:stCondLst>
                                  <p:childTnLst>
                                    <p:set>
                                      <p:cBhvr>
                                        <p:cTn id="84" dur="1" fill="hold">
                                          <p:stCondLst>
                                            <p:cond delay="0"/>
                                          </p:stCondLst>
                                        </p:cTn>
                                        <p:tgtEl>
                                          <p:spTgt spid="77"/>
                                        </p:tgtEl>
                                        <p:attrNameLst>
                                          <p:attrName>style.visibility</p:attrName>
                                        </p:attrNameLst>
                                      </p:cBhvr>
                                      <p:to>
                                        <p:strVal val="visible"/>
                                      </p:to>
                                    </p:set>
                                    <p:anim calcmode="lin" valueType="num">
                                      <p:cBhvr>
                                        <p:cTn id="85" dur="500" fill="hold"/>
                                        <p:tgtEl>
                                          <p:spTgt spid="77"/>
                                        </p:tgtEl>
                                        <p:attrNameLst>
                                          <p:attrName>ppt_w</p:attrName>
                                        </p:attrNameLst>
                                      </p:cBhvr>
                                      <p:tavLst>
                                        <p:tav tm="0">
                                          <p:val>
                                            <p:fltVal val="0"/>
                                          </p:val>
                                        </p:tav>
                                        <p:tav tm="100000">
                                          <p:val>
                                            <p:strVal val="#ppt_w"/>
                                          </p:val>
                                        </p:tav>
                                      </p:tavLst>
                                    </p:anim>
                                    <p:anim calcmode="lin" valueType="num">
                                      <p:cBhvr>
                                        <p:cTn id="86" dur="500" fill="hold"/>
                                        <p:tgtEl>
                                          <p:spTgt spid="77"/>
                                        </p:tgtEl>
                                        <p:attrNameLst>
                                          <p:attrName>ppt_h</p:attrName>
                                        </p:attrNameLst>
                                      </p:cBhvr>
                                      <p:tavLst>
                                        <p:tav tm="0">
                                          <p:val>
                                            <p:fltVal val="0"/>
                                          </p:val>
                                        </p:tav>
                                        <p:tav tm="100000">
                                          <p:val>
                                            <p:strVal val="#ppt_h"/>
                                          </p:val>
                                        </p:tav>
                                      </p:tavLst>
                                    </p:anim>
                                    <p:animEffect transition="in" filter="fade">
                                      <p:cBhvr>
                                        <p:cTn id="87" dur="500"/>
                                        <p:tgtEl>
                                          <p:spTgt spid="77"/>
                                        </p:tgtEl>
                                      </p:cBhvr>
                                    </p:animEffect>
                                  </p:childTnLst>
                                </p:cTn>
                              </p:par>
                              <p:par>
                                <p:cTn id="88" presetID="53" presetClass="entr" presetSubtype="0" fill="hold" grpId="0" nodeType="withEffect">
                                  <p:stCondLst>
                                    <p:cond delay="0"/>
                                  </p:stCondLst>
                                  <p:childTnLst>
                                    <p:set>
                                      <p:cBhvr>
                                        <p:cTn id="89" dur="1" fill="hold">
                                          <p:stCondLst>
                                            <p:cond delay="0"/>
                                          </p:stCondLst>
                                        </p:cTn>
                                        <p:tgtEl>
                                          <p:spTgt spid="78"/>
                                        </p:tgtEl>
                                        <p:attrNameLst>
                                          <p:attrName>style.visibility</p:attrName>
                                        </p:attrNameLst>
                                      </p:cBhvr>
                                      <p:to>
                                        <p:strVal val="visible"/>
                                      </p:to>
                                    </p:set>
                                    <p:anim calcmode="lin" valueType="num">
                                      <p:cBhvr>
                                        <p:cTn id="90" dur="500" fill="hold"/>
                                        <p:tgtEl>
                                          <p:spTgt spid="78"/>
                                        </p:tgtEl>
                                        <p:attrNameLst>
                                          <p:attrName>ppt_w</p:attrName>
                                        </p:attrNameLst>
                                      </p:cBhvr>
                                      <p:tavLst>
                                        <p:tav tm="0">
                                          <p:val>
                                            <p:fltVal val="0"/>
                                          </p:val>
                                        </p:tav>
                                        <p:tav tm="100000">
                                          <p:val>
                                            <p:strVal val="#ppt_w"/>
                                          </p:val>
                                        </p:tav>
                                      </p:tavLst>
                                    </p:anim>
                                    <p:anim calcmode="lin" valueType="num">
                                      <p:cBhvr>
                                        <p:cTn id="91" dur="500" fill="hold"/>
                                        <p:tgtEl>
                                          <p:spTgt spid="78"/>
                                        </p:tgtEl>
                                        <p:attrNameLst>
                                          <p:attrName>ppt_h</p:attrName>
                                        </p:attrNameLst>
                                      </p:cBhvr>
                                      <p:tavLst>
                                        <p:tav tm="0">
                                          <p:val>
                                            <p:fltVal val="0"/>
                                          </p:val>
                                        </p:tav>
                                        <p:tav tm="100000">
                                          <p:val>
                                            <p:strVal val="#ppt_h"/>
                                          </p:val>
                                        </p:tav>
                                      </p:tavLst>
                                    </p:anim>
                                    <p:animEffect transition="in" filter="fade">
                                      <p:cBhvr>
                                        <p:cTn id="92" dur="500"/>
                                        <p:tgtEl>
                                          <p:spTgt spid="78"/>
                                        </p:tgtEl>
                                      </p:cBhvr>
                                    </p:animEffect>
                                  </p:childTnLst>
                                </p:cTn>
                              </p:par>
                              <p:par>
                                <p:cTn id="93" presetID="53" presetClass="entr" presetSubtype="0" fill="hold" grpId="0" nodeType="withEffect">
                                  <p:stCondLst>
                                    <p:cond delay="0"/>
                                  </p:stCondLst>
                                  <p:childTnLst>
                                    <p:set>
                                      <p:cBhvr>
                                        <p:cTn id="94" dur="1" fill="hold">
                                          <p:stCondLst>
                                            <p:cond delay="0"/>
                                          </p:stCondLst>
                                        </p:cTn>
                                        <p:tgtEl>
                                          <p:spTgt spid="79"/>
                                        </p:tgtEl>
                                        <p:attrNameLst>
                                          <p:attrName>style.visibility</p:attrName>
                                        </p:attrNameLst>
                                      </p:cBhvr>
                                      <p:to>
                                        <p:strVal val="visible"/>
                                      </p:to>
                                    </p:set>
                                    <p:anim calcmode="lin" valueType="num">
                                      <p:cBhvr>
                                        <p:cTn id="95" dur="500" fill="hold"/>
                                        <p:tgtEl>
                                          <p:spTgt spid="79"/>
                                        </p:tgtEl>
                                        <p:attrNameLst>
                                          <p:attrName>ppt_w</p:attrName>
                                        </p:attrNameLst>
                                      </p:cBhvr>
                                      <p:tavLst>
                                        <p:tav tm="0">
                                          <p:val>
                                            <p:fltVal val="0"/>
                                          </p:val>
                                        </p:tav>
                                        <p:tav tm="100000">
                                          <p:val>
                                            <p:strVal val="#ppt_w"/>
                                          </p:val>
                                        </p:tav>
                                      </p:tavLst>
                                    </p:anim>
                                    <p:anim calcmode="lin" valueType="num">
                                      <p:cBhvr>
                                        <p:cTn id="96" dur="500" fill="hold"/>
                                        <p:tgtEl>
                                          <p:spTgt spid="79"/>
                                        </p:tgtEl>
                                        <p:attrNameLst>
                                          <p:attrName>ppt_h</p:attrName>
                                        </p:attrNameLst>
                                      </p:cBhvr>
                                      <p:tavLst>
                                        <p:tav tm="0">
                                          <p:val>
                                            <p:fltVal val="0"/>
                                          </p:val>
                                        </p:tav>
                                        <p:tav tm="100000">
                                          <p:val>
                                            <p:strVal val="#ppt_h"/>
                                          </p:val>
                                        </p:tav>
                                      </p:tavLst>
                                    </p:anim>
                                    <p:animEffect transition="in" filter="fade">
                                      <p:cBhvr>
                                        <p:cTn id="97" dur="500"/>
                                        <p:tgtEl>
                                          <p:spTgt spid="79"/>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0" fill="hold" grpId="0" nodeType="clickEffect">
                                  <p:stCondLst>
                                    <p:cond delay="0"/>
                                  </p:stCondLst>
                                  <p:childTnLst>
                                    <p:set>
                                      <p:cBhvr>
                                        <p:cTn id="101" dur="1" fill="hold">
                                          <p:stCondLst>
                                            <p:cond delay="0"/>
                                          </p:stCondLst>
                                        </p:cTn>
                                        <p:tgtEl>
                                          <p:spTgt spid="80"/>
                                        </p:tgtEl>
                                        <p:attrNameLst>
                                          <p:attrName>style.visibility</p:attrName>
                                        </p:attrNameLst>
                                      </p:cBhvr>
                                      <p:to>
                                        <p:strVal val="visible"/>
                                      </p:to>
                                    </p:set>
                                    <p:anim calcmode="lin" valueType="num">
                                      <p:cBhvr>
                                        <p:cTn id="102" dur="500" fill="hold"/>
                                        <p:tgtEl>
                                          <p:spTgt spid="80"/>
                                        </p:tgtEl>
                                        <p:attrNameLst>
                                          <p:attrName>ppt_w</p:attrName>
                                        </p:attrNameLst>
                                      </p:cBhvr>
                                      <p:tavLst>
                                        <p:tav tm="0">
                                          <p:val>
                                            <p:fltVal val="0"/>
                                          </p:val>
                                        </p:tav>
                                        <p:tav tm="100000">
                                          <p:val>
                                            <p:strVal val="#ppt_w"/>
                                          </p:val>
                                        </p:tav>
                                      </p:tavLst>
                                    </p:anim>
                                    <p:anim calcmode="lin" valueType="num">
                                      <p:cBhvr>
                                        <p:cTn id="103" dur="500" fill="hold"/>
                                        <p:tgtEl>
                                          <p:spTgt spid="80"/>
                                        </p:tgtEl>
                                        <p:attrNameLst>
                                          <p:attrName>ppt_h</p:attrName>
                                        </p:attrNameLst>
                                      </p:cBhvr>
                                      <p:tavLst>
                                        <p:tav tm="0">
                                          <p:val>
                                            <p:fltVal val="0"/>
                                          </p:val>
                                        </p:tav>
                                        <p:tav tm="100000">
                                          <p:val>
                                            <p:strVal val="#ppt_h"/>
                                          </p:val>
                                        </p:tav>
                                      </p:tavLst>
                                    </p:anim>
                                    <p:animEffect transition="in" filter="fade">
                                      <p:cBhvr>
                                        <p:cTn id="104" dur="500"/>
                                        <p:tgtEl>
                                          <p:spTgt spid="80"/>
                                        </p:tgtEl>
                                      </p:cBhvr>
                                    </p:animEffect>
                                  </p:childTnLst>
                                </p:cTn>
                              </p:par>
                            </p:childTnLst>
                          </p:cTn>
                        </p:par>
                        <p:par>
                          <p:cTn id="105" fill="hold">
                            <p:stCondLst>
                              <p:cond delay="500"/>
                            </p:stCondLst>
                            <p:childTnLst>
                              <p:par>
                                <p:cTn id="106" presetID="6" presetClass="emph" presetSubtype="0" fill="hold" grpId="1" nodeType="afterEffect">
                                  <p:stCondLst>
                                    <p:cond delay="0"/>
                                  </p:stCondLst>
                                  <p:childTnLst>
                                    <p:animScale>
                                      <p:cBhvr>
                                        <p:cTn id="107" dur="2000" fill="hold"/>
                                        <p:tgtEl>
                                          <p:spTgt spid="80"/>
                                        </p:tgtEl>
                                      </p:cBhvr>
                                      <p:by x="150000" y="150000"/>
                                    </p:animScale>
                                  </p:childTnLst>
                                </p:cTn>
                              </p:par>
                            </p:childTnLst>
                          </p:cTn>
                        </p:par>
                      </p:childTnLst>
                    </p:cTn>
                  </p:par>
                  <p:par>
                    <p:cTn id="108" fill="hold">
                      <p:stCondLst>
                        <p:cond delay="indefinite"/>
                      </p:stCondLst>
                      <p:childTnLst>
                        <p:par>
                          <p:cTn id="109" fill="hold">
                            <p:stCondLst>
                              <p:cond delay="0"/>
                            </p:stCondLst>
                            <p:childTnLst>
                              <p:par>
                                <p:cTn id="110" presetID="55" presetClass="entr" presetSubtype="0" fill="hold" nodeType="clickEffect">
                                  <p:stCondLst>
                                    <p:cond delay="0"/>
                                  </p:stCondLst>
                                  <p:childTnLst>
                                    <p:set>
                                      <p:cBhvr>
                                        <p:cTn id="111" dur="1" fill="hold">
                                          <p:stCondLst>
                                            <p:cond delay="0"/>
                                          </p:stCondLst>
                                        </p:cTn>
                                        <p:tgtEl>
                                          <p:spTgt spid="6"/>
                                        </p:tgtEl>
                                        <p:attrNameLst>
                                          <p:attrName>style.visibility</p:attrName>
                                        </p:attrNameLst>
                                      </p:cBhvr>
                                      <p:to>
                                        <p:strVal val="visible"/>
                                      </p:to>
                                    </p:set>
                                    <p:anim calcmode="lin" valueType="num">
                                      <p:cBhvr>
                                        <p:cTn id="112" dur="1000" fill="hold"/>
                                        <p:tgtEl>
                                          <p:spTgt spid="6"/>
                                        </p:tgtEl>
                                        <p:attrNameLst>
                                          <p:attrName>ppt_w</p:attrName>
                                        </p:attrNameLst>
                                      </p:cBhvr>
                                      <p:tavLst>
                                        <p:tav tm="0">
                                          <p:val>
                                            <p:strVal val="#ppt_w*0.70"/>
                                          </p:val>
                                        </p:tav>
                                        <p:tav tm="100000">
                                          <p:val>
                                            <p:strVal val="#ppt_w"/>
                                          </p:val>
                                        </p:tav>
                                      </p:tavLst>
                                    </p:anim>
                                    <p:anim calcmode="lin" valueType="num">
                                      <p:cBhvr>
                                        <p:cTn id="113" dur="1000" fill="hold"/>
                                        <p:tgtEl>
                                          <p:spTgt spid="6"/>
                                        </p:tgtEl>
                                        <p:attrNameLst>
                                          <p:attrName>ppt_h</p:attrName>
                                        </p:attrNameLst>
                                      </p:cBhvr>
                                      <p:tavLst>
                                        <p:tav tm="0">
                                          <p:val>
                                            <p:strVal val="#ppt_h"/>
                                          </p:val>
                                        </p:tav>
                                        <p:tav tm="100000">
                                          <p:val>
                                            <p:strVal val="#ppt_h"/>
                                          </p:val>
                                        </p:tav>
                                      </p:tavLst>
                                    </p:anim>
                                    <p:animEffect transition="in" filter="fade">
                                      <p:cBhvr>
                                        <p:cTn id="114" dur="1000"/>
                                        <p:tgtEl>
                                          <p:spTgt spid="6"/>
                                        </p:tgtEl>
                                      </p:cBhvr>
                                    </p:animEffect>
                                  </p:childTnLst>
                                </p:cTn>
                              </p:par>
                            </p:childTnLst>
                          </p:cTn>
                        </p:par>
                      </p:childTnLst>
                    </p:cTn>
                  </p:par>
                  <p:par>
                    <p:cTn id="115" fill="hold">
                      <p:stCondLst>
                        <p:cond delay="indefinite"/>
                      </p:stCondLst>
                      <p:childTnLst>
                        <p:par>
                          <p:cTn id="116" fill="hold">
                            <p:stCondLst>
                              <p:cond delay="0"/>
                            </p:stCondLst>
                            <p:childTnLst>
                              <p:par>
                                <p:cTn id="117" presetID="55" presetClass="entr" presetSubtype="0" fill="hold" grpId="0" nodeType="clickEffect">
                                  <p:stCondLst>
                                    <p:cond delay="0"/>
                                  </p:stCondLst>
                                  <p:childTnLst>
                                    <p:set>
                                      <p:cBhvr>
                                        <p:cTn id="118" dur="1" fill="hold">
                                          <p:stCondLst>
                                            <p:cond delay="0"/>
                                          </p:stCondLst>
                                        </p:cTn>
                                        <p:tgtEl>
                                          <p:spTgt spid="24"/>
                                        </p:tgtEl>
                                        <p:attrNameLst>
                                          <p:attrName>style.visibility</p:attrName>
                                        </p:attrNameLst>
                                      </p:cBhvr>
                                      <p:to>
                                        <p:strVal val="visible"/>
                                      </p:to>
                                    </p:set>
                                    <p:anim calcmode="lin" valueType="num">
                                      <p:cBhvr>
                                        <p:cTn id="119" dur="1000" fill="hold"/>
                                        <p:tgtEl>
                                          <p:spTgt spid="24"/>
                                        </p:tgtEl>
                                        <p:attrNameLst>
                                          <p:attrName>ppt_w</p:attrName>
                                        </p:attrNameLst>
                                      </p:cBhvr>
                                      <p:tavLst>
                                        <p:tav tm="0">
                                          <p:val>
                                            <p:strVal val="#ppt_w*0.70"/>
                                          </p:val>
                                        </p:tav>
                                        <p:tav tm="100000">
                                          <p:val>
                                            <p:strVal val="#ppt_w"/>
                                          </p:val>
                                        </p:tav>
                                      </p:tavLst>
                                    </p:anim>
                                    <p:anim calcmode="lin" valueType="num">
                                      <p:cBhvr>
                                        <p:cTn id="120" dur="1000" fill="hold"/>
                                        <p:tgtEl>
                                          <p:spTgt spid="24"/>
                                        </p:tgtEl>
                                        <p:attrNameLst>
                                          <p:attrName>ppt_h</p:attrName>
                                        </p:attrNameLst>
                                      </p:cBhvr>
                                      <p:tavLst>
                                        <p:tav tm="0">
                                          <p:val>
                                            <p:strVal val="#ppt_h"/>
                                          </p:val>
                                        </p:tav>
                                        <p:tav tm="100000">
                                          <p:val>
                                            <p:strVal val="#ppt_h"/>
                                          </p:val>
                                        </p:tav>
                                      </p:tavLst>
                                    </p:anim>
                                    <p:animEffect transition="in" filter="fade">
                                      <p:cBhvr>
                                        <p:cTn id="121" dur="1000"/>
                                        <p:tgtEl>
                                          <p:spTgt spid="24"/>
                                        </p:tgtEl>
                                      </p:cBhvr>
                                    </p:animEffect>
                                  </p:childTnLst>
                                </p:cTn>
                              </p:par>
                            </p:childTnLst>
                          </p:cTn>
                        </p:par>
                        <p:par>
                          <p:cTn id="122" fill="hold">
                            <p:stCondLst>
                              <p:cond delay="1000"/>
                            </p:stCondLst>
                            <p:childTnLst>
                              <p:par>
                                <p:cTn id="123" presetID="6" presetClass="emph" presetSubtype="0" fill="hold" grpId="1" nodeType="afterEffect">
                                  <p:stCondLst>
                                    <p:cond delay="0"/>
                                  </p:stCondLst>
                                  <p:childTnLst>
                                    <p:animScale>
                                      <p:cBhvr>
                                        <p:cTn id="124" dur="2000" fill="hold"/>
                                        <p:tgtEl>
                                          <p:spTgt spid="24"/>
                                        </p:tgtEl>
                                      </p:cBhvr>
                                      <p:by x="150000" y="150000"/>
                                    </p:animScale>
                                  </p:childTnLst>
                                </p:cTn>
                              </p:par>
                            </p:childTnLst>
                          </p:cTn>
                        </p:par>
                      </p:childTnLst>
                    </p:cTn>
                  </p:par>
                  <p:par>
                    <p:cTn id="125" fill="hold">
                      <p:stCondLst>
                        <p:cond delay="indefinite"/>
                      </p:stCondLst>
                      <p:childTnLst>
                        <p:par>
                          <p:cTn id="126" fill="hold">
                            <p:stCondLst>
                              <p:cond delay="0"/>
                            </p:stCondLst>
                            <p:childTnLst>
                              <p:par>
                                <p:cTn id="127" presetID="55" presetClass="entr" presetSubtype="0" fill="hold" nodeType="clickEffect">
                                  <p:stCondLst>
                                    <p:cond delay="0"/>
                                  </p:stCondLst>
                                  <p:childTnLst>
                                    <p:set>
                                      <p:cBhvr>
                                        <p:cTn id="128" dur="1" fill="hold">
                                          <p:stCondLst>
                                            <p:cond delay="0"/>
                                          </p:stCondLst>
                                        </p:cTn>
                                        <p:tgtEl>
                                          <p:spTgt spid="3"/>
                                        </p:tgtEl>
                                        <p:attrNameLst>
                                          <p:attrName>style.visibility</p:attrName>
                                        </p:attrNameLst>
                                      </p:cBhvr>
                                      <p:to>
                                        <p:strVal val="visible"/>
                                      </p:to>
                                    </p:set>
                                    <p:anim calcmode="lin" valueType="num">
                                      <p:cBhvr>
                                        <p:cTn id="129" dur="1000" fill="hold"/>
                                        <p:tgtEl>
                                          <p:spTgt spid="3"/>
                                        </p:tgtEl>
                                        <p:attrNameLst>
                                          <p:attrName>ppt_w</p:attrName>
                                        </p:attrNameLst>
                                      </p:cBhvr>
                                      <p:tavLst>
                                        <p:tav tm="0">
                                          <p:val>
                                            <p:strVal val="#ppt_w*0.70"/>
                                          </p:val>
                                        </p:tav>
                                        <p:tav tm="100000">
                                          <p:val>
                                            <p:strVal val="#ppt_w"/>
                                          </p:val>
                                        </p:tav>
                                      </p:tavLst>
                                    </p:anim>
                                    <p:anim calcmode="lin" valueType="num">
                                      <p:cBhvr>
                                        <p:cTn id="130" dur="1000" fill="hold"/>
                                        <p:tgtEl>
                                          <p:spTgt spid="3"/>
                                        </p:tgtEl>
                                        <p:attrNameLst>
                                          <p:attrName>ppt_h</p:attrName>
                                        </p:attrNameLst>
                                      </p:cBhvr>
                                      <p:tavLst>
                                        <p:tav tm="0">
                                          <p:val>
                                            <p:strVal val="#ppt_h"/>
                                          </p:val>
                                        </p:tav>
                                        <p:tav tm="100000">
                                          <p:val>
                                            <p:strVal val="#ppt_h"/>
                                          </p:val>
                                        </p:tav>
                                      </p:tavLst>
                                    </p:anim>
                                    <p:animEffect transition="in" filter="fade">
                                      <p:cBhvr>
                                        <p:cTn id="131" dur="1000"/>
                                        <p:tgtEl>
                                          <p:spTgt spid="3"/>
                                        </p:tgtEl>
                                      </p:cBhvr>
                                    </p:animEffect>
                                  </p:childTnLst>
                                </p:cTn>
                              </p:par>
                            </p:childTnLst>
                          </p:cTn>
                        </p:par>
                      </p:childTnLst>
                    </p:cTn>
                  </p:par>
                  <p:par>
                    <p:cTn id="132" fill="hold">
                      <p:stCondLst>
                        <p:cond delay="indefinite"/>
                      </p:stCondLst>
                      <p:childTnLst>
                        <p:par>
                          <p:cTn id="133" fill="hold">
                            <p:stCondLst>
                              <p:cond delay="0"/>
                            </p:stCondLst>
                            <p:childTnLst>
                              <p:par>
                                <p:cTn id="134" presetID="55" presetClass="exit" presetSubtype="0" fill="hold" nodeType="clickEffect">
                                  <p:stCondLst>
                                    <p:cond delay="0"/>
                                  </p:stCondLst>
                                  <p:childTnLst>
                                    <p:anim calcmode="lin" valueType="num">
                                      <p:cBhvr>
                                        <p:cTn id="135" dur="1000"/>
                                        <p:tgtEl>
                                          <p:spTgt spid="3"/>
                                        </p:tgtEl>
                                        <p:attrNameLst>
                                          <p:attrName>ppt_w</p:attrName>
                                        </p:attrNameLst>
                                      </p:cBhvr>
                                      <p:tavLst>
                                        <p:tav tm="0">
                                          <p:val>
                                            <p:strVal val="ppt_w"/>
                                          </p:val>
                                        </p:tav>
                                        <p:tav tm="100000">
                                          <p:val>
                                            <p:strVal val="ppt_w*0.70"/>
                                          </p:val>
                                        </p:tav>
                                      </p:tavLst>
                                    </p:anim>
                                    <p:anim calcmode="lin" valueType="num">
                                      <p:cBhvr>
                                        <p:cTn id="136" dur="1000"/>
                                        <p:tgtEl>
                                          <p:spTgt spid="3"/>
                                        </p:tgtEl>
                                        <p:attrNameLst>
                                          <p:attrName>ppt_h</p:attrName>
                                        </p:attrNameLst>
                                      </p:cBhvr>
                                      <p:tavLst>
                                        <p:tav tm="0">
                                          <p:val>
                                            <p:strVal val="ppt_h"/>
                                          </p:val>
                                        </p:tav>
                                        <p:tav tm="100000">
                                          <p:val>
                                            <p:strVal val="ppt_h"/>
                                          </p:val>
                                        </p:tav>
                                      </p:tavLst>
                                    </p:anim>
                                    <p:animEffect transition="out" filter="fade">
                                      <p:cBhvr>
                                        <p:cTn id="137" dur="1000"/>
                                        <p:tgtEl>
                                          <p:spTgt spid="3"/>
                                        </p:tgtEl>
                                      </p:cBhvr>
                                    </p:animEffect>
                                    <p:set>
                                      <p:cBhvr>
                                        <p:cTn id="138" dur="1" fill="hold">
                                          <p:stCondLst>
                                            <p:cond delay="999"/>
                                          </p:stCondLst>
                                        </p:cTn>
                                        <p:tgtEl>
                                          <p:spTgt spid="3"/>
                                        </p:tgtEl>
                                        <p:attrNameLst>
                                          <p:attrName>style.visibility</p:attrName>
                                        </p:attrNameLst>
                                      </p:cBhvr>
                                      <p:to>
                                        <p:strVal val="hidden"/>
                                      </p:to>
                                    </p:set>
                                  </p:childTnLst>
                                </p:cTn>
                              </p:par>
                              <p:par>
                                <p:cTn id="139" presetID="55" presetClass="entr" presetSubtype="0" fill="hold" nodeType="withEffect">
                                  <p:stCondLst>
                                    <p:cond delay="0"/>
                                  </p:stCondLst>
                                  <p:childTnLst>
                                    <p:set>
                                      <p:cBhvr>
                                        <p:cTn id="140" dur="1" fill="hold">
                                          <p:stCondLst>
                                            <p:cond delay="0"/>
                                          </p:stCondLst>
                                        </p:cTn>
                                        <p:tgtEl>
                                          <p:spTgt spid="35"/>
                                        </p:tgtEl>
                                        <p:attrNameLst>
                                          <p:attrName>style.visibility</p:attrName>
                                        </p:attrNameLst>
                                      </p:cBhvr>
                                      <p:to>
                                        <p:strVal val="visible"/>
                                      </p:to>
                                    </p:set>
                                    <p:anim calcmode="lin" valueType="num">
                                      <p:cBhvr>
                                        <p:cTn id="141" dur="1000" fill="hold"/>
                                        <p:tgtEl>
                                          <p:spTgt spid="35"/>
                                        </p:tgtEl>
                                        <p:attrNameLst>
                                          <p:attrName>ppt_w</p:attrName>
                                        </p:attrNameLst>
                                      </p:cBhvr>
                                      <p:tavLst>
                                        <p:tav tm="0">
                                          <p:val>
                                            <p:strVal val="#ppt_w*0.70"/>
                                          </p:val>
                                        </p:tav>
                                        <p:tav tm="100000">
                                          <p:val>
                                            <p:strVal val="#ppt_w"/>
                                          </p:val>
                                        </p:tav>
                                      </p:tavLst>
                                    </p:anim>
                                    <p:anim calcmode="lin" valueType="num">
                                      <p:cBhvr>
                                        <p:cTn id="142" dur="1000" fill="hold"/>
                                        <p:tgtEl>
                                          <p:spTgt spid="35"/>
                                        </p:tgtEl>
                                        <p:attrNameLst>
                                          <p:attrName>ppt_h</p:attrName>
                                        </p:attrNameLst>
                                      </p:cBhvr>
                                      <p:tavLst>
                                        <p:tav tm="0">
                                          <p:val>
                                            <p:strVal val="#ppt_h"/>
                                          </p:val>
                                        </p:tav>
                                        <p:tav tm="100000">
                                          <p:val>
                                            <p:strVal val="#ppt_h"/>
                                          </p:val>
                                        </p:tav>
                                      </p:tavLst>
                                    </p:anim>
                                    <p:animEffect transition="in" filter="fade">
                                      <p:cBhvr>
                                        <p:cTn id="14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6" grpId="0" animBg="1"/>
      <p:bldP spid="30" grpId="0"/>
      <p:bldP spid="34" grpId="0"/>
      <p:bldP spid="72" grpId="0"/>
      <p:bldP spid="73" grpId="0"/>
      <p:bldP spid="77" grpId="0"/>
      <p:bldP spid="78" grpId="0"/>
      <p:bldP spid="79" grpId="0"/>
      <p:bldP spid="80" grpId="0" animBg="1"/>
      <p:bldP spid="8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627313" y="0"/>
            <a:ext cx="3816350" cy="549275"/>
          </a:xfrm>
        </p:spPr>
        <p:txBody>
          <a:bodyPr>
            <a:normAutofit fontScale="90000"/>
          </a:bodyPr>
          <a:lstStyle/>
          <a:p>
            <a:pPr eaLnBrk="1" hangingPunct="1"/>
            <a:r>
              <a:rPr lang="it-IT" sz="3200" smtClean="0">
                <a:latin typeface="Times New Roman" pitchFamily="18" charset="0"/>
              </a:rPr>
              <a:t>La deriva genetica</a:t>
            </a:r>
          </a:p>
        </p:txBody>
      </p:sp>
      <p:sp>
        <p:nvSpPr>
          <p:cNvPr id="22531"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2532"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40965" name="Text Box 5"/>
          <p:cNvSpPr txBox="1">
            <a:spLocks noChangeArrowheads="1"/>
          </p:cNvSpPr>
          <p:nvPr/>
        </p:nvSpPr>
        <p:spPr bwMode="auto">
          <a:xfrm>
            <a:off x="395288" y="692150"/>
            <a:ext cx="8316912" cy="711200"/>
          </a:xfrm>
          <a:prstGeom prst="rect">
            <a:avLst/>
          </a:prstGeom>
          <a:solidFill>
            <a:srgbClr val="A1FE9C"/>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Quando una popolazione è molto grande (oltre le migliaia di individui) può essere assimilata a una popolazione infinitamente grande: in assenza di altri fattori, le frequenze degli alleli rimangono costanti con il passare delle generazioni</a:t>
            </a:r>
          </a:p>
        </p:txBody>
      </p:sp>
      <p:sp>
        <p:nvSpPr>
          <p:cNvPr id="40966" name="Text Box 6"/>
          <p:cNvSpPr txBox="1">
            <a:spLocks noChangeArrowheads="1"/>
          </p:cNvSpPr>
          <p:nvPr/>
        </p:nvSpPr>
        <p:spPr bwMode="auto">
          <a:xfrm>
            <a:off x="323850" y="1557338"/>
            <a:ext cx="8496300" cy="504825"/>
          </a:xfrm>
          <a:prstGeom prst="rect">
            <a:avLst/>
          </a:prstGeom>
          <a:solidFill>
            <a:srgbClr val="F1F10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Più piccola è una popolazione, più è probabile che, per caso, le frequenze degli alleli cambino ad ogni generazione: questo fenomeno è chiamato deriva genetica</a:t>
            </a:r>
          </a:p>
        </p:txBody>
      </p:sp>
      <p:sp>
        <p:nvSpPr>
          <p:cNvPr id="40967" name="Text Box 7"/>
          <p:cNvSpPr txBox="1">
            <a:spLocks noChangeArrowheads="1"/>
          </p:cNvSpPr>
          <p:nvPr/>
        </p:nvSpPr>
        <p:spPr bwMode="auto">
          <a:xfrm>
            <a:off x="323850" y="2205038"/>
            <a:ext cx="8675688" cy="917575"/>
          </a:xfrm>
          <a:prstGeom prst="rect">
            <a:avLst/>
          </a:prstGeom>
          <a:solidFill>
            <a:srgbClr val="A0F3FE"/>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Le probabilità delle frequenze alleliche alla generazione successiva hanno una distribuzione binomiale (coefficienti delle potenze di un binomio); la variazione della frequenza allelica tra 2 generazioni può essere sia un aumento che una diminuzione; le variazioni piccole, in valore assoluto, sono più probabili di quelle grandi</a:t>
            </a:r>
          </a:p>
        </p:txBody>
      </p:sp>
      <p:sp>
        <p:nvSpPr>
          <p:cNvPr id="40968" name="Text Box 8"/>
          <p:cNvSpPr txBox="1">
            <a:spLocks noChangeArrowheads="1"/>
          </p:cNvSpPr>
          <p:nvPr/>
        </p:nvSpPr>
        <p:spPr bwMode="auto">
          <a:xfrm>
            <a:off x="323850" y="3241675"/>
            <a:ext cx="3743325" cy="1123950"/>
          </a:xfrm>
          <a:prstGeom prst="rect">
            <a:avLst/>
          </a:prstGeom>
          <a:solidFill>
            <a:srgbClr val="FFD6D3"/>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La deriva genetica porta alla fissazione di un allele e all’eliminazione degli altri; più piccola è la popolazione, più rapido è il processo</a:t>
            </a:r>
            <a:endParaRPr lang="it-IT" i="0">
              <a:latin typeface="Times New Roman" pitchFamily="18" charset="0"/>
            </a:endParaRPr>
          </a:p>
        </p:txBody>
      </p:sp>
      <p:sp>
        <p:nvSpPr>
          <p:cNvPr id="40969" name="Text Box 9"/>
          <p:cNvSpPr txBox="1">
            <a:spLocks noChangeArrowheads="1"/>
          </p:cNvSpPr>
          <p:nvPr/>
        </p:nvSpPr>
        <p:spPr bwMode="auto">
          <a:xfrm>
            <a:off x="4572000" y="3284538"/>
            <a:ext cx="4392613" cy="1123950"/>
          </a:xfrm>
          <a:prstGeom prst="rect">
            <a:avLst/>
          </a:prstGeom>
          <a:solidFill>
            <a:srgbClr val="FFD6D3"/>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Un allele neutrale appena sorto per mutazione in una popolazione di N individui ha una frequenza iniziale 1/2N, una probabilità 1/2N</a:t>
            </a:r>
            <a:r>
              <a:rPr lang="it-IT" i="0">
                <a:latin typeface="Times New Roman" pitchFamily="18" charset="0"/>
              </a:rPr>
              <a:t> </a:t>
            </a:r>
            <a:r>
              <a:rPr lang="it-IT" b="1" i="0">
                <a:latin typeface="Times New Roman" pitchFamily="18" charset="0"/>
              </a:rPr>
              <a:t>di essere fissato e (2N-1)/2N</a:t>
            </a:r>
            <a:r>
              <a:rPr lang="it-IT" i="0">
                <a:latin typeface="Times New Roman" pitchFamily="18" charset="0"/>
              </a:rPr>
              <a:t> </a:t>
            </a:r>
            <a:r>
              <a:rPr lang="it-IT" b="1" i="0">
                <a:latin typeface="Times New Roman" pitchFamily="18" charset="0"/>
              </a:rPr>
              <a:t>di essere eliminato</a:t>
            </a:r>
          </a:p>
        </p:txBody>
      </p:sp>
      <p:grpSp>
        <p:nvGrpSpPr>
          <p:cNvPr id="2" name="Group 10"/>
          <p:cNvGrpSpPr>
            <a:grpSpLocks/>
          </p:cNvGrpSpPr>
          <p:nvPr/>
        </p:nvGrpSpPr>
        <p:grpSpPr bwMode="auto">
          <a:xfrm>
            <a:off x="1692275" y="5440363"/>
            <a:ext cx="574675" cy="577850"/>
            <a:chOff x="3834" y="2249"/>
            <a:chExt cx="362" cy="364"/>
          </a:xfrm>
          <a:solidFill>
            <a:schemeClr val="tx2">
              <a:lumMod val="20000"/>
              <a:lumOff val="80000"/>
            </a:schemeClr>
          </a:solidFill>
        </p:grpSpPr>
        <p:sp>
          <p:nvSpPr>
            <p:cNvPr id="22665" name="Rectangle 11"/>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666" name="Rectangle 12"/>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667" name="Rectangle 13"/>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668" name="Rectangle 14"/>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 name="Group 15"/>
          <p:cNvGrpSpPr>
            <a:grpSpLocks/>
          </p:cNvGrpSpPr>
          <p:nvPr/>
        </p:nvGrpSpPr>
        <p:grpSpPr bwMode="auto">
          <a:xfrm>
            <a:off x="1692275" y="6016625"/>
            <a:ext cx="574675" cy="577850"/>
            <a:chOff x="3834" y="2612"/>
            <a:chExt cx="362" cy="364"/>
          </a:xfrm>
          <a:solidFill>
            <a:schemeClr val="tx2">
              <a:lumMod val="20000"/>
              <a:lumOff val="80000"/>
            </a:schemeClr>
          </a:solidFill>
        </p:grpSpPr>
        <p:sp>
          <p:nvSpPr>
            <p:cNvPr id="22661" name="Rectangle 16"/>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662" name="Rectangle 17"/>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663" name="Rectangle 18"/>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664" name="Rectangle 19"/>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4" name="Group 20"/>
          <p:cNvGrpSpPr>
            <a:grpSpLocks/>
          </p:cNvGrpSpPr>
          <p:nvPr/>
        </p:nvGrpSpPr>
        <p:grpSpPr bwMode="auto">
          <a:xfrm>
            <a:off x="1139805" y="5440363"/>
            <a:ext cx="574675" cy="577850"/>
            <a:chOff x="703" y="2249"/>
            <a:chExt cx="362" cy="364"/>
          </a:xfrm>
        </p:grpSpPr>
        <p:sp>
          <p:nvSpPr>
            <p:cNvPr id="22657" name="Rectangle 21"/>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58" name="Rectangle 22"/>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59" name="Rectangle 23"/>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60" name="Rectangle 24"/>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5" name="Group 25"/>
          <p:cNvGrpSpPr>
            <a:grpSpLocks/>
          </p:cNvGrpSpPr>
          <p:nvPr/>
        </p:nvGrpSpPr>
        <p:grpSpPr bwMode="auto">
          <a:xfrm>
            <a:off x="1139805" y="6018213"/>
            <a:ext cx="574675" cy="576262"/>
            <a:chOff x="703" y="2613"/>
            <a:chExt cx="362" cy="363"/>
          </a:xfrm>
        </p:grpSpPr>
        <p:sp>
          <p:nvSpPr>
            <p:cNvPr id="22653" name="Rectangle 26"/>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54" name="Rectangle 27"/>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55" name="Rectangle 28"/>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56" name="Rectangle 29"/>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6" name="Group 30"/>
          <p:cNvGrpSpPr>
            <a:grpSpLocks/>
          </p:cNvGrpSpPr>
          <p:nvPr/>
        </p:nvGrpSpPr>
        <p:grpSpPr bwMode="auto">
          <a:xfrm>
            <a:off x="3276600" y="5443538"/>
            <a:ext cx="574675" cy="577850"/>
            <a:chOff x="3834" y="2249"/>
            <a:chExt cx="362" cy="364"/>
          </a:xfrm>
          <a:solidFill>
            <a:schemeClr val="tx2">
              <a:lumMod val="20000"/>
              <a:lumOff val="80000"/>
            </a:schemeClr>
          </a:solidFill>
        </p:grpSpPr>
        <p:sp>
          <p:nvSpPr>
            <p:cNvPr id="22649" name="Rectangle 31"/>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650" name="Rectangle 32"/>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651" name="Rectangle 33"/>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652" name="Rectangle 34"/>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7" name="Group 35"/>
          <p:cNvGrpSpPr>
            <a:grpSpLocks/>
          </p:cNvGrpSpPr>
          <p:nvPr/>
        </p:nvGrpSpPr>
        <p:grpSpPr bwMode="auto">
          <a:xfrm>
            <a:off x="3276600" y="6019800"/>
            <a:ext cx="574675" cy="577850"/>
            <a:chOff x="3834" y="2612"/>
            <a:chExt cx="362" cy="364"/>
          </a:xfrm>
          <a:solidFill>
            <a:schemeClr val="tx2">
              <a:lumMod val="20000"/>
              <a:lumOff val="80000"/>
            </a:schemeClr>
          </a:solidFill>
        </p:grpSpPr>
        <p:sp>
          <p:nvSpPr>
            <p:cNvPr id="22645" name="Rectangle 36"/>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646" name="Rectangle 37"/>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647" name="Rectangle 38"/>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648" name="Rectangle 39"/>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8" name="Group 40"/>
          <p:cNvGrpSpPr>
            <a:grpSpLocks/>
          </p:cNvGrpSpPr>
          <p:nvPr/>
        </p:nvGrpSpPr>
        <p:grpSpPr bwMode="auto">
          <a:xfrm>
            <a:off x="2700338" y="5443538"/>
            <a:ext cx="574675" cy="577850"/>
            <a:chOff x="703" y="2249"/>
            <a:chExt cx="362" cy="364"/>
          </a:xfrm>
        </p:grpSpPr>
        <p:sp>
          <p:nvSpPr>
            <p:cNvPr id="22641" name="Rectangle 41"/>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42" name="Rectangle 42"/>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43" name="Rectangle 43"/>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44" name="Rectangle 44"/>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9" name="Group 45"/>
          <p:cNvGrpSpPr>
            <a:grpSpLocks/>
          </p:cNvGrpSpPr>
          <p:nvPr/>
        </p:nvGrpSpPr>
        <p:grpSpPr bwMode="auto">
          <a:xfrm>
            <a:off x="2700338" y="6021388"/>
            <a:ext cx="574675" cy="576262"/>
            <a:chOff x="703" y="2613"/>
            <a:chExt cx="362" cy="363"/>
          </a:xfrm>
        </p:grpSpPr>
        <p:sp>
          <p:nvSpPr>
            <p:cNvPr id="22637" name="Rectangle 46"/>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38" name="Rectangle 47"/>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39" name="Rectangle 48"/>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40" name="Rectangle 49"/>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0" name="Group 50"/>
          <p:cNvGrpSpPr>
            <a:grpSpLocks/>
          </p:cNvGrpSpPr>
          <p:nvPr/>
        </p:nvGrpSpPr>
        <p:grpSpPr bwMode="auto">
          <a:xfrm>
            <a:off x="4929190" y="5443538"/>
            <a:ext cx="574675" cy="577850"/>
            <a:chOff x="3834" y="2249"/>
            <a:chExt cx="362" cy="364"/>
          </a:xfrm>
          <a:solidFill>
            <a:schemeClr val="tx2">
              <a:lumMod val="20000"/>
              <a:lumOff val="80000"/>
            </a:schemeClr>
          </a:solidFill>
        </p:grpSpPr>
        <p:sp>
          <p:nvSpPr>
            <p:cNvPr id="22633" name="Rectangle 51"/>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634" name="Rectangle 52"/>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635" name="Rectangle 53"/>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636" name="Rectangle 54"/>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1" name="Group 55"/>
          <p:cNvGrpSpPr>
            <a:grpSpLocks/>
          </p:cNvGrpSpPr>
          <p:nvPr/>
        </p:nvGrpSpPr>
        <p:grpSpPr bwMode="auto">
          <a:xfrm>
            <a:off x="4933950" y="6019800"/>
            <a:ext cx="574675" cy="577850"/>
            <a:chOff x="3834" y="2612"/>
            <a:chExt cx="362" cy="364"/>
          </a:xfrm>
          <a:solidFill>
            <a:schemeClr val="tx2">
              <a:lumMod val="20000"/>
              <a:lumOff val="80000"/>
            </a:schemeClr>
          </a:solidFill>
        </p:grpSpPr>
        <p:sp>
          <p:nvSpPr>
            <p:cNvPr id="22629" name="Rectangle 56"/>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630" name="Rectangle 57"/>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631" name="Rectangle 58"/>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632" name="Rectangle 59"/>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2" name="Group 60"/>
          <p:cNvGrpSpPr>
            <a:grpSpLocks/>
          </p:cNvGrpSpPr>
          <p:nvPr/>
        </p:nvGrpSpPr>
        <p:grpSpPr bwMode="auto">
          <a:xfrm>
            <a:off x="4357688" y="5443538"/>
            <a:ext cx="574675" cy="577850"/>
            <a:chOff x="703" y="2249"/>
            <a:chExt cx="362" cy="364"/>
          </a:xfrm>
        </p:grpSpPr>
        <p:sp>
          <p:nvSpPr>
            <p:cNvPr id="22625" name="Rectangle 61"/>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6" name="Rectangle 62"/>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7" name="Rectangle 63"/>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8" name="Rectangle 64"/>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3" name="Group 65"/>
          <p:cNvGrpSpPr>
            <a:grpSpLocks/>
          </p:cNvGrpSpPr>
          <p:nvPr/>
        </p:nvGrpSpPr>
        <p:grpSpPr bwMode="auto">
          <a:xfrm>
            <a:off x="4357688" y="6021388"/>
            <a:ext cx="574675" cy="576262"/>
            <a:chOff x="703" y="2613"/>
            <a:chExt cx="362" cy="363"/>
          </a:xfrm>
        </p:grpSpPr>
        <p:sp>
          <p:nvSpPr>
            <p:cNvPr id="22621" name="Rectangle 66"/>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2" name="Rectangle 67"/>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3" name="Rectangle 68"/>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24" name="Rectangle 69"/>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4" name="Group 70"/>
          <p:cNvGrpSpPr>
            <a:grpSpLocks/>
          </p:cNvGrpSpPr>
          <p:nvPr/>
        </p:nvGrpSpPr>
        <p:grpSpPr bwMode="auto">
          <a:xfrm>
            <a:off x="6518275" y="5443538"/>
            <a:ext cx="574675" cy="577850"/>
            <a:chOff x="3834" y="2249"/>
            <a:chExt cx="362" cy="364"/>
          </a:xfrm>
          <a:solidFill>
            <a:schemeClr val="tx2">
              <a:lumMod val="20000"/>
              <a:lumOff val="80000"/>
            </a:schemeClr>
          </a:solidFill>
        </p:grpSpPr>
        <p:sp>
          <p:nvSpPr>
            <p:cNvPr id="22617" name="Rectangle 71"/>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618" name="Rectangle 72"/>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619" name="Rectangle 73"/>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620" name="Rectangle 74"/>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5" name="Group 75"/>
          <p:cNvGrpSpPr>
            <a:grpSpLocks/>
          </p:cNvGrpSpPr>
          <p:nvPr/>
        </p:nvGrpSpPr>
        <p:grpSpPr bwMode="auto">
          <a:xfrm>
            <a:off x="6518275" y="6019800"/>
            <a:ext cx="574675" cy="577850"/>
            <a:chOff x="3834" y="2612"/>
            <a:chExt cx="362" cy="364"/>
          </a:xfrm>
          <a:solidFill>
            <a:schemeClr val="tx2">
              <a:lumMod val="20000"/>
              <a:lumOff val="80000"/>
            </a:schemeClr>
          </a:solidFill>
        </p:grpSpPr>
        <p:sp>
          <p:nvSpPr>
            <p:cNvPr id="22613" name="Rectangle 76"/>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614" name="Rectangle 77"/>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615" name="Rectangle 78"/>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616" name="Rectangle 79"/>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6" name="Group 80"/>
          <p:cNvGrpSpPr>
            <a:grpSpLocks/>
          </p:cNvGrpSpPr>
          <p:nvPr/>
        </p:nvGrpSpPr>
        <p:grpSpPr bwMode="auto">
          <a:xfrm>
            <a:off x="5942013" y="5443538"/>
            <a:ext cx="574675" cy="577850"/>
            <a:chOff x="703" y="2249"/>
            <a:chExt cx="362" cy="364"/>
          </a:xfrm>
        </p:grpSpPr>
        <p:sp>
          <p:nvSpPr>
            <p:cNvPr id="22609" name="Rectangle 81"/>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10" name="Rectangle 82"/>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11" name="Rectangle 83"/>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12" name="Rectangle 84"/>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7" name="Group 85"/>
          <p:cNvGrpSpPr>
            <a:grpSpLocks/>
          </p:cNvGrpSpPr>
          <p:nvPr/>
        </p:nvGrpSpPr>
        <p:grpSpPr bwMode="auto">
          <a:xfrm>
            <a:off x="5942013" y="6021388"/>
            <a:ext cx="574675" cy="576262"/>
            <a:chOff x="703" y="2613"/>
            <a:chExt cx="362" cy="363"/>
          </a:xfrm>
        </p:grpSpPr>
        <p:sp>
          <p:nvSpPr>
            <p:cNvPr id="22605" name="Rectangle 86"/>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6" name="Rectangle 87"/>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7" name="Rectangle 88"/>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8" name="Rectangle 89"/>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sp>
        <p:nvSpPr>
          <p:cNvPr id="41050" name="Text Box 90"/>
          <p:cNvSpPr txBox="1">
            <a:spLocks noChangeArrowheads="1"/>
          </p:cNvSpPr>
          <p:nvPr/>
        </p:nvSpPr>
        <p:spPr bwMode="auto">
          <a:xfrm>
            <a:off x="179388" y="4508500"/>
            <a:ext cx="8785225" cy="701675"/>
          </a:xfrm>
          <a:prstGeom prst="rect">
            <a:avLst/>
          </a:prstGeom>
          <a:solidFill>
            <a:srgbClr val="FE2C1C"/>
          </a:solidFill>
          <a:ln w="9525">
            <a:noFill/>
            <a:miter lim="800000"/>
            <a:headEnd/>
            <a:tailEnd/>
          </a:ln>
        </p:spPr>
        <p:txBody>
          <a:bodyPr>
            <a:spAutoFit/>
          </a:bodyPr>
          <a:lstStyle/>
          <a:p>
            <a:pPr>
              <a:spcBef>
                <a:spcPct val="50000"/>
              </a:spcBef>
            </a:pPr>
            <a:r>
              <a:rPr lang="it-IT" sz="2000" b="1">
                <a:latin typeface="Times New Roman" pitchFamily="18" charset="0"/>
              </a:rPr>
              <a:t>Esempi di cambiamenti casuali delle frequenze alleliche per deriva genetica a partire da p=0,5 fino alla fissazione o all’eliminazione dell’allele azzurro scuro</a:t>
            </a:r>
          </a:p>
        </p:txBody>
      </p:sp>
      <p:grpSp>
        <p:nvGrpSpPr>
          <p:cNvPr id="18" name="Group 91"/>
          <p:cNvGrpSpPr>
            <a:grpSpLocks/>
          </p:cNvGrpSpPr>
          <p:nvPr/>
        </p:nvGrpSpPr>
        <p:grpSpPr bwMode="auto">
          <a:xfrm>
            <a:off x="1714480" y="6019800"/>
            <a:ext cx="574675" cy="577850"/>
            <a:chOff x="703" y="2249"/>
            <a:chExt cx="362" cy="364"/>
          </a:xfrm>
        </p:grpSpPr>
        <p:sp>
          <p:nvSpPr>
            <p:cNvPr id="22601" name="Rectangle 92"/>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2" name="Rectangle 93"/>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3" name="Rectangle 94"/>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4" name="Rectangle 95"/>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9" name="Group 96"/>
          <p:cNvGrpSpPr>
            <a:grpSpLocks/>
          </p:cNvGrpSpPr>
          <p:nvPr/>
        </p:nvGrpSpPr>
        <p:grpSpPr bwMode="auto">
          <a:xfrm>
            <a:off x="1714480" y="5445125"/>
            <a:ext cx="574675" cy="577850"/>
            <a:chOff x="703" y="2249"/>
            <a:chExt cx="362" cy="364"/>
          </a:xfrm>
        </p:grpSpPr>
        <p:sp>
          <p:nvSpPr>
            <p:cNvPr id="22597" name="Rectangle 97"/>
            <p:cNvSpPr>
              <a:spLocks noChangeArrowheads="1"/>
            </p:cNvSpPr>
            <p:nvPr/>
          </p:nvSpPr>
          <p:spPr bwMode="auto">
            <a:xfrm>
              <a:off x="703" y="224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98" name="Rectangle 98"/>
            <p:cNvSpPr>
              <a:spLocks noChangeArrowheads="1"/>
            </p:cNvSpPr>
            <p:nvPr/>
          </p:nvSpPr>
          <p:spPr bwMode="auto">
            <a:xfrm>
              <a:off x="703"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99" name="Rectangle 99"/>
            <p:cNvSpPr>
              <a:spLocks noChangeArrowheads="1"/>
            </p:cNvSpPr>
            <p:nvPr/>
          </p:nvSpPr>
          <p:spPr bwMode="auto">
            <a:xfrm>
              <a:off x="884" y="225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600" name="Rectangle 100"/>
            <p:cNvSpPr>
              <a:spLocks noChangeArrowheads="1"/>
            </p:cNvSpPr>
            <p:nvPr/>
          </p:nvSpPr>
          <p:spPr bwMode="auto">
            <a:xfrm>
              <a:off x="884" y="243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0" name="Group 101"/>
          <p:cNvGrpSpPr>
            <a:grpSpLocks/>
          </p:cNvGrpSpPr>
          <p:nvPr/>
        </p:nvGrpSpPr>
        <p:grpSpPr bwMode="auto">
          <a:xfrm>
            <a:off x="2700338" y="5445125"/>
            <a:ext cx="574675" cy="577850"/>
            <a:chOff x="3834" y="2612"/>
            <a:chExt cx="362" cy="364"/>
          </a:xfrm>
          <a:solidFill>
            <a:schemeClr val="tx2">
              <a:lumMod val="20000"/>
              <a:lumOff val="80000"/>
            </a:schemeClr>
          </a:solidFill>
        </p:grpSpPr>
        <p:sp>
          <p:nvSpPr>
            <p:cNvPr id="22593" name="Rectangle 102"/>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594" name="Rectangle 103"/>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595" name="Rectangle 104"/>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596" name="Rectangle 105"/>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1" name="Group 106"/>
          <p:cNvGrpSpPr>
            <a:grpSpLocks/>
          </p:cNvGrpSpPr>
          <p:nvPr/>
        </p:nvGrpSpPr>
        <p:grpSpPr bwMode="auto">
          <a:xfrm>
            <a:off x="3282945" y="5445125"/>
            <a:ext cx="574675" cy="576263"/>
            <a:chOff x="703" y="2613"/>
            <a:chExt cx="362" cy="363"/>
          </a:xfrm>
        </p:grpSpPr>
        <p:sp>
          <p:nvSpPr>
            <p:cNvPr id="22589" name="Rectangle 107"/>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90" name="Rectangle 108"/>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91" name="Rectangle 109"/>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92" name="Rectangle 110"/>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2" name="Group 111"/>
          <p:cNvGrpSpPr>
            <a:grpSpLocks/>
          </p:cNvGrpSpPr>
          <p:nvPr/>
        </p:nvGrpSpPr>
        <p:grpSpPr bwMode="auto">
          <a:xfrm>
            <a:off x="3282945" y="6021388"/>
            <a:ext cx="574675" cy="576262"/>
            <a:chOff x="703" y="2613"/>
            <a:chExt cx="362" cy="363"/>
          </a:xfrm>
        </p:grpSpPr>
        <p:sp>
          <p:nvSpPr>
            <p:cNvPr id="22585" name="Rectangle 112"/>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86" name="Rectangle 113"/>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87" name="Rectangle 114"/>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88" name="Rectangle 115"/>
            <p:cNvSpPr>
              <a:spLocks noChangeArrowheads="1"/>
            </p:cNvSpPr>
            <p:nvPr/>
          </p:nvSpPr>
          <p:spPr bwMode="auto">
            <a:xfrm>
              <a:off x="884"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3" name="Group 116"/>
          <p:cNvGrpSpPr>
            <a:grpSpLocks/>
          </p:cNvGrpSpPr>
          <p:nvPr/>
        </p:nvGrpSpPr>
        <p:grpSpPr bwMode="auto">
          <a:xfrm>
            <a:off x="4354515" y="5445125"/>
            <a:ext cx="574675" cy="577850"/>
            <a:chOff x="3834" y="2249"/>
            <a:chExt cx="362" cy="364"/>
          </a:xfrm>
          <a:solidFill>
            <a:schemeClr val="tx2">
              <a:lumMod val="20000"/>
              <a:lumOff val="80000"/>
            </a:schemeClr>
          </a:solidFill>
        </p:grpSpPr>
        <p:sp>
          <p:nvSpPr>
            <p:cNvPr id="22581" name="Rectangle 117"/>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582" name="Rectangle 118"/>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583" name="Rectangle 119"/>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584" name="Rectangle 120"/>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4" name="Group 121"/>
          <p:cNvGrpSpPr>
            <a:grpSpLocks/>
          </p:cNvGrpSpPr>
          <p:nvPr/>
        </p:nvGrpSpPr>
        <p:grpSpPr bwMode="auto">
          <a:xfrm>
            <a:off x="4356100" y="6021388"/>
            <a:ext cx="574675" cy="577850"/>
            <a:chOff x="3834" y="2612"/>
            <a:chExt cx="362" cy="364"/>
          </a:xfrm>
          <a:solidFill>
            <a:schemeClr val="tx2">
              <a:lumMod val="20000"/>
              <a:lumOff val="80000"/>
            </a:schemeClr>
          </a:solidFill>
        </p:grpSpPr>
        <p:sp>
          <p:nvSpPr>
            <p:cNvPr id="22577" name="Rectangle 122"/>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578" name="Rectangle 123"/>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579" name="Rectangle 124"/>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580" name="Rectangle 125"/>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5" name="Group 126"/>
          <p:cNvGrpSpPr>
            <a:grpSpLocks/>
          </p:cNvGrpSpPr>
          <p:nvPr/>
        </p:nvGrpSpPr>
        <p:grpSpPr bwMode="auto">
          <a:xfrm>
            <a:off x="6500826" y="6021388"/>
            <a:ext cx="574676" cy="576262"/>
            <a:chOff x="703" y="2613"/>
            <a:chExt cx="362" cy="363"/>
          </a:xfrm>
        </p:grpSpPr>
        <p:sp>
          <p:nvSpPr>
            <p:cNvPr id="22573" name="Rectangle 127"/>
            <p:cNvSpPr>
              <a:spLocks noChangeArrowheads="1"/>
            </p:cNvSpPr>
            <p:nvPr/>
          </p:nvSpPr>
          <p:spPr bwMode="auto">
            <a:xfrm>
              <a:off x="703"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74" name="Rectangle 128"/>
            <p:cNvSpPr>
              <a:spLocks noChangeArrowheads="1"/>
            </p:cNvSpPr>
            <p:nvPr/>
          </p:nvSpPr>
          <p:spPr bwMode="auto">
            <a:xfrm>
              <a:off x="884" y="261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75" name="Rectangle 129"/>
            <p:cNvSpPr>
              <a:spLocks noChangeArrowheads="1"/>
            </p:cNvSpPr>
            <p:nvPr/>
          </p:nvSpPr>
          <p:spPr bwMode="auto">
            <a:xfrm>
              <a:off x="70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22576" name="Rectangle 130"/>
            <p:cNvSpPr>
              <a:spLocks noChangeArrowheads="1"/>
            </p:cNvSpPr>
            <p:nvPr/>
          </p:nvSpPr>
          <p:spPr bwMode="auto">
            <a:xfrm>
              <a:off x="87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6" name="Group 131"/>
          <p:cNvGrpSpPr>
            <a:grpSpLocks/>
          </p:cNvGrpSpPr>
          <p:nvPr/>
        </p:nvGrpSpPr>
        <p:grpSpPr bwMode="auto">
          <a:xfrm>
            <a:off x="5940425" y="5445125"/>
            <a:ext cx="574675" cy="577850"/>
            <a:chOff x="3834" y="2249"/>
            <a:chExt cx="362" cy="364"/>
          </a:xfrm>
          <a:solidFill>
            <a:schemeClr val="tx2">
              <a:lumMod val="20000"/>
              <a:lumOff val="80000"/>
            </a:schemeClr>
          </a:solidFill>
        </p:grpSpPr>
        <p:sp>
          <p:nvSpPr>
            <p:cNvPr id="22569" name="Rectangle 132"/>
            <p:cNvSpPr>
              <a:spLocks noChangeArrowheads="1"/>
            </p:cNvSpPr>
            <p:nvPr/>
          </p:nvSpPr>
          <p:spPr bwMode="auto">
            <a:xfrm>
              <a:off x="3834" y="2249"/>
              <a:ext cx="181" cy="182"/>
            </a:xfrm>
            <a:prstGeom prst="rect">
              <a:avLst/>
            </a:prstGeom>
            <a:grpFill/>
            <a:ln w="9525">
              <a:solidFill>
                <a:schemeClr val="tx1"/>
              </a:solidFill>
              <a:miter lim="800000"/>
              <a:headEnd/>
              <a:tailEnd/>
            </a:ln>
          </p:spPr>
          <p:txBody>
            <a:bodyPr wrap="none" anchor="ctr"/>
            <a:lstStyle/>
            <a:p>
              <a:endParaRPr lang="it-IT"/>
            </a:p>
          </p:txBody>
        </p:sp>
        <p:sp>
          <p:nvSpPr>
            <p:cNvPr id="22570" name="Rectangle 133"/>
            <p:cNvSpPr>
              <a:spLocks noChangeArrowheads="1"/>
            </p:cNvSpPr>
            <p:nvPr/>
          </p:nvSpPr>
          <p:spPr bwMode="auto">
            <a:xfrm>
              <a:off x="3834" y="2431"/>
              <a:ext cx="181" cy="182"/>
            </a:xfrm>
            <a:prstGeom prst="rect">
              <a:avLst/>
            </a:prstGeom>
            <a:grpFill/>
            <a:ln w="9525">
              <a:solidFill>
                <a:schemeClr val="tx1"/>
              </a:solidFill>
              <a:miter lim="800000"/>
              <a:headEnd/>
              <a:tailEnd/>
            </a:ln>
          </p:spPr>
          <p:txBody>
            <a:bodyPr wrap="none" anchor="ctr"/>
            <a:lstStyle/>
            <a:p>
              <a:endParaRPr lang="it-IT"/>
            </a:p>
          </p:txBody>
        </p:sp>
        <p:sp>
          <p:nvSpPr>
            <p:cNvPr id="22571" name="Rectangle 134"/>
            <p:cNvSpPr>
              <a:spLocks noChangeArrowheads="1"/>
            </p:cNvSpPr>
            <p:nvPr/>
          </p:nvSpPr>
          <p:spPr bwMode="auto">
            <a:xfrm>
              <a:off x="4015" y="2249"/>
              <a:ext cx="181" cy="182"/>
            </a:xfrm>
            <a:prstGeom prst="rect">
              <a:avLst/>
            </a:prstGeom>
            <a:grpFill/>
            <a:ln w="9525">
              <a:solidFill>
                <a:schemeClr val="tx1"/>
              </a:solidFill>
              <a:miter lim="800000"/>
              <a:headEnd/>
              <a:tailEnd/>
            </a:ln>
          </p:spPr>
          <p:txBody>
            <a:bodyPr wrap="none" anchor="ctr"/>
            <a:lstStyle/>
            <a:p>
              <a:endParaRPr lang="it-IT"/>
            </a:p>
          </p:txBody>
        </p:sp>
        <p:sp>
          <p:nvSpPr>
            <p:cNvPr id="22572" name="Rectangle 135"/>
            <p:cNvSpPr>
              <a:spLocks noChangeArrowheads="1"/>
            </p:cNvSpPr>
            <p:nvPr/>
          </p:nvSpPr>
          <p:spPr bwMode="auto">
            <a:xfrm>
              <a:off x="4015" y="2431"/>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7" name="Group 136"/>
          <p:cNvGrpSpPr>
            <a:grpSpLocks/>
          </p:cNvGrpSpPr>
          <p:nvPr/>
        </p:nvGrpSpPr>
        <p:grpSpPr bwMode="auto">
          <a:xfrm>
            <a:off x="5940425" y="6021388"/>
            <a:ext cx="574675" cy="577850"/>
            <a:chOff x="3834" y="2612"/>
            <a:chExt cx="362" cy="364"/>
          </a:xfrm>
          <a:solidFill>
            <a:schemeClr val="tx2">
              <a:lumMod val="20000"/>
              <a:lumOff val="80000"/>
            </a:schemeClr>
          </a:solidFill>
        </p:grpSpPr>
        <p:sp>
          <p:nvSpPr>
            <p:cNvPr id="22565" name="Rectangle 137"/>
            <p:cNvSpPr>
              <a:spLocks noChangeArrowheads="1"/>
            </p:cNvSpPr>
            <p:nvPr/>
          </p:nvSpPr>
          <p:spPr bwMode="auto">
            <a:xfrm>
              <a:off x="3834" y="2612"/>
              <a:ext cx="181" cy="182"/>
            </a:xfrm>
            <a:prstGeom prst="rect">
              <a:avLst/>
            </a:prstGeom>
            <a:grpFill/>
            <a:ln w="9525">
              <a:solidFill>
                <a:schemeClr val="tx1"/>
              </a:solidFill>
              <a:miter lim="800000"/>
              <a:headEnd/>
              <a:tailEnd/>
            </a:ln>
          </p:spPr>
          <p:txBody>
            <a:bodyPr wrap="none" anchor="ctr"/>
            <a:lstStyle/>
            <a:p>
              <a:endParaRPr lang="it-IT"/>
            </a:p>
          </p:txBody>
        </p:sp>
        <p:sp>
          <p:nvSpPr>
            <p:cNvPr id="22566" name="Rectangle 138"/>
            <p:cNvSpPr>
              <a:spLocks noChangeArrowheads="1"/>
            </p:cNvSpPr>
            <p:nvPr/>
          </p:nvSpPr>
          <p:spPr bwMode="auto">
            <a:xfrm>
              <a:off x="3834" y="2793"/>
              <a:ext cx="181" cy="182"/>
            </a:xfrm>
            <a:prstGeom prst="rect">
              <a:avLst/>
            </a:prstGeom>
            <a:grpFill/>
            <a:ln w="9525">
              <a:solidFill>
                <a:schemeClr val="tx1"/>
              </a:solidFill>
              <a:miter lim="800000"/>
              <a:headEnd/>
              <a:tailEnd/>
            </a:ln>
          </p:spPr>
          <p:txBody>
            <a:bodyPr wrap="none" anchor="ctr"/>
            <a:lstStyle/>
            <a:p>
              <a:endParaRPr lang="it-IT"/>
            </a:p>
          </p:txBody>
        </p:sp>
        <p:sp>
          <p:nvSpPr>
            <p:cNvPr id="22567" name="Rectangle 139"/>
            <p:cNvSpPr>
              <a:spLocks noChangeArrowheads="1"/>
            </p:cNvSpPr>
            <p:nvPr/>
          </p:nvSpPr>
          <p:spPr bwMode="auto">
            <a:xfrm>
              <a:off x="4015" y="2612"/>
              <a:ext cx="181" cy="182"/>
            </a:xfrm>
            <a:prstGeom prst="rect">
              <a:avLst/>
            </a:prstGeom>
            <a:grpFill/>
            <a:ln w="9525">
              <a:solidFill>
                <a:schemeClr val="tx1"/>
              </a:solidFill>
              <a:miter lim="800000"/>
              <a:headEnd/>
              <a:tailEnd/>
            </a:ln>
          </p:spPr>
          <p:txBody>
            <a:bodyPr wrap="none" anchor="ctr"/>
            <a:lstStyle/>
            <a:p>
              <a:endParaRPr lang="it-IT"/>
            </a:p>
          </p:txBody>
        </p:sp>
        <p:sp>
          <p:nvSpPr>
            <p:cNvPr id="22568" name="Rectangle 140"/>
            <p:cNvSpPr>
              <a:spLocks noChangeArrowheads="1"/>
            </p:cNvSpPr>
            <p:nvPr/>
          </p:nvSpPr>
          <p:spPr bwMode="auto">
            <a:xfrm>
              <a:off x="4015" y="2794"/>
              <a:ext cx="181" cy="182"/>
            </a:xfrm>
            <a:prstGeom prst="rect">
              <a:avLst/>
            </a:prstGeom>
            <a:grpFill/>
            <a:ln w="9525">
              <a:solidFill>
                <a:schemeClr val="tx1"/>
              </a:solidFill>
              <a:miter lim="800000"/>
              <a:headEnd/>
              <a:tailEnd/>
            </a:ln>
          </p:spPr>
          <p:txBody>
            <a:bodyPr wrap="none" anchor="ct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anim calcmode="lin" valueType="num">
                                      <p:cBhvr>
                                        <p:cTn id="7" dur="500" fill="hold"/>
                                        <p:tgtEl>
                                          <p:spTgt spid="40965"/>
                                        </p:tgtEl>
                                        <p:attrNameLst>
                                          <p:attrName>ppt_w</p:attrName>
                                        </p:attrNameLst>
                                      </p:cBhvr>
                                      <p:tavLst>
                                        <p:tav tm="0">
                                          <p:val>
                                            <p:fltVal val="0"/>
                                          </p:val>
                                        </p:tav>
                                        <p:tav tm="100000">
                                          <p:val>
                                            <p:strVal val="#ppt_w"/>
                                          </p:val>
                                        </p:tav>
                                      </p:tavLst>
                                    </p:anim>
                                    <p:anim calcmode="lin" valueType="num">
                                      <p:cBhvr>
                                        <p:cTn id="8" dur="500" fill="hold"/>
                                        <p:tgtEl>
                                          <p:spTgt spid="4096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0966"/>
                                        </p:tgtEl>
                                        <p:attrNameLst>
                                          <p:attrName>style.visibility</p:attrName>
                                        </p:attrNameLst>
                                      </p:cBhvr>
                                      <p:to>
                                        <p:strVal val="visible"/>
                                      </p:to>
                                    </p:set>
                                    <p:anim calcmode="lin" valueType="num">
                                      <p:cBhvr>
                                        <p:cTn id="13" dur="500" fill="hold"/>
                                        <p:tgtEl>
                                          <p:spTgt spid="40966"/>
                                        </p:tgtEl>
                                        <p:attrNameLst>
                                          <p:attrName>ppt_w</p:attrName>
                                        </p:attrNameLst>
                                      </p:cBhvr>
                                      <p:tavLst>
                                        <p:tav tm="0">
                                          <p:val>
                                            <p:fltVal val="0"/>
                                          </p:val>
                                        </p:tav>
                                        <p:tav tm="100000">
                                          <p:val>
                                            <p:strVal val="#ppt_w"/>
                                          </p:val>
                                        </p:tav>
                                      </p:tavLst>
                                    </p:anim>
                                    <p:anim calcmode="lin" valueType="num">
                                      <p:cBhvr>
                                        <p:cTn id="14" dur="500" fill="hold"/>
                                        <p:tgtEl>
                                          <p:spTgt spid="4096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0967"/>
                                        </p:tgtEl>
                                        <p:attrNameLst>
                                          <p:attrName>style.visibility</p:attrName>
                                        </p:attrNameLst>
                                      </p:cBhvr>
                                      <p:to>
                                        <p:strVal val="visible"/>
                                      </p:to>
                                    </p:set>
                                    <p:anim calcmode="lin" valueType="num">
                                      <p:cBhvr>
                                        <p:cTn id="19" dur="500" fill="hold"/>
                                        <p:tgtEl>
                                          <p:spTgt spid="40967"/>
                                        </p:tgtEl>
                                        <p:attrNameLst>
                                          <p:attrName>ppt_w</p:attrName>
                                        </p:attrNameLst>
                                      </p:cBhvr>
                                      <p:tavLst>
                                        <p:tav tm="0">
                                          <p:val>
                                            <p:fltVal val="0"/>
                                          </p:val>
                                        </p:tav>
                                        <p:tav tm="100000">
                                          <p:val>
                                            <p:strVal val="#ppt_w"/>
                                          </p:val>
                                        </p:tav>
                                      </p:tavLst>
                                    </p:anim>
                                    <p:anim calcmode="lin" valueType="num">
                                      <p:cBhvr>
                                        <p:cTn id="20" dur="500" fill="hold"/>
                                        <p:tgtEl>
                                          <p:spTgt spid="40967"/>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40968"/>
                                        </p:tgtEl>
                                        <p:attrNameLst>
                                          <p:attrName>style.visibility</p:attrName>
                                        </p:attrNameLst>
                                      </p:cBhvr>
                                      <p:to>
                                        <p:strVal val="visible"/>
                                      </p:to>
                                    </p:set>
                                    <p:anim calcmode="lin" valueType="num">
                                      <p:cBhvr>
                                        <p:cTn id="25" dur="500" fill="hold"/>
                                        <p:tgtEl>
                                          <p:spTgt spid="40968"/>
                                        </p:tgtEl>
                                        <p:attrNameLst>
                                          <p:attrName>ppt_w</p:attrName>
                                        </p:attrNameLst>
                                      </p:cBhvr>
                                      <p:tavLst>
                                        <p:tav tm="0">
                                          <p:val>
                                            <p:fltVal val="0"/>
                                          </p:val>
                                        </p:tav>
                                        <p:tav tm="100000">
                                          <p:val>
                                            <p:strVal val="#ppt_w"/>
                                          </p:val>
                                        </p:tav>
                                      </p:tavLst>
                                    </p:anim>
                                    <p:anim calcmode="lin" valueType="num">
                                      <p:cBhvr>
                                        <p:cTn id="26" dur="500" fill="hold"/>
                                        <p:tgtEl>
                                          <p:spTgt spid="40968"/>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40969"/>
                                        </p:tgtEl>
                                        <p:attrNameLst>
                                          <p:attrName>style.visibility</p:attrName>
                                        </p:attrNameLst>
                                      </p:cBhvr>
                                      <p:to>
                                        <p:strVal val="visible"/>
                                      </p:to>
                                    </p:set>
                                    <p:anim calcmode="lin" valueType="num">
                                      <p:cBhvr>
                                        <p:cTn id="31" dur="500" fill="hold"/>
                                        <p:tgtEl>
                                          <p:spTgt spid="40969"/>
                                        </p:tgtEl>
                                        <p:attrNameLst>
                                          <p:attrName>ppt_w</p:attrName>
                                        </p:attrNameLst>
                                      </p:cBhvr>
                                      <p:tavLst>
                                        <p:tav tm="0">
                                          <p:val>
                                            <p:fltVal val="0"/>
                                          </p:val>
                                        </p:tav>
                                        <p:tav tm="100000">
                                          <p:val>
                                            <p:strVal val="#ppt_w"/>
                                          </p:val>
                                        </p:tav>
                                      </p:tavLst>
                                    </p:anim>
                                    <p:anim calcmode="lin" valueType="num">
                                      <p:cBhvr>
                                        <p:cTn id="32" dur="500" fill="hold"/>
                                        <p:tgtEl>
                                          <p:spTgt spid="40969"/>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41050"/>
                                        </p:tgtEl>
                                        <p:attrNameLst>
                                          <p:attrName>style.visibility</p:attrName>
                                        </p:attrNameLst>
                                      </p:cBhvr>
                                      <p:to>
                                        <p:strVal val="visible"/>
                                      </p:to>
                                    </p:set>
                                    <p:anim calcmode="lin" valueType="num">
                                      <p:cBhvr>
                                        <p:cTn id="37" dur="500" fill="hold"/>
                                        <p:tgtEl>
                                          <p:spTgt spid="41050"/>
                                        </p:tgtEl>
                                        <p:attrNameLst>
                                          <p:attrName>ppt_w</p:attrName>
                                        </p:attrNameLst>
                                      </p:cBhvr>
                                      <p:tavLst>
                                        <p:tav tm="0">
                                          <p:val>
                                            <p:fltVal val="0"/>
                                          </p:val>
                                        </p:tav>
                                        <p:tav tm="100000">
                                          <p:val>
                                            <p:strVal val="#ppt_w"/>
                                          </p:val>
                                        </p:tav>
                                      </p:tavLst>
                                    </p:anim>
                                    <p:anim calcmode="lin" valueType="num">
                                      <p:cBhvr>
                                        <p:cTn id="38" dur="500" fill="hold"/>
                                        <p:tgtEl>
                                          <p:spTgt spid="41050"/>
                                        </p:tgtEl>
                                        <p:attrNameLst>
                                          <p:attrName>ppt_h</p:attrName>
                                        </p:attrNameLst>
                                      </p:cBhvr>
                                      <p:tavLst>
                                        <p:tav tm="0">
                                          <p:val>
                                            <p:fltVal val="0"/>
                                          </p:val>
                                        </p:tav>
                                        <p:tav tm="100000">
                                          <p:val>
                                            <p:strVal val="#ppt_h"/>
                                          </p:val>
                                        </p:tav>
                                      </p:tavLst>
                                    </p:anim>
                                    <p:animEffect transition="in" filter="fade">
                                      <p:cBhvr>
                                        <p:cTn id="39" dur="500"/>
                                        <p:tgtEl>
                                          <p:spTgt spid="41050"/>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1000" fill="hold"/>
                                        <p:tgtEl>
                                          <p:spTgt spid="2"/>
                                        </p:tgtEl>
                                        <p:attrNameLst>
                                          <p:attrName>ppt_w</p:attrName>
                                        </p:attrNameLst>
                                      </p:cBhvr>
                                      <p:tavLst>
                                        <p:tav tm="0">
                                          <p:val>
                                            <p:strVal val="#ppt_w*0.70"/>
                                          </p:val>
                                        </p:tav>
                                        <p:tav tm="100000">
                                          <p:val>
                                            <p:strVal val="#ppt_w"/>
                                          </p:val>
                                        </p:tav>
                                      </p:tavLst>
                                    </p:anim>
                                    <p:anim calcmode="lin" valueType="num">
                                      <p:cBhvr>
                                        <p:cTn id="45" dur="1000" fill="hold"/>
                                        <p:tgtEl>
                                          <p:spTgt spid="2"/>
                                        </p:tgtEl>
                                        <p:attrNameLst>
                                          <p:attrName>ppt_h</p:attrName>
                                        </p:attrNameLst>
                                      </p:cBhvr>
                                      <p:tavLst>
                                        <p:tav tm="0">
                                          <p:val>
                                            <p:strVal val="#ppt_h"/>
                                          </p:val>
                                        </p:tav>
                                        <p:tav tm="100000">
                                          <p:val>
                                            <p:strVal val="#ppt_h"/>
                                          </p:val>
                                        </p:tav>
                                      </p:tavLst>
                                    </p:anim>
                                    <p:animEffect transition="in" filter="fade">
                                      <p:cBhvr>
                                        <p:cTn id="46" dur="1000"/>
                                        <p:tgtEl>
                                          <p:spTgt spid="2"/>
                                        </p:tgtEl>
                                      </p:cBhvr>
                                    </p:animEffect>
                                  </p:childTnLst>
                                </p:cTn>
                              </p:par>
                              <p:par>
                                <p:cTn id="47" presetID="55"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1000" fill="hold"/>
                                        <p:tgtEl>
                                          <p:spTgt spid="3"/>
                                        </p:tgtEl>
                                        <p:attrNameLst>
                                          <p:attrName>ppt_w</p:attrName>
                                        </p:attrNameLst>
                                      </p:cBhvr>
                                      <p:tavLst>
                                        <p:tav tm="0">
                                          <p:val>
                                            <p:strVal val="#ppt_w*0.70"/>
                                          </p:val>
                                        </p:tav>
                                        <p:tav tm="100000">
                                          <p:val>
                                            <p:strVal val="#ppt_w"/>
                                          </p:val>
                                        </p:tav>
                                      </p:tavLst>
                                    </p:anim>
                                    <p:anim calcmode="lin" valueType="num">
                                      <p:cBhvr>
                                        <p:cTn id="50" dur="1000" fill="hold"/>
                                        <p:tgtEl>
                                          <p:spTgt spid="3"/>
                                        </p:tgtEl>
                                        <p:attrNameLst>
                                          <p:attrName>ppt_h</p:attrName>
                                        </p:attrNameLst>
                                      </p:cBhvr>
                                      <p:tavLst>
                                        <p:tav tm="0">
                                          <p:val>
                                            <p:strVal val="#ppt_h"/>
                                          </p:val>
                                        </p:tav>
                                        <p:tav tm="100000">
                                          <p:val>
                                            <p:strVal val="#ppt_h"/>
                                          </p:val>
                                        </p:tav>
                                      </p:tavLst>
                                    </p:anim>
                                    <p:animEffect transition="in" filter="fade">
                                      <p:cBhvr>
                                        <p:cTn id="51" dur="1000"/>
                                        <p:tgtEl>
                                          <p:spTgt spid="3"/>
                                        </p:tgtEl>
                                      </p:cBhvr>
                                    </p:animEffect>
                                  </p:childTnLst>
                                </p:cTn>
                              </p:par>
                              <p:par>
                                <p:cTn id="52" presetID="55"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000" fill="hold"/>
                                        <p:tgtEl>
                                          <p:spTgt spid="4"/>
                                        </p:tgtEl>
                                        <p:attrNameLst>
                                          <p:attrName>ppt_w</p:attrName>
                                        </p:attrNameLst>
                                      </p:cBhvr>
                                      <p:tavLst>
                                        <p:tav tm="0">
                                          <p:val>
                                            <p:strVal val="#ppt_w*0.70"/>
                                          </p:val>
                                        </p:tav>
                                        <p:tav tm="100000">
                                          <p:val>
                                            <p:strVal val="#ppt_w"/>
                                          </p:val>
                                        </p:tav>
                                      </p:tavLst>
                                    </p:anim>
                                    <p:anim calcmode="lin" valueType="num">
                                      <p:cBhvr>
                                        <p:cTn id="55" dur="1000" fill="hold"/>
                                        <p:tgtEl>
                                          <p:spTgt spid="4"/>
                                        </p:tgtEl>
                                        <p:attrNameLst>
                                          <p:attrName>ppt_h</p:attrName>
                                        </p:attrNameLst>
                                      </p:cBhvr>
                                      <p:tavLst>
                                        <p:tav tm="0">
                                          <p:val>
                                            <p:strVal val="#ppt_h"/>
                                          </p:val>
                                        </p:tav>
                                        <p:tav tm="100000">
                                          <p:val>
                                            <p:strVal val="#ppt_h"/>
                                          </p:val>
                                        </p:tav>
                                      </p:tavLst>
                                    </p:anim>
                                    <p:animEffect transition="in" filter="fade">
                                      <p:cBhvr>
                                        <p:cTn id="56" dur="1000"/>
                                        <p:tgtEl>
                                          <p:spTgt spid="4"/>
                                        </p:tgtEl>
                                      </p:cBhvr>
                                    </p:animEffect>
                                  </p:childTnLst>
                                </p:cTn>
                              </p:par>
                              <p:par>
                                <p:cTn id="57" presetID="55"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1000" fill="hold"/>
                                        <p:tgtEl>
                                          <p:spTgt spid="5"/>
                                        </p:tgtEl>
                                        <p:attrNameLst>
                                          <p:attrName>ppt_w</p:attrName>
                                        </p:attrNameLst>
                                      </p:cBhvr>
                                      <p:tavLst>
                                        <p:tav tm="0">
                                          <p:val>
                                            <p:strVal val="#ppt_w*0.70"/>
                                          </p:val>
                                        </p:tav>
                                        <p:tav tm="100000">
                                          <p:val>
                                            <p:strVal val="#ppt_w"/>
                                          </p:val>
                                        </p:tav>
                                      </p:tavLst>
                                    </p:anim>
                                    <p:anim calcmode="lin" valueType="num">
                                      <p:cBhvr>
                                        <p:cTn id="60" dur="1000" fill="hold"/>
                                        <p:tgtEl>
                                          <p:spTgt spid="5"/>
                                        </p:tgtEl>
                                        <p:attrNameLst>
                                          <p:attrName>ppt_h</p:attrName>
                                        </p:attrNameLst>
                                      </p:cBhvr>
                                      <p:tavLst>
                                        <p:tav tm="0">
                                          <p:val>
                                            <p:strVal val="#ppt_h"/>
                                          </p:val>
                                        </p:tav>
                                        <p:tav tm="100000">
                                          <p:val>
                                            <p:strVal val="#ppt_h"/>
                                          </p:val>
                                        </p:tav>
                                      </p:tavLst>
                                    </p:anim>
                                    <p:animEffect transition="in" filter="fade">
                                      <p:cBhvr>
                                        <p:cTn id="61" dur="10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strVal val="#ppt_w*0.70"/>
                                          </p:val>
                                        </p:tav>
                                        <p:tav tm="100000">
                                          <p:val>
                                            <p:strVal val="#ppt_w"/>
                                          </p:val>
                                        </p:tav>
                                      </p:tavLst>
                                    </p:anim>
                                    <p:anim calcmode="lin" valueType="num">
                                      <p:cBhvr>
                                        <p:cTn id="67" dur="1000" fill="hold"/>
                                        <p:tgtEl>
                                          <p:spTgt spid="18"/>
                                        </p:tgtEl>
                                        <p:attrNameLst>
                                          <p:attrName>ppt_h</p:attrName>
                                        </p:attrNameLst>
                                      </p:cBhvr>
                                      <p:tavLst>
                                        <p:tav tm="0">
                                          <p:val>
                                            <p:strVal val="#ppt_h"/>
                                          </p:val>
                                        </p:tav>
                                        <p:tav tm="100000">
                                          <p:val>
                                            <p:strVal val="#ppt_h"/>
                                          </p:val>
                                        </p:tav>
                                      </p:tavLst>
                                    </p:anim>
                                    <p:animEffect transition="in" filter="fade">
                                      <p:cBhvr>
                                        <p:cTn id="68" dur="10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xit" presetSubtype="0" fill="hold" nodeType="clickEffect">
                                  <p:stCondLst>
                                    <p:cond delay="0"/>
                                  </p:stCondLst>
                                  <p:childTnLst>
                                    <p:anim calcmode="lin" valueType="num">
                                      <p:cBhvr>
                                        <p:cTn id="72" dur="500"/>
                                        <p:tgtEl>
                                          <p:spTgt spid="18"/>
                                        </p:tgtEl>
                                        <p:attrNameLst>
                                          <p:attrName>ppt_w</p:attrName>
                                        </p:attrNameLst>
                                      </p:cBhvr>
                                      <p:tavLst>
                                        <p:tav tm="0">
                                          <p:val>
                                            <p:strVal val="ppt_w"/>
                                          </p:val>
                                        </p:tav>
                                        <p:tav tm="100000">
                                          <p:val>
                                            <p:fltVal val="0"/>
                                          </p:val>
                                        </p:tav>
                                      </p:tavLst>
                                    </p:anim>
                                    <p:anim calcmode="lin" valueType="num">
                                      <p:cBhvr>
                                        <p:cTn id="73" dur="500"/>
                                        <p:tgtEl>
                                          <p:spTgt spid="18"/>
                                        </p:tgtEl>
                                        <p:attrNameLst>
                                          <p:attrName>ppt_h</p:attrName>
                                        </p:attrNameLst>
                                      </p:cBhvr>
                                      <p:tavLst>
                                        <p:tav tm="0">
                                          <p:val>
                                            <p:strVal val="ppt_h"/>
                                          </p:val>
                                        </p:tav>
                                        <p:tav tm="100000">
                                          <p:val>
                                            <p:fltVal val="0"/>
                                          </p:val>
                                        </p:tav>
                                      </p:tavLst>
                                    </p:anim>
                                    <p:animEffect transition="out" filter="fade">
                                      <p:cBhvr>
                                        <p:cTn id="74" dur="500"/>
                                        <p:tgtEl>
                                          <p:spTgt spid="18"/>
                                        </p:tgtEl>
                                      </p:cBhvr>
                                    </p:animEffect>
                                    <p:set>
                                      <p:cBhvr>
                                        <p:cTn id="75" dur="1" fill="hold">
                                          <p:stCondLst>
                                            <p:cond delay="499"/>
                                          </p:stCondLst>
                                        </p:cTn>
                                        <p:tgtEl>
                                          <p:spTgt spid="18"/>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53" presetClass="entr" presetSubtype="0" fill="hold" nodeType="click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Effect transition="in" filter="fade">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55" presetClass="entr" presetSubtype="0"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1000" fill="hold"/>
                                        <p:tgtEl>
                                          <p:spTgt spid="19"/>
                                        </p:tgtEl>
                                        <p:attrNameLst>
                                          <p:attrName>ppt_w</p:attrName>
                                        </p:attrNameLst>
                                      </p:cBhvr>
                                      <p:tavLst>
                                        <p:tav tm="0">
                                          <p:val>
                                            <p:strVal val="#ppt_w*0.70"/>
                                          </p:val>
                                        </p:tav>
                                        <p:tav tm="100000">
                                          <p:val>
                                            <p:strVal val="#ppt_w"/>
                                          </p:val>
                                        </p:tav>
                                      </p:tavLst>
                                    </p:anim>
                                    <p:anim calcmode="lin" valueType="num">
                                      <p:cBhvr>
                                        <p:cTn id="88" dur="1000" fill="hold"/>
                                        <p:tgtEl>
                                          <p:spTgt spid="19"/>
                                        </p:tgtEl>
                                        <p:attrNameLst>
                                          <p:attrName>ppt_h</p:attrName>
                                        </p:attrNameLst>
                                      </p:cBhvr>
                                      <p:tavLst>
                                        <p:tav tm="0">
                                          <p:val>
                                            <p:strVal val="#ppt_h"/>
                                          </p:val>
                                        </p:tav>
                                        <p:tav tm="100000">
                                          <p:val>
                                            <p:strVal val="#ppt_h"/>
                                          </p:val>
                                        </p:tav>
                                      </p:tavLst>
                                    </p:anim>
                                    <p:animEffect transition="in" filter="fade">
                                      <p:cBhvr>
                                        <p:cTn id="89" dur="1000"/>
                                        <p:tgtEl>
                                          <p:spTgt spid="19"/>
                                        </p:tgtEl>
                                      </p:cBhvr>
                                    </p:animEffect>
                                  </p:childTnLst>
                                </p:cTn>
                              </p:par>
                            </p:childTnLst>
                          </p:cTn>
                        </p:par>
                      </p:childTnLst>
                    </p:cTn>
                  </p:par>
                  <p:par>
                    <p:cTn id="90" fill="hold">
                      <p:stCondLst>
                        <p:cond delay="indefinite"/>
                      </p:stCondLst>
                      <p:childTnLst>
                        <p:par>
                          <p:cTn id="91" fill="hold">
                            <p:stCondLst>
                              <p:cond delay="0"/>
                            </p:stCondLst>
                            <p:childTnLst>
                              <p:par>
                                <p:cTn id="92" presetID="55" presetClass="entr" presetSubtype="0" fill="hold" nodeType="click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1000" fill="hold"/>
                                        <p:tgtEl>
                                          <p:spTgt spid="6"/>
                                        </p:tgtEl>
                                        <p:attrNameLst>
                                          <p:attrName>ppt_w</p:attrName>
                                        </p:attrNameLst>
                                      </p:cBhvr>
                                      <p:tavLst>
                                        <p:tav tm="0">
                                          <p:val>
                                            <p:strVal val="#ppt_w*0.70"/>
                                          </p:val>
                                        </p:tav>
                                        <p:tav tm="100000">
                                          <p:val>
                                            <p:strVal val="#ppt_w"/>
                                          </p:val>
                                        </p:tav>
                                      </p:tavLst>
                                    </p:anim>
                                    <p:anim calcmode="lin" valueType="num">
                                      <p:cBhvr>
                                        <p:cTn id="95" dur="1000" fill="hold"/>
                                        <p:tgtEl>
                                          <p:spTgt spid="6"/>
                                        </p:tgtEl>
                                        <p:attrNameLst>
                                          <p:attrName>ppt_h</p:attrName>
                                        </p:attrNameLst>
                                      </p:cBhvr>
                                      <p:tavLst>
                                        <p:tav tm="0">
                                          <p:val>
                                            <p:strVal val="#ppt_h"/>
                                          </p:val>
                                        </p:tav>
                                        <p:tav tm="100000">
                                          <p:val>
                                            <p:strVal val="#ppt_h"/>
                                          </p:val>
                                        </p:tav>
                                      </p:tavLst>
                                    </p:anim>
                                    <p:animEffect transition="in" filter="fade">
                                      <p:cBhvr>
                                        <p:cTn id="96" dur="1000"/>
                                        <p:tgtEl>
                                          <p:spTgt spid="6"/>
                                        </p:tgtEl>
                                      </p:cBhvr>
                                    </p:animEffect>
                                  </p:childTnLst>
                                </p:cTn>
                              </p:par>
                              <p:par>
                                <p:cTn id="97" presetID="55" presetClass="entr" presetSubtype="0"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1000" fill="hold"/>
                                        <p:tgtEl>
                                          <p:spTgt spid="7"/>
                                        </p:tgtEl>
                                        <p:attrNameLst>
                                          <p:attrName>ppt_w</p:attrName>
                                        </p:attrNameLst>
                                      </p:cBhvr>
                                      <p:tavLst>
                                        <p:tav tm="0">
                                          <p:val>
                                            <p:strVal val="#ppt_w*0.70"/>
                                          </p:val>
                                        </p:tav>
                                        <p:tav tm="100000">
                                          <p:val>
                                            <p:strVal val="#ppt_w"/>
                                          </p:val>
                                        </p:tav>
                                      </p:tavLst>
                                    </p:anim>
                                    <p:anim calcmode="lin" valueType="num">
                                      <p:cBhvr>
                                        <p:cTn id="100" dur="1000" fill="hold"/>
                                        <p:tgtEl>
                                          <p:spTgt spid="7"/>
                                        </p:tgtEl>
                                        <p:attrNameLst>
                                          <p:attrName>ppt_h</p:attrName>
                                        </p:attrNameLst>
                                      </p:cBhvr>
                                      <p:tavLst>
                                        <p:tav tm="0">
                                          <p:val>
                                            <p:strVal val="#ppt_h"/>
                                          </p:val>
                                        </p:tav>
                                        <p:tav tm="100000">
                                          <p:val>
                                            <p:strVal val="#ppt_h"/>
                                          </p:val>
                                        </p:tav>
                                      </p:tavLst>
                                    </p:anim>
                                    <p:animEffect transition="in" filter="fade">
                                      <p:cBhvr>
                                        <p:cTn id="101" dur="1000"/>
                                        <p:tgtEl>
                                          <p:spTgt spid="7"/>
                                        </p:tgtEl>
                                      </p:cBhvr>
                                    </p:animEffect>
                                  </p:childTnLst>
                                </p:cTn>
                              </p:par>
                              <p:par>
                                <p:cTn id="102" presetID="55" presetClass="entr" presetSubtype="0" fill="hold" nodeType="with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p:cTn id="104" dur="1000" fill="hold"/>
                                        <p:tgtEl>
                                          <p:spTgt spid="8"/>
                                        </p:tgtEl>
                                        <p:attrNameLst>
                                          <p:attrName>ppt_w</p:attrName>
                                        </p:attrNameLst>
                                      </p:cBhvr>
                                      <p:tavLst>
                                        <p:tav tm="0">
                                          <p:val>
                                            <p:strVal val="#ppt_w*0.70"/>
                                          </p:val>
                                        </p:tav>
                                        <p:tav tm="100000">
                                          <p:val>
                                            <p:strVal val="#ppt_w"/>
                                          </p:val>
                                        </p:tav>
                                      </p:tavLst>
                                    </p:anim>
                                    <p:anim calcmode="lin" valueType="num">
                                      <p:cBhvr>
                                        <p:cTn id="105" dur="1000" fill="hold"/>
                                        <p:tgtEl>
                                          <p:spTgt spid="8"/>
                                        </p:tgtEl>
                                        <p:attrNameLst>
                                          <p:attrName>ppt_h</p:attrName>
                                        </p:attrNameLst>
                                      </p:cBhvr>
                                      <p:tavLst>
                                        <p:tav tm="0">
                                          <p:val>
                                            <p:strVal val="#ppt_h"/>
                                          </p:val>
                                        </p:tav>
                                        <p:tav tm="100000">
                                          <p:val>
                                            <p:strVal val="#ppt_h"/>
                                          </p:val>
                                        </p:tav>
                                      </p:tavLst>
                                    </p:anim>
                                    <p:animEffect transition="in" filter="fade">
                                      <p:cBhvr>
                                        <p:cTn id="106" dur="1000"/>
                                        <p:tgtEl>
                                          <p:spTgt spid="8"/>
                                        </p:tgtEl>
                                      </p:cBhvr>
                                    </p:animEffect>
                                  </p:childTnLst>
                                </p:cTn>
                              </p:par>
                              <p:par>
                                <p:cTn id="107" presetID="55" presetClass="entr" presetSubtype="0" fill="hold" nodeType="with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p:cTn id="109" dur="1000" fill="hold"/>
                                        <p:tgtEl>
                                          <p:spTgt spid="9"/>
                                        </p:tgtEl>
                                        <p:attrNameLst>
                                          <p:attrName>ppt_w</p:attrName>
                                        </p:attrNameLst>
                                      </p:cBhvr>
                                      <p:tavLst>
                                        <p:tav tm="0">
                                          <p:val>
                                            <p:strVal val="#ppt_w*0.70"/>
                                          </p:val>
                                        </p:tav>
                                        <p:tav tm="100000">
                                          <p:val>
                                            <p:strVal val="#ppt_w"/>
                                          </p:val>
                                        </p:tav>
                                      </p:tavLst>
                                    </p:anim>
                                    <p:anim calcmode="lin" valueType="num">
                                      <p:cBhvr>
                                        <p:cTn id="110" dur="1000" fill="hold"/>
                                        <p:tgtEl>
                                          <p:spTgt spid="9"/>
                                        </p:tgtEl>
                                        <p:attrNameLst>
                                          <p:attrName>ppt_h</p:attrName>
                                        </p:attrNameLst>
                                      </p:cBhvr>
                                      <p:tavLst>
                                        <p:tav tm="0">
                                          <p:val>
                                            <p:strVal val="#ppt_h"/>
                                          </p:val>
                                        </p:tav>
                                        <p:tav tm="100000">
                                          <p:val>
                                            <p:strVal val="#ppt_h"/>
                                          </p:val>
                                        </p:tav>
                                      </p:tavLst>
                                    </p:anim>
                                    <p:animEffect transition="in" filter="fade">
                                      <p:cBhvr>
                                        <p:cTn id="111" dur="1000"/>
                                        <p:tgtEl>
                                          <p:spTgt spid="9"/>
                                        </p:tgtEl>
                                      </p:cBhvr>
                                    </p:animEffect>
                                  </p:childTnLst>
                                </p:cTn>
                              </p:par>
                            </p:childTnLst>
                          </p:cTn>
                        </p:par>
                      </p:childTnLst>
                    </p:cTn>
                  </p:par>
                  <p:par>
                    <p:cTn id="112" fill="hold">
                      <p:stCondLst>
                        <p:cond delay="indefinite"/>
                      </p:stCondLst>
                      <p:childTnLst>
                        <p:par>
                          <p:cTn id="113" fill="hold">
                            <p:stCondLst>
                              <p:cond delay="0"/>
                            </p:stCondLst>
                            <p:childTnLst>
                              <p:par>
                                <p:cTn id="114" presetID="55" presetClass="entr" presetSubtype="0" fill="hold" nodeType="clickEffect">
                                  <p:stCondLst>
                                    <p:cond delay="0"/>
                                  </p:stCondLst>
                                  <p:childTnLst>
                                    <p:set>
                                      <p:cBhvr>
                                        <p:cTn id="115" dur="1" fill="hold">
                                          <p:stCondLst>
                                            <p:cond delay="0"/>
                                          </p:stCondLst>
                                        </p:cTn>
                                        <p:tgtEl>
                                          <p:spTgt spid="20"/>
                                        </p:tgtEl>
                                        <p:attrNameLst>
                                          <p:attrName>style.visibility</p:attrName>
                                        </p:attrNameLst>
                                      </p:cBhvr>
                                      <p:to>
                                        <p:strVal val="visible"/>
                                      </p:to>
                                    </p:set>
                                    <p:anim calcmode="lin" valueType="num">
                                      <p:cBhvr>
                                        <p:cTn id="116" dur="1000" fill="hold"/>
                                        <p:tgtEl>
                                          <p:spTgt spid="20"/>
                                        </p:tgtEl>
                                        <p:attrNameLst>
                                          <p:attrName>ppt_w</p:attrName>
                                        </p:attrNameLst>
                                      </p:cBhvr>
                                      <p:tavLst>
                                        <p:tav tm="0">
                                          <p:val>
                                            <p:strVal val="#ppt_w*0.70"/>
                                          </p:val>
                                        </p:tav>
                                        <p:tav tm="100000">
                                          <p:val>
                                            <p:strVal val="#ppt_w"/>
                                          </p:val>
                                        </p:tav>
                                      </p:tavLst>
                                    </p:anim>
                                    <p:anim calcmode="lin" valueType="num">
                                      <p:cBhvr>
                                        <p:cTn id="117" dur="1000" fill="hold"/>
                                        <p:tgtEl>
                                          <p:spTgt spid="20"/>
                                        </p:tgtEl>
                                        <p:attrNameLst>
                                          <p:attrName>ppt_h</p:attrName>
                                        </p:attrNameLst>
                                      </p:cBhvr>
                                      <p:tavLst>
                                        <p:tav tm="0">
                                          <p:val>
                                            <p:strVal val="#ppt_h"/>
                                          </p:val>
                                        </p:tav>
                                        <p:tav tm="100000">
                                          <p:val>
                                            <p:strVal val="#ppt_h"/>
                                          </p:val>
                                        </p:tav>
                                      </p:tavLst>
                                    </p:anim>
                                    <p:animEffect transition="in" filter="fade">
                                      <p:cBhvr>
                                        <p:cTn id="118" dur="1000"/>
                                        <p:tgtEl>
                                          <p:spTgt spid="20"/>
                                        </p:tgtEl>
                                      </p:cBhvr>
                                    </p:animEffect>
                                  </p:childTnLst>
                                </p:cTn>
                              </p:par>
                            </p:childTnLst>
                          </p:cTn>
                        </p:par>
                      </p:childTnLst>
                    </p:cTn>
                  </p:par>
                  <p:par>
                    <p:cTn id="119" fill="hold">
                      <p:stCondLst>
                        <p:cond delay="indefinite"/>
                      </p:stCondLst>
                      <p:childTnLst>
                        <p:par>
                          <p:cTn id="120" fill="hold">
                            <p:stCondLst>
                              <p:cond delay="0"/>
                            </p:stCondLst>
                            <p:childTnLst>
                              <p:par>
                                <p:cTn id="121" presetID="53" presetClass="exit" presetSubtype="0" fill="hold" nodeType="clickEffect">
                                  <p:stCondLst>
                                    <p:cond delay="0"/>
                                  </p:stCondLst>
                                  <p:childTnLst>
                                    <p:anim calcmode="lin" valueType="num">
                                      <p:cBhvr>
                                        <p:cTn id="122" dur="500"/>
                                        <p:tgtEl>
                                          <p:spTgt spid="20"/>
                                        </p:tgtEl>
                                        <p:attrNameLst>
                                          <p:attrName>ppt_w</p:attrName>
                                        </p:attrNameLst>
                                      </p:cBhvr>
                                      <p:tavLst>
                                        <p:tav tm="0">
                                          <p:val>
                                            <p:strVal val="ppt_w"/>
                                          </p:val>
                                        </p:tav>
                                        <p:tav tm="100000">
                                          <p:val>
                                            <p:fltVal val="0"/>
                                          </p:val>
                                        </p:tav>
                                      </p:tavLst>
                                    </p:anim>
                                    <p:anim calcmode="lin" valueType="num">
                                      <p:cBhvr>
                                        <p:cTn id="123" dur="500"/>
                                        <p:tgtEl>
                                          <p:spTgt spid="20"/>
                                        </p:tgtEl>
                                        <p:attrNameLst>
                                          <p:attrName>ppt_h</p:attrName>
                                        </p:attrNameLst>
                                      </p:cBhvr>
                                      <p:tavLst>
                                        <p:tav tm="0">
                                          <p:val>
                                            <p:strVal val="ppt_h"/>
                                          </p:val>
                                        </p:tav>
                                        <p:tav tm="100000">
                                          <p:val>
                                            <p:fltVal val="0"/>
                                          </p:val>
                                        </p:tav>
                                      </p:tavLst>
                                    </p:anim>
                                    <p:animEffect transition="out" filter="fade">
                                      <p:cBhvr>
                                        <p:cTn id="124" dur="500"/>
                                        <p:tgtEl>
                                          <p:spTgt spid="20"/>
                                        </p:tgtEl>
                                      </p:cBhvr>
                                    </p:animEffect>
                                    <p:set>
                                      <p:cBhvr>
                                        <p:cTn id="125" dur="1" fill="hold">
                                          <p:stCondLst>
                                            <p:cond delay="499"/>
                                          </p:stCondLst>
                                        </p:cTn>
                                        <p:tgtEl>
                                          <p:spTgt spid="20"/>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55" presetClass="entr" presetSubtype="0" fill="hold" nodeType="clickEffect">
                                  <p:stCondLst>
                                    <p:cond delay="0"/>
                                  </p:stCondLst>
                                  <p:childTnLst>
                                    <p:set>
                                      <p:cBhvr>
                                        <p:cTn id="129" dur="1" fill="hold">
                                          <p:stCondLst>
                                            <p:cond delay="0"/>
                                          </p:stCondLst>
                                        </p:cTn>
                                        <p:tgtEl>
                                          <p:spTgt spid="21"/>
                                        </p:tgtEl>
                                        <p:attrNameLst>
                                          <p:attrName>style.visibility</p:attrName>
                                        </p:attrNameLst>
                                      </p:cBhvr>
                                      <p:to>
                                        <p:strVal val="visible"/>
                                      </p:to>
                                    </p:set>
                                    <p:anim calcmode="lin" valueType="num">
                                      <p:cBhvr>
                                        <p:cTn id="130" dur="1000" fill="hold"/>
                                        <p:tgtEl>
                                          <p:spTgt spid="21"/>
                                        </p:tgtEl>
                                        <p:attrNameLst>
                                          <p:attrName>ppt_w</p:attrName>
                                        </p:attrNameLst>
                                      </p:cBhvr>
                                      <p:tavLst>
                                        <p:tav tm="0">
                                          <p:val>
                                            <p:strVal val="#ppt_w*0.70"/>
                                          </p:val>
                                        </p:tav>
                                        <p:tav tm="100000">
                                          <p:val>
                                            <p:strVal val="#ppt_w"/>
                                          </p:val>
                                        </p:tav>
                                      </p:tavLst>
                                    </p:anim>
                                    <p:anim calcmode="lin" valueType="num">
                                      <p:cBhvr>
                                        <p:cTn id="131" dur="1000" fill="hold"/>
                                        <p:tgtEl>
                                          <p:spTgt spid="21"/>
                                        </p:tgtEl>
                                        <p:attrNameLst>
                                          <p:attrName>ppt_h</p:attrName>
                                        </p:attrNameLst>
                                      </p:cBhvr>
                                      <p:tavLst>
                                        <p:tav tm="0">
                                          <p:val>
                                            <p:strVal val="#ppt_h"/>
                                          </p:val>
                                        </p:tav>
                                        <p:tav tm="100000">
                                          <p:val>
                                            <p:strVal val="#ppt_h"/>
                                          </p:val>
                                        </p:tav>
                                      </p:tavLst>
                                    </p:anim>
                                    <p:animEffect transition="in" filter="fade">
                                      <p:cBhvr>
                                        <p:cTn id="132" dur="1000"/>
                                        <p:tgtEl>
                                          <p:spTgt spid="21"/>
                                        </p:tgtEl>
                                      </p:cBhvr>
                                    </p:animEffect>
                                  </p:childTnLst>
                                </p:cTn>
                              </p:par>
                            </p:childTnLst>
                          </p:cTn>
                        </p:par>
                      </p:childTnLst>
                    </p:cTn>
                  </p:par>
                  <p:par>
                    <p:cTn id="133" fill="hold">
                      <p:stCondLst>
                        <p:cond delay="indefinite"/>
                      </p:stCondLst>
                      <p:childTnLst>
                        <p:par>
                          <p:cTn id="134" fill="hold">
                            <p:stCondLst>
                              <p:cond delay="0"/>
                            </p:stCondLst>
                            <p:childTnLst>
                              <p:par>
                                <p:cTn id="135" presetID="55" presetClass="entr" presetSubtype="0" fill="hold" nodeType="clickEffect">
                                  <p:stCondLst>
                                    <p:cond delay="0"/>
                                  </p:stCondLst>
                                  <p:childTnLst>
                                    <p:set>
                                      <p:cBhvr>
                                        <p:cTn id="136" dur="1" fill="hold">
                                          <p:stCondLst>
                                            <p:cond delay="0"/>
                                          </p:stCondLst>
                                        </p:cTn>
                                        <p:tgtEl>
                                          <p:spTgt spid="22"/>
                                        </p:tgtEl>
                                        <p:attrNameLst>
                                          <p:attrName>style.visibility</p:attrName>
                                        </p:attrNameLst>
                                      </p:cBhvr>
                                      <p:to>
                                        <p:strVal val="visible"/>
                                      </p:to>
                                    </p:set>
                                    <p:anim calcmode="lin" valueType="num">
                                      <p:cBhvr>
                                        <p:cTn id="137" dur="1000" fill="hold"/>
                                        <p:tgtEl>
                                          <p:spTgt spid="22"/>
                                        </p:tgtEl>
                                        <p:attrNameLst>
                                          <p:attrName>ppt_w</p:attrName>
                                        </p:attrNameLst>
                                      </p:cBhvr>
                                      <p:tavLst>
                                        <p:tav tm="0">
                                          <p:val>
                                            <p:strVal val="#ppt_w*0.70"/>
                                          </p:val>
                                        </p:tav>
                                        <p:tav tm="100000">
                                          <p:val>
                                            <p:strVal val="#ppt_w"/>
                                          </p:val>
                                        </p:tav>
                                      </p:tavLst>
                                    </p:anim>
                                    <p:anim calcmode="lin" valueType="num">
                                      <p:cBhvr>
                                        <p:cTn id="138" dur="1000" fill="hold"/>
                                        <p:tgtEl>
                                          <p:spTgt spid="22"/>
                                        </p:tgtEl>
                                        <p:attrNameLst>
                                          <p:attrName>ppt_h</p:attrName>
                                        </p:attrNameLst>
                                      </p:cBhvr>
                                      <p:tavLst>
                                        <p:tav tm="0">
                                          <p:val>
                                            <p:strVal val="#ppt_h"/>
                                          </p:val>
                                        </p:tav>
                                        <p:tav tm="100000">
                                          <p:val>
                                            <p:strVal val="#ppt_h"/>
                                          </p:val>
                                        </p:tav>
                                      </p:tavLst>
                                    </p:anim>
                                    <p:animEffect transition="in" filter="fade">
                                      <p:cBhvr>
                                        <p:cTn id="139" dur="1000"/>
                                        <p:tgtEl>
                                          <p:spTgt spid="22"/>
                                        </p:tgtEl>
                                      </p:cBhvr>
                                    </p:animEffect>
                                  </p:childTnLst>
                                </p:cTn>
                              </p:par>
                            </p:childTnLst>
                          </p:cTn>
                        </p:par>
                      </p:childTnLst>
                    </p:cTn>
                  </p:par>
                  <p:par>
                    <p:cTn id="140" fill="hold">
                      <p:stCondLst>
                        <p:cond delay="indefinite"/>
                      </p:stCondLst>
                      <p:childTnLst>
                        <p:par>
                          <p:cTn id="141" fill="hold">
                            <p:stCondLst>
                              <p:cond delay="0"/>
                            </p:stCondLst>
                            <p:childTnLst>
                              <p:par>
                                <p:cTn id="142" presetID="55" presetClass="entr" presetSubtype="0" fill="hold" nodeType="clickEffect">
                                  <p:stCondLst>
                                    <p:cond delay="0"/>
                                  </p:stCondLst>
                                  <p:childTnLst>
                                    <p:set>
                                      <p:cBhvr>
                                        <p:cTn id="143" dur="1" fill="hold">
                                          <p:stCondLst>
                                            <p:cond delay="0"/>
                                          </p:stCondLst>
                                        </p:cTn>
                                        <p:tgtEl>
                                          <p:spTgt spid="10"/>
                                        </p:tgtEl>
                                        <p:attrNameLst>
                                          <p:attrName>style.visibility</p:attrName>
                                        </p:attrNameLst>
                                      </p:cBhvr>
                                      <p:to>
                                        <p:strVal val="visible"/>
                                      </p:to>
                                    </p:set>
                                    <p:anim calcmode="lin" valueType="num">
                                      <p:cBhvr>
                                        <p:cTn id="144" dur="1000" fill="hold"/>
                                        <p:tgtEl>
                                          <p:spTgt spid="10"/>
                                        </p:tgtEl>
                                        <p:attrNameLst>
                                          <p:attrName>ppt_w</p:attrName>
                                        </p:attrNameLst>
                                      </p:cBhvr>
                                      <p:tavLst>
                                        <p:tav tm="0">
                                          <p:val>
                                            <p:strVal val="#ppt_w*0.70"/>
                                          </p:val>
                                        </p:tav>
                                        <p:tav tm="100000">
                                          <p:val>
                                            <p:strVal val="#ppt_w"/>
                                          </p:val>
                                        </p:tav>
                                      </p:tavLst>
                                    </p:anim>
                                    <p:anim calcmode="lin" valueType="num">
                                      <p:cBhvr>
                                        <p:cTn id="145" dur="1000" fill="hold"/>
                                        <p:tgtEl>
                                          <p:spTgt spid="10"/>
                                        </p:tgtEl>
                                        <p:attrNameLst>
                                          <p:attrName>ppt_h</p:attrName>
                                        </p:attrNameLst>
                                      </p:cBhvr>
                                      <p:tavLst>
                                        <p:tav tm="0">
                                          <p:val>
                                            <p:strVal val="#ppt_h"/>
                                          </p:val>
                                        </p:tav>
                                        <p:tav tm="100000">
                                          <p:val>
                                            <p:strVal val="#ppt_h"/>
                                          </p:val>
                                        </p:tav>
                                      </p:tavLst>
                                    </p:anim>
                                    <p:animEffect transition="in" filter="fade">
                                      <p:cBhvr>
                                        <p:cTn id="146" dur="1000"/>
                                        <p:tgtEl>
                                          <p:spTgt spid="10"/>
                                        </p:tgtEl>
                                      </p:cBhvr>
                                    </p:animEffect>
                                  </p:childTnLst>
                                </p:cTn>
                              </p:par>
                              <p:par>
                                <p:cTn id="147" presetID="55" presetClass="entr" presetSubtype="0" fill="hold" nodeType="withEffect">
                                  <p:stCondLst>
                                    <p:cond delay="0"/>
                                  </p:stCondLst>
                                  <p:childTnLst>
                                    <p:set>
                                      <p:cBhvr>
                                        <p:cTn id="148" dur="1" fill="hold">
                                          <p:stCondLst>
                                            <p:cond delay="0"/>
                                          </p:stCondLst>
                                        </p:cTn>
                                        <p:tgtEl>
                                          <p:spTgt spid="11"/>
                                        </p:tgtEl>
                                        <p:attrNameLst>
                                          <p:attrName>style.visibility</p:attrName>
                                        </p:attrNameLst>
                                      </p:cBhvr>
                                      <p:to>
                                        <p:strVal val="visible"/>
                                      </p:to>
                                    </p:set>
                                    <p:anim calcmode="lin" valueType="num">
                                      <p:cBhvr>
                                        <p:cTn id="149" dur="1000" fill="hold"/>
                                        <p:tgtEl>
                                          <p:spTgt spid="11"/>
                                        </p:tgtEl>
                                        <p:attrNameLst>
                                          <p:attrName>ppt_w</p:attrName>
                                        </p:attrNameLst>
                                      </p:cBhvr>
                                      <p:tavLst>
                                        <p:tav tm="0">
                                          <p:val>
                                            <p:strVal val="#ppt_w*0.70"/>
                                          </p:val>
                                        </p:tav>
                                        <p:tav tm="100000">
                                          <p:val>
                                            <p:strVal val="#ppt_w"/>
                                          </p:val>
                                        </p:tav>
                                      </p:tavLst>
                                    </p:anim>
                                    <p:anim calcmode="lin" valueType="num">
                                      <p:cBhvr>
                                        <p:cTn id="150" dur="1000" fill="hold"/>
                                        <p:tgtEl>
                                          <p:spTgt spid="11"/>
                                        </p:tgtEl>
                                        <p:attrNameLst>
                                          <p:attrName>ppt_h</p:attrName>
                                        </p:attrNameLst>
                                      </p:cBhvr>
                                      <p:tavLst>
                                        <p:tav tm="0">
                                          <p:val>
                                            <p:strVal val="#ppt_h"/>
                                          </p:val>
                                        </p:tav>
                                        <p:tav tm="100000">
                                          <p:val>
                                            <p:strVal val="#ppt_h"/>
                                          </p:val>
                                        </p:tav>
                                      </p:tavLst>
                                    </p:anim>
                                    <p:animEffect transition="in" filter="fade">
                                      <p:cBhvr>
                                        <p:cTn id="151" dur="1000"/>
                                        <p:tgtEl>
                                          <p:spTgt spid="11"/>
                                        </p:tgtEl>
                                      </p:cBhvr>
                                    </p:animEffect>
                                  </p:childTnLst>
                                </p:cTn>
                              </p:par>
                              <p:par>
                                <p:cTn id="152" presetID="55" presetClass="entr" presetSubtype="0" fill="hold" nodeType="withEffect">
                                  <p:stCondLst>
                                    <p:cond delay="0"/>
                                  </p:stCondLst>
                                  <p:childTnLst>
                                    <p:set>
                                      <p:cBhvr>
                                        <p:cTn id="153" dur="1" fill="hold">
                                          <p:stCondLst>
                                            <p:cond delay="0"/>
                                          </p:stCondLst>
                                        </p:cTn>
                                        <p:tgtEl>
                                          <p:spTgt spid="12"/>
                                        </p:tgtEl>
                                        <p:attrNameLst>
                                          <p:attrName>style.visibility</p:attrName>
                                        </p:attrNameLst>
                                      </p:cBhvr>
                                      <p:to>
                                        <p:strVal val="visible"/>
                                      </p:to>
                                    </p:set>
                                    <p:anim calcmode="lin" valueType="num">
                                      <p:cBhvr>
                                        <p:cTn id="154" dur="1000" fill="hold"/>
                                        <p:tgtEl>
                                          <p:spTgt spid="12"/>
                                        </p:tgtEl>
                                        <p:attrNameLst>
                                          <p:attrName>ppt_w</p:attrName>
                                        </p:attrNameLst>
                                      </p:cBhvr>
                                      <p:tavLst>
                                        <p:tav tm="0">
                                          <p:val>
                                            <p:strVal val="#ppt_w*0.70"/>
                                          </p:val>
                                        </p:tav>
                                        <p:tav tm="100000">
                                          <p:val>
                                            <p:strVal val="#ppt_w"/>
                                          </p:val>
                                        </p:tav>
                                      </p:tavLst>
                                    </p:anim>
                                    <p:anim calcmode="lin" valueType="num">
                                      <p:cBhvr>
                                        <p:cTn id="155" dur="1000" fill="hold"/>
                                        <p:tgtEl>
                                          <p:spTgt spid="12"/>
                                        </p:tgtEl>
                                        <p:attrNameLst>
                                          <p:attrName>ppt_h</p:attrName>
                                        </p:attrNameLst>
                                      </p:cBhvr>
                                      <p:tavLst>
                                        <p:tav tm="0">
                                          <p:val>
                                            <p:strVal val="#ppt_h"/>
                                          </p:val>
                                        </p:tav>
                                        <p:tav tm="100000">
                                          <p:val>
                                            <p:strVal val="#ppt_h"/>
                                          </p:val>
                                        </p:tav>
                                      </p:tavLst>
                                    </p:anim>
                                    <p:animEffect transition="in" filter="fade">
                                      <p:cBhvr>
                                        <p:cTn id="156" dur="1000"/>
                                        <p:tgtEl>
                                          <p:spTgt spid="12"/>
                                        </p:tgtEl>
                                      </p:cBhvr>
                                    </p:animEffect>
                                  </p:childTnLst>
                                </p:cTn>
                              </p:par>
                              <p:par>
                                <p:cTn id="157" presetID="55" presetClass="entr" presetSubtype="0" fill="hold" nodeType="withEffect">
                                  <p:stCondLst>
                                    <p:cond delay="0"/>
                                  </p:stCondLst>
                                  <p:childTnLst>
                                    <p:set>
                                      <p:cBhvr>
                                        <p:cTn id="158" dur="1" fill="hold">
                                          <p:stCondLst>
                                            <p:cond delay="0"/>
                                          </p:stCondLst>
                                        </p:cTn>
                                        <p:tgtEl>
                                          <p:spTgt spid="13"/>
                                        </p:tgtEl>
                                        <p:attrNameLst>
                                          <p:attrName>style.visibility</p:attrName>
                                        </p:attrNameLst>
                                      </p:cBhvr>
                                      <p:to>
                                        <p:strVal val="visible"/>
                                      </p:to>
                                    </p:set>
                                    <p:anim calcmode="lin" valueType="num">
                                      <p:cBhvr>
                                        <p:cTn id="159" dur="1000" fill="hold"/>
                                        <p:tgtEl>
                                          <p:spTgt spid="13"/>
                                        </p:tgtEl>
                                        <p:attrNameLst>
                                          <p:attrName>ppt_w</p:attrName>
                                        </p:attrNameLst>
                                      </p:cBhvr>
                                      <p:tavLst>
                                        <p:tav tm="0">
                                          <p:val>
                                            <p:strVal val="#ppt_w*0.70"/>
                                          </p:val>
                                        </p:tav>
                                        <p:tav tm="100000">
                                          <p:val>
                                            <p:strVal val="#ppt_w"/>
                                          </p:val>
                                        </p:tav>
                                      </p:tavLst>
                                    </p:anim>
                                    <p:anim calcmode="lin" valueType="num">
                                      <p:cBhvr>
                                        <p:cTn id="160" dur="1000" fill="hold"/>
                                        <p:tgtEl>
                                          <p:spTgt spid="13"/>
                                        </p:tgtEl>
                                        <p:attrNameLst>
                                          <p:attrName>ppt_h</p:attrName>
                                        </p:attrNameLst>
                                      </p:cBhvr>
                                      <p:tavLst>
                                        <p:tav tm="0">
                                          <p:val>
                                            <p:strVal val="#ppt_h"/>
                                          </p:val>
                                        </p:tav>
                                        <p:tav tm="100000">
                                          <p:val>
                                            <p:strVal val="#ppt_h"/>
                                          </p:val>
                                        </p:tav>
                                      </p:tavLst>
                                    </p:anim>
                                    <p:animEffect transition="in" filter="fade">
                                      <p:cBhvr>
                                        <p:cTn id="161" dur="1000"/>
                                        <p:tgtEl>
                                          <p:spTgt spid="13"/>
                                        </p:tgtEl>
                                      </p:cBhvr>
                                    </p:animEffect>
                                  </p:childTnLst>
                                </p:cTn>
                              </p:par>
                            </p:childTnLst>
                          </p:cTn>
                        </p:par>
                      </p:childTnLst>
                    </p:cTn>
                  </p:par>
                  <p:par>
                    <p:cTn id="162" fill="hold">
                      <p:stCondLst>
                        <p:cond delay="indefinite"/>
                      </p:stCondLst>
                      <p:childTnLst>
                        <p:par>
                          <p:cTn id="163" fill="hold">
                            <p:stCondLst>
                              <p:cond delay="0"/>
                            </p:stCondLst>
                            <p:childTnLst>
                              <p:par>
                                <p:cTn id="164" presetID="55" presetClass="entr" presetSubtype="0" fill="hold" nodeType="clickEffect">
                                  <p:stCondLst>
                                    <p:cond delay="0"/>
                                  </p:stCondLst>
                                  <p:childTnLst>
                                    <p:set>
                                      <p:cBhvr>
                                        <p:cTn id="165" dur="1" fill="hold">
                                          <p:stCondLst>
                                            <p:cond delay="0"/>
                                          </p:stCondLst>
                                        </p:cTn>
                                        <p:tgtEl>
                                          <p:spTgt spid="23"/>
                                        </p:tgtEl>
                                        <p:attrNameLst>
                                          <p:attrName>style.visibility</p:attrName>
                                        </p:attrNameLst>
                                      </p:cBhvr>
                                      <p:to>
                                        <p:strVal val="visible"/>
                                      </p:to>
                                    </p:set>
                                    <p:anim calcmode="lin" valueType="num">
                                      <p:cBhvr>
                                        <p:cTn id="166" dur="1000" fill="hold"/>
                                        <p:tgtEl>
                                          <p:spTgt spid="23"/>
                                        </p:tgtEl>
                                        <p:attrNameLst>
                                          <p:attrName>ppt_w</p:attrName>
                                        </p:attrNameLst>
                                      </p:cBhvr>
                                      <p:tavLst>
                                        <p:tav tm="0">
                                          <p:val>
                                            <p:strVal val="#ppt_w*0.70"/>
                                          </p:val>
                                        </p:tav>
                                        <p:tav tm="100000">
                                          <p:val>
                                            <p:strVal val="#ppt_w"/>
                                          </p:val>
                                        </p:tav>
                                      </p:tavLst>
                                    </p:anim>
                                    <p:anim calcmode="lin" valueType="num">
                                      <p:cBhvr>
                                        <p:cTn id="167" dur="1000" fill="hold"/>
                                        <p:tgtEl>
                                          <p:spTgt spid="23"/>
                                        </p:tgtEl>
                                        <p:attrNameLst>
                                          <p:attrName>ppt_h</p:attrName>
                                        </p:attrNameLst>
                                      </p:cBhvr>
                                      <p:tavLst>
                                        <p:tav tm="0">
                                          <p:val>
                                            <p:strVal val="#ppt_h"/>
                                          </p:val>
                                        </p:tav>
                                        <p:tav tm="100000">
                                          <p:val>
                                            <p:strVal val="#ppt_h"/>
                                          </p:val>
                                        </p:tav>
                                      </p:tavLst>
                                    </p:anim>
                                    <p:animEffect transition="in" filter="fade">
                                      <p:cBhvr>
                                        <p:cTn id="168" dur="1000"/>
                                        <p:tgtEl>
                                          <p:spTgt spid="23"/>
                                        </p:tgtEl>
                                      </p:cBhvr>
                                    </p:animEffect>
                                  </p:childTnLst>
                                </p:cTn>
                              </p:par>
                              <p:par>
                                <p:cTn id="169" presetID="55" presetClass="entr" presetSubtype="0" fill="hold" nodeType="withEffect">
                                  <p:stCondLst>
                                    <p:cond delay="0"/>
                                  </p:stCondLst>
                                  <p:childTnLst>
                                    <p:set>
                                      <p:cBhvr>
                                        <p:cTn id="170" dur="1" fill="hold">
                                          <p:stCondLst>
                                            <p:cond delay="0"/>
                                          </p:stCondLst>
                                        </p:cTn>
                                        <p:tgtEl>
                                          <p:spTgt spid="24"/>
                                        </p:tgtEl>
                                        <p:attrNameLst>
                                          <p:attrName>style.visibility</p:attrName>
                                        </p:attrNameLst>
                                      </p:cBhvr>
                                      <p:to>
                                        <p:strVal val="visible"/>
                                      </p:to>
                                    </p:set>
                                    <p:anim calcmode="lin" valueType="num">
                                      <p:cBhvr>
                                        <p:cTn id="171" dur="1000" fill="hold"/>
                                        <p:tgtEl>
                                          <p:spTgt spid="24"/>
                                        </p:tgtEl>
                                        <p:attrNameLst>
                                          <p:attrName>ppt_w</p:attrName>
                                        </p:attrNameLst>
                                      </p:cBhvr>
                                      <p:tavLst>
                                        <p:tav tm="0">
                                          <p:val>
                                            <p:strVal val="#ppt_w*0.70"/>
                                          </p:val>
                                        </p:tav>
                                        <p:tav tm="100000">
                                          <p:val>
                                            <p:strVal val="#ppt_w"/>
                                          </p:val>
                                        </p:tav>
                                      </p:tavLst>
                                    </p:anim>
                                    <p:anim calcmode="lin" valueType="num">
                                      <p:cBhvr>
                                        <p:cTn id="172" dur="1000" fill="hold"/>
                                        <p:tgtEl>
                                          <p:spTgt spid="24"/>
                                        </p:tgtEl>
                                        <p:attrNameLst>
                                          <p:attrName>ppt_h</p:attrName>
                                        </p:attrNameLst>
                                      </p:cBhvr>
                                      <p:tavLst>
                                        <p:tav tm="0">
                                          <p:val>
                                            <p:strVal val="#ppt_h"/>
                                          </p:val>
                                        </p:tav>
                                        <p:tav tm="100000">
                                          <p:val>
                                            <p:strVal val="#ppt_h"/>
                                          </p:val>
                                        </p:tav>
                                      </p:tavLst>
                                    </p:anim>
                                    <p:animEffect transition="in" filter="fade">
                                      <p:cBhvr>
                                        <p:cTn id="173" dur="1000"/>
                                        <p:tgtEl>
                                          <p:spTgt spid="24"/>
                                        </p:tgtEl>
                                      </p:cBhvr>
                                    </p:animEffect>
                                  </p:childTnLst>
                                </p:cTn>
                              </p:par>
                            </p:childTnLst>
                          </p:cTn>
                        </p:par>
                      </p:childTnLst>
                    </p:cTn>
                  </p:par>
                  <p:par>
                    <p:cTn id="174" fill="hold">
                      <p:stCondLst>
                        <p:cond delay="indefinite"/>
                      </p:stCondLst>
                      <p:childTnLst>
                        <p:par>
                          <p:cTn id="175" fill="hold">
                            <p:stCondLst>
                              <p:cond delay="0"/>
                            </p:stCondLst>
                            <p:childTnLst>
                              <p:par>
                                <p:cTn id="176" presetID="55" presetClass="entr" presetSubtype="0" fill="hold" nodeType="clickEffect">
                                  <p:stCondLst>
                                    <p:cond delay="0"/>
                                  </p:stCondLst>
                                  <p:childTnLst>
                                    <p:set>
                                      <p:cBhvr>
                                        <p:cTn id="177" dur="1" fill="hold">
                                          <p:stCondLst>
                                            <p:cond delay="0"/>
                                          </p:stCondLst>
                                        </p:cTn>
                                        <p:tgtEl>
                                          <p:spTgt spid="14"/>
                                        </p:tgtEl>
                                        <p:attrNameLst>
                                          <p:attrName>style.visibility</p:attrName>
                                        </p:attrNameLst>
                                      </p:cBhvr>
                                      <p:to>
                                        <p:strVal val="visible"/>
                                      </p:to>
                                    </p:set>
                                    <p:anim calcmode="lin" valueType="num">
                                      <p:cBhvr>
                                        <p:cTn id="178" dur="1000" fill="hold"/>
                                        <p:tgtEl>
                                          <p:spTgt spid="14"/>
                                        </p:tgtEl>
                                        <p:attrNameLst>
                                          <p:attrName>ppt_w</p:attrName>
                                        </p:attrNameLst>
                                      </p:cBhvr>
                                      <p:tavLst>
                                        <p:tav tm="0">
                                          <p:val>
                                            <p:strVal val="#ppt_w*0.70"/>
                                          </p:val>
                                        </p:tav>
                                        <p:tav tm="100000">
                                          <p:val>
                                            <p:strVal val="#ppt_w"/>
                                          </p:val>
                                        </p:tav>
                                      </p:tavLst>
                                    </p:anim>
                                    <p:anim calcmode="lin" valueType="num">
                                      <p:cBhvr>
                                        <p:cTn id="179" dur="1000" fill="hold"/>
                                        <p:tgtEl>
                                          <p:spTgt spid="14"/>
                                        </p:tgtEl>
                                        <p:attrNameLst>
                                          <p:attrName>ppt_h</p:attrName>
                                        </p:attrNameLst>
                                      </p:cBhvr>
                                      <p:tavLst>
                                        <p:tav tm="0">
                                          <p:val>
                                            <p:strVal val="#ppt_h"/>
                                          </p:val>
                                        </p:tav>
                                        <p:tav tm="100000">
                                          <p:val>
                                            <p:strVal val="#ppt_h"/>
                                          </p:val>
                                        </p:tav>
                                      </p:tavLst>
                                    </p:anim>
                                    <p:animEffect transition="in" filter="fade">
                                      <p:cBhvr>
                                        <p:cTn id="180" dur="1000"/>
                                        <p:tgtEl>
                                          <p:spTgt spid="14"/>
                                        </p:tgtEl>
                                      </p:cBhvr>
                                    </p:animEffect>
                                  </p:childTnLst>
                                </p:cTn>
                              </p:par>
                              <p:par>
                                <p:cTn id="181" presetID="55" presetClass="entr" presetSubtype="0" fill="hold" nodeType="withEffect">
                                  <p:stCondLst>
                                    <p:cond delay="0"/>
                                  </p:stCondLst>
                                  <p:childTnLst>
                                    <p:set>
                                      <p:cBhvr>
                                        <p:cTn id="182" dur="1" fill="hold">
                                          <p:stCondLst>
                                            <p:cond delay="0"/>
                                          </p:stCondLst>
                                        </p:cTn>
                                        <p:tgtEl>
                                          <p:spTgt spid="15"/>
                                        </p:tgtEl>
                                        <p:attrNameLst>
                                          <p:attrName>style.visibility</p:attrName>
                                        </p:attrNameLst>
                                      </p:cBhvr>
                                      <p:to>
                                        <p:strVal val="visible"/>
                                      </p:to>
                                    </p:set>
                                    <p:anim calcmode="lin" valueType="num">
                                      <p:cBhvr>
                                        <p:cTn id="183" dur="1000" fill="hold"/>
                                        <p:tgtEl>
                                          <p:spTgt spid="15"/>
                                        </p:tgtEl>
                                        <p:attrNameLst>
                                          <p:attrName>ppt_w</p:attrName>
                                        </p:attrNameLst>
                                      </p:cBhvr>
                                      <p:tavLst>
                                        <p:tav tm="0">
                                          <p:val>
                                            <p:strVal val="#ppt_w*0.70"/>
                                          </p:val>
                                        </p:tav>
                                        <p:tav tm="100000">
                                          <p:val>
                                            <p:strVal val="#ppt_w"/>
                                          </p:val>
                                        </p:tav>
                                      </p:tavLst>
                                    </p:anim>
                                    <p:anim calcmode="lin" valueType="num">
                                      <p:cBhvr>
                                        <p:cTn id="184" dur="1000" fill="hold"/>
                                        <p:tgtEl>
                                          <p:spTgt spid="15"/>
                                        </p:tgtEl>
                                        <p:attrNameLst>
                                          <p:attrName>ppt_h</p:attrName>
                                        </p:attrNameLst>
                                      </p:cBhvr>
                                      <p:tavLst>
                                        <p:tav tm="0">
                                          <p:val>
                                            <p:strVal val="#ppt_h"/>
                                          </p:val>
                                        </p:tav>
                                        <p:tav tm="100000">
                                          <p:val>
                                            <p:strVal val="#ppt_h"/>
                                          </p:val>
                                        </p:tav>
                                      </p:tavLst>
                                    </p:anim>
                                    <p:animEffect transition="in" filter="fade">
                                      <p:cBhvr>
                                        <p:cTn id="185" dur="1000"/>
                                        <p:tgtEl>
                                          <p:spTgt spid="15"/>
                                        </p:tgtEl>
                                      </p:cBhvr>
                                    </p:animEffect>
                                  </p:childTnLst>
                                </p:cTn>
                              </p:par>
                              <p:par>
                                <p:cTn id="186" presetID="55" presetClass="entr" presetSubtype="0" fill="hold" nodeType="withEffect">
                                  <p:stCondLst>
                                    <p:cond delay="0"/>
                                  </p:stCondLst>
                                  <p:childTnLst>
                                    <p:set>
                                      <p:cBhvr>
                                        <p:cTn id="187" dur="1" fill="hold">
                                          <p:stCondLst>
                                            <p:cond delay="0"/>
                                          </p:stCondLst>
                                        </p:cTn>
                                        <p:tgtEl>
                                          <p:spTgt spid="16"/>
                                        </p:tgtEl>
                                        <p:attrNameLst>
                                          <p:attrName>style.visibility</p:attrName>
                                        </p:attrNameLst>
                                      </p:cBhvr>
                                      <p:to>
                                        <p:strVal val="visible"/>
                                      </p:to>
                                    </p:set>
                                    <p:anim calcmode="lin" valueType="num">
                                      <p:cBhvr>
                                        <p:cTn id="188" dur="1000" fill="hold"/>
                                        <p:tgtEl>
                                          <p:spTgt spid="16"/>
                                        </p:tgtEl>
                                        <p:attrNameLst>
                                          <p:attrName>ppt_w</p:attrName>
                                        </p:attrNameLst>
                                      </p:cBhvr>
                                      <p:tavLst>
                                        <p:tav tm="0">
                                          <p:val>
                                            <p:strVal val="#ppt_w*0.70"/>
                                          </p:val>
                                        </p:tav>
                                        <p:tav tm="100000">
                                          <p:val>
                                            <p:strVal val="#ppt_w"/>
                                          </p:val>
                                        </p:tav>
                                      </p:tavLst>
                                    </p:anim>
                                    <p:anim calcmode="lin" valueType="num">
                                      <p:cBhvr>
                                        <p:cTn id="189" dur="1000" fill="hold"/>
                                        <p:tgtEl>
                                          <p:spTgt spid="16"/>
                                        </p:tgtEl>
                                        <p:attrNameLst>
                                          <p:attrName>ppt_h</p:attrName>
                                        </p:attrNameLst>
                                      </p:cBhvr>
                                      <p:tavLst>
                                        <p:tav tm="0">
                                          <p:val>
                                            <p:strVal val="#ppt_h"/>
                                          </p:val>
                                        </p:tav>
                                        <p:tav tm="100000">
                                          <p:val>
                                            <p:strVal val="#ppt_h"/>
                                          </p:val>
                                        </p:tav>
                                      </p:tavLst>
                                    </p:anim>
                                    <p:animEffect transition="in" filter="fade">
                                      <p:cBhvr>
                                        <p:cTn id="190" dur="1000"/>
                                        <p:tgtEl>
                                          <p:spTgt spid="16"/>
                                        </p:tgtEl>
                                      </p:cBhvr>
                                    </p:animEffect>
                                  </p:childTnLst>
                                </p:cTn>
                              </p:par>
                              <p:par>
                                <p:cTn id="191" presetID="55" presetClass="entr" presetSubtype="0" fill="hold" nodeType="withEffect">
                                  <p:stCondLst>
                                    <p:cond delay="0"/>
                                  </p:stCondLst>
                                  <p:childTnLst>
                                    <p:set>
                                      <p:cBhvr>
                                        <p:cTn id="192" dur="1" fill="hold">
                                          <p:stCondLst>
                                            <p:cond delay="0"/>
                                          </p:stCondLst>
                                        </p:cTn>
                                        <p:tgtEl>
                                          <p:spTgt spid="17"/>
                                        </p:tgtEl>
                                        <p:attrNameLst>
                                          <p:attrName>style.visibility</p:attrName>
                                        </p:attrNameLst>
                                      </p:cBhvr>
                                      <p:to>
                                        <p:strVal val="visible"/>
                                      </p:to>
                                    </p:set>
                                    <p:anim calcmode="lin" valueType="num">
                                      <p:cBhvr>
                                        <p:cTn id="193" dur="1000" fill="hold"/>
                                        <p:tgtEl>
                                          <p:spTgt spid="17"/>
                                        </p:tgtEl>
                                        <p:attrNameLst>
                                          <p:attrName>ppt_w</p:attrName>
                                        </p:attrNameLst>
                                      </p:cBhvr>
                                      <p:tavLst>
                                        <p:tav tm="0">
                                          <p:val>
                                            <p:strVal val="#ppt_w*0.70"/>
                                          </p:val>
                                        </p:tav>
                                        <p:tav tm="100000">
                                          <p:val>
                                            <p:strVal val="#ppt_w"/>
                                          </p:val>
                                        </p:tav>
                                      </p:tavLst>
                                    </p:anim>
                                    <p:anim calcmode="lin" valueType="num">
                                      <p:cBhvr>
                                        <p:cTn id="194" dur="1000" fill="hold"/>
                                        <p:tgtEl>
                                          <p:spTgt spid="17"/>
                                        </p:tgtEl>
                                        <p:attrNameLst>
                                          <p:attrName>ppt_h</p:attrName>
                                        </p:attrNameLst>
                                      </p:cBhvr>
                                      <p:tavLst>
                                        <p:tav tm="0">
                                          <p:val>
                                            <p:strVal val="#ppt_h"/>
                                          </p:val>
                                        </p:tav>
                                        <p:tav tm="100000">
                                          <p:val>
                                            <p:strVal val="#ppt_h"/>
                                          </p:val>
                                        </p:tav>
                                      </p:tavLst>
                                    </p:anim>
                                    <p:animEffect transition="in" filter="fade">
                                      <p:cBhvr>
                                        <p:cTn id="195" dur="1000"/>
                                        <p:tgtEl>
                                          <p:spTgt spid="17"/>
                                        </p:tgtEl>
                                      </p:cBhvr>
                                    </p:animEffect>
                                  </p:childTnLst>
                                </p:cTn>
                              </p:par>
                            </p:childTnLst>
                          </p:cTn>
                        </p:par>
                      </p:childTnLst>
                    </p:cTn>
                  </p:par>
                  <p:par>
                    <p:cTn id="196" fill="hold">
                      <p:stCondLst>
                        <p:cond delay="indefinite"/>
                      </p:stCondLst>
                      <p:childTnLst>
                        <p:par>
                          <p:cTn id="197" fill="hold">
                            <p:stCondLst>
                              <p:cond delay="0"/>
                            </p:stCondLst>
                            <p:childTnLst>
                              <p:par>
                                <p:cTn id="198" presetID="55" presetClass="entr" presetSubtype="0" fill="hold" nodeType="clickEffect">
                                  <p:stCondLst>
                                    <p:cond delay="0"/>
                                  </p:stCondLst>
                                  <p:childTnLst>
                                    <p:set>
                                      <p:cBhvr>
                                        <p:cTn id="199" dur="1" fill="hold">
                                          <p:stCondLst>
                                            <p:cond delay="0"/>
                                          </p:stCondLst>
                                        </p:cTn>
                                        <p:tgtEl>
                                          <p:spTgt spid="25"/>
                                        </p:tgtEl>
                                        <p:attrNameLst>
                                          <p:attrName>style.visibility</p:attrName>
                                        </p:attrNameLst>
                                      </p:cBhvr>
                                      <p:to>
                                        <p:strVal val="visible"/>
                                      </p:to>
                                    </p:set>
                                    <p:anim calcmode="lin" valueType="num">
                                      <p:cBhvr>
                                        <p:cTn id="200" dur="1000" fill="hold"/>
                                        <p:tgtEl>
                                          <p:spTgt spid="25"/>
                                        </p:tgtEl>
                                        <p:attrNameLst>
                                          <p:attrName>ppt_w</p:attrName>
                                        </p:attrNameLst>
                                      </p:cBhvr>
                                      <p:tavLst>
                                        <p:tav tm="0">
                                          <p:val>
                                            <p:strVal val="#ppt_w*0.70"/>
                                          </p:val>
                                        </p:tav>
                                        <p:tav tm="100000">
                                          <p:val>
                                            <p:strVal val="#ppt_w"/>
                                          </p:val>
                                        </p:tav>
                                      </p:tavLst>
                                    </p:anim>
                                    <p:anim calcmode="lin" valueType="num">
                                      <p:cBhvr>
                                        <p:cTn id="201" dur="1000" fill="hold"/>
                                        <p:tgtEl>
                                          <p:spTgt spid="25"/>
                                        </p:tgtEl>
                                        <p:attrNameLst>
                                          <p:attrName>ppt_h</p:attrName>
                                        </p:attrNameLst>
                                      </p:cBhvr>
                                      <p:tavLst>
                                        <p:tav tm="0">
                                          <p:val>
                                            <p:strVal val="#ppt_h"/>
                                          </p:val>
                                        </p:tav>
                                        <p:tav tm="100000">
                                          <p:val>
                                            <p:strVal val="#ppt_h"/>
                                          </p:val>
                                        </p:tav>
                                      </p:tavLst>
                                    </p:anim>
                                    <p:animEffect transition="in" filter="fade">
                                      <p:cBhvr>
                                        <p:cTn id="202" dur="1000"/>
                                        <p:tgtEl>
                                          <p:spTgt spid="25"/>
                                        </p:tgtEl>
                                      </p:cBhvr>
                                    </p:animEffect>
                                  </p:childTnLst>
                                </p:cTn>
                              </p:par>
                            </p:childTnLst>
                          </p:cTn>
                        </p:par>
                      </p:childTnLst>
                    </p:cTn>
                  </p:par>
                  <p:par>
                    <p:cTn id="203" fill="hold">
                      <p:stCondLst>
                        <p:cond delay="indefinite"/>
                      </p:stCondLst>
                      <p:childTnLst>
                        <p:par>
                          <p:cTn id="204" fill="hold">
                            <p:stCondLst>
                              <p:cond delay="0"/>
                            </p:stCondLst>
                            <p:childTnLst>
                              <p:par>
                                <p:cTn id="205" presetID="53" presetClass="exit" presetSubtype="0" fill="hold" nodeType="clickEffect">
                                  <p:stCondLst>
                                    <p:cond delay="0"/>
                                  </p:stCondLst>
                                  <p:childTnLst>
                                    <p:anim calcmode="lin" valueType="num">
                                      <p:cBhvr>
                                        <p:cTn id="206" dur="1000"/>
                                        <p:tgtEl>
                                          <p:spTgt spid="25"/>
                                        </p:tgtEl>
                                        <p:attrNameLst>
                                          <p:attrName>ppt_w</p:attrName>
                                        </p:attrNameLst>
                                      </p:cBhvr>
                                      <p:tavLst>
                                        <p:tav tm="0">
                                          <p:val>
                                            <p:strVal val="ppt_w"/>
                                          </p:val>
                                        </p:tav>
                                        <p:tav tm="100000">
                                          <p:val>
                                            <p:fltVal val="0"/>
                                          </p:val>
                                        </p:tav>
                                      </p:tavLst>
                                    </p:anim>
                                    <p:anim calcmode="lin" valueType="num">
                                      <p:cBhvr>
                                        <p:cTn id="207" dur="1000"/>
                                        <p:tgtEl>
                                          <p:spTgt spid="25"/>
                                        </p:tgtEl>
                                        <p:attrNameLst>
                                          <p:attrName>ppt_h</p:attrName>
                                        </p:attrNameLst>
                                      </p:cBhvr>
                                      <p:tavLst>
                                        <p:tav tm="0">
                                          <p:val>
                                            <p:strVal val="ppt_h"/>
                                          </p:val>
                                        </p:tav>
                                        <p:tav tm="100000">
                                          <p:val>
                                            <p:fltVal val="0"/>
                                          </p:val>
                                        </p:tav>
                                      </p:tavLst>
                                    </p:anim>
                                    <p:animEffect transition="out" filter="fade">
                                      <p:cBhvr>
                                        <p:cTn id="208" dur="1000"/>
                                        <p:tgtEl>
                                          <p:spTgt spid="25"/>
                                        </p:tgtEl>
                                      </p:cBhvr>
                                    </p:animEffect>
                                    <p:set>
                                      <p:cBhvr>
                                        <p:cTn id="209" dur="1" fill="hold">
                                          <p:stCondLst>
                                            <p:cond delay="999"/>
                                          </p:stCondLst>
                                        </p:cTn>
                                        <p:tgtEl>
                                          <p:spTgt spid="25"/>
                                        </p:tgtEl>
                                        <p:attrNameLst>
                                          <p:attrName>style.visibility</p:attrName>
                                        </p:attrNameLst>
                                      </p:cBhvr>
                                      <p:to>
                                        <p:strVal val="hidden"/>
                                      </p:to>
                                    </p:set>
                                  </p:childTnLst>
                                </p:cTn>
                              </p:par>
                              <p:par>
                                <p:cTn id="210" presetID="55" presetClass="entr" presetSubtype="0" fill="hold" nodeType="withEffect">
                                  <p:stCondLst>
                                    <p:cond delay="0"/>
                                  </p:stCondLst>
                                  <p:childTnLst>
                                    <p:set>
                                      <p:cBhvr>
                                        <p:cTn id="211" dur="1" fill="hold">
                                          <p:stCondLst>
                                            <p:cond delay="0"/>
                                          </p:stCondLst>
                                        </p:cTn>
                                        <p:tgtEl>
                                          <p:spTgt spid="27"/>
                                        </p:tgtEl>
                                        <p:attrNameLst>
                                          <p:attrName>style.visibility</p:attrName>
                                        </p:attrNameLst>
                                      </p:cBhvr>
                                      <p:to>
                                        <p:strVal val="visible"/>
                                      </p:to>
                                    </p:set>
                                    <p:anim calcmode="lin" valueType="num">
                                      <p:cBhvr>
                                        <p:cTn id="212" dur="500" fill="hold"/>
                                        <p:tgtEl>
                                          <p:spTgt spid="27"/>
                                        </p:tgtEl>
                                        <p:attrNameLst>
                                          <p:attrName>ppt_w</p:attrName>
                                        </p:attrNameLst>
                                      </p:cBhvr>
                                      <p:tavLst>
                                        <p:tav tm="0">
                                          <p:val>
                                            <p:strVal val="#ppt_w*0.70"/>
                                          </p:val>
                                        </p:tav>
                                        <p:tav tm="100000">
                                          <p:val>
                                            <p:strVal val="#ppt_w"/>
                                          </p:val>
                                        </p:tav>
                                      </p:tavLst>
                                    </p:anim>
                                    <p:anim calcmode="lin" valueType="num">
                                      <p:cBhvr>
                                        <p:cTn id="213" dur="500" fill="hold"/>
                                        <p:tgtEl>
                                          <p:spTgt spid="27"/>
                                        </p:tgtEl>
                                        <p:attrNameLst>
                                          <p:attrName>ppt_h</p:attrName>
                                        </p:attrNameLst>
                                      </p:cBhvr>
                                      <p:tavLst>
                                        <p:tav tm="0">
                                          <p:val>
                                            <p:strVal val="#ppt_h"/>
                                          </p:val>
                                        </p:tav>
                                        <p:tav tm="100000">
                                          <p:val>
                                            <p:strVal val="#ppt_h"/>
                                          </p:val>
                                        </p:tav>
                                      </p:tavLst>
                                    </p:anim>
                                    <p:animEffect transition="in" filter="fade">
                                      <p:cBhvr>
                                        <p:cTn id="214" dur="500"/>
                                        <p:tgtEl>
                                          <p:spTgt spid="27"/>
                                        </p:tgtEl>
                                      </p:cBhvr>
                                    </p:animEffect>
                                  </p:childTnLst>
                                </p:cTn>
                              </p:par>
                            </p:childTnLst>
                          </p:cTn>
                        </p:par>
                      </p:childTnLst>
                    </p:cTn>
                  </p:par>
                  <p:par>
                    <p:cTn id="215" fill="hold">
                      <p:stCondLst>
                        <p:cond delay="indefinite"/>
                      </p:stCondLst>
                      <p:childTnLst>
                        <p:par>
                          <p:cTn id="216" fill="hold">
                            <p:stCondLst>
                              <p:cond delay="0"/>
                            </p:stCondLst>
                            <p:childTnLst>
                              <p:par>
                                <p:cTn id="217" presetID="55" presetClass="entr" presetSubtype="0" fill="hold" nodeType="clickEffect">
                                  <p:stCondLst>
                                    <p:cond delay="0"/>
                                  </p:stCondLst>
                                  <p:childTnLst>
                                    <p:set>
                                      <p:cBhvr>
                                        <p:cTn id="218" dur="1" fill="hold">
                                          <p:stCondLst>
                                            <p:cond delay="0"/>
                                          </p:stCondLst>
                                        </p:cTn>
                                        <p:tgtEl>
                                          <p:spTgt spid="26"/>
                                        </p:tgtEl>
                                        <p:attrNameLst>
                                          <p:attrName>style.visibility</p:attrName>
                                        </p:attrNameLst>
                                      </p:cBhvr>
                                      <p:to>
                                        <p:strVal val="visible"/>
                                      </p:to>
                                    </p:set>
                                    <p:anim calcmode="lin" valueType="num">
                                      <p:cBhvr>
                                        <p:cTn id="219" dur="1000" fill="hold"/>
                                        <p:tgtEl>
                                          <p:spTgt spid="26"/>
                                        </p:tgtEl>
                                        <p:attrNameLst>
                                          <p:attrName>ppt_w</p:attrName>
                                        </p:attrNameLst>
                                      </p:cBhvr>
                                      <p:tavLst>
                                        <p:tav tm="0">
                                          <p:val>
                                            <p:strVal val="#ppt_w*0.70"/>
                                          </p:val>
                                        </p:tav>
                                        <p:tav tm="100000">
                                          <p:val>
                                            <p:strVal val="#ppt_w"/>
                                          </p:val>
                                        </p:tav>
                                      </p:tavLst>
                                    </p:anim>
                                    <p:anim calcmode="lin" valueType="num">
                                      <p:cBhvr>
                                        <p:cTn id="220" dur="1000" fill="hold"/>
                                        <p:tgtEl>
                                          <p:spTgt spid="26"/>
                                        </p:tgtEl>
                                        <p:attrNameLst>
                                          <p:attrName>ppt_h</p:attrName>
                                        </p:attrNameLst>
                                      </p:cBhvr>
                                      <p:tavLst>
                                        <p:tav tm="0">
                                          <p:val>
                                            <p:strVal val="#ppt_h"/>
                                          </p:val>
                                        </p:tav>
                                        <p:tav tm="100000">
                                          <p:val>
                                            <p:strVal val="#ppt_h"/>
                                          </p:val>
                                        </p:tav>
                                      </p:tavLst>
                                    </p:anim>
                                    <p:animEffect transition="in" filter="fade">
                                      <p:cBhvr>
                                        <p:cTn id="22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7" grpId="0" animBg="1"/>
      <p:bldP spid="40968" grpId="0" animBg="1"/>
      <p:bldP spid="40969" grpId="0" animBg="1"/>
      <p:bldP spid="410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00113" y="0"/>
            <a:ext cx="7343775" cy="922338"/>
          </a:xfrm>
        </p:spPr>
        <p:txBody>
          <a:bodyPr/>
          <a:lstStyle/>
          <a:p>
            <a:pPr eaLnBrk="1" hangingPunct="1"/>
            <a:r>
              <a:rPr lang="it-IT" sz="2400" smtClean="0">
                <a:latin typeface="Times New Roman" pitchFamily="18" charset="0"/>
              </a:rPr>
              <a:t>probabilità di variazione delle frequenze alleliche da una generazione all’altra per deriva genetica</a:t>
            </a:r>
          </a:p>
        </p:txBody>
      </p:sp>
      <p:sp>
        <p:nvSpPr>
          <p:cNvPr id="24580" name="Text Box 4"/>
          <p:cNvSpPr txBox="1">
            <a:spLocks noChangeArrowheads="1"/>
          </p:cNvSpPr>
          <p:nvPr/>
        </p:nvSpPr>
        <p:spPr bwMode="auto">
          <a:xfrm>
            <a:off x="1908175" y="4005263"/>
            <a:ext cx="647700" cy="298450"/>
          </a:xfrm>
          <a:prstGeom prst="rect">
            <a:avLst/>
          </a:prstGeom>
          <a:solidFill>
            <a:schemeClr val="bg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p=0</a:t>
            </a:r>
          </a:p>
        </p:txBody>
      </p:sp>
      <p:sp>
        <p:nvSpPr>
          <p:cNvPr id="24581" name="Text Box 5"/>
          <p:cNvSpPr txBox="1">
            <a:spLocks noChangeArrowheads="1"/>
          </p:cNvSpPr>
          <p:nvPr/>
        </p:nvSpPr>
        <p:spPr bwMode="auto">
          <a:xfrm>
            <a:off x="2844800" y="3994150"/>
            <a:ext cx="790575" cy="298450"/>
          </a:xfrm>
          <a:prstGeom prst="rect">
            <a:avLst/>
          </a:prstGeom>
          <a:solidFill>
            <a:srgbClr val="E0E0FE"/>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p=1/6</a:t>
            </a:r>
          </a:p>
        </p:txBody>
      </p:sp>
      <p:sp>
        <p:nvSpPr>
          <p:cNvPr id="24582" name="Text Box 6"/>
          <p:cNvSpPr txBox="1">
            <a:spLocks noChangeArrowheads="1"/>
          </p:cNvSpPr>
          <p:nvPr/>
        </p:nvSpPr>
        <p:spPr bwMode="auto">
          <a:xfrm>
            <a:off x="3851275" y="3994150"/>
            <a:ext cx="863600" cy="298450"/>
          </a:xfrm>
          <a:prstGeom prst="rect">
            <a:avLst/>
          </a:prstGeom>
          <a:solidFill>
            <a:srgbClr val="B7B7FD"/>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p=1/3</a:t>
            </a:r>
          </a:p>
        </p:txBody>
      </p:sp>
      <p:sp>
        <p:nvSpPr>
          <p:cNvPr id="24583" name="Text Box 7"/>
          <p:cNvSpPr txBox="1">
            <a:spLocks noChangeArrowheads="1"/>
          </p:cNvSpPr>
          <p:nvPr/>
        </p:nvSpPr>
        <p:spPr bwMode="auto">
          <a:xfrm>
            <a:off x="4859338" y="3994150"/>
            <a:ext cx="863600" cy="298450"/>
          </a:xfrm>
          <a:prstGeom prst="rect">
            <a:avLst/>
          </a:prstGeom>
          <a:solidFill>
            <a:srgbClr val="A998FC"/>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p=1/2</a:t>
            </a:r>
          </a:p>
        </p:txBody>
      </p:sp>
      <p:sp>
        <p:nvSpPr>
          <p:cNvPr id="24584" name="Text Box 8"/>
          <p:cNvSpPr txBox="1">
            <a:spLocks noChangeArrowheads="1"/>
          </p:cNvSpPr>
          <p:nvPr/>
        </p:nvSpPr>
        <p:spPr bwMode="auto">
          <a:xfrm>
            <a:off x="5868988" y="3994150"/>
            <a:ext cx="863600" cy="298450"/>
          </a:xfrm>
          <a:prstGeom prst="rect">
            <a:avLst/>
          </a:prstGeom>
          <a:solidFill>
            <a:srgbClr val="937EFA"/>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p=2/3</a:t>
            </a:r>
          </a:p>
        </p:txBody>
      </p:sp>
      <p:sp>
        <p:nvSpPr>
          <p:cNvPr id="24585" name="Text Box 9"/>
          <p:cNvSpPr txBox="1">
            <a:spLocks noChangeArrowheads="1"/>
          </p:cNvSpPr>
          <p:nvPr/>
        </p:nvSpPr>
        <p:spPr bwMode="auto">
          <a:xfrm>
            <a:off x="6948488" y="3994150"/>
            <a:ext cx="863600" cy="298450"/>
          </a:xfrm>
          <a:prstGeom prst="rect">
            <a:avLst/>
          </a:prstGeom>
          <a:solidFill>
            <a:srgbClr val="6C61FD"/>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p=5/6</a:t>
            </a:r>
          </a:p>
        </p:txBody>
      </p:sp>
      <p:sp>
        <p:nvSpPr>
          <p:cNvPr id="24586" name="Text Box 10"/>
          <p:cNvSpPr txBox="1">
            <a:spLocks noChangeArrowheads="1"/>
          </p:cNvSpPr>
          <p:nvPr/>
        </p:nvSpPr>
        <p:spPr bwMode="auto">
          <a:xfrm>
            <a:off x="7956550" y="3994150"/>
            <a:ext cx="863600" cy="298450"/>
          </a:xfrm>
          <a:prstGeom prst="rect">
            <a:avLst/>
          </a:prstGeom>
          <a:solidFill>
            <a:srgbClr val="5230FE"/>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p=1</a:t>
            </a:r>
          </a:p>
        </p:txBody>
      </p:sp>
      <p:sp>
        <p:nvSpPr>
          <p:cNvPr id="24587" name="Text Box 11"/>
          <p:cNvSpPr txBox="1">
            <a:spLocks noChangeArrowheads="1"/>
          </p:cNvSpPr>
          <p:nvPr/>
        </p:nvSpPr>
        <p:spPr bwMode="auto">
          <a:xfrm>
            <a:off x="468313" y="4076700"/>
            <a:ext cx="1223962" cy="298450"/>
          </a:xfrm>
          <a:prstGeom prst="rect">
            <a:avLst/>
          </a:prstGeom>
          <a:solidFill>
            <a:srgbClr val="0066FF"/>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frequenza</a:t>
            </a:r>
          </a:p>
        </p:txBody>
      </p:sp>
      <p:sp>
        <p:nvSpPr>
          <p:cNvPr id="24588" name="Text Box 12"/>
          <p:cNvSpPr txBox="1">
            <a:spLocks noChangeArrowheads="1"/>
          </p:cNvSpPr>
          <p:nvPr/>
        </p:nvSpPr>
        <p:spPr bwMode="auto">
          <a:xfrm>
            <a:off x="468313" y="4508500"/>
            <a:ext cx="1366837" cy="298450"/>
          </a:xfrm>
          <a:prstGeom prst="rect">
            <a:avLst/>
          </a:prstGeom>
          <a:solidFill>
            <a:srgbClr val="EAF602"/>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probabilità</a:t>
            </a:r>
          </a:p>
        </p:txBody>
      </p:sp>
      <p:sp>
        <p:nvSpPr>
          <p:cNvPr id="24589" name="Text Box 13"/>
          <p:cNvSpPr txBox="1">
            <a:spLocks noChangeArrowheads="1"/>
          </p:cNvSpPr>
          <p:nvPr/>
        </p:nvSpPr>
        <p:spPr bwMode="auto">
          <a:xfrm>
            <a:off x="1908175" y="4498975"/>
            <a:ext cx="647700"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1/64</a:t>
            </a:r>
          </a:p>
        </p:txBody>
      </p:sp>
      <p:sp>
        <p:nvSpPr>
          <p:cNvPr id="24590" name="Text Box 14"/>
          <p:cNvSpPr txBox="1">
            <a:spLocks noChangeArrowheads="1"/>
          </p:cNvSpPr>
          <p:nvPr/>
        </p:nvSpPr>
        <p:spPr bwMode="auto">
          <a:xfrm>
            <a:off x="7956550" y="4498975"/>
            <a:ext cx="647700"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1/64</a:t>
            </a:r>
          </a:p>
        </p:txBody>
      </p:sp>
      <p:sp>
        <p:nvSpPr>
          <p:cNvPr id="24591" name="Text Box 15"/>
          <p:cNvSpPr txBox="1">
            <a:spLocks noChangeArrowheads="1"/>
          </p:cNvSpPr>
          <p:nvPr/>
        </p:nvSpPr>
        <p:spPr bwMode="auto">
          <a:xfrm>
            <a:off x="2916238" y="4498975"/>
            <a:ext cx="647700" cy="298450"/>
          </a:xfrm>
          <a:prstGeom prst="rect">
            <a:avLst/>
          </a:prstGeom>
          <a:solidFill>
            <a:srgbClr val="FDFDA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6/64</a:t>
            </a:r>
          </a:p>
        </p:txBody>
      </p:sp>
      <p:sp>
        <p:nvSpPr>
          <p:cNvPr id="24592" name="Text Box 16"/>
          <p:cNvSpPr txBox="1">
            <a:spLocks noChangeArrowheads="1"/>
          </p:cNvSpPr>
          <p:nvPr/>
        </p:nvSpPr>
        <p:spPr bwMode="auto">
          <a:xfrm>
            <a:off x="7019925" y="4498975"/>
            <a:ext cx="647700" cy="298450"/>
          </a:xfrm>
          <a:prstGeom prst="rect">
            <a:avLst/>
          </a:prstGeom>
          <a:solidFill>
            <a:srgbClr val="FDFDA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6/64</a:t>
            </a:r>
          </a:p>
        </p:txBody>
      </p:sp>
      <p:sp>
        <p:nvSpPr>
          <p:cNvPr id="24593" name="Text Box 17"/>
          <p:cNvSpPr txBox="1">
            <a:spLocks noChangeArrowheads="1"/>
          </p:cNvSpPr>
          <p:nvPr/>
        </p:nvSpPr>
        <p:spPr bwMode="auto">
          <a:xfrm>
            <a:off x="3924300" y="4498975"/>
            <a:ext cx="792163" cy="298450"/>
          </a:xfrm>
          <a:prstGeom prst="rect">
            <a:avLst/>
          </a:prstGeom>
          <a:solidFill>
            <a:srgbClr val="F6FA4C"/>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15/64</a:t>
            </a:r>
          </a:p>
        </p:txBody>
      </p:sp>
      <p:sp>
        <p:nvSpPr>
          <p:cNvPr id="24594" name="Text Box 18"/>
          <p:cNvSpPr txBox="1">
            <a:spLocks noChangeArrowheads="1"/>
          </p:cNvSpPr>
          <p:nvPr/>
        </p:nvSpPr>
        <p:spPr bwMode="auto">
          <a:xfrm>
            <a:off x="5940425" y="4498975"/>
            <a:ext cx="792163" cy="298450"/>
          </a:xfrm>
          <a:prstGeom prst="rect">
            <a:avLst/>
          </a:prstGeom>
          <a:solidFill>
            <a:srgbClr val="F5F949"/>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15/64</a:t>
            </a:r>
          </a:p>
        </p:txBody>
      </p:sp>
      <p:sp>
        <p:nvSpPr>
          <p:cNvPr id="24595" name="Text Box 19"/>
          <p:cNvSpPr txBox="1">
            <a:spLocks noChangeArrowheads="1"/>
          </p:cNvSpPr>
          <p:nvPr/>
        </p:nvSpPr>
        <p:spPr bwMode="auto">
          <a:xfrm>
            <a:off x="4932363" y="4498975"/>
            <a:ext cx="792162" cy="298450"/>
          </a:xfrm>
          <a:prstGeom prst="rect">
            <a:avLst/>
          </a:prstGeom>
          <a:solidFill>
            <a:srgbClr val="FAFA0C"/>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20/64</a:t>
            </a:r>
          </a:p>
        </p:txBody>
      </p:sp>
      <p:sp>
        <p:nvSpPr>
          <p:cNvPr id="24596" name="Text Box 20"/>
          <p:cNvSpPr txBox="1">
            <a:spLocks noChangeArrowheads="1"/>
          </p:cNvSpPr>
          <p:nvPr/>
        </p:nvSpPr>
        <p:spPr bwMode="auto">
          <a:xfrm>
            <a:off x="395288" y="3068638"/>
            <a:ext cx="8281987" cy="917575"/>
          </a:xfrm>
          <a:prstGeom prst="rect">
            <a:avLst/>
          </a:prstGeom>
          <a:noFill/>
          <a:ln w="9525">
            <a:noFill/>
            <a:miter lim="800000"/>
            <a:headEnd/>
            <a:tailEnd/>
          </a:ln>
        </p:spPr>
        <p:txBody>
          <a:bodyPr>
            <a:spAutoFit/>
          </a:bodyPr>
          <a:lstStyle/>
          <a:p>
            <a:pPr>
              <a:lnSpc>
                <a:spcPct val="75000"/>
              </a:lnSpc>
            </a:pPr>
            <a:r>
              <a:rPr lang="it-IT" b="1" i="0">
                <a:latin typeface="Times New Roman" pitchFamily="18" charset="0"/>
              </a:rPr>
              <a:t>In una popolazione di 3 individui bisessuati- uno A1A1, uno A1A2 e uno A2A2 – p=q=0,5=1/2 se si estraggono casualmente i gameti che portano gli alleli A1 e A2, si avranno nella generazione successiva, sempre di 3 individui, le seguenti frequenze alleliche p di A1con le seguenti probabilità:</a:t>
            </a:r>
          </a:p>
        </p:txBody>
      </p:sp>
      <p:sp>
        <p:nvSpPr>
          <p:cNvPr id="23572" name="AutoShape 21">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3573" name="AutoShape 22">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24599" name="Text Box 23"/>
          <p:cNvSpPr txBox="1">
            <a:spLocks noChangeArrowheads="1"/>
          </p:cNvSpPr>
          <p:nvPr/>
        </p:nvSpPr>
        <p:spPr bwMode="auto">
          <a:xfrm>
            <a:off x="250825" y="1268413"/>
            <a:ext cx="8675688" cy="641350"/>
          </a:xfrm>
          <a:prstGeom prst="rect">
            <a:avLst/>
          </a:prstGeom>
          <a:solidFill>
            <a:srgbClr val="CCFF99"/>
          </a:solidFill>
          <a:ln w="9525">
            <a:noFill/>
            <a:miter lim="800000"/>
            <a:headEnd/>
            <a:tailEnd/>
          </a:ln>
        </p:spPr>
        <p:txBody>
          <a:bodyPr>
            <a:spAutoFit/>
          </a:bodyPr>
          <a:lstStyle/>
          <a:p>
            <a:pPr algn="ctr">
              <a:spcBef>
                <a:spcPct val="50000"/>
              </a:spcBef>
            </a:pPr>
            <a:r>
              <a:rPr lang="it-IT" b="1" i="0">
                <a:latin typeface="Times New Roman" pitchFamily="18" charset="0"/>
              </a:rPr>
              <a:t>La probabilità che un allele con frequenza p</a:t>
            </a:r>
            <a:r>
              <a:rPr lang="it-IT" b="1" i="0" baseline="-25000">
                <a:latin typeface="Times New Roman" pitchFamily="18" charset="0"/>
              </a:rPr>
              <a:t>i </a:t>
            </a:r>
            <a:r>
              <a:rPr lang="it-IT" b="1" i="0">
                <a:latin typeface="Times New Roman" pitchFamily="18" charset="0"/>
              </a:rPr>
              <a:t>nella generazione i in una popolazione di n/2 individui diploidi assuma alla generazione i+1 la frequenza p</a:t>
            </a:r>
            <a:r>
              <a:rPr lang="it-IT" b="1" i="0" baseline="-25000">
                <a:latin typeface="Times New Roman" pitchFamily="18" charset="0"/>
              </a:rPr>
              <a:t>i+1 </a:t>
            </a:r>
            <a:r>
              <a:rPr lang="it-IT" b="1" i="0">
                <a:latin typeface="Times New Roman" pitchFamily="18" charset="0"/>
              </a:rPr>
              <a:t>= k/n è la seguente:</a:t>
            </a:r>
          </a:p>
        </p:txBody>
      </p:sp>
      <p:grpSp>
        <p:nvGrpSpPr>
          <p:cNvPr id="2" name="Group 39"/>
          <p:cNvGrpSpPr>
            <a:grpSpLocks/>
          </p:cNvGrpSpPr>
          <p:nvPr/>
        </p:nvGrpSpPr>
        <p:grpSpPr bwMode="auto">
          <a:xfrm>
            <a:off x="1116013" y="2060575"/>
            <a:ext cx="1727200" cy="727075"/>
            <a:chOff x="703" y="1570"/>
            <a:chExt cx="1088" cy="458"/>
          </a:xfrm>
        </p:grpSpPr>
        <p:grpSp>
          <p:nvGrpSpPr>
            <p:cNvPr id="3" name="Group 30"/>
            <p:cNvGrpSpPr>
              <a:grpSpLocks/>
            </p:cNvGrpSpPr>
            <p:nvPr/>
          </p:nvGrpSpPr>
          <p:grpSpPr bwMode="auto">
            <a:xfrm>
              <a:off x="703" y="1570"/>
              <a:ext cx="227" cy="458"/>
              <a:chOff x="703" y="1570"/>
              <a:chExt cx="227" cy="458"/>
            </a:xfrm>
          </p:grpSpPr>
          <p:sp>
            <p:nvSpPr>
              <p:cNvPr id="23588" name="Text Box 24"/>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n</a:t>
                </a:r>
              </a:p>
            </p:txBody>
          </p:sp>
          <p:sp>
            <p:nvSpPr>
              <p:cNvPr id="23589" name="AutoShape 25"/>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23590" name="Text Box 26"/>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k</a:t>
                </a:r>
              </a:p>
            </p:txBody>
          </p:sp>
          <p:sp>
            <p:nvSpPr>
              <p:cNvPr id="23591" name="AutoShape 27"/>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23587" name="Text Box 28"/>
            <p:cNvSpPr txBox="1">
              <a:spLocks noChangeArrowheads="1"/>
            </p:cNvSpPr>
            <p:nvPr/>
          </p:nvSpPr>
          <p:spPr bwMode="auto">
            <a:xfrm>
              <a:off x="975" y="1706"/>
              <a:ext cx="816"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p</a:t>
              </a:r>
              <a:r>
                <a:rPr lang="it-IT" b="1" i="0" baseline="-25000">
                  <a:latin typeface="Times New Roman" pitchFamily="18" charset="0"/>
                </a:rPr>
                <a:t>i</a:t>
              </a:r>
              <a:r>
                <a:rPr lang="it-IT" b="1" i="0" baseline="30000">
                  <a:latin typeface="Times New Roman" pitchFamily="18" charset="0"/>
                </a:rPr>
                <a:t>k</a:t>
              </a:r>
              <a:r>
                <a:rPr lang="it-IT" b="1" i="0">
                  <a:latin typeface="Times New Roman" pitchFamily="18" charset="0"/>
                </a:rPr>
                <a:t>(1-p)</a:t>
              </a:r>
              <a:r>
                <a:rPr lang="it-IT" b="1" i="0" baseline="30000">
                  <a:latin typeface="Times New Roman" pitchFamily="18" charset="0"/>
                </a:rPr>
                <a:t>n-k</a:t>
              </a:r>
              <a:endParaRPr lang="it-IT" b="1" i="0" baseline="-25000">
                <a:latin typeface="Times New Roman" pitchFamily="18" charset="0"/>
              </a:endParaRPr>
            </a:p>
          </p:txBody>
        </p:sp>
      </p:grpSp>
      <p:grpSp>
        <p:nvGrpSpPr>
          <p:cNvPr id="4" name="Group 38"/>
          <p:cNvGrpSpPr>
            <a:grpSpLocks/>
          </p:cNvGrpSpPr>
          <p:nvPr/>
        </p:nvGrpSpPr>
        <p:grpSpPr bwMode="auto">
          <a:xfrm>
            <a:off x="4067175" y="2125663"/>
            <a:ext cx="3529013" cy="727075"/>
            <a:chOff x="2562" y="1611"/>
            <a:chExt cx="2223" cy="458"/>
          </a:xfrm>
        </p:grpSpPr>
        <p:sp>
          <p:nvSpPr>
            <p:cNvPr id="23578" name="Text Box 29"/>
            <p:cNvSpPr txBox="1">
              <a:spLocks noChangeArrowheads="1"/>
            </p:cNvSpPr>
            <p:nvPr/>
          </p:nvSpPr>
          <p:spPr bwMode="auto">
            <a:xfrm>
              <a:off x="2562" y="1702"/>
              <a:ext cx="545"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in cui </a:t>
              </a:r>
            </a:p>
          </p:txBody>
        </p:sp>
        <p:grpSp>
          <p:nvGrpSpPr>
            <p:cNvPr id="5" name="Group 31"/>
            <p:cNvGrpSpPr>
              <a:grpSpLocks/>
            </p:cNvGrpSpPr>
            <p:nvPr/>
          </p:nvGrpSpPr>
          <p:grpSpPr bwMode="auto">
            <a:xfrm>
              <a:off x="3061" y="1611"/>
              <a:ext cx="227" cy="458"/>
              <a:chOff x="703" y="1570"/>
              <a:chExt cx="227" cy="458"/>
            </a:xfrm>
          </p:grpSpPr>
          <p:sp>
            <p:nvSpPr>
              <p:cNvPr id="23582" name="Text Box 32"/>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n</a:t>
                </a:r>
              </a:p>
            </p:txBody>
          </p:sp>
          <p:sp>
            <p:nvSpPr>
              <p:cNvPr id="23583" name="AutoShape 33"/>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23584" name="Text Box 34"/>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k</a:t>
                </a:r>
              </a:p>
            </p:txBody>
          </p:sp>
          <p:sp>
            <p:nvSpPr>
              <p:cNvPr id="23585" name="AutoShape 35"/>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23580" name="Text Box 36"/>
            <p:cNvSpPr txBox="1">
              <a:spLocks noChangeArrowheads="1"/>
            </p:cNvSpPr>
            <p:nvPr/>
          </p:nvSpPr>
          <p:spPr bwMode="auto">
            <a:xfrm>
              <a:off x="3424" y="1702"/>
              <a:ext cx="227" cy="231"/>
            </a:xfrm>
            <a:prstGeom prst="rect">
              <a:avLst/>
            </a:prstGeom>
            <a:noFill/>
            <a:ln w="9525">
              <a:noFill/>
              <a:miter lim="800000"/>
              <a:headEnd/>
              <a:tailEnd/>
            </a:ln>
          </p:spPr>
          <p:txBody>
            <a:bodyPr>
              <a:spAutoFit/>
            </a:bodyPr>
            <a:lstStyle/>
            <a:p>
              <a:pPr>
                <a:spcBef>
                  <a:spcPct val="50000"/>
                </a:spcBef>
              </a:pPr>
              <a:r>
                <a:rPr lang="it-IT" i="0"/>
                <a:t>=</a:t>
              </a:r>
            </a:p>
          </p:txBody>
        </p:sp>
        <p:sp>
          <p:nvSpPr>
            <p:cNvPr id="23581" name="Text Box 37"/>
            <p:cNvSpPr txBox="1">
              <a:spLocks noChangeArrowheads="1"/>
            </p:cNvSpPr>
            <p:nvPr/>
          </p:nvSpPr>
          <p:spPr bwMode="auto">
            <a:xfrm>
              <a:off x="3742" y="1661"/>
              <a:ext cx="1043"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n!/k!(n-k)!</a:t>
              </a:r>
            </a:p>
          </p:txBody>
        </p:sp>
      </p:grpSp>
      <p:sp>
        <p:nvSpPr>
          <p:cNvPr id="24616" name="Text Box 40"/>
          <p:cNvSpPr txBox="1">
            <a:spLocks noChangeArrowheads="1"/>
          </p:cNvSpPr>
          <p:nvPr/>
        </p:nvSpPr>
        <p:spPr bwMode="auto">
          <a:xfrm>
            <a:off x="468313" y="5084763"/>
            <a:ext cx="8207375" cy="1069975"/>
          </a:xfrm>
          <a:prstGeom prst="rect">
            <a:avLst/>
          </a:prstGeom>
          <a:solidFill>
            <a:srgbClr val="FE2C1C"/>
          </a:solidFill>
          <a:ln w="9525">
            <a:noFill/>
            <a:miter lim="800000"/>
            <a:headEnd/>
            <a:tailEnd/>
          </a:ln>
        </p:spPr>
        <p:txBody>
          <a:bodyPr>
            <a:spAutoFit/>
          </a:bodyPr>
          <a:lstStyle/>
          <a:p>
            <a:pPr>
              <a:spcBef>
                <a:spcPct val="50000"/>
              </a:spcBef>
            </a:pPr>
            <a:r>
              <a:rPr lang="it-IT" sz="1600" b="1" i="0">
                <a:latin typeface="Times New Roman" pitchFamily="18" charset="0"/>
              </a:rPr>
              <a:t>Mentre il valore di </a:t>
            </a:r>
            <a:r>
              <a:rPr lang="it-IT" sz="1600" b="1" i="0">
                <a:latin typeface="Symbol" pitchFamily="18" charset="2"/>
              </a:rPr>
              <a:t>D</a:t>
            </a:r>
            <a:r>
              <a:rPr lang="it-IT" sz="1600" b="1" i="0">
                <a:latin typeface="Times New Roman" pitchFamily="18" charset="0"/>
              </a:rPr>
              <a:t>p è, per ogni valore di p</a:t>
            </a:r>
            <a:r>
              <a:rPr lang="it-IT" sz="1600" b="1" i="0" baseline="-25000">
                <a:latin typeface="Times New Roman" pitchFamily="18" charset="0"/>
              </a:rPr>
              <a:t>i</a:t>
            </a:r>
            <a:r>
              <a:rPr lang="it-IT" sz="1600" b="1" i="0">
                <a:latin typeface="Times New Roman" pitchFamily="18" charset="0"/>
              </a:rPr>
              <a:t>, univocamente determinato per segno e per valore, se agiscono come fattori evolutivi la selezione, la mutazione o la migrazione, c’è una distribuzione stocastica di valori, sia in aumento che in diminuzione, se il fattore evolutivo è la deriva genetica.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599"/>
                                        </p:tgtEl>
                                        <p:attrNameLst>
                                          <p:attrName>style.visibility</p:attrName>
                                        </p:attrNameLst>
                                      </p:cBhvr>
                                      <p:to>
                                        <p:strVal val="visible"/>
                                      </p:to>
                                    </p:set>
                                    <p:anim calcmode="lin" valueType="num">
                                      <p:cBhvr>
                                        <p:cTn id="7" dur="500" fill="hold"/>
                                        <p:tgtEl>
                                          <p:spTgt spid="24599"/>
                                        </p:tgtEl>
                                        <p:attrNameLst>
                                          <p:attrName>ppt_w</p:attrName>
                                        </p:attrNameLst>
                                      </p:cBhvr>
                                      <p:tavLst>
                                        <p:tav tm="0">
                                          <p:val>
                                            <p:fltVal val="0"/>
                                          </p:val>
                                        </p:tav>
                                        <p:tav tm="100000">
                                          <p:val>
                                            <p:strVal val="#ppt_w"/>
                                          </p:val>
                                        </p:tav>
                                      </p:tavLst>
                                    </p:anim>
                                    <p:anim calcmode="lin" valueType="num">
                                      <p:cBhvr>
                                        <p:cTn id="8" dur="500" fill="hold"/>
                                        <p:tgtEl>
                                          <p:spTgt spid="2459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4596"/>
                                        </p:tgtEl>
                                        <p:attrNameLst>
                                          <p:attrName>style.visibility</p:attrName>
                                        </p:attrNameLst>
                                      </p:cBhvr>
                                      <p:to>
                                        <p:strVal val="visible"/>
                                      </p:to>
                                    </p:set>
                                    <p:anim calcmode="lin" valueType="num">
                                      <p:cBhvr>
                                        <p:cTn id="23" dur="500" fill="hold"/>
                                        <p:tgtEl>
                                          <p:spTgt spid="24596"/>
                                        </p:tgtEl>
                                        <p:attrNameLst>
                                          <p:attrName>ppt_w</p:attrName>
                                        </p:attrNameLst>
                                      </p:cBhvr>
                                      <p:tavLst>
                                        <p:tav tm="0">
                                          <p:val>
                                            <p:fltVal val="0"/>
                                          </p:val>
                                        </p:tav>
                                        <p:tav tm="100000">
                                          <p:val>
                                            <p:strVal val="#ppt_w"/>
                                          </p:val>
                                        </p:tav>
                                      </p:tavLst>
                                    </p:anim>
                                    <p:anim calcmode="lin" valueType="num">
                                      <p:cBhvr>
                                        <p:cTn id="24" dur="500" fill="hold"/>
                                        <p:tgtEl>
                                          <p:spTgt spid="24596"/>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24587"/>
                                        </p:tgtEl>
                                        <p:attrNameLst>
                                          <p:attrName>style.visibility</p:attrName>
                                        </p:attrNameLst>
                                      </p:cBhvr>
                                      <p:to>
                                        <p:strVal val="visible"/>
                                      </p:to>
                                    </p:set>
                                    <p:anim calcmode="lin" valueType="num">
                                      <p:cBhvr>
                                        <p:cTn id="29" dur="500" fill="hold"/>
                                        <p:tgtEl>
                                          <p:spTgt spid="24587"/>
                                        </p:tgtEl>
                                        <p:attrNameLst>
                                          <p:attrName>ppt_w</p:attrName>
                                        </p:attrNameLst>
                                      </p:cBhvr>
                                      <p:tavLst>
                                        <p:tav tm="0">
                                          <p:val>
                                            <p:fltVal val="0"/>
                                          </p:val>
                                        </p:tav>
                                        <p:tav tm="100000">
                                          <p:val>
                                            <p:strVal val="#ppt_w"/>
                                          </p:val>
                                        </p:tav>
                                      </p:tavLst>
                                    </p:anim>
                                    <p:anim calcmode="lin" valueType="num">
                                      <p:cBhvr>
                                        <p:cTn id="30" dur="500" fill="hold"/>
                                        <p:tgtEl>
                                          <p:spTgt spid="24587"/>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23" presetClass="entr" presetSubtype="16" fill="hold" grpId="0" nodeType="afterEffect">
                                  <p:stCondLst>
                                    <p:cond delay="0"/>
                                  </p:stCondLst>
                                  <p:childTnLst>
                                    <p:set>
                                      <p:cBhvr>
                                        <p:cTn id="33" dur="1" fill="hold">
                                          <p:stCondLst>
                                            <p:cond delay="0"/>
                                          </p:stCondLst>
                                        </p:cTn>
                                        <p:tgtEl>
                                          <p:spTgt spid="24580"/>
                                        </p:tgtEl>
                                        <p:attrNameLst>
                                          <p:attrName>style.visibility</p:attrName>
                                        </p:attrNameLst>
                                      </p:cBhvr>
                                      <p:to>
                                        <p:strVal val="visible"/>
                                      </p:to>
                                    </p:set>
                                    <p:anim calcmode="lin" valueType="num">
                                      <p:cBhvr>
                                        <p:cTn id="34" dur="500" fill="hold"/>
                                        <p:tgtEl>
                                          <p:spTgt spid="24580"/>
                                        </p:tgtEl>
                                        <p:attrNameLst>
                                          <p:attrName>ppt_w</p:attrName>
                                        </p:attrNameLst>
                                      </p:cBhvr>
                                      <p:tavLst>
                                        <p:tav tm="0">
                                          <p:val>
                                            <p:fltVal val="0"/>
                                          </p:val>
                                        </p:tav>
                                        <p:tav tm="100000">
                                          <p:val>
                                            <p:strVal val="#ppt_w"/>
                                          </p:val>
                                        </p:tav>
                                      </p:tavLst>
                                    </p:anim>
                                    <p:anim calcmode="lin" valueType="num">
                                      <p:cBhvr>
                                        <p:cTn id="35" dur="500" fill="hold"/>
                                        <p:tgtEl>
                                          <p:spTgt spid="24580"/>
                                        </p:tgtEl>
                                        <p:attrNameLst>
                                          <p:attrName>ppt_h</p:attrName>
                                        </p:attrNameLst>
                                      </p:cBhvr>
                                      <p:tavLst>
                                        <p:tav tm="0">
                                          <p:val>
                                            <p:fltVal val="0"/>
                                          </p:val>
                                        </p:tav>
                                        <p:tav tm="100000">
                                          <p:val>
                                            <p:strVal val="#ppt_h"/>
                                          </p:val>
                                        </p:tav>
                                      </p:tavLst>
                                    </p:anim>
                                  </p:childTnLst>
                                </p:cTn>
                              </p:par>
                            </p:childTnLst>
                          </p:cTn>
                        </p:par>
                        <p:par>
                          <p:cTn id="36" fill="hold">
                            <p:stCondLst>
                              <p:cond delay="1000"/>
                            </p:stCondLst>
                            <p:childTnLst>
                              <p:par>
                                <p:cTn id="37" presetID="23" presetClass="entr" presetSubtype="16" fill="hold" grpId="0" nodeType="afterEffect">
                                  <p:stCondLst>
                                    <p:cond delay="0"/>
                                  </p:stCondLst>
                                  <p:childTnLst>
                                    <p:set>
                                      <p:cBhvr>
                                        <p:cTn id="38" dur="1" fill="hold">
                                          <p:stCondLst>
                                            <p:cond delay="0"/>
                                          </p:stCondLst>
                                        </p:cTn>
                                        <p:tgtEl>
                                          <p:spTgt spid="24581"/>
                                        </p:tgtEl>
                                        <p:attrNameLst>
                                          <p:attrName>style.visibility</p:attrName>
                                        </p:attrNameLst>
                                      </p:cBhvr>
                                      <p:to>
                                        <p:strVal val="visible"/>
                                      </p:to>
                                    </p:set>
                                    <p:anim calcmode="lin" valueType="num">
                                      <p:cBhvr>
                                        <p:cTn id="39" dur="500" fill="hold"/>
                                        <p:tgtEl>
                                          <p:spTgt spid="24581"/>
                                        </p:tgtEl>
                                        <p:attrNameLst>
                                          <p:attrName>ppt_w</p:attrName>
                                        </p:attrNameLst>
                                      </p:cBhvr>
                                      <p:tavLst>
                                        <p:tav tm="0">
                                          <p:val>
                                            <p:fltVal val="0"/>
                                          </p:val>
                                        </p:tav>
                                        <p:tav tm="100000">
                                          <p:val>
                                            <p:strVal val="#ppt_w"/>
                                          </p:val>
                                        </p:tav>
                                      </p:tavLst>
                                    </p:anim>
                                    <p:anim calcmode="lin" valueType="num">
                                      <p:cBhvr>
                                        <p:cTn id="40" dur="500" fill="hold"/>
                                        <p:tgtEl>
                                          <p:spTgt spid="24581"/>
                                        </p:tgtEl>
                                        <p:attrNameLst>
                                          <p:attrName>ppt_h</p:attrName>
                                        </p:attrNameLst>
                                      </p:cBhvr>
                                      <p:tavLst>
                                        <p:tav tm="0">
                                          <p:val>
                                            <p:fltVal val="0"/>
                                          </p:val>
                                        </p:tav>
                                        <p:tav tm="100000">
                                          <p:val>
                                            <p:strVal val="#ppt_h"/>
                                          </p:val>
                                        </p:tav>
                                      </p:tavLst>
                                    </p:anim>
                                  </p:childTnLst>
                                </p:cTn>
                              </p:par>
                            </p:childTnLst>
                          </p:cTn>
                        </p:par>
                        <p:par>
                          <p:cTn id="41" fill="hold">
                            <p:stCondLst>
                              <p:cond delay="1500"/>
                            </p:stCondLst>
                            <p:childTnLst>
                              <p:par>
                                <p:cTn id="42" presetID="23" presetClass="entr" presetSubtype="16" fill="hold" grpId="0" nodeType="afterEffect">
                                  <p:stCondLst>
                                    <p:cond delay="0"/>
                                  </p:stCondLst>
                                  <p:childTnLst>
                                    <p:set>
                                      <p:cBhvr>
                                        <p:cTn id="43" dur="1" fill="hold">
                                          <p:stCondLst>
                                            <p:cond delay="0"/>
                                          </p:stCondLst>
                                        </p:cTn>
                                        <p:tgtEl>
                                          <p:spTgt spid="24582"/>
                                        </p:tgtEl>
                                        <p:attrNameLst>
                                          <p:attrName>style.visibility</p:attrName>
                                        </p:attrNameLst>
                                      </p:cBhvr>
                                      <p:to>
                                        <p:strVal val="visible"/>
                                      </p:to>
                                    </p:set>
                                    <p:anim calcmode="lin" valueType="num">
                                      <p:cBhvr>
                                        <p:cTn id="44" dur="500" fill="hold"/>
                                        <p:tgtEl>
                                          <p:spTgt spid="24582"/>
                                        </p:tgtEl>
                                        <p:attrNameLst>
                                          <p:attrName>ppt_w</p:attrName>
                                        </p:attrNameLst>
                                      </p:cBhvr>
                                      <p:tavLst>
                                        <p:tav tm="0">
                                          <p:val>
                                            <p:fltVal val="0"/>
                                          </p:val>
                                        </p:tav>
                                        <p:tav tm="100000">
                                          <p:val>
                                            <p:strVal val="#ppt_w"/>
                                          </p:val>
                                        </p:tav>
                                      </p:tavLst>
                                    </p:anim>
                                    <p:anim calcmode="lin" valueType="num">
                                      <p:cBhvr>
                                        <p:cTn id="45" dur="500" fill="hold"/>
                                        <p:tgtEl>
                                          <p:spTgt spid="24582"/>
                                        </p:tgtEl>
                                        <p:attrNameLst>
                                          <p:attrName>ppt_h</p:attrName>
                                        </p:attrNameLst>
                                      </p:cBhvr>
                                      <p:tavLst>
                                        <p:tav tm="0">
                                          <p:val>
                                            <p:fltVal val="0"/>
                                          </p:val>
                                        </p:tav>
                                        <p:tav tm="100000">
                                          <p:val>
                                            <p:strVal val="#ppt_h"/>
                                          </p:val>
                                        </p:tav>
                                      </p:tavLst>
                                    </p:anim>
                                  </p:childTnLst>
                                </p:cTn>
                              </p:par>
                            </p:childTnLst>
                          </p:cTn>
                        </p:par>
                        <p:par>
                          <p:cTn id="46" fill="hold">
                            <p:stCondLst>
                              <p:cond delay="2000"/>
                            </p:stCondLst>
                            <p:childTnLst>
                              <p:par>
                                <p:cTn id="47" presetID="23" presetClass="entr" presetSubtype="16" fill="hold" grpId="0" nodeType="afterEffect">
                                  <p:stCondLst>
                                    <p:cond delay="0"/>
                                  </p:stCondLst>
                                  <p:childTnLst>
                                    <p:set>
                                      <p:cBhvr>
                                        <p:cTn id="48" dur="1" fill="hold">
                                          <p:stCondLst>
                                            <p:cond delay="0"/>
                                          </p:stCondLst>
                                        </p:cTn>
                                        <p:tgtEl>
                                          <p:spTgt spid="24583"/>
                                        </p:tgtEl>
                                        <p:attrNameLst>
                                          <p:attrName>style.visibility</p:attrName>
                                        </p:attrNameLst>
                                      </p:cBhvr>
                                      <p:to>
                                        <p:strVal val="visible"/>
                                      </p:to>
                                    </p:set>
                                    <p:anim calcmode="lin" valueType="num">
                                      <p:cBhvr>
                                        <p:cTn id="49" dur="500" fill="hold"/>
                                        <p:tgtEl>
                                          <p:spTgt spid="24583"/>
                                        </p:tgtEl>
                                        <p:attrNameLst>
                                          <p:attrName>ppt_w</p:attrName>
                                        </p:attrNameLst>
                                      </p:cBhvr>
                                      <p:tavLst>
                                        <p:tav tm="0">
                                          <p:val>
                                            <p:fltVal val="0"/>
                                          </p:val>
                                        </p:tav>
                                        <p:tav tm="100000">
                                          <p:val>
                                            <p:strVal val="#ppt_w"/>
                                          </p:val>
                                        </p:tav>
                                      </p:tavLst>
                                    </p:anim>
                                    <p:anim calcmode="lin" valueType="num">
                                      <p:cBhvr>
                                        <p:cTn id="50" dur="500" fill="hold"/>
                                        <p:tgtEl>
                                          <p:spTgt spid="24583"/>
                                        </p:tgtEl>
                                        <p:attrNameLst>
                                          <p:attrName>ppt_h</p:attrName>
                                        </p:attrNameLst>
                                      </p:cBhvr>
                                      <p:tavLst>
                                        <p:tav tm="0">
                                          <p:val>
                                            <p:fltVal val="0"/>
                                          </p:val>
                                        </p:tav>
                                        <p:tav tm="100000">
                                          <p:val>
                                            <p:strVal val="#ppt_h"/>
                                          </p:val>
                                        </p:tav>
                                      </p:tavLst>
                                    </p:anim>
                                  </p:childTnLst>
                                </p:cTn>
                              </p:par>
                            </p:childTnLst>
                          </p:cTn>
                        </p:par>
                        <p:par>
                          <p:cTn id="51" fill="hold">
                            <p:stCondLst>
                              <p:cond delay="2500"/>
                            </p:stCondLst>
                            <p:childTnLst>
                              <p:par>
                                <p:cTn id="52" presetID="23" presetClass="entr" presetSubtype="16" fill="hold" grpId="0" nodeType="afterEffect">
                                  <p:stCondLst>
                                    <p:cond delay="0"/>
                                  </p:stCondLst>
                                  <p:childTnLst>
                                    <p:set>
                                      <p:cBhvr>
                                        <p:cTn id="53" dur="1" fill="hold">
                                          <p:stCondLst>
                                            <p:cond delay="0"/>
                                          </p:stCondLst>
                                        </p:cTn>
                                        <p:tgtEl>
                                          <p:spTgt spid="24584"/>
                                        </p:tgtEl>
                                        <p:attrNameLst>
                                          <p:attrName>style.visibility</p:attrName>
                                        </p:attrNameLst>
                                      </p:cBhvr>
                                      <p:to>
                                        <p:strVal val="visible"/>
                                      </p:to>
                                    </p:set>
                                    <p:anim calcmode="lin" valueType="num">
                                      <p:cBhvr>
                                        <p:cTn id="54" dur="500" fill="hold"/>
                                        <p:tgtEl>
                                          <p:spTgt spid="24584"/>
                                        </p:tgtEl>
                                        <p:attrNameLst>
                                          <p:attrName>ppt_w</p:attrName>
                                        </p:attrNameLst>
                                      </p:cBhvr>
                                      <p:tavLst>
                                        <p:tav tm="0">
                                          <p:val>
                                            <p:fltVal val="0"/>
                                          </p:val>
                                        </p:tav>
                                        <p:tav tm="100000">
                                          <p:val>
                                            <p:strVal val="#ppt_w"/>
                                          </p:val>
                                        </p:tav>
                                      </p:tavLst>
                                    </p:anim>
                                    <p:anim calcmode="lin" valueType="num">
                                      <p:cBhvr>
                                        <p:cTn id="55" dur="500" fill="hold"/>
                                        <p:tgtEl>
                                          <p:spTgt spid="24584"/>
                                        </p:tgtEl>
                                        <p:attrNameLst>
                                          <p:attrName>ppt_h</p:attrName>
                                        </p:attrNameLst>
                                      </p:cBhvr>
                                      <p:tavLst>
                                        <p:tav tm="0">
                                          <p:val>
                                            <p:fltVal val="0"/>
                                          </p:val>
                                        </p:tav>
                                        <p:tav tm="100000">
                                          <p:val>
                                            <p:strVal val="#ppt_h"/>
                                          </p:val>
                                        </p:tav>
                                      </p:tavLst>
                                    </p:anim>
                                  </p:childTnLst>
                                </p:cTn>
                              </p:par>
                            </p:childTnLst>
                          </p:cTn>
                        </p:par>
                        <p:par>
                          <p:cTn id="56" fill="hold">
                            <p:stCondLst>
                              <p:cond delay="3000"/>
                            </p:stCondLst>
                            <p:childTnLst>
                              <p:par>
                                <p:cTn id="57" presetID="23" presetClass="entr" presetSubtype="16" fill="hold" grpId="0" nodeType="afterEffect">
                                  <p:stCondLst>
                                    <p:cond delay="0"/>
                                  </p:stCondLst>
                                  <p:childTnLst>
                                    <p:set>
                                      <p:cBhvr>
                                        <p:cTn id="58" dur="1" fill="hold">
                                          <p:stCondLst>
                                            <p:cond delay="0"/>
                                          </p:stCondLst>
                                        </p:cTn>
                                        <p:tgtEl>
                                          <p:spTgt spid="24585"/>
                                        </p:tgtEl>
                                        <p:attrNameLst>
                                          <p:attrName>style.visibility</p:attrName>
                                        </p:attrNameLst>
                                      </p:cBhvr>
                                      <p:to>
                                        <p:strVal val="visible"/>
                                      </p:to>
                                    </p:set>
                                    <p:anim calcmode="lin" valueType="num">
                                      <p:cBhvr>
                                        <p:cTn id="59" dur="500" fill="hold"/>
                                        <p:tgtEl>
                                          <p:spTgt spid="24585"/>
                                        </p:tgtEl>
                                        <p:attrNameLst>
                                          <p:attrName>ppt_w</p:attrName>
                                        </p:attrNameLst>
                                      </p:cBhvr>
                                      <p:tavLst>
                                        <p:tav tm="0">
                                          <p:val>
                                            <p:fltVal val="0"/>
                                          </p:val>
                                        </p:tav>
                                        <p:tav tm="100000">
                                          <p:val>
                                            <p:strVal val="#ppt_w"/>
                                          </p:val>
                                        </p:tav>
                                      </p:tavLst>
                                    </p:anim>
                                    <p:anim calcmode="lin" valueType="num">
                                      <p:cBhvr>
                                        <p:cTn id="60" dur="500" fill="hold"/>
                                        <p:tgtEl>
                                          <p:spTgt spid="24585"/>
                                        </p:tgtEl>
                                        <p:attrNameLst>
                                          <p:attrName>ppt_h</p:attrName>
                                        </p:attrNameLst>
                                      </p:cBhvr>
                                      <p:tavLst>
                                        <p:tav tm="0">
                                          <p:val>
                                            <p:fltVal val="0"/>
                                          </p:val>
                                        </p:tav>
                                        <p:tav tm="100000">
                                          <p:val>
                                            <p:strVal val="#ppt_h"/>
                                          </p:val>
                                        </p:tav>
                                      </p:tavLst>
                                    </p:anim>
                                  </p:childTnLst>
                                </p:cTn>
                              </p:par>
                            </p:childTnLst>
                          </p:cTn>
                        </p:par>
                        <p:par>
                          <p:cTn id="61" fill="hold">
                            <p:stCondLst>
                              <p:cond delay="3500"/>
                            </p:stCondLst>
                            <p:childTnLst>
                              <p:par>
                                <p:cTn id="62" presetID="23" presetClass="entr" presetSubtype="16" fill="hold" grpId="0" nodeType="afterEffect">
                                  <p:stCondLst>
                                    <p:cond delay="0"/>
                                  </p:stCondLst>
                                  <p:childTnLst>
                                    <p:set>
                                      <p:cBhvr>
                                        <p:cTn id="63" dur="1" fill="hold">
                                          <p:stCondLst>
                                            <p:cond delay="0"/>
                                          </p:stCondLst>
                                        </p:cTn>
                                        <p:tgtEl>
                                          <p:spTgt spid="24586"/>
                                        </p:tgtEl>
                                        <p:attrNameLst>
                                          <p:attrName>style.visibility</p:attrName>
                                        </p:attrNameLst>
                                      </p:cBhvr>
                                      <p:to>
                                        <p:strVal val="visible"/>
                                      </p:to>
                                    </p:set>
                                    <p:anim calcmode="lin" valueType="num">
                                      <p:cBhvr>
                                        <p:cTn id="64" dur="500" fill="hold"/>
                                        <p:tgtEl>
                                          <p:spTgt spid="24586"/>
                                        </p:tgtEl>
                                        <p:attrNameLst>
                                          <p:attrName>ppt_w</p:attrName>
                                        </p:attrNameLst>
                                      </p:cBhvr>
                                      <p:tavLst>
                                        <p:tav tm="0">
                                          <p:val>
                                            <p:fltVal val="0"/>
                                          </p:val>
                                        </p:tav>
                                        <p:tav tm="100000">
                                          <p:val>
                                            <p:strVal val="#ppt_w"/>
                                          </p:val>
                                        </p:tav>
                                      </p:tavLst>
                                    </p:anim>
                                    <p:anim calcmode="lin" valueType="num">
                                      <p:cBhvr>
                                        <p:cTn id="65" dur="500" fill="hold"/>
                                        <p:tgtEl>
                                          <p:spTgt spid="24586"/>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24588"/>
                                        </p:tgtEl>
                                        <p:attrNameLst>
                                          <p:attrName>style.visibility</p:attrName>
                                        </p:attrNameLst>
                                      </p:cBhvr>
                                      <p:to>
                                        <p:strVal val="visible"/>
                                      </p:to>
                                    </p:set>
                                    <p:anim calcmode="lin" valueType="num">
                                      <p:cBhvr>
                                        <p:cTn id="70" dur="500" fill="hold"/>
                                        <p:tgtEl>
                                          <p:spTgt spid="24588"/>
                                        </p:tgtEl>
                                        <p:attrNameLst>
                                          <p:attrName>ppt_w</p:attrName>
                                        </p:attrNameLst>
                                      </p:cBhvr>
                                      <p:tavLst>
                                        <p:tav tm="0">
                                          <p:val>
                                            <p:fltVal val="0"/>
                                          </p:val>
                                        </p:tav>
                                        <p:tav tm="100000">
                                          <p:val>
                                            <p:strVal val="#ppt_w"/>
                                          </p:val>
                                        </p:tav>
                                      </p:tavLst>
                                    </p:anim>
                                    <p:anim calcmode="lin" valueType="num">
                                      <p:cBhvr>
                                        <p:cTn id="71" dur="500" fill="hold"/>
                                        <p:tgtEl>
                                          <p:spTgt spid="24588"/>
                                        </p:tgtEl>
                                        <p:attrNameLst>
                                          <p:attrName>ppt_h</p:attrName>
                                        </p:attrNameLst>
                                      </p:cBhvr>
                                      <p:tavLst>
                                        <p:tav tm="0">
                                          <p:val>
                                            <p:fltVal val="0"/>
                                          </p:val>
                                        </p:tav>
                                        <p:tav tm="100000">
                                          <p:val>
                                            <p:strVal val="#ppt_h"/>
                                          </p:val>
                                        </p:tav>
                                      </p:tavLst>
                                    </p:anim>
                                  </p:childTnLst>
                                </p:cTn>
                              </p:par>
                            </p:childTnLst>
                          </p:cTn>
                        </p:par>
                        <p:par>
                          <p:cTn id="72" fill="hold">
                            <p:stCondLst>
                              <p:cond delay="500"/>
                            </p:stCondLst>
                            <p:childTnLst>
                              <p:par>
                                <p:cTn id="73" presetID="23" presetClass="entr" presetSubtype="16" fill="hold" grpId="0" nodeType="afterEffect">
                                  <p:stCondLst>
                                    <p:cond delay="0"/>
                                  </p:stCondLst>
                                  <p:childTnLst>
                                    <p:set>
                                      <p:cBhvr>
                                        <p:cTn id="74" dur="1" fill="hold">
                                          <p:stCondLst>
                                            <p:cond delay="0"/>
                                          </p:stCondLst>
                                        </p:cTn>
                                        <p:tgtEl>
                                          <p:spTgt spid="24589"/>
                                        </p:tgtEl>
                                        <p:attrNameLst>
                                          <p:attrName>style.visibility</p:attrName>
                                        </p:attrNameLst>
                                      </p:cBhvr>
                                      <p:to>
                                        <p:strVal val="visible"/>
                                      </p:to>
                                    </p:set>
                                    <p:anim calcmode="lin" valueType="num">
                                      <p:cBhvr>
                                        <p:cTn id="75" dur="500" fill="hold"/>
                                        <p:tgtEl>
                                          <p:spTgt spid="24589"/>
                                        </p:tgtEl>
                                        <p:attrNameLst>
                                          <p:attrName>ppt_w</p:attrName>
                                        </p:attrNameLst>
                                      </p:cBhvr>
                                      <p:tavLst>
                                        <p:tav tm="0">
                                          <p:val>
                                            <p:fltVal val="0"/>
                                          </p:val>
                                        </p:tav>
                                        <p:tav tm="100000">
                                          <p:val>
                                            <p:strVal val="#ppt_w"/>
                                          </p:val>
                                        </p:tav>
                                      </p:tavLst>
                                    </p:anim>
                                    <p:anim calcmode="lin" valueType="num">
                                      <p:cBhvr>
                                        <p:cTn id="76" dur="500" fill="hold"/>
                                        <p:tgtEl>
                                          <p:spTgt spid="24589"/>
                                        </p:tgtEl>
                                        <p:attrNameLst>
                                          <p:attrName>ppt_h</p:attrName>
                                        </p:attrNameLst>
                                      </p:cBhvr>
                                      <p:tavLst>
                                        <p:tav tm="0">
                                          <p:val>
                                            <p:fltVal val="0"/>
                                          </p:val>
                                        </p:tav>
                                        <p:tav tm="100000">
                                          <p:val>
                                            <p:strVal val="#ppt_h"/>
                                          </p:val>
                                        </p:tav>
                                      </p:tavLst>
                                    </p:anim>
                                  </p:childTnLst>
                                </p:cTn>
                              </p:par>
                            </p:childTnLst>
                          </p:cTn>
                        </p:par>
                        <p:par>
                          <p:cTn id="77" fill="hold">
                            <p:stCondLst>
                              <p:cond delay="1000"/>
                            </p:stCondLst>
                            <p:childTnLst>
                              <p:par>
                                <p:cTn id="78" presetID="23" presetClass="entr" presetSubtype="16" fill="hold" grpId="0" nodeType="afterEffect">
                                  <p:stCondLst>
                                    <p:cond delay="0"/>
                                  </p:stCondLst>
                                  <p:childTnLst>
                                    <p:set>
                                      <p:cBhvr>
                                        <p:cTn id="79" dur="1" fill="hold">
                                          <p:stCondLst>
                                            <p:cond delay="0"/>
                                          </p:stCondLst>
                                        </p:cTn>
                                        <p:tgtEl>
                                          <p:spTgt spid="24591"/>
                                        </p:tgtEl>
                                        <p:attrNameLst>
                                          <p:attrName>style.visibility</p:attrName>
                                        </p:attrNameLst>
                                      </p:cBhvr>
                                      <p:to>
                                        <p:strVal val="visible"/>
                                      </p:to>
                                    </p:set>
                                    <p:anim calcmode="lin" valueType="num">
                                      <p:cBhvr>
                                        <p:cTn id="80" dur="500" fill="hold"/>
                                        <p:tgtEl>
                                          <p:spTgt spid="24591"/>
                                        </p:tgtEl>
                                        <p:attrNameLst>
                                          <p:attrName>ppt_w</p:attrName>
                                        </p:attrNameLst>
                                      </p:cBhvr>
                                      <p:tavLst>
                                        <p:tav tm="0">
                                          <p:val>
                                            <p:fltVal val="0"/>
                                          </p:val>
                                        </p:tav>
                                        <p:tav tm="100000">
                                          <p:val>
                                            <p:strVal val="#ppt_w"/>
                                          </p:val>
                                        </p:tav>
                                      </p:tavLst>
                                    </p:anim>
                                    <p:anim calcmode="lin" valueType="num">
                                      <p:cBhvr>
                                        <p:cTn id="81" dur="500" fill="hold"/>
                                        <p:tgtEl>
                                          <p:spTgt spid="24591"/>
                                        </p:tgtEl>
                                        <p:attrNameLst>
                                          <p:attrName>ppt_h</p:attrName>
                                        </p:attrNameLst>
                                      </p:cBhvr>
                                      <p:tavLst>
                                        <p:tav tm="0">
                                          <p:val>
                                            <p:fltVal val="0"/>
                                          </p:val>
                                        </p:tav>
                                        <p:tav tm="100000">
                                          <p:val>
                                            <p:strVal val="#ppt_h"/>
                                          </p:val>
                                        </p:tav>
                                      </p:tavLst>
                                    </p:anim>
                                  </p:childTnLst>
                                </p:cTn>
                              </p:par>
                            </p:childTnLst>
                          </p:cTn>
                        </p:par>
                        <p:par>
                          <p:cTn id="82" fill="hold">
                            <p:stCondLst>
                              <p:cond delay="1500"/>
                            </p:stCondLst>
                            <p:childTnLst>
                              <p:par>
                                <p:cTn id="83" presetID="23" presetClass="entr" presetSubtype="16" fill="hold" grpId="0" nodeType="afterEffect">
                                  <p:stCondLst>
                                    <p:cond delay="0"/>
                                  </p:stCondLst>
                                  <p:childTnLst>
                                    <p:set>
                                      <p:cBhvr>
                                        <p:cTn id="84" dur="1" fill="hold">
                                          <p:stCondLst>
                                            <p:cond delay="0"/>
                                          </p:stCondLst>
                                        </p:cTn>
                                        <p:tgtEl>
                                          <p:spTgt spid="24593"/>
                                        </p:tgtEl>
                                        <p:attrNameLst>
                                          <p:attrName>style.visibility</p:attrName>
                                        </p:attrNameLst>
                                      </p:cBhvr>
                                      <p:to>
                                        <p:strVal val="visible"/>
                                      </p:to>
                                    </p:set>
                                    <p:anim calcmode="lin" valueType="num">
                                      <p:cBhvr>
                                        <p:cTn id="85" dur="500" fill="hold"/>
                                        <p:tgtEl>
                                          <p:spTgt spid="24593"/>
                                        </p:tgtEl>
                                        <p:attrNameLst>
                                          <p:attrName>ppt_w</p:attrName>
                                        </p:attrNameLst>
                                      </p:cBhvr>
                                      <p:tavLst>
                                        <p:tav tm="0">
                                          <p:val>
                                            <p:fltVal val="0"/>
                                          </p:val>
                                        </p:tav>
                                        <p:tav tm="100000">
                                          <p:val>
                                            <p:strVal val="#ppt_w"/>
                                          </p:val>
                                        </p:tav>
                                      </p:tavLst>
                                    </p:anim>
                                    <p:anim calcmode="lin" valueType="num">
                                      <p:cBhvr>
                                        <p:cTn id="86" dur="500" fill="hold"/>
                                        <p:tgtEl>
                                          <p:spTgt spid="24593"/>
                                        </p:tgtEl>
                                        <p:attrNameLst>
                                          <p:attrName>ppt_h</p:attrName>
                                        </p:attrNameLst>
                                      </p:cBhvr>
                                      <p:tavLst>
                                        <p:tav tm="0">
                                          <p:val>
                                            <p:fltVal val="0"/>
                                          </p:val>
                                        </p:tav>
                                        <p:tav tm="100000">
                                          <p:val>
                                            <p:strVal val="#ppt_h"/>
                                          </p:val>
                                        </p:tav>
                                      </p:tavLst>
                                    </p:anim>
                                  </p:childTnLst>
                                </p:cTn>
                              </p:par>
                            </p:childTnLst>
                          </p:cTn>
                        </p:par>
                        <p:par>
                          <p:cTn id="87" fill="hold">
                            <p:stCondLst>
                              <p:cond delay="2000"/>
                            </p:stCondLst>
                            <p:childTnLst>
                              <p:par>
                                <p:cTn id="88" presetID="23" presetClass="entr" presetSubtype="16" fill="hold" grpId="0" nodeType="afterEffect">
                                  <p:stCondLst>
                                    <p:cond delay="0"/>
                                  </p:stCondLst>
                                  <p:childTnLst>
                                    <p:set>
                                      <p:cBhvr>
                                        <p:cTn id="89" dur="1" fill="hold">
                                          <p:stCondLst>
                                            <p:cond delay="0"/>
                                          </p:stCondLst>
                                        </p:cTn>
                                        <p:tgtEl>
                                          <p:spTgt spid="24595"/>
                                        </p:tgtEl>
                                        <p:attrNameLst>
                                          <p:attrName>style.visibility</p:attrName>
                                        </p:attrNameLst>
                                      </p:cBhvr>
                                      <p:to>
                                        <p:strVal val="visible"/>
                                      </p:to>
                                    </p:set>
                                    <p:anim calcmode="lin" valueType="num">
                                      <p:cBhvr>
                                        <p:cTn id="90" dur="500" fill="hold"/>
                                        <p:tgtEl>
                                          <p:spTgt spid="24595"/>
                                        </p:tgtEl>
                                        <p:attrNameLst>
                                          <p:attrName>ppt_w</p:attrName>
                                        </p:attrNameLst>
                                      </p:cBhvr>
                                      <p:tavLst>
                                        <p:tav tm="0">
                                          <p:val>
                                            <p:fltVal val="0"/>
                                          </p:val>
                                        </p:tav>
                                        <p:tav tm="100000">
                                          <p:val>
                                            <p:strVal val="#ppt_w"/>
                                          </p:val>
                                        </p:tav>
                                      </p:tavLst>
                                    </p:anim>
                                    <p:anim calcmode="lin" valueType="num">
                                      <p:cBhvr>
                                        <p:cTn id="91" dur="500" fill="hold"/>
                                        <p:tgtEl>
                                          <p:spTgt spid="24595"/>
                                        </p:tgtEl>
                                        <p:attrNameLst>
                                          <p:attrName>ppt_h</p:attrName>
                                        </p:attrNameLst>
                                      </p:cBhvr>
                                      <p:tavLst>
                                        <p:tav tm="0">
                                          <p:val>
                                            <p:fltVal val="0"/>
                                          </p:val>
                                        </p:tav>
                                        <p:tav tm="100000">
                                          <p:val>
                                            <p:strVal val="#ppt_h"/>
                                          </p:val>
                                        </p:tav>
                                      </p:tavLst>
                                    </p:anim>
                                  </p:childTnLst>
                                </p:cTn>
                              </p:par>
                            </p:childTnLst>
                          </p:cTn>
                        </p:par>
                        <p:par>
                          <p:cTn id="92" fill="hold">
                            <p:stCondLst>
                              <p:cond delay="2500"/>
                            </p:stCondLst>
                            <p:childTnLst>
                              <p:par>
                                <p:cTn id="93" presetID="23" presetClass="entr" presetSubtype="16" fill="hold" grpId="0" nodeType="afterEffect">
                                  <p:stCondLst>
                                    <p:cond delay="0"/>
                                  </p:stCondLst>
                                  <p:childTnLst>
                                    <p:set>
                                      <p:cBhvr>
                                        <p:cTn id="94" dur="1" fill="hold">
                                          <p:stCondLst>
                                            <p:cond delay="0"/>
                                          </p:stCondLst>
                                        </p:cTn>
                                        <p:tgtEl>
                                          <p:spTgt spid="24594"/>
                                        </p:tgtEl>
                                        <p:attrNameLst>
                                          <p:attrName>style.visibility</p:attrName>
                                        </p:attrNameLst>
                                      </p:cBhvr>
                                      <p:to>
                                        <p:strVal val="visible"/>
                                      </p:to>
                                    </p:set>
                                    <p:anim calcmode="lin" valueType="num">
                                      <p:cBhvr>
                                        <p:cTn id="95" dur="500" fill="hold"/>
                                        <p:tgtEl>
                                          <p:spTgt spid="24594"/>
                                        </p:tgtEl>
                                        <p:attrNameLst>
                                          <p:attrName>ppt_w</p:attrName>
                                        </p:attrNameLst>
                                      </p:cBhvr>
                                      <p:tavLst>
                                        <p:tav tm="0">
                                          <p:val>
                                            <p:fltVal val="0"/>
                                          </p:val>
                                        </p:tav>
                                        <p:tav tm="100000">
                                          <p:val>
                                            <p:strVal val="#ppt_w"/>
                                          </p:val>
                                        </p:tav>
                                      </p:tavLst>
                                    </p:anim>
                                    <p:anim calcmode="lin" valueType="num">
                                      <p:cBhvr>
                                        <p:cTn id="96" dur="500" fill="hold"/>
                                        <p:tgtEl>
                                          <p:spTgt spid="24594"/>
                                        </p:tgtEl>
                                        <p:attrNameLst>
                                          <p:attrName>ppt_h</p:attrName>
                                        </p:attrNameLst>
                                      </p:cBhvr>
                                      <p:tavLst>
                                        <p:tav tm="0">
                                          <p:val>
                                            <p:fltVal val="0"/>
                                          </p:val>
                                        </p:tav>
                                        <p:tav tm="100000">
                                          <p:val>
                                            <p:strVal val="#ppt_h"/>
                                          </p:val>
                                        </p:tav>
                                      </p:tavLst>
                                    </p:anim>
                                  </p:childTnLst>
                                </p:cTn>
                              </p:par>
                            </p:childTnLst>
                          </p:cTn>
                        </p:par>
                        <p:par>
                          <p:cTn id="97" fill="hold">
                            <p:stCondLst>
                              <p:cond delay="3000"/>
                            </p:stCondLst>
                            <p:childTnLst>
                              <p:par>
                                <p:cTn id="98" presetID="23" presetClass="entr" presetSubtype="16" fill="hold" grpId="0" nodeType="afterEffect">
                                  <p:stCondLst>
                                    <p:cond delay="0"/>
                                  </p:stCondLst>
                                  <p:childTnLst>
                                    <p:set>
                                      <p:cBhvr>
                                        <p:cTn id="99" dur="1" fill="hold">
                                          <p:stCondLst>
                                            <p:cond delay="0"/>
                                          </p:stCondLst>
                                        </p:cTn>
                                        <p:tgtEl>
                                          <p:spTgt spid="24592"/>
                                        </p:tgtEl>
                                        <p:attrNameLst>
                                          <p:attrName>style.visibility</p:attrName>
                                        </p:attrNameLst>
                                      </p:cBhvr>
                                      <p:to>
                                        <p:strVal val="visible"/>
                                      </p:to>
                                    </p:set>
                                    <p:anim calcmode="lin" valueType="num">
                                      <p:cBhvr>
                                        <p:cTn id="100" dur="500" fill="hold"/>
                                        <p:tgtEl>
                                          <p:spTgt spid="24592"/>
                                        </p:tgtEl>
                                        <p:attrNameLst>
                                          <p:attrName>ppt_w</p:attrName>
                                        </p:attrNameLst>
                                      </p:cBhvr>
                                      <p:tavLst>
                                        <p:tav tm="0">
                                          <p:val>
                                            <p:fltVal val="0"/>
                                          </p:val>
                                        </p:tav>
                                        <p:tav tm="100000">
                                          <p:val>
                                            <p:strVal val="#ppt_w"/>
                                          </p:val>
                                        </p:tav>
                                      </p:tavLst>
                                    </p:anim>
                                    <p:anim calcmode="lin" valueType="num">
                                      <p:cBhvr>
                                        <p:cTn id="101" dur="500" fill="hold"/>
                                        <p:tgtEl>
                                          <p:spTgt spid="24592"/>
                                        </p:tgtEl>
                                        <p:attrNameLst>
                                          <p:attrName>ppt_h</p:attrName>
                                        </p:attrNameLst>
                                      </p:cBhvr>
                                      <p:tavLst>
                                        <p:tav tm="0">
                                          <p:val>
                                            <p:fltVal val="0"/>
                                          </p:val>
                                        </p:tav>
                                        <p:tav tm="100000">
                                          <p:val>
                                            <p:strVal val="#ppt_h"/>
                                          </p:val>
                                        </p:tav>
                                      </p:tavLst>
                                    </p:anim>
                                  </p:childTnLst>
                                </p:cTn>
                              </p:par>
                            </p:childTnLst>
                          </p:cTn>
                        </p:par>
                        <p:par>
                          <p:cTn id="102" fill="hold">
                            <p:stCondLst>
                              <p:cond delay="3500"/>
                            </p:stCondLst>
                            <p:childTnLst>
                              <p:par>
                                <p:cTn id="103" presetID="23" presetClass="entr" presetSubtype="16" fill="hold" grpId="0" nodeType="afterEffect">
                                  <p:stCondLst>
                                    <p:cond delay="0"/>
                                  </p:stCondLst>
                                  <p:childTnLst>
                                    <p:set>
                                      <p:cBhvr>
                                        <p:cTn id="104" dur="1" fill="hold">
                                          <p:stCondLst>
                                            <p:cond delay="0"/>
                                          </p:stCondLst>
                                        </p:cTn>
                                        <p:tgtEl>
                                          <p:spTgt spid="24590"/>
                                        </p:tgtEl>
                                        <p:attrNameLst>
                                          <p:attrName>style.visibility</p:attrName>
                                        </p:attrNameLst>
                                      </p:cBhvr>
                                      <p:to>
                                        <p:strVal val="visible"/>
                                      </p:to>
                                    </p:set>
                                    <p:anim calcmode="lin" valueType="num">
                                      <p:cBhvr>
                                        <p:cTn id="105" dur="500" fill="hold"/>
                                        <p:tgtEl>
                                          <p:spTgt spid="24590"/>
                                        </p:tgtEl>
                                        <p:attrNameLst>
                                          <p:attrName>ppt_w</p:attrName>
                                        </p:attrNameLst>
                                      </p:cBhvr>
                                      <p:tavLst>
                                        <p:tav tm="0">
                                          <p:val>
                                            <p:fltVal val="0"/>
                                          </p:val>
                                        </p:tav>
                                        <p:tav tm="100000">
                                          <p:val>
                                            <p:strVal val="#ppt_w"/>
                                          </p:val>
                                        </p:tav>
                                      </p:tavLst>
                                    </p:anim>
                                    <p:anim calcmode="lin" valueType="num">
                                      <p:cBhvr>
                                        <p:cTn id="106" dur="500" fill="hold"/>
                                        <p:tgtEl>
                                          <p:spTgt spid="24590"/>
                                        </p:tgtEl>
                                        <p:attrNameLst>
                                          <p:attrName>ppt_h</p:attrName>
                                        </p:attrNameLst>
                                      </p:cBhvr>
                                      <p:tavLst>
                                        <p:tav tm="0">
                                          <p:val>
                                            <p:fltVal val="0"/>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23" presetClass="entr" presetSubtype="16" fill="hold" grpId="0" nodeType="clickEffect">
                                  <p:stCondLst>
                                    <p:cond delay="0"/>
                                  </p:stCondLst>
                                  <p:childTnLst>
                                    <p:set>
                                      <p:cBhvr>
                                        <p:cTn id="110" dur="1" fill="hold">
                                          <p:stCondLst>
                                            <p:cond delay="0"/>
                                          </p:stCondLst>
                                        </p:cTn>
                                        <p:tgtEl>
                                          <p:spTgt spid="24616"/>
                                        </p:tgtEl>
                                        <p:attrNameLst>
                                          <p:attrName>style.visibility</p:attrName>
                                        </p:attrNameLst>
                                      </p:cBhvr>
                                      <p:to>
                                        <p:strVal val="visible"/>
                                      </p:to>
                                    </p:set>
                                    <p:anim calcmode="lin" valueType="num">
                                      <p:cBhvr>
                                        <p:cTn id="111" dur="500" fill="hold"/>
                                        <p:tgtEl>
                                          <p:spTgt spid="24616"/>
                                        </p:tgtEl>
                                        <p:attrNameLst>
                                          <p:attrName>ppt_w</p:attrName>
                                        </p:attrNameLst>
                                      </p:cBhvr>
                                      <p:tavLst>
                                        <p:tav tm="0">
                                          <p:val>
                                            <p:fltVal val="0"/>
                                          </p:val>
                                        </p:tav>
                                        <p:tav tm="100000">
                                          <p:val>
                                            <p:strVal val="#ppt_w"/>
                                          </p:val>
                                        </p:tav>
                                      </p:tavLst>
                                    </p:anim>
                                    <p:anim calcmode="lin" valueType="num">
                                      <p:cBhvr>
                                        <p:cTn id="112" dur="500" fill="hold"/>
                                        <p:tgtEl>
                                          <p:spTgt spid="246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P spid="24582" grpId="0" animBg="1"/>
      <p:bldP spid="24583" grpId="0" animBg="1"/>
      <p:bldP spid="24584" grpId="0" animBg="1"/>
      <p:bldP spid="24585" grpId="0" animBg="1"/>
      <p:bldP spid="24586" grpId="0" animBg="1"/>
      <p:bldP spid="24587" grpId="0" animBg="1"/>
      <p:bldP spid="24588" grpId="0" animBg="1"/>
      <p:bldP spid="24589" grpId="0"/>
      <p:bldP spid="24590" grpId="0"/>
      <p:bldP spid="24591" grpId="0" animBg="1"/>
      <p:bldP spid="24592" grpId="0" animBg="1"/>
      <p:bldP spid="24593" grpId="0" animBg="1"/>
      <p:bldP spid="24594" grpId="0" animBg="1"/>
      <p:bldP spid="24595" grpId="0" animBg="1"/>
      <p:bldP spid="24596" grpId="0"/>
      <p:bldP spid="24599" grpId="0" animBg="1"/>
      <p:bldP spid="246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1">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5" name="AutoShape 22">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8" name="Titolo 1"/>
          <p:cNvSpPr>
            <a:spLocks noGrp="1"/>
          </p:cNvSpPr>
          <p:nvPr>
            <p:ph type="title"/>
          </p:nvPr>
        </p:nvSpPr>
        <p:spPr>
          <a:xfrm>
            <a:off x="1357290" y="71414"/>
            <a:ext cx="6072230" cy="1143000"/>
          </a:xfrm>
        </p:spPr>
        <p:txBody>
          <a:bodyPr>
            <a:normAutofit fontScale="90000"/>
          </a:bodyPr>
          <a:lstStyle/>
          <a:p>
            <a:r>
              <a:rPr lang="it-IT" sz="2800" b="1" dirty="0" smtClean="0">
                <a:latin typeface="Times New Roman" pitchFamily="18" charset="0"/>
                <a:cs typeface="Times New Roman" pitchFamily="18" charset="0"/>
              </a:rPr>
              <a:t>La deriva genetica può portare alla fissazione di alleli neutrali comparsi per mutazione.</a:t>
            </a:r>
            <a:endParaRPr lang="it-IT" sz="2800" b="1" dirty="0">
              <a:latin typeface="Times New Roman" pitchFamily="18" charset="0"/>
              <a:cs typeface="Times New Roman" pitchFamily="18" charset="0"/>
            </a:endParaRPr>
          </a:p>
        </p:txBody>
      </p:sp>
      <p:grpSp>
        <p:nvGrpSpPr>
          <p:cNvPr id="9" name="Gruppo 8"/>
          <p:cNvGrpSpPr/>
          <p:nvPr/>
        </p:nvGrpSpPr>
        <p:grpSpPr>
          <a:xfrm>
            <a:off x="357158" y="2500306"/>
            <a:ext cx="571504" cy="928694"/>
            <a:chOff x="357158" y="1571612"/>
            <a:chExt cx="571504" cy="928694"/>
          </a:xfrm>
        </p:grpSpPr>
        <p:sp>
          <p:nvSpPr>
            <p:cNvPr id="10" name="Rettangolo 9"/>
            <p:cNvSpPr/>
            <p:nvPr/>
          </p:nvSpPr>
          <p:spPr>
            <a:xfrm>
              <a:off x="500034" y="1714488"/>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500034" y="2071678"/>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p:cNvSpPr/>
            <p:nvPr/>
          </p:nvSpPr>
          <p:spPr>
            <a:xfrm>
              <a:off x="357158" y="1571612"/>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3" name="Gruppo 12"/>
          <p:cNvGrpSpPr/>
          <p:nvPr/>
        </p:nvGrpSpPr>
        <p:grpSpPr>
          <a:xfrm>
            <a:off x="1000100" y="2500306"/>
            <a:ext cx="571504" cy="928694"/>
            <a:chOff x="1000100" y="1571612"/>
            <a:chExt cx="571504" cy="928694"/>
          </a:xfrm>
        </p:grpSpPr>
        <p:sp>
          <p:nvSpPr>
            <p:cNvPr id="14" name="Rettangolo 13"/>
            <p:cNvSpPr/>
            <p:nvPr/>
          </p:nvSpPr>
          <p:spPr>
            <a:xfrm>
              <a:off x="1142976" y="1714488"/>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1142976" y="2071678"/>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p:cNvSpPr/>
            <p:nvPr/>
          </p:nvSpPr>
          <p:spPr>
            <a:xfrm>
              <a:off x="1000100" y="1571612"/>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7" name="Rettangolo 16"/>
          <p:cNvSpPr/>
          <p:nvPr/>
        </p:nvSpPr>
        <p:spPr>
          <a:xfrm>
            <a:off x="1785918" y="2643182"/>
            <a:ext cx="285752"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8" name="Gruppo 17"/>
          <p:cNvGrpSpPr/>
          <p:nvPr/>
        </p:nvGrpSpPr>
        <p:grpSpPr>
          <a:xfrm>
            <a:off x="1643042" y="2500306"/>
            <a:ext cx="571504" cy="928694"/>
            <a:chOff x="1643042" y="1428736"/>
            <a:chExt cx="571504" cy="928694"/>
          </a:xfrm>
        </p:grpSpPr>
        <p:sp>
          <p:nvSpPr>
            <p:cNvPr id="19" name="Rettangolo 18"/>
            <p:cNvSpPr/>
            <p:nvPr/>
          </p:nvSpPr>
          <p:spPr>
            <a:xfrm>
              <a:off x="1785918" y="1928802"/>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Ovale 19"/>
            <p:cNvSpPr/>
            <p:nvPr/>
          </p:nvSpPr>
          <p:spPr>
            <a:xfrm>
              <a:off x="1643042" y="1428736"/>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8" name="Rettangolo 27"/>
          <p:cNvSpPr/>
          <p:nvPr/>
        </p:nvSpPr>
        <p:spPr>
          <a:xfrm>
            <a:off x="1785918" y="2643182"/>
            <a:ext cx="285752" cy="21431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9" name="Group 39"/>
          <p:cNvGrpSpPr>
            <a:grpSpLocks/>
          </p:cNvGrpSpPr>
          <p:nvPr/>
        </p:nvGrpSpPr>
        <p:grpSpPr bwMode="auto">
          <a:xfrm>
            <a:off x="5929322" y="3714752"/>
            <a:ext cx="1727200" cy="727075"/>
            <a:chOff x="703" y="1570"/>
            <a:chExt cx="1088" cy="458"/>
          </a:xfrm>
        </p:grpSpPr>
        <p:grpSp>
          <p:nvGrpSpPr>
            <p:cNvPr id="30" name="Group 30"/>
            <p:cNvGrpSpPr>
              <a:grpSpLocks/>
            </p:cNvGrpSpPr>
            <p:nvPr/>
          </p:nvGrpSpPr>
          <p:grpSpPr bwMode="auto">
            <a:xfrm>
              <a:off x="703" y="1570"/>
              <a:ext cx="227" cy="458"/>
              <a:chOff x="703" y="1570"/>
              <a:chExt cx="227" cy="458"/>
            </a:xfrm>
          </p:grpSpPr>
          <p:sp>
            <p:nvSpPr>
              <p:cNvPr id="32" name="Text Box 24"/>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6</a:t>
                </a:r>
                <a:endParaRPr lang="it-IT" b="1" i="0" dirty="0">
                  <a:latin typeface="Times New Roman" pitchFamily="18" charset="0"/>
                </a:endParaRPr>
              </a:p>
            </p:txBody>
          </p:sp>
          <p:sp>
            <p:nvSpPr>
              <p:cNvPr id="33" name="AutoShape 25"/>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34" name="Text Box 26"/>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3</a:t>
                </a:r>
                <a:endParaRPr lang="it-IT" b="1" i="0" dirty="0">
                  <a:latin typeface="Times New Roman" pitchFamily="18" charset="0"/>
                </a:endParaRPr>
              </a:p>
            </p:txBody>
          </p:sp>
          <p:sp>
            <p:nvSpPr>
              <p:cNvPr id="35" name="AutoShape 27"/>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31" name="Text Box 28"/>
            <p:cNvSpPr txBox="1">
              <a:spLocks noChangeArrowheads="1"/>
            </p:cNvSpPr>
            <p:nvPr/>
          </p:nvSpPr>
          <p:spPr bwMode="auto">
            <a:xfrm>
              <a:off x="975" y="1706"/>
              <a:ext cx="816" cy="231"/>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(1/6)</a:t>
              </a:r>
              <a:r>
                <a:rPr lang="it-IT" b="1" i="0" baseline="30000" dirty="0" smtClean="0">
                  <a:latin typeface="Times New Roman" pitchFamily="18" charset="0"/>
                </a:rPr>
                <a:t>3</a:t>
              </a:r>
              <a:r>
                <a:rPr lang="it-IT" b="1" i="0" dirty="0" smtClean="0">
                  <a:latin typeface="Times New Roman" pitchFamily="18" charset="0"/>
                </a:rPr>
                <a:t>(5/6)</a:t>
              </a:r>
              <a:r>
                <a:rPr lang="it-IT" b="1" i="0" baseline="30000" dirty="0" smtClean="0">
                  <a:latin typeface="Times New Roman" pitchFamily="18" charset="0"/>
                </a:rPr>
                <a:t>3</a:t>
              </a:r>
              <a:endParaRPr lang="it-IT" b="1" i="0" baseline="-25000" dirty="0">
                <a:latin typeface="Times New Roman" pitchFamily="18" charset="0"/>
              </a:endParaRPr>
            </a:p>
          </p:txBody>
        </p:sp>
      </p:grpSp>
      <p:sp>
        <p:nvSpPr>
          <p:cNvPr id="36" name="Text Box 20"/>
          <p:cNvSpPr txBox="1">
            <a:spLocks noChangeArrowheads="1"/>
          </p:cNvSpPr>
          <p:nvPr/>
        </p:nvSpPr>
        <p:spPr bwMode="auto">
          <a:xfrm>
            <a:off x="895354" y="1285860"/>
            <a:ext cx="7605736" cy="923330"/>
          </a:xfrm>
          <a:prstGeom prst="rect">
            <a:avLst/>
          </a:prstGeom>
          <a:solidFill>
            <a:schemeClr val="accent2">
              <a:lumMod val="40000"/>
              <a:lumOff val="60000"/>
            </a:schemeClr>
          </a:solidFill>
          <a:ln w="9525">
            <a:noFill/>
            <a:miter lim="800000"/>
            <a:headEnd/>
            <a:tailEnd/>
          </a:ln>
        </p:spPr>
        <p:txBody>
          <a:bodyPr wrap="square">
            <a:spAutoFit/>
          </a:bodyPr>
          <a:lstStyle/>
          <a:p>
            <a:pPr>
              <a:lnSpc>
                <a:spcPct val="75000"/>
              </a:lnSpc>
            </a:pPr>
            <a:r>
              <a:rPr lang="it-IT" b="1" i="0" dirty="0">
                <a:latin typeface="Times New Roman" pitchFamily="18" charset="0"/>
              </a:rPr>
              <a:t>In una popolazione di 3 individui </a:t>
            </a:r>
            <a:r>
              <a:rPr lang="it-IT" b="1" i="0" dirty="0" smtClean="0">
                <a:latin typeface="Times New Roman" pitchFamily="18" charset="0"/>
              </a:rPr>
              <a:t>bisessuati (N=3), ciascuno con 2 “serbatoi” di gameti (n=2N=6), quando nella generazione i compare un allele mutato neutrale (giallo) è sempre in eterozigosi e la sua frequenza è p=1/2N=1/6, mentre l’altro allele (verde) ha frequenza </a:t>
            </a:r>
            <a:r>
              <a:rPr lang="it-IT" b="1" i="0" dirty="0" err="1" smtClean="0">
                <a:latin typeface="Times New Roman" pitchFamily="18" charset="0"/>
              </a:rPr>
              <a:t>q=</a:t>
            </a:r>
            <a:r>
              <a:rPr lang="it-IT" b="1" i="0" dirty="0" smtClean="0">
                <a:latin typeface="Times New Roman" pitchFamily="18" charset="0"/>
              </a:rPr>
              <a:t>(2N-1)/2N=5/6. </a:t>
            </a:r>
            <a:endParaRPr lang="it-IT" b="1" i="0" dirty="0">
              <a:latin typeface="Times New Roman" pitchFamily="18" charset="0"/>
            </a:endParaRPr>
          </a:p>
        </p:txBody>
      </p:sp>
      <p:sp>
        <p:nvSpPr>
          <p:cNvPr id="37" name="Text Box 20"/>
          <p:cNvSpPr txBox="1">
            <a:spLocks noChangeArrowheads="1"/>
          </p:cNvSpPr>
          <p:nvPr/>
        </p:nvSpPr>
        <p:spPr bwMode="auto">
          <a:xfrm>
            <a:off x="2581260" y="2571744"/>
            <a:ext cx="2633682" cy="715581"/>
          </a:xfrm>
          <a:prstGeom prst="rect">
            <a:avLst/>
          </a:prstGeom>
          <a:solidFill>
            <a:schemeClr val="accent2">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La probabilità generica che nella generazione i+1 </a:t>
            </a:r>
            <a:r>
              <a:rPr lang="it-IT" b="1" i="0" dirty="0" err="1" smtClean="0">
                <a:latin typeface="Times New Roman" pitchFamily="18" charset="0"/>
              </a:rPr>
              <a:t>p=k</a:t>
            </a:r>
            <a:r>
              <a:rPr lang="it-IT" b="1" i="0" dirty="0" smtClean="0">
                <a:latin typeface="Times New Roman" pitchFamily="18" charset="0"/>
              </a:rPr>
              <a:t>/n è la seguente:</a:t>
            </a:r>
            <a:endParaRPr lang="it-IT" b="1" i="0" dirty="0">
              <a:latin typeface="Times New Roman" pitchFamily="18" charset="0"/>
            </a:endParaRPr>
          </a:p>
        </p:txBody>
      </p:sp>
      <p:grpSp>
        <p:nvGrpSpPr>
          <p:cNvPr id="38" name="Gruppo 37"/>
          <p:cNvGrpSpPr/>
          <p:nvPr/>
        </p:nvGrpSpPr>
        <p:grpSpPr>
          <a:xfrm>
            <a:off x="214282" y="4071942"/>
            <a:ext cx="2286016" cy="214314"/>
            <a:chOff x="6429388" y="1285860"/>
            <a:chExt cx="2286016" cy="214314"/>
          </a:xfrm>
        </p:grpSpPr>
        <p:sp>
          <p:nvSpPr>
            <p:cNvPr id="39" name="Rettangolo 38"/>
            <p:cNvSpPr/>
            <p:nvPr/>
          </p:nvSpPr>
          <p:spPr>
            <a:xfrm>
              <a:off x="6429388" y="1285860"/>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Rettangolo 39"/>
            <p:cNvSpPr/>
            <p:nvPr/>
          </p:nvSpPr>
          <p:spPr>
            <a:xfrm>
              <a:off x="6800856" y="1285860"/>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Rettangolo 40"/>
            <p:cNvSpPr/>
            <p:nvPr/>
          </p:nvSpPr>
          <p:spPr>
            <a:xfrm>
              <a:off x="7158046" y="1285860"/>
              <a:ext cx="271474" cy="214314"/>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Rettangolo 41"/>
            <p:cNvSpPr/>
            <p:nvPr/>
          </p:nvSpPr>
          <p:spPr>
            <a:xfrm>
              <a:off x="7715272" y="1285860"/>
              <a:ext cx="285752" cy="21431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Rettangolo 42"/>
            <p:cNvSpPr/>
            <p:nvPr/>
          </p:nvSpPr>
          <p:spPr>
            <a:xfrm>
              <a:off x="8429652" y="1285860"/>
              <a:ext cx="285752" cy="21431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Rettangolo 43"/>
            <p:cNvSpPr/>
            <p:nvPr/>
          </p:nvSpPr>
          <p:spPr>
            <a:xfrm>
              <a:off x="8072462" y="1285860"/>
              <a:ext cx="285752" cy="21431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5" name="Group 39"/>
          <p:cNvGrpSpPr>
            <a:grpSpLocks/>
          </p:cNvGrpSpPr>
          <p:nvPr/>
        </p:nvGrpSpPr>
        <p:grpSpPr bwMode="auto">
          <a:xfrm>
            <a:off x="5845438" y="2428868"/>
            <a:ext cx="2155586" cy="771525"/>
            <a:chOff x="703" y="1570"/>
            <a:chExt cx="1053" cy="486"/>
          </a:xfrm>
        </p:grpSpPr>
        <p:grpSp>
          <p:nvGrpSpPr>
            <p:cNvPr id="46" name="Group 30"/>
            <p:cNvGrpSpPr>
              <a:grpSpLocks/>
            </p:cNvGrpSpPr>
            <p:nvPr/>
          </p:nvGrpSpPr>
          <p:grpSpPr bwMode="auto">
            <a:xfrm>
              <a:off x="703" y="1570"/>
              <a:ext cx="227" cy="458"/>
              <a:chOff x="703" y="1570"/>
              <a:chExt cx="227" cy="458"/>
            </a:xfrm>
          </p:grpSpPr>
          <p:sp>
            <p:nvSpPr>
              <p:cNvPr id="48" name="Text Box 24"/>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n</a:t>
                </a:r>
              </a:p>
            </p:txBody>
          </p:sp>
          <p:sp>
            <p:nvSpPr>
              <p:cNvPr id="49" name="AutoShape 25"/>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50" name="Text Box 26"/>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k</a:t>
                </a:r>
              </a:p>
            </p:txBody>
          </p:sp>
          <p:sp>
            <p:nvSpPr>
              <p:cNvPr id="51" name="AutoShape 27"/>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47" name="Text Box 28"/>
            <p:cNvSpPr txBox="1">
              <a:spLocks noChangeArrowheads="1"/>
            </p:cNvSpPr>
            <p:nvPr/>
          </p:nvSpPr>
          <p:spPr bwMode="auto">
            <a:xfrm>
              <a:off x="940" y="1707"/>
              <a:ext cx="816" cy="349"/>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(1/6)</a:t>
              </a:r>
              <a:r>
                <a:rPr lang="it-IT" b="1" i="0" baseline="30000" dirty="0" smtClean="0">
                  <a:latin typeface="Times New Roman" pitchFamily="18" charset="0"/>
                </a:rPr>
                <a:t>k</a:t>
              </a:r>
              <a:r>
                <a:rPr lang="it-IT" b="1" i="0" dirty="0" smtClean="0">
                  <a:latin typeface="Times New Roman" pitchFamily="18" charset="0"/>
                </a:rPr>
                <a:t>(5/6)</a:t>
              </a:r>
              <a:r>
                <a:rPr lang="it-IT" b="1" i="0" baseline="30000" dirty="0" smtClean="0">
                  <a:latin typeface="Times New Roman" pitchFamily="18" charset="0"/>
                </a:rPr>
                <a:t>n-k</a:t>
              </a:r>
              <a:endParaRPr lang="it-IT" b="1" i="0" baseline="-25000" dirty="0">
                <a:latin typeface="Times New Roman" pitchFamily="18" charset="0"/>
              </a:endParaRPr>
            </a:p>
          </p:txBody>
        </p:sp>
      </p:grpSp>
      <p:sp>
        <p:nvSpPr>
          <p:cNvPr id="52" name="Text Box 20"/>
          <p:cNvSpPr txBox="1">
            <a:spLocks noChangeArrowheads="1"/>
          </p:cNvSpPr>
          <p:nvPr/>
        </p:nvSpPr>
        <p:spPr bwMode="auto">
          <a:xfrm>
            <a:off x="2581260" y="3857628"/>
            <a:ext cx="2990872" cy="715581"/>
          </a:xfrm>
          <a:prstGeom prst="rect">
            <a:avLst/>
          </a:prstGeom>
          <a:solidFill>
            <a:schemeClr val="accent2">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La probabilità che nella generazione i+1 p=q=3/6=0,5 è la seguente:</a:t>
            </a:r>
            <a:endParaRPr lang="it-IT" b="1" i="0" dirty="0">
              <a:latin typeface="Times New Roman" pitchFamily="18" charset="0"/>
            </a:endParaRPr>
          </a:p>
        </p:txBody>
      </p:sp>
      <p:sp>
        <p:nvSpPr>
          <p:cNvPr id="53" name="Text Box 20"/>
          <p:cNvSpPr txBox="1">
            <a:spLocks noChangeArrowheads="1"/>
          </p:cNvSpPr>
          <p:nvPr/>
        </p:nvSpPr>
        <p:spPr bwMode="auto">
          <a:xfrm>
            <a:off x="714348" y="5148876"/>
            <a:ext cx="7605736" cy="923330"/>
          </a:xfrm>
          <a:prstGeom prst="rect">
            <a:avLst/>
          </a:prstGeom>
          <a:solidFill>
            <a:schemeClr val="accent2">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Integrando tutte le possibili sequenze di generazioni che, attraverso la prevalenza di incrementi del valore di p con il passare delle generazioni, porta alla fissazione del nuovo allele (p=1), la probabilità complessiva della sua fissazione è pari a1/6. </a:t>
            </a:r>
            <a:endParaRPr lang="it-IT" b="1" i="0" dirty="0">
              <a:latin typeface="Times New Roman" pitchFamily="18" charset="0"/>
            </a:endParaRPr>
          </a:p>
        </p:txBody>
      </p:sp>
      <p:sp>
        <p:nvSpPr>
          <p:cNvPr id="56" name="Text Box 28"/>
          <p:cNvSpPr txBox="1">
            <a:spLocks noChangeArrowheads="1"/>
          </p:cNvSpPr>
          <p:nvPr/>
        </p:nvSpPr>
        <p:spPr bwMode="auto">
          <a:xfrm>
            <a:off x="7643834" y="3929066"/>
            <a:ext cx="928694" cy="369332"/>
          </a:xfrm>
          <a:prstGeom prst="rect">
            <a:avLst/>
          </a:prstGeom>
          <a:noFill/>
          <a:ln w="9525">
            <a:noFill/>
            <a:miter lim="800000"/>
            <a:headEnd/>
            <a:tailEnd/>
          </a:ln>
        </p:spPr>
        <p:txBody>
          <a:bodyPr wrap="square">
            <a:spAutoFit/>
          </a:bodyPr>
          <a:lstStyle/>
          <a:p>
            <a:pPr>
              <a:spcBef>
                <a:spcPct val="50000"/>
              </a:spcBef>
            </a:pPr>
            <a:r>
              <a:rPr lang="it-IT" b="1" dirty="0" smtClean="0">
                <a:latin typeface="Times New Roman" pitchFamily="18" charset="0"/>
              </a:rPr>
              <a:t>= </a:t>
            </a:r>
            <a:r>
              <a:rPr lang="it-IT" b="1" i="0" dirty="0" smtClean="0">
                <a:latin typeface="Times New Roman" pitchFamily="18" charset="0"/>
              </a:rPr>
              <a:t>0,05</a:t>
            </a:r>
            <a:endParaRPr lang="it-IT" b="1" i="0" baseline="-250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000" fill="hold"/>
                                        <p:tgtEl>
                                          <p:spTgt spid="17"/>
                                        </p:tgtEl>
                                        <p:attrNameLst>
                                          <p:attrName>ppt_w</p:attrName>
                                        </p:attrNameLst>
                                      </p:cBhvr>
                                      <p:tavLst>
                                        <p:tav tm="0">
                                          <p:val>
                                            <p:strVal val="#ppt_w*0.70"/>
                                          </p:val>
                                        </p:tav>
                                        <p:tav tm="100000">
                                          <p:val>
                                            <p:strVal val="#ppt_w"/>
                                          </p:val>
                                        </p:tav>
                                      </p:tavLst>
                                    </p:anim>
                                    <p:anim calcmode="lin" valueType="num">
                                      <p:cBhvr>
                                        <p:cTn id="18" dur="1000" fill="hold"/>
                                        <p:tgtEl>
                                          <p:spTgt spid="17"/>
                                        </p:tgtEl>
                                        <p:attrNameLst>
                                          <p:attrName>ppt_h</p:attrName>
                                        </p:attrNameLst>
                                      </p:cBhvr>
                                      <p:tavLst>
                                        <p:tav tm="0">
                                          <p:val>
                                            <p:strVal val="#ppt_h"/>
                                          </p:val>
                                        </p:tav>
                                        <p:tav tm="100000">
                                          <p:val>
                                            <p:strVal val="#ppt_h"/>
                                          </p:val>
                                        </p:tav>
                                      </p:tavLst>
                                    </p:anim>
                                    <p:animEffect transition="in" filter="fade">
                                      <p:cBhvr>
                                        <p:cTn id="19" dur="1000"/>
                                        <p:tgtEl>
                                          <p:spTgt spid="17"/>
                                        </p:tgtEl>
                                      </p:cBhvr>
                                    </p:animEffect>
                                  </p:childTnLst>
                                </p:cTn>
                              </p:par>
                              <p:par>
                                <p:cTn id="20" presetID="55"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strVal val="#ppt_w*0.70"/>
                                          </p:val>
                                        </p:tav>
                                        <p:tav tm="100000">
                                          <p:val>
                                            <p:strVal val="#ppt_w"/>
                                          </p:val>
                                        </p:tav>
                                      </p:tavLst>
                                    </p:anim>
                                    <p:anim calcmode="lin" valueType="num">
                                      <p:cBhvr>
                                        <p:cTn id="23" dur="1000" fill="hold"/>
                                        <p:tgtEl>
                                          <p:spTgt spid="18"/>
                                        </p:tgtEl>
                                        <p:attrNameLst>
                                          <p:attrName>ppt_h</p:attrName>
                                        </p:attrNameLst>
                                      </p:cBhvr>
                                      <p:tavLst>
                                        <p:tav tm="0">
                                          <p:val>
                                            <p:strVal val="#ppt_h"/>
                                          </p:val>
                                        </p:tav>
                                        <p:tav tm="100000">
                                          <p:val>
                                            <p:strVal val="#ppt_h"/>
                                          </p:val>
                                        </p:tav>
                                      </p:tavLst>
                                    </p:anim>
                                    <p:animEffect transition="in" filter="fade">
                                      <p:cBhvr>
                                        <p:cTn id="24" dur="1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55" presetClass="exit" presetSubtype="0" fill="hold" grpId="1" nodeType="clickEffect">
                                  <p:stCondLst>
                                    <p:cond delay="0"/>
                                  </p:stCondLst>
                                  <p:childTnLst>
                                    <p:anim calcmode="lin" valueType="num">
                                      <p:cBhvr>
                                        <p:cTn id="34" dur="1000"/>
                                        <p:tgtEl>
                                          <p:spTgt spid="17"/>
                                        </p:tgtEl>
                                        <p:attrNameLst>
                                          <p:attrName>ppt_w</p:attrName>
                                        </p:attrNameLst>
                                      </p:cBhvr>
                                      <p:tavLst>
                                        <p:tav tm="0">
                                          <p:val>
                                            <p:strVal val="ppt_w"/>
                                          </p:val>
                                        </p:tav>
                                        <p:tav tm="100000">
                                          <p:val>
                                            <p:strVal val="ppt_w*0.70"/>
                                          </p:val>
                                        </p:tav>
                                      </p:tavLst>
                                    </p:anim>
                                    <p:anim calcmode="lin" valueType="num">
                                      <p:cBhvr>
                                        <p:cTn id="35" dur="1000"/>
                                        <p:tgtEl>
                                          <p:spTgt spid="17"/>
                                        </p:tgtEl>
                                        <p:attrNameLst>
                                          <p:attrName>ppt_h</p:attrName>
                                        </p:attrNameLst>
                                      </p:cBhvr>
                                      <p:tavLst>
                                        <p:tav tm="0">
                                          <p:val>
                                            <p:strVal val="ppt_h"/>
                                          </p:val>
                                        </p:tav>
                                        <p:tav tm="100000">
                                          <p:val>
                                            <p:strVal val="ppt_h"/>
                                          </p:val>
                                        </p:tav>
                                      </p:tavLst>
                                    </p:anim>
                                    <p:animEffect transition="out" filter="fade">
                                      <p:cBhvr>
                                        <p:cTn id="36" dur="1000"/>
                                        <p:tgtEl>
                                          <p:spTgt spid="17"/>
                                        </p:tgtEl>
                                      </p:cBhvr>
                                    </p:animEffect>
                                    <p:set>
                                      <p:cBhvr>
                                        <p:cTn id="37" dur="1" fill="hold">
                                          <p:stCondLst>
                                            <p:cond delay="999"/>
                                          </p:stCondLst>
                                        </p:cTn>
                                        <p:tgtEl>
                                          <p:spTgt spid="17"/>
                                        </p:tgtEl>
                                        <p:attrNameLst>
                                          <p:attrName>style.visibility</p:attrName>
                                        </p:attrNameLst>
                                      </p:cBhvr>
                                      <p:to>
                                        <p:strVal val="hidden"/>
                                      </p:to>
                                    </p:set>
                                  </p:childTnLst>
                                </p:cTn>
                              </p:par>
                              <p:par>
                                <p:cTn id="38" presetID="55"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1000" fill="hold"/>
                                        <p:tgtEl>
                                          <p:spTgt spid="28"/>
                                        </p:tgtEl>
                                        <p:attrNameLst>
                                          <p:attrName>ppt_w</p:attrName>
                                        </p:attrNameLst>
                                      </p:cBhvr>
                                      <p:tavLst>
                                        <p:tav tm="0">
                                          <p:val>
                                            <p:strVal val="#ppt_w*0.70"/>
                                          </p:val>
                                        </p:tav>
                                        <p:tav tm="100000">
                                          <p:val>
                                            <p:strVal val="#ppt_w"/>
                                          </p:val>
                                        </p:tav>
                                      </p:tavLst>
                                    </p:anim>
                                    <p:anim calcmode="lin" valueType="num">
                                      <p:cBhvr>
                                        <p:cTn id="41" dur="1000" fill="hold"/>
                                        <p:tgtEl>
                                          <p:spTgt spid="28"/>
                                        </p:tgtEl>
                                        <p:attrNameLst>
                                          <p:attrName>ppt_h</p:attrName>
                                        </p:attrNameLst>
                                      </p:cBhvr>
                                      <p:tavLst>
                                        <p:tav tm="0">
                                          <p:val>
                                            <p:strVal val="#ppt_h"/>
                                          </p:val>
                                        </p:tav>
                                        <p:tav tm="100000">
                                          <p:val>
                                            <p:strVal val="#ppt_h"/>
                                          </p:val>
                                        </p:tav>
                                      </p:tavLst>
                                    </p:anim>
                                    <p:animEffect transition="in" filter="fade">
                                      <p:cBhvr>
                                        <p:cTn id="42" dur="10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childTnLst>
                                </p:cTn>
                              </p:par>
                            </p:childTnLst>
                          </p:cTn>
                        </p:par>
                        <p:par>
                          <p:cTn id="49" fill="hold">
                            <p:stCondLst>
                              <p:cond delay="500"/>
                            </p:stCondLst>
                            <p:childTnLst>
                              <p:par>
                                <p:cTn id="50" presetID="23" presetClass="entr" presetSubtype="16"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grpId="0" nodeType="click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childTnLst>
                                </p:cTn>
                              </p:par>
                            </p:childTnLst>
                          </p:cTn>
                        </p:par>
                        <p:par>
                          <p:cTn id="60" fill="hold">
                            <p:stCondLst>
                              <p:cond delay="500"/>
                            </p:stCondLst>
                            <p:childTnLst>
                              <p:par>
                                <p:cTn id="61" presetID="55" presetClass="entr" presetSubtype="0"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1000" fill="hold"/>
                                        <p:tgtEl>
                                          <p:spTgt spid="38"/>
                                        </p:tgtEl>
                                        <p:attrNameLst>
                                          <p:attrName>ppt_w</p:attrName>
                                        </p:attrNameLst>
                                      </p:cBhvr>
                                      <p:tavLst>
                                        <p:tav tm="0">
                                          <p:val>
                                            <p:strVal val="#ppt_w*0.70"/>
                                          </p:val>
                                        </p:tav>
                                        <p:tav tm="100000">
                                          <p:val>
                                            <p:strVal val="#ppt_w"/>
                                          </p:val>
                                        </p:tav>
                                      </p:tavLst>
                                    </p:anim>
                                    <p:anim calcmode="lin" valueType="num">
                                      <p:cBhvr>
                                        <p:cTn id="64" dur="1000" fill="hold"/>
                                        <p:tgtEl>
                                          <p:spTgt spid="38"/>
                                        </p:tgtEl>
                                        <p:attrNameLst>
                                          <p:attrName>ppt_h</p:attrName>
                                        </p:attrNameLst>
                                      </p:cBhvr>
                                      <p:tavLst>
                                        <p:tav tm="0">
                                          <p:val>
                                            <p:strVal val="#ppt_h"/>
                                          </p:val>
                                        </p:tav>
                                        <p:tav tm="100000">
                                          <p:val>
                                            <p:strVal val="#ppt_h"/>
                                          </p:val>
                                        </p:tav>
                                      </p:tavLst>
                                    </p:anim>
                                    <p:animEffect transition="in" filter="fade">
                                      <p:cBhvr>
                                        <p:cTn id="65" dur="1000"/>
                                        <p:tgtEl>
                                          <p:spTgt spid="38"/>
                                        </p:tgtEl>
                                      </p:cBhvr>
                                    </p:animEffect>
                                  </p:childTnLst>
                                </p:cTn>
                              </p:par>
                            </p:childTnLst>
                          </p:cTn>
                        </p:par>
                        <p:par>
                          <p:cTn id="66" fill="hold">
                            <p:stCondLst>
                              <p:cond delay="1500"/>
                            </p:stCondLst>
                            <p:childTnLst>
                              <p:par>
                                <p:cTn id="67" presetID="23" presetClass="entr" presetSubtype="16"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childTnLst>
                                </p:cTn>
                              </p:par>
                            </p:childTnLst>
                          </p:cTn>
                        </p:par>
                        <p:par>
                          <p:cTn id="71" fill="hold">
                            <p:stCondLst>
                              <p:cond delay="2000"/>
                            </p:stCondLst>
                            <p:childTnLst>
                              <p:par>
                                <p:cTn id="72" presetID="53"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53"/>
                                        </p:tgtEl>
                                        <p:attrNameLst>
                                          <p:attrName>style.visibility</p:attrName>
                                        </p:attrNameLst>
                                      </p:cBhvr>
                                      <p:to>
                                        <p:strVal val="visible"/>
                                      </p:to>
                                    </p:set>
                                    <p:anim calcmode="lin" valueType="num">
                                      <p:cBhvr>
                                        <p:cTn id="81" dur="500" fill="hold"/>
                                        <p:tgtEl>
                                          <p:spTgt spid="53"/>
                                        </p:tgtEl>
                                        <p:attrNameLst>
                                          <p:attrName>ppt_w</p:attrName>
                                        </p:attrNameLst>
                                      </p:cBhvr>
                                      <p:tavLst>
                                        <p:tav tm="0">
                                          <p:val>
                                            <p:fltVal val="0"/>
                                          </p:val>
                                        </p:tav>
                                        <p:tav tm="100000">
                                          <p:val>
                                            <p:strVal val="#ppt_w"/>
                                          </p:val>
                                        </p:tav>
                                      </p:tavLst>
                                    </p:anim>
                                    <p:anim calcmode="lin" valueType="num">
                                      <p:cBhvr>
                                        <p:cTn id="82" dur="500" fill="hold"/>
                                        <p:tgtEl>
                                          <p:spTgt spid="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28" grpId="0" animBg="1"/>
      <p:bldP spid="36" grpId="0" animBg="1"/>
      <p:bldP spid="37" grpId="0" animBg="1"/>
      <p:bldP spid="52" grpId="0" animBg="1"/>
      <p:bldP spid="53" grpId="0" animBg="1"/>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1357290" y="71414"/>
            <a:ext cx="6072230" cy="1143000"/>
          </a:xfrm>
        </p:spPr>
        <p:txBody>
          <a:bodyPr>
            <a:normAutofit fontScale="90000"/>
          </a:bodyPr>
          <a:lstStyle/>
          <a:p>
            <a:r>
              <a:rPr lang="it-IT" sz="2800" b="1" dirty="0" smtClean="0">
                <a:latin typeface="Times New Roman" pitchFamily="18" charset="0"/>
                <a:cs typeface="Times New Roman" pitchFamily="18" charset="0"/>
              </a:rPr>
              <a:t>La deriva genetica può portare alla fissazione di mutazioni cromosomiche sottodominanti comparse per mutazione.</a:t>
            </a:r>
            <a:endParaRPr lang="it-IT" sz="2800" b="1" dirty="0">
              <a:latin typeface="Times New Roman" pitchFamily="18" charset="0"/>
              <a:cs typeface="Times New Roman" pitchFamily="18" charset="0"/>
            </a:endParaRPr>
          </a:p>
        </p:txBody>
      </p:sp>
      <p:sp>
        <p:nvSpPr>
          <p:cNvPr id="5" name="AutoShape 21">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22">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67" name="Gruppo 66"/>
          <p:cNvGrpSpPr/>
          <p:nvPr/>
        </p:nvGrpSpPr>
        <p:grpSpPr>
          <a:xfrm>
            <a:off x="428596" y="2643182"/>
            <a:ext cx="571504" cy="928694"/>
            <a:chOff x="428596" y="4357694"/>
            <a:chExt cx="571504" cy="928694"/>
          </a:xfrm>
        </p:grpSpPr>
        <p:sp>
          <p:nvSpPr>
            <p:cNvPr id="23" name="Rettangolo 22"/>
            <p:cNvSpPr/>
            <p:nvPr/>
          </p:nvSpPr>
          <p:spPr>
            <a:xfrm>
              <a:off x="571472" y="4500570"/>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571472" y="4929198"/>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Ovale 33"/>
            <p:cNvSpPr/>
            <p:nvPr/>
          </p:nvSpPr>
          <p:spPr>
            <a:xfrm>
              <a:off x="428596" y="4357694"/>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68" name="Gruppo 67"/>
          <p:cNvGrpSpPr/>
          <p:nvPr/>
        </p:nvGrpSpPr>
        <p:grpSpPr>
          <a:xfrm>
            <a:off x="1071538" y="2643182"/>
            <a:ext cx="571504" cy="928694"/>
            <a:chOff x="1071538" y="4357694"/>
            <a:chExt cx="571504" cy="928694"/>
          </a:xfrm>
        </p:grpSpPr>
        <p:sp>
          <p:nvSpPr>
            <p:cNvPr id="24" name="Rettangolo 23"/>
            <p:cNvSpPr/>
            <p:nvPr/>
          </p:nvSpPr>
          <p:spPr>
            <a:xfrm>
              <a:off x="1228692" y="4500570"/>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Rettangolo 25"/>
            <p:cNvSpPr/>
            <p:nvPr/>
          </p:nvSpPr>
          <p:spPr>
            <a:xfrm>
              <a:off x="1228692" y="4929198"/>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Ovale 34"/>
            <p:cNvSpPr/>
            <p:nvPr/>
          </p:nvSpPr>
          <p:spPr>
            <a:xfrm>
              <a:off x="1071538" y="4357694"/>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7" name="Rettangolo 26"/>
          <p:cNvSpPr/>
          <p:nvPr/>
        </p:nvSpPr>
        <p:spPr>
          <a:xfrm>
            <a:off x="1871634" y="3214686"/>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Ovale 35"/>
          <p:cNvSpPr/>
          <p:nvPr/>
        </p:nvSpPr>
        <p:spPr>
          <a:xfrm>
            <a:off x="1714480" y="2643182"/>
            <a:ext cx="571504" cy="928694"/>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Rettangolo 46"/>
          <p:cNvSpPr/>
          <p:nvPr/>
        </p:nvSpPr>
        <p:spPr>
          <a:xfrm>
            <a:off x="1857356" y="2786058"/>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Text Box 20"/>
          <p:cNvSpPr txBox="1">
            <a:spLocks noChangeArrowheads="1"/>
          </p:cNvSpPr>
          <p:nvPr/>
        </p:nvSpPr>
        <p:spPr bwMode="auto">
          <a:xfrm>
            <a:off x="690564" y="1428736"/>
            <a:ext cx="6667518" cy="923330"/>
          </a:xfrm>
          <a:prstGeom prst="rect">
            <a:avLst/>
          </a:prstGeom>
          <a:solidFill>
            <a:schemeClr val="accent4">
              <a:lumMod val="40000"/>
              <a:lumOff val="60000"/>
            </a:schemeClr>
          </a:solidFill>
          <a:ln w="9525">
            <a:noFill/>
            <a:miter lim="800000"/>
            <a:headEnd/>
            <a:tailEnd/>
          </a:ln>
        </p:spPr>
        <p:txBody>
          <a:bodyPr wrap="square">
            <a:spAutoFit/>
          </a:bodyPr>
          <a:lstStyle/>
          <a:p>
            <a:pPr>
              <a:lnSpc>
                <a:spcPct val="75000"/>
              </a:lnSpc>
            </a:pPr>
            <a:r>
              <a:rPr lang="it-IT" b="1" i="0" dirty="0">
                <a:latin typeface="Times New Roman" pitchFamily="18" charset="0"/>
              </a:rPr>
              <a:t>In una popolazione </a:t>
            </a:r>
            <a:r>
              <a:rPr lang="it-IT" b="1" i="0" dirty="0" smtClean="0">
                <a:latin typeface="Times New Roman" pitchFamily="18" charset="0"/>
              </a:rPr>
              <a:t>della stessa numerosità (N=3, n=2N=6), quando nella generazione i compare una mutazione cromosomica sottodominante (rosso) la sua frequenza è p=1/2N=1/6, mentre il cromosoma standard (blu) ha frequenza </a:t>
            </a:r>
            <a:r>
              <a:rPr lang="it-IT" b="1" i="0" dirty="0" err="1" smtClean="0">
                <a:latin typeface="Times New Roman" pitchFamily="18" charset="0"/>
              </a:rPr>
              <a:t>q=</a:t>
            </a:r>
            <a:r>
              <a:rPr lang="it-IT" b="1" i="0" dirty="0" smtClean="0">
                <a:latin typeface="Times New Roman" pitchFamily="18" charset="0"/>
              </a:rPr>
              <a:t>(2N-1)/2N=5/6</a:t>
            </a:r>
            <a:r>
              <a:rPr lang="it-IT" b="1" dirty="0" smtClean="0">
                <a:latin typeface="Times New Roman" pitchFamily="18" charset="0"/>
              </a:rPr>
              <a:t>.</a:t>
            </a:r>
            <a:endParaRPr lang="it-IT" b="1" i="0" dirty="0">
              <a:latin typeface="Times New Roman" pitchFamily="18" charset="0"/>
            </a:endParaRPr>
          </a:p>
        </p:txBody>
      </p:sp>
      <p:grpSp>
        <p:nvGrpSpPr>
          <p:cNvPr id="78" name="Gruppo 77"/>
          <p:cNvGrpSpPr/>
          <p:nvPr/>
        </p:nvGrpSpPr>
        <p:grpSpPr>
          <a:xfrm>
            <a:off x="6581788" y="4143380"/>
            <a:ext cx="2286016" cy="214314"/>
            <a:chOff x="6429388" y="1285860"/>
            <a:chExt cx="2286016" cy="214314"/>
          </a:xfrm>
        </p:grpSpPr>
        <p:sp>
          <p:nvSpPr>
            <p:cNvPr id="79" name="Rettangolo 78"/>
            <p:cNvSpPr/>
            <p:nvPr/>
          </p:nvSpPr>
          <p:spPr>
            <a:xfrm>
              <a:off x="6429388" y="1285860"/>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0" name="Rettangolo 79"/>
            <p:cNvSpPr/>
            <p:nvPr/>
          </p:nvSpPr>
          <p:spPr>
            <a:xfrm>
              <a:off x="6800856" y="1285860"/>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1" name="Rettangolo 80"/>
            <p:cNvSpPr/>
            <p:nvPr/>
          </p:nvSpPr>
          <p:spPr>
            <a:xfrm>
              <a:off x="7158046" y="1285860"/>
              <a:ext cx="271474"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2" name="Rettangolo 81"/>
            <p:cNvSpPr/>
            <p:nvPr/>
          </p:nvSpPr>
          <p:spPr>
            <a:xfrm>
              <a:off x="7715272" y="1285860"/>
              <a:ext cx="285752" cy="214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3" name="Rettangolo 82"/>
            <p:cNvSpPr/>
            <p:nvPr/>
          </p:nvSpPr>
          <p:spPr>
            <a:xfrm>
              <a:off x="8429652" y="1285860"/>
              <a:ext cx="285752" cy="214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4" name="Rettangolo 83"/>
            <p:cNvSpPr/>
            <p:nvPr/>
          </p:nvSpPr>
          <p:spPr>
            <a:xfrm>
              <a:off x="8072462" y="1285860"/>
              <a:ext cx="285752" cy="214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0" name="Rettangolo 29"/>
          <p:cNvSpPr/>
          <p:nvPr/>
        </p:nvSpPr>
        <p:spPr>
          <a:xfrm>
            <a:off x="1857356" y="2786058"/>
            <a:ext cx="285752" cy="214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CasellaDiTesto 36"/>
          <p:cNvSpPr txBox="1"/>
          <p:nvPr/>
        </p:nvSpPr>
        <p:spPr>
          <a:xfrm>
            <a:off x="3000364" y="2500306"/>
            <a:ext cx="5500726" cy="1200329"/>
          </a:xfrm>
          <a:prstGeom prst="rect">
            <a:avLst/>
          </a:prstGeom>
          <a:solidFill>
            <a:schemeClr val="accent4">
              <a:lumMod val="40000"/>
              <a:lumOff val="60000"/>
            </a:schemeClr>
          </a:solidFill>
        </p:spPr>
        <p:txBody>
          <a:bodyPr wrap="square" rtlCol="0">
            <a:spAutoFit/>
          </a:bodyPr>
          <a:lstStyle/>
          <a:p>
            <a:r>
              <a:rPr lang="it-IT" b="1" dirty="0" smtClean="0">
                <a:latin typeface="Times New Roman" pitchFamily="18" charset="0"/>
                <a:cs typeface="Times New Roman" pitchFamily="18" charset="0"/>
              </a:rPr>
              <a:t>La mutazione compare sempre in eterozigosi; la riduzione di fecondità negli eterozigoti, produce una </a:t>
            </a:r>
            <a:r>
              <a:rPr lang="it-IT" b="1" dirty="0" err="1" smtClean="0">
                <a:latin typeface="Times New Roman" pitchFamily="18" charset="0"/>
                <a:cs typeface="Times New Roman" pitchFamily="18" charset="0"/>
              </a:rPr>
              <a:t>diminuzion</a:t>
            </a:r>
            <a:r>
              <a:rPr lang="it-IT" b="1" dirty="0" smtClean="0">
                <a:latin typeface="Times New Roman" pitchFamily="18" charset="0"/>
                <a:cs typeface="Times New Roman" pitchFamily="18" charset="0"/>
              </a:rPr>
              <a:t> nel numero dei gameti: nel modello presentato si perde la metà dei gameti (s=0,5).</a:t>
            </a:r>
            <a:endParaRPr lang="it-IT" b="1" dirty="0">
              <a:latin typeface="Times New Roman" pitchFamily="18" charset="0"/>
              <a:cs typeface="Times New Roman" pitchFamily="18" charset="0"/>
            </a:endParaRPr>
          </a:p>
        </p:txBody>
      </p:sp>
      <p:sp>
        <p:nvSpPr>
          <p:cNvPr id="29" name="Rettangolo 28"/>
          <p:cNvSpPr/>
          <p:nvPr/>
        </p:nvSpPr>
        <p:spPr>
          <a:xfrm>
            <a:off x="1857356" y="2786058"/>
            <a:ext cx="133352" cy="21431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p:cNvSpPr/>
          <p:nvPr/>
        </p:nvSpPr>
        <p:spPr>
          <a:xfrm>
            <a:off x="1857356" y="3214686"/>
            <a:ext cx="142876" cy="214314"/>
          </a:xfrm>
          <a:prstGeom prst="rec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Text Box 20"/>
          <p:cNvSpPr txBox="1">
            <a:spLocks noChangeArrowheads="1"/>
          </p:cNvSpPr>
          <p:nvPr/>
        </p:nvSpPr>
        <p:spPr bwMode="auto">
          <a:xfrm>
            <a:off x="285720" y="3929066"/>
            <a:ext cx="2633682" cy="715581"/>
          </a:xfrm>
          <a:prstGeom prst="rect">
            <a:avLst/>
          </a:prstGeom>
          <a:solidFill>
            <a:schemeClr val="accent4">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La probabilità generica che nella generazione i+1 </a:t>
            </a:r>
            <a:r>
              <a:rPr lang="it-IT" b="1" i="0" dirty="0" err="1" smtClean="0">
                <a:latin typeface="Times New Roman" pitchFamily="18" charset="0"/>
              </a:rPr>
              <a:t>p=k</a:t>
            </a:r>
            <a:r>
              <a:rPr lang="it-IT" b="1" i="0" dirty="0" smtClean="0">
                <a:latin typeface="Times New Roman" pitchFamily="18" charset="0"/>
              </a:rPr>
              <a:t>/n è la seguente:</a:t>
            </a:r>
            <a:endParaRPr lang="it-IT" b="1" i="0" dirty="0">
              <a:latin typeface="Times New Roman" pitchFamily="18" charset="0"/>
            </a:endParaRPr>
          </a:p>
        </p:txBody>
      </p:sp>
      <p:grpSp>
        <p:nvGrpSpPr>
          <p:cNvPr id="39" name="Group 39"/>
          <p:cNvGrpSpPr>
            <a:grpSpLocks/>
          </p:cNvGrpSpPr>
          <p:nvPr/>
        </p:nvGrpSpPr>
        <p:grpSpPr bwMode="auto">
          <a:xfrm>
            <a:off x="3428992" y="3786190"/>
            <a:ext cx="2155586" cy="727075"/>
            <a:chOff x="703" y="1570"/>
            <a:chExt cx="1053" cy="458"/>
          </a:xfrm>
        </p:grpSpPr>
        <p:grpSp>
          <p:nvGrpSpPr>
            <p:cNvPr id="40" name="Group 30"/>
            <p:cNvGrpSpPr>
              <a:grpSpLocks/>
            </p:cNvGrpSpPr>
            <p:nvPr/>
          </p:nvGrpSpPr>
          <p:grpSpPr bwMode="auto">
            <a:xfrm>
              <a:off x="703" y="1570"/>
              <a:ext cx="227" cy="458"/>
              <a:chOff x="703" y="1570"/>
              <a:chExt cx="227" cy="458"/>
            </a:xfrm>
          </p:grpSpPr>
          <p:sp>
            <p:nvSpPr>
              <p:cNvPr id="42" name="Text Box 24"/>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n</a:t>
                </a:r>
              </a:p>
            </p:txBody>
          </p:sp>
          <p:sp>
            <p:nvSpPr>
              <p:cNvPr id="43" name="AutoShape 25"/>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44" name="Text Box 26"/>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a:latin typeface="Times New Roman" pitchFamily="18" charset="0"/>
                  </a:rPr>
                  <a:t>k</a:t>
                </a:r>
              </a:p>
            </p:txBody>
          </p:sp>
          <p:sp>
            <p:nvSpPr>
              <p:cNvPr id="45" name="AutoShape 27"/>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41" name="Text Box 28"/>
            <p:cNvSpPr txBox="1">
              <a:spLocks noChangeArrowheads="1"/>
            </p:cNvSpPr>
            <p:nvPr/>
          </p:nvSpPr>
          <p:spPr bwMode="auto">
            <a:xfrm>
              <a:off x="940" y="1707"/>
              <a:ext cx="816" cy="233"/>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(1/10)</a:t>
              </a:r>
              <a:r>
                <a:rPr lang="it-IT" b="1" i="0" baseline="30000" dirty="0" smtClean="0">
                  <a:latin typeface="Times New Roman" pitchFamily="18" charset="0"/>
                </a:rPr>
                <a:t>k</a:t>
              </a:r>
              <a:r>
                <a:rPr lang="it-IT" b="1" i="0" dirty="0" smtClean="0">
                  <a:latin typeface="Times New Roman" pitchFamily="18" charset="0"/>
                </a:rPr>
                <a:t>(9/10)</a:t>
              </a:r>
              <a:r>
                <a:rPr lang="it-IT" b="1" i="0" baseline="30000" dirty="0" smtClean="0">
                  <a:latin typeface="Times New Roman" pitchFamily="18" charset="0"/>
                </a:rPr>
                <a:t>n-k</a:t>
              </a:r>
              <a:endParaRPr lang="it-IT" b="1" i="0" baseline="-25000" dirty="0">
                <a:latin typeface="Times New Roman" pitchFamily="18" charset="0"/>
              </a:endParaRPr>
            </a:p>
          </p:txBody>
        </p:sp>
      </p:grpSp>
      <p:sp>
        <p:nvSpPr>
          <p:cNvPr id="46" name="Text Box 20"/>
          <p:cNvSpPr txBox="1">
            <a:spLocks noChangeArrowheads="1"/>
          </p:cNvSpPr>
          <p:nvPr/>
        </p:nvSpPr>
        <p:spPr bwMode="auto">
          <a:xfrm>
            <a:off x="285720" y="4856559"/>
            <a:ext cx="4929222" cy="923330"/>
          </a:xfrm>
          <a:prstGeom prst="rect">
            <a:avLst/>
          </a:prstGeom>
          <a:solidFill>
            <a:schemeClr val="accent4">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La probabilità che nella generazione i+1 p=q=3/6=0,5 – cioè il valore al di sopra del </a:t>
            </a:r>
            <a:r>
              <a:rPr lang="it-IT" b="1" dirty="0" smtClean="0">
                <a:latin typeface="Times New Roman" pitchFamily="18" charset="0"/>
              </a:rPr>
              <a:t>quale la mutazione cromosomica sottodominante diviene avvantaggiata - </a:t>
            </a:r>
            <a:r>
              <a:rPr lang="it-IT" b="1" i="0" dirty="0" smtClean="0">
                <a:latin typeface="Times New Roman" pitchFamily="18" charset="0"/>
              </a:rPr>
              <a:t>è la seguente:</a:t>
            </a:r>
            <a:endParaRPr lang="it-IT" b="1" i="0" dirty="0">
              <a:latin typeface="Times New Roman" pitchFamily="18" charset="0"/>
            </a:endParaRPr>
          </a:p>
        </p:txBody>
      </p:sp>
      <p:grpSp>
        <p:nvGrpSpPr>
          <p:cNvPr id="48" name="Group 39"/>
          <p:cNvGrpSpPr>
            <a:grpSpLocks/>
          </p:cNvGrpSpPr>
          <p:nvPr/>
        </p:nvGrpSpPr>
        <p:grpSpPr bwMode="auto">
          <a:xfrm>
            <a:off x="5643570" y="4773629"/>
            <a:ext cx="2012952" cy="862013"/>
            <a:chOff x="703" y="1570"/>
            <a:chExt cx="1088" cy="543"/>
          </a:xfrm>
        </p:grpSpPr>
        <p:grpSp>
          <p:nvGrpSpPr>
            <p:cNvPr id="49" name="Group 30"/>
            <p:cNvGrpSpPr>
              <a:grpSpLocks/>
            </p:cNvGrpSpPr>
            <p:nvPr/>
          </p:nvGrpSpPr>
          <p:grpSpPr bwMode="auto">
            <a:xfrm>
              <a:off x="703" y="1570"/>
              <a:ext cx="227" cy="458"/>
              <a:chOff x="703" y="1570"/>
              <a:chExt cx="227" cy="458"/>
            </a:xfrm>
          </p:grpSpPr>
          <p:sp>
            <p:nvSpPr>
              <p:cNvPr id="51" name="Text Box 24"/>
              <p:cNvSpPr txBox="1">
                <a:spLocks noChangeArrowheads="1"/>
              </p:cNvSpPr>
              <p:nvPr/>
            </p:nvSpPr>
            <p:spPr bwMode="auto">
              <a:xfrm>
                <a:off x="703" y="1570"/>
                <a:ext cx="227" cy="231"/>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6</a:t>
                </a:r>
                <a:endParaRPr lang="it-IT" b="1" i="0" dirty="0">
                  <a:latin typeface="Times New Roman" pitchFamily="18" charset="0"/>
                </a:endParaRPr>
              </a:p>
            </p:txBody>
          </p:sp>
          <p:sp>
            <p:nvSpPr>
              <p:cNvPr id="52" name="AutoShape 25"/>
              <p:cNvSpPr>
                <a:spLocks/>
              </p:cNvSpPr>
              <p:nvPr/>
            </p:nvSpPr>
            <p:spPr bwMode="auto">
              <a:xfrm>
                <a:off x="703" y="1615"/>
                <a:ext cx="45" cy="409"/>
              </a:xfrm>
              <a:prstGeom prst="leftBracket">
                <a:avLst>
                  <a:gd name="adj" fmla="val 75741"/>
                </a:avLst>
              </a:prstGeom>
              <a:noFill/>
              <a:ln w="9525">
                <a:solidFill>
                  <a:schemeClr val="tx1"/>
                </a:solidFill>
                <a:round/>
                <a:headEnd/>
                <a:tailEnd/>
              </a:ln>
            </p:spPr>
            <p:txBody>
              <a:bodyPr wrap="none" anchor="ctr"/>
              <a:lstStyle/>
              <a:p>
                <a:endParaRPr lang="it-IT"/>
              </a:p>
            </p:txBody>
          </p:sp>
          <p:sp>
            <p:nvSpPr>
              <p:cNvPr id="53" name="Text Box 26"/>
              <p:cNvSpPr txBox="1">
                <a:spLocks noChangeArrowheads="1"/>
              </p:cNvSpPr>
              <p:nvPr/>
            </p:nvSpPr>
            <p:spPr bwMode="auto">
              <a:xfrm>
                <a:off x="703" y="1797"/>
                <a:ext cx="227" cy="231"/>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3</a:t>
                </a:r>
                <a:endParaRPr lang="it-IT" b="1" i="0" dirty="0">
                  <a:latin typeface="Times New Roman" pitchFamily="18" charset="0"/>
                </a:endParaRPr>
              </a:p>
            </p:txBody>
          </p:sp>
          <p:sp>
            <p:nvSpPr>
              <p:cNvPr id="54" name="AutoShape 27"/>
              <p:cNvSpPr>
                <a:spLocks/>
              </p:cNvSpPr>
              <p:nvPr/>
            </p:nvSpPr>
            <p:spPr bwMode="auto">
              <a:xfrm flipH="1">
                <a:off x="884" y="1616"/>
                <a:ext cx="45" cy="409"/>
              </a:xfrm>
              <a:prstGeom prst="leftBracket">
                <a:avLst>
                  <a:gd name="adj" fmla="val 75741"/>
                </a:avLst>
              </a:prstGeom>
              <a:noFill/>
              <a:ln w="9525">
                <a:solidFill>
                  <a:schemeClr val="tx1"/>
                </a:solidFill>
                <a:round/>
                <a:headEnd/>
                <a:tailEnd/>
              </a:ln>
            </p:spPr>
            <p:txBody>
              <a:bodyPr wrap="none" anchor="ctr"/>
              <a:lstStyle/>
              <a:p>
                <a:endParaRPr lang="it-IT"/>
              </a:p>
            </p:txBody>
          </p:sp>
        </p:grpSp>
        <p:sp>
          <p:nvSpPr>
            <p:cNvPr id="50" name="Text Box 28"/>
            <p:cNvSpPr txBox="1">
              <a:spLocks noChangeArrowheads="1"/>
            </p:cNvSpPr>
            <p:nvPr/>
          </p:nvSpPr>
          <p:spPr bwMode="auto">
            <a:xfrm>
              <a:off x="975" y="1706"/>
              <a:ext cx="816" cy="407"/>
            </a:xfrm>
            <a:prstGeom prst="rect">
              <a:avLst/>
            </a:prstGeom>
            <a:noFill/>
            <a:ln w="9525">
              <a:noFill/>
              <a:miter lim="800000"/>
              <a:headEnd/>
              <a:tailEnd/>
            </a:ln>
          </p:spPr>
          <p:txBody>
            <a:bodyPr>
              <a:spAutoFit/>
            </a:bodyPr>
            <a:lstStyle/>
            <a:p>
              <a:pPr>
                <a:spcBef>
                  <a:spcPct val="50000"/>
                </a:spcBef>
              </a:pPr>
              <a:r>
                <a:rPr lang="it-IT" b="1" i="0" dirty="0" smtClean="0">
                  <a:latin typeface="Times New Roman" pitchFamily="18" charset="0"/>
                </a:rPr>
                <a:t>(1/10)</a:t>
              </a:r>
              <a:r>
                <a:rPr lang="it-IT" b="1" i="0" baseline="30000" dirty="0" smtClean="0">
                  <a:latin typeface="Times New Roman" pitchFamily="18" charset="0"/>
                </a:rPr>
                <a:t>3</a:t>
              </a:r>
              <a:r>
                <a:rPr lang="it-IT" b="1" i="0" dirty="0" smtClean="0">
                  <a:latin typeface="Times New Roman" pitchFamily="18" charset="0"/>
                </a:rPr>
                <a:t>(9/10)</a:t>
              </a:r>
              <a:r>
                <a:rPr lang="it-IT" b="1" i="0" baseline="30000" dirty="0" smtClean="0">
                  <a:latin typeface="Times New Roman" pitchFamily="18" charset="0"/>
                </a:rPr>
                <a:t>3</a:t>
              </a:r>
              <a:endParaRPr lang="it-IT" b="1" i="0" baseline="-25000" dirty="0">
                <a:latin typeface="Times New Roman" pitchFamily="18" charset="0"/>
              </a:endParaRPr>
            </a:p>
          </p:txBody>
        </p:sp>
      </p:grpSp>
      <p:sp>
        <p:nvSpPr>
          <p:cNvPr id="55" name="Text Box 28"/>
          <p:cNvSpPr txBox="1">
            <a:spLocks noChangeArrowheads="1"/>
          </p:cNvSpPr>
          <p:nvPr/>
        </p:nvSpPr>
        <p:spPr bwMode="auto">
          <a:xfrm>
            <a:off x="7643834" y="4987941"/>
            <a:ext cx="1143008" cy="369332"/>
          </a:xfrm>
          <a:prstGeom prst="rect">
            <a:avLst/>
          </a:prstGeom>
          <a:noFill/>
          <a:ln w="9525">
            <a:noFill/>
            <a:miter lim="800000"/>
            <a:headEnd/>
            <a:tailEnd/>
          </a:ln>
        </p:spPr>
        <p:txBody>
          <a:bodyPr wrap="square">
            <a:spAutoFit/>
          </a:bodyPr>
          <a:lstStyle/>
          <a:p>
            <a:pPr>
              <a:spcBef>
                <a:spcPct val="50000"/>
              </a:spcBef>
            </a:pPr>
            <a:r>
              <a:rPr lang="it-IT" b="1" dirty="0" smtClean="0">
                <a:latin typeface="Times New Roman" pitchFamily="18" charset="0"/>
              </a:rPr>
              <a:t>= </a:t>
            </a:r>
            <a:r>
              <a:rPr lang="it-IT" b="1" i="0" dirty="0" smtClean="0">
                <a:latin typeface="Times New Roman" pitchFamily="18" charset="0"/>
              </a:rPr>
              <a:t>0,015</a:t>
            </a:r>
            <a:endParaRPr lang="it-IT" b="1" i="0" baseline="-25000" dirty="0">
              <a:latin typeface="Times New Roman" pitchFamily="18" charset="0"/>
            </a:endParaRPr>
          </a:p>
        </p:txBody>
      </p:sp>
      <p:sp>
        <p:nvSpPr>
          <p:cNvPr id="57" name="Text Box 20"/>
          <p:cNvSpPr txBox="1">
            <a:spLocks noChangeArrowheads="1"/>
          </p:cNvSpPr>
          <p:nvPr/>
        </p:nvSpPr>
        <p:spPr bwMode="auto">
          <a:xfrm>
            <a:off x="500034" y="5857892"/>
            <a:ext cx="8001056" cy="923330"/>
          </a:xfrm>
          <a:prstGeom prst="rect">
            <a:avLst/>
          </a:prstGeom>
          <a:solidFill>
            <a:schemeClr val="accent4">
              <a:lumMod val="40000"/>
              <a:lumOff val="60000"/>
            </a:schemeClr>
          </a:solidFill>
          <a:ln w="9525">
            <a:noFill/>
            <a:miter lim="800000"/>
            <a:headEnd/>
            <a:tailEnd/>
          </a:ln>
        </p:spPr>
        <p:txBody>
          <a:bodyPr wrap="square">
            <a:spAutoFit/>
          </a:bodyPr>
          <a:lstStyle/>
          <a:p>
            <a:pPr>
              <a:lnSpc>
                <a:spcPct val="75000"/>
              </a:lnSpc>
            </a:pPr>
            <a:r>
              <a:rPr lang="it-IT" b="1" i="0" dirty="0" smtClean="0">
                <a:latin typeface="Times New Roman" pitchFamily="18" charset="0"/>
              </a:rPr>
              <a:t>Anche se non è possibile una stima analitica della probabilità di fissazione di una mutazione cromosomica sottodominante dopo la sua comparsa per mutazione, tale probabilità, pur più piccola rispetto a quella relativa ad alleli neutrali, non è irrisoria per popolazioni molto piccole e/o bassi valori di s. </a:t>
            </a:r>
            <a:endParaRPr lang="it-IT" b="1" i="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1000" fill="hold"/>
                                        <p:tgtEl>
                                          <p:spTgt spid="67"/>
                                        </p:tgtEl>
                                        <p:attrNameLst>
                                          <p:attrName>ppt_w</p:attrName>
                                        </p:attrNameLst>
                                      </p:cBhvr>
                                      <p:tavLst>
                                        <p:tav tm="0">
                                          <p:val>
                                            <p:strVal val="#ppt_w*0.70"/>
                                          </p:val>
                                        </p:tav>
                                        <p:tav tm="100000">
                                          <p:val>
                                            <p:strVal val="#ppt_w"/>
                                          </p:val>
                                        </p:tav>
                                      </p:tavLst>
                                    </p:anim>
                                    <p:anim calcmode="lin" valueType="num">
                                      <p:cBhvr>
                                        <p:cTn id="8" dur="1000" fill="hold"/>
                                        <p:tgtEl>
                                          <p:spTgt spid="67"/>
                                        </p:tgtEl>
                                        <p:attrNameLst>
                                          <p:attrName>ppt_h</p:attrName>
                                        </p:attrNameLst>
                                      </p:cBhvr>
                                      <p:tavLst>
                                        <p:tav tm="0">
                                          <p:val>
                                            <p:strVal val="#ppt_h"/>
                                          </p:val>
                                        </p:tav>
                                        <p:tav tm="100000">
                                          <p:val>
                                            <p:strVal val="#ppt_h"/>
                                          </p:val>
                                        </p:tav>
                                      </p:tavLst>
                                    </p:anim>
                                    <p:animEffect transition="in" filter="fade">
                                      <p:cBhvr>
                                        <p:cTn id="9" dur="1000"/>
                                        <p:tgtEl>
                                          <p:spTgt spid="67"/>
                                        </p:tgtEl>
                                      </p:cBhvr>
                                    </p:animEffect>
                                  </p:childTnLst>
                                </p:cTn>
                              </p:par>
                              <p:par>
                                <p:cTn id="10" presetID="55" presetClass="entr" presetSubtype="0" fill="hold"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1000" fill="hold"/>
                                        <p:tgtEl>
                                          <p:spTgt spid="68"/>
                                        </p:tgtEl>
                                        <p:attrNameLst>
                                          <p:attrName>ppt_w</p:attrName>
                                        </p:attrNameLst>
                                      </p:cBhvr>
                                      <p:tavLst>
                                        <p:tav tm="0">
                                          <p:val>
                                            <p:strVal val="#ppt_w*0.70"/>
                                          </p:val>
                                        </p:tav>
                                        <p:tav tm="100000">
                                          <p:val>
                                            <p:strVal val="#ppt_w"/>
                                          </p:val>
                                        </p:tav>
                                      </p:tavLst>
                                    </p:anim>
                                    <p:anim calcmode="lin" valueType="num">
                                      <p:cBhvr>
                                        <p:cTn id="13" dur="1000" fill="hold"/>
                                        <p:tgtEl>
                                          <p:spTgt spid="68"/>
                                        </p:tgtEl>
                                        <p:attrNameLst>
                                          <p:attrName>ppt_h</p:attrName>
                                        </p:attrNameLst>
                                      </p:cBhvr>
                                      <p:tavLst>
                                        <p:tav tm="0">
                                          <p:val>
                                            <p:strVal val="#ppt_h"/>
                                          </p:val>
                                        </p:tav>
                                        <p:tav tm="100000">
                                          <p:val>
                                            <p:strVal val="#ppt_h"/>
                                          </p:val>
                                        </p:tav>
                                      </p:tavLst>
                                    </p:anim>
                                    <p:animEffect transition="in" filter="fade">
                                      <p:cBhvr>
                                        <p:cTn id="14" dur="1000"/>
                                        <p:tgtEl>
                                          <p:spTgt spid="6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strVal val="#ppt_w*0.70"/>
                                          </p:val>
                                        </p:tav>
                                        <p:tav tm="100000">
                                          <p:val>
                                            <p:strVal val="#ppt_w"/>
                                          </p:val>
                                        </p:tav>
                                      </p:tavLst>
                                    </p:anim>
                                    <p:anim calcmode="lin" valueType="num">
                                      <p:cBhvr>
                                        <p:cTn id="18" dur="1000" fill="hold"/>
                                        <p:tgtEl>
                                          <p:spTgt spid="36"/>
                                        </p:tgtEl>
                                        <p:attrNameLst>
                                          <p:attrName>ppt_h</p:attrName>
                                        </p:attrNameLst>
                                      </p:cBhvr>
                                      <p:tavLst>
                                        <p:tav tm="0">
                                          <p:val>
                                            <p:strVal val="#ppt_h"/>
                                          </p:val>
                                        </p:tav>
                                        <p:tav tm="100000">
                                          <p:val>
                                            <p:strVal val="#ppt_h"/>
                                          </p:val>
                                        </p:tav>
                                      </p:tavLst>
                                    </p:anim>
                                    <p:animEffect transition="in" filter="fade">
                                      <p:cBhvr>
                                        <p:cTn id="19" dur="1000"/>
                                        <p:tgtEl>
                                          <p:spTgt spid="36"/>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1000" fill="hold"/>
                                        <p:tgtEl>
                                          <p:spTgt spid="47"/>
                                        </p:tgtEl>
                                        <p:attrNameLst>
                                          <p:attrName>ppt_w</p:attrName>
                                        </p:attrNameLst>
                                      </p:cBhvr>
                                      <p:tavLst>
                                        <p:tav tm="0">
                                          <p:val>
                                            <p:strVal val="#ppt_w*0.70"/>
                                          </p:val>
                                        </p:tav>
                                        <p:tav tm="100000">
                                          <p:val>
                                            <p:strVal val="#ppt_w"/>
                                          </p:val>
                                        </p:tav>
                                      </p:tavLst>
                                    </p:anim>
                                    <p:anim calcmode="lin" valueType="num">
                                      <p:cBhvr>
                                        <p:cTn id="23" dur="1000" fill="hold"/>
                                        <p:tgtEl>
                                          <p:spTgt spid="47"/>
                                        </p:tgtEl>
                                        <p:attrNameLst>
                                          <p:attrName>ppt_h</p:attrName>
                                        </p:attrNameLst>
                                      </p:cBhvr>
                                      <p:tavLst>
                                        <p:tav tm="0">
                                          <p:val>
                                            <p:strVal val="#ppt_h"/>
                                          </p:val>
                                        </p:tav>
                                        <p:tav tm="100000">
                                          <p:val>
                                            <p:strVal val="#ppt_h"/>
                                          </p:val>
                                        </p:tav>
                                      </p:tavLst>
                                    </p:anim>
                                    <p:animEffect transition="in" filter="fade">
                                      <p:cBhvr>
                                        <p:cTn id="24" dur="1000"/>
                                        <p:tgtEl>
                                          <p:spTgt spid="47"/>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1000" fill="hold"/>
                                        <p:tgtEl>
                                          <p:spTgt spid="27"/>
                                        </p:tgtEl>
                                        <p:attrNameLst>
                                          <p:attrName>ppt_w</p:attrName>
                                        </p:attrNameLst>
                                      </p:cBhvr>
                                      <p:tavLst>
                                        <p:tav tm="0">
                                          <p:val>
                                            <p:strVal val="#ppt_w*0.70"/>
                                          </p:val>
                                        </p:tav>
                                        <p:tav tm="100000">
                                          <p:val>
                                            <p:strVal val="#ppt_w"/>
                                          </p:val>
                                        </p:tav>
                                      </p:tavLst>
                                    </p:anim>
                                    <p:anim calcmode="lin" valueType="num">
                                      <p:cBhvr>
                                        <p:cTn id="28" dur="1000" fill="hold"/>
                                        <p:tgtEl>
                                          <p:spTgt spid="27"/>
                                        </p:tgtEl>
                                        <p:attrNameLst>
                                          <p:attrName>ppt_h</p:attrName>
                                        </p:attrNameLst>
                                      </p:cBhvr>
                                      <p:tavLst>
                                        <p:tav tm="0">
                                          <p:val>
                                            <p:strVal val="#ppt_h"/>
                                          </p:val>
                                        </p:tav>
                                        <p:tav tm="100000">
                                          <p:val>
                                            <p:strVal val="#ppt_h"/>
                                          </p:val>
                                        </p:tav>
                                      </p:tavLst>
                                    </p:anim>
                                    <p:animEffect transition="in" filter="fade">
                                      <p:cBhvr>
                                        <p:cTn id="29" dur="10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p:cTn id="34" dur="500" fill="hold"/>
                                        <p:tgtEl>
                                          <p:spTgt spid="56"/>
                                        </p:tgtEl>
                                        <p:attrNameLst>
                                          <p:attrName>ppt_w</p:attrName>
                                        </p:attrNameLst>
                                      </p:cBhvr>
                                      <p:tavLst>
                                        <p:tav tm="0">
                                          <p:val>
                                            <p:fltVal val="0"/>
                                          </p:val>
                                        </p:tav>
                                        <p:tav tm="100000">
                                          <p:val>
                                            <p:strVal val="#ppt_w"/>
                                          </p:val>
                                        </p:tav>
                                      </p:tavLst>
                                    </p:anim>
                                    <p:anim calcmode="lin" valueType="num">
                                      <p:cBhvr>
                                        <p:cTn id="35" dur="500" fill="hold"/>
                                        <p:tgtEl>
                                          <p:spTgt spid="56"/>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55" presetClass="exit" presetSubtype="0" fill="hold" grpId="1" nodeType="clickEffect">
                                  <p:stCondLst>
                                    <p:cond delay="0"/>
                                  </p:stCondLst>
                                  <p:childTnLst>
                                    <p:anim calcmode="lin" valueType="num">
                                      <p:cBhvr>
                                        <p:cTn id="39" dur="1000"/>
                                        <p:tgtEl>
                                          <p:spTgt spid="47"/>
                                        </p:tgtEl>
                                        <p:attrNameLst>
                                          <p:attrName>ppt_w</p:attrName>
                                        </p:attrNameLst>
                                      </p:cBhvr>
                                      <p:tavLst>
                                        <p:tav tm="0">
                                          <p:val>
                                            <p:strVal val="ppt_w"/>
                                          </p:val>
                                        </p:tav>
                                        <p:tav tm="100000">
                                          <p:val>
                                            <p:strVal val="ppt_w*0.70"/>
                                          </p:val>
                                        </p:tav>
                                      </p:tavLst>
                                    </p:anim>
                                    <p:anim calcmode="lin" valueType="num">
                                      <p:cBhvr>
                                        <p:cTn id="40" dur="1000"/>
                                        <p:tgtEl>
                                          <p:spTgt spid="47"/>
                                        </p:tgtEl>
                                        <p:attrNameLst>
                                          <p:attrName>ppt_h</p:attrName>
                                        </p:attrNameLst>
                                      </p:cBhvr>
                                      <p:tavLst>
                                        <p:tav tm="0">
                                          <p:val>
                                            <p:strVal val="ppt_h"/>
                                          </p:val>
                                        </p:tav>
                                        <p:tav tm="100000">
                                          <p:val>
                                            <p:strVal val="ppt_h"/>
                                          </p:val>
                                        </p:tav>
                                      </p:tavLst>
                                    </p:anim>
                                    <p:animEffect transition="out" filter="fade">
                                      <p:cBhvr>
                                        <p:cTn id="41" dur="1000"/>
                                        <p:tgtEl>
                                          <p:spTgt spid="47"/>
                                        </p:tgtEl>
                                      </p:cBhvr>
                                    </p:animEffect>
                                    <p:set>
                                      <p:cBhvr>
                                        <p:cTn id="42" dur="1" fill="hold">
                                          <p:stCondLst>
                                            <p:cond delay="999"/>
                                          </p:stCondLst>
                                        </p:cTn>
                                        <p:tgtEl>
                                          <p:spTgt spid="47"/>
                                        </p:tgtEl>
                                        <p:attrNameLst>
                                          <p:attrName>style.visibility</p:attrName>
                                        </p:attrNameLst>
                                      </p:cBhvr>
                                      <p:to>
                                        <p:strVal val="hidden"/>
                                      </p:to>
                                    </p:set>
                                  </p:childTnLst>
                                </p:cTn>
                              </p:par>
                              <p:par>
                                <p:cTn id="43" presetID="55"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1000" fill="hold"/>
                                        <p:tgtEl>
                                          <p:spTgt spid="30"/>
                                        </p:tgtEl>
                                        <p:attrNameLst>
                                          <p:attrName>ppt_w</p:attrName>
                                        </p:attrNameLst>
                                      </p:cBhvr>
                                      <p:tavLst>
                                        <p:tav tm="0">
                                          <p:val>
                                            <p:strVal val="#ppt_w*0.70"/>
                                          </p:val>
                                        </p:tav>
                                        <p:tav tm="100000">
                                          <p:val>
                                            <p:strVal val="#ppt_w"/>
                                          </p:val>
                                        </p:tav>
                                      </p:tavLst>
                                    </p:anim>
                                    <p:anim calcmode="lin" valueType="num">
                                      <p:cBhvr>
                                        <p:cTn id="46" dur="1000" fill="hold"/>
                                        <p:tgtEl>
                                          <p:spTgt spid="30"/>
                                        </p:tgtEl>
                                        <p:attrNameLst>
                                          <p:attrName>ppt_h</p:attrName>
                                        </p:attrNameLst>
                                      </p:cBhvr>
                                      <p:tavLst>
                                        <p:tav tm="0">
                                          <p:val>
                                            <p:strVal val="#ppt_h"/>
                                          </p:val>
                                        </p:tav>
                                        <p:tav tm="100000">
                                          <p:val>
                                            <p:strVal val="#ppt_h"/>
                                          </p:val>
                                        </p:tav>
                                      </p:tavLst>
                                    </p:anim>
                                    <p:animEffect transition="in" filter="fade">
                                      <p:cBhvr>
                                        <p:cTn id="47" dur="10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xit" presetSubtype="0" fill="hold" grpId="1" nodeType="clickEffect">
                                  <p:stCondLst>
                                    <p:cond delay="0"/>
                                  </p:stCondLst>
                                  <p:childTnLst>
                                    <p:anim calcmode="lin" valueType="num">
                                      <p:cBhvr>
                                        <p:cTn id="58" dur="1000"/>
                                        <p:tgtEl>
                                          <p:spTgt spid="30"/>
                                        </p:tgtEl>
                                        <p:attrNameLst>
                                          <p:attrName>ppt_w</p:attrName>
                                        </p:attrNameLst>
                                      </p:cBhvr>
                                      <p:tavLst>
                                        <p:tav tm="0">
                                          <p:val>
                                            <p:strVal val="ppt_w"/>
                                          </p:val>
                                        </p:tav>
                                        <p:tav tm="100000">
                                          <p:val>
                                            <p:strVal val="ppt_w*0.70"/>
                                          </p:val>
                                        </p:tav>
                                      </p:tavLst>
                                    </p:anim>
                                    <p:anim calcmode="lin" valueType="num">
                                      <p:cBhvr>
                                        <p:cTn id="59" dur="1000"/>
                                        <p:tgtEl>
                                          <p:spTgt spid="30"/>
                                        </p:tgtEl>
                                        <p:attrNameLst>
                                          <p:attrName>ppt_h</p:attrName>
                                        </p:attrNameLst>
                                      </p:cBhvr>
                                      <p:tavLst>
                                        <p:tav tm="0">
                                          <p:val>
                                            <p:strVal val="ppt_h"/>
                                          </p:val>
                                        </p:tav>
                                        <p:tav tm="100000">
                                          <p:val>
                                            <p:strVal val="ppt_h"/>
                                          </p:val>
                                        </p:tav>
                                      </p:tavLst>
                                    </p:anim>
                                    <p:animEffect transition="out" filter="fade">
                                      <p:cBhvr>
                                        <p:cTn id="60" dur="1000"/>
                                        <p:tgtEl>
                                          <p:spTgt spid="30"/>
                                        </p:tgtEl>
                                      </p:cBhvr>
                                    </p:animEffect>
                                    <p:set>
                                      <p:cBhvr>
                                        <p:cTn id="61" dur="1" fill="hold">
                                          <p:stCondLst>
                                            <p:cond delay="999"/>
                                          </p:stCondLst>
                                        </p:cTn>
                                        <p:tgtEl>
                                          <p:spTgt spid="30"/>
                                        </p:tgtEl>
                                        <p:attrNameLst>
                                          <p:attrName>style.visibility</p:attrName>
                                        </p:attrNameLst>
                                      </p:cBhvr>
                                      <p:to>
                                        <p:strVal val="hidden"/>
                                      </p:to>
                                    </p:set>
                                  </p:childTnLst>
                                </p:cTn>
                              </p:par>
                              <p:par>
                                <p:cTn id="62" presetID="55"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1000" fill="hold"/>
                                        <p:tgtEl>
                                          <p:spTgt spid="29"/>
                                        </p:tgtEl>
                                        <p:attrNameLst>
                                          <p:attrName>ppt_w</p:attrName>
                                        </p:attrNameLst>
                                      </p:cBhvr>
                                      <p:tavLst>
                                        <p:tav tm="0">
                                          <p:val>
                                            <p:strVal val="#ppt_w*0.70"/>
                                          </p:val>
                                        </p:tav>
                                        <p:tav tm="100000">
                                          <p:val>
                                            <p:strVal val="#ppt_w"/>
                                          </p:val>
                                        </p:tav>
                                      </p:tavLst>
                                    </p:anim>
                                    <p:anim calcmode="lin" valueType="num">
                                      <p:cBhvr>
                                        <p:cTn id="65" dur="1000" fill="hold"/>
                                        <p:tgtEl>
                                          <p:spTgt spid="29"/>
                                        </p:tgtEl>
                                        <p:attrNameLst>
                                          <p:attrName>ppt_h</p:attrName>
                                        </p:attrNameLst>
                                      </p:cBhvr>
                                      <p:tavLst>
                                        <p:tav tm="0">
                                          <p:val>
                                            <p:strVal val="#ppt_h"/>
                                          </p:val>
                                        </p:tav>
                                        <p:tav tm="100000">
                                          <p:val>
                                            <p:strVal val="#ppt_h"/>
                                          </p:val>
                                        </p:tav>
                                      </p:tavLst>
                                    </p:anim>
                                    <p:animEffect transition="in" filter="fade">
                                      <p:cBhvr>
                                        <p:cTn id="66" dur="1000"/>
                                        <p:tgtEl>
                                          <p:spTgt spid="29"/>
                                        </p:tgtEl>
                                      </p:cBhvr>
                                    </p:animEffect>
                                  </p:childTnLst>
                                </p:cTn>
                              </p:par>
                              <p:par>
                                <p:cTn id="67" presetID="55" presetClass="exit" presetSubtype="0" fill="hold" grpId="1" nodeType="withEffect">
                                  <p:stCondLst>
                                    <p:cond delay="0"/>
                                  </p:stCondLst>
                                  <p:childTnLst>
                                    <p:anim calcmode="lin" valueType="num">
                                      <p:cBhvr>
                                        <p:cTn id="68" dur="1000"/>
                                        <p:tgtEl>
                                          <p:spTgt spid="27"/>
                                        </p:tgtEl>
                                        <p:attrNameLst>
                                          <p:attrName>ppt_w</p:attrName>
                                        </p:attrNameLst>
                                      </p:cBhvr>
                                      <p:tavLst>
                                        <p:tav tm="0">
                                          <p:val>
                                            <p:strVal val="ppt_w"/>
                                          </p:val>
                                        </p:tav>
                                        <p:tav tm="100000">
                                          <p:val>
                                            <p:strVal val="ppt_w*0.70"/>
                                          </p:val>
                                        </p:tav>
                                      </p:tavLst>
                                    </p:anim>
                                    <p:anim calcmode="lin" valueType="num">
                                      <p:cBhvr>
                                        <p:cTn id="69" dur="1000"/>
                                        <p:tgtEl>
                                          <p:spTgt spid="27"/>
                                        </p:tgtEl>
                                        <p:attrNameLst>
                                          <p:attrName>ppt_h</p:attrName>
                                        </p:attrNameLst>
                                      </p:cBhvr>
                                      <p:tavLst>
                                        <p:tav tm="0">
                                          <p:val>
                                            <p:strVal val="ppt_h"/>
                                          </p:val>
                                        </p:tav>
                                        <p:tav tm="100000">
                                          <p:val>
                                            <p:strVal val="ppt_h"/>
                                          </p:val>
                                        </p:tav>
                                      </p:tavLst>
                                    </p:anim>
                                    <p:animEffect transition="out" filter="fade">
                                      <p:cBhvr>
                                        <p:cTn id="70" dur="1000"/>
                                        <p:tgtEl>
                                          <p:spTgt spid="27"/>
                                        </p:tgtEl>
                                      </p:cBhvr>
                                    </p:animEffect>
                                    <p:set>
                                      <p:cBhvr>
                                        <p:cTn id="71" dur="1" fill="hold">
                                          <p:stCondLst>
                                            <p:cond delay="999"/>
                                          </p:stCondLst>
                                        </p:cTn>
                                        <p:tgtEl>
                                          <p:spTgt spid="27"/>
                                        </p:tgtEl>
                                        <p:attrNameLst>
                                          <p:attrName>style.visibility</p:attrName>
                                        </p:attrNameLst>
                                      </p:cBhvr>
                                      <p:to>
                                        <p:strVal val="hidden"/>
                                      </p:to>
                                    </p:set>
                                  </p:childTnLst>
                                </p:cTn>
                              </p:par>
                              <p:par>
                                <p:cTn id="72" presetID="55"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p:cTn id="74" dur="1000" fill="hold"/>
                                        <p:tgtEl>
                                          <p:spTgt spid="18"/>
                                        </p:tgtEl>
                                        <p:attrNameLst>
                                          <p:attrName>ppt_w</p:attrName>
                                        </p:attrNameLst>
                                      </p:cBhvr>
                                      <p:tavLst>
                                        <p:tav tm="0">
                                          <p:val>
                                            <p:strVal val="#ppt_w*0.70"/>
                                          </p:val>
                                        </p:tav>
                                        <p:tav tm="100000">
                                          <p:val>
                                            <p:strVal val="#ppt_w"/>
                                          </p:val>
                                        </p:tav>
                                      </p:tavLst>
                                    </p:anim>
                                    <p:anim calcmode="lin" valueType="num">
                                      <p:cBhvr>
                                        <p:cTn id="75" dur="1000" fill="hold"/>
                                        <p:tgtEl>
                                          <p:spTgt spid="18"/>
                                        </p:tgtEl>
                                        <p:attrNameLst>
                                          <p:attrName>ppt_h</p:attrName>
                                        </p:attrNameLst>
                                      </p:cBhvr>
                                      <p:tavLst>
                                        <p:tav tm="0">
                                          <p:val>
                                            <p:strVal val="#ppt_h"/>
                                          </p:val>
                                        </p:tav>
                                        <p:tav tm="100000">
                                          <p:val>
                                            <p:strVal val="#ppt_h"/>
                                          </p:val>
                                        </p:tav>
                                      </p:tavLst>
                                    </p:anim>
                                    <p:animEffect transition="in" filter="fade">
                                      <p:cBhvr>
                                        <p:cTn id="76" dur="10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childTnLst>
                                </p:cTn>
                              </p:par>
                            </p:childTnLst>
                          </p:cTn>
                        </p:par>
                        <p:par>
                          <p:cTn id="83" fill="hold">
                            <p:stCondLst>
                              <p:cond delay="500"/>
                            </p:stCondLst>
                            <p:childTnLst>
                              <p:par>
                                <p:cTn id="84" presetID="23" presetClass="entr" presetSubtype="16" fill="hold" nodeType="after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88" fill="hold">
                      <p:stCondLst>
                        <p:cond delay="indefinite"/>
                      </p:stCondLst>
                      <p:childTnLst>
                        <p:par>
                          <p:cTn id="89" fill="hold">
                            <p:stCondLst>
                              <p:cond delay="0"/>
                            </p:stCondLst>
                            <p:childTnLst>
                              <p:par>
                                <p:cTn id="90" presetID="23" presetClass="entr" presetSubtype="16" fill="hold" grpId="0" nodeType="clickEffect">
                                  <p:stCondLst>
                                    <p:cond delay="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childTnLst>
                                </p:cTn>
                              </p:par>
                            </p:childTnLst>
                          </p:cTn>
                        </p:par>
                        <p:par>
                          <p:cTn id="94" fill="hold">
                            <p:stCondLst>
                              <p:cond delay="500"/>
                            </p:stCondLst>
                            <p:childTnLst>
                              <p:par>
                                <p:cTn id="95" presetID="55" presetClass="entr" presetSubtype="0" fill="hold" nodeType="afterEffect">
                                  <p:stCondLst>
                                    <p:cond delay="0"/>
                                  </p:stCondLst>
                                  <p:childTnLst>
                                    <p:set>
                                      <p:cBhvr>
                                        <p:cTn id="96" dur="1" fill="hold">
                                          <p:stCondLst>
                                            <p:cond delay="0"/>
                                          </p:stCondLst>
                                        </p:cTn>
                                        <p:tgtEl>
                                          <p:spTgt spid="78"/>
                                        </p:tgtEl>
                                        <p:attrNameLst>
                                          <p:attrName>style.visibility</p:attrName>
                                        </p:attrNameLst>
                                      </p:cBhvr>
                                      <p:to>
                                        <p:strVal val="visible"/>
                                      </p:to>
                                    </p:set>
                                    <p:anim calcmode="lin" valueType="num">
                                      <p:cBhvr>
                                        <p:cTn id="97" dur="1000" fill="hold"/>
                                        <p:tgtEl>
                                          <p:spTgt spid="78"/>
                                        </p:tgtEl>
                                        <p:attrNameLst>
                                          <p:attrName>ppt_w</p:attrName>
                                        </p:attrNameLst>
                                      </p:cBhvr>
                                      <p:tavLst>
                                        <p:tav tm="0">
                                          <p:val>
                                            <p:strVal val="#ppt_w*0.70"/>
                                          </p:val>
                                        </p:tav>
                                        <p:tav tm="100000">
                                          <p:val>
                                            <p:strVal val="#ppt_w"/>
                                          </p:val>
                                        </p:tav>
                                      </p:tavLst>
                                    </p:anim>
                                    <p:anim calcmode="lin" valueType="num">
                                      <p:cBhvr>
                                        <p:cTn id="98" dur="1000" fill="hold"/>
                                        <p:tgtEl>
                                          <p:spTgt spid="78"/>
                                        </p:tgtEl>
                                        <p:attrNameLst>
                                          <p:attrName>ppt_h</p:attrName>
                                        </p:attrNameLst>
                                      </p:cBhvr>
                                      <p:tavLst>
                                        <p:tav tm="0">
                                          <p:val>
                                            <p:strVal val="#ppt_h"/>
                                          </p:val>
                                        </p:tav>
                                        <p:tav tm="100000">
                                          <p:val>
                                            <p:strVal val="#ppt_h"/>
                                          </p:val>
                                        </p:tav>
                                      </p:tavLst>
                                    </p:anim>
                                    <p:animEffect transition="in" filter="fade">
                                      <p:cBhvr>
                                        <p:cTn id="99" dur="1000"/>
                                        <p:tgtEl>
                                          <p:spTgt spid="78"/>
                                        </p:tgtEl>
                                      </p:cBhvr>
                                    </p:animEffect>
                                  </p:childTnLst>
                                </p:cTn>
                              </p:par>
                            </p:childTnLst>
                          </p:cTn>
                        </p:par>
                        <p:par>
                          <p:cTn id="100" fill="hold">
                            <p:stCondLst>
                              <p:cond delay="1500"/>
                            </p:stCondLst>
                            <p:childTnLst>
                              <p:par>
                                <p:cTn id="101" presetID="23" presetClass="entr" presetSubtype="16"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childTnLst>
                          </p:cTn>
                        </p:par>
                        <p:par>
                          <p:cTn id="105" fill="hold">
                            <p:stCondLst>
                              <p:cond delay="2000"/>
                            </p:stCondLst>
                            <p:childTnLst>
                              <p:par>
                                <p:cTn id="106" presetID="53" presetClass="entr" presetSubtype="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 calcmode="lin" valueType="num">
                                      <p:cBhvr>
                                        <p:cTn id="108" dur="500" fill="hold"/>
                                        <p:tgtEl>
                                          <p:spTgt spid="55"/>
                                        </p:tgtEl>
                                        <p:attrNameLst>
                                          <p:attrName>ppt_w</p:attrName>
                                        </p:attrNameLst>
                                      </p:cBhvr>
                                      <p:tavLst>
                                        <p:tav tm="0">
                                          <p:val>
                                            <p:fltVal val="0"/>
                                          </p:val>
                                        </p:tav>
                                        <p:tav tm="100000">
                                          <p:val>
                                            <p:strVal val="#ppt_w"/>
                                          </p:val>
                                        </p:tav>
                                      </p:tavLst>
                                    </p:anim>
                                    <p:anim calcmode="lin" valueType="num">
                                      <p:cBhvr>
                                        <p:cTn id="109" dur="500" fill="hold"/>
                                        <p:tgtEl>
                                          <p:spTgt spid="55"/>
                                        </p:tgtEl>
                                        <p:attrNameLst>
                                          <p:attrName>ppt_h</p:attrName>
                                        </p:attrNameLst>
                                      </p:cBhvr>
                                      <p:tavLst>
                                        <p:tav tm="0">
                                          <p:val>
                                            <p:fltVal val="0"/>
                                          </p:val>
                                        </p:tav>
                                        <p:tav tm="100000">
                                          <p:val>
                                            <p:strVal val="#ppt_h"/>
                                          </p:val>
                                        </p:tav>
                                      </p:tavLst>
                                    </p:anim>
                                    <p:animEffect transition="in" filter="fade">
                                      <p:cBhvr>
                                        <p:cTn id="110" dur="500"/>
                                        <p:tgtEl>
                                          <p:spTgt spid="55"/>
                                        </p:tgtEl>
                                      </p:cBhvr>
                                    </p:animEffect>
                                  </p:childTnLst>
                                </p:cTn>
                              </p:par>
                            </p:childTnLst>
                          </p:cTn>
                        </p:par>
                      </p:childTnLst>
                    </p:cTn>
                  </p:par>
                  <p:par>
                    <p:cTn id="111" fill="hold">
                      <p:stCondLst>
                        <p:cond delay="indefinite"/>
                      </p:stCondLst>
                      <p:childTnLst>
                        <p:par>
                          <p:cTn id="112" fill="hold">
                            <p:stCondLst>
                              <p:cond delay="0"/>
                            </p:stCondLst>
                            <p:childTnLst>
                              <p:par>
                                <p:cTn id="113" presetID="23" presetClass="entr" presetSubtype="16" fill="hold" grpId="0" nodeType="click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p:cTn id="115" dur="500" fill="hold"/>
                                        <p:tgtEl>
                                          <p:spTgt spid="57"/>
                                        </p:tgtEl>
                                        <p:attrNameLst>
                                          <p:attrName>ppt_w</p:attrName>
                                        </p:attrNameLst>
                                      </p:cBhvr>
                                      <p:tavLst>
                                        <p:tav tm="0">
                                          <p:val>
                                            <p:fltVal val="0"/>
                                          </p:val>
                                        </p:tav>
                                        <p:tav tm="100000">
                                          <p:val>
                                            <p:strVal val="#ppt_w"/>
                                          </p:val>
                                        </p:tav>
                                      </p:tavLst>
                                    </p:anim>
                                    <p:anim calcmode="lin" valueType="num">
                                      <p:cBhvr>
                                        <p:cTn id="116" dur="500" fill="hold"/>
                                        <p:tgtEl>
                                          <p:spTgt spid="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36" grpId="0" animBg="1"/>
      <p:bldP spid="47" grpId="0" animBg="1"/>
      <p:bldP spid="47" grpId="1" animBg="1"/>
      <p:bldP spid="56" grpId="0" animBg="1"/>
      <p:bldP spid="30" grpId="0" animBg="1"/>
      <p:bldP spid="30" grpId="1" animBg="1"/>
      <p:bldP spid="37" grpId="0" animBg="1"/>
      <p:bldP spid="29" grpId="0" animBg="1"/>
      <p:bldP spid="18" grpId="0" animBg="1"/>
      <p:bldP spid="38" grpId="0" animBg="1"/>
      <p:bldP spid="46" grpId="0" animBg="1"/>
      <p:bldP spid="55" grpId="0"/>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116013" y="44450"/>
            <a:ext cx="7200900" cy="576263"/>
          </a:xfrm>
        </p:spPr>
        <p:txBody>
          <a:bodyPr>
            <a:normAutofit fontScale="90000"/>
          </a:bodyPr>
          <a:lstStyle/>
          <a:p>
            <a:pPr eaLnBrk="1" hangingPunct="1"/>
            <a:r>
              <a:rPr lang="it-IT" sz="3200" dirty="0" smtClean="0">
                <a:latin typeface="Times New Roman" pitchFamily="18" charset="0"/>
              </a:rPr>
              <a:t>Sintesi sugli effetti dei fattori evolutivi</a:t>
            </a:r>
          </a:p>
        </p:txBody>
      </p:sp>
      <p:sp>
        <p:nvSpPr>
          <p:cNvPr id="25603"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grpSp>
        <p:nvGrpSpPr>
          <p:cNvPr id="2" name="Group 5"/>
          <p:cNvGrpSpPr>
            <a:grpSpLocks/>
          </p:cNvGrpSpPr>
          <p:nvPr/>
        </p:nvGrpSpPr>
        <p:grpSpPr bwMode="auto">
          <a:xfrm>
            <a:off x="34925" y="3201988"/>
            <a:ext cx="3960813" cy="803275"/>
            <a:chOff x="22" y="2017"/>
            <a:chExt cx="2495" cy="506"/>
          </a:xfrm>
        </p:grpSpPr>
        <p:sp>
          <p:nvSpPr>
            <p:cNvPr id="25658" name="Text Box 6"/>
            <p:cNvSpPr txBox="1">
              <a:spLocks noChangeArrowheads="1"/>
            </p:cNvSpPr>
            <p:nvPr/>
          </p:nvSpPr>
          <p:spPr bwMode="auto">
            <a:xfrm>
              <a:off x="1111" y="2335"/>
              <a:ext cx="227" cy="188"/>
            </a:xfrm>
            <a:prstGeom prst="rect">
              <a:avLst/>
            </a:prstGeom>
            <a:noFill/>
            <a:ln w="38100">
              <a:noFill/>
              <a:miter lim="800000"/>
              <a:headEnd/>
              <a:tailEnd/>
            </a:ln>
          </p:spPr>
          <p:txBody>
            <a:bodyPr>
              <a:spAutoFit/>
            </a:bodyPr>
            <a:lstStyle/>
            <a:p>
              <a:pPr>
                <a:lnSpc>
                  <a:spcPct val="75000"/>
                </a:lnSpc>
                <a:spcBef>
                  <a:spcPct val="50000"/>
                </a:spcBef>
              </a:pPr>
              <a:r>
                <a:rPr lang="it-IT" b="1" i="0">
                  <a:latin typeface="Times New Roman" pitchFamily="18" charset="0"/>
                </a:rPr>
                <a:t>p</a:t>
              </a:r>
            </a:p>
          </p:txBody>
        </p:sp>
        <p:sp>
          <p:nvSpPr>
            <p:cNvPr id="25659" name="Line 7"/>
            <p:cNvSpPr>
              <a:spLocks noChangeShapeType="1"/>
            </p:cNvSpPr>
            <p:nvPr/>
          </p:nvSpPr>
          <p:spPr bwMode="auto">
            <a:xfrm>
              <a:off x="113" y="2335"/>
              <a:ext cx="2223" cy="0"/>
            </a:xfrm>
            <a:prstGeom prst="line">
              <a:avLst/>
            </a:prstGeom>
            <a:noFill/>
            <a:ln w="38100">
              <a:solidFill>
                <a:schemeClr val="tx1"/>
              </a:solidFill>
              <a:round/>
              <a:headEnd/>
              <a:tailEnd/>
            </a:ln>
          </p:spPr>
          <p:txBody>
            <a:bodyPr/>
            <a:lstStyle/>
            <a:p>
              <a:endParaRPr lang="it-IT"/>
            </a:p>
          </p:txBody>
        </p:sp>
        <p:sp>
          <p:nvSpPr>
            <p:cNvPr id="25660" name="Text Box 8"/>
            <p:cNvSpPr txBox="1">
              <a:spLocks noChangeArrowheads="1"/>
            </p:cNvSpPr>
            <p:nvPr/>
          </p:nvSpPr>
          <p:spPr bwMode="auto">
            <a:xfrm>
              <a:off x="22" y="2017"/>
              <a:ext cx="272" cy="188"/>
            </a:xfrm>
            <a:prstGeom prst="rect">
              <a:avLst/>
            </a:prstGeom>
            <a:noFill/>
            <a:ln w="38100">
              <a:noFill/>
              <a:miter lim="800000"/>
              <a:headEnd/>
              <a:tailEnd/>
            </a:ln>
          </p:spPr>
          <p:txBody>
            <a:bodyPr>
              <a:spAutoFit/>
            </a:bodyPr>
            <a:lstStyle/>
            <a:p>
              <a:pPr>
                <a:lnSpc>
                  <a:spcPct val="75000"/>
                </a:lnSpc>
                <a:spcBef>
                  <a:spcPct val="50000"/>
                </a:spcBef>
              </a:pPr>
              <a:r>
                <a:rPr lang="it-IT" b="1" i="0">
                  <a:latin typeface="Times New Roman" pitchFamily="18" charset="0"/>
                </a:rPr>
                <a:t>0</a:t>
              </a:r>
            </a:p>
          </p:txBody>
        </p:sp>
        <p:sp>
          <p:nvSpPr>
            <p:cNvPr id="25661" name="Text Box 9"/>
            <p:cNvSpPr txBox="1">
              <a:spLocks noChangeArrowheads="1"/>
            </p:cNvSpPr>
            <p:nvPr/>
          </p:nvSpPr>
          <p:spPr bwMode="auto">
            <a:xfrm>
              <a:off x="2245" y="2017"/>
              <a:ext cx="272" cy="188"/>
            </a:xfrm>
            <a:prstGeom prst="rect">
              <a:avLst/>
            </a:prstGeom>
            <a:noFill/>
            <a:ln w="38100">
              <a:noFill/>
              <a:miter lim="800000"/>
              <a:headEnd/>
              <a:tailEnd/>
            </a:ln>
          </p:spPr>
          <p:txBody>
            <a:bodyPr>
              <a:spAutoFit/>
            </a:bodyPr>
            <a:lstStyle/>
            <a:p>
              <a:pPr>
                <a:lnSpc>
                  <a:spcPct val="75000"/>
                </a:lnSpc>
                <a:spcBef>
                  <a:spcPct val="50000"/>
                </a:spcBef>
              </a:pPr>
              <a:r>
                <a:rPr lang="it-IT" b="1" i="0">
                  <a:latin typeface="Times New Roman" pitchFamily="18" charset="0"/>
                </a:rPr>
                <a:t>1</a:t>
              </a:r>
            </a:p>
          </p:txBody>
        </p:sp>
        <p:sp>
          <p:nvSpPr>
            <p:cNvPr id="25662" name="Line 10"/>
            <p:cNvSpPr>
              <a:spLocks noChangeShapeType="1"/>
            </p:cNvSpPr>
            <p:nvPr/>
          </p:nvSpPr>
          <p:spPr bwMode="auto">
            <a:xfrm>
              <a:off x="113" y="2199"/>
              <a:ext cx="0" cy="136"/>
            </a:xfrm>
            <a:prstGeom prst="line">
              <a:avLst/>
            </a:prstGeom>
            <a:noFill/>
            <a:ln w="38100">
              <a:solidFill>
                <a:schemeClr val="tx1"/>
              </a:solidFill>
              <a:round/>
              <a:headEnd/>
              <a:tailEnd/>
            </a:ln>
          </p:spPr>
          <p:txBody>
            <a:bodyPr/>
            <a:lstStyle/>
            <a:p>
              <a:endParaRPr lang="it-IT"/>
            </a:p>
          </p:txBody>
        </p:sp>
        <p:sp>
          <p:nvSpPr>
            <p:cNvPr id="25663" name="Line 11"/>
            <p:cNvSpPr>
              <a:spLocks noChangeShapeType="1"/>
            </p:cNvSpPr>
            <p:nvPr/>
          </p:nvSpPr>
          <p:spPr bwMode="auto">
            <a:xfrm>
              <a:off x="2336" y="2199"/>
              <a:ext cx="0" cy="136"/>
            </a:xfrm>
            <a:prstGeom prst="line">
              <a:avLst/>
            </a:prstGeom>
            <a:noFill/>
            <a:ln w="38100">
              <a:solidFill>
                <a:schemeClr val="tx1"/>
              </a:solidFill>
              <a:round/>
              <a:headEnd/>
              <a:tailEnd/>
            </a:ln>
          </p:spPr>
          <p:txBody>
            <a:bodyPr/>
            <a:lstStyle/>
            <a:p>
              <a:endParaRPr lang="it-IT"/>
            </a:p>
          </p:txBody>
        </p:sp>
      </p:grpSp>
      <p:sp>
        <p:nvSpPr>
          <p:cNvPr id="22540" name="Text Box 12"/>
          <p:cNvSpPr txBox="1">
            <a:spLocks noChangeArrowheads="1"/>
          </p:cNvSpPr>
          <p:nvPr/>
        </p:nvSpPr>
        <p:spPr bwMode="auto">
          <a:xfrm>
            <a:off x="4011613" y="2266950"/>
            <a:ext cx="3656012"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direzionale svantaggiosa</a:t>
            </a:r>
          </a:p>
        </p:txBody>
      </p:sp>
      <p:sp>
        <p:nvSpPr>
          <p:cNvPr id="22541" name="Text Box 13"/>
          <p:cNvSpPr txBox="1">
            <a:spLocks noChangeArrowheads="1"/>
          </p:cNvSpPr>
          <p:nvPr/>
        </p:nvSpPr>
        <p:spPr bwMode="auto">
          <a:xfrm>
            <a:off x="4371975" y="1690688"/>
            <a:ext cx="27209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diversificatrice</a:t>
            </a:r>
          </a:p>
        </p:txBody>
      </p:sp>
      <p:sp>
        <p:nvSpPr>
          <p:cNvPr id="22542" name="Text Box 14"/>
          <p:cNvSpPr txBox="1">
            <a:spLocks noChangeArrowheads="1"/>
          </p:cNvSpPr>
          <p:nvPr/>
        </p:nvSpPr>
        <p:spPr bwMode="auto">
          <a:xfrm>
            <a:off x="4443413" y="1989138"/>
            <a:ext cx="27209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stabilizzatrice</a:t>
            </a:r>
          </a:p>
        </p:txBody>
      </p:sp>
      <p:sp>
        <p:nvSpPr>
          <p:cNvPr id="22543" name="Text Box 15"/>
          <p:cNvSpPr txBox="1">
            <a:spLocks noChangeArrowheads="1"/>
          </p:cNvSpPr>
          <p:nvPr/>
        </p:nvSpPr>
        <p:spPr bwMode="auto">
          <a:xfrm>
            <a:off x="4875213" y="1403350"/>
            <a:ext cx="18573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Deriva genetica</a:t>
            </a:r>
          </a:p>
        </p:txBody>
      </p:sp>
      <p:sp>
        <p:nvSpPr>
          <p:cNvPr id="22544" name="Text Box 16"/>
          <p:cNvSpPr txBox="1">
            <a:spLocks noChangeArrowheads="1"/>
          </p:cNvSpPr>
          <p:nvPr/>
        </p:nvSpPr>
        <p:spPr bwMode="auto">
          <a:xfrm>
            <a:off x="5018088" y="1125538"/>
            <a:ext cx="14255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Migrazione</a:t>
            </a:r>
          </a:p>
        </p:txBody>
      </p:sp>
      <p:sp>
        <p:nvSpPr>
          <p:cNvPr id="22545" name="Text Box 17"/>
          <p:cNvSpPr txBox="1">
            <a:spLocks noChangeArrowheads="1"/>
          </p:cNvSpPr>
          <p:nvPr/>
        </p:nvSpPr>
        <p:spPr bwMode="auto">
          <a:xfrm>
            <a:off x="5076825" y="836613"/>
            <a:ext cx="14255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Mutazione</a:t>
            </a:r>
          </a:p>
        </p:txBody>
      </p:sp>
      <p:sp>
        <p:nvSpPr>
          <p:cNvPr id="22546" name="Text Box 18"/>
          <p:cNvSpPr txBox="1">
            <a:spLocks noChangeArrowheads="1"/>
          </p:cNvSpPr>
          <p:nvPr/>
        </p:nvSpPr>
        <p:spPr bwMode="auto">
          <a:xfrm>
            <a:off x="4083050" y="2565400"/>
            <a:ext cx="35845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direzionale vantaggiosa</a:t>
            </a:r>
          </a:p>
        </p:txBody>
      </p:sp>
      <p:sp>
        <p:nvSpPr>
          <p:cNvPr id="22547" name="Line 19"/>
          <p:cNvSpPr>
            <a:spLocks noChangeShapeType="1"/>
          </p:cNvSpPr>
          <p:nvPr/>
        </p:nvSpPr>
        <p:spPr bwMode="auto">
          <a:xfrm>
            <a:off x="3203575" y="1557338"/>
            <a:ext cx="576263" cy="0"/>
          </a:xfrm>
          <a:prstGeom prst="line">
            <a:avLst/>
          </a:prstGeom>
          <a:noFill/>
          <a:ln w="28575">
            <a:solidFill>
              <a:srgbClr val="FF0000"/>
            </a:solidFill>
            <a:round/>
            <a:headEnd/>
            <a:tailEnd type="triangle" w="med" len="med"/>
          </a:ln>
        </p:spPr>
        <p:txBody>
          <a:bodyPr/>
          <a:lstStyle/>
          <a:p>
            <a:endParaRPr lang="it-IT"/>
          </a:p>
        </p:txBody>
      </p:sp>
      <p:sp>
        <p:nvSpPr>
          <p:cNvPr id="22548" name="Line 20"/>
          <p:cNvSpPr>
            <a:spLocks noChangeShapeType="1"/>
          </p:cNvSpPr>
          <p:nvPr/>
        </p:nvSpPr>
        <p:spPr bwMode="auto">
          <a:xfrm>
            <a:off x="755650" y="2708275"/>
            <a:ext cx="3024188" cy="0"/>
          </a:xfrm>
          <a:prstGeom prst="line">
            <a:avLst/>
          </a:prstGeom>
          <a:noFill/>
          <a:ln w="28575">
            <a:solidFill>
              <a:srgbClr val="FF0000"/>
            </a:solidFill>
            <a:round/>
            <a:headEnd/>
            <a:tailEnd type="triangle" w="med" len="med"/>
          </a:ln>
        </p:spPr>
        <p:txBody>
          <a:bodyPr/>
          <a:lstStyle/>
          <a:p>
            <a:endParaRPr lang="it-IT"/>
          </a:p>
        </p:txBody>
      </p:sp>
      <p:sp>
        <p:nvSpPr>
          <p:cNvPr id="22549" name="Line 21"/>
          <p:cNvSpPr>
            <a:spLocks noChangeShapeType="1"/>
          </p:cNvSpPr>
          <p:nvPr/>
        </p:nvSpPr>
        <p:spPr bwMode="auto">
          <a:xfrm flipH="1">
            <a:off x="179388" y="2420938"/>
            <a:ext cx="3024187" cy="0"/>
          </a:xfrm>
          <a:prstGeom prst="line">
            <a:avLst/>
          </a:prstGeom>
          <a:noFill/>
          <a:ln w="28575">
            <a:solidFill>
              <a:srgbClr val="FF0000"/>
            </a:solidFill>
            <a:round/>
            <a:headEnd/>
            <a:tailEnd type="triangle" w="med" len="med"/>
          </a:ln>
        </p:spPr>
        <p:txBody>
          <a:bodyPr/>
          <a:lstStyle/>
          <a:p>
            <a:endParaRPr lang="it-IT"/>
          </a:p>
        </p:txBody>
      </p:sp>
      <p:sp>
        <p:nvSpPr>
          <p:cNvPr id="22550" name="AutoShape 22"/>
          <p:cNvSpPr>
            <a:spLocks noChangeArrowheads="1"/>
          </p:cNvSpPr>
          <p:nvPr/>
        </p:nvSpPr>
        <p:spPr bwMode="auto">
          <a:xfrm>
            <a:off x="1331913" y="2060575"/>
            <a:ext cx="215900" cy="215900"/>
          </a:xfrm>
          <a:prstGeom prst="star4">
            <a:avLst>
              <a:gd name="adj" fmla="val 12500"/>
            </a:avLst>
          </a:prstGeom>
          <a:solidFill>
            <a:srgbClr val="F7FD05"/>
          </a:solidFill>
          <a:ln w="9525">
            <a:solidFill>
              <a:srgbClr val="F7FD05"/>
            </a:solidFill>
            <a:miter lim="800000"/>
            <a:headEnd/>
            <a:tailEnd/>
          </a:ln>
        </p:spPr>
        <p:txBody>
          <a:bodyPr wrap="none" anchor="ctr"/>
          <a:lstStyle/>
          <a:p>
            <a:endParaRPr lang="it-IT"/>
          </a:p>
        </p:txBody>
      </p:sp>
      <p:sp>
        <p:nvSpPr>
          <p:cNvPr id="22551" name="AutoShape 23"/>
          <p:cNvSpPr>
            <a:spLocks noChangeArrowheads="1"/>
          </p:cNvSpPr>
          <p:nvPr/>
        </p:nvSpPr>
        <p:spPr bwMode="auto">
          <a:xfrm>
            <a:off x="2124075" y="1700213"/>
            <a:ext cx="215900" cy="215900"/>
          </a:xfrm>
          <a:prstGeom prst="star4">
            <a:avLst>
              <a:gd name="adj" fmla="val 12500"/>
            </a:avLst>
          </a:prstGeom>
          <a:solidFill>
            <a:srgbClr val="1C0BF7"/>
          </a:solidFill>
          <a:ln w="9525">
            <a:solidFill>
              <a:srgbClr val="1C0BF7"/>
            </a:solidFill>
            <a:miter lim="800000"/>
            <a:headEnd/>
            <a:tailEnd/>
          </a:ln>
        </p:spPr>
        <p:txBody>
          <a:bodyPr wrap="none" anchor="ctr"/>
          <a:lstStyle/>
          <a:p>
            <a:endParaRPr lang="it-IT"/>
          </a:p>
        </p:txBody>
      </p:sp>
      <p:sp>
        <p:nvSpPr>
          <p:cNvPr id="22552" name="AutoShape 24"/>
          <p:cNvSpPr>
            <a:spLocks noChangeArrowheads="1"/>
          </p:cNvSpPr>
          <p:nvPr/>
        </p:nvSpPr>
        <p:spPr bwMode="auto">
          <a:xfrm>
            <a:off x="3995738" y="2997200"/>
            <a:ext cx="215900" cy="215900"/>
          </a:xfrm>
          <a:prstGeom prst="star4">
            <a:avLst>
              <a:gd name="adj" fmla="val 12500"/>
            </a:avLst>
          </a:prstGeom>
          <a:solidFill>
            <a:srgbClr val="F7FD05"/>
          </a:solidFill>
          <a:ln w="9525">
            <a:solidFill>
              <a:srgbClr val="F7FD05"/>
            </a:solidFill>
            <a:miter lim="800000"/>
            <a:headEnd/>
            <a:tailEnd/>
          </a:ln>
        </p:spPr>
        <p:txBody>
          <a:bodyPr wrap="none" anchor="ctr"/>
          <a:lstStyle/>
          <a:p>
            <a:endParaRPr lang="it-IT"/>
          </a:p>
        </p:txBody>
      </p:sp>
      <p:sp>
        <p:nvSpPr>
          <p:cNvPr id="22553" name="AutoShape 25"/>
          <p:cNvSpPr>
            <a:spLocks noChangeArrowheads="1"/>
          </p:cNvSpPr>
          <p:nvPr/>
        </p:nvSpPr>
        <p:spPr bwMode="auto">
          <a:xfrm>
            <a:off x="3995738" y="3429000"/>
            <a:ext cx="215900" cy="215900"/>
          </a:xfrm>
          <a:prstGeom prst="star4">
            <a:avLst>
              <a:gd name="adj" fmla="val 12500"/>
            </a:avLst>
          </a:prstGeom>
          <a:solidFill>
            <a:srgbClr val="1C0BF7"/>
          </a:solidFill>
          <a:ln w="9525">
            <a:solidFill>
              <a:srgbClr val="1C0BF7"/>
            </a:solidFill>
            <a:miter lim="800000"/>
            <a:headEnd/>
            <a:tailEnd/>
          </a:ln>
        </p:spPr>
        <p:txBody>
          <a:bodyPr wrap="none" anchor="ctr"/>
          <a:lstStyle/>
          <a:p>
            <a:endParaRPr lang="it-IT"/>
          </a:p>
        </p:txBody>
      </p:sp>
      <p:sp>
        <p:nvSpPr>
          <p:cNvPr id="22554" name="Line 26"/>
          <p:cNvSpPr>
            <a:spLocks noChangeShapeType="1"/>
          </p:cNvSpPr>
          <p:nvPr/>
        </p:nvSpPr>
        <p:spPr bwMode="auto">
          <a:xfrm>
            <a:off x="468313" y="2133600"/>
            <a:ext cx="863600" cy="0"/>
          </a:xfrm>
          <a:prstGeom prst="line">
            <a:avLst/>
          </a:prstGeom>
          <a:noFill/>
          <a:ln w="28575">
            <a:solidFill>
              <a:srgbClr val="FF0000"/>
            </a:solidFill>
            <a:round/>
            <a:headEnd/>
            <a:tailEnd type="triangle" w="med" len="med"/>
          </a:ln>
        </p:spPr>
        <p:txBody>
          <a:bodyPr/>
          <a:lstStyle/>
          <a:p>
            <a:endParaRPr lang="it-IT"/>
          </a:p>
        </p:txBody>
      </p:sp>
      <p:sp>
        <p:nvSpPr>
          <p:cNvPr id="22555" name="Line 27"/>
          <p:cNvSpPr>
            <a:spLocks noChangeShapeType="1"/>
          </p:cNvSpPr>
          <p:nvPr/>
        </p:nvSpPr>
        <p:spPr bwMode="auto">
          <a:xfrm flipH="1">
            <a:off x="1547813" y="2133600"/>
            <a:ext cx="1871662" cy="0"/>
          </a:xfrm>
          <a:prstGeom prst="line">
            <a:avLst/>
          </a:prstGeom>
          <a:noFill/>
          <a:ln w="28575">
            <a:solidFill>
              <a:srgbClr val="FF0000"/>
            </a:solidFill>
            <a:round/>
            <a:headEnd/>
            <a:tailEnd type="triangle" w="med" len="med"/>
          </a:ln>
        </p:spPr>
        <p:txBody>
          <a:bodyPr/>
          <a:lstStyle/>
          <a:p>
            <a:endParaRPr lang="it-IT"/>
          </a:p>
        </p:txBody>
      </p:sp>
      <p:sp>
        <p:nvSpPr>
          <p:cNvPr id="22556" name="Line 28"/>
          <p:cNvSpPr>
            <a:spLocks noChangeShapeType="1"/>
          </p:cNvSpPr>
          <p:nvPr/>
        </p:nvSpPr>
        <p:spPr bwMode="auto">
          <a:xfrm>
            <a:off x="2484438" y="1844675"/>
            <a:ext cx="1295400" cy="0"/>
          </a:xfrm>
          <a:prstGeom prst="line">
            <a:avLst/>
          </a:prstGeom>
          <a:noFill/>
          <a:ln w="28575">
            <a:solidFill>
              <a:srgbClr val="FF0000"/>
            </a:solidFill>
            <a:round/>
            <a:headEnd/>
            <a:tailEnd type="triangle" w="med" len="med"/>
          </a:ln>
        </p:spPr>
        <p:txBody>
          <a:bodyPr/>
          <a:lstStyle/>
          <a:p>
            <a:endParaRPr lang="it-IT"/>
          </a:p>
        </p:txBody>
      </p:sp>
      <p:sp>
        <p:nvSpPr>
          <p:cNvPr id="22557" name="Line 29"/>
          <p:cNvSpPr>
            <a:spLocks noChangeShapeType="1"/>
          </p:cNvSpPr>
          <p:nvPr/>
        </p:nvSpPr>
        <p:spPr bwMode="auto">
          <a:xfrm flipH="1">
            <a:off x="179388" y="1844675"/>
            <a:ext cx="1584325" cy="0"/>
          </a:xfrm>
          <a:prstGeom prst="line">
            <a:avLst/>
          </a:prstGeom>
          <a:noFill/>
          <a:ln w="28575">
            <a:solidFill>
              <a:srgbClr val="FF0000"/>
            </a:solidFill>
            <a:round/>
            <a:headEnd/>
            <a:tailEnd type="triangle" w="med" len="med"/>
          </a:ln>
        </p:spPr>
        <p:txBody>
          <a:bodyPr/>
          <a:lstStyle/>
          <a:p>
            <a:endParaRPr lang="it-IT"/>
          </a:p>
        </p:txBody>
      </p:sp>
      <p:sp>
        <p:nvSpPr>
          <p:cNvPr id="22558" name="Line 30"/>
          <p:cNvSpPr>
            <a:spLocks noChangeShapeType="1"/>
          </p:cNvSpPr>
          <p:nvPr/>
        </p:nvSpPr>
        <p:spPr bwMode="auto">
          <a:xfrm flipH="1">
            <a:off x="179388" y="1557338"/>
            <a:ext cx="576262" cy="0"/>
          </a:xfrm>
          <a:prstGeom prst="line">
            <a:avLst/>
          </a:prstGeom>
          <a:noFill/>
          <a:ln w="28575">
            <a:solidFill>
              <a:srgbClr val="FF0000"/>
            </a:solidFill>
            <a:round/>
            <a:headEnd/>
            <a:tailEnd type="triangle" w="med" len="med"/>
          </a:ln>
        </p:spPr>
        <p:txBody>
          <a:bodyPr/>
          <a:lstStyle/>
          <a:p>
            <a:endParaRPr lang="it-IT"/>
          </a:p>
        </p:txBody>
      </p:sp>
      <p:sp>
        <p:nvSpPr>
          <p:cNvPr id="22559" name="Line 31"/>
          <p:cNvSpPr>
            <a:spLocks noChangeShapeType="1"/>
          </p:cNvSpPr>
          <p:nvPr/>
        </p:nvSpPr>
        <p:spPr bwMode="auto">
          <a:xfrm>
            <a:off x="250825" y="981075"/>
            <a:ext cx="433388" cy="0"/>
          </a:xfrm>
          <a:prstGeom prst="line">
            <a:avLst/>
          </a:prstGeom>
          <a:noFill/>
          <a:ln w="28575">
            <a:solidFill>
              <a:srgbClr val="FF0000"/>
            </a:solidFill>
            <a:round/>
            <a:headEnd/>
            <a:tailEnd type="triangle" w="med" len="med"/>
          </a:ln>
        </p:spPr>
        <p:txBody>
          <a:bodyPr/>
          <a:lstStyle/>
          <a:p>
            <a:endParaRPr lang="it-IT"/>
          </a:p>
        </p:txBody>
      </p:sp>
      <p:sp>
        <p:nvSpPr>
          <p:cNvPr id="22560" name="Line 32"/>
          <p:cNvSpPr>
            <a:spLocks noChangeShapeType="1"/>
          </p:cNvSpPr>
          <p:nvPr/>
        </p:nvSpPr>
        <p:spPr bwMode="auto">
          <a:xfrm flipH="1">
            <a:off x="3276600" y="981075"/>
            <a:ext cx="358775" cy="0"/>
          </a:xfrm>
          <a:prstGeom prst="line">
            <a:avLst/>
          </a:prstGeom>
          <a:noFill/>
          <a:ln w="28575">
            <a:solidFill>
              <a:srgbClr val="FF0000"/>
            </a:solidFill>
            <a:round/>
            <a:headEnd/>
            <a:tailEnd type="triangle" w="med" len="med"/>
          </a:ln>
        </p:spPr>
        <p:txBody>
          <a:bodyPr/>
          <a:lstStyle/>
          <a:p>
            <a:endParaRPr lang="it-IT"/>
          </a:p>
        </p:txBody>
      </p:sp>
      <p:sp>
        <p:nvSpPr>
          <p:cNvPr id="22561" name="Line 33"/>
          <p:cNvSpPr>
            <a:spLocks noChangeShapeType="1"/>
          </p:cNvSpPr>
          <p:nvPr/>
        </p:nvSpPr>
        <p:spPr bwMode="auto">
          <a:xfrm>
            <a:off x="250825" y="1268413"/>
            <a:ext cx="792163" cy="0"/>
          </a:xfrm>
          <a:prstGeom prst="line">
            <a:avLst/>
          </a:prstGeom>
          <a:noFill/>
          <a:ln w="28575">
            <a:solidFill>
              <a:srgbClr val="FF0000"/>
            </a:solidFill>
            <a:round/>
            <a:headEnd/>
            <a:tailEnd type="triangle" w="med" len="med"/>
          </a:ln>
        </p:spPr>
        <p:txBody>
          <a:bodyPr/>
          <a:lstStyle/>
          <a:p>
            <a:endParaRPr lang="it-IT"/>
          </a:p>
        </p:txBody>
      </p:sp>
      <p:sp>
        <p:nvSpPr>
          <p:cNvPr id="22562" name="Line 34"/>
          <p:cNvSpPr>
            <a:spLocks noChangeShapeType="1"/>
          </p:cNvSpPr>
          <p:nvPr/>
        </p:nvSpPr>
        <p:spPr bwMode="auto">
          <a:xfrm flipH="1">
            <a:off x="2916238" y="1268413"/>
            <a:ext cx="792162" cy="0"/>
          </a:xfrm>
          <a:prstGeom prst="line">
            <a:avLst/>
          </a:prstGeom>
          <a:noFill/>
          <a:ln w="28575">
            <a:solidFill>
              <a:srgbClr val="FF0000"/>
            </a:solidFill>
            <a:round/>
            <a:headEnd/>
            <a:tailEnd type="triangle" w="med" len="med"/>
          </a:ln>
        </p:spPr>
        <p:txBody>
          <a:bodyPr/>
          <a:lstStyle/>
          <a:p>
            <a:endParaRPr lang="it-IT"/>
          </a:p>
        </p:txBody>
      </p:sp>
      <p:sp>
        <p:nvSpPr>
          <p:cNvPr id="22563" name="Text Box 35"/>
          <p:cNvSpPr txBox="1">
            <a:spLocks noChangeArrowheads="1"/>
          </p:cNvSpPr>
          <p:nvPr/>
        </p:nvSpPr>
        <p:spPr bwMode="auto">
          <a:xfrm>
            <a:off x="4356100" y="2924175"/>
            <a:ext cx="4608513" cy="504825"/>
          </a:xfrm>
          <a:prstGeom prst="rect">
            <a:avLst/>
          </a:prstGeom>
          <a:solidFill>
            <a:srgbClr val="F2FDA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Valore di equilibrio stabile per p verso cui la selezione stabilizzatrice fa convergere p</a:t>
            </a:r>
          </a:p>
        </p:txBody>
      </p:sp>
      <p:sp>
        <p:nvSpPr>
          <p:cNvPr id="22564" name="Text Box 36"/>
          <p:cNvSpPr txBox="1">
            <a:spLocks noChangeArrowheads="1"/>
          </p:cNvSpPr>
          <p:nvPr/>
        </p:nvSpPr>
        <p:spPr bwMode="auto">
          <a:xfrm>
            <a:off x="4356100" y="3500438"/>
            <a:ext cx="4608513" cy="504825"/>
          </a:xfrm>
          <a:prstGeom prst="rect">
            <a:avLst/>
          </a:prstGeom>
          <a:solidFill>
            <a:schemeClr val="accent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Valore di equilibrio instabile per p da cui la selezione diversificatrice fa divergere p</a:t>
            </a:r>
          </a:p>
        </p:txBody>
      </p:sp>
      <p:sp>
        <p:nvSpPr>
          <p:cNvPr id="22565" name="Text Box 37"/>
          <p:cNvSpPr txBox="1">
            <a:spLocks noChangeArrowheads="1"/>
          </p:cNvSpPr>
          <p:nvPr/>
        </p:nvSpPr>
        <p:spPr bwMode="auto">
          <a:xfrm>
            <a:off x="179388" y="4149725"/>
            <a:ext cx="2592387" cy="298450"/>
          </a:xfrm>
          <a:prstGeom prst="rect">
            <a:avLst/>
          </a:prstGeom>
          <a:noFill/>
          <a:ln w="9525">
            <a:noFill/>
            <a:miter lim="800000"/>
            <a:headEnd/>
            <a:tailEnd/>
          </a:ln>
        </p:spPr>
        <p:txBody>
          <a:bodyPr>
            <a:spAutoFit/>
          </a:bodyPr>
          <a:lstStyle/>
          <a:p>
            <a:pPr>
              <a:lnSpc>
                <a:spcPct val="75000"/>
              </a:lnSpc>
              <a:spcBef>
                <a:spcPct val="50000"/>
              </a:spcBef>
            </a:pPr>
            <a:r>
              <a:rPr lang="it-IT" b="1">
                <a:latin typeface="Times New Roman" pitchFamily="18" charset="0"/>
              </a:rPr>
              <a:t>Fattore evolutivo</a:t>
            </a:r>
          </a:p>
        </p:txBody>
      </p:sp>
      <p:grpSp>
        <p:nvGrpSpPr>
          <p:cNvPr id="3" name="Group 38"/>
          <p:cNvGrpSpPr>
            <a:grpSpLocks/>
          </p:cNvGrpSpPr>
          <p:nvPr/>
        </p:nvGrpSpPr>
        <p:grpSpPr bwMode="auto">
          <a:xfrm>
            <a:off x="179388" y="4786313"/>
            <a:ext cx="3600450" cy="2027237"/>
            <a:chOff x="113" y="3015"/>
            <a:chExt cx="2268" cy="1277"/>
          </a:xfrm>
        </p:grpSpPr>
        <p:sp>
          <p:nvSpPr>
            <p:cNvPr id="25651" name="Text Box 39"/>
            <p:cNvSpPr txBox="1">
              <a:spLocks noChangeArrowheads="1"/>
            </p:cNvSpPr>
            <p:nvPr/>
          </p:nvSpPr>
          <p:spPr bwMode="auto">
            <a:xfrm>
              <a:off x="113" y="3015"/>
              <a:ext cx="2268"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direzionale vantaggiosa</a:t>
              </a:r>
            </a:p>
          </p:txBody>
        </p:sp>
        <p:sp>
          <p:nvSpPr>
            <p:cNvPr id="25652" name="Text Box 40"/>
            <p:cNvSpPr txBox="1">
              <a:spLocks noChangeArrowheads="1"/>
            </p:cNvSpPr>
            <p:nvPr/>
          </p:nvSpPr>
          <p:spPr bwMode="auto">
            <a:xfrm>
              <a:off x="113" y="3197"/>
              <a:ext cx="2268"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direzionale svantaggiosa</a:t>
              </a:r>
            </a:p>
          </p:txBody>
        </p:sp>
        <p:sp>
          <p:nvSpPr>
            <p:cNvPr id="25653" name="Text Box 41"/>
            <p:cNvSpPr txBox="1">
              <a:spLocks noChangeArrowheads="1"/>
            </p:cNvSpPr>
            <p:nvPr/>
          </p:nvSpPr>
          <p:spPr bwMode="auto">
            <a:xfrm>
              <a:off x="113" y="3385"/>
              <a:ext cx="1714"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stabilizzatrice</a:t>
              </a:r>
            </a:p>
          </p:txBody>
        </p:sp>
        <p:sp>
          <p:nvSpPr>
            <p:cNvPr id="25654" name="Text Box 42"/>
            <p:cNvSpPr txBox="1">
              <a:spLocks noChangeArrowheads="1"/>
            </p:cNvSpPr>
            <p:nvPr/>
          </p:nvSpPr>
          <p:spPr bwMode="auto">
            <a:xfrm>
              <a:off x="113" y="3566"/>
              <a:ext cx="1714"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Selezione diversificatrice</a:t>
              </a:r>
            </a:p>
          </p:txBody>
        </p:sp>
        <p:sp>
          <p:nvSpPr>
            <p:cNvPr id="25655" name="Text Box 43"/>
            <p:cNvSpPr txBox="1">
              <a:spLocks noChangeArrowheads="1"/>
            </p:cNvSpPr>
            <p:nvPr/>
          </p:nvSpPr>
          <p:spPr bwMode="auto">
            <a:xfrm>
              <a:off x="113" y="3741"/>
              <a:ext cx="1170"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Deriva genetica</a:t>
              </a:r>
            </a:p>
          </p:txBody>
        </p:sp>
        <p:sp>
          <p:nvSpPr>
            <p:cNvPr id="25656" name="Text Box 44"/>
            <p:cNvSpPr txBox="1">
              <a:spLocks noChangeArrowheads="1"/>
            </p:cNvSpPr>
            <p:nvPr/>
          </p:nvSpPr>
          <p:spPr bwMode="auto">
            <a:xfrm>
              <a:off x="113" y="3923"/>
              <a:ext cx="898"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Migrazione</a:t>
              </a:r>
            </a:p>
          </p:txBody>
        </p:sp>
        <p:sp>
          <p:nvSpPr>
            <p:cNvPr id="25657" name="Text Box 45"/>
            <p:cNvSpPr txBox="1">
              <a:spLocks noChangeArrowheads="1"/>
            </p:cNvSpPr>
            <p:nvPr/>
          </p:nvSpPr>
          <p:spPr bwMode="auto">
            <a:xfrm>
              <a:off x="113" y="4104"/>
              <a:ext cx="898" cy="188"/>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Mutazione</a:t>
              </a:r>
            </a:p>
          </p:txBody>
        </p:sp>
      </p:grpSp>
      <p:grpSp>
        <p:nvGrpSpPr>
          <p:cNvPr id="4" name="Group 46"/>
          <p:cNvGrpSpPr>
            <a:grpSpLocks/>
          </p:cNvGrpSpPr>
          <p:nvPr/>
        </p:nvGrpSpPr>
        <p:grpSpPr bwMode="auto">
          <a:xfrm>
            <a:off x="3995738" y="4149725"/>
            <a:ext cx="4895850" cy="504825"/>
            <a:chOff x="2517" y="2614"/>
            <a:chExt cx="3084" cy="318"/>
          </a:xfrm>
        </p:grpSpPr>
        <p:sp>
          <p:nvSpPr>
            <p:cNvPr id="25649" name="Text Box 47"/>
            <p:cNvSpPr txBox="1">
              <a:spLocks noChangeArrowheads="1"/>
            </p:cNvSpPr>
            <p:nvPr/>
          </p:nvSpPr>
          <p:spPr bwMode="auto">
            <a:xfrm>
              <a:off x="2517" y="2614"/>
              <a:ext cx="1542" cy="318"/>
            </a:xfrm>
            <a:prstGeom prst="rect">
              <a:avLst/>
            </a:prstGeom>
            <a:noFill/>
            <a:ln w="9525">
              <a:noFill/>
              <a:miter lim="800000"/>
              <a:headEnd/>
              <a:tailEnd/>
            </a:ln>
          </p:spPr>
          <p:txBody>
            <a:bodyPr>
              <a:spAutoFit/>
            </a:bodyPr>
            <a:lstStyle/>
            <a:p>
              <a:pPr>
                <a:lnSpc>
                  <a:spcPct val="75000"/>
                </a:lnSpc>
                <a:spcBef>
                  <a:spcPct val="50000"/>
                </a:spcBef>
              </a:pPr>
              <a:r>
                <a:rPr lang="it-IT" b="1">
                  <a:latin typeface="Times New Roman" pitchFamily="18" charset="0"/>
                </a:rPr>
                <a:t>Effetto sulla variabilità entro le popolazioni</a:t>
              </a:r>
            </a:p>
          </p:txBody>
        </p:sp>
        <p:sp>
          <p:nvSpPr>
            <p:cNvPr id="25650" name="Text Box 48"/>
            <p:cNvSpPr txBox="1">
              <a:spLocks noChangeArrowheads="1"/>
            </p:cNvSpPr>
            <p:nvPr/>
          </p:nvSpPr>
          <p:spPr bwMode="auto">
            <a:xfrm>
              <a:off x="4059" y="2614"/>
              <a:ext cx="1542" cy="318"/>
            </a:xfrm>
            <a:prstGeom prst="rect">
              <a:avLst/>
            </a:prstGeom>
            <a:noFill/>
            <a:ln w="9525">
              <a:noFill/>
              <a:miter lim="800000"/>
              <a:headEnd/>
              <a:tailEnd/>
            </a:ln>
          </p:spPr>
          <p:txBody>
            <a:bodyPr>
              <a:spAutoFit/>
            </a:bodyPr>
            <a:lstStyle/>
            <a:p>
              <a:pPr>
                <a:lnSpc>
                  <a:spcPct val="75000"/>
                </a:lnSpc>
                <a:spcBef>
                  <a:spcPct val="50000"/>
                </a:spcBef>
              </a:pPr>
              <a:r>
                <a:rPr lang="it-IT" b="1">
                  <a:latin typeface="Times New Roman" pitchFamily="18" charset="0"/>
                </a:rPr>
                <a:t>Effetto sulla variabilità tra le popolazioni</a:t>
              </a:r>
            </a:p>
          </p:txBody>
        </p:sp>
      </p:grpSp>
      <p:grpSp>
        <p:nvGrpSpPr>
          <p:cNvPr id="5" name="Group 49"/>
          <p:cNvGrpSpPr>
            <a:grpSpLocks/>
          </p:cNvGrpSpPr>
          <p:nvPr/>
        </p:nvGrpSpPr>
        <p:grpSpPr bwMode="auto">
          <a:xfrm>
            <a:off x="3995738" y="4724400"/>
            <a:ext cx="4897437" cy="2089150"/>
            <a:chOff x="2517" y="2976"/>
            <a:chExt cx="3085" cy="1316"/>
          </a:xfrm>
        </p:grpSpPr>
        <p:sp>
          <p:nvSpPr>
            <p:cNvPr id="25635" name="Text Box 50"/>
            <p:cNvSpPr txBox="1">
              <a:spLocks noChangeArrowheads="1"/>
            </p:cNvSpPr>
            <p:nvPr/>
          </p:nvSpPr>
          <p:spPr bwMode="auto">
            <a:xfrm>
              <a:off x="2517" y="2976"/>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36" name="Text Box 51"/>
            <p:cNvSpPr txBox="1">
              <a:spLocks noChangeArrowheads="1"/>
            </p:cNvSpPr>
            <p:nvPr/>
          </p:nvSpPr>
          <p:spPr bwMode="auto">
            <a:xfrm>
              <a:off x="2517" y="3188"/>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37" name="Text Box 52"/>
            <p:cNvSpPr txBox="1">
              <a:spLocks noChangeArrowheads="1"/>
            </p:cNvSpPr>
            <p:nvPr/>
          </p:nvSpPr>
          <p:spPr bwMode="auto">
            <a:xfrm>
              <a:off x="2517" y="3369"/>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38" name="Text Box 53"/>
            <p:cNvSpPr txBox="1">
              <a:spLocks noChangeArrowheads="1"/>
            </p:cNvSpPr>
            <p:nvPr/>
          </p:nvSpPr>
          <p:spPr bwMode="auto">
            <a:xfrm>
              <a:off x="2517" y="3551"/>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39" name="Text Box 54"/>
            <p:cNvSpPr txBox="1">
              <a:spLocks noChangeArrowheads="1"/>
            </p:cNvSpPr>
            <p:nvPr/>
          </p:nvSpPr>
          <p:spPr bwMode="auto">
            <a:xfrm>
              <a:off x="2517" y="3732"/>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0" name="Text Box 55"/>
            <p:cNvSpPr txBox="1">
              <a:spLocks noChangeArrowheads="1"/>
            </p:cNvSpPr>
            <p:nvPr/>
          </p:nvSpPr>
          <p:spPr bwMode="auto">
            <a:xfrm>
              <a:off x="2517" y="3913"/>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1" name="Text Box 56"/>
            <p:cNvSpPr txBox="1">
              <a:spLocks noChangeArrowheads="1"/>
            </p:cNvSpPr>
            <p:nvPr/>
          </p:nvSpPr>
          <p:spPr bwMode="auto">
            <a:xfrm>
              <a:off x="2517" y="4095"/>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2" name="Text Box 57"/>
            <p:cNvSpPr txBox="1">
              <a:spLocks noChangeArrowheads="1"/>
            </p:cNvSpPr>
            <p:nvPr/>
          </p:nvSpPr>
          <p:spPr bwMode="auto">
            <a:xfrm>
              <a:off x="4060" y="2976"/>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3" name="Text Box 58"/>
            <p:cNvSpPr txBox="1">
              <a:spLocks noChangeArrowheads="1"/>
            </p:cNvSpPr>
            <p:nvPr/>
          </p:nvSpPr>
          <p:spPr bwMode="auto">
            <a:xfrm>
              <a:off x="4060" y="3188"/>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4" name="Text Box 59"/>
            <p:cNvSpPr txBox="1">
              <a:spLocks noChangeArrowheads="1"/>
            </p:cNvSpPr>
            <p:nvPr/>
          </p:nvSpPr>
          <p:spPr bwMode="auto">
            <a:xfrm>
              <a:off x="4060" y="3369"/>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5" name="Text Box 60"/>
            <p:cNvSpPr txBox="1">
              <a:spLocks noChangeArrowheads="1"/>
            </p:cNvSpPr>
            <p:nvPr/>
          </p:nvSpPr>
          <p:spPr bwMode="auto">
            <a:xfrm>
              <a:off x="4060" y="3551"/>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6" name="Text Box 61"/>
            <p:cNvSpPr txBox="1">
              <a:spLocks noChangeArrowheads="1"/>
            </p:cNvSpPr>
            <p:nvPr/>
          </p:nvSpPr>
          <p:spPr bwMode="auto">
            <a:xfrm>
              <a:off x="4060" y="3732"/>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7" name="Text Box 62"/>
            <p:cNvSpPr txBox="1">
              <a:spLocks noChangeArrowheads="1"/>
            </p:cNvSpPr>
            <p:nvPr/>
          </p:nvSpPr>
          <p:spPr bwMode="auto">
            <a:xfrm>
              <a:off x="4060" y="3913"/>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sp>
          <p:nvSpPr>
            <p:cNvPr id="25648" name="Text Box 63"/>
            <p:cNvSpPr txBox="1">
              <a:spLocks noChangeArrowheads="1"/>
            </p:cNvSpPr>
            <p:nvPr/>
          </p:nvSpPr>
          <p:spPr bwMode="auto">
            <a:xfrm>
              <a:off x="4060" y="4095"/>
              <a:ext cx="1542" cy="197"/>
            </a:xfrm>
            <a:prstGeom prst="rect">
              <a:avLst/>
            </a:prstGeom>
            <a:noFill/>
            <a:ln w="28575">
              <a:solidFill>
                <a:srgbClr val="FF0000"/>
              </a:solidFill>
              <a:miter lim="800000"/>
              <a:headEnd/>
              <a:tailEnd/>
            </a:ln>
          </p:spPr>
          <p:txBody>
            <a:bodyPr>
              <a:spAutoFit/>
            </a:bodyPr>
            <a:lstStyle/>
            <a:p>
              <a:pPr algn="ctr">
                <a:lnSpc>
                  <a:spcPct val="70000"/>
                </a:lnSpc>
                <a:spcBef>
                  <a:spcPct val="50000"/>
                </a:spcBef>
              </a:pPr>
              <a:r>
                <a:rPr lang="it-IT" b="1" i="0">
                  <a:latin typeface="Times New Roman" pitchFamily="18" charset="0"/>
                </a:rPr>
                <a:t>-</a:t>
              </a:r>
            </a:p>
          </p:txBody>
        </p:sp>
      </p:grpSp>
      <p:sp>
        <p:nvSpPr>
          <p:cNvPr id="25634" name="AutoShape 6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22546"/>
                                        </p:tgtEl>
                                        <p:attrNameLst>
                                          <p:attrName>style.visibility</p:attrName>
                                        </p:attrNameLst>
                                      </p:cBhvr>
                                      <p:to>
                                        <p:strVal val="visible"/>
                                      </p:to>
                                    </p:set>
                                    <p:anim calcmode="lin" valueType="num">
                                      <p:cBhvr>
                                        <p:cTn id="14" dur="500" fill="hold"/>
                                        <p:tgtEl>
                                          <p:spTgt spid="22546"/>
                                        </p:tgtEl>
                                        <p:attrNameLst>
                                          <p:attrName>ppt_w</p:attrName>
                                        </p:attrNameLst>
                                      </p:cBhvr>
                                      <p:tavLst>
                                        <p:tav tm="0">
                                          <p:val>
                                            <p:fltVal val="0"/>
                                          </p:val>
                                        </p:tav>
                                        <p:tav tm="100000">
                                          <p:val>
                                            <p:strVal val="#ppt_w"/>
                                          </p:val>
                                        </p:tav>
                                      </p:tavLst>
                                    </p:anim>
                                    <p:anim calcmode="lin" valueType="num">
                                      <p:cBhvr>
                                        <p:cTn id="15" dur="500" fill="hold"/>
                                        <p:tgtEl>
                                          <p:spTgt spid="22546"/>
                                        </p:tgtEl>
                                        <p:attrNameLst>
                                          <p:attrName>ppt_h</p:attrName>
                                        </p:attrNameLst>
                                      </p:cBhvr>
                                      <p:tavLst>
                                        <p:tav tm="0">
                                          <p:val>
                                            <p:fltVal val="0"/>
                                          </p:val>
                                        </p:tav>
                                        <p:tav tm="100000">
                                          <p:val>
                                            <p:strVal val="#ppt_h"/>
                                          </p:val>
                                        </p:tav>
                                      </p:tavLst>
                                    </p:anim>
                                  </p:childTnLst>
                                </p:cTn>
                              </p:par>
                            </p:childTnLst>
                          </p:cTn>
                        </p:par>
                        <p:par>
                          <p:cTn id="16" fill="hold">
                            <p:stCondLst>
                              <p:cond delay="500"/>
                            </p:stCondLst>
                            <p:childTnLst>
                              <p:par>
                                <p:cTn id="17" presetID="18" presetClass="entr" presetSubtype="6" fill="hold" grpId="0" nodeType="afterEffect">
                                  <p:stCondLst>
                                    <p:cond delay="0"/>
                                  </p:stCondLst>
                                  <p:childTnLst>
                                    <p:set>
                                      <p:cBhvr>
                                        <p:cTn id="18" dur="1" fill="hold">
                                          <p:stCondLst>
                                            <p:cond delay="0"/>
                                          </p:stCondLst>
                                        </p:cTn>
                                        <p:tgtEl>
                                          <p:spTgt spid="22548"/>
                                        </p:tgtEl>
                                        <p:attrNameLst>
                                          <p:attrName>style.visibility</p:attrName>
                                        </p:attrNameLst>
                                      </p:cBhvr>
                                      <p:to>
                                        <p:strVal val="visible"/>
                                      </p:to>
                                    </p:set>
                                    <p:animEffect transition="in" filter="strips(downRight)">
                                      <p:cBhvr>
                                        <p:cTn id="19" dur="500"/>
                                        <p:tgtEl>
                                          <p:spTgt spid="22548"/>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2540"/>
                                        </p:tgtEl>
                                        <p:attrNameLst>
                                          <p:attrName>style.visibility</p:attrName>
                                        </p:attrNameLst>
                                      </p:cBhvr>
                                      <p:to>
                                        <p:strVal val="visible"/>
                                      </p:to>
                                    </p:set>
                                    <p:anim calcmode="lin" valueType="num">
                                      <p:cBhvr>
                                        <p:cTn id="24" dur="500" fill="hold"/>
                                        <p:tgtEl>
                                          <p:spTgt spid="22540"/>
                                        </p:tgtEl>
                                        <p:attrNameLst>
                                          <p:attrName>ppt_w</p:attrName>
                                        </p:attrNameLst>
                                      </p:cBhvr>
                                      <p:tavLst>
                                        <p:tav tm="0">
                                          <p:val>
                                            <p:fltVal val="0"/>
                                          </p:val>
                                        </p:tav>
                                        <p:tav tm="100000">
                                          <p:val>
                                            <p:strVal val="#ppt_w"/>
                                          </p:val>
                                        </p:tav>
                                      </p:tavLst>
                                    </p:anim>
                                    <p:anim calcmode="lin" valueType="num">
                                      <p:cBhvr>
                                        <p:cTn id="25" dur="500" fill="hold"/>
                                        <p:tgtEl>
                                          <p:spTgt spid="22540"/>
                                        </p:tgtEl>
                                        <p:attrNameLst>
                                          <p:attrName>ppt_h</p:attrName>
                                        </p:attrNameLst>
                                      </p:cBhvr>
                                      <p:tavLst>
                                        <p:tav tm="0">
                                          <p:val>
                                            <p:fltVal val="0"/>
                                          </p:val>
                                        </p:tav>
                                        <p:tav tm="100000">
                                          <p:val>
                                            <p:strVal val="#ppt_h"/>
                                          </p:val>
                                        </p:tav>
                                      </p:tavLst>
                                    </p:anim>
                                  </p:childTnLst>
                                </p:cTn>
                              </p:par>
                            </p:childTnLst>
                          </p:cTn>
                        </p:par>
                        <p:par>
                          <p:cTn id="26" fill="hold">
                            <p:stCondLst>
                              <p:cond delay="500"/>
                            </p:stCondLst>
                            <p:childTnLst>
                              <p:par>
                                <p:cTn id="27" presetID="18" presetClass="entr" presetSubtype="12" fill="hold" grpId="0" nodeType="afterEffect">
                                  <p:stCondLst>
                                    <p:cond delay="0"/>
                                  </p:stCondLst>
                                  <p:childTnLst>
                                    <p:set>
                                      <p:cBhvr>
                                        <p:cTn id="28" dur="1" fill="hold">
                                          <p:stCondLst>
                                            <p:cond delay="0"/>
                                          </p:stCondLst>
                                        </p:cTn>
                                        <p:tgtEl>
                                          <p:spTgt spid="22549"/>
                                        </p:tgtEl>
                                        <p:attrNameLst>
                                          <p:attrName>style.visibility</p:attrName>
                                        </p:attrNameLst>
                                      </p:cBhvr>
                                      <p:to>
                                        <p:strVal val="visible"/>
                                      </p:to>
                                    </p:set>
                                    <p:animEffect transition="in" filter="strips(downLeft)">
                                      <p:cBhvr>
                                        <p:cTn id="29" dur="500"/>
                                        <p:tgtEl>
                                          <p:spTgt spid="22549"/>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2542"/>
                                        </p:tgtEl>
                                        <p:attrNameLst>
                                          <p:attrName>style.visibility</p:attrName>
                                        </p:attrNameLst>
                                      </p:cBhvr>
                                      <p:to>
                                        <p:strVal val="visible"/>
                                      </p:to>
                                    </p:set>
                                    <p:anim calcmode="lin" valueType="num">
                                      <p:cBhvr>
                                        <p:cTn id="34" dur="500" fill="hold"/>
                                        <p:tgtEl>
                                          <p:spTgt spid="22542"/>
                                        </p:tgtEl>
                                        <p:attrNameLst>
                                          <p:attrName>ppt_w</p:attrName>
                                        </p:attrNameLst>
                                      </p:cBhvr>
                                      <p:tavLst>
                                        <p:tav tm="0">
                                          <p:val>
                                            <p:fltVal val="0"/>
                                          </p:val>
                                        </p:tav>
                                        <p:tav tm="100000">
                                          <p:val>
                                            <p:strVal val="#ppt_w"/>
                                          </p:val>
                                        </p:tav>
                                      </p:tavLst>
                                    </p:anim>
                                    <p:anim calcmode="lin" valueType="num">
                                      <p:cBhvr>
                                        <p:cTn id="35" dur="500" fill="hold"/>
                                        <p:tgtEl>
                                          <p:spTgt spid="22542"/>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18" presetClass="entr" presetSubtype="12" fill="hold" grpId="0" nodeType="afterEffect">
                                  <p:stCondLst>
                                    <p:cond delay="0"/>
                                  </p:stCondLst>
                                  <p:childTnLst>
                                    <p:set>
                                      <p:cBhvr>
                                        <p:cTn id="38" dur="1" fill="hold">
                                          <p:stCondLst>
                                            <p:cond delay="0"/>
                                          </p:stCondLst>
                                        </p:cTn>
                                        <p:tgtEl>
                                          <p:spTgt spid="22555"/>
                                        </p:tgtEl>
                                        <p:attrNameLst>
                                          <p:attrName>style.visibility</p:attrName>
                                        </p:attrNameLst>
                                      </p:cBhvr>
                                      <p:to>
                                        <p:strVal val="visible"/>
                                      </p:to>
                                    </p:set>
                                    <p:animEffect transition="in" filter="strips(downLeft)">
                                      <p:cBhvr>
                                        <p:cTn id="39" dur="500"/>
                                        <p:tgtEl>
                                          <p:spTgt spid="22555"/>
                                        </p:tgtEl>
                                      </p:cBhvr>
                                    </p:animEffect>
                                  </p:childTnLst>
                                </p:cTn>
                              </p:par>
                              <p:par>
                                <p:cTn id="40" presetID="18" presetClass="entr" presetSubtype="6" fill="hold" grpId="0" nodeType="withEffect">
                                  <p:stCondLst>
                                    <p:cond delay="0"/>
                                  </p:stCondLst>
                                  <p:childTnLst>
                                    <p:set>
                                      <p:cBhvr>
                                        <p:cTn id="41" dur="1" fill="hold">
                                          <p:stCondLst>
                                            <p:cond delay="0"/>
                                          </p:stCondLst>
                                        </p:cTn>
                                        <p:tgtEl>
                                          <p:spTgt spid="22554"/>
                                        </p:tgtEl>
                                        <p:attrNameLst>
                                          <p:attrName>style.visibility</p:attrName>
                                        </p:attrNameLst>
                                      </p:cBhvr>
                                      <p:to>
                                        <p:strVal val="visible"/>
                                      </p:to>
                                    </p:set>
                                    <p:animEffect transition="in" filter="strips(downRight)">
                                      <p:cBhvr>
                                        <p:cTn id="42" dur="500"/>
                                        <p:tgtEl>
                                          <p:spTgt spid="22554"/>
                                        </p:tgtEl>
                                      </p:cBhvr>
                                    </p:animEffect>
                                  </p:childTnLst>
                                </p:cTn>
                              </p:par>
                            </p:childTnLst>
                          </p:cTn>
                        </p:par>
                        <p:par>
                          <p:cTn id="43" fill="hold">
                            <p:stCondLst>
                              <p:cond delay="1000"/>
                            </p:stCondLst>
                            <p:childTnLst>
                              <p:par>
                                <p:cTn id="44" presetID="9" presetClass="entr" presetSubtype="0" fill="hold" grpId="0" nodeType="afterEffect">
                                  <p:stCondLst>
                                    <p:cond delay="0"/>
                                  </p:stCondLst>
                                  <p:childTnLst>
                                    <p:set>
                                      <p:cBhvr>
                                        <p:cTn id="45" dur="1" fill="hold">
                                          <p:stCondLst>
                                            <p:cond delay="0"/>
                                          </p:stCondLst>
                                        </p:cTn>
                                        <p:tgtEl>
                                          <p:spTgt spid="22550"/>
                                        </p:tgtEl>
                                        <p:attrNameLst>
                                          <p:attrName>style.visibility</p:attrName>
                                        </p:attrNameLst>
                                      </p:cBhvr>
                                      <p:to>
                                        <p:strVal val="visible"/>
                                      </p:to>
                                    </p:set>
                                    <p:animEffect transition="in" filter="dissolve">
                                      <p:cBhvr>
                                        <p:cTn id="46" dur="500"/>
                                        <p:tgtEl>
                                          <p:spTgt spid="22550"/>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22552"/>
                                        </p:tgtEl>
                                        <p:attrNameLst>
                                          <p:attrName>style.visibility</p:attrName>
                                        </p:attrNameLst>
                                      </p:cBhvr>
                                      <p:to>
                                        <p:strVal val="visible"/>
                                      </p:to>
                                    </p:set>
                                    <p:animEffect transition="in" filter="dissolve">
                                      <p:cBhvr>
                                        <p:cTn id="51" dur="500"/>
                                        <p:tgtEl>
                                          <p:spTgt spid="22552"/>
                                        </p:tgtEl>
                                      </p:cBhvr>
                                    </p:animEffect>
                                  </p:childTnLst>
                                </p:cTn>
                              </p:par>
                            </p:childTnLst>
                          </p:cTn>
                        </p:par>
                        <p:par>
                          <p:cTn id="52" fill="hold">
                            <p:stCondLst>
                              <p:cond delay="500"/>
                            </p:stCondLst>
                            <p:childTnLst>
                              <p:par>
                                <p:cTn id="53" presetID="23" presetClass="entr" presetSubtype="16" fill="hold" grpId="0" nodeType="afterEffect">
                                  <p:stCondLst>
                                    <p:cond delay="0"/>
                                  </p:stCondLst>
                                  <p:childTnLst>
                                    <p:set>
                                      <p:cBhvr>
                                        <p:cTn id="54" dur="1" fill="hold">
                                          <p:stCondLst>
                                            <p:cond delay="0"/>
                                          </p:stCondLst>
                                        </p:cTn>
                                        <p:tgtEl>
                                          <p:spTgt spid="22563"/>
                                        </p:tgtEl>
                                        <p:attrNameLst>
                                          <p:attrName>style.visibility</p:attrName>
                                        </p:attrNameLst>
                                      </p:cBhvr>
                                      <p:to>
                                        <p:strVal val="visible"/>
                                      </p:to>
                                    </p:set>
                                    <p:anim calcmode="lin" valueType="num">
                                      <p:cBhvr>
                                        <p:cTn id="55" dur="500" fill="hold"/>
                                        <p:tgtEl>
                                          <p:spTgt spid="22563"/>
                                        </p:tgtEl>
                                        <p:attrNameLst>
                                          <p:attrName>ppt_w</p:attrName>
                                        </p:attrNameLst>
                                      </p:cBhvr>
                                      <p:tavLst>
                                        <p:tav tm="0">
                                          <p:val>
                                            <p:fltVal val="0"/>
                                          </p:val>
                                        </p:tav>
                                        <p:tav tm="100000">
                                          <p:val>
                                            <p:strVal val="#ppt_w"/>
                                          </p:val>
                                        </p:tav>
                                      </p:tavLst>
                                    </p:anim>
                                    <p:anim calcmode="lin" valueType="num">
                                      <p:cBhvr>
                                        <p:cTn id="56" dur="500" fill="hold"/>
                                        <p:tgtEl>
                                          <p:spTgt spid="22563"/>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22541"/>
                                        </p:tgtEl>
                                        <p:attrNameLst>
                                          <p:attrName>style.visibility</p:attrName>
                                        </p:attrNameLst>
                                      </p:cBhvr>
                                      <p:to>
                                        <p:strVal val="visible"/>
                                      </p:to>
                                    </p:set>
                                    <p:anim calcmode="lin" valueType="num">
                                      <p:cBhvr>
                                        <p:cTn id="61" dur="500" fill="hold"/>
                                        <p:tgtEl>
                                          <p:spTgt spid="22541"/>
                                        </p:tgtEl>
                                        <p:attrNameLst>
                                          <p:attrName>ppt_w</p:attrName>
                                        </p:attrNameLst>
                                      </p:cBhvr>
                                      <p:tavLst>
                                        <p:tav tm="0">
                                          <p:val>
                                            <p:fltVal val="0"/>
                                          </p:val>
                                        </p:tav>
                                        <p:tav tm="100000">
                                          <p:val>
                                            <p:strVal val="#ppt_w"/>
                                          </p:val>
                                        </p:tav>
                                      </p:tavLst>
                                    </p:anim>
                                    <p:anim calcmode="lin" valueType="num">
                                      <p:cBhvr>
                                        <p:cTn id="62" dur="500" fill="hold"/>
                                        <p:tgtEl>
                                          <p:spTgt spid="22541"/>
                                        </p:tgtEl>
                                        <p:attrNameLst>
                                          <p:attrName>ppt_h</p:attrName>
                                        </p:attrNameLst>
                                      </p:cBhvr>
                                      <p:tavLst>
                                        <p:tav tm="0">
                                          <p:val>
                                            <p:fltVal val="0"/>
                                          </p:val>
                                        </p:tav>
                                        <p:tav tm="100000">
                                          <p:val>
                                            <p:strVal val="#ppt_h"/>
                                          </p:val>
                                        </p:tav>
                                      </p:tavLst>
                                    </p:anim>
                                  </p:childTnLst>
                                </p:cTn>
                              </p:par>
                            </p:childTnLst>
                          </p:cTn>
                        </p:par>
                        <p:par>
                          <p:cTn id="63" fill="hold">
                            <p:stCondLst>
                              <p:cond delay="500"/>
                            </p:stCondLst>
                            <p:childTnLst>
                              <p:par>
                                <p:cTn id="64" presetID="9" presetClass="entr" presetSubtype="0" fill="hold" grpId="0" nodeType="afterEffect">
                                  <p:stCondLst>
                                    <p:cond delay="0"/>
                                  </p:stCondLst>
                                  <p:childTnLst>
                                    <p:set>
                                      <p:cBhvr>
                                        <p:cTn id="65" dur="1" fill="hold">
                                          <p:stCondLst>
                                            <p:cond delay="0"/>
                                          </p:stCondLst>
                                        </p:cTn>
                                        <p:tgtEl>
                                          <p:spTgt spid="22551"/>
                                        </p:tgtEl>
                                        <p:attrNameLst>
                                          <p:attrName>style.visibility</p:attrName>
                                        </p:attrNameLst>
                                      </p:cBhvr>
                                      <p:to>
                                        <p:strVal val="visible"/>
                                      </p:to>
                                    </p:set>
                                    <p:animEffect transition="in" filter="dissolve">
                                      <p:cBhvr>
                                        <p:cTn id="66" dur="500"/>
                                        <p:tgtEl>
                                          <p:spTgt spid="22551"/>
                                        </p:tgtEl>
                                      </p:cBhvr>
                                    </p:animEffect>
                                  </p:childTnLst>
                                </p:cTn>
                              </p:par>
                            </p:childTnLst>
                          </p:cTn>
                        </p:par>
                        <p:par>
                          <p:cTn id="67" fill="hold">
                            <p:stCondLst>
                              <p:cond delay="1000"/>
                            </p:stCondLst>
                            <p:childTnLst>
                              <p:par>
                                <p:cTn id="68" presetID="18" presetClass="entr" presetSubtype="6" fill="hold" grpId="0" nodeType="afterEffect">
                                  <p:stCondLst>
                                    <p:cond delay="0"/>
                                  </p:stCondLst>
                                  <p:childTnLst>
                                    <p:set>
                                      <p:cBhvr>
                                        <p:cTn id="69" dur="1" fill="hold">
                                          <p:stCondLst>
                                            <p:cond delay="0"/>
                                          </p:stCondLst>
                                        </p:cTn>
                                        <p:tgtEl>
                                          <p:spTgt spid="22556"/>
                                        </p:tgtEl>
                                        <p:attrNameLst>
                                          <p:attrName>style.visibility</p:attrName>
                                        </p:attrNameLst>
                                      </p:cBhvr>
                                      <p:to>
                                        <p:strVal val="visible"/>
                                      </p:to>
                                    </p:set>
                                    <p:animEffect transition="in" filter="strips(downRight)">
                                      <p:cBhvr>
                                        <p:cTn id="70" dur="500"/>
                                        <p:tgtEl>
                                          <p:spTgt spid="22556"/>
                                        </p:tgtEl>
                                      </p:cBhvr>
                                    </p:animEffect>
                                  </p:childTnLst>
                                </p:cTn>
                              </p:par>
                              <p:par>
                                <p:cTn id="71" presetID="18" presetClass="entr" presetSubtype="12" fill="hold" grpId="0" nodeType="withEffect">
                                  <p:stCondLst>
                                    <p:cond delay="0"/>
                                  </p:stCondLst>
                                  <p:childTnLst>
                                    <p:set>
                                      <p:cBhvr>
                                        <p:cTn id="72" dur="1" fill="hold">
                                          <p:stCondLst>
                                            <p:cond delay="0"/>
                                          </p:stCondLst>
                                        </p:cTn>
                                        <p:tgtEl>
                                          <p:spTgt spid="22557"/>
                                        </p:tgtEl>
                                        <p:attrNameLst>
                                          <p:attrName>style.visibility</p:attrName>
                                        </p:attrNameLst>
                                      </p:cBhvr>
                                      <p:to>
                                        <p:strVal val="visible"/>
                                      </p:to>
                                    </p:set>
                                    <p:animEffect transition="in" filter="strips(downLeft)">
                                      <p:cBhvr>
                                        <p:cTn id="73" dur="500"/>
                                        <p:tgtEl>
                                          <p:spTgt spid="22557"/>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2553"/>
                                        </p:tgtEl>
                                        <p:attrNameLst>
                                          <p:attrName>style.visibility</p:attrName>
                                        </p:attrNameLst>
                                      </p:cBhvr>
                                      <p:to>
                                        <p:strVal val="visible"/>
                                      </p:to>
                                    </p:set>
                                    <p:animEffect transition="in" filter="dissolve">
                                      <p:cBhvr>
                                        <p:cTn id="78" dur="500"/>
                                        <p:tgtEl>
                                          <p:spTgt spid="22553"/>
                                        </p:tgtEl>
                                      </p:cBhvr>
                                    </p:animEffect>
                                  </p:childTnLst>
                                </p:cTn>
                              </p:par>
                            </p:childTnLst>
                          </p:cTn>
                        </p:par>
                        <p:par>
                          <p:cTn id="79" fill="hold">
                            <p:stCondLst>
                              <p:cond delay="500"/>
                            </p:stCondLst>
                            <p:childTnLst>
                              <p:par>
                                <p:cTn id="80" presetID="23" presetClass="entr" presetSubtype="16" fill="hold" grpId="0" nodeType="afterEffect">
                                  <p:stCondLst>
                                    <p:cond delay="0"/>
                                  </p:stCondLst>
                                  <p:childTnLst>
                                    <p:set>
                                      <p:cBhvr>
                                        <p:cTn id="81" dur="1" fill="hold">
                                          <p:stCondLst>
                                            <p:cond delay="0"/>
                                          </p:stCondLst>
                                        </p:cTn>
                                        <p:tgtEl>
                                          <p:spTgt spid="22564"/>
                                        </p:tgtEl>
                                        <p:attrNameLst>
                                          <p:attrName>style.visibility</p:attrName>
                                        </p:attrNameLst>
                                      </p:cBhvr>
                                      <p:to>
                                        <p:strVal val="visible"/>
                                      </p:to>
                                    </p:set>
                                    <p:anim calcmode="lin" valueType="num">
                                      <p:cBhvr>
                                        <p:cTn id="82" dur="500" fill="hold"/>
                                        <p:tgtEl>
                                          <p:spTgt spid="22564"/>
                                        </p:tgtEl>
                                        <p:attrNameLst>
                                          <p:attrName>ppt_w</p:attrName>
                                        </p:attrNameLst>
                                      </p:cBhvr>
                                      <p:tavLst>
                                        <p:tav tm="0">
                                          <p:val>
                                            <p:fltVal val="0"/>
                                          </p:val>
                                        </p:tav>
                                        <p:tav tm="100000">
                                          <p:val>
                                            <p:strVal val="#ppt_w"/>
                                          </p:val>
                                        </p:tav>
                                      </p:tavLst>
                                    </p:anim>
                                    <p:anim calcmode="lin" valueType="num">
                                      <p:cBhvr>
                                        <p:cTn id="83" dur="500" fill="hold"/>
                                        <p:tgtEl>
                                          <p:spTgt spid="22564"/>
                                        </p:tgtEl>
                                        <p:attrNameLst>
                                          <p:attrName>ppt_h</p:attrName>
                                        </p:attrNameLst>
                                      </p:cBhvr>
                                      <p:tavLst>
                                        <p:tav tm="0">
                                          <p:val>
                                            <p:fltVal val="0"/>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23" presetClass="entr" presetSubtype="16" fill="hold" grpId="0" nodeType="clickEffect">
                                  <p:stCondLst>
                                    <p:cond delay="0"/>
                                  </p:stCondLst>
                                  <p:childTnLst>
                                    <p:set>
                                      <p:cBhvr>
                                        <p:cTn id="87" dur="1" fill="hold">
                                          <p:stCondLst>
                                            <p:cond delay="0"/>
                                          </p:stCondLst>
                                        </p:cTn>
                                        <p:tgtEl>
                                          <p:spTgt spid="22543"/>
                                        </p:tgtEl>
                                        <p:attrNameLst>
                                          <p:attrName>style.visibility</p:attrName>
                                        </p:attrNameLst>
                                      </p:cBhvr>
                                      <p:to>
                                        <p:strVal val="visible"/>
                                      </p:to>
                                    </p:set>
                                    <p:anim calcmode="lin" valueType="num">
                                      <p:cBhvr>
                                        <p:cTn id="88" dur="500" fill="hold"/>
                                        <p:tgtEl>
                                          <p:spTgt spid="22543"/>
                                        </p:tgtEl>
                                        <p:attrNameLst>
                                          <p:attrName>ppt_w</p:attrName>
                                        </p:attrNameLst>
                                      </p:cBhvr>
                                      <p:tavLst>
                                        <p:tav tm="0">
                                          <p:val>
                                            <p:fltVal val="0"/>
                                          </p:val>
                                        </p:tav>
                                        <p:tav tm="100000">
                                          <p:val>
                                            <p:strVal val="#ppt_w"/>
                                          </p:val>
                                        </p:tav>
                                      </p:tavLst>
                                    </p:anim>
                                    <p:anim calcmode="lin" valueType="num">
                                      <p:cBhvr>
                                        <p:cTn id="89" dur="500" fill="hold"/>
                                        <p:tgtEl>
                                          <p:spTgt spid="22543"/>
                                        </p:tgtEl>
                                        <p:attrNameLst>
                                          <p:attrName>ppt_h</p:attrName>
                                        </p:attrNameLst>
                                      </p:cBhvr>
                                      <p:tavLst>
                                        <p:tav tm="0">
                                          <p:val>
                                            <p:fltVal val="0"/>
                                          </p:val>
                                        </p:tav>
                                        <p:tav tm="100000">
                                          <p:val>
                                            <p:strVal val="#ppt_h"/>
                                          </p:val>
                                        </p:tav>
                                      </p:tavLst>
                                    </p:anim>
                                  </p:childTnLst>
                                </p:cTn>
                              </p:par>
                            </p:childTnLst>
                          </p:cTn>
                        </p:par>
                        <p:par>
                          <p:cTn id="90" fill="hold">
                            <p:stCondLst>
                              <p:cond delay="500"/>
                            </p:stCondLst>
                            <p:childTnLst>
                              <p:par>
                                <p:cTn id="91" presetID="18" presetClass="entr" presetSubtype="6" fill="hold" grpId="0" nodeType="afterEffect">
                                  <p:stCondLst>
                                    <p:cond delay="0"/>
                                  </p:stCondLst>
                                  <p:childTnLst>
                                    <p:set>
                                      <p:cBhvr>
                                        <p:cTn id="92" dur="1" fill="hold">
                                          <p:stCondLst>
                                            <p:cond delay="0"/>
                                          </p:stCondLst>
                                        </p:cTn>
                                        <p:tgtEl>
                                          <p:spTgt spid="22547"/>
                                        </p:tgtEl>
                                        <p:attrNameLst>
                                          <p:attrName>style.visibility</p:attrName>
                                        </p:attrNameLst>
                                      </p:cBhvr>
                                      <p:to>
                                        <p:strVal val="visible"/>
                                      </p:to>
                                    </p:set>
                                    <p:animEffect transition="in" filter="strips(downRight)">
                                      <p:cBhvr>
                                        <p:cTn id="93" dur="500"/>
                                        <p:tgtEl>
                                          <p:spTgt spid="22547"/>
                                        </p:tgtEl>
                                      </p:cBhvr>
                                    </p:animEffect>
                                  </p:childTnLst>
                                </p:cTn>
                              </p:par>
                              <p:par>
                                <p:cTn id="94" presetID="18" presetClass="entr" presetSubtype="12" fill="hold" grpId="0" nodeType="withEffect">
                                  <p:stCondLst>
                                    <p:cond delay="0"/>
                                  </p:stCondLst>
                                  <p:childTnLst>
                                    <p:set>
                                      <p:cBhvr>
                                        <p:cTn id="95" dur="1" fill="hold">
                                          <p:stCondLst>
                                            <p:cond delay="0"/>
                                          </p:stCondLst>
                                        </p:cTn>
                                        <p:tgtEl>
                                          <p:spTgt spid="22558"/>
                                        </p:tgtEl>
                                        <p:attrNameLst>
                                          <p:attrName>style.visibility</p:attrName>
                                        </p:attrNameLst>
                                      </p:cBhvr>
                                      <p:to>
                                        <p:strVal val="visible"/>
                                      </p:to>
                                    </p:set>
                                    <p:animEffect transition="in" filter="strips(downLeft)">
                                      <p:cBhvr>
                                        <p:cTn id="96" dur="500"/>
                                        <p:tgtEl>
                                          <p:spTgt spid="22558"/>
                                        </p:tgtEl>
                                      </p:cBhvr>
                                    </p:animEffect>
                                  </p:childTnLst>
                                </p:cTn>
                              </p:par>
                            </p:childTnLst>
                          </p:cTn>
                        </p:par>
                      </p:childTnLst>
                    </p:cTn>
                  </p:par>
                  <p:par>
                    <p:cTn id="97" fill="hold">
                      <p:stCondLst>
                        <p:cond delay="indefinite"/>
                      </p:stCondLst>
                      <p:childTnLst>
                        <p:par>
                          <p:cTn id="98" fill="hold">
                            <p:stCondLst>
                              <p:cond delay="0"/>
                            </p:stCondLst>
                            <p:childTnLst>
                              <p:par>
                                <p:cTn id="99" presetID="23" presetClass="entr" presetSubtype="16" fill="hold" grpId="0" nodeType="clickEffect">
                                  <p:stCondLst>
                                    <p:cond delay="0"/>
                                  </p:stCondLst>
                                  <p:childTnLst>
                                    <p:set>
                                      <p:cBhvr>
                                        <p:cTn id="100" dur="1" fill="hold">
                                          <p:stCondLst>
                                            <p:cond delay="0"/>
                                          </p:stCondLst>
                                        </p:cTn>
                                        <p:tgtEl>
                                          <p:spTgt spid="22544"/>
                                        </p:tgtEl>
                                        <p:attrNameLst>
                                          <p:attrName>style.visibility</p:attrName>
                                        </p:attrNameLst>
                                      </p:cBhvr>
                                      <p:to>
                                        <p:strVal val="visible"/>
                                      </p:to>
                                    </p:set>
                                    <p:anim calcmode="lin" valueType="num">
                                      <p:cBhvr>
                                        <p:cTn id="101" dur="500" fill="hold"/>
                                        <p:tgtEl>
                                          <p:spTgt spid="22544"/>
                                        </p:tgtEl>
                                        <p:attrNameLst>
                                          <p:attrName>ppt_w</p:attrName>
                                        </p:attrNameLst>
                                      </p:cBhvr>
                                      <p:tavLst>
                                        <p:tav tm="0">
                                          <p:val>
                                            <p:fltVal val="0"/>
                                          </p:val>
                                        </p:tav>
                                        <p:tav tm="100000">
                                          <p:val>
                                            <p:strVal val="#ppt_w"/>
                                          </p:val>
                                        </p:tav>
                                      </p:tavLst>
                                    </p:anim>
                                    <p:anim calcmode="lin" valueType="num">
                                      <p:cBhvr>
                                        <p:cTn id="102" dur="500" fill="hold"/>
                                        <p:tgtEl>
                                          <p:spTgt spid="22544"/>
                                        </p:tgtEl>
                                        <p:attrNameLst>
                                          <p:attrName>ppt_h</p:attrName>
                                        </p:attrNameLst>
                                      </p:cBhvr>
                                      <p:tavLst>
                                        <p:tav tm="0">
                                          <p:val>
                                            <p:fltVal val="0"/>
                                          </p:val>
                                        </p:tav>
                                        <p:tav tm="100000">
                                          <p:val>
                                            <p:strVal val="#ppt_h"/>
                                          </p:val>
                                        </p:tav>
                                      </p:tavLst>
                                    </p:anim>
                                  </p:childTnLst>
                                </p:cTn>
                              </p:par>
                            </p:childTnLst>
                          </p:cTn>
                        </p:par>
                        <p:par>
                          <p:cTn id="103" fill="hold">
                            <p:stCondLst>
                              <p:cond delay="500"/>
                            </p:stCondLst>
                            <p:childTnLst>
                              <p:par>
                                <p:cTn id="104" presetID="18" presetClass="entr" presetSubtype="12" fill="hold" grpId="0" nodeType="afterEffect">
                                  <p:stCondLst>
                                    <p:cond delay="0"/>
                                  </p:stCondLst>
                                  <p:childTnLst>
                                    <p:set>
                                      <p:cBhvr>
                                        <p:cTn id="105" dur="1" fill="hold">
                                          <p:stCondLst>
                                            <p:cond delay="0"/>
                                          </p:stCondLst>
                                        </p:cTn>
                                        <p:tgtEl>
                                          <p:spTgt spid="22562"/>
                                        </p:tgtEl>
                                        <p:attrNameLst>
                                          <p:attrName>style.visibility</p:attrName>
                                        </p:attrNameLst>
                                      </p:cBhvr>
                                      <p:to>
                                        <p:strVal val="visible"/>
                                      </p:to>
                                    </p:set>
                                    <p:animEffect transition="in" filter="strips(downLeft)">
                                      <p:cBhvr>
                                        <p:cTn id="106" dur="500"/>
                                        <p:tgtEl>
                                          <p:spTgt spid="22562"/>
                                        </p:tgtEl>
                                      </p:cBhvr>
                                    </p:animEffect>
                                  </p:childTnLst>
                                </p:cTn>
                              </p:par>
                              <p:par>
                                <p:cTn id="107" presetID="18" presetClass="entr" presetSubtype="6" fill="hold" grpId="0" nodeType="withEffect">
                                  <p:stCondLst>
                                    <p:cond delay="0"/>
                                  </p:stCondLst>
                                  <p:childTnLst>
                                    <p:set>
                                      <p:cBhvr>
                                        <p:cTn id="108" dur="1" fill="hold">
                                          <p:stCondLst>
                                            <p:cond delay="0"/>
                                          </p:stCondLst>
                                        </p:cTn>
                                        <p:tgtEl>
                                          <p:spTgt spid="22561"/>
                                        </p:tgtEl>
                                        <p:attrNameLst>
                                          <p:attrName>style.visibility</p:attrName>
                                        </p:attrNameLst>
                                      </p:cBhvr>
                                      <p:to>
                                        <p:strVal val="visible"/>
                                      </p:to>
                                    </p:set>
                                    <p:animEffect transition="in" filter="strips(downRight)">
                                      <p:cBhvr>
                                        <p:cTn id="109" dur="500"/>
                                        <p:tgtEl>
                                          <p:spTgt spid="22561"/>
                                        </p:tgtEl>
                                      </p:cBhvr>
                                    </p:animEffect>
                                  </p:childTnLst>
                                </p:cTn>
                              </p:par>
                            </p:childTnLst>
                          </p:cTn>
                        </p:par>
                      </p:childTnLst>
                    </p:cTn>
                  </p:par>
                  <p:par>
                    <p:cTn id="110" fill="hold">
                      <p:stCondLst>
                        <p:cond delay="indefinite"/>
                      </p:stCondLst>
                      <p:childTnLst>
                        <p:par>
                          <p:cTn id="111" fill="hold">
                            <p:stCondLst>
                              <p:cond delay="0"/>
                            </p:stCondLst>
                            <p:childTnLst>
                              <p:par>
                                <p:cTn id="112" presetID="23" presetClass="entr" presetSubtype="16" fill="hold" grpId="0" nodeType="clickEffect">
                                  <p:stCondLst>
                                    <p:cond delay="0"/>
                                  </p:stCondLst>
                                  <p:childTnLst>
                                    <p:set>
                                      <p:cBhvr>
                                        <p:cTn id="113" dur="1" fill="hold">
                                          <p:stCondLst>
                                            <p:cond delay="0"/>
                                          </p:stCondLst>
                                        </p:cTn>
                                        <p:tgtEl>
                                          <p:spTgt spid="22545"/>
                                        </p:tgtEl>
                                        <p:attrNameLst>
                                          <p:attrName>style.visibility</p:attrName>
                                        </p:attrNameLst>
                                      </p:cBhvr>
                                      <p:to>
                                        <p:strVal val="visible"/>
                                      </p:to>
                                    </p:set>
                                    <p:anim calcmode="lin" valueType="num">
                                      <p:cBhvr>
                                        <p:cTn id="114" dur="500" fill="hold"/>
                                        <p:tgtEl>
                                          <p:spTgt spid="22545"/>
                                        </p:tgtEl>
                                        <p:attrNameLst>
                                          <p:attrName>ppt_w</p:attrName>
                                        </p:attrNameLst>
                                      </p:cBhvr>
                                      <p:tavLst>
                                        <p:tav tm="0">
                                          <p:val>
                                            <p:fltVal val="0"/>
                                          </p:val>
                                        </p:tav>
                                        <p:tav tm="100000">
                                          <p:val>
                                            <p:strVal val="#ppt_w"/>
                                          </p:val>
                                        </p:tav>
                                      </p:tavLst>
                                    </p:anim>
                                    <p:anim calcmode="lin" valueType="num">
                                      <p:cBhvr>
                                        <p:cTn id="115" dur="500" fill="hold"/>
                                        <p:tgtEl>
                                          <p:spTgt spid="22545"/>
                                        </p:tgtEl>
                                        <p:attrNameLst>
                                          <p:attrName>ppt_h</p:attrName>
                                        </p:attrNameLst>
                                      </p:cBhvr>
                                      <p:tavLst>
                                        <p:tav tm="0">
                                          <p:val>
                                            <p:fltVal val="0"/>
                                          </p:val>
                                        </p:tav>
                                        <p:tav tm="100000">
                                          <p:val>
                                            <p:strVal val="#ppt_h"/>
                                          </p:val>
                                        </p:tav>
                                      </p:tavLst>
                                    </p:anim>
                                  </p:childTnLst>
                                </p:cTn>
                              </p:par>
                            </p:childTnLst>
                          </p:cTn>
                        </p:par>
                        <p:par>
                          <p:cTn id="116" fill="hold">
                            <p:stCondLst>
                              <p:cond delay="500"/>
                            </p:stCondLst>
                            <p:childTnLst>
                              <p:par>
                                <p:cTn id="117" presetID="18" presetClass="entr" presetSubtype="12" fill="hold" grpId="0" nodeType="afterEffect">
                                  <p:stCondLst>
                                    <p:cond delay="0"/>
                                  </p:stCondLst>
                                  <p:childTnLst>
                                    <p:set>
                                      <p:cBhvr>
                                        <p:cTn id="118" dur="1" fill="hold">
                                          <p:stCondLst>
                                            <p:cond delay="0"/>
                                          </p:stCondLst>
                                        </p:cTn>
                                        <p:tgtEl>
                                          <p:spTgt spid="22560"/>
                                        </p:tgtEl>
                                        <p:attrNameLst>
                                          <p:attrName>style.visibility</p:attrName>
                                        </p:attrNameLst>
                                      </p:cBhvr>
                                      <p:to>
                                        <p:strVal val="visible"/>
                                      </p:to>
                                    </p:set>
                                    <p:animEffect transition="in" filter="strips(downLeft)">
                                      <p:cBhvr>
                                        <p:cTn id="119" dur="500"/>
                                        <p:tgtEl>
                                          <p:spTgt spid="22560"/>
                                        </p:tgtEl>
                                      </p:cBhvr>
                                    </p:animEffect>
                                  </p:childTnLst>
                                </p:cTn>
                              </p:par>
                              <p:par>
                                <p:cTn id="120" presetID="18" presetClass="entr" presetSubtype="6" fill="hold" grpId="0" nodeType="withEffect">
                                  <p:stCondLst>
                                    <p:cond delay="0"/>
                                  </p:stCondLst>
                                  <p:childTnLst>
                                    <p:set>
                                      <p:cBhvr>
                                        <p:cTn id="121" dur="1" fill="hold">
                                          <p:stCondLst>
                                            <p:cond delay="0"/>
                                          </p:stCondLst>
                                        </p:cTn>
                                        <p:tgtEl>
                                          <p:spTgt spid="22559"/>
                                        </p:tgtEl>
                                        <p:attrNameLst>
                                          <p:attrName>style.visibility</p:attrName>
                                        </p:attrNameLst>
                                      </p:cBhvr>
                                      <p:to>
                                        <p:strVal val="visible"/>
                                      </p:to>
                                    </p:set>
                                    <p:animEffect transition="in" filter="strips(downRight)">
                                      <p:cBhvr>
                                        <p:cTn id="122" dur="500"/>
                                        <p:tgtEl>
                                          <p:spTgt spid="22559"/>
                                        </p:tgtEl>
                                      </p:cBhvr>
                                    </p:animEffect>
                                  </p:childTnLst>
                                </p:cTn>
                              </p:par>
                            </p:childTnLst>
                          </p:cTn>
                        </p:par>
                      </p:childTnLst>
                    </p:cTn>
                  </p:par>
                  <p:par>
                    <p:cTn id="123" fill="hold">
                      <p:stCondLst>
                        <p:cond delay="indefinite"/>
                      </p:stCondLst>
                      <p:childTnLst>
                        <p:par>
                          <p:cTn id="124" fill="hold">
                            <p:stCondLst>
                              <p:cond delay="0"/>
                            </p:stCondLst>
                            <p:childTnLst>
                              <p:par>
                                <p:cTn id="125" presetID="23" presetClass="entr" presetSubtype="16" fill="hold" grpId="0" nodeType="clickEffect">
                                  <p:stCondLst>
                                    <p:cond delay="0"/>
                                  </p:stCondLst>
                                  <p:childTnLst>
                                    <p:set>
                                      <p:cBhvr>
                                        <p:cTn id="126" dur="1" fill="hold">
                                          <p:stCondLst>
                                            <p:cond delay="0"/>
                                          </p:stCondLst>
                                        </p:cTn>
                                        <p:tgtEl>
                                          <p:spTgt spid="22565"/>
                                        </p:tgtEl>
                                        <p:attrNameLst>
                                          <p:attrName>style.visibility</p:attrName>
                                        </p:attrNameLst>
                                      </p:cBhvr>
                                      <p:to>
                                        <p:strVal val="visible"/>
                                      </p:to>
                                    </p:set>
                                    <p:anim calcmode="lin" valueType="num">
                                      <p:cBhvr>
                                        <p:cTn id="127" dur="500" fill="hold"/>
                                        <p:tgtEl>
                                          <p:spTgt spid="22565"/>
                                        </p:tgtEl>
                                        <p:attrNameLst>
                                          <p:attrName>ppt_w</p:attrName>
                                        </p:attrNameLst>
                                      </p:cBhvr>
                                      <p:tavLst>
                                        <p:tav tm="0">
                                          <p:val>
                                            <p:fltVal val="0"/>
                                          </p:val>
                                        </p:tav>
                                        <p:tav tm="100000">
                                          <p:val>
                                            <p:strVal val="#ppt_w"/>
                                          </p:val>
                                        </p:tav>
                                      </p:tavLst>
                                    </p:anim>
                                    <p:anim calcmode="lin" valueType="num">
                                      <p:cBhvr>
                                        <p:cTn id="128" dur="500" fill="hold"/>
                                        <p:tgtEl>
                                          <p:spTgt spid="22565"/>
                                        </p:tgtEl>
                                        <p:attrNameLst>
                                          <p:attrName>ppt_h</p:attrName>
                                        </p:attrNameLst>
                                      </p:cBhvr>
                                      <p:tavLst>
                                        <p:tav tm="0">
                                          <p:val>
                                            <p:fltVal val="0"/>
                                          </p:val>
                                        </p:tav>
                                        <p:tav tm="100000">
                                          <p:val>
                                            <p:strVal val="#ppt_h"/>
                                          </p:val>
                                        </p:tav>
                                      </p:tavLst>
                                    </p:anim>
                                  </p:childTnLst>
                                </p:cTn>
                              </p:par>
                            </p:childTnLst>
                          </p:cTn>
                        </p:par>
                      </p:childTnLst>
                    </p:cTn>
                  </p:par>
                  <p:par>
                    <p:cTn id="129" fill="hold">
                      <p:stCondLst>
                        <p:cond delay="indefinite"/>
                      </p:stCondLst>
                      <p:childTnLst>
                        <p:par>
                          <p:cTn id="130" fill="hold">
                            <p:stCondLst>
                              <p:cond delay="0"/>
                            </p:stCondLst>
                            <p:childTnLst>
                              <p:par>
                                <p:cTn id="131" presetID="55" presetClass="entr" presetSubtype="0" fill="hold" nodeType="clickEffect">
                                  <p:stCondLst>
                                    <p:cond delay="0"/>
                                  </p:stCondLst>
                                  <p:childTnLst>
                                    <p:set>
                                      <p:cBhvr>
                                        <p:cTn id="132" dur="1" fill="hold">
                                          <p:stCondLst>
                                            <p:cond delay="0"/>
                                          </p:stCondLst>
                                        </p:cTn>
                                        <p:tgtEl>
                                          <p:spTgt spid="3"/>
                                        </p:tgtEl>
                                        <p:attrNameLst>
                                          <p:attrName>style.visibility</p:attrName>
                                        </p:attrNameLst>
                                      </p:cBhvr>
                                      <p:to>
                                        <p:strVal val="visible"/>
                                      </p:to>
                                    </p:set>
                                    <p:anim calcmode="lin" valueType="num">
                                      <p:cBhvr>
                                        <p:cTn id="133" dur="1000" fill="hold"/>
                                        <p:tgtEl>
                                          <p:spTgt spid="3"/>
                                        </p:tgtEl>
                                        <p:attrNameLst>
                                          <p:attrName>ppt_w</p:attrName>
                                        </p:attrNameLst>
                                      </p:cBhvr>
                                      <p:tavLst>
                                        <p:tav tm="0">
                                          <p:val>
                                            <p:strVal val="#ppt_w*0.70"/>
                                          </p:val>
                                        </p:tav>
                                        <p:tav tm="100000">
                                          <p:val>
                                            <p:strVal val="#ppt_w"/>
                                          </p:val>
                                        </p:tav>
                                      </p:tavLst>
                                    </p:anim>
                                    <p:anim calcmode="lin" valueType="num">
                                      <p:cBhvr>
                                        <p:cTn id="134" dur="1000" fill="hold"/>
                                        <p:tgtEl>
                                          <p:spTgt spid="3"/>
                                        </p:tgtEl>
                                        <p:attrNameLst>
                                          <p:attrName>ppt_h</p:attrName>
                                        </p:attrNameLst>
                                      </p:cBhvr>
                                      <p:tavLst>
                                        <p:tav tm="0">
                                          <p:val>
                                            <p:strVal val="#ppt_h"/>
                                          </p:val>
                                        </p:tav>
                                        <p:tav tm="100000">
                                          <p:val>
                                            <p:strVal val="#ppt_h"/>
                                          </p:val>
                                        </p:tav>
                                      </p:tavLst>
                                    </p:anim>
                                    <p:animEffect transition="in" filter="fade">
                                      <p:cBhvr>
                                        <p:cTn id="135" dur="1000"/>
                                        <p:tgtEl>
                                          <p:spTgt spid="3"/>
                                        </p:tgtEl>
                                      </p:cBhvr>
                                    </p:animEffect>
                                  </p:childTnLst>
                                </p:cTn>
                              </p:par>
                            </p:childTnLst>
                          </p:cTn>
                        </p:par>
                      </p:childTnLst>
                    </p:cTn>
                  </p:par>
                  <p:par>
                    <p:cTn id="136" fill="hold">
                      <p:stCondLst>
                        <p:cond delay="indefinite"/>
                      </p:stCondLst>
                      <p:childTnLst>
                        <p:par>
                          <p:cTn id="137" fill="hold">
                            <p:stCondLst>
                              <p:cond delay="0"/>
                            </p:stCondLst>
                            <p:childTnLst>
                              <p:par>
                                <p:cTn id="138" presetID="55" presetClass="entr" presetSubtype="0" fill="hold" nodeType="clickEffect">
                                  <p:stCondLst>
                                    <p:cond delay="0"/>
                                  </p:stCondLst>
                                  <p:childTnLst>
                                    <p:set>
                                      <p:cBhvr>
                                        <p:cTn id="139" dur="1" fill="hold">
                                          <p:stCondLst>
                                            <p:cond delay="0"/>
                                          </p:stCondLst>
                                        </p:cTn>
                                        <p:tgtEl>
                                          <p:spTgt spid="4"/>
                                        </p:tgtEl>
                                        <p:attrNameLst>
                                          <p:attrName>style.visibility</p:attrName>
                                        </p:attrNameLst>
                                      </p:cBhvr>
                                      <p:to>
                                        <p:strVal val="visible"/>
                                      </p:to>
                                    </p:set>
                                    <p:anim calcmode="lin" valueType="num">
                                      <p:cBhvr>
                                        <p:cTn id="140" dur="1000" fill="hold"/>
                                        <p:tgtEl>
                                          <p:spTgt spid="4"/>
                                        </p:tgtEl>
                                        <p:attrNameLst>
                                          <p:attrName>ppt_w</p:attrName>
                                        </p:attrNameLst>
                                      </p:cBhvr>
                                      <p:tavLst>
                                        <p:tav tm="0">
                                          <p:val>
                                            <p:strVal val="#ppt_w*0.70"/>
                                          </p:val>
                                        </p:tav>
                                        <p:tav tm="100000">
                                          <p:val>
                                            <p:strVal val="#ppt_w"/>
                                          </p:val>
                                        </p:tav>
                                      </p:tavLst>
                                    </p:anim>
                                    <p:anim calcmode="lin" valueType="num">
                                      <p:cBhvr>
                                        <p:cTn id="141" dur="1000" fill="hold"/>
                                        <p:tgtEl>
                                          <p:spTgt spid="4"/>
                                        </p:tgtEl>
                                        <p:attrNameLst>
                                          <p:attrName>ppt_h</p:attrName>
                                        </p:attrNameLst>
                                      </p:cBhvr>
                                      <p:tavLst>
                                        <p:tav tm="0">
                                          <p:val>
                                            <p:strVal val="#ppt_h"/>
                                          </p:val>
                                        </p:tav>
                                        <p:tav tm="100000">
                                          <p:val>
                                            <p:strVal val="#ppt_h"/>
                                          </p:val>
                                        </p:tav>
                                      </p:tavLst>
                                    </p:anim>
                                    <p:animEffect transition="in" filter="fade">
                                      <p:cBhvr>
                                        <p:cTn id="142" dur="1000"/>
                                        <p:tgtEl>
                                          <p:spTgt spid="4"/>
                                        </p:tgtEl>
                                      </p:cBhvr>
                                    </p:animEffect>
                                  </p:childTnLst>
                                </p:cTn>
                              </p:par>
                            </p:childTnLst>
                          </p:cTn>
                        </p:par>
                      </p:childTnLst>
                    </p:cTn>
                  </p:par>
                  <p:par>
                    <p:cTn id="143" fill="hold">
                      <p:stCondLst>
                        <p:cond delay="indefinite"/>
                      </p:stCondLst>
                      <p:childTnLst>
                        <p:par>
                          <p:cTn id="144" fill="hold">
                            <p:stCondLst>
                              <p:cond delay="0"/>
                            </p:stCondLst>
                            <p:childTnLst>
                              <p:par>
                                <p:cTn id="145" presetID="55" presetClass="entr" presetSubtype="0" fill="hold" nodeType="clickEffect">
                                  <p:stCondLst>
                                    <p:cond delay="0"/>
                                  </p:stCondLst>
                                  <p:childTnLst>
                                    <p:set>
                                      <p:cBhvr>
                                        <p:cTn id="146" dur="1" fill="hold">
                                          <p:stCondLst>
                                            <p:cond delay="0"/>
                                          </p:stCondLst>
                                        </p:cTn>
                                        <p:tgtEl>
                                          <p:spTgt spid="5"/>
                                        </p:tgtEl>
                                        <p:attrNameLst>
                                          <p:attrName>style.visibility</p:attrName>
                                        </p:attrNameLst>
                                      </p:cBhvr>
                                      <p:to>
                                        <p:strVal val="visible"/>
                                      </p:to>
                                    </p:set>
                                    <p:anim calcmode="lin" valueType="num">
                                      <p:cBhvr>
                                        <p:cTn id="147" dur="1000" fill="hold"/>
                                        <p:tgtEl>
                                          <p:spTgt spid="5"/>
                                        </p:tgtEl>
                                        <p:attrNameLst>
                                          <p:attrName>ppt_w</p:attrName>
                                        </p:attrNameLst>
                                      </p:cBhvr>
                                      <p:tavLst>
                                        <p:tav tm="0">
                                          <p:val>
                                            <p:strVal val="#ppt_w*0.70"/>
                                          </p:val>
                                        </p:tav>
                                        <p:tav tm="100000">
                                          <p:val>
                                            <p:strVal val="#ppt_w"/>
                                          </p:val>
                                        </p:tav>
                                      </p:tavLst>
                                    </p:anim>
                                    <p:anim calcmode="lin" valueType="num">
                                      <p:cBhvr>
                                        <p:cTn id="148" dur="1000" fill="hold"/>
                                        <p:tgtEl>
                                          <p:spTgt spid="5"/>
                                        </p:tgtEl>
                                        <p:attrNameLst>
                                          <p:attrName>ppt_h</p:attrName>
                                        </p:attrNameLst>
                                      </p:cBhvr>
                                      <p:tavLst>
                                        <p:tav tm="0">
                                          <p:val>
                                            <p:strVal val="#ppt_h"/>
                                          </p:val>
                                        </p:tav>
                                        <p:tav tm="100000">
                                          <p:val>
                                            <p:strVal val="#ppt_h"/>
                                          </p:val>
                                        </p:tav>
                                      </p:tavLst>
                                    </p:anim>
                                    <p:animEffect transition="in" filter="fade">
                                      <p:cBhvr>
                                        <p:cTn id="14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0" grpId="0"/>
      <p:bldP spid="22541" grpId="0"/>
      <p:bldP spid="22542" grpId="0"/>
      <p:bldP spid="22543" grpId="0"/>
      <p:bldP spid="22544" grpId="0"/>
      <p:bldP spid="22545" grpId="0"/>
      <p:bldP spid="22546" grpId="0"/>
      <p:bldP spid="22547" grpId="0" animBg="1"/>
      <p:bldP spid="22548" grpId="0" animBg="1"/>
      <p:bldP spid="22549" grpId="0" animBg="1"/>
      <p:bldP spid="22550" grpId="0" animBg="1"/>
      <p:bldP spid="22551" grpId="0" animBg="1"/>
      <p:bldP spid="22552" grpId="0" animBg="1"/>
      <p:bldP spid="22553" grpId="0" animBg="1"/>
      <p:bldP spid="22554" grpId="0" animBg="1"/>
      <p:bldP spid="22555" grpId="0" animBg="1"/>
      <p:bldP spid="22556" grpId="0" animBg="1"/>
      <p:bldP spid="22557" grpId="0" animBg="1"/>
      <p:bldP spid="22558" grpId="0" animBg="1"/>
      <p:bldP spid="22559" grpId="0" animBg="1"/>
      <p:bldP spid="22560" grpId="0" animBg="1"/>
      <p:bldP spid="22561" grpId="0" animBg="1"/>
      <p:bldP spid="22562" grpId="0" animBg="1"/>
      <p:bldP spid="22563" grpId="0" animBg="1"/>
      <p:bldP spid="22564" grpId="0" animBg="1"/>
      <p:bldP spid="225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195513" y="0"/>
            <a:ext cx="4464050" cy="504825"/>
          </a:xfrm>
        </p:spPr>
        <p:txBody>
          <a:bodyPr>
            <a:normAutofit fontScale="90000"/>
          </a:bodyPr>
          <a:lstStyle/>
          <a:p>
            <a:pPr eaLnBrk="1" hangingPunct="1"/>
            <a:r>
              <a:rPr lang="it-IT" sz="2800" dirty="0" smtClean="0">
                <a:latin typeface="Times New Roman" pitchFamily="18" charset="0"/>
              </a:rPr>
              <a:t>L’inincrocio preferenziale</a:t>
            </a:r>
          </a:p>
        </p:txBody>
      </p:sp>
      <p:graphicFrame>
        <p:nvGraphicFramePr>
          <p:cNvPr id="20483" name="Group 3"/>
          <p:cNvGraphicFramePr>
            <a:graphicFrameLocks noGrp="1"/>
          </p:cNvGraphicFramePr>
          <p:nvPr>
            <p:ph sz="half" idx="1"/>
          </p:nvPr>
        </p:nvGraphicFramePr>
        <p:xfrm>
          <a:off x="4708525" y="2332038"/>
          <a:ext cx="4040188" cy="579438"/>
        </p:xfrm>
        <a:graphic>
          <a:graphicData uri="http://schemas.openxmlformats.org/drawingml/2006/table">
            <a:tbl>
              <a:tblPr/>
              <a:tblGrid>
                <a:gridCol w="254000"/>
                <a:gridCol w="250825"/>
                <a:gridCol w="254000"/>
                <a:gridCol w="252413"/>
                <a:gridCol w="252412"/>
                <a:gridCol w="250825"/>
                <a:gridCol w="252413"/>
                <a:gridCol w="254000"/>
                <a:gridCol w="252412"/>
                <a:gridCol w="252413"/>
                <a:gridCol w="252412"/>
                <a:gridCol w="252413"/>
                <a:gridCol w="250825"/>
                <a:gridCol w="254000"/>
                <a:gridCol w="252412"/>
                <a:gridCol w="252413"/>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24615"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4616"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20521" name="Text Box 41"/>
          <p:cNvSpPr txBox="1">
            <a:spLocks noChangeArrowheads="1"/>
          </p:cNvSpPr>
          <p:nvPr/>
        </p:nvSpPr>
        <p:spPr bwMode="auto">
          <a:xfrm>
            <a:off x="395288" y="765175"/>
            <a:ext cx="8280400" cy="302262"/>
          </a:xfrm>
          <a:prstGeom prst="rect">
            <a:avLst/>
          </a:prstGeom>
          <a:solidFill>
            <a:srgbClr val="F5C3D4"/>
          </a:solidFill>
          <a:ln w="9525">
            <a:noFill/>
            <a:miter lim="800000"/>
            <a:headEnd/>
            <a:tailEnd/>
          </a:ln>
        </p:spPr>
        <p:txBody>
          <a:bodyPr>
            <a:spAutoFit/>
          </a:bodyPr>
          <a:lstStyle/>
          <a:p>
            <a:pPr>
              <a:lnSpc>
                <a:spcPct val="75000"/>
              </a:lnSpc>
              <a:spcBef>
                <a:spcPct val="50000"/>
              </a:spcBef>
            </a:pPr>
            <a:r>
              <a:rPr lang="it-IT" b="1" i="0" dirty="0" smtClean="0">
                <a:latin typeface="Times New Roman" pitchFamily="18" charset="0"/>
              </a:rPr>
              <a:t>L’inincrocio </a:t>
            </a:r>
            <a:r>
              <a:rPr lang="it-IT" b="1" i="0" dirty="0">
                <a:latin typeface="Times New Roman" pitchFamily="18" charset="0"/>
              </a:rPr>
              <a:t>preferenziale è una delle modalità di incrocio diverse dalla </a:t>
            </a:r>
            <a:r>
              <a:rPr lang="it-IT" b="1" i="0" dirty="0" err="1">
                <a:latin typeface="Times New Roman" pitchFamily="18" charset="0"/>
              </a:rPr>
              <a:t>panmissia</a:t>
            </a:r>
            <a:endParaRPr lang="it-IT" b="1" i="0" dirty="0">
              <a:latin typeface="Times New Roman" pitchFamily="18" charset="0"/>
            </a:endParaRPr>
          </a:p>
        </p:txBody>
      </p:sp>
      <p:sp>
        <p:nvSpPr>
          <p:cNvPr id="20522" name="Text Box 42"/>
          <p:cNvSpPr txBox="1">
            <a:spLocks noChangeArrowheads="1"/>
          </p:cNvSpPr>
          <p:nvPr/>
        </p:nvSpPr>
        <p:spPr bwMode="auto">
          <a:xfrm>
            <a:off x="539750" y="1341438"/>
            <a:ext cx="8208963" cy="917575"/>
          </a:xfrm>
          <a:prstGeom prst="rect">
            <a:avLst/>
          </a:prstGeom>
          <a:solidFill>
            <a:srgbClr val="F5F949"/>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Se, in una popolazione con 2 alleli (A1 e A2) per il gene A, si incrociano tra loro gli individui con lo stesso genotipo (omozigoti A1A1 fra loro, omozigoti A2A2 fra loro,</a:t>
            </a:r>
            <a:r>
              <a:rPr lang="it-IT" i="0">
                <a:latin typeface="Times New Roman" pitchFamily="18" charset="0"/>
              </a:rPr>
              <a:t> </a:t>
            </a:r>
            <a:r>
              <a:rPr lang="it-IT" b="1" i="0">
                <a:latin typeface="Times New Roman" pitchFamily="18" charset="0"/>
              </a:rPr>
              <a:t>eterozigoti A1A2 fra loro,</a:t>
            </a:r>
            <a:r>
              <a:rPr lang="it-IT" i="0">
                <a:latin typeface="Times New Roman" pitchFamily="18" charset="0"/>
              </a:rPr>
              <a:t> </a:t>
            </a:r>
            <a:r>
              <a:rPr lang="it-IT" b="1" i="0">
                <a:latin typeface="Times New Roman" pitchFamily="18" charset="0"/>
              </a:rPr>
              <a:t>ad ogni generazione si riduce la frequenza degli eterozigoti.</a:t>
            </a:r>
            <a:endParaRPr lang="it-IT" i="0">
              <a:latin typeface="Times New Roman" pitchFamily="18" charset="0"/>
            </a:endParaRPr>
          </a:p>
        </p:txBody>
      </p:sp>
      <p:graphicFrame>
        <p:nvGraphicFramePr>
          <p:cNvPr id="20523" name="Group 43"/>
          <p:cNvGraphicFramePr>
            <a:graphicFrameLocks noGrp="1"/>
          </p:cNvGraphicFramePr>
          <p:nvPr>
            <p:ph sz="half" idx="2"/>
          </p:nvPr>
        </p:nvGraphicFramePr>
        <p:xfrm>
          <a:off x="4716463" y="3416300"/>
          <a:ext cx="4038600" cy="518160"/>
        </p:xfrm>
        <a:graphic>
          <a:graphicData uri="http://schemas.openxmlformats.org/drawingml/2006/table">
            <a:tbl>
              <a:tblPr/>
              <a:tblGrid>
                <a:gridCol w="252412"/>
                <a:gridCol w="252413"/>
                <a:gridCol w="252412"/>
                <a:gridCol w="252413"/>
                <a:gridCol w="252412"/>
                <a:gridCol w="252413"/>
                <a:gridCol w="252412"/>
                <a:gridCol w="252413"/>
                <a:gridCol w="252412"/>
                <a:gridCol w="252413"/>
                <a:gridCol w="252412"/>
                <a:gridCol w="252413"/>
                <a:gridCol w="252412"/>
                <a:gridCol w="252413"/>
                <a:gridCol w="252412"/>
                <a:gridCol w="252413"/>
              </a:tblGrid>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graphicFrame>
        <p:nvGraphicFramePr>
          <p:cNvPr id="20559" name="Group 79"/>
          <p:cNvGraphicFramePr>
            <a:graphicFrameLocks noGrp="1"/>
          </p:cNvGraphicFramePr>
          <p:nvPr/>
        </p:nvGraphicFramePr>
        <p:xfrm>
          <a:off x="4716463" y="2911475"/>
          <a:ext cx="4032250" cy="518160"/>
        </p:xfrm>
        <a:graphic>
          <a:graphicData uri="http://schemas.openxmlformats.org/drawingml/2006/table">
            <a:tbl>
              <a:tblPr/>
              <a:tblGrid>
                <a:gridCol w="252412"/>
                <a:gridCol w="252413"/>
                <a:gridCol w="250825"/>
                <a:gridCol w="252412"/>
                <a:gridCol w="252413"/>
                <a:gridCol w="252412"/>
                <a:gridCol w="252413"/>
                <a:gridCol w="252412"/>
                <a:gridCol w="249238"/>
                <a:gridCol w="252412"/>
                <a:gridCol w="252413"/>
                <a:gridCol w="252412"/>
                <a:gridCol w="252413"/>
                <a:gridCol w="250825"/>
                <a:gridCol w="252412"/>
                <a:gridCol w="252413"/>
              </a:tblGrid>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B011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20595" name="Text Box 115"/>
          <p:cNvSpPr txBox="1">
            <a:spLocks noChangeArrowheads="1"/>
          </p:cNvSpPr>
          <p:nvPr/>
        </p:nvSpPr>
        <p:spPr bwMode="auto">
          <a:xfrm>
            <a:off x="2770188" y="2492375"/>
            <a:ext cx="1657350"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Generazione i</a:t>
            </a:r>
          </a:p>
        </p:txBody>
      </p:sp>
      <p:sp>
        <p:nvSpPr>
          <p:cNvPr id="20596" name="Text Box 116"/>
          <p:cNvSpPr txBox="1">
            <a:spLocks noChangeArrowheads="1"/>
          </p:cNvSpPr>
          <p:nvPr/>
        </p:nvSpPr>
        <p:spPr bwMode="auto">
          <a:xfrm>
            <a:off x="2698750" y="3059113"/>
            <a:ext cx="1873250"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Generazione i+1</a:t>
            </a:r>
          </a:p>
        </p:txBody>
      </p:sp>
      <p:sp>
        <p:nvSpPr>
          <p:cNvPr id="20597" name="Text Box 117"/>
          <p:cNvSpPr txBox="1">
            <a:spLocks noChangeArrowheads="1"/>
          </p:cNvSpPr>
          <p:nvPr/>
        </p:nvSpPr>
        <p:spPr bwMode="auto">
          <a:xfrm>
            <a:off x="2700338" y="3562350"/>
            <a:ext cx="1944687"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Generazione i+2</a:t>
            </a:r>
          </a:p>
        </p:txBody>
      </p:sp>
      <p:grpSp>
        <p:nvGrpSpPr>
          <p:cNvPr id="2" name="Group 118"/>
          <p:cNvGrpSpPr>
            <a:grpSpLocks/>
          </p:cNvGrpSpPr>
          <p:nvPr/>
        </p:nvGrpSpPr>
        <p:grpSpPr bwMode="auto">
          <a:xfrm>
            <a:off x="684213" y="2492375"/>
            <a:ext cx="792162" cy="1152525"/>
            <a:chOff x="431" y="1570"/>
            <a:chExt cx="499" cy="726"/>
          </a:xfrm>
        </p:grpSpPr>
        <p:sp>
          <p:nvSpPr>
            <p:cNvPr id="24699" name="Text Box 119"/>
            <p:cNvSpPr txBox="1">
              <a:spLocks noChangeArrowheads="1"/>
            </p:cNvSpPr>
            <p:nvPr/>
          </p:nvSpPr>
          <p:spPr bwMode="auto">
            <a:xfrm>
              <a:off x="431" y="1570"/>
              <a:ext cx="499" cy="188"/>
            </a:xfrm>
            <a:prstGeom prst="rect">
              <a:avLst/>
            </a:prstGeom>
            <a:solidFill>
              <a:srgbClr val="F7130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A1A1</a:t>
              </a:r>
            </a:p>
          </p:txBody>
        </p:sp>
        <p:sp>
          <p:nvSpPr>
            <p:cNvPr id="24700" name="Text Box 120"/>
            <p:cNvSpPr txBox="1">
              <a:spLocks noChangeArrowheads="1"/>
            </p:cNvSpPr>
            <p:nvPr/>
          </p:nvSpPr>
          <p:spPr bwMode="auto">
            <a:xfrm>
              <a:off x="431" y="1836"/>
              <a:ext cx="499" cy="188"/>
            </a:xfrm>
            <a:prstGeom prst="rect">
              <a:avLst/>
            </a:prstGeom>
            <a:solidFill>
              <a:srgbClr val="00B0F0"/>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A2A2</a:t>
              </a:r>
            </a:p>
          </p:txBody>
        </p:sp>
        <p:sp>
          <p:nvSpPr>
            <p:cNvPr id="24701" name="Text Box 121"/>
            <p:cNvSpPr txBox="1">
              <a:spLocks noChangeArrowheads="1"/>
            </p:cNvSpPr>
            <p:nvPr/>
          </p:nvSpPr>
          <p:spPr bwMode="auto">
            <a:xfrm>
              <a:off x="431" y="2108"/>
              <a:ext cx="499" cy="188"/>
            </a:xfrm>
            <a:prstGeom prst="rect">
              <a:avLst/>
            </a:prstGeom>
            <a:solidFill>
              <a:srgbClr val="CB01CB"/>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A1A2</a:t>
              </a:r>
            </a:p>
          </p:txBody>
        </p:sp>
      </p:grpSp>
      <p:sp>
        <p:nvSpPr>
          <p:cNvPr id="20602" name="Text Box 122"/>
          <p:cNvSpPr txBox="1">
            <a:spLocks noChangeArrowheads="1"/>
          </p:cNvSpPr>
          <p:nvPr/>
        </p:nvSpPr>
        <p:spPr bwMode="auto">
          <a:xfrm>
            <a:off x="217488" y="4149725"/>
            <a:ext cx="8675687" cy="711200"/>
          </a:xfrm>
          <a:prstGeom prst="rect">
            <a:avLst/>
          </a:prstGeom>
          <a:solidFill>
            <a:srgbClr val="DAB1ED"/>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Le frequenze degli omzigoti (f(A1A1) ed f(A2A2) sono più alte di quelle attese in base alla 2° legge di Hardy Weinberg, quella degli eterozigoti (f(A1A2)) è più bassa; questo allontanamento dall’equilibrio procede sempre di più con il passare delle generazioni.</a:t>
            </a:r>
          </a:p>
        </p:txBody>
      </p:sp>
      <p:sp>
        <p:nvSpPr>
          <p:cNvPr id="20603" name="Text Box 123"/>
          <p:cNvSpPr txBox="1">
            <a:spLocks noChangeArrowheads="1"/>
          </p:cNvSpPr>
          <p:nvPr/>
        </p:nvSpPr>
        <p:spPr bwMode="auto">
          <a:xfrm>
            <a:off x="2555875" y="4930775"/>
            <a:ext cx="4105275" cy="2984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f(A1A1)</a:t>
            </a:r>
            <a:r>
              <a:rPr lang="it-IT" i="0">
                <a:latin typeface="Times New Roman" pitchFamily="18" charset="0"/>
              </a:rPr>
              <a:t>&gt;</a:t>
            </a:r>
            <a:r>
              <a:rPr lang="it-IT" b="1" i="0">
                <a:latin typeface="Times New Roman" pitchFamily="18" charset="0"/>
              </a:rPr>
              <a:t>p</a:t>
            </a:r>
            <a:r>
              <a:rPr lang="it-IT" b="1" i="0" baseline="30000">
                <a:latin typeface="Times New Roman" pitchFamily="18" charset="0"/>
              </a:rPr>
              <a:t>2</a:t>
            </a:r>
            <a:r>
              <a:rPr lang="it-IT" b="1" i="0">
                <a:latin typeface="Times New Roman" pitchFamily="18" charset="0"/>
              </a:rPr>
              <a:t>; f(A2A2)&gt;q</a:t>
            </a:r>
            <a:r>
              <a:rPr lang="it-IT" b="1" i="0" baseline="30000">
                <a:latin typeface="Times New Roman" pitchFamily="18" charset="0"/>
              </a:rPr>
              <a:t>2</a:t>
            </a:r>
            <a:r>
              <a:rPr lang="it-IT" i="0">
                <a:latin typeface="Times New Roman" pitchFamily="18" charset="0"/>
              </a:rPr>
              <a:t>; </a:t>
            </a:r>
            <a:r>
              <a:rPr lang="it-IT" b="1" i="0">
                <a:latin typeface="Times New Roman" pitchFamily="18" charset="0"/>
              </a:rPr>
              <a:t>f(A1A2)&lt;2pq</a:t>
            </a:r>
            <a:endParaRPr lang="it-IT" i="0">
              <a:latin typeface="Times New Roman" pitchFamily="18" charset="0"/>
            </a:endParaRPr>
          </a:p>
        </p:txBody>
      </p:sp>
      <p:sp>
        <p:nvSpPr>
          <p:cNvPr id="20604" name="Text Box 124"/>
          <p:cNvSpPr txBox="1">
            <a:spLocks noChangeArrowheads="1"/>
          </p:cNvSpPr>
          <p:nvPr/>
        </p:nvSpPr>
        <p:spPr bwMode="auto">
          <a:xfrm>
            <a:off x="395288" y="6019800"/>
            <a:ext cx="7705725" cy="504825"/>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Per calcolare p e q, anche in assenza di panmissia, ci si basa sulle frequenze genotipiche reali: p=f(A1A1)+0,5f(A1A2); q=f(A2A2)+0,5f(A1A2) </a:t>
            </a:r>
          </a:p>
        </p:txBody>
      </p:sp>
      <p:sp>
        <p:nvSpPr>
          <p:cNvPr id="20606" name="Text Box 126"/>
          <p:cNvSpPr txBox="1">
            <a:spLocks noChangeArrowheads="1"/>
          </p:cNvSpPr>
          <p:nvPr/>
        </p:nvSpPr>
        <p:spPr bwMode="auto">
          <a:xfrm>
            <a:off x="1116013" y="5300663"/>
            <a:ext cx="7343775" cy="504825"/>
          </a:xfrm>
          <a:prstGeom prst="rect">
            <a:avLst/>
          </a:prstGeom>
          <a:solidFill>
            <a:srgbClr val="CCFFFF"/>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Nel caso illustrato (p=q=0,5; autofecondazione), alla generazione i+n f(A1A1)=f(A2A2)=(1-1 /2</a:t>
            </a:r>
            <a:r>
              <a:rPr lang="it-IT" b="1" i="0" baseline="30000">
                <a:latin typeface="Times New Roman" pitchFamily="18" charset="0"/>
              </a:rPr>
              <a:t>n</a:t>
            </a:r>
            <a:r>
              <a:rPr lang="it-IT" b="1" i="0">
                <a:latin typeface="Times New Roman" pitchFamily="18" charset="0"/>
              </a:rPr>
              <a:t>)/2; f(A1A2)=1/2</a:t>
            </a:r>
            <a:r>
              <a:rPr lang="it-IT" b="1" i="0" baseline="30000">
                <a:latin typeface="Times New Roman" pitchFamily="18" charset="0"/>
              </a:rPr>
              <a:t>n</a:t>
            </a:r>
            <a:endParaRPr lang="it-IT" b="1" i="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521"/>
                                        </p:tgtEl>
                                        <p:attrNameLst>
                                          <p:attrName>style.visibility</p:attrName>
                                        </p:attrNameLst>
                                      </p:cBhvr>
                                      <p:to>
                                        <p:strVal val="visible"/>
                                      </p:to>
                                    </p:set>
                                    <p:anim calcmode="lin" valueType="num">
                                      <p:cBhvr>
                                        <p:cTn id="7" dur="500" fill="hold"/>
                                        <p:tgtEl>
                                          <p:spTgt spid="20521"/>
                                        </p:tgtEl>
                                        <p:attrNameLst>
                                          <p:attrName>ppt_w</p:attrName>
                                        </p:attrNameLst>
                                      </p:cBhvr>
                                      <p:tavLst>
                                        <p:tav tm="0">
                                          <p:val>
                                            <p:fltVal val="0"/>
                                          </p:val>
                                        </p:tav>
                                        <p:tav tm="100000">
                                          <p:val>
                                            <p:strVal val="#ppt_w"/>
                                          </p:val>
                                        </p:tav>
                                      </p:tavLst>
                                    </p:anim>
                                    <p:anim calcmode="lin" valueType="num">
                                      <p:cBhvr>
                                        <p:cTn id="8" dur="500" fill="hold"/>
                                        <p:tgtEl>
                                          <p:spTgt spid="205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522"/>
                                        </p:tgtEl>
                                        <p:attrNameLst>
                                          <p:attrName>style.visibility</p:attrName>
                                        </p:attrNameLst>
                                      </p:cBhvr>
                                      <p:to>
                                        <p:strVal val="visible"/>
                                      </p:to>
                                    </p:set>
                                    <p:anim calcmode="lin" valueType="num">
                                      <p:cBhvr>
                                        <p:cTn id="13" dur="500" fill="hold"/>
                                        <p:tgtEl>
                                          <p:spTgt spid="20522"/>
                                        </p:tgtEl>
                                        <p:attrNameLst>
                                          <p:attrName>ppt_w</p:attrName>
                                        </p:attrNameLst>
                                      </p:cBhvr>
                                      <p:tavLst>
                                        <p:tav tm="0">
                                          <p:val>
                                            <p:fltVal val="0"/>
                                          </p:val>
                                        </p:tav>
                                        <p:tav tm="100000">
                                          <p:val>
                                            <p:strVal val="#ppt_w"/>
                                          </p:val>
                                        </p:tav>
                                      </p:tavLst>
                                    </p:anim>
                                    <p:anim calcmode="lin" valueType="num">
                                      <p:cBhvr>
                                        <p:cTn id="14" dur="500" fill="hold"/>
                                        <p:tgtEl>
                                          <p:spTgt spid="20522"/>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0595"/>
                                        </p:tgtEl>
                                        <p:attrNameLst>
                                          <p:attrName>style.visibility</p:attrName>
                                        </p:attrNameLst>
                                      </p:cBhvr>
                                      <p:to>
                                        <p:strVal val="visible"/>
                                      </p:to>
                                    </p:set>
                                    <p:anim calcmode="lin" valueType="num">
                                      <p:cBhvr>
                                        <p:cTn id="19" dur="500" fill="hold"/>
                                        <p:tgtEl>
                                          <p:spTgt spid="20595"/>
                                        </p:tgtEl>
                                        <p:attrNameLst>
                                          <p:attrName>ppt_w</p:attrName>
                                        </p:attrNameLst>
                                      </p:cBhvr>
                                      <p:tavLst>
                                        <p:tav tm="0">
                                          <p:val>
                                            <p:fltVal val="0"/>
                                          </p:val>
                                        </p:tav>
                                        <p:tav tm="100000">
                                          <p:val>
                                            <p:strVal val="#ppt_w"/>
                                          </p:val>
                                        </p:tav>
                                      </p:tavLst>
                                    </p:anim>
                                    <p:anim calcmode="lin" valueType="num">
                                      <p:cBhvr>
                                        <p:cTn id="20" dur="500" fill="hold"/>
                                        <p:tgtEl>
                                          <p:spTgt spid="20595"/>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20483"/>
                                        </p:tgtEl>
                                        <p:attrNameLst>
                                          <p:attrName>style.visibility</p:attrName>
                                        </p:attrNameLst>
                                      </p:cBhvr>
                                      <p:to>
                                        <p:strVal val="visible"/>
                                      </p:to>
                                    </p:set>
                                    <p:animEffect transition="in" filter="dissolve">
                                      <p:cBhvr>
                                        <p:cTn id="24" dur="500"/>
                                        <p:tgtEl>
                                          <p:spTgt spid="20483"/>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20596"/>
                                        </p:tgtEl>
                                        <p:attrNameLst>
                                          <p:attrName>style.visibility</p:attrName>
                                        </p:attrNameLst>
                                      </p:cBhvr>
                                      <p:to>
                                        <p:strVal val="visible"/>
                                      </p:to>
                                    </p:set>
                                    <p:anim calcmode="lin" valueType="num">
                                      <p:cBhvr>
                                        <p:cTn id="29" dur="500" fill="hold"/>
                                        <p:tgtEl>
                                          <p:spTgt spid="20596"/>
                                        </p:tgtEl>
                                        <p:attrNameLst>
                                          <p:attrName>ppt_w</p:attrName>
                                        </p:attrNameLst>
                                      </p:cBhvr>
                                      <p:tavLst>
                                        <p:tav tm="0">
                                          <p:val>
                                            <p:fltVal val="0"/>
                                          </p:val>
                                        </p:tav>
                                        <p:tav tm="100000">
                                          <p:val>
                                            <p:strVal val="#ppt_w"/>
                                          </p:val>
                                        </p:tav>
                                      </p:tavLst>
                                    </p:anim>
                                    <p:anim calcmode="lin" valueType="num">
                                      <p:cBhvr>
                                        <p:cTn id="30" dur="500" fill="hold"/>
                                        <p:tgtEl>
                                          <p:spTgt spid="20596"/>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9" presetClass="entr" presetSubtype="0" fill="hold" nodeType="afterEffect">
                                  <p:stCondLst>
                                    <p:cond delay="0"/>
                                  </p:stCondLst>
                                  <p:childTnLst>
                                    <p:set>
                                      <p:cBhvr>
                                        <p:cTn id="33" dur="1" fill="hold">
                                          <p:stCondLst>
                                            <p:cond delay="0"/>
                                          </p:stCondLst>
                                        </p:cTn>
                                        <p:tgtEl>
                                          <p:spTgt spid="20559"/>
                                        </p:tgtEl>
                                        <p:attrNameLst>
                                          <p:attrName>style.visibility</p:attrName>
                                        </p:attrNameLst>
                                      </p:cBhvr>
                                      <p:to>
                                        <p:strVal val="visible"/>
                                      </p:to>
                                    </p:set>
                                    <p:animEffect transition="in" filter="dissolve">
                                      <p:cBhvr>
                                        <p:cTn id="34" dur="500"/>
                                        <p:tgtEl>
                                          <p:spTgt spid="20559"/>
                                        </p:tgtEl>
                                      </p:cBhvr>
                                    </p:animEffect>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20597"/>
                                        </p:tgtEl>
                                        <p:attrNameLst>
                                          <p:attrName>style.visibility</p:attrName>
                                        </p:attrNameLst>
                                      </p:cBhvr>
                                      <p:to>
                                        <p:strVal val="visible"/>
                                      </p:to>
                                    </p:set>
                                    <p:anim calcmode="lin" valueType="num">
                                      <p:cBhvr>
                                        <p:cTn id="39" dur="500" fill="hold"/>
                                        <p:tgtEl>
                                          <p:spTgt spid="20597"/>
                                        </p:tgtEl>
                                        <p:attrNameLst>
                                          <p:attrName>ppt_w</p:attrName>
                                        </p:attrNameLst>
                                      </p:cBhvr>
                                      <p:tavLst>
                                        <p:tav tm="0">
                                          <p:val>
                                            <p:fltVal val="0"/>
                                          </p:val>
                                        </p:tav>
                                        <p:tav tm="100000">
                                          <p:val>
                                            <p:strVal val="#ppt_w"/>
                                          </p:val>
                                        </p:tav>
                                      </p:tavLst>
                                    </p:anim>
                                    <p:anim calcmode="lin" valueType="num">
                                      <p:cBhvr>
                                        <p:cTn id="40" dur="500" fill="hold"/>
                                        <p:tgtEl>
                                          <p:spTgt spid="20597"/>
                                        </p:tgtEl>
                                        <p:attrNameLst>
                                          <p:attrName>ppt_h</p:attrName>
                                        </p:attrNameLst>
                                      </p:cBhvr>
                                      <p:tavLst>
                                        <p:tav tm="0">
                                          <p:val>
                                            <p:fltVal val="0"/>
                                          </p:val>
                                        </p:tav>
                                        <p:tav tm="100000">
                                          <p:val>
                                            <p:strVal val="#ppt_h"/>
                                          </p:val>
                                        </p:tav>
                                      </p:tavLst>
                                    </p:anim>
                                  </p:childTnLst>
                                </p:cTn>
                              </p:par>
                            </p:childTnLst>
                          </p:cTn>
                        </p:par>
                        <p:par>
                          <p:cTn id="41" fill="hold">
                            <p:stCondLst>
                              <p:cond delay="500"/>
                            </p:stCondLst>
                            <p:childTnLst>
                              <p:par>
                                <p:cTn id="42" presetID="9" presetClass="entr" presetSubtype="0" fill="hold" nodeType="afterEffect">
                                  <p:stCondLst>
                                    <p:cond delay="0"/>
                                  </p:stCondLst>
                                  <p:childTnLst>
                                    <p:set>
                                      <p:cBhvr>
                                        <p:cTn id="43" dur="1" fill="hold">
                                          <p:stCondLst>
                                            <p:cond delay="0"/>
                                          </p:stCondLst>
                                        </p:cTn>
                                        <p:tgtEl>
                                          <p:spTgt spid="20523"/>
                                        </p:tgtEl>
                                        <p:attrNameLst>
                                          <p:attrName>style.visibility</p:attrName>
                                        </p:attrNameLst>
                                      </p:cBhvr>
                                      <p:to>
                                        <p:strVal val="visible"/>
                                      </p:to>
                                    </p:set>
                                    <p:animEffect transition="in" filter="dissolve">
                                      <p:cBhvr>
                                        <p:cTn id="44" dur="500"/>
                                        <p:tgtEl>
                                          <p:spTgt spid="20523"/>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20602"/>
                                        </p:tgtEl>
                                        <p:attrNameLst>
                                          <p:attrName>style.visibility</p:attrName>
                                        </p:attrNameLst>
                                      </p:cBhvr>
                                      <p:to>
                                        <p:strVal val="visible"/>
                                      </p:to>
                                    </p:set>
                                    <p:anim calcmode="lin" valueType="num">
                                      <p:cBhvr>
                                        <p:cTn id="55" dur="500" fill="hold"/>
                                        <p:tgtEl>
                                          <p:spTgt spid="20602"/>
                                        </p:tgtEl>
                                        <p:attrNameLst>
                                          <p:attrName>ppt_w</p:attrName>
                                        </p:attrNameLst>
                                      </p:cBhvr>
                                      <p:tavLst>
                                        <p:tav tm="0">
                                          <p:val>
                                            <p:fltVal val="0"/>
                                          </p:val>
                                        </p:tav>
                                        <p:tav tm="100000">
                                          <p:val>
                                            <p:strVal val="#ppt_w"/>
                                          </p:val>
                                        </p:tav>
                                      </p:tavLst>
                                    </p:anim>
                                    <p:anim calcmode="lin" valueType="num">
                                      <p:cBhvr>
                                        <p:cTn id="56" dur="500" fill="hold"/>
                                        <p:tgtEl>
                                          <p:spTgt spid="20602"/>
                                        </p:tgtEl>
                                        <p:attrNameLst>
                                          <p:attrName>ppt_h</p:attrName>
                                        </p:attrNameLst>
                                      </p:cBhvr>
                                      <p:tavLst>
                                        <p:tav tm="0">
                                          <p:val>
                                            <p:fltVal val="0"/>
                                          </p:val>
                                        </p:tav>
                                        <p:tav tm="100000">
                                          <p:val>
                                            <p:strVal val="#ppt_h"/>
                                          </p:val>
                                        </p:tav>
                                      </p:tavLst>
                                    </p:anim>
                                  </p:childTnLst>
                                </p:cTn>
                              </p:par>
                            </p:childTnLst>
                          </p:cTn>
                        </p:par>
                        <p:par>
                          <p:cTn id="57" fill="hold">
                            <p:stCondLst>
                              <p:cond delay="500"/>
                            </p:stCondLst>
                            <p:childTnLst>
                              <p:par>
                                <p:cTn id="58" presetID="23" presetClass="entr" presetSubtype="16" fill="hold" grpId="0" nodeType="afterEffect">
                                  <p:stCondLst>
                                    <p:cond delay="0"/>
                                  </p:stCondLst>
                                  <p:childTnLst>
                                    <p:set>
                                      <p:cBhvr>
                                        <p:cTn id="59" dur="1" fill="hold">
                                          <p:stCondLst>
                                            <p:cond delay="0"/>
                                          </p:stCondLst>
                                        </p:cTn>
                                        <p:tgtEl>
                                          <p:spTgt spid="20603"/>
                                        </p:tgtEl>
                                        <p:attrNameLst>
                                          <p:attrName>style.visibility</p:attrName>
                                        </p:attrNameLst>
                                      </p:cBhvr>
                                      <p:to>
                                        <p:strVal val="visible"/>
                                      </p:to>
                                    </p:set>
                                    <p:anim calcmode="lin" valueType="num">
                                      <p:cBhvr>
                                        <p:cTn id="60" dur="500" fill="hold"/>
                                        <p:tgtEl>
                                          <p:spTgt spid="20603"/>
                                        </p:tgtEl>
                                        <p:attrNameLst>
                                          <p:attrName>ppt_w</p:attrName>
                                        </p:attrNameLst>
                                      </p:cBhvr>
                                      <p:tavLst>
                                        <p:tav tm="0">
                                          <p:val>
                                            <p:fltVal val="0"/>
                                          </p:val>
                                        </p:tav>
                                        <p:tav tm="100000">
                                          <p:val>
                                            <p:strVal val="#ppt_w"/>
                                          </p:val>
                                        </p:tav>
                                      </p:tavLst>
                                    </p:anim>
                                    <p:anim calcmode="lin" valueType="num">
                                      <p:cBhvr>
                                        <p:cTn id="61" dur="500" fill="hold"/>
                                        <p:tgtEl>
                                          <p:spTgt spid="20603"/>
                                        </p:tgtEl>
                                        <p:attrNameLst>
                                          <p:attrName>ppt_h</p:attrName>
                                        </p:attrNameLst>
                                      </p:cBhvr>
                                      <p:tavLst>
                                        <p:tav tm="0">
                                          <p:val>
                                            <p:fltVal val="0"/>
                                          </p:val>
                                        </p:tav>
                                        <p:tav tm="100000">
                                          <p:val>
                                            <p:strVal val="#ppt_h"/>
                                          </p:val>
                                        </p:tav>
                                      </p:tavLst>
                                    </p:anim>
                                  </p:childTnLst>
                                </p:cTn>
                              </p:par>
                            </p:childTnLst>
                          </p:cTn>
                        </p:par>
                        <p:par>
                          <p:cTn id="62" fill="hold">
                            <p:stCondLst>
                              <p:cond delay="1000"/>
                            </p:stCondLst>
                            <p:childTnLst>
                              <p:par>
                                <p:cTn id="63" presetID="23" presetClass="entr" presetSubtype="16" fill="hold" grpId="0" nodeType="afterEffect">
                                  <p:stCondLst>
                                    <p:cond delay="0"/>
                                  </p:stCondLst>
                                  <p:childTnLst>
                                    <p:set>
                                      <p:cBhvr>
                                        <p:cTn id="64" dur="1" fill="hold">
                                          <p:stCondLst>
                                            <p:cond delay="0"/>
                                          </p:stCondLst>
                                        </p:cTn>
                                        <p:tgtEl>
                                          <p:spTgt spid="20606"/>
                                        </p:tgtEl>
                                        <p:attrNameLst>
                                          <p:attrName>style.visibility</p:attrName>
                                        </p:attrNameLst>
                                      </p:cBhvr>
                                      <p:to>
                                        <p:strVal val="visible"/>
                                      </p:to>
                                    </p:set>
                                    <p:anim calcmode="lin" valueType="num">
                                      <p:cBhvr>
                                        <p:cTn id="65" dur="500" fill="hold"/>
                                        <p:tgtEl>
                                          <p:spTgt spid="20606"/>
                                        </p:tgtEl>
                                        <p:attrNameLst>
                                          <p:attrName>ppt_w</p:attrName>
                                        </p:attrNameLst>
                                      </p:cBhvr>
                                      <p:tavLst>
                                        <p:tav tm="0">
                                          <p:val>
                                            <p:fltVal val="0"/>
                                          </p:val>
                                        </p:tav>
                                        <p:tav tm="100000">
                                          <p:val>
                                            <p:strVal val="#ppt_w"/>
                                          </p:val>
                                        </p:tav>
                                      </p:tavLst>
                                    </p:anim>
                                    <p:anim calcmode="lin" valueType="num">
                                      <p:cBhvr>
                                        <p:cTn id="66" dur="500" fill="hold"/>
                                        <p:tgtEl>
                                          <p:spTgt spid="20606"/>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3" presetClass="entr" presetSubtype="16" fill="hold" grpId="0" nodeType="clickEffect">
                                  <p:stCondLst>
                                    <p:cond delay="0"/>
                                  </p:stCondLst>
                                  <p:childTnLst>
                                    <p:set>
                                      <p:cBhvr>
                                        <p:cTn id="70" dur="1" fill="hold">
                                          <p:stCondLst>
                                            <p:cond delay="0"/>
                                          </p:stCondLst>
                                        </p:cTn>
                                        <p:tgtEl>
                                          <p:spTgt spid="20604"/>
                                        </p:tgtEl>
                                        <p:attrNameLst>
                                          <p:attrName>style.visibility</p:attrName>
                                        </p:attrNameLst>
                                      </p:cBhvr>
                                      <p:to>
                                        <p:strVal val="visible"/>
                                      </p:to>
                                    </p:set>
                                    <p:anim calcmode="lin" valueType="num">
                                      <p:cBhvr>
                                        <p:cTn id="71" dur="500" fill="hold"/>
                                        <p:tgtEl>
                                          <p:spTgt spid="20604"/>
                                        </p:tgtEl>
                                        <p:attrNameLst>
                                          <p:attrName>ppt_w</p:attrName>
                                        </p:attrNameLst>
                                      </p:cBhvr>
                                      <p:tavLst>
                                        <p:tav tm="0">
                                          <p:val>
                                            <p:fltVal val="0"/>
                                          </p:val>
                                        </p:tav>
                                        <p:tav tm="100000">
                                          <p:val>
                                            <p:strVal val="#ppt_w"/>
                                          </p:val>
                                        </p:tav>
                                      </p:tavLst>
                                    </p:anim>
                                    <p:anim calcmode="lin" valueType="num">
                                      <p:cBhvr>
                                        <p:cTn id="72" dur="500" fill="hold"/>
                                        <p:tgtEl>
                                          <p:spTgt spid="2060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1" grpId="0" animBg="1"/>
      <p:bldP spid="20522" grpId="0" animBg="1"/>
      <p:bldP spid="20595" grpId="0"/>
      <p:bldP spid="20596" grpId="0"/>
      <p:bldP spid="20597" grpId="0"/>
      <p:bldP spid="20602" grpId="0" animBg="1"/>
      <p:bldP spid="20603" grpId="0"/>
      <p:bldP spid="20604" grpId="0"/>
      <p:bldP spid="2060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7224" y="71414"/>
            <a:ext cx="7215238" cy="1143000"/>
          </a:xfrm>
        </p:spPr>
        <p:txBody>
          <a:bodyPr>
            <a:normAutofit fontScale="90000"/>
          </a:bodyPr>
          <a:lstStyle/>
          <a:p>
            <a:r>
              <a:rPr lang="it-IT" sz="2800" b="1" dirty="0" smtClean="0">
                <a:latin typeface="Times New Roman" pitchFamily="18" charset="0"/>
                <a:cs typeface="Times New Roman" pitchFamily="18" charset="0"/>
              </a:rPr>
              <a:t>L’inincrocio riduce gli effetti della selezione </a:t>
            </a:r>
            <a:r>
              <a:rPr lang="it-IT" sz="2800" b="1" dirty="0" err="1" smtClean="0">
                <a:latin typeface="Times New Roman" pitchFamily="18" charset="0"/>
                <a:cs typeface="Times New Roman" pitchFamily="18" charset="0"/>
              </a:rPr>
              <a:t>diversificatrice</a:t>
            </a:r>
            <a:r>
              <a:rPr lang="it-IT" sz="2800" b="1" dirty="0" smtClean="0">
                <a:latin typeface="Times New Roman" pitchFamily="18" charset="0"/>
                <a:cs typeface="Times New Roman" pitchFamily="18" charset="0"/>
              </a:rPr>
              <a:t> dopo la comparsa di mutazioni cromosomiche sottodominanti</a:t>
            </a:r>
            <a:endParaRPr lang="it-IT" sz="2800" b="1" dirty="0">
              <a:latin typeface="Times New Roman" pitchFamily="18" charset="0"/>
              <a:cs typeface="Times New Roman" pitchFamily="18" charset="0"/>
            </a:endParaRPr>
          </a:p>
        </p:txBody>
      </p:sp>
      <p:sp>
        <p:nvSpPr>
          <p:cNvPr id="5"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9" name="Gruppo 29"/>
          <p:cNvGrpSpPr/>
          <p:nvPr/>
        </p:nvGrpSpPr>
        <p:grpSpPr>
          <a:xfrm rot="21463259" flipV="1">
            <a:off x="6273199" y="3060284"/>
            <a:ext cx="2122378" cy="1755971"/>
            <a:chOff x="1234888" y="4031877"/>
            <a:chExt cx="2122378" cy="1755971"/>
          </a:xfrm>
        </p:grpSpPr>
        <p:sp>
          <p:nvSpPr>
            <p:cNvPr id="10" name="Figura a mano libera 9"/>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1" name="Figura a mano libera 10"/>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nvGrpSpPr>
          <p:cNvPr id="12" name="Gruppo 11"/>
          <p:cNvGrpSpPr/>
          <p:nvPr/>
        </p:nvGrpSpPr>
        <p:grpSpPr>
          <a:xfrm>
            <a:off x="5157051" y="2571744"/>
            <a:ext cx="3629791" cy="2642244"/>
            <a:chOff x="2871035" y="3715714"/>
            <a:chExt cx="3629791" cy="2642244"/>
          </a:xfrm>
        </p:grpSpPr>
        <p:sp>
          <p:nvSpPr>
            <p:cNvPr id="13" name="Triangolo isoscele 12"/>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4" name="Gruppo 46"/>
            <p:cNvGrpSpPr/>
            <p:nvPr/>
          </p:nvGrpSpPr>
          <p:grpSpPr>
            <a:xfrm>
              <a:off x="4000496" y="4857760"/>
              <a:ext cx="2143140" cy="214314"/>
              <a:chOff x="4000496" y="4857760"/>
              <a:chExt cx="2143140" cy="214314"/>
            </a:xfrm>
          </p:grpSpPr>
          <p:cxnSp>
            <p:nvCxnSpPr>
              <p:cNvPr id="22" name="Connettore 1 21"/>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riangolo isoscele 22"/>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Triangolo isoscele 23"/>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5" name="Gruppo 48"/>
            <p:cNvGrpSpPr/>
            <p:nvPr/>
          </p:nvGrpSpPr>
          <p:grpSpPr>
            <a:xfrm>
              <a:off x="3643306" y="3715714"/>
              <a:ext cx="226224" cy="2642244"/>
              <a:chOff x="3643306" y="3715714"/>
              <a:chExt cx="226224" cy="2642244"/>
            </a:xfrm>
          </p:grpSpPr>
          <p:cxnSp>
            <p:nvCxnSpPr>
              <p:cNvPr id="20" name="Connettore 1 19"/>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riangolo isoscele 20"/>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6" name="Rettangolo 15"/>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17" name="Rettangolo 16"/>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18" name="Rettangolo 17"/>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19" name="Rettangolo 18"/>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grpSp>
        <p:nvGrpSpPr>
          <p:cNvPr id="28" name="Gruppo 29"/>
          <p:cNvGrpSpPr/>
          <p:nvPr/>
        </p:nvGrpSpPr>
        <p:grpSpPr>
          <a:xfrm rot="21463259" flipV="1">
            <a:off x="6289561" y="3520299"/>
            <a:ext cx="2122378" cy="795509"/>
            <a:chOff x="1234888" y="4031877"/>
            <a:chExt cx="2122378" cy="1755971"/>
          </a:xfrm>
        </p:grpSpPr>
        <p:sp>
          <p:nvSpPr>
            <p:cNvPr id="29" name="Figura a mano libera 28"/>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0" name="Figura a mano libera 29"/>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aphicFrame>
        <p:nvGraphicFramePr>
          <p:cNvPr id="31" name="Tabella 30"/>
          <p:cNvGraphicFramePr>
            <a:graphicFrameLocks noGrp="1"/>
          </p:cNvGraphicFramePr>
          <p:nvPr/>
        </p:nvGraphicFramePr>
        <p:xfrm>
          <a:off x="214282" y="1635116"/>
          <a:ext cx="4040188" cy="579438"/>
        </p:xfrm>
        <a:graphic>
          <a:graphicData uri="http://schemas.openxmlformats.org/drawingml/2006/table">
            <a:tbl>
              <a:tblPr/>
              <a:tblGrid>
                <a:gridCol w="254000"/>
                <a:gridCol w="250825"/>
                <a:gridCol w="254000"/>
                <a:gridCol w="252413"/>
                <a:gridCol w="252412"/>
                <a:gridCol w="250825"/>
                <a:gridCol w="252413"/>
                <a:gridCol w="254000"/>
                <a:gridCol w="252412"/>
                <a:gridCol w="252413"/>
                <a:gridCol w="252412"/>
                <a:gridCol w="252413"/>
                <a:gridCol w="250825"/>
                <a:gridCol w="254000"/>
                <a:gridCol w="252412"/>
                <a:gridCol w="252413"/>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32" name="Text Box 123"/>
          <p:cNvSpPr txBox="1">
            <a:spLocks noChangeArrowheads="1"/>
          </p:cNvSpPr>
          <p:nvPr/>
        </p:nvSpPr>
        <p:spPr bwMode="auto">
          <a:xfrm>
            <a:off x="323849" y="5773756"/>
            <a:ext cx="4105275" cy="302262"/>
          </a:xfrm>
          <a:prstGeom prst="rect">
            <a:avLst/>
          </a:prstGeom>
          <a:no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f(A1A1)</a:t>
            </a:r>
            <a:r>
              <a:rPr lang="it-IT" i="0" dirty="0">
                <a:latin typeface="Times New Roman" pitchFamily="18" charset="0"/>
              </a:rPr>
              <a:t>&gt;</a:t>
            </a:r>
            <a:r>
              <a:rPr lang="it-IT" b="1" i="0" dirty="0">
                <a:latin typeface="Times New Roman" pitchFamily="18" charset="0"/>
              </a:rPr>
              <a:t>p</a:t>
            </a:r>
            <a:r>
              <a:rPr lang="it-IT" b="1" i="0" baseline="30000" dirty="0">
                <a:latin typeface="Times New Roman" pitchFamily="18" charset="0"/>
              </a:rPr>
              <a:t>2</a:t>
            </a:r>
            <a:r>
              <a:rPr lang="it-IT" b="1" i="0" dirty="0">
                <a:latin typeface="Times New Roman" pitchFamily="18" charset="0"/>
              </a:rPr>
              <a:t>; f(A2A2)&gt;q</a:t>
            </a:r>
            <a:r>
              <a:rPr lang="it-IT" b="1" i="0" baseline="30000" dirty="0">
                <a:latin typeface="Times New Roman" pitchFamily="18" charset="0"/>
              </a:rPr>
              <a:t>2</a:t>
            </a:r>
            <a:r>
              <a:rPr lang="it-IT" i="0" dirty="0">
                <a:latin typeface="Times New Roman" pitchFamily="18" charset="0"/>
              </a:rPr>
              <a:t>; </a:t>
            </a:r>
            <a:r>
              <a:rPr lang="it-IT" b="1" i="0" dirty="0">
                <a:ln>
                  <a:solidFill>
                    <a:schemeClr val="accent2">
                      <a:lumMod val="50000"/>
                    </a:schemeClr>
                  </a:solidFill>
                </a:ln>
                <a:latin typeface="Times New Roman" pitchFamily="18" charset="0"/>
              </a:rPr>
              <a:t>f(A1A2)&lt;2pq</a:t>
            </a:r>
            <a:endParaRPr lang="it-IT" i="0" dirty="0">
              <a:ln>
                <a:solidFill>
                  <a:schemeClr val="accent2">
                    <a:lumMod val="50000"/>
                  </a:schemeClr>
                </a:solidFill>
              </a:ln>
              <a:latin typeface="Times New Roman" pitchFamily="18" charset="0"/>
            </a:endParaRPr>
          </a:p>
        </p:txBody>
      </p:sp>
      <p:sp>
        <p:nvSpPr>
          <p:cNvPr id="33" name="Text Box 123"/>
          <p:cNvSpPr txBox="1">
            <a:spLocks noChangeArrowheads="1"/>
          </p:cNvSpPr>
          <p:nvPr/>
        </p:nvSpPr>
        <p:spPr bwMode="auto">
          <a:xfrm>
            <a:off x="214282" y="2928934"/>
            <a:ext cx="4105275" cy="302262"/>
          </a:xfrm>
          <a:prstGeom prst="rect">
            <a:avLst/>
          </a:prstGeom>
          <a:no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f(A1A1</a:t>
            </a:r>
            <a:r>
              <a:rPr lang="it-IT" b="1" i="0" dirty="0" smtClean="0">
                <a:latin typeface="Times New Roman" pitchFamily="18" charset="0"/>
              </a:rPr>
              <a:t>)</a:t>
            </a:r>
            <a:r>
              <a:rPr lang="it-IT" i="0" dirty="0" smtClean="0">
                <a:latin typeface="Times New Roman" pitchFamily="18" charset="0"/>
              </a:rPr>
              <a:t>=</a:t>
            </a:r>
            <a:r>
              <a:rPr lang="it-IT" b="1" i="0" dirty="0" smtClean="0">
                <a:latin typeface="Times New Roman" pitchFamily="18" charset="0"/>
              </a:rPr>
              <a:t>p</a:t>
            </a:r>
            <a:r>
              <a:rPr lang="it-IT" b="1" i="0" baseline="30000" dirty="0" smtClean="0">
                <a:latin typeface="Times New Roman" pitchFamily="18" charset="0"/>
              </a:rPr>
              <a:t>2</a:t>
            </a:r>
            <a:r>
              <a:rPr lang="it-IT" b="1" i="0" dirty="0">
                <a:latin typeface="Times New Roman" pitchFamily="18" charset="0"/>
              </a:rPr>
              <a:t>; f(A2A2</a:t>
            </a:r>
            <a:r>
              <a:rPr lang="it-IT" b="1" i="0" dirty="0" smtClean="0">
                <a:latin typeface="Times New Roman" pitchFamily="18" charset="0"/>
              </a:rPr>
              <a:t>)=q</a:t>
            </a:r>
            <a:r>
              <a:rPr lang="it-IT" b="1" i="0" baseline="30000" dirty="0" smtClean="0">
                <a:latin typeface="Times New Roman" pitchFamily="18" charset="0"/>
              </a:rPr>
              <a:t>2</a:t>
            </a:r>
            <a:r>
              <a:rPr lang="it-IT" i="0" dirty="0">
                <a:latin typeface="Times New Roman" pitchFamily="18" charset="0"/>
              </a:rPr>
              <a:t>; </a:t>
            </a:r>
            <a:r>
              <a:rPr lang="it-IT" b="1" i="0" dirty="0">
                <a:ln>
                  <a:solidFill>
                    <a:srgbClr val="7030A0"/>
                  </a:solidFill>
                </a:ln>
                <a:latin typeface="Times New Roman" pitchFamily="18" charset="0"/>
              </a:rPr>
              <a:t>f(A1A2</a:t>
            </a:r>
            <a:r>
              <a:rPr lang="it-IT" b="1" i="0" dirty="0" smtClean="0">
                <a:ln>
                  <a:solidFill>
                    <a:srgbClr val="7030A0"/>
                  </a:solidFill>
                </a:ln>
                <a:latin typeface="Times New Roman" pitchFamily="18" charset="0"/>
              </a:rPr>
              <a:t>)=2pq</a:t>
            </a:r>
            <a:endParaRPr lang="it-IT" i="0" dirty="0">
              <a:ln>
                <a:solidFill>
                  <a:srgbClr val="7030A0"/>
                </a:solidFill>
              </a:ln>
              <a:latin typeface="Times New Roman" pitchFamily="18" charset="0"/>
            </a:endParaRPr>
          </a:p>
        </p:txBody>
      </p:sp>
      <p:graphicFrame>
        <p:nvGraphicFramePr>
          <p:cNvPr id="34" name="Tabella 33"/>
          <p:cNvGraphicFramePr>
            <a:graphicFrameLocks noGrp="1"/>
          </p:cNvGraphicFramePr>
          <p:nvPr/>
        </p:nvGraphicFramePr>
        <p:xfrm>
          <a:off x="214282" y="4553914"/>
          <a:ext cx="4038600" cy="518160"/>
        </p:xfrm>
        <a:graphic>
          <a:graphicData uri="http://schemas.openxmlformats.org/drawingml/2006/table">
            <a:tbl>
              <a:tblPr/>
              <a:tblGrid>
                <a:gridCol w="252412"/>
                <a:gridCol w="252413"/>
                <a:gridCol w="252412"/>
                <a:gridCol w="252413"/>
                <a:gridCol w="252412"/>
                <a:gridCol w="252413"/>
                <a:gridCol w="252412"/>
                <a:gridCol w="252413"/>
                <a:gridCol w="252412"/>
                <a:gridCol w="252413"/>
                <a:gridCol w="252412"/>
                <a:gridCol w="252413"/>
                <a:gridCol w="252412"/>
                <a:gridCol w="252413"/>
                <a:gridCol w="252412"/>
                <a:gridCol w="252413"/>
              </a:tblGrid>
              <a:tr h="463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7130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B01CB"/>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35" name="Text Box 39"/>
          <p:cNvSpPr txBox="1">
            <a:spLocks noChangeArrowheads="1"/>
          </p:cNvSpPr>
          <p:nvPr/>
        </p:nvSpPr>
        <p:spPr bwMode="auto">
          <a:xfrm>
            <a:off x="784200" y="2357430"/>
            <a:ext cx="2716230" cy="300082"/>
          </a:xfrm>
          <a:prstGeom prst="rect">
            <a:avLst/>
          </a:prstGeom>
          <a:solidFill>
            <a:srgbClr val="C37BCF"/>
          </a:solidFill>
          <a:ln w="9525">
            <a:noFill/>
            <a:miter lim="800000"/>
            <a:headEnd/>
            <a:tailEnd/>
          </a:ln>
        </p:spPr>
        <p:txBody>
          <a:bodyPr wrap="square">
            <a:spAutoFit/>
          </a:bodyPr>
          <a:lstStyle/>
          <a:p>
            <a:pPr>
              <a:lnSpc>
                <a:spcPct val="75000"/>
              </a:lnSpc>
              <a:spcBef>
                <a:spcPct val="50000"/>
              </a:spcBef>
            </a:pPr>
            <a:r>
              <a:rPr lang="it-IT" b="1" i="0" dirty="0" smtClean="0">
                <a:latin typeface="Times New Roman" pitchFamily="18" charset="0"/>
              </a:rPr>
              <a:t>Popolazione </a:t>
            </a:r>
            <a:r>
              <a:rPr lang="it-IT" b="1" i="0" dirty="0" err="1" smtClean="0">
                <a:latin typeface="Times New Roman" pitchFamily="18" charset="0"/>
              </a:rPr>
              <a:t>panmittica</a:t>
            </a:r>
            <a:r>
              <a:rPr lang="it-IT" b="1" i="0" dirty="0" smtClean="0">
                <a:latin typeface="Times New Roman" pitchFamily="18" charset="0"/>
              </a:rPr>
              <a:t> </a:t>
            </a:r>
            <a:endParaRPr lang="it-IT" b="1" i="0" dirty="0">
              <a:latin typeface="Times New Roman" pitchFamily="18" charset="0"/>
            </a:endParaRPr>
          </a:p>
        </p:txBody>
      </p:sp>
      <p:sp>
        <p:nvSpPr>
          <p:cNvPr id="36" name="Text Box 39"/>
          <p:cNvSpPr txBox="1">
            <a:spLocks noChangeArrowheads="1"/>
          </p:cNvSpPr>
          <p:nvPr/>
        </p:nvSpPr>
        <p:spPr bwMode="auto">
          <a:xfrm>
            <a:off x="785786" y="5200620"/>
            <a:ext cx="3000396" cy="300082"/>
          </a:xfrm>
          <a:prstGeom prst="rect">
            <a:avLst/>
          </a:prstGeom>
          <a:solidFill>
            <a:schemeClr val="accent3">
              <a:lumMod val="75000"/>
            </a:schemeClr>
          </a:solidFill>
          <a:ln w="9525">
            <a:noFill/>
            <a:miter lim="800000"/>
            <a:headEnd/>
            <a:tailEnd/>
          </a:ln>
        </p:spPr>
        <p:txBody>
          <a:bodyPr wrap="square">
            <a:spAutoFit/>
          </a:bodyPr>
          <a:lstStyle/>
          <a:p>
            <a:pPr>
              <a:lnSpc>
                <a:spcPct val="75000"/>
              </a:lnSpc>
              <a:spcBef>
                <a:spcPct val="50000"/>
              </a:spcBef>
            </a:pPr>
            <a:r>
              <a:rPr lang="it-IT" b="1" i="0" dirty="0" smtClean="0">
                <a:latin typeface="Times New Roman" pitchFamily="18" charset="0"/>
              </a:rPr>
              <a:t>Popolazione con inincrocio</a:t>
            </a:r>
            <a:endParaRPr lang="it-IT" b="1" i="0" dirty="0">
              <a:latin typeface="Times New Roman" pitchFamily="18" charset="0"/>
            </a:endParaRPr>
          </a:p>
        </p:txBody>
      </p:sp>
      <p:grpSp>
        <p:nvGrpSpPr>
          <p:cNvPr id="37" name="Group 118"/>
          <p:cNvGrpSpPr>
            <a:grpSpLocks/>
          </p:cNvGrpSpPr>
          <p:nvPr/>
        </p:nvGrpSpPr>
        <p:grpSpPr bwMode="auto">
          <a:xfrm>
            <a:off x="6923110" y="1419219"/>
            <a:ext cx="792162" cy="1152525"/>
            <a:chOff x="431" y="1570"/>
            <a:chExt cx="499" cy="726"/>
          </a:xfrm>
        </p:grpSpPr>
        <p:sp>
          <p:nvSpPr>
            <p:cNvPr id="38" name="Text Box 119"/>
            <p:cNvSpPr txBox="1">
              <a:spLocks noChangeArrowheads="1"/>
            </p:cNvSpPr>
            <p:nvPr/>
          </p:nvSpPr>
          <p:spPr bwMode="auto">
            <a:xfrm>
              <a:off x="431" y="1570"/>
              <a:ext cx="499" cy="188"/>
            </a:xfrm>
            <a:prstGeom prst="rect">
              <a:avLst/>
            </a:prstGeom>
            <a:solidFill>
              <a:srgbClr val="F7130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A1A1</a:t>
              </a:r>
            </a:p>
          </p:txBody>
        </p:sp>
        <p:sp>
          <p:nvSpPr>
            <p:cNvPr id="39" name="Text Box 120"/>
            <p:cNvSpPr txBox="1">
              <a:spLocks noChangeArrowheads="1"/>
            </p:cNvSpPr>
            <p:nvPr/>
          </p:nvSpPr>
          <p:spPr bwMode="auto">
            <a:xfrm>
              <a:off x="431" y="1836"/>
              <a:ext cx="499" cy="188"/>
            </a:xfrm>
            <a:prstGeom prst="rect">
              <a:avLst/>
            </a:prstGeom>
            <a:solidFill>
              <a:srgbClr val="00B0F0"/>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A2A2</a:t>
              </a:r>
            </a:p>
          </p:txBody>
        </p:sp>
        <p:sp>
          <p:nvSpPr>
            <p:cNvPr id="40" name="Text Box 121"/>
            <p:cNvSpPr txBox="1">
              <a:spLocks noChangeArrowheads="1"/>
            </p:cNvSpPr>
            <p:nvPr/>
          </p:nvSpPr>
          <p:spPr bwMode="auto">
            <a:xfrm>
              <a:off x="431" y="2108"/>
              <a:ext cx="499" cy="188"/>
            </a:xfrm>
            <a:prstGeom prst="rect">
              <a:avLst/>
            </a:prstGeom>
            <a:solidFill>
              <a:srgbClr val="CB01CB"/>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A1A2</a:t>
              </a:r>
            </a:p>
          </p:txBody>
        </p:sp>
      </p:grpSp>
      <p:sp>
        <p:nvSpPr>
          <p:cNvPr id="41" name="CasellaDiTesto 40"/>
          <p:cNvSpPr txBox="1"/>
          <p:nvPr/>
        </p:nvSpPr>
        <p:spPr>
          <a:xfrm>
            <a:off x="4786314" y="5214950"/>
            <a:ext cx="4143404" cy="1569660"/>
          </a:xfrm>
          <a:prstGeom prst="rect">
            <a:avLst/>
          </a:prstGeom>
          <a:solidFill>
            <a:schemeClr val="accent2">
              <a:lumMod val="75000"/>
            </a:schemeClr>
          </a:solidFill>
          <a:ln>
            <a:solidFill>
              <a:schemeClr val="bg2">
                <a:lumMod val="50000"/>
              </a:schemeClr>
            </a:solidFill>
          </a:ln>
        </p:spPr>
        <p:txBody>
          <a:bodyPr wrap="square" rtlCol="0">
            <a:spAutoFit/>
          </a:bodyPr>
          <a:lstStyle/>
          <a:p>
            <a:r>
              <a:rPr lang="it-IT" sz="1600" b="1" dirty="0" smtClean="0">
                <a:latin typeface="Times New Roman" pitchFamily="18" charset="0"/>
                <a:cs typeface="Times New Roman" pitchFamily="18" charset="0"/>
              </a:rPr>
              <a:t>L’inincrocio produce una riduzione della frequenza degli eterozigoti rispetto a una popolazione </a:t>
            </a:r>
            <a:r>
              <a:rPr lang="it-IT" sz="1600" b="1" dirty="0" err="1" smtClean="0">
                <a:latin typeface="Times New Roman" pitchFamily="18" charset="0"/>
                <a:cs typeface="Times New Roman" pitchFamily="18" charset="0"/>
              </a:rPr>
              <a:t>panmittica</a:t>
            </a:r>
            <a:r>
              <a:rPr lang="it-IT" sz="1600" b="1" dirty="0" smtClean="0">
                <a:latin typeface="Times New Roman" pitchFamily="18" charset="0"/>
                <a:cs typeface="Times New Roman" pitchFamily="18" charset="0"/>
              </a:rPr>
              <a:t>; quindi si riduce la frazione della popolazione che subisce una selezione negativa; ne deriva una riduzione in valore assoluto del </a:t>
            </a:r>
            <a:r>
              <a:rPr lang="it-IT" sz="1600" b="1" dirty="0" err="1" smtClean="0">
                <a:latin typeface="Symbol" pitchFamily="18" charset="2"/>
                <a:cs typeface="Times New Roman" pitchFamily="18" charset="0"/>
              </a:rPr>
              <a:t>D</a:t>
            </a:r>
            <a:r>
              <a:rPr lang="it-IT" sz="1600" b="1" dirty="0" err="1" smtClean="0">
                <a:latin typeface="Times New Roman" pitchFamily="18" charset="0"/>
                <a:cs typeface="Times New Roman" pitchFamily="18" charset="0"/>
              </a:rPr>
              <a:t>p</a:t>
            </a:r>
            <a:r>
              <a:rPr lang="it-IT" sz="1600" b="1" dirty="0" smtClean="0">
                <a:latin typeface="Times New Roman" pitchFamily="18" charset="0"/>
                <a:cs typeface="Times New Roman" pitchFamily="18" charset="0"/>
              </a:rPr>
              <a:t> negativo e positivo.</a:t>
            </a:r>
            <a:endParaRPr lang="it-IT" sz="1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500"/>
                                        <p:tgtEl>
                                          <p:spTgt spid="31"/>
                                        </p:tgtEl>
                                      </p:cBhvr>
                                    </p:animEffect>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childTnLst>
                                </p:cTn>
                              </p:par>
                            </p:childTnLst>
                          </p:cTn>
                        </p:par>
                        <p:par>
                          <p:cTn id="26" fill="hold">
                            <p:stCondLst>
                              <p:cond delay="1000"/>
                            </p:stCondLst>
                            <p:childTnLst>
                              <p:par>
                                <p:cTn id="27" presetID="23" presetClass="entr" presetSubtype="16"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strips(downRight)">
                                      <p:cBhvr>
                                        <p:cTn id="35" dur="500"/>
                                        <p:tgtEl>
                                          <p:spTgt spid="34"/>
                                        </p:tgtEl>
                                      </p:cBhvr>
                                    </p:animEffect>
                                  </p:childTnLst>
                                </p:cTn>
                              </p:par>
                            </p:childTnLst>
                          </p:cTn>
                        </p:par>
                        <p:par>
                          <p:cTn id="36" fill="hold">
                            <p:stCondLst>
                              <p:cond delay="500"/>
                            </p:stCondLst>
                            <p:childTnLst>
                              <p:par>
                                <p:cTn id="37" presetID="23" presetClass="entr" presetSubtype="16"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23" presetClass="entr" presetSubtype="16"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strips(downRight)">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xit" presetSubtype="0" fill="hold" nodeType="clickEffect">
                                  <p:stCondLst>
                                    <p:cond delay="0"/>
                                  </p:stCondLst>
                                  <p:childTnLst>
                                    <p:anim calcmode="lin" valueType="num">
                                      <p:cBhvr>
                                        <p:cTn id="54" dur="1000"/>
                                        <p:tgtEl>
                                          <p:spTgt spid="9"/>
                                        </p:tgtEl>
                                        <p:attrNameLst>
                                          <p:attrName>ppt_w</p:attrName>
                                        </p:attrNameLst>
                                      </p:cBhvr>
                                      <p:tavLst>
                                        <p:tav tm="0">
                                          <p:val>
                                            <p:strVal val="ppt_w"/>
                                          </p:val>
                                        </p:tav>
                                        <p:tav tm="100000">
                                          <p:val>
                                            <p:strVal val="ppt_w*0.70"/>
                                          </p:val>
                                        </p:tav>
                                      </p:tavLst>
                                    </p:anim>
                                    <p:anim calcmode="lin" valueType="num">
                                      <p:cBhvr>
                                        <p:cTn id="55" dur="1000"/>
                                        <p:tgtEl>
                                          <p:spTgt spid="9"/>
                                        </p:tgtEl>
                                        <p:attrNameLst>
                                          <p:attrName>ppt_h</p:attrName>
                                        </p:attrNameLst>
                                      </p:cBhvr>
                                      <p:tavLst>
                                        <p:tav tm="0">
                                          <p:val>
                                            <p:strVal val="ppt_h"/>
                                          </p:val>
                                        </p:tav>
                                        <p:tav tm="100000">
                                          <p:val>
                                            <p:strVal val="ppt_h"/>
                                          </p:val>
                                        </p:tav>
                                      </p:tavLst>
                                    </p:anim>
                                    <p:animEffect transition="out" filter="fade">
                                      <p:cBhvr>
                                        <p:cTn id="56" dur="1000"/>
                                        <p:tgtEl>
                                          <p:spTgt spid="9"/>
                                        </p:tgtEl>
                                      </p:cBhvr>
                                    </p:animEffect>
                                    <p:set>
                                      <p:cBhvr>
                                        <p:cTn id="57" dur="1" fill="hold">
                                          <p:stCondLst>
                                            <p:cond delay="999"/>
                                          </p:stCondLst>
                                        </p:cTn>
                                        <p:tgtEl>
                                          <p:spTgt spid="9"/>
                                        </p:tgtEl>
                                        <p:attrNameLst>
                                          <p:attrName>style.visibility</p:attrName>
                                        </p:attrNameLst>
                                      </p:cBhvr>
                                      <p:to>
                                        <p:strVal val="hidden"/>
                                      </p:to>
                                    </p:set>
                                  </p:childTnLst>
                                </p:cTn>
                              </p:par>
                              <p:par>
                                <p:cTn id="58" presetID="18" presetClass="entr" presetSubtype="6"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strips(downRight)">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grpId="0" nodeType="click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animBg="1"/>
      <p:bldP spid="36" grpId="0" animBg="1"/>
      <p:bldP spid="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40">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7" name="Rettangolo 6"/>
          <p:cNvSpPr/>
          <p:nvPr/>
        </p:nvSpPr>
        <p:spPr>
          <a:xfrm>
            <a:off x="500034" y="2357430"/>
            <a:ext cx="142876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500034" y="4572008"/>
            <a:ext cx="142876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2857488" y="2357430"/>
            <a:ext cx="142876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2928926" y="5000636"/>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Titolo 10"/>
          <p:cNvSpPr>
            <a:spLocks noGrp="1"/>
          </p:cNvSpPr>
          <p:nvPr>
            <p:ph type="title"/>
          </p:nvPr>
        </p:nvSpPr>
        <p:spPr>
          <a:xfrm>
            <a:off x="2143108" y="-71462"/>
            <a:ext cx="4400552" cy="1143000"/>
          </a:xfrm>
        </p:spPr>
        <p:txBody>
          <a:bodyPr>
            <a:normAutofit fontScale="90000"/>
          </a:bodyPr>
          <a:lstStyle/>
          <a:p>
            <a:r>
              <a:rPr lang="it-IT" sz="2800" b="1" dirty="0" smtClean="0">
                <a:latin typeface="Times New Roman" pitchFamily="18" charset="0"/>
                <a:cs typeface="Times New Roman" pitchFamily="18" charset="0"/>
              </a:rPr>
              <a:t>Mutazioni cromosomiche sottodominanti e migrazione</a:t>
            </a:r>
            <a:endParaRPr lang="it-IT" sz="2800" b="1" dirty="0">
              <a:latin typeface="Times New Roman" pitchFamily="18" charset="0"/>
              <a:cs typeface="Times New Roman" pitchFamily="18" charset="0"/>
            </a:endParaRPr>
          </a:p>
        </p:txBody>
      </p:sp>
      <p:sp>
        <p:nvSpPr>
          <p:cNvPr id="12" name="Rettangolo 11"/>
          <p:cNvSpPr/>
          <p:nvPr/>
        </p:nvSpPr>
        <p:spPr>
          <a:xfrm>
            <a:off x="5500694" y="1571612"/>
            <a:ext cx="285752" cy="27622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5500694" y="2081202"/>
            <a:ext cx="285752" cy="276228"/>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p:cNvSpPr txBox="1"/>
          <p:nvPr/>
        </p:nvSpPr>
        <p:spPr>
          <a:xfrm>
            <a:off x="6215074" y="1428736"/>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il cromosoma mutato</a:t>
            </a:r>
            <a:endParaRPr lang="it-IT" sz="1400" b="1" dirty="0">
              <a:latin typeface="Times New Roman" pitchFamily="18" charset="0"/>
              <a:cs typeface="Times New Roman" pitchFamily="18" charset="0"/>
            </a:endParaRPr>
          </a:p>
        </p:txBody>
      </p:sp>
      <p:sp>
        <p:nvSpPr>
          <p:cNvPr id="15" name="CasellaDiTesto 14"/>
          <p:cNvSpPr txBox="1"/>
          <p:nvPr/>
        </p:nvSpPr>
        <p:spPr>
          <a:xfrm>
            <a:off x="6215074" y="1928802"/>
            <a:ext cx="235745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il cromosoma standard</a:t>
            </a:r>
            <a:endParaRPr lang="it-IT" sz="1400" b="1" dirty="0">
              <a:latin typeface="Times New Roman" pitchFamily="18" charset="0"/>
              <a:cs typeface="Times New Roman" pitchFamily="18" charset="0"/>
            </a:endParaRPr>
          </a:p>
        </p:txBody>
      </p:sp>
      <p:grpSp>
        <p:nvGrpSpPr>
          <p:cNvPr id="42" name="Gruppo 41"/>
          <p:cNvGrpSpPr/>
          <p:nvPr/>
        </p:nvGrpSpPr>
        <p:grpSpPr>
          <a:xfrm>
            <a:off x="8858280" y="1500174"/>
            <a:ext cx="71438" cy="428628"/>
            <a:chOff x="8858280" y="1214422"/>
            <a:chExt cx="71438" cy="428628"/>
          </a:xfrm>
        </p:grpSpPr>
        <p:cxnSp>
          <p:nvCxnSpPr>
            <p:cNvPr id="19" name="Connettore 1 18"/>
            <p:cNvCxnSpPr/>
            <p:nvPr/>
          </p:nvCxnSpPr>
          <p:spPr>
            <a:xfrm rot="5400000">
              <a:off x="8715404"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Ovale 19"/>
            <p:cNvSpPr/>
            <p:nvPr/>
          </p:nvSpPr>
          <p:spPr>
            <a:xfrm>
              <a:off x="8858280" y="121442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1" name="Connettore 1 20"/>
            <p:cNvCxnSpPr/>
            <p:nvPr/>
          </p:nvCxnSpPr>
          <p:spPr>
            <a:xfrm rot="5400000">
              <a:off x="8643966"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3" name="Gruppo 42"/>
          <p:cNvGrpSpPr/>
          <p:nvPr/>
        </p:nvGrpSpPr>
        <p:grpSpPr>
          <a:xfrm>
            <a:off x="8858280" y="2071678"/>
            <a:ext cx="71438" cy="428628"/>
            <a:chOff x="8858280" y="1785926"/>
            <a:chExt cx="71438" cy="428628"/>
          </a:xfrm>
        </p:grpSpPr>
        <p:cxnSp>
          <p:nvCxnSpPr>
            <p:cNvPr id="22" name="Connettore 1 21"/>
            <p:cNvCxnSpPr/>
            <p:nvPr/>
          </p:nvCxnSpPr>
          <p:spPr>
            <a:xfrm rot="5400000">
              <a:off x="8715404"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23" name="Ovale 22"/>
            <p:cNvSpPr/>
            <p:nvPr/>
          </p:nvSpPr>
          <p:spPr>
            <a:xfrm>
              <a:off x="8858280" y="1928802"/>
              <a:ext cx="71438" cy="71438"/>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4" name="Connettore 1 23"/>
            <p:cNvCxnSpPr/>
            <p:nvPr/>
          </p:nvCxnSpPr>
          <p:spPr>
            <a:xfrm rot="5400000">
              <a:off x="8643966"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25" name="Freccia bidirezionale orizzontale 24"/>
          <p:cNvSpPr/>
          <p:nvPr/>
        </p:nvSpPr>
        <p:spPr>
          <a:xfrm>
            <a:off x="2143108" y="3071810"/>
            <a:ext cx="500066"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Freccia bidirezionale orizzontale 25"/>
          <p:cNvSpPr/>
          <p:nvPr/>
        </p:nvSpPr>
        <p:spPr>
          <a:xfrm>
            <a:off x="2143108" y="3009896"/>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2857488" y="2357430"/>
            <a:ext cx="71438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ttangolo 27"/>
          <p:cNvSpPr/>
          <p:nvPr/>
        </p:nvSpPr>
        <p:spPr>
          <a:xfrm>
            <a:off x="500034" y="2357430"/>
            <a:ext cx="142876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28"/>
          <p:cNvSpPr/>
          <p:nvPr/>
        </p:nvSpPr>
        <p:spPr>
          <a:xfrm>
            <a:off x="2857488" y="2357430"/>
            <a:ext cx="1428760"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Rettangolo 29"/>
          <p:cNvSpPr/>
          <p:nvPr/>
        </p:nvSpPr>
        <p:spPr>
          <a:xfrm>
            <a:off x="1214414" y="2357430"/>
            <a:ext cx="714380"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CasellaDiTesto 31"/>
          <p:cNvSpPr txBox="1"/>
          <p:nvPr/>
        </p:nvSpPr>
        <p:spPr>
          <a:xfrm>
            <a:off x="571472" y="1120959"/>
            <a:ext cx="2786082"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 = tasso di migrazione (costante)</a:t>
            </a:r>
            <a:endParaRPr lang="it-IT" sz="1400" b="1" dirty="0">
              <a:latin typeface="Times New Roman" pitchFamily="18" charset="0"/>
              <a:cs typeface="Times New Roman" pitchFamily="18" charset="0"/>
            </a:endParaRPr>
          </a:p>
        </p:txBody>
      </p:sp>
      <p:sp>
        <p:nvSpPr>
          <p:cNvPr id="33" name="CasellaDiTesto 32"/>
          <p:cNvSpPr txBox="1"/>
          <p:nvPr/>
        </p:nvSpPr>
        <p:spPr>
          <a:xfrm>
            <a:off x="571472" y="1406711"/>
            <a:ext cx="2714644" cy="307777"/>
          </a:xfrm>
          <a:prstGeom prst="rect">
            <a:avLst/>
          </a:prstGeom>
          <a:noFill/>
        </p:spPr>
        <p:txBody>
          <a:bodyPr wrap="square" rtlCol="0">
            <a:spAutoFit/>
          </a:bodyPr>
          <a:lstStyle/>
          <a:p>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tasso critico di migrazione</a:t>
            </a:r>
            <a:endParaRPr lang="it-IT" sz="1400" b="1" dirty="0">
              <a:latin typeface="Times New Roman" pitchFamily="18" charset="0"/>
              <a:cs typeface="Times New Roman" pitchFamily="18" charset="0"/>
            </a:endParaRPr>
          </a:p>
        </p:txBody>
      </p:sp>
      <p:sp>
        <p:nvSpPr>
          <p:cNvPr id="34" name="CasellaDiTesto 33"/>
          <p:cNvSpPr txBox="1"/>
          <p:nvPr/>
        </p:nvSpPr>
        <p:spPr>
          <a:xfrm>
            <a:off x="214282" y="1928802"/>
            <a:ext cx="4429156"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Popolazioni molto grandi di grandezza confrontabile</a:t>
            </a:r>
            <a:endParaRPr lang="it-IT" sz="1400" b="1" dirty="0">
              <a:latin typeface="Times New Roman" pitchFamily="18" charset="0"/>
              <a:cs typeface="Times New Roman" pitchFamily="18" charset="0"/>
            </a:endParaRPr>
          </a:p>
        </p:txBody>
      </p:sp>
      <p:sp>
        <p:nvSpPr>
          <p:cNvPr id="35" name="CasellaDiTesto 34"/>
          <p:cNvSpPr txBox="1"/>
          <p:nvPr/>
        </p:nvSpPr>
        <p:spPr>
          <a:xfrm>
            <a:off x="285720" y="4143380"/>
            <a:ext cx="4214842" cy="307777"/>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Popolazioni molto grandi di grandezza molto diversa</a:t>
            </a:r>
            <a:endParaRPr lang="it-IT" sz="1400" b="1" dirty="0">
              <a:latin typeface="Times New Roman" pitchFamily="18" charset="0"/>
              <a:cs typeface="Times New Roman" pitchFamily="18" charset="0"/>
            </a:endParaRPr>
          </a:p>
        </p:txBody>
      </p:sp>
      <p:sp>
        <p:nvSpPr>
          <p:cNvPr id="36" name="Rettangolo 35"/>
          <p:cNvSpPr/>
          <p:nvPr/>
        </p:nvSpPr>
        <p:spPr>
          <a:xfrm>
            <a:off x="2928926" y="5000636"/>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Rettangolo 36"/>
          <p:cNvSpPr/>
          <p:nvPr/>
        </p:nvSpPr>
        <p:spPr>
          <a:xfrm>
            <a:off x="2928926" y="5000636"/>
            <a:ext cx="71438"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CasellaDiTesto 37"/>
          <p:cNvSpPr txBox="1"/>
          <p:nvPr/>
        </p:nvSpPr>
        <p:spPr>
          <a:xfrm>
            <a:off x="5214942" y="2644311"/>
            <a:ext cx="3500462"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m&lt;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dirty="0" smtClean="0">
                <a:latin typeface="Times New Roman" pitchFamily="18" charset="0"/>
                <a:cs typeface="Times New Roman" pitchFamily="18" charset="0"/>
              </a:rPr>
              <a:t>: le due popolazioni  conservano stabilmente ciascuna il proprio cromosoma</a:t>
            </a:r>
            <a:endParaRPr lang="it-IT" sz="1400" b="1" dirty="0">
              <a:latin typeface="Times New Roman" pitchFamily="18" charset="0"/>
              <a:cs typeface="Times New Roman" pitchFamily="18" charset="0"/>
            </a:endParaRPr>
          </a:p>
        </p:txBody>
      </p:sp>
      <p:sp>
        <p:nvSpPr>
          <p:cNvPr id="40" name="Rettangolo 39"/>
          <p:cNvSpPr/>
          <p:nvPr/>
        </p:nvSpPr>
        <p:spPr>
          <a:xfrm>
            <a:off x="2857488" y="2357430"/>
            <a:ext cx="71438" cy="1428760"/>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Rettangolo 40"/>
          <p:cNvSpPr/>
          <p:nvPr/>
        </p:nvSpPr>
        <p:spPr>
          <a:xfrm>
            <a:off x="1857356" y="2357430"/>
            <a:ext cx="71438" cy="142876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CasellaDiTesto 45"/>
          <p:cNvSpPr txBox="1"/>
          <p:nvPr/>
        </p:nvSpPr>
        <p:spPr>
          <a:xfrm>
            <a:off x="5214942" y="3072939"/>
            <a:ext cx="3214710"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m&gt;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dirty="0" smtClean="0">
                <a:latin typeface="Times New Roman" pitchFamily="18" charset="0"/>
                <a:cs typeface="Times New Roman" pitchFamily="18" charset="0"/>
              </a:rPr>
              <a:t>: le due </a:t>
            </a:r>
            <a:r>
              <a:rPr lang="it-IT" sz="1400" b="1" dirty="0" err="1" smtClean="0">
                <a:latin typeface="Times New Roman" pitchFamily="18" charset="0"/>
                <a:cs typeface="Times New Roman" pitchFamily="18" charset="0"/>
              </a:rPr>
              <a:t>popolazion</a:t>
            </a:r>
            <a:r>
              <a:rPr lang="it-IT" sz="1400" b="1" dirty="0" smtClean="0">
                <a:latin typeface="Times New Roman" pitchFamily="18" charset="0"/>
                <a:cs typeface="Times New Roman" pitchFamily="18" charset="0"/>
              </a:rPr>
              <a:t>, attraverso un equilibrio </a:t>
            </a:r>
            <a:r>
              <a:rPr lang="it-IT" sz="1400" b="1" dirty="0" err="1" smtClean="0">
                <a:latin typeface="Times New Roman" pitchFamily="18" charset="0"/>
                <a:cs typeface="Times New Roman" pitchFamily="18" charset="0"/>
              </a:rPr>
              <a:t>instabile…</a:t>
            </a:r>
            <a:endParaRPr lang="it-IT" sz="1400" b="1" dirty="0">
              <a:latin typeface="Times New Roman" pitchFamily="18" charset="0"/>
              <a:cs typeface="Times New Roman" pitchFamily="18" charset="0"/>
            </a:endParaRPr>
          </a:p>
        </p:txBody>
      </p:sp>
      <p:sp>
        <p:nvSpPr>
          <p:cNvPr id="47" name="CasellaDiTesto 46"/>
          <p:cNvSpPr txBox="1"/>
          <p:nvPr/>
        </p:nvSpPr>
        <p:spPr>
          <a:xfrm>
            <a:off x="5072066" y="3501567"/>
            <a:ext cx="3214710" cy="523220"/>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…divengono</a:t>
            </a:r>
            <a:r>
              <a:rPr lang="it-IT" sz="1400" b="1" dirty="0" smtClean="0">
                <a:latin typeface="Times New Roman" pitchFamily="18" charset="0"/>
                <a:cs typeface="Times New Roman" pitchFamily="18" charset="0"/>
              </a:rPr>
              <a:t> entrambe </a:t>
            </a:r>
            <a:r>
              <a:rPr lang="it-IT" sz="1400" b="1" dirty="0" err="1" smtClean="0">
                <a:latin typeface="Times New Roman" pitchFamily="18" charset="0"/>
                <a:cs typeface="Times New Roman" pitchFamily="18" charset="0"/>
              </a:rPr>
              <a:t>monomorfe</a:t>
            </a:r>
            <a:r>
              <a:rPr lang="it-IT" sz="1400" b="1" dirty="0" smtClean="0">
                <a:latin typeface="Times New Roman" pitchFamily="18" charset="0"/>
                <a:cs typeface="Times New Roman" pitchFamily="18" charset="0"/>
              </a:rPr>
              <a:t> per il cromosoma </a:t>
            </a:r>
            <a:r>
              <a:rPr lang="it-IT" sz="1400" b="1" dirty="0" err="1" smtClean="0">
                <a:latin typeface="Times New Roman" pitchFamily="18" charset="0"/>
                <a:cs typeface="Times New Roman" pitchFamily="18" charset="0"/>
              </a:rPr>
              <a:t>standard……</a:t>
            </a:r>
            <a:endParaRPr lang="it-IT" sz="1400" b="1" dirty="0">
              <a:latin typeface="Times New Roman" pitchFamily="18" charset="0"/>
              <a:cs typeface="Times New Roman" pitchFamily="18" charset="0"/>
            </a:endParaRPr>
          </a:p>
        </p:txBody>
      </p:sp>
      <p:sp>
        <p:nvSpPr>
          <p:cNvPr id="50" name="CasellaDiTesto 49"/>
          <p:cNvSpPr txBox="1"/>
          <p:nvPr/>
        </p:nvSpPr>
        <p:spPr>
          <a:xfrm>
            <a:off x="5072066" y="3907041"/>
            <a:ext cx="3214710" cy="307777"/>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…o</a:t>
            </a:r>
            <a:r>
              <a:rPr lang="it-IT" sz="1400" b="1" dirty="0" smtClean="0">
                <a:latin typeface="Times New Roman" pitchFamily="18" charset="0"/>
                <a:cs typeface="Times New Roman" pitchFamily="18" charset="0"/>
              </a:rPr>
              <a:t> per il cromosoma </a:t>
            </a:r>
            <a:r>
              <a:rPr lang="it-IT" sz="1400" b="1" dirty="0" err="1" smtClean="0">
                <a:latin typeface="Times New Roman" pitchFamily="18" charset="0"/>
                <a:cs typeface="Times New Roman" pitchFamily="18" charset="0"/>
              </a:rPr>
              <a:t>mutato……</a:t>
            </a:r>
            <a:endParaRPr lang="it-IT" sz="1400" b="1" dirty="0">
              <a:latin typeface="Times New Roman" pitchFamily="18" charset="0"/>
              <a:cs typeface="Times New Roman" pitchFamily="18" charset="0"/>
            </a:endParaRPr>
          </a:p>
        </p:txBody>
      </p:sp>
      <p:sp>
        <p:nvSpPr>
          <p:cNvPr id="51" name="Freccia a destra 50"/>
          <p:cNvSpPr/>
          <p:nvPr/>
        </p:nvSpPr>
        <p:spPr>
          <a:xfrm>
            <a:off x="2214546" y="5214950"/>
            <a:ext cx="357190" cy="142876"/>
          </a:xfrm>
          <a:prstGeom prs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Freccia a destra 51"/>
          <p:cNvSpPr/>
          <p:nvPr/>
        </p:nvSpPr>
        <p:spPr>
          <a:xfrm>
            <a:off x="2214546" y="5143512"/>
            <a:ext cx="357190" cy="285752"/>
          </a:xfrm>
          <a:prstGeom prs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CasellaDiTesto 52"/>
          <p:cNvSpPr txBox="1"/>
          <p:nvPr/>
        </p:nvSpPr>
        <p:spPr>
          <a:xfrm>
            <a:off x="5367342" y="4763168"/>
            <a:ext cx="3214710"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m&lt;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dirty="0" smtClean="0">
                <a:latin typeface="Times New Roman" pitchFamily="18" charset="0"/>
                <a:cs typeface="Times New Roman" pitchFamily="18" charset="0"/>
              </a:rPr>
              <a:t>: la popolazione piccola conserva stabilmente il cromosoma mutato </a:t>
            </a:r>
            <a:endParaRPr lang="it-IT" sz="1400" b="1" dirty="0">
              <a:latin typeface="Times New Roman" pitchFamily="18" charset="0"/>
              <a:cs typeface="Times New Roman" pitchFamily="18" charset="0"/>
            </a:endParaRPr>
          </a:p>
        </p:txBody>
      </p:sp>
      <p:sp>
        <p:nvSpPr>
          <p:cNvPr id="55" name="CasellaDiTesto 54"/>
          <p:cNvSpPr txBox="1"/>
          <p:nvPr/>
        </p:nvSpPr>
        <p:spPr>
          <a:xfrm>
            <a:off x="5357818" y="5191796"/>
            <a:ext cx="3214710"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m&gt;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dirty="0" smtClean="0">
                <a:latin typeface="Times New Roman" pitchFamily="18" charset="0"/>
                <a:cs typeface="Times New Roman" pitchFamily="18" charset="0"/>
              </a:rPr>
              <a:t>: la popolazione piccola diviene </a:t>
            </a:r>
            <a:r>
              <a:rPr lang="it-IT" sz="1400" b="1" dirty="0" err="1" smtClean="0">
                <a:latin typeface="Times New Roman" pitchFamily="18" charset="0"/>
                <a:cs typeface="Times New Roman" pitchFamily="18" charset="0"/>
              </a:rPr>
              <a:t>monomorfa</a:t>
            </a:r>
            <a:r>
              <a:rPr lang="it-IT" sz="1400" b="1" dirty="0" smtClean="0">
                <a:latin typeface="Times New Roman" pitchFamily="18" charset="0"/>
                <a:cs typeface="Times New Roman" pitchFamily="18" charset="0"/>
              </a:rPr>
              <a:t> per il cromosoma standard </a:t>
            </a:r>
            <a:endParaRPr lang="it-IT" sz="1400" b="1" dirty="0">
              <a:latin typeface="Times New Roman" pitchFamily="18" charset="0"/>
              <a:cs typeface="Times New Roman" pitchFamily="18" charset="0"/>
            </a:endParaRPr>
          </a:p>
        </p:txBody>
      </p:sp>
      <p:sp>
        <p:nvSpPr>
          <p:cNvPr id="56" name="CasellaDiTesto 55"/>
          <p:cNvSpPr txBox="1"/>
          <p:nvPr/>
        </p:nvSpPr>
        <p:spPr>
          <a:xfrm>
            <a:off x="723872" y="6242470"/>
            <a:ext cx="3429024" cy="307777"/>
          </a:xfrm>
          <a:prstGeom prst="rect">
            <a:avLst/>
          </a:prstGeom>
          <a:noFill/>
        </p:spPr>
        <p:txBody>
          <a:bodyPr wrap="square" rtlCol="0">
            <a:spAutoFit/>
          </a:bodyPr>
          <a:lstStyle/>
          <a:p>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s/4 per popolazioni di pari grandezza</a:t>
            </a:r>
            <a:endParaRPr lang="it-IT" sz="1400" b="1" dirty="0">
              <a:latin typeface="Times New Roman" pitchFamily="18" charset="0"/>
              <a:cs typeface="Times New Roman" pitchFamily="18" charset="0"/>
            </a:endParaRPr>
          </a:p>
        </p:txBody>
      </p:sp>
      <p:sp>
        <p:nvSpPr>
          <p:cNvPr id="57" name="CasellaDiTesto 56"/>
          <p:cNvSpPr txBox="1"/>
          <p:nvPr/>
        </p:nvSpPr>
        <p:spPr>
          <a:xfrm>
            <a:off x="4572000" y="6264495"/>
            <a:ext cx="4071966" cy="307777"/>
          </a:xfrm>
          <a:prstGeom prst="rect">
            <a:avLst/>
          </a:prstGeom>
          <a:noFill/>
        </p:spPr>
        <p:txBody>
          <a:bodyPr wrap="square" rtlCol="0">
            <a:spAutoFit/>
          </a:bodyPr>
          <a:lstStyle/>
          <a:p>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r>
              <a:rPr lang="it-IT" sz="1400" b="1" i="1" dirty="0" smtClean="0">
                <a:latin typeface="Times New Roman" pitchFamily="18" charset="0"/>
                <a:cs typeface="Times New Roman" pitchFamily="18" charset="0"/>
              </a:rPr>
              <a:t> </a:t>
            </a:r>
            <a:r>
              <a:rPr lang="it-IT" sz="1400" b="1" dirty="0" smtClean="0">
                <a:latin typeface="Times New Roman" pitchFamily="18" charset="0"/>
                <a:cs typeface="Times New Roman" pitchFamily="18" charset="0"/>
              </a:rPr>
              <a:t>= s/(8+s) per popolazioni di grandezza diversa</a:t>
            </a:r>
            <a:endParaRPr lang="it-IT" sz="1400" b="1" dirty="0">
              <a:latin typeface="Times New Roman" pitchFamily="18" charset="0"/>
              <a:cs typeface="Times New Roman" pitchFamily="18" charset="0"/>
            </a:endParaRPr>
          </a:p>
        </p:txBody>
      </p:sp>
      <p:grpSp>
        <p:nvGrpSpPr>
          <p:cNvPr id="62" name="Gruppo 61"/>
          <p:cNvGrpSpPr/>
          <p:nvPr/>
        </p:nvGrpSpPr>
        <p:grpSpPr>
          <a:xfrm>
            <a:off x="6643702" y="714356"/>
            <a:ext cx="285752" cy="571504"/>
            <a:chOff x="4429124" y="5214950"/>
            <a:chExt cx="285752" cy="571504"/>
          </a:xfrm>
        </p:grpSpPr>
        <p:grpSp>
          <p:nvGrpSpPr>
            <p:cNvPr id="45" name="Gruppo 44"/>
            <p:cNvGrpSpPr/>
            <p:nvPr/>
          </p:nvGrpSpPr>
          <p:grpSpPr>
            <a:xfrm>
              <a:off x="4643438" y="5357826"/>
              <a:ext cx="71438" cy="428628"/>
              <a:chOff x="8858280" y="1214422"/>
              <a:chExt cx="71438" cy="428628"/>
            </a:xfrm>
          </p:grpSpPr>
          <p:cxnSp>
            <p:nvCxnSpPr>
              <p:cNvPr id="48" name="Connettore 1 47"/>
              <p:cNvCxnSpPr/>
              <p:nvPr/>
            </p:nvCxnSpPr>
            <p:spPr>
              <a:xfrm rot="5400000">
                <a:off x="8715404"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Ovale 48"/>
              <p:cNvSpPr/>
              <p:nvPr/>
            </p:nvSpPr>
            <p:spPr>
              <a:xfrm>
                <a:off x="8858280" y="1214422"/>
                <a:ext cx="71438" cy="714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4" name="Connettore 1 53"/>
              <p:cNvCxnSpPr/>
              <p:nvPr/>
            </p:nvCxnSpPr>
            <p:spPr>
              <a:xfrm rot="5400000">
                <a:off x="8643966" y="1428736"/>
                <a:ext cx="4286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8" name="Gruppo 57"/>
            <p:cNvGrpSpPr/>
            <p:nvPr/>
          </p:nvGrpSpPr>
          <p:grpSpPr>
            <a:xfrm>
              <a:off x="4429124" y="5214950"/>
              <a:ext cx="71438" cy="428628"/>
              <a:chOff x="8858280" y="1785926"/>
              <a:chExt cx="71438" cy="428628"/>
            </a:xfrm>
          </p:grpSpPr>
          <p:cxnSp>
            <p:nvCxnSpPr>
              <p:cNvPr id="59" name="Connettore 1 58"/>
              <p:cNvCxnSpPr/>
              <p:nvPr/>
            </p:nvCxnSpPr>
            <p:spPr>
              <a:xfrm rot="5400000">
                <a:off x="8715404"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60" name="Ovale 59"/>
              <p:cNvSpPr/>
              <p:nvPr/>
            </p:nvSpPr>
            <p:spPr>
              <a:xfrm>
                <a:off x="8858280" y="1928802"/>
                <a:ext cx="71438" cy="71438"/>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1" name="Connettore 1 60"/>
              <p:cNvCxnSpPr/>
              <p:nvPr/>
            </p:nvCxnSpPr>
            <p:spPr>
              <a:xfrm rot="5400000">
                <a:off x="8643966" y="2000240"/>
                <a:ext cx="428628"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grpSp>
      </p:grpSp>
      <p:sp>
        <p:nvSpPr>
          <p:cNvPr id="63" name="CasellaDiTesto 62"/>
          <p:cNvSpPr txBox="1"/>
          <p:nvPr/>
        </p:nvSpPr>
        <p:spPr>
          <a:xfrm>
            <a:off x="7143768" y="714356"/>
            <a:ext cx="1285884" cy="523220"/>
          </a:xfrm>
          <a:prstGeom prst="rect">
            <a:avLst/>
          </a:prstGeom>
          <a:solidFill>
            <a:schemeClr val="accent2">
              <a:lumMod val="20000"/>
              <a:lumOff val="80000"/>
            </a:schemeClr>
          </a:solidFill>
        </p:spPr>
        <p:txBody>
          <a:bodyPr wrap="square" rtlCol="0">
            <a:spAutoFit/>
          </a:bodyPr>
          <a:lstStyle/>
          <a:p>
            <a:r>
              <a:rPr lang="it-IT" sz="1400" b="1" dirty="0" smtClean="0">
                <a:latin typeface="Times New Roman" pitchFamily="18" charset="0"/>
                <a:cs typeface="Times New Roman" pitchFamily="18" charset="0"/>
              </a:rPr>
              <a:t>Cromosomi omologhi</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1000" fill="hold"/>
                                        <p:tgtEl>
                                          <p:spTgt spid="62"/>
                                        </p:tgtEl>
                                        <p:attrNameLst>
                                          <p:attrName>ppt_w</p:attrName>
                                        </p:attrNameLst>
                                      </p:cBhvr>
                                      <p:tavLst>
                                        <p:tav tm="0">
                                          <p:val>
                                            <p:strVal val="#ppt_w*0.70"/>
                                          </p:val>
                                        </p:tav>
                                        <p:tav tm="100000">
                                          <p:val>
                                            <p:strVal val="#ppt_w"/>
                                          </p:val>
                                        </p:tav>
                                      </p:tavLst>
                                    </p:anim>
                                    <p:anim calcmode="lin" valueType="num">
                                      <p:cBhvr>
                                        <p:cTn id="8" dur="1000" fill="hold"/>
                                        <p:tgtEl>
                                          <p:spTgt spid="62"/>
                                        </p:tgtEl>
                                        <p:attrNameLst>
                                          <p:attrName>ppt_h</p:attrName>
                                        </p:attrNameLst>
                                      </p:cBhvr>
                                      <p:tavLst>
                                        <p:tav tm="0">
                                          <p:val>
                                            <p:strVal val="#ppt_h"/>
                                          </p:val>
                                        </p:tav>
                                        <p:tav tm="100000">
                                          <p:val>
                                            <p:strVal val="#ppt_h"/>
                                          </p:val>
                                        </p:tav>
                                      </p:tavLst>
                                    </p:anim>
                                    <p:animEffect transition="in" filter="fade">
                                      <p:cBhvr>
                                        <p:cTn id="9" dur="1000"/>
                                        <p:tgtEl>
                                          <p:spTgt spid="6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20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strVal val="#ppt_w*0.70"/>
                                          </p:val>
                                        </p:tav>
                                        <p:tav tm="100000">
                                          <p:val>
                                            <p:strVal val="#ppt_w"/>
                                          </p:val>
                                        </p:tav>
                                      </p:tavLst>
                                    </p:anim>
                                    <p:anim calcmode="lin" valueType="num">
                                      <p:cBhvr>
                                        <p:cTn id="19" dur="1000" fill="hold"/>
                                        <p:tgtEl>
                                          <p:spTgt spid="12"/>
                                        </p:tgtEl>
                                        <p:attrNameLst>
                                          <p:attrName>ppt_h</p:attrName>
                                        </p:attrNameLst>
                                      </p:cBhvr>
                                      <p:tavLst>
                                        <p:tav tm="0">
                                          <p:val>
                                            <p:strVal val="#ppt_h"/>
                                          </p:val>
                                        </p:tav>
                                        <p:tav tm="100000">
                                          <p:val>
                                            <p:strVal val="#ppt_h"/>
                                          </p:val>
                                        </p:tav>
                                      </p:tavLst>
                                    </p:anim>
                                    <p:animEffect transition="in" filter="fade">
                                      <p:cBhvr>
                                        <p:cTn id="20" dur="1000"/>
                                        <p:tgtEl>
                                          <p:spTgt spid="12"/>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par>
                          <p:cTn id="25" fill="hold">
                            <p:stCondLst>
                              <p:cond delay="3000"/>
                            </p:stCondLst>
                            <p:childTnLst>
                              <p:par>
                                <p:cTn id="26" presetID="55" presetClass="entr" presetSubtype="0"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1000" fill="hold"/>
                                        <p:tgtEl>
                                          <p:spTgt spid="42"/>
                                        </p:tgtEl>
                                        <p:attrNameLst>
                                          <p:attrName>ppt_w</p:attrName>
                                        </p:attrNameLst>
                                      </p:cBhvr>
                                      <p:tavLst>
                                        <p:tav tm="0">
                                          <p:val>
                                            <p:strVal val="#ppt_w*0.70"/>
                                          </p:val>
                                        </p:tav>
                                        <p:tav tm="100000">
                                          <p:val>
                                            <p:strVal val="#ppt_w"/>
                                          </p:val>
                                        </p:tav>
                                      </p:tavLst>
                                    </p:anim>
                                    <p:anim calcmode="lin" valueType="num">
                                      <p:cBhvr>
                                        <p:cTn id="29" dur="1000" fill="hold"/>
                                        <p:tgtEl>
                                          <p:spTgt spid="42"/>
                                        </p:tgtEl>
                                        <p:attrNameLst>
                                          <p:attrName>ppt_h</p:attrName>
                                        </p:attrNameLst>
                                      </p:cBhvr>
                                      <p:tavLst>
                                        <p:tav tm="0">
                                          <p:val>
                                            <p:strVal val="#ppt_h"/>
                                          </p:val>
                                        </p:tav>
                                        <p:tav tm="100000">
                                          <p:val>
                                            <p:strVal val="#ppt_h"/>
                                          </p:val>
                                        </p:tav>
                                      </p:tavLst>
                                    </p:anim>
                                    <p:animEffect transition="in" filter="fade">
                                      <p:cBhvr>
                                        <p:cTn id="30" dur="1000"/>
                                        <p:tgtEl>
                                          <p:spTgt spid="42"/>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strVal val="#ppt_w*0.70"/>
                                          </p:val>
                                        </p:tav>
                                        <p:tav tm="100000">
                                          <p:val>
                                            <p:strVal val="#ppt_w"/>
                                          </p:val>
                                        </p:tav>
                                      </p:tavLst>
                                    </p:anim>
                                    <p:anim calcmode="lin" valueType="num">
                                      <p:cBhvr>
                                        <p:cTn id="36" dur="1000" fill="hold"/>
                                        <p:tgtEl>
                                          <p:spTgt spid="13"/>
                                        </p:tgtEl>
                                        <p:attrNameLst>
                                          <p:attrName>ppt_h</p:attrName>
                                        </p:attrNameLst>
                                      </p:cBhvr>
                                      <p:tavLst>
                                        <p:tav tm="0">
                                          <p:val>
                                            <p:strVal val="#ppt_h"/>
                                          </p:val>
                                        </p:tav>
                                        <p:tav tm="100000">
                                          <p:val>
                                            <p:strVal val="#ppt_h"/>
                                          </p:val>
                                        </p:tav>
                                      </p:tavLst>
                                    </p:anim>
                                    <p:animEffect transition="in" filter="fade">
                                      <p:cBhvr>
                                        <p:cTn id="37" dur="1000"/>
                                        <p:tgtEl>
                                          <p:spTgt spid="13"/>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000"/>
                                        <p:tgtEl>
                                          <p:spTgt spid="15"/>
                                        </p:tgtEl>
                                      </p:cBhvr>
                                    </p:animEffect>
                                  </p:childTnLst>
                                </p:cTn>
                              </p:par>
                            </p:childTnLst>
                          </p:cTn>
                        </p:par>
                        <p:par>
                          <p:cTn id="42" fill="hold">
                            <p:stCondLst>
                              <p:cond delay="3000"/>
                            </p:stCondLst>
                            <p:childTnLst>
                              <p:par>
                                <p:cTn id="43" presetID="55" presetClass="entr" presetSubtype="0" fill="hold"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1000" fill="hold"/>
                                        <p:tgtEl>
                                          <p:spTgt spid="43"/>
                                        </p:tgtEl>
                                        <p:attrNameLst>
                                          <p:attrName>ppt_w</p:attrName>
                                        </p:attrNameLst>
                                      </p:cBhvr>
                                      <p:tavLst>
                                        <p:tav tm="0">
                                          <p:val>
                                            <p:strVal val="#ppt_w*0.70"/>
                                          </p:val>
                                        </p:tav>
                                        <p:tav tm="100000">
                                          <p:val>
                                            <p:strVal val="#ppt_w"/>
                                          </p:val>
                                        </p:tav>
                                      </p:tavLst>
                                    </p:anim>
                                    <p:anim calcmode="lin" valueType="num">
                                      <p:cBhvr>
                                        <p:cTn id="46" dur="1000" fill="hold"/>
                                        <p:tgtEl>
                                          <p:spTgt spid="43"/>
                                        </p:tgtEl>
                                        <p:attrNameLst>
                                          <p:attrName>ppt_h</p:attrName>
                                        </p:attrNameLst>
                                      </p:cBhvr>
                                      <p:tavLst>
                                        <p:tav tm="0">
                                          <p:val>
                                            <p:strVal val="#ppt_h"/>
                                          </p:val>
                                        </p:tav>
                                        <p:tav tm="100000">
                                          <p:val>
                                            <p:strVal val="#ppt_h"/>
                                          </p:val>
                                        </p:tav>
                                      </p:tavLst>
                                    </p:anim>
                                    <p:animEffect transition="in" filter="fade">
                                      <p:cBhvr>
                                        <p:cTn id="47" dur="10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1000" fill="hold"/>
                                        <p:tgtEl>
                                          <p:spTgt spid="7"/>
                                        </p:tgtEl>
                                        <p:attrNameLst>
                                          <p:attrName>ppt_w</p:attrName>
                                        </p:attrNameLst>
                                      </p:cBhvr>
                                      <p:tavLst>
                                        <p:tav tm="0">
                                          <p:val>
                                            <p:strVal val="#ppt_w*0.70"/>
                                          </p:val>
                                        </p:tav>
                                        <p:tav tm="100000">
                                          <p:val>
                                            <p:strVal val="#ppt_w"/>
                                          </p:val>
                                        </p:tav>
                                      </p:tavLst>
                                    </p:anim>
                                    <p:anim calcmode="lin" valueType="num">
                                      <p:cBhvr>
                                        <p:cTn id="53" dur="1000" fill="hold"/>
                                        <p:tgtEl>
                                          <p:spTgt spid="7"/>
                                        </p:tgtEl>
                                        <p:attrNameLst>
                                          <p:attrName>ppt_h</p:attrName>
                                        </p:attrNameLst>
                                      </p:cBhvr>
                                      <p:tavLst>
                                        <p:tav tm="0">
                                          <p:val>
                                            <p:strVal val="#ppt_h"/>
                                          </p:val>
                                        </p:tav>
                                        <p:tav tm="100000">
                                          <p:val>
                                            <p:strVal val="#ppt_h"/>
                                          </p:val>
                                        </p:tav>
                                      </p:tavLst>
                                    </p:anim>
                                    <p:animEffect transition="in" filter="fade">
                                      <p:cBhvr>
                                        <p:cTn id="54" dur="1000"/>
                                        <p:tgtEl>
                                          <p:spTgt spid="7"/>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1000" fill="hold"/>
                                        <p:tgtEl>
                                          <p:spTgt spid="9"/>
                                        </p:tgtEl>
                                        <p:attrNameLst>
                                          <p:attrName>ppt_w</p:attrName>
                                        </p:attrNameLst>
                                      </p:cBhvr>
                                      <p:tavLst>
                                        <p:tav tm="0">
                                          <p:val>
                                            <p:strVal val="#ppt_w*0.70"/>
                                          </p:val>
                                        </p:tav>
                                        <p:tav tm="100000">
                                          <p:val>
                                            <p:strVal val="#ppt_w"/>
                                          </p:val>
                                        </p:tav>
                                      </p:tavLst>
                                    </p:anim>
                                    <p:anim calcmode="lin" valueType="num">
                                      <p:cBhvr>
                                        <p:cTn id="58" dur="1000" fill="hold"/>
                                        <p:tgtEl>
                                          <p:spTgt spid="9"/>
                                        </p:tgtEl>
                                        <p:attrNameLst>
                                          <p:attrName>ppt_h</p:attrName>
                                        </p:attrNameLst>
                                      </p:cBhvr>
                                      <p:tavLst>
                                        <p:tav tm="0">
                                          <p:val>
                                            <p:strVal val="#ppt_h"/>
                                          </p:val>
                                        </p:tav>
                                        <p:tav tm="100000">
                                          <p:val>
                                            <p:strVal val="#ppt_h"/>
                                          </p:val>
                                        </p:tav>
                                      </p:tavLst>
                                    </p:anim>
                                    <p:animEffect transition="in" filter="fade">
                                      <p:cBhvr>
                                        <p:cTn id="59" dur="1000"/>
                                        <p:tgtEl>
                                          <p:spTgt spid="9"/>
                                        </p:tgtEl>
                                      </p:cBhvr>
                                    </p:animEffect>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20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55" presetClass="entr" presetSubtype="0" fill="hold" grpId="0" nodeType="click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1000" fill="hold"/>
                                        <p:tgtEl>
                                          <p:spTgt spid="8"/>
                                        </p:tgtEl>
                                        <p:attrNameLst>
                                          <p:attrName>ppt_w</p:attrName>
                                        </p:attrNameLst>
                                      </p:cBhvr>
                                      <p:tavLst>
                                        <p:tav tm="0">
                                          <p:val>
                                            <p:strVal val="#ppt_w*0.70"/>
                                          </p:val>
                                        </p:tav>
                                        <p:tav tm="100000">
                                          <p:val>
                                            <p:strVal val="#ppt_w"/>
                                          </p:val>
                                        </p:tav>
                                      </p:tavLst>
                                    </p:anim>
                                    <p:anim calcmode="lin" valueType="num">
                                      <p:cBhvr>
                                        <p:cTn id="69" dur="1000" fill="hold"/>
                                        <p:tgtEl>
                                          <p:spTgt spid="8"/>
                                        </p:tgtEl>
                                        <p:attrNameLst>
                                          <p:attrName>ppt_h</p:attrName>
                                        </p:attrNameLst>
                                      </p:cBhvr>
                                      <p:tavLst>
                                        <p:tav tm="0">
                                          <p:val>
                                            <p:strVal val="#ppt_h"/>
                                          </p:val>
                                        </p:tav>
                                        <p:tav tm="100000">
                                          <p:val>
                                            <p:strVal val="#ppt_h"/>
                                          </p:val>
                                        </p:tav>
                                      </p:tavLst>
                                    </p:anim>
                                    <p:animEffect transition="in" filter="fade">
                                      <p:cBhvr>
                                        <p:cTn id="70" dur="1000"/>
                                        <p:tgtEl>
                                          <p:spTgt spid="8"/>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1000" fill="hold"/>
                                        <p:tgtEl>
                                          <p:spTgt spid="10"/>
                                        </p:tgtEl>
                                        <p:attrNameLst>
                                          <p:attrName>ppt_w</p:attrName>
                                        </p:attrNameLst>
                                      </p:cBhvr>
                                      <p:tavLst>
                                        <p:tav tm="0">
                                          <p:val>
                                            <p:strVal val="#ppt_w*0.70"/>
                                          </p:val>
                                        </p:tav>
                                        <p:tav tm="100000">
                                          <p:val>
                                            <p:strVal val="#ppt_w"/>
                                          </p:val>
                                        </p:tav>
                                      </p:tavLst>
                                    </p:anim>
                                    <p:anim calcmode="lin" valueType="num">
                                      <p:cBhvr>
                                        <p:cTn id="74" dur="1000" fill="hold"/>
                                        <p:tgtEl>
                                          <p:spTgt spid="10"/>
                                        </p:tgtEl>
                                        <p:attrNameLst>
                                          <p:attrName>ppt_h</p:attrName>
                                        </p:attrNameLst>
                                      </p:cBhvr>
                                      <p:tavLst>
                                        <p:tav tm="0">
                                          <p:val>
                                            <p:strVal val="#ppt_h"/>
                                          </p:val>
                                        </p:tav>
                                        <p:tav tm="100000">
                                          <p:val>
                                            <p:strVal val="#ppt_h"/>
                                          </p:val>
                                        </p:tav>
                                      </p:tavLst>
                                    </p:anim>
                                    <p:animEffect transition="in" filter="fade">
                                      <p:cBhvr>
                                        <p:cTn id="75" dur="1000"/>
                                        <p:tgtEl>
                                          <p:spTgt spid="10"/>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20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000"/>
                                        <p:tgtEl>
                                          <p:spTgt spid="32"/>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0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18" presetClass="entr" presetSubtype="12" fill="hold" grpId="0" nodeType="click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strips(downLeft)">
                                      <p:cBhvr>
                                        <p:cTn id="94" dur="500"/>
                                        <p:tgtEl>
                                          <p:spTgt spid="25"/>
                                        </p:tgtEl>
                                      </p:cBhvr>
                                    </p:animEffect>
                                  </p:childTnLst>
                                </p:cTn>
                              </p:par>
                            </p:childTnLst>
                          </p:cTn>
                        </p:par>
                        <p:par>
                          <p:cTn id="95" fill="hold">
                            <p:stCondLst>
                              <p:cond delay="500"/>
                            </p:stCondLst>
                            <p:childTnLst>
                              <p:par>
                                <p:cTn id="96" presetID="55" presetClass="entr" presetSubtype="0"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p:cTn id="98" dur="1000" fill="hold"/>
                                        <p:tgtEl>
                                          <p:spTgt spid="40"/>
                                        </p:tgtEl>
                                        <p:attrNameLst>
                                          <p:attrName>ppt_w</p:attrName>
                                        </p:attrNameLst>
                                      </p:cBhvr>
                                      <p:tavLst>
                                        <p:tav tm="0">
                                          <p:val>
                                            <p:strVal val="#ppt_w*0.70"/>
                                          </p:val>
                                        </p:tav>
                                        <p:tav tm="100000">
                                          <p:val>
                                            <p:strVal val="#ppt_w"/>
                                          </p:val>
                                        </p:tav>
                                      </p:tavLst>
                                    </p:anim>
                                    <p:anim calcmode="lin" valueType="num">
                                      <p:cBhvr>
                                        <p:cTn id="99" dur="1000" fill="hold"/>
                                        <p:tgtEl>
                                          <p:spTgt spid="40"/>
                                        </p:tgtEl>
                                        <p:attrNameLst>
                                          <p:attrName>ppt_h</p:attrName>
                                        </p:attrNameLst>
                                      </p:cBhvr>
                                      <p:tavLst>
                                        <p:tav tm="0">
                                          <p:val>
                                            <p:strVal val="#ppt_h"/>
                                          </p:val>
                                        </p:tav>
                                        <p:tav tm="100000">
                                          <p:val>
                                            <p:strVal val="#ppt_h"/>
                                          </p:val>
                                        </p:tav>
                                      </p:tavLst>
                                    </p:anim>
                                    <p:animEffect transition="in" filter="fade">
                                      <p:cBhvr>
                                        <p:cTn id="100" dur="1000"/>
                                        <p:tgtEl>
                                          <p:spTgt spid="40"/>
                                        </p:tgtEl>
                                      </p:cBhvr>
                                    </p:animEffect>
                                  </p:childTnLst>
                                </p:cTn>
                              </p:par>
                              <p:par>
                                <p:cTn id="101" presetID="55" presetClass="entr" presetSubtype="0" fill="hold" grpId="0" nodeType="with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p:cTn id="103" dur="1000" fill="hold"/>
                                        <p:tgtEl>
                                          <p:spTgt spid="41"/>
                                        </p:tgtEl>
                                        <p:attrNameLst>
                                          <p:attrName>ppt_w</p:attrName>
                                        </p:attrNameLst>
                                      </p:cBhvr>
                                      <p:tavLst>
                                        <p:tav tm="0">
                                          <p:val>
                                            <p:strVal val="#ppt_w*0.70"/>
                                          </p:val>
                                        </p:tav>
                                        <p:tav tm="100000">
                                          <p:val>
                                            <p:strVal val="#ppt_w"/>
                                          </p:val>
                                        </p:tav>
                                      </p:tavLst>
                                    </p:anim>
                                    <p:anim calcmode="lin" valueType="num">
                                      <p:cBhvr>
                                        <p:cTn id="104" dur="1000" fill="hold"/>
                                        <p:tgtEl>
                                          <p:spTgt spid="41"/>
                                        </p:tgtEl>
                                        <p:attrNameLst>
                                          <p:attrName>ppt_h</p:attrName>
                                        </p:attrNameLst>
                                      </p:cBhvr>
                                      <p:tavLst>
                                        <p:tav tm="0">
                                          <p:val>
                                            <p:strVal val="#ppt_h"/>
                                          </p:val>
                                        </p:tav>
                                        <p:tav tm="100000">
                                          <p:val>
                                            <p:strVal val="#ppt_h"/>
                                          </p:val>
                                        </p:tav>
                                      </p:tavLst>
                                    </p:anim>
                                    <p:animEffect transition="in" filter="fade">
                                      <p:cBhvr>
                                        <p:cTn id="105" dur="1000"/>
                                        <p:tgtEl>
                                          <p:spTgt spid="4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2000"/>
                                        <p:tgtEl>
                                          <p:spTgt spid="38"/>
                                        </p:tgtEl>
                                      </p:cBhvr>
                                    </p:animEffect>
                                  </p:childTnLst>
                                </p:cTn>
                              </p:par>
                            </p:childTnLst>
                          </p:cTn>
                        </p:par>
                      </p:childTnLst>
                    </p:cTn>
                  </p:par>
                  <p:par>
                    <p:cTn id="111" fill="hold">
                      <p:stCondLst>
                        <p:cond delay="indefinite"/>
                      </p:stCondLst>
                      <p:childTnLst>
                        <p:par>
                          <p:cTn id="112" fill="hold">
                            <p:stCondLst>
                              <p:cond delay="0"/>
                            </p:stCondLst>
                            <p:childTnLst>
                              <p:par>
                                <p:cTn id="113" presetID="18" presetClass="entr" presetSubtype="12" fill="hold" grpId="0" nodeType="click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strips(downLeft)">
                                      <p:cBhvr>
                                        <p:cTn id="115" dur="500"/>
                                        <p:tgtEl>
                                          <p:spTgt spid="26"/>
                                        </p:tgtEl>
                                      </p:cBhvr>
                                    </p:animEffect>
                                  </p:childTnLst>
                                </p:cTn>
                              </p:par>
                              <p:par>
                                <p:cTn id="116" presetID="18" presetClass="exit" presetSubtype="12" fill="hold" grpId="1" nodeType="withEffect">
                                  <p:stCondLst>
                                    <p:cond delay="0"/>
                                  </p:stCondLst>
                                  <p:childTnLst>
                                    <p:animEffect transition="out" filter="strips(downLeft)">
                                      <p:cBhvr>
                                        <p:cTn id="117" dur="500"/>
                                        <p:tgtEl>
                                          <p:spTgt spid="25"/>
                                        </p:tgtEl>
                                      </p:cBhvr>
                                    </p:animEffect>
                                    <p:set>
                                      <p:cBhvr>
                                        <p:cTn id="118" dur="1" fill="hold">
                                          <p:stCondLst>
                                            <p:cond delay="499"/>
                                          </p:stCondLst>
                                        </p:cTn>
                                        <p:tgtEl>
                                          <p:spTgt spid="25"/>
                                        </p:tgtEl>
                                        <p:attrNameLst>
                                          <p:attrName>style.visibility</p:attrName>
                                        </p:attrNameLst>
                                      </p:cBhvr>
                                      <p:to>
                                        <p:strVal val="hidden"/>
                                      </p:to>
                                    </p:set>
                                  </p:childTnLst>
                                </p:cTn>
                              </p:par>
                            </p:childTnLst>
                          </p:cTn>
                        </p:par>
                        <p:par>
                          <p:cTn id="119" fill="hold">
                            <p:stCondLst>
                              <p:cond delay="500"/>
                            </p:stCondLst>
                            <p:childTnLst>
                              <p:par>
                                <p:cTn id="120" presetID="55" presetClass="entr" presetSubtype="0"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1000" fill="hold"/>
                                        <p:tgtEl>
                                          <p:spTgt spid="27"/>
                                        </p:tgtEl>
                                        <p:attrNameLst>
                                          <p:attrName>ppt_w</p:attrName>
                                        </p:attrNameLst>
                                      </p:cBhvr>
                                      <p:tavLst>
                                        <p:tav tm="0">
                                          <p:val>
                                            <p:strVal val="#ppt_w*0.70"/>
                                          </p:val>
                                        </p:tav>
                                        <p:tav tm="100000">
                                          <p:val>
                                            <p:strVal val="#ppt_w"/>
                                          </p:val>
                                        </p:tav>
                                      </p:tavLst>
                                    </p:anim>
                                    <p:anim calcmode="lin" valueType="num">
                                      <p:cBhvr>
                                        <p:cTn id="123" dur="1000" fill="hold"/>
                                        <p:tgtEl>
                                          <p:spTgt spid="27"/>
                                        </p:tgtEl>
                                        <p:attrNameLst>
                                          <p:attrName>ppt_h</p:attrName>
                                        </p:attrNameLst>
                                      </p:cBhvr>
                                      <p:tavLst>
                                        <p:tav tm="0">
                                          <p:val>
                                            <p:strVal val="#ppt_h"/>
                                          </p:val>
                                        </p:tav>
                                        <p:tav tm="100000">
                                          <p:val>
                                            <p:strVal val="#ppt_h"/>
                                          </p:val>
                                        </p:tav>
                                      </p:tavLst>
                                    </p:anim>
                                    <p:animEffect transition="in" filter="fade">
                                      <p:cBhvr>
                                        <p:cTn id="124" dur="1000"/>
                                        <p:tgtEl>
                                          <p:spTgt spid="27"/>
                                        </p:tgtEl>
                                      </p:cBhvr>
                                    </p:animEffect>
                                  </p:childTnLst>
                                </p:cTn>
                              </p:par>
                              <p:par>
                                <p:cTn id="125" presetID="55" presetClass="exit" presetSubtype="0" fill="hold" grpId="1" nodeType="withEffect">
                                  <p:stCondLst>
                                    <p:cond delay="0"/>
                                  </p:stCondLst>
                                  <p:childTnLst>
                                    <p:anim calcmode="lin" valueType="num">
                                      <p:cBhvr>
                                        <p:cTn id="126" dur="1000"/>
                                        <p:tgtEl>
                                          <p:spTgt spid="40"/>
                                        </p:tgtEl>
                                        <p:attrNameLst>
                                          <p:attrName>ppt_w</p:attrName>
                                        </p:attrNameLst>
                                      </p:cBhvr>
                                      <p:tavLst>
                                        <p:tav tm="0">
                                          <p:val>
                                            <p:strVal val="ppt_w"/>
                                          </p:val>
                                        </p:tav>
                                        <p:tav tm="100000">
                                          <p:val>
                                            <p:strVal val="ppt_w*0.70"/>
                                          </p:val>
                                        </p:tav>
                                      </p:tavLst>
                                    </p:anim>
                                    <p:anim calcmode="lin" valueType="num">
                                      <p:cBhvr>
                                        <p:cTn id="127" dur="1000"/>
                                        <p:tgtEl>
                                          <p:spTgt spid="40"/>
                                        </p:tgtEl>
                                        <p:attrNameLst>
                                          <p:attrName>ppt_h</p:attrName>
                                        </p:attrNameLst>
                                      </p:cBhvr>
                                      <p:tavLst>
                                        <p:tav tm="0">
                                          <p:val>
                                            <p:strVal val="ppt_h"/>
                                          </p:val>
                                        </p:tav>
                                        <p:tav tm="100000">
                                          <p:val>
                                            <p:strVal val="ppt_h"/>
                                          </p:val>
                                        </p:tav>
                                      </p:tavLst>
                                    </p:anim>
                                    <p:animEffect transition="out" filter="fade">
                                      <p:cBhvr>
                                        <p:cTn id="128" dur="1000"/>
                                        <p:tgtEl>
                                          <p:spTgt spid="40"/>
                                        </p:tgtEl>
                                      </p:cBhvr>
                                    </p:animEffect>
                                    <p:set>
                                      <p:cBhvr>
                                        <p:cTn id="129" dur="1" fill="hold">
                                          <p:stCondLst>
                                            <p:cond delay="999"/>
                                          </p:stCondLst>
                                        </p:cTn>
                                        <p:tgtEl>
                                          <p:spTgt spid="40"/>
                                        </p:tgtEl>
                                        <p:attrNameLst>
                                          <p:attrName>style.visibility</p:attrName>
                                        </p:attrNameLst>
                                      </p:cBhvr>
                                      <p:to>
                                        <p:strVal val="hidden"/>
                                      </p:to>
                                    </p:set>
                                  </p:childTnLst>
                                </p:cTn>
                              </p:par>
                              <p:par>
                                <p:cTn id="130" presetID="55" presetClass="entr" presetSubtype="0" fill="hold" grpId="0" nodeType="withEffect">
                                  <p:stCondLst>
                                    <p:cond delay="0"/>
                                  </p:stCondLst>
                                  <p:childTnLst>
                                    <p:set>
                                      <p:cBhvr>
                                        <p:cTn id="131" dur="1" fill="hold">
                                          <p:stCondLst>
                                            <p:cond delay="0"/>
                                          </p:stCondLst>
                                        </p:cTn>
                                        <p:tgtEl>
                                          <p:spTgt spid="30"/>
                                        </p:tgtEl>
                                        <p:attrNameLst>
                                          <p:attrName>style.visibility</p:attrName>
                                        </p:attrNameLst>
                                      </p:cBhvr>
                                      <p:to>
                                        <p:strVal val="visible"/>
                                      </p:to>
                                    </p:set>
                                    <p:anim calcmode="lin" valueType="num">
                                      <p:cBhvr>
                                        <p:cTn id="132" dur="1000" fill="hold"/>
                                        <p:tgtEl>
                                          <p:spTgt spid="30"/>
                                        </p:tgtEl>
                                        <p:attrNameLst>
                                          <p:attrName>ppt_w</p:attrName>
                                        </p:attrNameLst>
                                      </p:cBhvr>
                                      <p:tavLst>
                                        <p:tav tm="0">
                                          <p:val>
                                            <p:strVal val="#ppt_w*0.70"/>
                                          </p:val>
                                        </p:tav>
                                        <p:tav tm="100000">
                                          <p:val>
                                            <p:strVal val="#ppt_w"/>
                                          </p:val>
                                        </p:tav>
                                      </p:tavLst>
                                    </p:anim>
                                    <p:anim calcmode="lin" valueType="num">
                                      <p:cBhvr>
                                        <p:cTn id="133" dur="1000" fill="hold"/>
                                        <p:tgtEl>
                                          <p:spTgt spid="30"/>
                                        </p:tgtEl>
                                        <p:attrNameLst>
                                          <p:attrName>ppt_h</p:attrName>
                                        </p:attrNameLst>
                                      </p:cBhvr>
                                      <p:tavLst>
                                        <p:tav tm="0">
                                          <p:val>
                                            <p:strVal val="#ppt_h"/>
                                          </p:val>
                                        </p:tav>
                                        <p:tav tm="100000">
                                          <p:val>
                                            <p:strVal val="#ppt_h"/>
                                          </p:val>
                                        </p:tav>
                                      </p:tavLst>
                                    </p:anim>
                                    <p:animEffect transition="in" filter="fade">
                                      <p:cBhvr>
                                        <p:cTn id="134" dur="1000"/>
                                        <p:tgtEl>
                                          <p:spTgt spid="30"/>
                                        </p:tgtEl>
                                      </p:cBhvr>
                                    </p:animEffect>
                                  </p:childTnLst>
                                </p:cTn>
                              </p:par>
                              <p:par>
                                <p:cTn id="135" presetID="55" presetClass="exit" presetSubtype="0" fill="hold" grpId="1" nodeType="withEffect">
                                  <p:stCondLst>
                                    <p:cond delay="0"/>
                                  </p:stCondLst>
                                  <p:childTnLst>
                                    <p:anim calcmode="lin" valueType="num">
                                      <p:cBhvr>
                                        <p:cTn id="136" dur="1000"/>
                                        <p:tgtEl>
                                          <p:spTgt spid="41"/>
                                        </p:tgtEl>
                                        <p:attrNameLst>
                                          <p:attrName>ppt_w</p:attrName>
                                        </p:attrNameLst>
                                      </p:cBhvr>
                                      <p:tavLst>
                                        <p:tav tm="0">
                                          <p:val>
                                            <p:strVal val="ppt_w"/>
                                          </p:val>
                                        </p:tav>
                                        <p:tav tm="100000">
                                          <p:val>
                                            <p:strVal val="ppt_w*0.70"/>
                                          </p:val>
                                        </p:tav>
                                      </p:tavLst>
                                    </p:anim>
                                    <p:anim calcmode="lin" valueType="num">
                                      <p:cBhvr>
                                        <p:cTn id="137" dur="1000"/>
                                        <p:tgtEl>
                                          <p:spTgt spid="41"/>
                                        </p:tgtEl>
                                        <p:attrNameLst>
                                          <p:attrName>ppt_h</p:attrName>
                                        </p:attrNameLst>
                                      </p:cBhvr>
                                      <p:tavLst>
                                        <p:tav tm="0">
                                          <p:val>
                                            <p:strVal val="ppt_h"/>
                                          </p:val>
                                        </p:tav>
                                        <p:tav tm="100000">
                                          <p:val>
                                            <p:strVal val="ppt_h"/>
                                          </p:val>
                                        </p:tav>
                                      </p:tavLst>
                                    </p:anim>
                                    <p:animEffect transition="out" filter="fade">
                                      <p:cBhvr>
                                        <p:cTn id="138" dur="1000"/>
                                        <p:tgtEl>
                                          <p:spTgt spid="41"/>
                                        </p:tgtEl>
                                      </p:cBhvr>
                                    </p:animEffect>
                                    <p:set>
                                      <p:cBhvr>
                                        <p:cTn id="139" dur="1" fill="hold">
                                          <p:stCondLst>
                                            <p:cond delay="999"/>
                                          </p:stCondLst>
                                        </p:cTn>
                                        <p:tgtEl>
                                          <p:spTgt spid="41"/>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fade">
                                      <p:cBhvr>
                                        <p:cTn id="144" dur="2000"/>
                                        <p:tgtEl>
                                          <p:spTgt spid="46"/>
                                        </p:tgtEl>
                                      </p:cBhvr>
                                    </p:animEffect>
                                  </p:childTnLst>
                                </p:cTn>
                              </p:par>
                            </p:childTnLst>
                          </p:cTn>
                        </p:par>
                      </p:childTnLst>
                    </p:cTn>
                  </p:par>
                  <p:par>
                    <p:cTn id="145" fill="hold">
                      <p:stCondLst>
                        <p:cond delay="indefinite"/>
                      </p:stCondLst>
                      <p:childTnLst>
                        <p:par>
                          <p:cTn id="146" fill="hold">
                            <p:stCondLst>
                              <p:cond delay="0"/>
                            </p:stCondLst>
                            <p:childTnLst>
                              <p:par>
                                <p:cTn id="147" presetID="55" presetClass="entr" presetSubtype="0" fill="hold" grpId="0" nodeType="clickEffect">
                                  <p:stCondLst>
                                    <p:cond delay="0"/>
                                  </p:stCondLst>
                                  <p:childTnLst>
                                    <p:set>
                                      <p:cBhvr>
                                        <p:cTn id="148" dur="1" fill="hold">
                                          <p:stCondLst>
                                            <p:cond delay="0"/>
                                          </p:stCondLst>
                                        </p:cTn>
                                        <p:tgtEl>
                                          <p:spTgt spid="29"/>
                                        </p:tgtEl>
                                        <p:attrNameLst>
                                          <p:attrName>style.visibility</p:attrName>
                                        </p:attrNameLst>
                                      </p:cBhvr>
                                      <p:to>
                                        <p:strVal val="visible"/>
                                      </p:to>
                                    </p:set>
                                    <p:anim calcmode="lin" valueType="num">
                                      <p:cBhvr>
                                        <p:cTn id="149" dur="1000" fill="hold"/>
                                        <p:tgtEl>
                                          <p:spTgt spid="29"/>
                                        </p:tgtEl>
                                        <p:attrNameLst>
                                          <p:attrName>ppt_w</p:attrName>
                                        </p:attrNameLst>
                                      </p:cBhvr>
                                      <p:tavLst>
                                        <p:tav tm="0">
                                          <p:val>
                                            <p:strVal val="#ppt_w*0.70"/>
                                          </p:val>
                                        </p:tav>
                                        <p:tav tm="100000">
                                          <p:val>
                                            <p:strVal val="#ppt_w"/>
                                          </p:val>
                                        </p:tav>
                                      </p:tavLst>
                                    </p:anim>
                                    <p:anim calcmode="lin" valueType="num">
                                      <p:cBhvr>
                                        <p:cTn id="150" dur="1000" fill="hold"/>
                                        <p:tgtEl>
                                          <p:spTgt spid="29"/>
                                        </p:tgtEl>
                                        <p:attrNameLst>
                                          <p:attrName>ppt_h</p:attrName>
                                        </p:attrNameLst>
                                      </p:cBhvr>
                                      <p:tavLst>
                                        <p:tav tm="0">
                                          <p:val>
                                            <p:strVal val="#ppt_h"/>
                                          </p:val>
                                        </p:tav>
                                        <p:tav tm="100000">
                                          <p:val>
                                            <p:strVal val="#ppt_h"/>
                                          </p:val>
                                        </p:tav>
                                      </p:tavLst>
                                    </p:anim>
                                    <p:animEffect transition="in" filter="fade">
                                      <p:cBhvr>
                                        <p:cTn id="151" dur="1000"/>
                                        <p:tgtEl>
                                          <p:spTgt spid="29"/>
                                        </p:tgtEl>
                                      </p:cBhvr>
                                    </p:animEffect>
                                  </p:childTnLst>
                                </p:cTn>
                              </p:par>
                              <p:par>
                                <p:cTn id="152" presetID="55" presetClass="exit" presetSubtype="0" fill="hold" grpId="1" nodeType="withEffect">
                                  <p:stCondLst>
                                    <p:cond delay="0"/>
                                  </p:stCondLst>
                                  <p:childTnLst>
                                    <p:anim calcmode="lin" valueType="num">
                                      <p:cBhvr>
                                        <p:cTn id="153" dur="1000"/>
                                        <p:tgtEl>
                                          <p:spTgt spid="27"/>
                                        </p:tgtEl>
                                        <p:attrNameLst>
                                          <p:attrName>ppt_w</p:attrName>
                                        </p:attrNameLst>
                                      </p:cBhvr>
                                      <p:tavLst>
                                        <p:tav tm="0">
                                          <p:val>
                                            <p:strVal val="ppt_w"/>
                                          </p:val>
                                        </p:tav>
                                        <p:tav tm="100000">
                                          <p:val>
                                            <p:strVal val="ppt_w*0.70"/>
                                          </p:val>
                                        </p:tav>
                                      </p:tavLst>
                                    </p:anim>
                                    <p:anim calcmode="lin" valueType="num">
                                      <p:cBhvr>
                                        <p:cTn id="154" dur="1000"/>
                                        <p:tgtEl>
                                          <p:spTgt spid="27"/>
                                        </p:tgtEl>
                                        <p:attrNameLst>
                                          <p:attrName>ppt_h</p:attrName>
                                        </p:attrNameLst>
                                      </p:cBhvr>
                                      <p:tavLst>
                                        <p:tav tm="0">
                                          <p:val>
                                            <p:strVal val="ppt_h"/>
                                          </p:val>
                                        </p:tav>
                                        <p:tav tm="100000">
                                          <p:val>
                                            <p:strVal val="ppt_h"/>
                                          </p:val>
                                        </p:tav>
                                      </p:tavLst>
                                    </p:anim>
                                    <p:animEffect transition="out" filter="fade">
                                      <p:cBhvr>
                                        <p:cTn id="155" dur="1000"/>
                                        <p:tgtEl>
                                          <p:spTgt spid="27"/>
                                        </p:tgtEl>
                                      </p:cBhvr>
                                    </p:animEffect>
                                    <p:set>
                                      <p:cBhvr>
                                        <p:cTn id="156" dur="1" fill="hold">
                                          <p:stCondLst>
                                            <p:cond delay="999"/>
                                          </p:stCondLst>
                                        </p:cTn>
                                        <p:tgtEl>
                                          <p:spTgt spid="27"/>
                                        </p:tgtEl>
                                        <p:attrNameLst>
                                          <p:attrName>style.visibility</p:attrName>
                                        </p:attrNameLst>
                                      </p:cBhvr>
                                      <p:to>
                                        <p:strVal val="hidden"/>
                                      </p:to>
                                    </p:set>
                                  </p:childTnLst>
                                </p:cTn>
                              </p:par>
                              <p:par>
                                <p:cTn id="157" presetID="55" presetClass="exit" presetSubtype="0" fill="hold" grpId="1" nodeType="withEffect">
                                  <p:stCondLst>
                                    <p:cond delay="0"/>
                                  </p:stCondLst>
                                  <p:childTnLst>
                                    <p:anim calcmode="lin" valueType="num">
                                      <p:cBhvr>
                                        <p:cTn id="158" dur="1000"/>
                                        <p:tgtEl>
                                          <p:spTgt spid="30"/>
                                        </p:tgtEl>
                                        <p:attrNameLst>
                                          <p:attrName>ppt_w</p:attrName>
                                        </p:attrNameLst>
                                      </p:cBhvr>
                                      <p:tavLst>
                                        <p:tav tm="0">
                                          <p:val>
                                            <p:strVal val="ppt_w"/>
                                          </p:val>
                                        </p:tav>
                                        <p:tav tm="100000">
                                          <p:val>
                                            <p:strVal val="ppt_w*0.70"/>
                                          </p:val>
                                        </p:tav>
                                      </p:tavLst>
                                    </p:anim>
                                    <p:anim calcmode="lin" valueType="num">
                                      <p:cBhvr>
                                        <p:cTn id="159" dur="1000"/>
                                        <p:tgtEl>
                                          <p:spTgt spid="30"/>
                                        </p:tgtEl>
                                        <p:attrNameLst>
                                          <p:attrName>ppt_h</p:attrName>
                                        </p:attrNameLst>
                                      </p:cBhvr>
                                      <p:tavLst>
                                        <p:tav tm="0">
                                          <p:val>
                                            <p:strVal val="ppt_h"/>
                                          </p:val>
                                        </p:tav>
                                        <p:tav tm="100000">
                                          <p:val>
                                            <p:strVal val="ppt_h"/>
                                          </p:val>
                                        </p:tav>
                                      </p:tavLst>
                                    </p:anim>
                                    <p:animEffect transition="out" filter="fade">
                                      <p:cBhvr>
                                        <p:cTn id="160" dur="1000"/>
                                        <p:tgtEl>
                                          <p:spTgt spid="30"/>
                                        </p:tgtEl>
                                      </p:cBhvr>
                                    </p:animEffect>
                                    <p:set>
                                      <p:cBhvr>
                                        <p:cTn id="161" dur="1" fill="hold">
                                          <p:stCondLst>
                                            <p:cond delay="999"/>
                                          </p:stCondLst>
                                        </p:cTn>
                                        <p:tgtEl>
                                          <p:spTgt spid="30"/>
                                        </p:tgtEl>
                                        <p:attrNameLst>
                                          <p:attrName>style.visibility</p:attrName>
                                        </p:attrNameLst>
                                      </p:cBhvr>
                                      <p:to>
                                        <p:strVal val="hidden"/>
                                      </p:to>
                                    </p:set>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grpId="0" nodeType="clickEffect">
                                  <p:stCondLst>
                                    <p:cond delay="0"/>
                                  </p:stCondLst>
                                  <p:childTnLst>
                                    <p:set>
                                      <p:cBhvr>
                                        <p:cTn id="165" dur="1" fill="hold">
                                          <p:stCondLst>
                                            <p:cond delay="0"/>
                                          </p:stCondLst>
                                        </p:cTn>
                                        <p:tgtEl>
                                          <p:spTgt spid="47"/>
                                        </p:tgtEl>
                                        <p:attrNameLst>
                                          <p:attrName>style.visibility</p:attrName>
                                        </p:attrNameLst>
                                      </p:cBhvr>
                                      <p:to>
                                        <p:strVal val="visible"/>
                                      </p:to>
                                    </p:set>
                                    <p:animEffect transition="in" filter="fade">
                                      <p:cBhvr>
                                        <p:cTn id="166" dur="2000"/>
                                        <p:tgtEl>
                                          <p:spTgt spid="47"/>
                                        </p:tgtEl>
                                      </p:cBhvr>
                                    </p:animEffect>
                                  </p:childTnLst>
                                </p:cTn>
                              </p:par>
                            </p:childTnLst>
                          </p:cTn>
                        </p:par>
                      </p:childTnLst>
                    </p:cTn>
                  </p:par>
                  <p:par>
                    <p:cTn id="167" fill="hold">
                      <p:stCondLst>
                        <p:cond delay="indefinite"/>
                      </p:stCondLst>
                      <p:childTnLst>
                        <p:par>
                          <p:cTn id="168" fill="hold">
                            <p:stCondLst>
                              <p:cond delay="0"/>
                            </p:stCondLst>
                            <p:childTnLst>
                              <p:par>
                                <p:cTn id="169" presetID="55" presetClass="entr" presetSubtype="0" fill="hold" grpId="0" nodeType="clickEffect">
                                  <p:stCondLst>
                                    <p:cond delay="0"/>
                                  </p:stCondLst>
                                  <p:childTnLst>
                                    <p:set>
                                      <p:cBhvr>
                                        <p:cTn id="170" dur="1" fill="hold">
                                          <p:stCondLst>
                                            <p:cond delay="0"/>
                                          </p:stCondLst>
                                        </p:cTn>
                                        <p:tgtEl>
                                          <p:spTgt spid="28"/>
                                        </p:tgtEl>
                                        <p:attrNameLst>
                                          <p:attrName>style.visibility</p:attrName>
                                        </p:attrNameLst>
                                      </p:cBhvr>
                                      <p:to>
                                        <p:strVal val="visible"/>
                                      </p:to>
                                    </p:set>
                                    <p:anim calcmode="lin" valueType="num">
                                      <p:cBhvr>
                                        <p:cTn id="171" dur="1000" fill="hold"/>
                                        <p:tgtEl>
                                          <p:spTgt spid="28"/>
                                        </p:tgtEl>
                                        <p:attrNameLst>
                                          <p:attrName>ppt_w</p:attrName>
                                        </p:attrNameLst>
                                      </p:cBhvr>
                                      <p:tavLst>
                                        <p:tav tm="0">
                                          <p:val>
                                            <p:strVal val="#ppt_w*0.70"/>
                                          </p:val>
                                        </p:tav>
                                        <p:tav tm="100000">
                                          <p:val>
                                            <p:strVal val="#ppt_w"/>
                                          </p:val>
                                        </p:tav>
                                      </p:tavLst>
                                    </p:anim>
                                    <p:anim calcmode="lin" valueType="num">
                                      <p:cBhvr>
                                        <p:cTn id="172" dur="1000" fill="hold"/>
                                        <p:tgtEl>
                                          <p:spTgt spid="28"/>
                                        </p:tgtEl>
                                        <p:attrNameLst>
                                          <p:attrName>ppt_h</p:attrName>
                                        </p:attrNameLst>
                                      </p:cBhvr>
                                      <p:tavLst>
                                        <p:tav tm="0">
                                          <p:val>
                                            <p:strVal val="#ppt_h"/>
                                          </p:val>
                                        </p:tav>
                                        <p:tav tm="100000">
                                          <p:val>
                                            <p:strVal val="#ppt_h"/>
                                          </p:val>
                                        </p:tav>
                                      </p:tavLst>
                                    </p:anim>
                                    <p:animEffect transition="in" filter="fade">
                                      <p:cBhvr>
                                        <p:cTn id="173" dur="1000"/>
                                        <p:tgtEl>
                                          <p:spTgt spid="28"/>
                                        </p:tgtEl>
                                      </p:cBhvr>
                                    </p:animEffect>
                                  </p:childTnLst>
                                </p:cTn>
                              </p:par>
                              <p:par>
                                <p:cTn id="174" presetID="55" presetClass="exit" presetSubtype="0" fill="hold" grpId="1" nodeType="withEffect">
                                  <p:stCondLst>
                                    <p:cond delay="0"/>
                                  </p:stCondLst>
                                  <p:childTnLst>
                                    <p:anim calcmode="lin" valueType="num">
                                      <p:cBhvr>
                                        <p:cTn id="175" dur="1000"/>
                                        <p:tgtEl>
                                          <p:spTgt spid="29"/>
                                        </p:tgtEl>
                                        <p:attrNameLst>
                                          <p:attrName>ppt_w</p:attrName>
                                        </p:attrNameLst>
                                      </p:cBhvr>
                                      <p:tavLst>
                                        <p:tav tm="0">
                                          <p:val>
                                            <p:strVal val="ppt_w"/>
                                          </p:val>
                                        </p:tav>
                                        <p:tav tm="100000">
                                          <p:val>
                                            <p:strVal val="ppt_w*0.70"/>
                                          </p:val>
                                        </p:tav>
                                      </p:tavLst>
                                    </p:anim>
                                    <p:anim calcmode="lin" valueType="num">
                                      <p:cBhvr>
                                        <p:cTn id="176" dur="1000"/>
                                        <p:tgtEl>
                                          <p:spTgt spid="29"/>
                                        </p:tgtEl>
                                        <p:attrNameLst>
                                          <p:attrName>ppt_h</p:attrName>
                                        </p:attrNameLst>
                                      </p:cBhvr>
                                      <p:tavLst>
                                        <p:tav tm="0">
                                          <p:val>
                                            <p:strVal val="ppt_h"/>
                                          </p:val>
                                        </p:tav>
                                        <p:tav tm="100000">
                                          <p:val>
                                            <p:strVal val="ppt_h"/>
                                          </p:val>
                                        </p:tav>
                                      </p:tavLst>
                                    </p:anim>
                                    <p:animEffect transition="out" filter="fade">
                                      <p:cBhvr>
                                        <p:cTn id="177" dur="1000"/>
                                        <p:tgtEl>
                                          <p:spTgt spid="29"/>
                                        </p:tgtEl>
                                      </p:cBhvr>
                                    </p:animEffect>
                                    <p:set>
                                      <p:cBhvr>
                                        <p:cTn id="178" dur="1" fill="hold">
                                          <p:stCondLst>
                                            <p:cond delay="999"/>
                                          </p:stCondLst>
                                        </p:cTn>
                                        <p:tgtEl>
                                          <p:spTgt spid="29"/>
                                        </p:tgtEl>
                                        <p:attrNameLst>
                                          <p:attrName>style.visibility</p:attrName>
                                        </p:attrNameLst>
                                      </p:cBhvr>
                                      <p:to>
                                        <p:strVal val="hidden"/>
                                      </p:to>
                                    </p:se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grpId="0" nodeType="clickEffect">
                                  <p:stCondLst>
                                    <p:cond delay="0"/>
                                  </p:stCondLst>
                                  <p:childTnLst>
                                    <p:set>
                                      <p:cBhvr>
                                        <p:cTn id="182" dur="1" fill="hold">
                                          <p:stCondLst>
                                            <p:cond delay="0"/>
                                          </p:stCondLst>
                                        </p:cTn>
                                        <p:tgtEl>
                                          <p:spTgt spid="50"/>
                                        </p:tgtEl>
                                        <p:attrNameLst>
                                          <p:attrName>style.visibility</p:attrName>
                                        </p:attrNameLst>
                                      </p:cBhvr>
                                      <p:to>
                                        <p:strVal val="visible"/>
                                      </p:to>
                                    </p:set>
                                    <p:animEffect transition="in" filter="fade">
                                      <p:cBhvr>
                                        <p:cTn id="183" dur="2000"/>
                                        <p:tgtEl>
                                          <p:spTgt spid="50"/>
                                        </p:tgtEl>
                                      </p:cBhvr>
                                    </p:animEffect>
                                  </p:childTnLst>
                                </p:cTn>
                              </p:par>
                            </p:childTnLst>
                          </p:cTn>
                        </p:par>
                      </p:childTnLst>
                    </p:cTn>
                  </p:par>
                  <p:par>
                    <p:cTn id="184" fill="hold">
                      <p:stCondLst>
                        <p:cond delay="indefinite"/>
                      </p:stCondLst>
                      <p:childTnLst>
                        <p:par>
                          <p:cTn id="185" fill="hold">
                            <p:stCondLst>
                              <p:cond delay="0"/>
                            </p:stCondLst>
                            <p:childTnLst>
                              <p:par>
                                <p:cTn id="186" presetID="18" presetClass="entr" presetSubtype="6" fill="hold" grpId="0" nodeType="clickEffect">
                                  <p:stCondLst>
                                    <p:cond delay="0"/>
                                  </p:stCondLst>
                                  <p:childTnLst>
                                    <p:set>
                                      <p:cBhvr>
                                        <p:cTn id="187" dur="1" fill="hold">
                                          <p:stCondLst>
                                            <p:cond delay="0"/>
                                          </p:stCondLst>
                                        </p:cTn>
                                        <p:tgtEl>
                                          <p:spTgt spid="51"/>
                                        </p:tgtEl>
                                        <p:attrNameLst>
                                          <p:attrName>style.visibility</p:attrName>
                                        </p:attrNameLst>
                                      </p:cBhvr>
                                      <p:to>
                                        <p:strVal val="visible"/>
                                      </p:to>
                                    </p:set>
                                    <p:animEffect transition="in" filter="strips(downRight)">
                                      <p:cBhvr>
                                        <p:cTn id="188" dur="500"/>
                                        <p:tgtEl>
                                          <p:spTgt spid="51"/>
                                        </p:tgtEl>
                                      </p:cBhvr>
                                    </p:animEffect>
                                  </p:childTnLst>
                                </p:cTn>
                              </p:par>
                            </p:childTnLst>
                          </p:cTn>
                        </p:par>
                        <p:par>
                          <p:cTn id="189" fill="hold">
                            <p:stCondLst>
                              <p:cond delay="500"/>
                            </p:stCondLst>
                            <p:childTnLst>
                              <p:par>
                                <p:cTn id="190" presetID="55" presetClass="entr" presetSubtype="0"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p:cTn id="192" dur="1000" fill="hold"/>
                                        <p:tgtEl>
                                          <p:spTgt spid="37"/>
                                        </p:tgtEl>
                                        <p:attrNameLst>
                                          <p:attrName>ppt_w</p:attrName>
                                        </p:attrNameLst>
                                      </p:cBhvr>
                                      <p:tavLst>
                                        <p:tav tm="0">
                                          <p:val>
                                            <p:strVal val="#ppt_w*0.70"/>
                                          </p:val>
                                        </p:tav>
                                        <p:tav tm="100000">
                                          <p:val>
                                            <p:strVal val="#ppt_w"/>
                                          </p:val>
                                        </p:tav>
                                      </p:tavLst>
                                    </p:anim>
                                    <p:anim calcmode="lin" valueType="num">
                                      <p:cBhvr>
                                        <p:cTn id="193" dur="1000" fill="hold"/>
                                        <p:tgtEl>
                                          <p:spTgt spid="37"/>
                                        </p:tgtEl>
                                        <p:attrNameLst>
                                          <p:attrName>ppt_h</p:attrName>
                                        </p:attrNameLst>
                                      </p:cBhvr>
                                      <p:tavLst>
                                        <p:tav tm="0">
                                          <p:val>
                                            <p:strVal val="#ppt_h"/>
                                          </p:val>
                                        </p:tav>
                                        <p:tav tm="100000">
                                          <p:val>
                                            <p:strVal val="#ppt_h"/>
                                          </p:val>
                                        </p:tav>
                                      </p:tavLst>
                                    </p:anim>
                                    <p:animEffect transition="in" filter="fade">
                                      <p:cBhvr>
                                        <p:cTn id="194" dur="1000"/>
                                        <p:tgtEl>
                                          <p:spTgt spid="37"/>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2000"/>
                                        <p:tgtEl>
                                          <p:spTgt spid="53"/>
                                        </p:tgtEl>
                                      </p:cBhvr>
                                    </p:animEffect>
                                  </p:childTnLst>
                                </p:cTn>
                              </p:par>
                            </p:childTnLst>
                          </p:cTn>
                        </p:par>
                      </p:childTnLst>
                    </p:cTn>
                  </p:par>
                  <p:par>
                    <p:cTn id="200" fill="hold">
                      <p:stCondLst>
                        <p:cond delay="indefinite"/>
                      </p:stCondLst>
                      <p:childTnLst>
                        <p:par>
                          <p:cTn id="201" fill="hold">
                            <p:stCondLst>
                              <p:cond delay="0"/>
                            </p:stCondLst>
                            <p:childTnLst>
                              <p:par>
                                <p:cTn id="202" presetID="18" presetClass="entr" presetSubtype="6" fill="hold" grpId="0" nodeType="clickEffect">
                                  <p:stCondLst>
                                    <p:cond delay="0"/>
                                  </p:stCondLst>
                                  <p:childTnLst>
                                    <p:set>
                                      <p:cBhvr>
                                        <p:cTn id="203" dur="1" fill="hold">
                                          <p:stCondLst>
                                            <p:cond delay="0"/>
                                          </p:stCondLst>
                                        </p:cTn>
                                        <p:tgtEl>
                                          <p:spTgt spid="52"/>
                                        </p:tgtEl>
                                        <p:attrNameLst>
                                          <p:attrName>style.visibility</p:attrName>
                                        </p:attrNameLst>
                                      </p:cBhvr>
                                      <p:to>
                                        <p:strVal val="visible"/>
                                      </p:to>
                                    </p:set>
                                    <p:animEffect transition="in" filter="strips(downRight)">
                                      <p:cBhvr>
                                        <p:cTn id="204" dur="500"/>
                                        <p:tgtEl>
                                          <p:spTgt spid="52"/>
                                        </p:tgtEl>
                                      </p:cBhvr>
                                    </p:animEffect>
                                  </p:childTnLst>
                                </p:cTn>
                              </p:par>
                              <p:par>
                                <p:cTn id="205" presetID="18" presetClass="exit" presetSubtype="12" fill="hold" grpId="1" nodeType="withEffect">
                                  <p:stCondLst>
                                    <p:cond delay="0"/>
                                  </p:stCondLst>
                                  <p:childTnLst>
                                    <p:animEffect transition="out" filter="strips(downLeft)">
                                      <p:cBhvr>
                                        <p:cTn id="206" dur="500"/>
                                        <p:tgtEl>
                                          <p:spTgt spid="51"/>
                                        </p:tgtEl>
                                      </p:cBhvr>
                                    </p:animEffect>
                                    <p:set>
                                      <p:cBhvr>
                                        <p:cTn id="207" dur="1" fill="hold">
                                          <p:stCondLst>
                                            <p:cond delay="499"/>
                                          </p:stCondLst>
                                        </p:cTn>
                                        <p:tgtEl>
                                          <p:spTgt spid="51"/>
                                        </p:tgtEl>
                                        <p:attrNameLst>
                                          <p:attrName>style.visibility</p:attrName>
                                        </p:attrNameLst>
                                      </p:cBhvr>
                                      <p:to>
                                        <p:strVal val="hidden"/>
                                      </p:to>
                                    </p:set>
                                  </p:childTnLst>
                                </p:cTn>
                              </p:par>
                            </p:childTnLst>
                          </p:cTn>
                        </p:par>
                        <p:par>
                          <p:cTn id="208" fill="hold">
                            <p:stCondLst>
                              <p:cond delay="500"/>
                            </p:stCondLst>
                            <p:childTnLst>
                              <p:par>
                                <p:cTn id="209" presetID="55" presetClass="entr" presetSubtype="0" fill="hold" grpId="0" nodeType="afterEffect">
                                  <p:stCondLst>
                                    <p:cond delay="0"/>
                                  </p:stCondLst>
                                  <p:childTnLst>
                                    <p:set>
                                      <p:cBhvr>
                                        <p:cTn id="210" dur="1" fill="hold">
                                          <p:stCondLst>
                                            <p:cond delay="0"/>
                                          </p:stCondLst>
                                        </p:cTn>
                                        <p:tgtEl>
                                          <p:spTgt spid="36"/>
                                        </p:tgtEl>
                                        <p:attrNameLst>
                                          <p:attrName>style.visibility</p:attrName>
                                        </p:attrNameLst>
                                      </p:cBhvr>
                                      <p:to>
                                        <p:strVal val="visible"/>
                                      </p:to>
                                    </p:set>
                                    <p:anim calcmode="lin" valueType="num">
                                      <p:cBhvr>
                                        <p:cTn id="211" dur="1000" fill="hold"/>
                                        <p:tgtEl>
                                          <p:spTgt spid="36"/>
                                        </p:tgtEl>
                                        <p:attrNameLst>
                                          <p:attrName>ppt_w</p:attrName>
                                        </p:attrNameLst>
                                      </p:cBhvr>
                                      <p:tavLst>
                                        <p:tav tm="0">
                                          <p:val>
                                            <p:strVal val="#ppt_w*0.70"/>
                                          </p:val>
                                        </p:tav>
                                        <p:tav tm="100000">
                                          <p:val>
                                            <p:strVal val="#ppt_w"/>
                                          </p:val>
                                        </p:tav>
                                      </p:tavLst>
                                    </p:anim>
                                    <p:anim calcmode="lin" valueType="num">
                                      <p:cBhvr>
                                        <p:cTn id="212" dur="1000" fill="hold"/>
                                        <p:tgtEl>
                                          <p:spTgt spid="36"/>
                                        </p:tgtEl>
                                        <p:attrNameLst>
                                          <p:attrName>ppt_h</p:attrName>
                                        </p:attrNameLst>
                                      </p:cBhvr>
                                      <p:tavLst>
                                        <p:tav tm="0">
                                          <p:val>
                                            <p:strVal val="#ppt_h"/>
                                          </p:val>
                                        </p:tav>
                                        <p:tav tm="100000">
                                          <p:val>
                                            <p:strVal val="#ppt_h"/>
                                          </p:val>
                                        </p:tav>
                                      </p:tavLst>
                                    </p:anim>
                                    <p:animEffect transition="in" filter="fade">
                                      <p:cBhvr>
                                        <p:cTn id="213" dur="1000"/>
                                        <p:tgtEl>
                                          <p:spTgt spid="36"/>
                                        </p:tgtEl>
                                      </p:cBhvr>
                                    </p:animEffect>
                                  </p:childTnLst>
                                </p:cTn>
                              </p:par>
                              <p:par>
                                <p:cTn id="214" presetID="55" presetClass="exit" presetSubtype="0" fill="hold" grpId="1" nodeType="withEffect">
                                  <p:stCondLst>
                                    <p:cond delay="0"/>
                                  </p:stCondLst>
                                  <p:childTnLst>
                                    <p:anim calcmode="lin" valueType="num">
                                      <p:cBhvr>
                                        <p:cTn id="215" dur="1000"/>
                                        <p:tgtEl>
                                          <p:spTgt spid="37"/>
                                        </p:tgtEl>
                                        <p:attrNameLst>
                                          <p:attrName>ppt_w</p:attrName>
                                        </p:attrNameLst>
                                      </p:cBhvr>
                                      <p:tavLst>
                                        <p:tav tm="0">
                                          <p:val>
                                            <p:strVal val="ppt_w"/>
                                          </p:val>
                                        </p:tav>
                                        <p:tav tm="100000">
                                          <p:val>
                                            <p:strVal val="ppt_w*0.70"/>
                                          </p:val>
                                        </p:tav>
                                      </p:tavLst>
                                    </p:anim>
                                    <p:anim calcmode="lin" valueType="num">
                                      <p:cBhvr>
                                        <p:cTn id="216" dur="1000"/>
                                        <p:tgtEl>
                                          <p:spTgt spid="37"/>
                                        </p:tgtEl>
                                        <p:attrNameLst>
                                          <p:attrName>ppt_h</p:attrName>
                                        </p:attrNameLst>
                                      </p:cBhvr>
                                      <p:tavLst>
                                        <p:tav tm="0">
                                          <p:val>
                                            <p:strVal val="ppt_h"/>
                                          </p:val>
                                        </p:tav>
                                        <p:tav tm="100000">
                                          <p:val>
                                            <p:strVal val="ppt_h"/>
                                          </p:val>
                                        </p:tav>
                                      </p:tavLst>
                                    </p:anim>
                                    <p:animEffect transition="out" filter="fade">
                                      <p:cBhvr>
                                        <p:cTn id="217" dur="1000"/>
                                        <p:tgtEl>
                                          <p:spTgt spid="37"/>
                                        </p:tgtEl>
                                      </p:cBhvr>
                                    </p:animEffect>
                                    <p:set>
                                      <p:cBhvr>
                                        <p:cTn id="218" dur="1" fill="hold">
                                          <p:stCondLst>
                                            <p:cond delay="999"/>
                                          </p:stCondLst>
                                        </p:cTn>
                                        <p:tgtEl>
                                          <p:spTgt spid="37"/>
                                        </p:tgtEl>
                                        <p:attrNameLst>
                                          <p:attrName>style.visibility</p:attrName>
                                        </p:attrNameLst>
                                      </p:cBhvr>
                                      <p:to>
                                        <p:strVal val="hidden"/>
                                      </p:to>
                                    </p:set>
                                  </p:childTnLst>
                                </p:cTn>
                              </p:par>
                            </p:childTnLst>
                          </p:cTn>
                        </p:par>
                      </p:childTnLst>
                    </p:cTn>
                  </p:par>
                  <p:par>
                    <p:cTn id="219" fill="hold">
                      <p:stCondLst>
                        <p:cond delay="indefinite"/>
                      </p:stCondLst>
                      <p:childTnLst>
                        <p:par>
                          <p:cTn id="220" fill="hold">
                            <p:stCondLst>
                              <p:cond delay="0"/>
                            </p:stCondLst>
                            <p:childTnLst>
                              <p:par>
                                <p:cTn id="221" presetID="10" presetClass="entr" presetSubtype="0" fill="hold" grpId="0" nodeType="clickEffect">
                                  <p:stCondLst>
                                    <p:cond delay="0"/>
                                  </p:stCondLst>
                                  <p:childTnLst>
                                    <p:set>
                                      <p:cBhvr>
                                        <p:cTn id="222" dur="1" fill="hold">
                                          <p:stCondLst>
                                            <p:cond delay="0"/>
                                          </p:stCondLst>
                                        </p:cTn>
                                        <p:tgtEl>
                                          <p:spTgt spid="55"/>
                                        </p:tgtEl>
                                        <p:attrNameLst>
                                          <p:attrName>style.visibility</p:attrName>
                                        </p:attrNameLst>
                                      </p:cBhvr>
                                      <p:to>
                                        <p:strVal val="visible"/>
                                      </p:to>
                                    </p:set>
                                    <p:animEffect transition="in" filter="fade">
                                      <p:cBhvr>
                                        <p:cTn id="223" dur="2000"/>
                                        <p:tgtEl>
                                          <p:spTgt spid="55"/>
                                        </p:tgtEl>
                                      </p:cBhvr>
                                    </p:animEffect>
                                  </p:childTnLst>
                                </p:cTn>
                              </p:par>
                            </p:childTnLst>
                          </p:cTn>
                        </p:par>
                      </p:childTnLst>
                    </p:cTn>
                  </p:par>
                  <p:par>
                    <p:cTn id="224" fill="hold">
                      <p:stCondLst>
                        <p:cond delay="indefinite"/>
                      </p:stCondLst>
                      <p:childTnLst>
                        <p:par>
                          <p:cTn id="225" fill="hold">
                            <p:stCondLst>
                              <p:cond delay="0"/>
                            </p:stCondLst>
                            <p:childTnLst>
                              <p:par>
                                <p:cTn id="226" presetID="10" presetClass="entr" presetSubtype="0" fill="hold" grpId="0" nodeType="clickEffect">
                                  <p:stCondLst>
                                    <p:cond delay="0"/>
                                  </p:stCondLst>
                                  <p:childTnLst>
                                    <p:set>
                                      <p:cBhvr>
                                        <p:cTn id="227" dur="1" fill="hold">
                                          <p:stCondLst>
                                            <p:cond delay="0"/>
                                          </p:stCondLst>
                                        </p:cTn>
                                        <p:tgtEl>
                                          <p:spTgt spid="56"/>
                                        </p:tgtEl>
                                        <p:attrNameLst>
                                          <p:attrName>style.visibility</p:attrName>
                                        </p:attrNameLst>
                                      </p:cBhvr>
                                      <p:to>
                                        <p:strVal val="visible"/>
                                      </p:to>
                                    </p:set>
                                    <p:animEffect transition="in" filter="fade">
                                      <p:cBhvr>
                                        <p:cTn id="228" dur="2000"/>
                                        <p:tgtEl>
                                          <p:spTgt spid="56"/>
                                        </p:tgtEl>
                                      </p:cBhvr>
                                    </p:animEffect>
                                  </p:childTnLst>
                                </p:cTn>
                              </p:par>
                            </p:childTnLst>
                          </p:cTn>
                        </p:par>
                      </p:childTnLst>
                    </p:cTn>
                  </p:par>
                  <p:par>
                    <p:cTn id="229" fill="hold">
                      <p:stCondLst>
                        <p:cond delay="indefinite"/>
                      </p:stCondLst>
                      <p:childTnLst>
                        <p:par>
                          <p:cTn id="230" fill="hold">
                            <p:stCondLst>
                              <p:cond delay="0"/>
                            </p:stCondLst>
                            <p:childTnLst>
                              <p:par>
                                <p:cTn id="231" presetID="10" presetClass="entr" presetSubtype="0" fill="hold" grpId="0" nodeType="clickEffect">
                                  <p:stCondLst>
                                    <p:cond delay="0"/>
                                  </p:stCondLst>
                                  <p:childTnLst>
                                    <p:set>
                                      <p:cBhvr>
                                        <p:cTn id="232" dur="1" fill="hold">
                                          <p:stCondLst>
                                            <p:cond delay="0"/>
                                          </p:stCondLst>
                                        </p:cTn>
                                        <p:tgtEl>
                                          <p:spTgt spid="57"/>
                                        </p:tgtEl>
                                        <p:attrNameLst>
                                          <p:attrName>style.visibility</p:attrName>
                                        </p:attrNameLst>
                                      </p:cBhvr>
                                      <p:to>
                                        <p:strVal val="visible"/>
                                      </p:to>
                                    </p:set>
                                    <p:animEffect transition="in" filter="fade">
                                      <p:cBhvr>
                                        <p:cTn id="233"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p:bldP spid="15" grpId="0"/>
      <p:bldP spid="25" grpId="0" animBg="1"/>
      <p:bldP spid="25" grpId="1" animBg="1"/>
      <p:bldP spid="26" grpId="0" animBg="1"/>
      <p:bldP spid="27" grpId="0" animBg="1"/>
      <p:bldP spid="27" grpId="1" animBg="1"/>
      <p:bldP spid="28" grpId="0" animBg="1"/>
      <p:bldP spid="29" grpId="0" animBg="1"/>
      <p:bldP spid="29" grpId="1" animBg="1"/>
      <p:bldP spid="30" grpId="0" animBg="1"/>
      <p:bldP spid="30" grpId="1" animBg="1"/>
      <p:bldP spid="32" grpId="0"/>
      <p:bldP spid="33" grpId="0"/>
      <p:bldP spid="34" grpId="0"/>
      <p:bldP spid="35" grpId="0"/>
      <p:bldP spid="36" grpId="0" animBg="1"/>
      <p:bldP spid="37" grpId="0" animBg="1"/>
      <p:bldP spid="37" grpId="1" animBg="1"/>
      <p:bldP spid="38" grpId="0"/>
      <p:bldP spid="40" grpId="0" animBg="1"/>
      <p:bldP spid="40" grpId="1" animBg="1"/>
      <p:bldP spid="41" grpId="0" animBg="1"/>
      <p:bldP spid="41" grpId="1" animBg="1"/>
      <p:bldP spid="46" grpId="0"/>
      <p:bldP spid="47" grpId="0"/>
      <p:bldP spid="50" grpId="0"/>
      <p:bldP spid="51" grpId="0" animBg="1"/>
      <p:bldP spid="51" grpId="1" animBg="1"/>
      <p:bldP spid="52" grpId="0" animBg="1"/>
      <p:bldP spid="53" grpId="0"/>
      <p:bldP spid="55" grpId="0"/>
      <p:bldP spid="56" grpId="0"/>
      <p:bldP spid="57" grpId="0"/>
      <p:bldP spid="6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a:spLocks noGrp="1"/>
          </p:cNvSpPr>
          <p:nvPr>
            <p:ph type="title"/>
          </p:nvPr>
        </p:nvSpPr>
        <p:spPr>
          <a:xfrm>
            <a:off x="428596" y="285728"/>
            <a:ext cx="8229600" cy="1143000"/>
          </a:xfrm>
        </p:spPr>
        <p:txBody>
          <a:bodyPr>
            <a:normAutofit/>
          </a:bodyPr>
          <a:lstStyle/>
          <a:p>
            <a:r>
              <a:rPr lang="it-IT" sz="2800" b="1" dirty="0" smtClean="0">
                <a:latin typeface="Times New Roman" pitchFamily="18" charset="0"/>
                <a:cs typeface="Times New Roman" pitchFamily="18" charset="0"/>
              </a:rPr>
              <a:t>Le mutazioni cromosomiche sottodominanti hanno una distribuzione </a:t>
            </a:r>
            <a:r>
              <a:rPr lang="it-IT" sz="2800" b="1" dirty="0" err="1" smtClean="0">
                <a:latin typeface="Times New Roman" pitchFamily="18" charset="0"/>
                <a:cs typeface="Times New Roman" pitchFamily="18" charset="0"/>
              </a:rPr>
              <a:t>politipica</a:t>
            </a:r>
            <a:r>
              <a:rPr lang="it-IT" sz="2800" b="1" dirty="0" smtClean="0">
                <a:latin typeface="Times New Roman" pitchFamily="18" charset="0"/>
                <a:cs typeface="Times New Roman" pitchFamily="18" charset="0"/>
              </a:rPr>
              <a:t> in </a:t>
            </a:r>
            <a:r>
              <a:rPr lang="it-IT" sz="2800" b="1" dirty="0" err="1" smtClean="0">
                <a:latin typeface="Times New Roman" pitchFamily="18" charset="0"/>
                <a:cs typeface="Times New Roman" pitchFamily="18" charset="0"/>
              </a:rPr>
              <a:t>metapopolazioni</a:t>
            </a:r>
            <a:endParaRPr lang="it-IT" sz="2800" b="1" dirty="0">
              <a:latin typeface="Times New Roman" pitchFamily="18" charset="0"/>
              <a:cs typeface="Times New Roman" pitchFamily="18" charset="0"/>
            </a:endParaRPr>
          </a:p>
        </p:txBody>
      </p:sp>
      <p:sp>
        <p:nvSpPr>
          <p:cNvPr id="6" name="AutoShape 39">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grpSp>
        <p:nvGrpSpPr>
          <p:cNvPr id="48" name="Gruppo 47"/>
          <p:cNvGrpSpPr/>
          <p:nvPr/>
        </p:nvGrpSpPr>
        <p:grpSpPr>
          <a:xfrm>
            <a:off x="928662" y="1857364"/>
            <a:ext cx="4143404" cy="3786214"/>
            <a:chOff x="2643174" y="1857364"/>
            <a:chExt cx="4143404" cy="3786214"/>
          </a:xfrm>
        </p:grpSpPr>
        <p:sp>
          <p:nvSpPr>
            <p:cNvPr id="8" name="Rettangolo 7"/>
            <p:cNvSpPr/>
            <p:nvPr/>
          </p:nvSpPr>
          <p:spPr>
            <a:xfrm>
              <a:off x="2643174" y="400050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3857620"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p:cNvSpPr/>
            <p:nvPr/>
          </p:nvSpPr>
          <p:spPr>
            <a:xfrm>
              <a:off x="6215074" y="507207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5072066" y="292893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643174"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2643174" y="185736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5072066" y="185736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6215074" y="185736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3857620" y="185736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5072066"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3857620"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Rettangolo 21"/>
            <p:cNvSpPr/>
            <p:nvPr/>
          </p:nvSpPr>
          <p:spPr>
            <a:xfrm>
              <a:off x="2643174" y="507207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22"/>
            <p:cNvSpPr/>
            <p:nvPr/>
          </p:nvSpPr>
          <p:spPr>
            <a:xfrm>
              <a:off x="5072066"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p:cNvSpPr/>
            <p:nvPr/>
          </p:nvSpPr>
          <p:spPr>
            <a:xfrm>
              <a:off x="6215074" y="292893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Rettangolo 24"/>
            <p:cNvSpPr/>
            <p:nvPr/>
          </p:nvSpPr>
          <p:spPr>
            <a:xfrm>
              <a:off x="6215074"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Rettangolo 25"/>
            <p:cNvSpPr/>
            <p:nvPr/>
          </p:nvSpPr>
          <p:spPr>
            <a:xfrm>
              <a:off x="3857620"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8" name="Rettangolo 27"/>
          <p:cNvSpPr/>
          <p:nvPr/>
        </p:nvSpPr>
        <p:spPr>
          <a:xfrm>
            <a:off x="2143108" y="400050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Rettangolo 28"/>
          <p:cNvSpPr/>
          <p:nvPr/>
        </p:nvSpPr>
        <p:spPr>
          <a:xfrm>
            <a:off x="928662" y="292893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Rettangolo 31"/>
          <p:cNvSpPr/>
          <p:nvPr/>
        </p:nvSpPr>
        <p:spPr>
          <a:xfrm>
            <a:off x="6000760" y="1581136"/>
            <a:ext cx="285752" cy="27622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Rettangolo 32"/>
          <p:cNvSpPr/>
          <p:nvPr/>
        </p:nvSpPr>
        <p:spPr>
          <a:xfrm>
            <a:off x="6000760" y="2214554"/>
            <a:ext cx="285752" cy="276228"/>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33"/>
          <p:cNvSpPr/>
          <p:nvPr/>
        </p:nvSpPr>
        <p:spPr>
          <a:xfrm>
            <a:off x="6000760" y="2857496"/>
            <a:ext cx="285752" cy="276228"/>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Freccia bidirezionale orizzontale 48"/>
          <p:cNvSpPr/>
          <p:nvPr/>
        </p:nvSpPr>
        <p:spPr>
          <a:xfrm>
            <a:off x="6000760" y="3571876"/>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61" name="Gruppo 60"/>
          <p:cNvGrpSpPr/>
          <p:nvPr/>
        </p:nvGrpSpPr>
        <p:grpSpPr>
          <a:xfrm>
            <a:off x="1138206" y="2071678"/>
            <a:ext cx="3719546" cy="3357586"/>
            <a:chOff x="2852718" y="2071678"/>
            <a:chExt cx="3719546" cy="3357586"/>
          </a:xfrm>
        </p:grpSpPr>
        <p:sp>
          <p:nvSpPr>
            <p:cNvPr id="35" name="Freccia bidirezionale orizzontale 34"/>
            <p:cNvSpPr/>
            <p:nvPr/>
          </p:nvSpPr>
          <p:spPr>
            <a:xfrm>
              <a:off x="3357554" y="207167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Freccia bidirezionale orizzontale 35"/>
            <p:cNvSpPr/>
            <p:nvPr/>
          </p:nvSpPr>
          <p:spPr>
            <a:xfrm>
              <a:off x="4572000" y="207167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Freccia bidirezionale orizzontale 36"/>
            <p:cNvSpPr/>
            <p:nvPr/>
          </p:nvSpPr>
          <p:spPr>
            <a:xfrm>
              <a:off x="3357554" y="314324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Freccia bidirezionale orizzontale 37"/>
            <p:cNvSpPr/>
            <p:nvPr/>
          </p:nvSpPr>
          <p:spPr>
            <a:xfrm>
              <a:off x="4572000" y="314324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Freccia bidirezionale orizzontale 38"/>
            <p:cNvSpPr/>
            <p:nvPr/>
          </p:nvSpPr>
          <p:spPr>
            <a:xfrm>
              <a:off x="5715008" y="207167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Freccia bidirezionale orizzontale 39"/>
            <p:cNvSpPr/>
            <p:nvPr/>
          </p:nvSpPr>
          <p:spPr>
            <a:xfrm rot="5400000">
              <a:off x="6322231" y="260746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Freccia bidirezionale orizzontale 40"/>
            <p:cNvSpPr/>
            <p:nvPr/>
          </p:nvSpPr>
          <p:spPr>
            <a:xfrm>
              <a:off x="5715008" y="314324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Freccia bidirezionale orizzontale 41"/>
            <p:cNvSpPr/>
            <p:nvPr/>
          </p:nvSpPr>
          <p:spPr>
            <a:xfrm>
              <a:off x="4572000" y="421481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Freccia bidirezionale orizzontale 42"/>
            <p:cNvSpPr/>
            <p:nvPr/>
          </p:nvSpPr>
          <p:spPr>
            <a:xfrm>
              <a:off x="3286116" y="421481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Freccia bidirezionale orizzontale 43"/>
            <p:cNvSpPr/>
            <p:nvPr/>
          </p:nvSpPr>
          <p:spPr>
            <a:xfrm>
              <a:off x="3357554" y="528638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Freccia bidirezionale orizzontale 44"/>
            <p:cNvSpPr/>
            <p:nvPr/>
          </p:nvSpPr>
          <p:spPr>
            <a:xfrm>
              <a:off x="4572000" y="528638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Freccia bidirezionale orizzontale 45"/>
            <p:cNvSpPr/>
            <p:nvPr/>
          </p:nvSpPr>
          <p:spPr>
            <a:xfrm>
              <a:off x="5715008" y="4248144"/>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Freccia bidirezionale orizzontale 46"/>
            <p:cNvSpPr/>
            <p:nvPr/>
          </p:nvSpPr>
          <p:spPr>
            <a:xfrm>
              <a:off x="5786446" y="5286388"/>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Freccia bidirezionale orizzontale 49"/>
            <p:cNvSpPr/>
            <p:nvPr/>
          </p:nvSpPr>
          <p:spPr>
            <a:xfrm rot="5400000">
              <a:off x="5179223" y="260746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1" name="Freccia bidirezionale orizzontale 50"/>
            <p:cNvSpPr/>
            <p:nvPr/>
          </p:nvSpPr>
          <p:spPr>
            <a:xfrm rot="5400000">
              <a:off x="3964777" y="260746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Freccia bidirezionale orizzontale 51"/>
            <p:cNvSpPr/>
            <p:nvPr/>
          </p:nvSpPr>
          <p:spPr>
            <a:xfrm rot="5400000">
              <a:off x="2750331" y="260746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Freccia bidirezionale orizzontale 52"/>
            <p:cNvSpPr/>
            <p:nvPr/>
          </p:nvSpPr>
          <p:spPr>
            <a:xfrm rot="5400000">
              <a:off x="6322231" y="367903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4" name="Freccia bidirezionale orizzontale 53"/>
            <p:cNvSpPr/>
            <p:nvPr/>
          </p:nvSpPr>
          <p:spPr>
            <a:xfrm rot="5400000">
              <a:off x="5179223" y="367903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Freccia bidirezionale orizzontale 54"/>
            <p:cNvSpPr/>
            <p:nvPr/>
          </p:nvSpPr>
          <p:spPr>
            <a:xfrm rot="5400000">
              <a:off x="3964777" y="367903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Freccia bidirezionale orizzontale 55"/>
            <p:cNvSpPr/>
            <p:nvPr/>
          </p:nvSpPr>
          <p:spPr>
            <a:xfrm rot="5400000">
              <a:off x="2745561" y="3679034"/>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7" name="Freccia bidirezionale orizzontale 56"/>
            <p:cNvSpPr/>
            <p:nvPr/>
          </p:nvSpPr>
          <p:spPr>
            <a:xfrm rot="5400000">
              <a:off x="2750331"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Freccia bidirezionale orizzontale 57"/>
            <p:cNvSpPr/>
            <p:nvPr/>
          </p:nvSpPr>
          <p:spPr>
            <a:xfrm rot="5400000">
              <a:off x="3964777"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Freccia bidirezionale orizzontale 58"/>
            <p:cNvSpPr/>
            <p:nvPr/>
          </p:nvSpPr>
          <p:spPr>
            <a:xfrm rot="5400000">
              <a:off x="5179223"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0" name="Freccia bidirezionale orizzontale 59"/>
            <p:cNvSpPr/>
            <p:nvPr/>
          </p:nvSpPr>
          <p:spPr>
            <a:xfrm rot="5400000">
              <a:off x="6322231" y="4750603"/>
              <a:ext cx="357190" cy="142876"/>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2" name="Rettangolo 61"/>
          <p:cNvSpPr/>
          <p:nvPr/>
        </p:nvSpPr>
        <p:spPr>
          <a:xfrm>
            <a:off x="928662" y="400050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Rettangolo 62"/>
          <p:cNvSpPr/>
          <p:nvPr/>
        </p:nvSpPr>
        <p:spPr>
          <a:xfrm>
            <a:off x="928662" y="507207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4" name="Rettangolo 63"/>
          <p:cNvSpPr/>
          <p:nvPr/>
        </p:nvSpPr>
        <p:spPr>
          <a:xfrm>
            <a:off x="3357554" y="292893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5" name="Rettangolo 64"/>
          <p:cNvSpPr/>
          <p:nvPr/>
        </p:nvSpPr>
        <p:spPr>
          <a:xfrm>
            <a:off x="3357554" y="4000504"/>
            <a:ext cx="571504" cy="571504"/>
          </a:xfrm>
          <a:prstGeom prst="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6" name="Rettangolo 65"/>
          <p:cNvSpPr/>
          <p:nvPr/>
        </p:nvSpPr>
        <p:spPr>
          <a:xfrm>
            <a:off x="928662" y="507207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Freccia a destra 66"/>
          <p:cNvSpPr/>
          <p:nvPr/>
        </p:nvSpPr>
        <p:spPr>
          <a:xfrm>
            <a:off x="6072198" y="4929198"/>
            <a:ext cx="357190" cy="285752"/>
          </a:xfrm>
          <a:prstGeom prs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8" name="Freccia bidirezionale orizzontale 67"/>
          <p:cNvSpPr/>
          <p:nvPr/>
        </p:nvSpPr>
        <p:spPr>
          <a:xfrm>
            <a:off x="1571604" y="4143380"/>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Freccia bidirezionale orizzontale 68"/>
          <p:cNvSpPr/>
          <p:nvPr/>
        </p:nvSpPr>
        <p:spPr>
          <a:xfrm>
            <a:off x="5929322" y="4214818"/>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1" name="Freccia a destra 70"/>
          <p:cNvSpPr/>
          <p:nvPr/>
        </p:nvSpPr>
        <p:spPr>
          <a:xfrm>
            <a:off x="428596" y="3071810"/>
            <a:ext cx="357190" cy="285752"/>
          </a:xfrm>
          <a:prstGeom prs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2" name="Freccia a destra 71"/>
          <p:cNvSpPr/>
          <p:nvPr/>
        </p:nvSpPr>
        <p:spPr>
          <a:xfrm>
            <a:off x="357158" y="5214950"/>
            <a:ext cx="357190" cy="285752"/>
          </a:xfrm>
          <a:prstGeom prs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3" name="Freccia bidirezionale orizzontale 72"/>
          <p:cNvSpPr/>
          <p:nvPr/>
        </p:nvSpPr>
        <p:spPr>
          <a:xfrm rot="5400000">
            <a:off x="3388511" y="3612357"/>
            <a:ext cx="500066" cy="276228"/>
          </a:xfrm>
          <a:prstGeom prst="leftRightArrow">
            <a:avLst/>
          </a:prstGeom>
          <a:solidFill>
            <a:srgbClr val="20F315"/>
          </a:solidFill>
          <a:ln>
            <a:solidFill>
              <a:srgbClr val="20F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3357554" y="4000504"/>
            <a:ext cx="57150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p:cNvSpPr/>
          <p:nvPr/>
        </p:nvSpPr>
        <p:spPr>
          <a:xfrm>
            <a:off x="928662" y="4000504"/>
            <a:ext cx="571504" cy="57150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4" name="CasellaDiTesto 73"/>
          <p:cNvSpPr txBox="1"/>
          <p:nvPr/>
        </p:nvSpPr>
        <p:spPr>
          <a:xfrm>
            <a:off x="6500826" y="1477020"/>
            <a:ext cx="2357454" cy="523220"/>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mutato</a:t>
            </a:r>
            <a:endParaRPr lang="it-IT" sz="1400" b="1" dirty="0">
              <a:latin typeface="Times New Roman" pitchFamily="18" charset="0"/>
              <a:cs typeface="Times New Roman" pitchFamily="18" charset="0"/>
            </a:endParaRPr>
          </a:p>
        </p:txBody>
      </p:sp>
      <p:sp>
        <p:nvSpPr>
          <p:cNvPr id="75" name="CasellaDiTesto 74"/>
          <p:cNvSpPr txBox="1"/>
          <p:nvPr/>
        </p:nvSpPr>
        <p:spPr>
          <a:xfrm>
            <a:off x="6500826" y="2071678"/>
            <a:ext cx="2357454" cy="523220"/>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a:t>
            </a:r>
            <a:r>
              <a:rPr lang="it-IT" sz="1400" b="1" dirty="0" err="1" smtClean="0">
                <a:latin typeface="Times New Roman" pitchFamily="18" charset="0"/>
                <a:cs typeface="Times New Roman" pitchFamily="18" charset="0"/>
              </a:rPr>
              <a:t>monomorfo</a:t>
            </a:r>
            <a:r>
              <a:rPr lang="it-IT" sz="1400" b="1" dirty="0" smtClean="0">
                <a:latin typeface="Times New Roman" pitchFamily="18" charset="0"/>
                <a:cs typeface="Times New Roman" pitchFamily="18" charset="0"/>
              </a:rPr>
              <a:t> per il cromosoma standard</a:t>
            </a:r>
            <a:endParaRPr lang="it-IT" sz="1400" b="1" dirty="0">
              <a:latin typeface="Times New Roman" pitchFamily="18" charset="0"/>
              <a:cs typeface="Times New Roman" pitchFamily="18" charset="0"/>
            </a:endParaRPr>
          </a:p>
        </p:txBody>
      </p:sp>
      <p:sp>
        <p:nvSpPr>
          <p:cNvPr id="76" name="CasellaDiTesto 75"/>
          <p:cNvSpPr txBox="1"/>
          <p:nvPr/>
        </p:nvSpPr>
        <p:spPr>
          <a:xfrm>
            <a:off x="6572264" y="2714620"/>
            <a:ext cx="2357454" cy="523220"/>
          </a:xfrm>
          <a:prstGeom prst="rect">
            <a:avLst/>
          </a:prstGeom>
          <a:noFill/>
        </p:spPr>
        <p:txBody>
          <a:bodyPr wrap="square" rtlCol="0">
            <a:spAutoFit/>
          </a:bodyPr>
          <a:lstStyle/>
          <a:p>
            <a:r>
              <a:rPr lang="it-IT" sz="1400" b="1" dirty="0" err="1" smtClean="0">
                <a:latin typeface="Times New Roman" pitchFamily="18" charset="0"/>
                <a:cs typeface="Times New Roman" pitchFamily="18" charset="0"/>
              </a:rPr>
              <a:t>Deme</a:t>
            </a:r>
            <a:r>
              <a:rPr lang="it-IT" sz="1400" b="1" dirty="0" smtClean="0">
                <a:latin typeface="Times New Roman" pitchFamily="18" charset="0"/>
                <a:cs typeface="Times New Roman" pitchFamily="18" charset="0"/>
              </a:rPr>
              <a:t> transitoriamente polimorfo</a:t>
            </a:r>
            <a:endParaRPr lang="it-IT" sz="1400" b="1" dirty="0">
              <a:latin typeface="Times New Roman" pitchFamily="18" charset="0"/>
              <a:cs typeface="Times New Roman" pitchFamily="18" charset="0"/>
            </a:endParaRPr>
          </a:p>
        </p:txBody>
      </p:sp>
      <p:sp>
        <p:nvSpPr>
          <p:cNvPr id="77" name="CasellaDiTesto 76"/>
          <p:cNvSpPr txBox="1"/>
          <p:nvPr/>
        </p:nvSpPr>
        <p:spPr>
          <a:xfrm>
            <a:off x="6653226" y="3429000"/>
            <a:ext cx="149067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Migrazione  tra i demi con m&lt;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endParaRPr lang="it-IT" sz="1400" b="1" dirty="0">
              <a:latin typeface="Times New Roman" pitchFamily="18" charset="0"/>
              <a:cs typeface="Times New Roman" pitchFamily="18" charset="0"/>
            </a:endParaRPr>
          </a:p>
        </p:txBody>
      </p:sp>
      <p:sp>
        <p:nvSpPr>
          <p:cNvPr id="78" name="CasellaDiTesto 77"/>
          <p:cNvSpPr txBox="1"/>
          <p:nvPr/>
        </p:nvSpPr>
        <p:spPr>
          <a:xfrm>
            <a:off x="6715140" y="4143380"/>
            <a:ext cx="149067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Migrazione  tra i demi con m&gt;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endParaRPr lang="it-IT" sz="1400" b="1" dirty="0">
              <a:latin typeface="Times New Roman" pitchFamily="18" charset="0"/>
              <a:cs typeface="Times New Roman" pitchFamily="18" charset="0"/>
            </a:endParaRPr>
          </a:p>
        </p:txBody>
      </p:sp>
      <p:sp>
        <p:nvSpPr>
          <p:cNvPr id="79" name="CasellaDiTesto 78"/>
          <p:cNvSpPr txBox="1"/>
          <p:nvPr/>
        </p:nvSpPr>
        <p:spPr>
          <a:xfrm>
            <a:off x="6715140" y="4857760"/>
            <a:ext cx="1490674" cy="523220"/>
          </a:xfrm>
          <a:prstGeom prst="rect">
            <a:avLst/>
          </a:prstGeom>
          <a:noFill/>
        </p:spPr>
        <p:txBody>
          <a:bodyPr wrap="square" rtlCol="0">
            <a:spAutoFit/>
          </a:bodyPr>
          <a:lstStyle/>
          <a:p>
            <a:r>
              <a:rPr lang="it-IT" sz="1400" b="1" dirty="0" smtClean="0">
                <a:latin typeface="Times New Roman" pitchFamily="18" charset="0"/>
                <a:cs typeface="Times New Roman" pitchFamily="18" charset="0"/>
              </a:rPr>
              <a:t>Immigrazione  con m&gt;</a:t>
            </a:r>
            <a:r>
              <a:rPr lang="it-IT" sz="1400" b="1" i="1" dirty="0" smtClean="0">
                <a:latin typeface="Times New Roman" pitchFamily="18" charset="0"/>
                <a:cs typeface="Times New Roman" pitchFamily="18" charset="0"/>
              </a:rPr>
              <a:t> </a:t>
            </a:r>
            <a:r>
              <a:rPr lang="it-IT" sz="1400" b="1" i="1" dirty="0" err="1" smtClean="0">
                <a:latin typeface="Times New Roman" pitchFamily="18" charset="0"/>
                <a:cs typeface="Times New Roman" pitchFamily="18" charset="0"/>
              </a:rPr>
              <a:t>m</a:t>
            </a:r>
            <a:r>
              <a:rPr lang="it-IT" sz="1400" b="1" i="1" baseline="-25000" dirty="0" err="1" smtClean="0">
                <a:latin typeface="Times New Roman" pitchFamily="18" charset="0"/>
                <a:cs typeface="Times New Roman" pitchFamily="18" charset="0"/>
              </a:rPr>
              <a:t>c</a:t>
            </a:r>
            <a:endParaRPr lang="it-IT" sz="1400" b="1" dirty="0">
              <a:latin typeface="Times New Roman" pitchFamily="18" charset="0"/>
              <a:cs typeface="Times New Roman" pitchFamily="18" charset="0"/>
            </a:endParaRPr>
          </a:p>
        </p:txBody>
      </p:sp>
      <p:sp>
        <p:nvSpPr>
          <p:cNvPr id="80" name="CasellaDiTesto 79"/>
          <p:cNvSpPr txBox="1"/>
          <p:nvPr/>
        </p:nvSpPr>
        <p:spPr>
          <a:xfrm>
            <a:off x="642910" y="5906176"/>
            <a:ext cx="7715304" cy="523220"/>
          </a:xfrm>
          <a:prstGeom prst="rect">
            <a:avLst/>
          </a:prstGeom>
          <a:solidFill>
            <a:srgbClr val="92D050"/>
          </a:solidFill>
        </p:spPr>
        <p:txBody>
          <a:bodyPr wrap="square" rtlCol="0">
            <a:spAutoFit/>
          </a:bodyPr>
          <a:lstStyle/>
          <a:p>
            <a:r>
              <a:rPr lang="it-IT" sz="1400" b="1" dirty="0" smtClean="0">
                <a:latin typeface="Times New Roman" pitchFamily="18" charset="0"/>
                <a:cs typeface="Times New Roman" pitchFamily="18" charset="0"/>
              </a:rPr>
              <a:t>Come risultato delle fluttuazioni del tasso di migrazione, il numero dei demi </a:t>
            </a:r>
            <a:r>
              <a:rPr lang="it-IT" sz="1400" b="1" dirty="0" err="1" smtClean="0">
                <a:latin typeface="Times New Roman" pitchFamily="18" charset="0"/>
                <a:cs typeface="Times New Roman" pitchFamily="18" charset="0"/>
              </a:rPr>
              <a:t>monomorfi</a:t>
            </a:r>
            <a:r>
              <a:rPr lang="it-IT" sz="1400" b="1" dirty="0" smtClean="0">
                <a:latin typeface="Times New Roman" pitchFamily="18" charset="0"/>
                <a:cs typeface="Times New Roman" pitchFamily="18" charset="0"/>
              </a:rPr>
              <a:t> per il cromosoma mutato può casualmente aumentare (espansione del cromosoma mutato) o diminuire</a:t>
            </a:r>
            <a:endParaRPr lang="it-IT" sz="1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strVal val="#ppt_w*0.70"/>
                                          </p:val>
                                        </p:tav>
                                        <p:tav tm="100000">
                                          <p:val>
                                            <p:strVal val="#ppt_w"/>
                                          </p:val>
                                        </p:tav>
                                      </p:tavLst>
                                    </p:anim>
                                    <p:anim calcmode="lin" valueType="num">
                                      <p:cBhvr>
                                        <p:cTn id="8" dur="1000" fill="hold"/>
                                        <p:tgtEl>
                                          <p:spTgt spid="48"/>
                                        </p:tgtEl>
                                        <p:attrNameLst>
                                          <p:attrName>ppt_h</p:attrName>
                                        </p:attrNameLst>
                                      </p:cBhvr>
                                      <p:tavLst>
                                        <p:tav tm="0">
                                          <p:val>
                                            <p:strVal val="#ppt_h"/>
                                          </p:val>
                                        </p:tav>
                                        <p:tav tm="100000">
                                          <p:val>
                                            <p:strVal val="#ppt_h"/>
                                          </p:val>
                                        </p:tav>
                                      </p:tavLst>
                                    </p:anim>
                                    <p:animEffect transition="in" filter="fade">
                                      <p:cBhvr>
                                        <p:cTn id="9" dur="1000"/>
                                        <p:tgtEl>
                                          <p:spTgt spid="48"/>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1000" fill="hold"/>
                                        <p:tgtEl>
                                          <p:spTgt spid="61"/>
                                        </p:tgtEl>
                                        <p:attrNameLst>
                                          <p:attrName>ppt_w</p:attrName>
                                        </p:attrNameLst>
                                      </p:cBhvr>
                                      <p:tavLst>
                                        <p:tav tm="0">
                                          <p:val>
                                            <p:strVal val="#ppt_w*0.70"/>
                                          </p:val>
                                        </p:tav>
                                        <p:tav tm="100000">
                                          <p:val>
                                            <p:strVal val="#ppt_w"/>
                                          </p:val>
                                        </p:tav>
                                      </p:tavLst>
                                    </p:anim>
                                    <p:anim calcmode="lin" valueType="num">
                                      <p:cBhvr>
                                        <p:cTn id="14" dur="1000" fill="hold"/>
                                        <p:tgtEl>
                                          <p:spTgt spid="61"/>
                                        </p:tgtEl>
                                        <p:attrNameLst>
                                          <p:attrName>ppt_h</p:attrName>
                                        </p:attrNameLst>
                                      </p:cBhvr>
                                      <p:tavLst>
                                        <p:tav tm="0">
                                          <p:val>
                                            <p:strVal val="#ppt_h"/>
                                          </p:val>
                                        </p:tav>
                                        <p:tav tm="100000">
                                          <p:val>
                                            <p:strVal val="#ppt_h"/>
                                          </p:val>
                                        </p:tav>
                                      </p:tavLst>
                                    </p:anim>
                                    <p:animEffect transition="in" filter="fade">
                                      <p:cBhvr>
                                        <p:cTn id="15" dur="10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0" fill="hold"/>
                                        <p:tgtEl>
                                          <p:spTgt spid="32"/>
                                        </p:tgtEl>
                                        <p:attrNameLst>
                                          <p:attrName>ppt_w</p:attrName>
                                        </p:attrNameLst>
                                      </p:cBhvr>
                                      <p:tavLst>
                                        <p:tav tm="0">
                                          <p:val>
                                            <p:strVal val="#ppt_w*0.70"/>
                                          </p:val>
                                        </p:tav>
                                        <p:tav tm="100000">
                                          <p:val>
                                            <p:strVal val="#ppt_w"/>
                                          </p:val>
                                        </p:tav>
                                      </p:tavLst>
                                    </p:anim>
                                    <p:anim calcmode="lin" valueType="num">
                                      <p:cBhvr>
                                        <p:cTn id="21" dur="1000" fill="hold"/>
                                        <p:tgtEl>
                                          <p:spTgt spid="32"/>
                                        </p:tgtEl>
                                        <p:attrNameLst>
                                          <p:attrName>ppt_h</p:attrName>
                                        </p:attrNameLst>
                                      </p:cBhvr>
                                      <p:tavLst>
                                        <p:tav tm="0">
                                          <p:val>
                                            <p:strVal val="#ppt_h"/>
                                          </p:val>
                                        </p:tav>
                                        <p:tav tm="100000">
                                          <p:val>
                                            <p:strVal val="#ppt_h"/>
                                          </p:val>
                                        </p:tav>
                                      </p:tavLst>
                                    </p:anim>
                                    <p:animEffect transition="in" filter="fade">
                                      <p:cBhvr>
                                        <p:cTn id="22" dur="1000"/>
                                        <p:tgtEl>
                                          <p:spTgt spid="32"/>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2000"/>
                                        <p:tgtEl>
                                          <p:spTgt spid="7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1000" fill="hold"/>
                                        <p:tgtEl>
                                          <p:spTgt spid="33"/>
                                        </p:tgtEl>
                                        <p:attrNameLst>
                                          <p:attrName>ppt_w</p:attrName>
                                        </p:attrNameLst>
                                      </p:cBhvr>
                                      <p:tavLst>
                                        <p:tav tm="0">
                                          <p:val>
                                            <p:strVal val="#ppt_w*0.70"/>
                                          </p:val>
                                        </p:tav>
                                        <p:tav tm="100000">
                                          <p:val>
                                            <p:strVal val="#ppt_w"/>
                                          </p:val>
                                        </p:tav>
                                      </p:tavLst>
                                    </p:anim>
                                    <p:anim calcmode="lin" valueType="num">
                                      <p:cBhvr>
                                        <p:cTn id="32" dur="1000" fill="hold"/>
                                        <p:tgtEl>
                                          <p:spTgt spid="33"/>
                                        </p:tgtEl>
                                        <p:attrNameLst>
                                          <p:attrName>ppt_h</p:attrName>
                                        </p:attrNameLst>
                                      </p:cBhvr>
                                      <p:tavLst>
                                        <p:tav tm="0">
                                          <p:val>
                                            <p:strVal val="#ppt_h"/>
                                          </p:val>
                                        </p:tav>
                                        <p:tav tm="100000">
                                          <p:val>
                                            <p:strVal val="#ppt_h"/>
                                          </p:val>
                                        </p:tav>
                                      </p:tavLst>
                                    </p:anim>
                                    <p:animEffect transition="in" filter="fade">
                                      <p:cBhvr>
                                        <p:cTn id="33" dur="1000"/>
                                        <p:tgtEl>
                                          <p:spTgt spid="33"/>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2000"/>
                                        <p:tgtEl>
                                          <p:spTgt spid="75"/>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000" fill="hold"/>
                                        <p:tgtEl>
                                          <p:spTgt spid="34"/>
                                        </p:tgtEl>
                                        <p:attrNameLst>
                                          <p:attrName>ppt_w</p:attrName>
                                        </p:attrNameLst>
                                      </p:cBhvr>
                                      <p:tavLst>
                                        <p:tav tm="0">
                                          <p:val>
                                            <p:strVal val="#ppt_w*0.70"/>
                                          </p:val>
                                        </p:tav>
                                        <p:tav tm="100000">
                                          <p:val>
                                            <p:strVal val="#ppt_w"/>
                                          </p:val>
                                        </p:tav>
                                      </p:tavLst>
                                    </p:anim>
                                    <p:anim calcmode="lin" valueType="num">
                                      <p:cBhvr>
                                        <p:cTn id="43" dur="1000" fill="hold"/>
                                        <p:tgtEl>
                                          <p:spTgt spid="34"/>
                                        </p:tgtEl>
                                        <p:attrNameLst>
                                          <p:attrName>ppt_h</p:attrName>
                                        </p:attrNameLst>
                                      </p:cBhvr>
                                      <p:tavLst>
                                        <p:tav tm="0">
                                          <p:val>
                                            <p:strVal val="#ppt_h"/>
                                          </p:val>
                                        </p:tav>
                                        <p:tav tm="100000">
                                          <p:val>
                                            <p:strVal val="#ppt_h"/>
                                          </p:val>
                                        </p:tav>
                                      </p:tavLst>
                                    </p:anim>
                                    <p:animEffect transition="in" filter="fade">
                                      <p:cBhvr>
                                        <p:cTn id="44" dur="1000"/>
                                        <p:tgtEl>
                                          <p:spTgt spid="3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fade">
                                      <p:cBhvr>
                                        <p:cTn id="48" dur="2000"/>
                                        <p:tgtEl>
                                          <p:spTgt spid="76"/>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12"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strips(downLeft)">
                                      <p:cBhvr>
                                        <p:cTn id="53" dur="500"/>
                                        <p:tgtEl>
                                          <p:spTgt spid="49"/>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2000"/>
                                        <p:tgtEl>
                                          <p:spTgt spid="77"/>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12" fill="hold" grpId="0" nodeType="click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strips(downLeft)">
                                      <p:cBhvr>
                                        <p:cTn id="62" dur="500"/>
                                        <p:tgtEl>
                                          <p:spTgt spid="73"/>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12" fill="hold" grpId="0" nodeType="click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strips(downLeft)">
                                      <p:cBhvr>
                                        <p:cTn id="67" dur="500"/>
                                        <p:tgtEl>
                                          <p:spTgt spid="69"/>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2000"/>
                                        <p:tgtEl>
                                          <p:spTgt spid="78"/>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xit" presetSubtype="0" fill="hold" grpId="1" nodeType="clickEffect">
                                  <p:stCondLst>
                                    <p:cond delay="0"/>
                                  </p:stCondLst>
                                  <p:childTnLst>
                                    <p:anim calcmode="lin" valueType="num">
                                      <p:cBhvr>
                                        <p:cTn id="75" dur="1000"/>
                                        <p:tgtEl>
                                          <p:spTgt spid="73"/>
                                        </p:tgtEl>
                                        <p:attrNameLst>
                                          <p:attrName>ppt_w</p:attrName>
                                        </p:attrNameLst>
                                      </p:cBhvr>
                                      <p:tavLst>
                                        <p:tav tm="0">
                                          <p:val>
                                            <p:strVal val="ppt_w"/>
                                          </p:val>
                                        </p:tav>
                                        <p:tav tm="100000">
                                          <p:val>
                                            <p:strVal val="ppt_w*0.70"/>
                                          </p:val>
                                        </p:tav>
                                      </p:tavLst>
                                    </p:anim>
                                    <p:anim calcmode="lin" valueType="num">
                                      <p:cBhvr>
                                        <p:cTn id="76" dur="1000"/>
                                        <p:tgtEl>
                                          <p:spTgt spid="73"/>
                                        </p:tgtEl>
                                        <p:attrNameLst>
                                          <p:attrName>ppt_h</p:attrName>
                                        </p:attrNameLst>
                                      </p:cBhvr>
                                      <p:tavLst>
                                        <p:tav tm="0">
                                          <p:val>
                                            <p:strVal val="ppt_h"/>
                                          </p:val>
                                        </p:tav>
                                        <p:tav tm="100000">
                                          <p:val>
                                            <p:strVal val="ppt_h"/>
                                          </p:val>
                                        </p:tav>
                                      </p:tavLst>
                                    </p:anim>
                                    <p:animEffect transition="out" filter="fade">
                                      <p:cBhvr>
                                        <p:cTn id="77" dur="1000"/>
                                        <p:tgtEl>
                                          <p:spTgt spid="73"/>
                                        </p:tgtEl>
                                      </p:cBhvr>
                                    </p:animEffect>
                                    <p:set>
                                      <p:cBhvr>
                                        <p:cTn id="78" dur="1" fill="hold">
                                          <p:stCondLst>
                                            <p:cond delay="999"/>
                                          </p:stCondLst>
                                        </p:cTn>
                                        <p:tgtEl>
                                          <p:spTgt spid="73"/>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 fill="hold">
                                          <p:stCondLst>
                                            <p:cond delay="0"/>
                                          </p:stCondLst>
                                        </p:cTn>
                                        <p:tgtEl>
                                          <p:spTgt spid="64"/>
                                        </p:tgtEl>
                                        <p:attrNameLst>
                                          <p:attrName>style.visibility</p:attrName>
                                        </p:attrNameLst>
                                      </p:cBhvr>
                                      <p:to>
                                        <p:strVal val="visible"/>
                                      </p:to>
                                    </p:set>
                                    <p:anim calcmode="lin" valueType="num">
                                      <p:cBhvr>
                                        <p:cTn id="83" dur="1000" fill="hold"/>
                                        <p:tgtEl>
                                          <p:spTgt spid="64"/>
                                        </p:tgtEl>
                                        <p:attrNameLst>
                                          <p:attrName>ppt_w</p:attrName>
                                        </p:attrNameLst>
                                      </p:cBhvr>
                                      <p:tavLst>
                                        <p:tav tm="0">
                                          <p:val>
                                            <p:strVal val="#ppt_w*0.70"/>
                                          </p:val>
                                        </p:tav>
                                        <p:tav tm="100000">
                                          <p:val>
                                            <p:strVal val="#ppt_w"/>
                                          </p:val>
                                        </p:tav>
                                      </p:tavLst>
                                    </p:anim>
                                    <p:anim calcmode="lin" valueType="num">
                                      <p:cBhvr>
                                        <p:cTn id="84" dur="1000" fill="hold"/>
                                        <p:tgtEl>
                                          <p:spTgt spid="64"/>
                                        </p:tgtEl>
                                        <p:attrNameLst>
                                          <p:attrName>ppt_h</p:attrName>
                                        </p:attrNameLst>
                                      </p:cBhvr>
                                      <p:tavLst>
                                        <p:tav tm="0">
                                          <p:val>
                                            <p:strVal val="#ppt_h"/>
                                          </p:val>
                                        </p:tav>
                                        <p:tav tm="100000">
                                          <p:val>
                                            <p:strVal val="#ppt_h"/>
                                          </p:val>
                                        </p:tav>
                                      </p:tavLst>
                                    </p:anim>
                                    <p:animEffect transition="in" filter="fade">
                                      <p:cBhvr>
                                        <p:cTn id="85" dur="1000"/>
                                        <p:tgtEl>
                                          <p:spTgt spid="64"/>
                                        </p:tgtEl>
                                      </p:cBhvr>
                                    </p:animEffect>
                                  </p:childTnLst>
                                </p:cTn>
                              </p:par>
                              <p:par>
                                <p:cTn id="86" presetID="55" presetClass="entr" presetSubtype="0"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1000" fill="hold"/>
                                        <p:tgtEl>
                                          <p:spTgt spid="65"/>
                                        </p:tgtEl>
                                        <p:attrNameLst>
                                          <p:attrName>ppt_w</p:attrName>
                                        </p:attrNameLst>
                                      </p:cBhvr>
                                      <p:tavLst>
                                        <p:tav tm="0">
                                          <p:val>
                                            <p:strVal val="#ppt_w*0.70"/>
                                          </p:val>
                                        </p:tav>
                                        <p:tav tm="100000">
                                          <p:val>
                                            <p:strVal val="#ppt_w"/>
                                          </p:val>
                                        </p:tav>
                                      </p:tavLst>
                                    </p:anim>
                                    <p:anim calcmode="lin" valueType="num">
                                      <p:cBhvr>
                                        <p:cTn id="89" dur="1000" fill="hold"/>
                                        <p:tgtEl>
                                          <p:spTgt spid="65"/>
                                        </p:tgtEl>
                                        <p:attrNameLst>
                                          <p:attrName>ppt_h</p:attrName>
                                        </p:attrNameLst>
                                      </p:cBhvr>
                                      <p:tavLst>
                                        <p:tav tm="0">
                                          <p:val>
                                            <p:strVal val="#ppt_h"/>
                                          </p:val>
                                        </p:tav>
                                        <p:tav tm="100000">
                                          <p:val>
                                            <p:strVal val="#ppt_h"/>
                                          </p:val>
                                        </p:tav>
                                      </p:tavLst>
                                    </p:anim>
                                    <p:animEffect transition="in" filter="fade">
                                      <p:cBhvr>
                                        <p:cTn id="90" dur="1000"/>
                                        <p:tgtEl>
                                          <p:spTgt spid="65"/>
                                        </p:tgtEl>
                                      </p:cBhvr>
                                    </p:animEffect>
                                  </p:childTnLst>
                                </p:cTn>
                              </p:par>
                            </p:childTnLst>
                          </p:cTn>
                        </p:par>
                      </p:childTnLst>
                    </p:cTn>
                  </p:par>
                  <p:par>
                    <p:cTn id="91" fill="hold">
                      <p:stCondLst>
                        <p:cond delay="indefinite"/>
                      </p:stCondLst>
                      <p:childTnLst>
                        <p:par>
                          <p:cTn id="92" fill="hold">
                            <p:stCondLst>
                              <p:cond delay="0"/>
                            </p:stCondLst>
                            <p:childTnLst>
                              <p:par>
                                <p:cTn id="93" presetID="55" presetClass="exit" presetSubtype="0" fill="hold" grpId="1" nodeType="clickEffect">
                                  <p:stCondLst>
                                    <p:cond delay="0"/>
                                  </p:stCondLst>
                                  <p:childTnLst>
                                    <p:anim calcmode="lin" valueType="num">
                                      <p:cBhvr>
                                        <p:cTn id="94" dur="1000"/>
                                        <p:tgtEl>
                                          <p:spTgt spid="64"/>
                                        </p:tgtEl>
                                        <p:attrNameLst>
                                          <p:attrName>ppt_w</p:attrName>
                                        </p:attrNameLst>
                                      </p:cBhvr>
                                      <p:tavLst>
                                        <p:tav tm="0">
                                          <p:val>
                                            <p:strVal val="ppt_w"/>
                                          </p:val>
                                        </p:tav>
                                        <p:tav tm="100000">
                                          <p:val>
                                            <p:strVal val="ppt_w*0.70"/>
                                          </p:val>
                                        </p:tav>
                                      </p:tavLst>
                                    </p:anim>
                                    <p:anim calcmode="lin" valueType="num">
                                      <p:cBhvr>
                                        <p:cTn id="95" dur="1000"/>
                                        <p:tgtEl>
                                          <p:spTgt spid="64"/>
                                        </p:tgtEl>
                                        <p:attrNameLst>
                                          <p:attrName>ppt_h</p:attrName>
                                        </p:attrNameLst>
                                      </p:cBhvr>
                                      <p:tavLst>
                                        <p:tav tm="0">
                                          <p:val>
                                            <p:strVal val="ppt_h"/>
                                          </p:val>
                                        </p:tav>
                                        <p:tav tm="100000">
                                          <p:val>
                                            <p:strVal val="ppt_h"/>
                                          </p:val>
                                        </p:tav>
                                      </p:tavLst>
                                    </p:anim>
                                    <p:animEffect transition="out" filter="fade">
                                      <p:cBhvr>
                                        <p:cTn id="96" dur="1000"/>
                                        <p:tgtEl>
                                          <p:spTgt spid="64"/>
                                        </p:tgtEl>
                                      </p:cBhvr>
                                    </p:animEffect>
                                    <p:set>
                                      <p:cBhvr>
                                        <p:cTn id="97" dur="1" fill="hold">
                                          <p:stCondLst>
                                            <p:cond delay="999"/>
                                          </p:stCondLst>
                                        </p:cTn>
                                        <p:tgtEl>
                                          <p:spTgt spid="64"/>
                                        </p:tgtEl>
                                        <p:attrNameLst>
                                          <p:attrName>style.visibility</p:attrName>
                                        </p:attrNameLst>
                                      </p:cBhvr>
                                      <p:to>
                                        <p:strVal val="hidden"/>
                                      </p:to>
                                    </p:set>
                                  </p:childTnLst>
                                </p:cTn>
                              </p:par>
                              <p:par>
                                <p:cTn id="98" presetID="55" presetClass="exit" presetSubtype="0" fill="hold" grpId="1" nodeType="withEffect">
                                  <p:stCondLst>
                                    <p:cond delay="0"/>
                                  </p:stCondLst>
                                  <p:childTnLst>
                                    <p:anim calcmode="lin" valueType="num">
                                      <p:cBhvr>
                                        <p:cTn id="99" dur="1000"/>
                                        <p:tgtEl>
                                          <p:spTgt spid="65"/>
                                        </p:tgtEl>
                                        <p:attrNameLst>
                                          <p:attrName>ppt_w</p:attrName>
                                        </p:attrNameLst>
                                      </p:cBhvr>
                                      <p:tavLst>
                                        <p:tav tm="0">
                                          <p:val>
                                            <p:strVal val="ppt_w"/>
                                          </p:val>
                                        </p:tav>
                                        <p:tav tm="100000">
                                          <p:val>
                                            <p:strVal val="ppt_w*0.70"/>
                                          </p:val>
                                        </p:tav>
                                      </p:tavLst>
                                    </p:anim>
                                    <p:anim calcmode="lin" valueType="num">
                                      <p:cBhvr>
                                        <p:cTn id="100" dur="1000"/>
                                        <p:tgtEl>
                                          <p:spTgt spid="65"/>
                                        </p:tgtEl>
                                        <p:attrNameLst>
                                          <p:attrName>ppt_h</p:attrName>
                                        </p:attrNameLst>
                                      </p:cBhvr>
                                      <p:tavLst>
                                        <p:tav tm="0">
                                          <p:val>
                                            <p:strVal val="ppt_h"/>
                                          </p:val>
                                        </p:tav>
                                        <p:tav tm="100000">
                                          <p:val>
                                            <p:strVal val="ppt_h"/>
                                          </p:val>
                                        </p:tav>
                                      </p:tavLst>
                                    </p:anim>
                                    <p:animEffect transition="out" filter="fade">
                                      <p:cBhvr>
                                        <p:cTn id="101" dur="1000"/>
                                        <p:tgtEl>
                                          <p:spTgt spid="65"/>
                                        </p:tgtEl>
                                      </p:cBhvr>
                                    </p:animEffect>
                                    <p:set>
                                      <p:cBhvr>
                                        <p:cTn id="102" dur="1" fill="hold">
                                          <p:stCondLst>
                                            <p:cond delay="999"/>
                                          </p:stCondLst>
                                        </p:cTn>
                                        <p:tgtEl>
                                          <p:spTgt spid="65"/>
                                        </p:tgtEl>
                                        <p:attrNameLst>
                                          <p:attrName>style.visibility</p:attrName>
                                        </p:attrNameLst>
                                      </p:cBhvr>
                                      <p:to>
                                        <p:strVal val="hidden"/>
                                      </p:to>
                                    </p:set>
                                  </p:childTnLst>
                                </p:cTn>
                              </p:par>
                              <p:par>
                                <p:cTn id="103" presetID="55" presetClass="entr" presetSubtype="0" fill="hold" grpId="0" nodeType="withEffect">
                                  <p:stCondLst>
                                    <p:cond delay="0"/>
                                  </p:stCondLst>
                                  <p:childTnLst>
                                    <p:set>
                                      <p:cBhvr>
                                        <p:cTn id="104" dur="1" fill="hold">
                                          <p:stCondLst>
                                            <p:cond delay="0"/>
                                          </p:stCondLst>
                                        </p:cTn>
                                        <p:tgtEl>
                                          <p:spTgt spid="10"/>
                                        </p:tgtEl>
                                        <p:attrNameLst>
                                          <p:attrName>style.visibility</p:attrName>
                                        </p:attrNameLst>
                                      </p:cBhvr>
                                      <p:to>
                                        <p:strVal val="visible"/>
                                      </p:to>
                                    </p:set>
                                    <p:anim calcmode="lin" valueType="num">
                                      <p:cBhvr>
                                        <p:cTn id="105" dur="1000" fill="hold"/>
                                        <p:tgtEl>
                                          <p:spTgt spid="10"/>
                                        </p:tgtEl>
                                        <p:attrNameLst>
                                          <p:attrName>ppt_w</p:attrName>
                                        </p:attrNameLst>
                                      </p:cBhvr>
                                      <p:tavLst>
                                        <p:tav tm="0">
                                          <p:val>
                                            <p:strVal val="#ppt_w*0.70"/>
                                          </p:val>
                                        </p:tav>
                                        <p:tav tm="100000">
                                          <p:val>
                                            <p:strVal val="#ppt_w"/>
                                          </p:val>
                                        </p:tav>
                                      </p:tavLst>
                                    </p:anim>
                                    <p:anim calcmode="lin" valueType="num">
                                      <p:cBhvr>
                                        <p:cTn id="106" dur="1000" fill="hold"/>
                                        <p:tgtEl>
                                          <p:spTgt spid="10"/>
                                        </p:tgtEl>
                                        <p:attrNameLst>
                                          <p:attrName>ppt_h</p:attrName>
                                        </p:attrNameLst>
                                      </p:cBhvr>
                                      <p:tavLst>
                                        <p:tav tm="0">
                                          <p:val>
                                            <p:strVal val="#ppt_h"/>
                                          </p:val>
                                        </p:tav>
                                        <p:tav tm="100000">
                                          <p:val>
                                            <p:strVal val="#ppt_h"/>
                                          </p:val>
                                        </p:tav>
                                      </p:tavLst>
                                    </p:anim>
                                    <p:animEffect transition="in" filter="fade">
                                      <p:cBhvr>
                                        <p:cTn id="107" dur="1000"/>
                                        <p:tgtEl>
                                          <p:spTgt spid="10"/>
                                        </p:tgtEl>
                                      </p:cBhvr>
                                    </p:animEffect>
                                  </p:childTnLst>
                                </p:cTn>
                              </p:par>
                            </p:childTnLst>
                          </p:cTn>
                        </p:par>
                      </p:childTnLst>
                    </p:cTn>
                  </p:par>
                  <p:par>
                    <p:cTn id="108" fill="hold">
                      <p:stCondLst>
                        <p:cond delay="indefinite"/>
                      </p:stCondLst>
                      <p:childTnLst>
                        <p:par>
                          <p:cTn id="109" fill="hold">
                            <p:stCondLst>
                              <p:cond delay="0"/>
                            </p:stCondLst>
                            <p:childTnLst>
                              <p:par>
                                <p:cTn id="110" presetID="18" presetClass="entr" presetSubtype="12" fill="hold" grpId="0" nodeType="clickEffect">
                                  <p:stCondLst>
                                    <p:cond delay="0"/>
                                  </p:stCondLst>
                                  <p:childTnLst>
                                    <p:set>
                                      <p:cBhvr>
                                        <p:cTn id="111" dur="1" fill="hold">
                                          <p:stCondLst>
                                            <p:cond delay="0"/>
                                          </p:stCondLst>
                                        </p:cTn>
                                        <p:tgtEl>
                                          <p:spTgt spid="68"/>
                                        </p:tgtEl>
                                        <p:attrNameLst>
                                          <p:attrName>style.visibility</p:attrName>
                                        </p:attrNameLst>
                                      </p:cBhvr>
                                      <p:to>
                                        <p:strVal val="visible"/>
                                      </p:to>
                                    </p:set>
                                    <p:animEffect transition="in" filter="strips(downLeft)">
                                      <p:cBhvr>
                                        <p:cTn id="112" dur="500"/>
                                        <p:tgtEl>
                                          <p:spTgt spid="68"/>
                                        </p:tgtEl>
                                      </p:cBhvr>
                                    </p:animEffect>
                                  </p:childTnLst>
                                </p:cTn>
                              </p:par>
                            </p:childTnLst>
                          </p:cTn>
                        </p:par>
                      </p:childTnLst>
                    </p:cTn>
                  </p:par>
                  <p:par>
                    <p:cTn id="113" fill="hold">
                      <p:stCondLst>
                        <p:cond delay="indefinite"/>
                      </p:stCondLst>
                      <p:childTnLst>
                        <p:par>
                          <p:cTn id="114" fill="hold">
                            <p:stCondLst>
                              <p:cond delay="0"/>
                            </p:stCondLst>
                            <p:childTnLst>
                              <p:par>
                                <p:cTn id="115" presetID="55" presetClass="exit" presetSubtype="0" fill="hold" grpId="1" nodeType="clickEffect">
                                  <p:stCondLst>
                                    <p:cond delay="0"/>
                                  </p:stCondLst>
                                  <p:childTnLst>
                                    <p:anim calcmode="lin" valueType="num">
                                      <p:cBhvr>
                                        <p:cTn id="116" dur="1000"/>
                                        <p:tgtEl>
                                          <p:spTgt spid="68"/>
                                        </p:tgtEl>
                                        <p:attrNameLst>
                                          <p:attrName>ppt_w</p:attrName>
                                        </p:attrNameLst>
                                      </p:cBhvr>
                                      <p:tavLst>
                                        <p:tav tm="0">
                                          <p:val>
                                            <p:strVal val="ppt_w"/>
                                          </p:val>
                                        </p:tav>
                                        <p:tav tm="100000">
                                          <p:val>
                                            <p:strVal val="ppt_w*0.70"/>
                                          </p:val>
                                        </p:tav>
                                      </p:tavLst>
                                    </p:anim>
                                    <p:anim calcmode="lin" valueType="num">
                                      <p:cBhvr>
                                        <p:cTn id="117" dur="1000"/>
                                        <p:tgtEl>
                                          <p:spTgt spid="68"/>
                                        </p:tgtEl>
                                        <p:attrNameLst>
                                          <p:attrName>ppt_h</p:attrName>
                                        </p:attrNameLst>
                                      </p:cBhvr>
                                      <p:tavLst>
                                        <p:tav tm="0">
                                          <p:val>
                                            <p:strVal val="ppt_h"/>
                                          </p:val>
                                        </p:tav>
                                        <p:tav tm="100000">
                                          <p:val>
                                            <p:strVal val="ppt_h"/>
                                          </p:val>
                                        </p:tav>
                                      </p:tavLst>
                                    </p:anim>
                                    <p:animEffect transition="out" filter="fade">
                                      <p:cBhvr>
                                        <p:cTn id="118" dur="1000"/>
                                        <p:tgtEl>
                                          <p:spTgt spid="68"/>
                                        </p:tgtEl>
                                      </p:cBhvr>
                                    </p:animEffect>
                                    <p:set>
                                      <p:cBhvr>
                                        <p:cTn id="119" dur="1" fill="hold">
                                          <p:stCondLst>
                                            <p:cond delay="999"/>
                                          </p:stCondLst>
                                        </p:cTn>
                                        <p:tgtEl>
                                          <p:spTgt spid="68"/>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55" presetClass="entr" presetSubtype="0" fill="hold" grpId="0" nodeType="click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1000" fill="hold"/>
                                        <p:tgtEl>
                                          <p:spTgt spid="28"/>
                                        </p:tgtEl>
                                        <p:attrNameLst>
                                          <p:attrName>ppt_w</p:attrName>
                                        </p:attrNameLst>
                                      </p:cBhvr>
                                      <p:tavLst>
                                        <p:tav tm="0">
                                          <p:val>
                                            <p:strVal val="#ppt_w*0.70"/>
                                          </p:val>
                                        </p:tav>
                                        <p:tav tm="100000">
                                          <p:val>
                                            <p:strVal val="#ppt_w"/>
                                          </p:val>
                                        </p:tav>
                                      </p:tavLst>
                                    </p:anim>
                                    <p:anim calcmode="lin" valueType="num">
                                      <p:cBhvr>
                                        <p:cTn id="125" dur="1000" fill="hold"/>
                                        <p:tgtEl>
                                          <p:spTgt spid="28"/>
                                        </p:tgtEl>
                                        <p:attrNameLst>
                                          <p:attrName>ppt_h</p:attrName>
                                        </p:attrNameLst>
                                      </p:cBhvr>
                                      <p:tavLst>
                                        <p:tav tm="0">
                                          <p:val>
                                            <p:strVal val="#ppt_h"/>
                                          </p:val>
                                        </p:tav>
                                        <p:tav tm="100000">
                                          <p:val>
                                            <p:strVal val="#ppt_h"/>
                                          </p:val>
                                        </p:tav>
                                      </p:tavLst>
                                    </p:anim>
                                    <p:animEffect transition="in" filter="fade">
                                      <p:cBhvr>
                                        <p:cTn id="126" dur="1000"/>
                                        <p:tgtEl>
                                          <p:spTgt spid="28"/>
                                        </p:tgtEl>
                                      </p:cBhvr>
                                    </p:animEffect>
                                  </p:childTnLst>
                                </p:cTn>
                              </p:par>
                              <p:par>
                                <p:cTn id="127" presetID="55" presetClass="entr" presetSubtype="0" fill="hold" grpId="0" nodeType="withEffect">
                                  <p:stCondLst>
                                    <p:cond delay="0"/>
                                  </p:stCondLst>
                                  <p:childTnLst>
                                    <p:set>
                                      <p:cBhvr>
                                        <p:cTn id="128" dur="1" fill="hold">
                                          <p:stCondLst>
                                            <p:cond delay="0"/>
                                          </p:stCondLst>
                                        </p:cTn>
                                        <p:tgtEl>
                                          <p:spTgt spid="62"/>
                                        </p:tgtEl>
                                        <p:attrNameLst>
                                          <p:attrName>style.visibility</p:attrName>
                                        </p:attrNameLst>
                                      </p:cBhvr>
                                      <p:to>
                                        <p:strVal val="visible"/>
                                      </p:to>
                                    </p:set>
                                    <p:anim calcmode="lin" valueType="num">
                                      <p:cBhvr>
                                        <p:cTn id="129" dur="1000" fill="hold"/>
                                        <p:tgtEl>
                                          <p:spTgt spid="62"/>
                                        </p:tgtEl>
                                        <p:attrNameLst>
                                          <p:attrName>ppt_w</p:attrName>
                                        </p:attrNameLst>
                                      </p:cBhvr>
                                      <p:tavLst>
                                        <p:tav tm="0">
                                          <p:val>
                                            <p:strVal val="#ppt_w*0.70"/>
                                          </p:val>
                                        </p:tav>
                                        <p:tav tm="100000">
                                          <p:val>
                                            <p:strVal val="#ppt_w"/>
                                          </p:val>
                                        </p:tav>
                                      </p:tavLst>
                                    </p:anim>
                                    <p:anim calcmode="lin" valueType="num">
                                      <p:cBhvr>
                                        <p:cTn id="130" dur="1000" fill="hold"/>
                                        <p:tgtEl>
                                          <p:spTgt spid="62"/>
                                        </p:tgtEl>
                                        <p:attrNameLst>
                                          <p:attrName>ppt_h</p:attrName>
                                        </p:attrNameLst>
                                      </p:cBhvr>
                                      <p:tavLst>
                                        <p:tav tm="0">
                                          <p:val>
                                            <p:strVal val="#ppt_h"/>
                                          </p:val>
                                        </p:tav>
                                        <p:tav tm="100000">
                                          <p:val>
                                            <p:strVal val="#ppt_h"/>
                                          </p:val>
                                        </p:tav>
                                      </p:tavLst>
                                    </p:anim>
                                    <p:animEffect transition="in" filter="fade">
                                      <p:cBhvr>
                                        <p:cTn id="131" dur="1000"/>
                                        <p:tgtEl>
                                          <p:spTgt spid="62"/>
                                        </p:tgtEl>
                                      </p:cBhvr>
                                    </p:animEffect>
                                  </p:childTnLst>
                                </p:cTn>
                              </p:par>
                            </p:childTnLst>
                          </p:cTn>
                        </p:par>
                      </p:childTnLst>
                    </p:cTn>
                  </p:par>
                  <p:par>
                    <p:cTn id="132" fill="hold">
                      <p:stCondLst>
                        <p:cond delay="indefinite"/>
                      </p:stCondLst>
                      <p:childTnLst>
                        <p:par>
                          <p:cTn id="133" fill="hold">
                            <p:stCondLst>
                              <p:cond delay="0"/>
                            </p:stCondLst>
                            <p:childTnLst>
                              <p:par>
                                <p:cTn id="134" presetID="55" presetClass="exit" presetSubtype="0" fill="hold" grpId="1" nodeType="clickEffect">
                                  <p:stCondLst>
                                    <p:cond delay="0"/>
                                  </p:stCondLst>
                                  <p:childTnLst>
                                    <p:anim calcmode="lin" valueType="num">
                                      <p:cBhvr>
                                        <p:cTn id="135" dur="1000"/>
                                        <p:tgtEl>
                                          <p:spTgt spid="28"/>
                                        </p:tgtEl>
                                        <p:attrNameLst>
                                          <p:attrName>ppt_w</p:attrName>
                                        </p:attrNameLst>
                                      </p:cBhvr>
                                      <p:tavLst>
                                        <p:tav tm="0">
                                          <p:val>
                                            <p:strVal val="ppt_w"/>
                                          </p:val>
                                        </p:tav>
                                        <p:tav tm="100000">
                                          <p:val>
                                            <p:strVal val="ppt_w*0.70"/>
                                          </p:val>
                                        </p:tav>
                                      </p:tavLst>
                                    </p:anim>
                                    <p:anim calcmode="lin" valueType="num">
                                      <p:cBhvr>
                                        <p:cTn id="136" dur="1000"/>
                                        <p:tgtEl>
                                          <p:spTgt spid="28"/>
                                        </p:tgtEl>
                                        <p:attrNameLst>
                                          <p:attrName>ppt_h</p:attrName>
                                        </p:attrNameLst>
                                      </p:cBhvr>
                                      <p:tavLst>
                                        <p:tav tm="0">
                                          <p:val>
                                            <p:strVal val="ppt_h"/>
                                          </p:val>
                                        </p:tav>
                                        <p:tav tm="100000">
                                          <p:val>
                                            <p:strVal val="ppt_h"/>
                                          </p:val>
                                        </p:tav>
                                      </p:tavLst>
                                    </p:anim>
                                    <p:animEffect transition="out" filter="fade">
                                      <p:cBhvr>
                                        <p:cTn id="137" dur="1000"/>
                                        <p:tgtEl>
                                          <p:spTgt spid="28"/>
                                        </p:tgtEl>
                                      </p:cBhvr>
                                    </p:animEffect>
                                    <p:set>
                                      <p:cBhvr>
                                        <p:cTn id="138" dur="1" fill="hold">
                                          <p:stCondLst>
                                            <p:cond delay="999"/>
                                          </p:stCondLst>
                                        </p:cTn>
                                        <p:tgtEl>
                                          <p:spTgt spid="28"/>
                                        </p:tgtEl>
                                        <p:attrNameLst>
                                          <p:attrName>style.visibility</p:attrName>
                                        </p:attrNameLst>
                                      </p:cBhvr>
                                      <p:to>
                                        <p:strVal val="hidden"/>
                                      </p:to>
                                    </p:set>
                                  </p:childTnLst>
                                </p:cTn>
                              </p:par>
                              <p:par>
                                <p:cTn id="139" presetID="55" presetClass="exit" presetSubtype="0" fill="hold" grpId="1" nodeType="withEffect">
                                  <p:stCondLst>
                                    <p:cond delay="0"/>
                                  </p:stCondLst>
                                  <p:childTnLst>
                                    <p:anim calcmode="lin" valueType="num">
                                      <p:cBhvr>
                                        <p:cTn id="140" dur="1000"/>
                                        <p:tgtEl>
                                          <p:spTgt spid="62"/>
                                        </p:tgtEl>
                                        <p:attrNameLst>
                                          <p:attrName>ppt_w</p:attrName>
                                        </p:attrNameLst>
                                      </p:cBhvr>
                                      <p:tavLst>
                                        <p:tav tm="0">
                                          <p:val>
                                            <p:strVal val="ppt_w"/>
                                          </p:val>
                                        </p:tav>
                                        <p:tav tm="100000">
                                          <p:val>
                                            <p:strVal val="ppt_w*0.70"/>
                                          </p:val>
                                        </p:tav>
                                      </p:tavLst>
                                    </p:anim>
                                    <p:anim calcmode="lin" valueType="num">
                                      <p:cBhvr>
                                        <p:cTn id="141" dur="1000"/>
                                        <p:tgtEl>
                                          <p:spTgt spid="62"/>
                                        </p:tgtEl>
                                        <p:attrNameLst>
                                          <p:attrName>ppt_h</p:attrName>
                                        </p:attrNameLst>
                                      </p:cBhvr>
                                      <p:tavLst>
                                        <p:tav tm="0">
                                          <p:val>
                                            <p:strVal val="ppt_h"/>
                                          </p:val>
                                        </p:tav>
                                        <p:tav tm="100000">
                                          <p:val>
                                            <p:strVal val="ppt_h"/>
                                          </p:val>
                                        </p:tav>
                                      </p:tavLst>
                                    </p:anim>
                                    <p:animEffect transition="out" filter="fade">
                                      <p:cBhvr>
                                        <p:cTn id="142" dur="1000"/>
                                        <p:tgtEl>
                                          <p:spTgt spid="62"/>
                                        </p:tgtEl>
                                      </p:cBhvr>
                                    </p:animEffect>
                                    <p:set>
                                      <p:cBhvr>
                                        <p:cTn id="143" dur="1" fill="hold">
                                          <p:stCondLst>
                                            <p:cond delay="999"/>
                                          </p:stCondLst>
                                        </p:cTn>
                                        <p:tgtEl>
                                          <p:spTgt spid="62"/>
                                        </p:tgtEl>
                                        <p:attrNameLst>
                                          <p:attrName>style.visibility</p:attrName>
                                        </p:attrNameLst>
                                      </p:cBhvr>
                                      <p:to>
                                        <p:strVal val="hidden"/>
                                      </p:to>
                                    </p:set>
                                  </p:childTnLst>
                                </p:cTn>
                              </p:par>
                            </p:childTnLst>
                          </p:cTn>
                        </p:par>
                      </p:childTnLst>
                    </p:cTn>
                  </p:par>
                  <p:par>
                    <p:cTn id="144" fill="hold">
                      <p:stCondLst>
                        <p:cond delay="indefinite"/>
                      </p:stCondLst>
                      <p:childTnLst>
                        <p:par>
                          <p:cTn id="145" fill="hold">
                            <p:stCondLst>
                              <p:cond delay="0"/>
                            </p:stCondLst>
                            <p:childTnLst>
                              <p:par>
                                <p:cTn id="146" presetID="55" presetClass="entr" presetSubtype="0" fill="hold" grpId="0" nodeType="clickEffect">
                                  <p:stCondLst>
                                    <p:cond delay="0"/>
                                  </p:stCondLst>
                                  <p:childTnLst>
                                    <p:set>
                                      <p:cBhvr>
                                        <p:cTn id="147" dur="1" fill="hold">
                                          <p:stCondLst>
                                            <p:cond delay="0"/>
                                          </p:stCondLst>
                                        </p:cTn>
                                        <p:tgtEl>
                                          <p:spTgt spid="21"/>
                                        </p:tgtEl>
                                        <p:attrNameLst>
                                          <p:attrName>style.visibility</p:attrName>
                                        </p:attrNameLst>
                                      </p:cBhvr>
                                      <p:to>
                                        <p:strVal val="visible"/>
                                      </p:to>
                                    </p:set>
                                    <p:anim calcmode="lin" valueType="num">
                                      <p:cBhvr>
                                        <p:cTn id="148" dur="1000" fill="hold"/>
                                        <p:tgtEl>
                                          <p:spTgt spid="21"/>
                                        </p:tgtEl>
                                        <p:attrNameLst>
                                          <p:attrName>ppt_w</p:attrName>
                                        </p:attrNameLst>
                                      </p:cBhvr>
                                      <p:tavLst>
                                        <p:tav tm="0">
                                          <p:val>
                                            <p:strVal val="#ppt_w*0.70"/>
                                          </p:val>
                                        </p:tav>
                                        <p:tav tm="100000">
                                          <p:val>
                                            <p:strVal val="#ppt_w"/>
                                          </p:val>
                                        </p:tav>
                                      </p:tavLst>
                                    </p:anim>
                                    <p:anim calcmode="lin" valueType="num">
                                      <p:cBhvr>
                                        <p:cTn id="149" dur="1000" fill="hold"/>
                                        <p:tgtEl>
                                          <p:spTgt spid="21"/>
                                        </p:tgtEl>
                                        <p:attrNameLst>
                                          <p:attrName>ppt_h</p:attrName>
                                        </p:attrNameLst>
                                      </p:cBhvr>
                                      <p:tavLst>
                                        <p:tav tm="0">
                                          <p:val>
                                            <p:strVal val="#ppt_h"/>
                                          </p:val>
                                        </p:tav>
                                        <p:tav tm="100000">
                                          <p:val>
                                            <p:strVal val="#ppt_h"/>
                                          </p:val>
                                        </p:tav>
                                      </p:tavLst>
                                    </p:anim>
                                    <p:animEffect transition="in" filter="fade">
                                      <p:cBhvr>
                                        <p:cTn id="150" dur="1000"/>
                                        <p:tgtEl>
                                          <p:spTgt spid="21"/>
                                        </p:tgtEl>
                                      </p:cBhvr>
                                    </p:animEffect>
                                  </p:childTnLst>
                                </p:cTn>
                              </p:par>
                            </p:childTnLst>
                          </p:cTn>
                        </p:par>
                      </p:childTnLst>
                    </p:cTn>
                  </p:par>
                  <p:par>
                    <p:cTn id="151" fill="hold">
                      <p:stCondLst>
                        <p:cond delay="indefinite"/>
                      </p:stCondLst>
                      <p:childTnLst>
                        <p:par>
                          <p:cTn id="152" fill="hold">
                            <p:stCondLst>
                              <p:cond delay="0"/>
                            </p:stCondLst>
                            <p:childTnLst>
                              <p:par>
                                <p:cTn id="153" presetID="18" presetClass="entr" presetSubtype="6" fill="hold" grpId="0" nodeType="clickEffect">
                                  <p:stCondLst>
                                    <p:cond delay="0"/>
                                  </p:stCondLst>
                                  <p:childTnLst>
                                    <p:set>
                                      <p:cBhvr>
                                        <p:cTn id="154" dur="1" fill="hold">
                                          <p:stCondLst>
                                            <p:cond delay="0"/>
                                          </p:stCondLst>
                                        </p:cTn>
                                        <p:tgtEl>
                                          <p:spTgt spid="72"/>
                                        </p:tgtEl>
                                        <p:attrNameLst>
                                          <p:attrName>style.visibility</p:attrName>
                                        </p:attrNameLst>
                                      </p:cBhvr>
                                      <p:to>
                                        <p:strVal val="visible"/>
                                      </p:to>
                                    </p:set>
                                    <p:animEffect transition="in" filter="strips(downRight)">
                                      <p:cBhvr>
                                        <p:cTn id="155" dur="500"/>
                                        <p:tgtEl>
                                          <p:spTgt spid="72"/>
                                        </p:tgtEl>
                                      </p:cBhvr>
                                    </p:animEffect>
                                  </p:childTnLst>
                                </p:cTn>
                              </p:par>
                            </p:childTnLst>
                          </p:cTn>
                        </p:par>
                      </p:childTnLst>
                    </p:cTn>
                  </p:par>
                  <p:par>
                    <p:cTn id="156" fill="hold">
                      <p:stCondLst>
                        <p:cond delay="indefinite"/>
                      </p:stCondLst>
                      <p:childTnLst>
                        <p:par>
                          <p:cTn id="157" fill="hold">
                            <p:stCondLst>
                              <p:cond delay="0"/>
                            </p:stCondLst>
                            <p:childTnLst>
                              <p:par>
                                <p:cTn id="158" presetID="18" presetClass="entr" presetSubtype="6" fill="hold" grpId="0" nodeType="clickEffect">
                                  <p:stCondLst>
                                    <p:cond delay="0"/>
                                  </p:stCondLst>
                                  <p:childTnLst>
                                    <p:set>
                                      <p:cBhvr>
                                        <p:cTn id="159" dur="1" fill="hold">
                                          <p:stCondLst>
                                            <p:cond delay="0"/>
                                          </p:stCondLst>
                                        </p:cTn>
                                        <p:tgtEl>
                                          <p:spTgt spid="67"/>
                                        </p:tgtEl>
                                        <p:attrNameLst>
                                          <p:attrName>style.visibility</p:attrName>
                                        </p:attrNameLst>
                                      </p:cBhvr>
                                      <p:to>
                                        <p:strVal val="visible"/>
                                      </p:to>
                                    </p:set>
                                    <p:animEffect transition="in" filter="strips(downRight)">
                                      <p:cBhvr>
                                        <p:cTn id="160" dur="500"/>
                                        <p:tgtEl>
                                          <p:spTgt spid="67"/>
                                        </p:tgtEl>
                                      </p:cBhvr>
                                    </p:animEffect>
                                  </p:childTnLst>
                                </p:cTn>
                              </p:par>
                            </p:childTnLst>
                          </p:cTn>
                        </p:par>
                        <p:par>
                          <p:cTn id="161" fill="hold">
                            <p:stCondLst>
                              <p:cond delay="500"/>
                            </p:stCondLst>
                            <p:childTnLst>
                              <p:par>
                                <p:cTn id="162" presetID="10" presetClass="entr" presetSubtype="0" fill="hold" grpId="0" nodeType="afterEffect">
                                  <p:stCondLst>
                                    <p:cond delay="0"/>
                                  </p:stCondLst>
                                  <p:childTnLst>
                                    <p:set>
                                      <p:cBhvr>
                                        <p:cTn id="163" dur="1" fill="hold">
                                          <p:stCondLst>
                                            <p:cond delay="0"/>
                                          </p:stCondLst>
                                        </p:cTn>
                                        <p:tgtEl>
                                          <p:spTgt spid="79"/>
                                        </p:tgtEl>
                                        <p:attrNameLst>
                                          <p:attrName>style.visibility</p:attrName>
                                        </p:attrNameLst>
                                      </p:cBhvr>
                                      <p:to>
                                        <p:strVal val="visible"/>
                                      </p:to>
                                    </p:set>
                                    <p:animEffect transition="in" filter="fade">
                                      <p:cBhvr>
                                        <p:cTn id="164" dur="2000"/>
                                        <p:tgtEl>
                                          <p:spTgt spid="79"/>
                                        </p:tgtEl>
                                      </p:cBhvr>
                                    </p:animEffect>
                                  </p:childTnLst>
                                </p:cTn>
                              </p:par>
                            </p:childTnLst>
                          </p:cTn>
                        </p:par>
                      </p:childTnLst>
                    </p:cTn>
                  </p:par>
                  <p:par>
                    <p:cTn id="165" fill="hold">
                      <p:stCondLst>
                        <p:cond delay="indefinite"/>
                      </p:stCondLst>
                      <p:childTnLst>
                        <p:par>
                          <p:cTn id="166" fill="hold">
                            <p:stCondLst>
                              <p:cond delay="0"/>
                            </p:stCondLst>
                            <p:childTnLst>
                              <p:par>
                                <p:cTn id="167" presetID="55" presetClass="exit" presetSubtype="0" fill="hold" grpId="1" nodeType="clickEffect">
                                  <p:stCondLst>
                                    <p:cond delay="0"/>
                                  </p:stCondLst>
                                  <p:childTnLst>
                                    <p:anim calcmode="lin" valueType="num">
                                      <p:cBhvr>
                                        <p:cTn id="168" dur="1000"/>
                                        <p:tgtEl>
                                          <p:spTgt spid="72"/>
                                        </p:tgtEl>
                                        <p:attrNameLst>
                                          <p:attrName>ppt_w</p:attrName>
                                        </p:attrNameLst>
                                      </p:cBhvr>
                                      <p:tavLst>
                                        <p:tav tm="0">
                                          <p:val>
                                            <p:strVal val="ppt_w"/>
                                          </p:val>
                                        </p:tav>
                                        <p:tav tm="100000">
                                          <p:val>
                                            <p:strVal val="ppt_w*0.70"/>
                                          </p:val>
                                        </p:tav>
                                      </p:tavLst>
                                    </p:anim>
                                    <p:anim calcmode="lin" valueType="num">
                                      <p:cBhvr>
                                        <p:cTn id="169" dur="1000"/>
                                        <p:tgtEl>
                                          <p:spTgt spid="72"/>
                                        </p:tgtEl>
                                        <p:attrNameLst>
                                          <p:attrName>ppt_h</p:attrName>
                                        </p:attrNameLst>
                                      </p:cBhvr>
                                      <p:tavLst>
                                        <p:tav tm="0">
                                          <p:val>
                                            <p:strVal val="ppt_h"/>
                                          </p:val>
                                        </p:tav>
                                        <p:tav tm="100000">
                                          <p:val>
                                            <p:strVal val="ppt_h"/>
                                          </p:val>
                                        </p:tav>
                                      </p:tavLst>
                                    </p:anim>
                                    <p:animEffect transition="out" filter="fade">
                                      <p:cBhvr>
                                        <p:cTn id="170" dur="1000"/>
                                        <p:tgtEl>
                                          <p:spTgt spid="72"/>
                                        </p:tgtEl>
                                      </p:cBhvr>
                                    </p:animEffect>
                                    <p:set>
                                      <p:cBhvr>
                                        <p:cTn id="171" dur="1" fill="hold">
                                          <p:stCondLst>
                                            <p:cond delay="999"/>
                                          </p:stCondLst>
                                        </p:cTn>
                                        <p:tgtEl>
                                          <p:spTgt spid="72"/>
                                        </p:tgtEl>
                                        <p:attrNameLst>
                                          <p:attrName>style.visibility</p:attrName>
                                        </p:attrNameLst>
                                      </p:cBhvr>
                                      <p:to>
                                        <p:strVal val="hidden"/>
                                      </p:to>
                                    </p:set>
                                  </p:childTnLst>
                                </p:cTn>
                              </p:par>
                            </p:childTnLst>
                          </p:cTn>
                        </p:par>
                      </p:childTnLst>
                    </p:cTn>
                  </p:par>
                  <p:par>
                    <p:cTn id="172" fill="hold">
                      <p:stCondLst>
                        <p:cond delay="indefinite"/>
                      </p:stCondLst>
                      <p:childTnLst>
                        <p:par>
                          <p:cTn id="173" fill="hold">
                            <p:stCondLst>
                              <p:cond delay="0"/>
                            </p:stCondLst>
                            <p:childTnLst>
                              <p:par>
                                <p:cTn id="174" presetID="55" presetClass="entr" presetSubtype="0" fill="hold" grpId="0" nodeType="clickEffect">
                                  <p:stCondLst>
                                    <p:cond delay="0"/>
                                  </p:stCondLst>
                                  <p:childTnLst>
                                    <p:set>
                                      <p:cBhvr>
                                        <p:cTn id="175" dur="1" fill="hold">
                                          <p:stCondLst>
                                            <p:cond delay="0"/>
                                          </p:stCondLst>
                                        </p:cTn>
                                        <p:tgtEl>
                                          <p:spTgt spid="63"/>
                                        </p:tgtEl>
                                        <p:attrNameLst>
                                          <p:attrName>style.visibility</p:attrName>
                                        </p:attrNameLst>
                                      </p:cBhvr>
                                      <p:to>
                                        <p:strVal val="visible"/>
                                      </p:to>
                                    </p:set>
                                    <p:anim calcmode="lin" valueType="num">
                                      <p:cBhvr>
                                        <p:cTn id="176" dur="1000" fill="hold"/>
                                        <p:tgtEl>
                                          <p:spTgt spid="63"/>
                                        </p:tgtEl>
                                        <p:attrNameLst>
                                          <p:attrName>ppt_w</p:attrName>
                                        </p:attrNameLst>
                                      </p:cBhvr>
                                      <p:tavLst>
                                        <p:tav tm="0">
                                          <p:val>
                                            <p:strVal val="#ppt_w*0.70"/>
                                          </p:val>
                                        </p:tav>
                                        <p:tav tm="100000">
                                          <p:val>
                                            <p:strVal val="#ppt_w"/>
                                          </p:val>
                                        </p:tav>
                                      </p:tavLst>
                                    </p:anim>
                                    <p:anim calcmode="lin" valueType="num">
                                      <p:cBhvr>
                                        <p:cTn id="177" dur="1000" fill="hold"/>
                                        <p:tgtEl>
                                          <p:spTgt spid="63"/>
                                        </p:tgtEl>
                                        <p:attrNameLst>
                                          <p:attrName>ppt_h</p:attrName>
                                        </p:attrNameLst>
                                      </p:cBhvr>
                                      <p:tavLst>
                                        <p:tav tm="0">
                                          <p:val>
                                            <p:strVal val="#ppt_h"/>
                                          </p:val>
                                        </p:tav>
                                        <p:tav tm="100000">
                                          <p:val>
                                            <p:strVal val="#ppt_h"/>
                                          </p:val>
                                        </p:tav>
                                      </p:tavLst>
                                    </p:anim>
                                    <p:animEffect transition="in" filter="fade">
                                      <p:cBhvr>
                                        <p:cTn id="178" dur="1000"/>
                                        <p:tgtEl>
                                          <p:spTgt spid="63"/>
                                        </p:tgtEl>
                                      </p:cBhvr>
                                    </p:animEffect>
                                  </p:childTnLst>
                                </p:cTn>
                              </p:par>
                            </p:childTnLst>
                          </p:cTn>
                        </p:par>
                      </p:childTnLst>
                    </p:cTn>
                  </p:par>
                  <p:par>
                    <p:cTn id="179" fill="hold">
                      <p:stCondLst>
                        <p:cond delay="indefinite"/>
                      </p:stCondLst>
                      <p:childTnLst>
                        <p:par>
                          <p:cTn id="180" fill="hold">
                            <p:stCondLst>
                              <p:cond delay="0"/>
                            </p:stCondLst>
                            <p:childTnLst>
                              <p:par>
                                <p:cTn id="181" presetID="55" presetClass="exit" presetSubtype="0" fill="hold" grpId="1" nodeType="clickEffect">
                                  <p:stCondLst>
                                    <p:cond delay="0"/>
                                  </p:stCondLst>
                                  <p:childTnLst>
                                    <p:anim calcmode="lin" valueType="num">
                                      <p:cBhvr>
                                        <p:cTn id="182" dur="1000"/>
                                        <p:tgtEl>
                                          <p:spTgt spid="63"/>
                                        </p:tgtEl>
                                        <p:attrNameLst>
                                          <p:attrName>ppt_w</p:attrName>
                                        </p:attrNameLst>
                                      </p:cBhvr>
                                      <p:tavLst>
                                        <p:tav tm="0">
                                          <p:val>
                                            <p:strVal val="ppt_w"/>
                                          </p:val>
                                        </p:tav>
                                        <p:tav tm="100000">
                                          <p:val>
                                            <p:strVal val="ppt_w*0.70"/>
                                          </p:val>
                                        </p:tav>
                                      </p:tavLst>
                                    </p:anim>
                                    <p:anim calcmode="lin" valueType="num">
                                      <p:cBhvr>
                                        <p:cTn id="183" dur="1000"/>
                                        <p:tgtEl>
                                          <p:spTgt spid="63"/>
                                        </p:tgtEl>
                                        <p:attrNameLst>
                                          <p:attrName>ppt_h</p:attrName>
                                        </p:attrNameLst>
                                      </p:cBhvr>
                                      <p:tavLst>
                                        <p:tav tm="0">
                                          <p:val>
                                            <p:strVal val="ppt_h"/>
                                          </p:val>
                                        </p:tav>
                                        <p:tav tm="100000">
                                          <p:val>
                                            <p:strVal val="ppt_h"/>
                                          </p:val>
                                        </p:tav>
                                      </p:tavLst>
                                    </p:anim>
                                    <p:animEffect transition="out" filter="fade">
                                      <p:cBhvr>
                                        <p:cTn id="184" dur="1000"/>
                                        <p:tgtEl>
                                          <p:spTgt spid="63"/>
                                        </p:tgtEl>
                                      </p:cBhvr>
                                    </p:animEffect>
                                    <p:set>
                                      <p:cBhvr>
                                        <p:cTn id="185" dur="1" fill="hold">
                                          <p:stCondLst>
                                            <p:cond delay="999"/>
                                          </p:stCondLst>
                                        </p:cTn>
                                        <p:tgtEl>
                                          <p:spTgt spid="63"/>
                                        </p:tgtEl>
                                        <p:attrNameLst>
                                          <p:attrName>style.visibility</p:attrName>
                                        </p:attrNameLst>
                                      </p:cBhvr>
                                      <p:to>
                                        <p:strVal val="hidden"/>
                                      </p:to>
                                    </p:set>
                                  </p:childTnLst>
                                </p:cTn>
                              </p:par>
                              <p:par>
                                <p:cTn id="186" presetID="55" presetClass="entr" presetSubtype="0" fill="hold" grpId="0" nodeType="withEffect">
                                  <p:stCondLst>
                                    <p:cond delay="0"/>
                                  </p:stCondLst>
                                  <p:childTnLst>
                                    <p:set>
                                      <p:cBhvr>
                                        <p:cTn id="187" dur="1" fill="hold">
                                          <p:stCondLst>
                                            <p:cond delay="0"/>
                                          </p:stCondLst>
                                        </p:cTn>
                                        <p:tgtEl>
                                          <p:spTgt spid="66"/>
                                        </p:tgtEl>
                                        <p:attrNameLst>
                                          <p:attrName>style.visibility</p:attrName>
                                        </p:attrNameLst>
                                      </p:cBhvr>
                                      <p:to>
                                        <p:strVal val="visible"/>
                                      </p:to>
                                    </p:set>
                                    <p:anim calcmode="lin" valueType="num">
                                      <p:cBhvr>
                                        <p:cTn id="188" dur="1000" fill="hold"/>
                                        <p:tgtEl>
                                          <p:spTgt spid="66"/>
                                        </p:tgtEl>
                                        <p:attrNameLst>
                                          <p:attrName>ppt_w</p:attrName>
                                        </p:attrNameLst>
                                      </p:cBhvr>
                                      <p:tavLst>
                                        <p:tav tm="0">
                                          <p:val>
                                            <p:strVal val="#ppt_w*0.70"/>
                                          </p:val>
                                        </p:tav>
                                        <p:tav tm="100000">
                                          <p:val>
                                            <p:strVal val="#ppt_w"/>
                                          </p:val>
                                        </p:tav>
                                      </p:tavLst>
                                    </p:anim>
                                    <p:anim calcmode="lin" valueType="num">
                                      <p:cBhvr>
                                        <p:cTn id="189" dur="1000" fill="hold"/>
                                        <p:tgtEl>
                                          <p:spTgt spid="66"/>
                                        </p:tgtEl>
                                        <p:attrNameLst>
                                          <p:attrName>ppt_h</p:attrName>
                                        </p:attrNameLst>
                                      </p:cBhvr>
                                      <p:tavLst>
                                        <p:tav tm="0">
                                          <p:val>
                                            <p:strVal val="#ppt_h"/>
                                          </p:val>
                                        </p:tav>
                                        <p:tav tm="100000">
                                          <p:val>
                                            <p:strVal val="#ppt_h"/>
                                          </p:val>
                                        </p:tav>
                                      </p:tavLst>
                                    </p:anim>
                                    <p:animEffect transition="in" filter="fade">
                                      <p:cBhvr>
                                        <p:cTn id="190" dur="1000"/>
                                        <p:tgtEl>
                                          <p:spTgt spid="66"/>
                                        </p:tgtEl>
                                      </p:cBhvr>
                                    </p:animEffect>
                                  </p:childTnLst>
                                </p:cTn>
                              </p:par>
                            </p:childTnLst>
                          </p:cTn>
                        </p:par>
                      </p:childTnLst>
                    </p:cTn>
                  </p:par>
                  <p:par>
                    <p:cTn id="191" fill="hold">
                      <p:stCondLst>
                        <p:cond delay="indefinite"/>
                      </p:stCondLst>
                      <p:childTnLst>
                        <p:par>
                          <p:cTn id="192" fill="hold">
                            <p:stCondLst>
                              <p:cond delay="0"/>
                            </p:stCondLst>
                            <p:childTnLst>
                              <p:par>
                                <p:cTn id="193" presetID="18" presetClass="entr" presetSubtype="6" fill="hold" grpId="0" nodeType="clickEffect">
                                  <p:stCondLst>
                                    <p:cond delay="0"/>
                                  </p:stCondLst>
                                  <p:childTnLst>
                                    <p:set>
                                      <p:cBhvr>
                                        <p:cTn id="194" dur="1" fill="hold">
                                          <p:stCondLst>
                                            <p:cond delay="0"/>
                                          </p:stCondLst>
                                        </p:cTn>
                                        <p:tgtEl>
                                          <p:spTgt spid="71"/>
                                        </p:tgtEl>
                                        <p:attrNameLst>
                                          <p:attrName>style.visibility</p:attrName>
                                        </p:attrNameLst>
                                      </p:cBhvr>
                                      <p:to>
                                        <p:strVal val="visible"/>
                                      </p:to>
                                    </p:set>
                                    <p:animEffect transition="in" filter="strips(downRight)">
                                      <p:cBhvr>
                                        <p:cTn id="195" dur="500"/>
                                        <p:tgtEl>
                                          <p:spTgt spid="71"/>
                                        </p:tgtEl>
                                      </p:cBhvr>
                                    </p:animEffect>
                                  </p:childTnLst>
                                </p:cTn>
                              </p:par>
                            </p:childTnLst>
                          </p:cTn>
                        </p:par>
                      </p:childTnLst>
                    </p:cTn>
                  </p:par>
                  <p:par>
                    <p:cTn id="196" fill="hold">
                      <p:stCondLst>
                        <p:cond delay="indefinite"/>
                      </p:stCondLst>
                      <p:childTnLst>
                        <p:par>
                          <p:cTn id="197" fill="hold">
                            <p:stCondLst>
                              <p:cond delay="0"/>
                            </p:stCondLst>
                            <p:childTnLst>
                              <p:par>
                                <p:cTn id="198" presetID="55" presetClass="exit" presetSubtype="0" fill="hold" grpId="1" nodeType="clickEffect">
                                  <p:stCondLst>
                                    <p:cond delay="0"/>
                                  </p:stCondLst>
                                  <p:childTnLst>
                                    <p:anim calcmode="lin" valueType="num">
                                      <p:cBhvr>
                                        <p:cTn id="199" dur="1000"/>
                                        <p:tgtEl>
                                          <p:spTgt spid="71"/>
                                        </p:tgtEl>
                                        <p:attrNameLst>
                                          <p:attrName>ppt_w</p:attrName>
                                        </p:attrNameLst>
                                      </p:cBhvr>
                                      <p:tavLst>
                                        <p:tav tm="0">
                                          <p:val>
                                            <p:strVal val="ppt_w"/>
                                          </p:val>
                                        </p:tav>
                                        <p:tav tm="100000">
                                          <p:val>
                                            <p:strVal val="ppt_w*0.70"/>
                                          </p:val>
                                        </p:tav>
                                      </p:tavLst>
                                    </p:anim>
                                    <p:anim calcmode="lin" valueType="num">
                                      <p:cBhvr>
                                        <p:cTn id="200" dur="1000"/>
                                        <p:tgtEl>
                                          <p:spTgt spid="71"/>
                                        </p:tgtEl>
                                        <p:attrNameLst>
                                          <p:attrName>ppt_h</p:attrName>
                                        </p:attrNameLst>
                                      </p:cBhvr>
                                      <p:tavLst>
                                        <p:tav tm="0">
                                          <p:val>
                                            <p:strVal val="ppt_h"/>
                                          </p:val>
                                        </p:tav>
                                        <p:tav tm="100000">
                                          <p:val>
                                            <p:strVal val="ppt_h"/>
                                          </p:val>
                                        </p:tav>
                                      </p:tavLst>
                                    </p:anim>
                                    <p:animEffect transition="out" filter="fade">
                                      <p:cBhvr>
                                        <p:cTn id="201" dur="1000"/>
                                        <p:tgtEl>
                                          <p:spTgt spid="71"/>
                                        </p:tgtEl>
                                      </p:cBhvr>
                                    </p:animEffect>
                                    <p:set>
                                      <p:cBhvr>
                                        <p:cTn id="202" dur="1" fill="hold">
                                          <p:stCondLst>
                                            <p:cond delay="999"/>
                                          </p:stCondLst>
                                        </p:cTn>
                                        <p:tgtEl>
                                          <p:spTgt spid="71"/>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55" presetClass="entr" presetSubtype="0" fill="hold" grpId="0" nodeType="clickEffect">
                                  <p:stCondLst>
                                    <p:cond delay="0"/>
                                  </p:stCondLst>
                                  <p:childTnLst>
                                    <p:set>
                                      <p:cBhvr>
                                        <p:cTn id="206" dur="1" fill="hold">
                                          <p:stCondLst>
                                            <p:cond delay="0"/>
                                          </p:stCondLst>
                                        </p:cTn>
                                        <p:tgtEl>
                                          <p:spTgt spid="29"/>
                                        </p:tgtEl>
                                        <p:attrNameLst>
                                          <p:attrName>style.visibility</p:attrName>
                                        </p:attrNameLst>
                                      </p:cBhvr>
                                      <p:to>
                                        <p:strVal val="visible"/>
                                      </p:to>
                                    </p:set>
                                    <p:anim calcmode="lin" valueType="num">
                                      <p:cBhvr>
                                        <p:cTn id="207" dur="1000" fill="hold"/>
                                        <p:tgtEl>
                                          <p:spTgt spid="29"/>
                                        </p:tgtEl>
                                        <p:attrNameLst>
                                          <p:attrName>ppt_w</p:attrName>
                                        </p:attrNameLst>
                                      </p:cBhvr>
                                      <p:tavLst>
                                        <p:tav tm="0">
                                          <p:val>
                                            <p:strVal val="#ppt_w*0.70"/>
                                          </p:val>
                                        </p:tav>
                                        <p:tav tm="100000">
                                          <p:val>
                                            <p:strVal val="#ppt_w"/>
                                          </p:val>
                                        </p:tav>
                                      </p:tavLst>
                                    </p:anim>
                                    <p:anim calcmode="lin" valueType="num">
                                      <p:cBhvr>
                                        <p:cTn id="208" dur="1000" fill="hold"/>
                                        <p:tgtEl>
                                          <p:spTgt spid="29"/>
                                        </p:tgtEl>
                                        <p:attrNameLst>
                                          <p:attrName>ppt_h</p:attrName>
                                        </p:attrNameLst>
                                      </p:cBhvr>
                                      <p:tavLst>
                                        <p:tav tm="0">
                                          <p:val>
                                            <p:strVal val="#ppt_h"/>
                                          </p:val>
                                        </p:tav>
                                        <p:tav tm="100000">
                                          <p:val>
                                            <p:strVal val="#ppt_h"/>
                                          </p:val>
                                        </p:tav>
                                      </p:tavLst>
                                    </p:anim>
                                    <p:animEffect transition="in" filter="fade">
                                      <p:cBhvr>
                                        <p:cTn id="209" dur="1000"/>
                                        <p:tgtEl>
                                          <p:spTgt spid="29"/>
                                        </p:tgtEl>
                                      </p:cBhvr>
                                    </p:animEffect>
                                  </p:childTnLst>
                                </p:cTn>
                              </p:par>
                            </p:childTnLst>
                          </p:cTn>
                        </p:par>
                      </p:childTnLst>
                    </p:cTn>
                  </p:par>
                  <p:par>
                    <p:cTn id="210" fill="hold">
                      <p:stCondLst>
                        <p:cond delay="indefinite"/>
                      </p:stCondLst>
                      <p:childTnLst>
                        <p:par>
                          <p:cTn id="211" fill="hold">
                            <p:stCondLst>
                              <p:cond delay="0"/>
                            </p:stCondLst>
                            <p:childTnLst>
                              <p:par>
                                <p:cTn id="212" presetID="55" presetClass="exit" presetSubtype="0" fill="hold" grpId="1" nodeType="clickEffect">
                                  <p:stCondLst>
                                    <p:cond delay="0"/>
                                  </p:stCondLst>
                                  <p:childTnLst>
                                    <p:anim calcmode="lin" valueType="num">
                                      <p:cBhvr>
                                        <p:cTn id="213" dur="1000"/>
                                        <p:tgtEl>
                                          <p:spTgt spid="29"/>
                                        </p:tgtEl>
                                        <p:attrNameLst>
                                          <p:attrName>ppt_w</p:attrName>
                                        </p:attrNameLst>
                                      </p:cBhvr>
                                      <p:tavLst>
                                        <p:tav tm="0">
                                          <p:val>
                                            <p:strVal val="ppt_w"/>
                                          </p:val>
                                        </p:tav>
                                        <p:tav tm="100000">
                                          <p:val>
                                            <p:strVal val="ppt_w*0.70"/>
                                          </p:val>
                                        </p:tav>
                                      </p:tavLst>
                                    </p:anim>
                                    <p:anim calcmode="lin" valueType="num">
                                      <p:cBhvr>
                                        <p:cTn id="214" dur="1000"/>
                                        <p:tgtEl>
                                          <p:spTgt spid="29"/>
                                        </p:tgtEl>
                                        <p:attrNameLst>
                                          <p:attrName>ppt_h</p:attrName>
                                        </p:attrNameLst>
                                      </p:cBhvr>
                                      <p:tavLst>
                                        <p:tav tm="0">
                                          <p:val>
                                            <p:strVal val="ppt_h"/>
                                          </p:val>
                                        </p:tav>
                                        <p:tav tm="100000">
                                          <p:val>
                                            <p:strVal val="ppt_h"/>
                                          </p:val>
                                        </p:tav>
                                      </p:tavLst>
                                    </p:anim>
                                    <p:animEffect transition="out" filter="fade">
                                      <p:cBhvr>
                                        <p:cTn id="215" dur="1000"/>
                                        <p:tgtEl>
                                          <p:spTgt spid="29"/>
                                        </p:tgtEl>
                                      </p:cBhvr>
                                    </p:animEffect>
                                    <p:set>
                                      <p:cBhvr>
                                        <p:cTn id="216" dur="1" fill="hold">
                                          <p:stCondLst>
                                            <p:cond delay="999"/>
                                          </p:stCondLst>
                                        </p:cTn>
                                        <p:tgtEl>
                                          <p:spTgt spid="29"/>
                                        </p:tgtEl>
                                        <p:attrNameLst>
                                          <p:attrName>style.visibility</p:attrName>
                                        </p:attrNameLst>
                                      </p:cBhvr>
                                      <p:to>
                                        <p:strVal val="hidden"/>
                                      </p:to>
                                    </p:se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80"/>
                                        </p:tgtEl>
                                        <p:attrNameLst>
                                          <p:attrName>style.visibility</p:attrName>
                                        </p:attrNameLst>
                                      </p:cBhvr>
                                      <p:to>
                                        <p:strVal val="visible"/>
                                      </p:to>
                                    </p:set>
                                    <p:animEffect transition="in" filter="fade">
                                      <p:cBhvr>
                                        <p:cTn id="221"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2" grpId="0" animBg="1"/>
      <p:bldP spid="33" grpId="0" animBg="1"/>
      <p:bldP spid="34" grpId="0" animBg="1"/>
      <p:bldP spid="49" grpId="0" animBg="1"/>
      <p:bldP spid="62" grpId="0" animBg="1"/>
      <p:bldP spid="62" grpId="1" animBg="1"/>
      <p:bldP spid="63" grpId="0" animBg="1"/>
      <p:bldP spid="63" grpId="1" animBg="1"/>
      <p:bldP spid="64" grpId="0" animBg="1"/>
      <p:bldP spid="64" grpId="1" animBg="1"/>
      <p:bldP spid="65" grpId="0" animBg="1"/>
      <p:bldP spid="65" grpId="1" animBg="1"/>
      <p:bldP spid="66" grpId="0" animBg="1"/>
      <p:bldP spid="67" grpId="0" animBg="1"/>
      <p:bldP spid="68" grpId="0" animBg="1"/>
      <p:bldP spid="68" grpId="1" animBg="1"/>
      <p:bldP spid="69" grpId="0" animBg="1"/>
      <p:bldP spid="71" grpId="0" animBg="1"/>
      <p:bldP spid="71" grpId="1" animBg="1"/>
      <p:bldP spid="72" grpId="0" animBg="1"/>
      <p:bldP spid="72" grpId="1" animBg="1"/>
      <p:bldP spid="73" grpId="0" animBg="1"/>
      <p:bldP spid="73" grpId="1" animBg="1"/>
      <p:bldP spid="10" grpId="0" animBg="1"/>
      <p:bldP spid="21" grpId="0" animBg="1"/>
      <p:bldP spid="74" grpId="0"/>
      <p:bldP spid="75" grpId="0"/>
      <p:bldP spid="76" grpId="0"/>
      <p:bldP spid="77" grpId="0"/>
      <p:bldP spid="78" grpId="0"/>
      <p:bldP spid="79" grpId="0"/>
      <p:bldP spid="80"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5233</TotalTime>
  <Words>4168</Words>
  <Application>Microsoft Office PowerPoint</Application>
  <PresentationFormat>Presentazione su schermo (4:3)</PresentationFormat>
  <Paragraphs>224</Paragraphs>
  <Slides>12</Slides>
  <Notes>12</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Tema di Office</vt:lpstr>
      <vt:lpstr>Selezione stabilizzatrice per alcune mutazioni cromosomiche</vt:lpstr>
      <vt:lpstr>Il meiotic drive attenua gli effetti negativi della selezione diversificatrice  subito dopo la comparsa di mutazioni cromosomiche sottodominanti</vt:lpstr>
      <vt:lpstr>Il vantaggio per l’omozigote attenua gli effetti negativi della selezione diversificatrice  subito dopo la comparsa di mutazioni cromosomiche sottodominanti</vt:lpstr>
      <vt:lpstr>La deriva genetica</vt:lpstr>
      <vt:lpstr>probabilità di variazione delle frequenze alleliche da una generazione all’altra per deriva genetica</vt:lpstr>
      <vt:lpstr>La deriva genetica può portare alla fissazione di alleli neutrali comparsi per mutazione.</vt:lpstr>
      <vt:lpstr>La deriva genetica può portare alla fissazione di mutazioni cromosomiche sottodominanti comparse per mutazione.</vt:lpstr>
      <vt:lpstr>Sintesi sugli effetti dei fattori evolutivi</vt:lpstr>
      <vt:lpstr>L’inincrocio preferenziale</vt:lpstr>
      <vt:lpstr>L’inincrocio riduce gli effetti della selezione diversificatrice dopo la comparsa di mutazioni cromosomiche sottodominanti</vt:lpstr>
      <vt:lpstr>Mutazioni cromosomiche sottodominanti e migrazione</vt:lpstr>
      <vt:lpstr>Le mutazioni cromosomiche sottodominanti hanno una distribuzione politipica in metapopolazioni</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Rizzoni</dc:creator>
  <cp:lastModifiedBy>Rizzoni</cp:lastModifiedBy>
  <cp:revision>537</cp:revision>
  <dcterms:created xsi:type="dcterms:W3CDTF">2010-01-05T14:26:55Z</dcterms:created>
  <dcterms:modified xsi:type="dcterms:W3CDTF">2010-06-08T16:56:32Z</dcterms:modified>
</cp:coreProperties>
</file>