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91" r:id="rId2"/>
    <p:sldId id="292" r:id="rId3"/>
    <p:sldId id="301" r:id="rId4"/>
    <p:sldId id="293" r:id="rId5"/>
    <p:sldId id="294" r:id="rId6"/>
    <p:sldId id="274" r:id="rId7"/>
    <p:sldId id="295" r:id="rId8"/>
    <p:sldId id="302" r:id="rId9"/>
    <p:sldId id="299" r:id="rId10"/>
    <p:sldId id="297" r:id="rId11"/>
    <p:sldId id="277" r:id="rId12"/>
    <p:sldId id="300" r:id="rId1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FF33"/>
    <a:srgbClr val="800000"/>
    <a:srgbClr val="008000"/>
    <a:srgbClr val="00FF00"/>
    <a:srgbClr val="66FF66"/>
    <a:srgbClr val="FFCCFF"/>
    <a:srgbClr val="CCECFF"/>
    <a:srgbClr val="CCFFFF"/>
    <a:srgbClr val="FF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167" autoAdjust="0"/>
  </p:normalViewPr>
  <p:slideViewPr>
    <p:cSldViewPr>
      <p:cViewPr varScale="1">
        <p:scale>
          <a:sx n="48" d="100"/>
          <a:sy n="48" d="100"/>
        </p:scale>
        <p:origin x="-348" y="-12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8E7174-92A3-45DB-9683-AA7C3FFDD4C9}" type="datetimeFigureOut">
              <a:rPr lang="it-IT" smtClean="0"/>
              <a:pPr/>
              <a:t>08/06/2010</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EB3643-F312-49B0-B83B-094FD4B7CC35}"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Se due popolazioni  tra cui intercorre una migrazione differiscono per più di una mutazione</a:t>
            </a:r>
            <a:r>
              <a:rPr lang="it-IT" baseline="0" dirty="0" smtClean="0"/>
              <a:t> cromosomica, si innalza il valore soglia del tasso di migrazione al di sotto del quale le popolazioni interessate mantengono la loro differenza cariotipica: a parità del coefficiente di selezione contro gli eterozigoti per ciascuna mutazione cromosomica, al crescere del numero delle mutazioni cromosomiche aumenta il valore soglia del tasso di migrazione fino a un valore massimo ammissibile, che corrisponde a una sterilità completa degli eterozigoti (s=1). </a:t>
            </a:r>
          </a:p>
          <a:p>
            <a:r>
              <a:rPr lang="it-IT" baseline="0" dirty="0" smtClean="0"/>
              <a:t>Nella presente diapositiva si fa riferimento al modello simmetrico (2 popolazioni grandi di pari grandezza) ma le stesse considerazioni valgono per il modello asimmetrico (due popolazioni grandi di cui una è molto più grande dell’altra); sono anche indicati i valori soglia massimi possibili sia per il modello simmetrico che per quello asimmetrico.</a:t>
            </a:r>
          </a:p>
          <a:p>
            <a:r>
              <a:rPr lang="it-IT" baseline="0" dirty="0" smtClean="0"/>
              <a:t>Le aree colorate si riferiscono alla frequenza di due cromosomi mutati (rosso, </a:t>
            </a:r>
            <a:r>
              <a:rPr lang="it-IT" baseline="0" dirty="0" err="1" smtClean="0"/>
              <a:t>rosso+arancione</a:t>
            </a:r>
            <a:r>
              <a:rPr lang="it-IT" baseline="0" dirty="0" smtClean="0"/>
              <a:t>) e dei corrispondenti cromosomi standard (azzurro, </a:t>
            </a:r>
            <a:r>
              <a:rPr lang="it-IT" baseline="0" dirty="0" err="1" smtClean="0"/>
              <a:t>azzurro+verde</a:t>
            </a:r>
            <a:r>
              <a:rPr lang="it-IT" baseline="0" dirty="0" smtClean="0"/>
              <a:t>) nei gameti delle popolazioni.</a:t>
            </a:r>
            <a:endParaRPr lang="it-IT" dirty="0" smtClean="0"/>
          </a:p>
          <a:p>
            <a:endParaRPr lang="it-IT" dirty="0"/>
          </a:p>
        </p:txBody>
      </p:sp>
      <p:sp>
        <p:nvSpPr>
          <p:cNvPr id="4" name="Segnaposto numero diapositiva 3"/>
          <p:cNvSpPr>
            <a:spLocks noGrp="1"/>
          </p:cNvSpPr>
          <p:nvPr>
            <p:ph type="sldNum" sz="quarter" idx="10"/>
          </p:nvPr>
        </p:nvSpPr>
        <p:spPr/>
        <p:txBody>
          <a:bodyPr/>
          <a:lstStyle/>
          <a:p>
            <a:fld id="{87EB3643-F312-49B0-B83B-094FD4B7CC35}"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Nella presente diapositiva è presentato un’altra modalità per l’espansione del cromosoma mutato: l’</a:t>
            </a:r>
            <a:r>
              <a:rPr lang="it-IT" dirty="0" err="1" smtClean="0"/>
              <a:t>estinzione-ricolonizzazione</a:t>
            </a:r>
            <a:r>
              <a:rPr lang="it-IT" dirty="0" smtClean="0"/>
              <a:t> dei demi.</a:t>
            </a:r>
          </a:p>
          <a:p>
            <a:r>
              <a:rPr lang="it-IT" dirty="0" smtClean="0"/>
              <a:t>Si propone anche la spiegazione della tendenziale coalescenza degli areali occupati dai demi </a:t>
            </a:r>
            <a:r>
              <a:rPr lang="it-IT" dirty="0" err="1" smtClean="0"/>
              <a:t>monomorfi</a:t>
            </a:r>
            <a:r>
              <a:rPr lang="it-IT" dirty="0" smtClean="0"/>
              <a:t> per un cromosoma mutato: una </a:t>
            </a:r>
            <a:r>
              <a:rPr lang="it-IT" dirty="0" err="1" smtClean="0"/>
              <a:t>metapopolazione</a:t>
            </a:r>
            <a:r>
              <a:rPr lang="it-IT" dirty="0" smtClean="0"/>
              <a:t> in cui i demi </a:t>
            </a:r>
            <a:r>
              <a:rPr lang="it-IT" dirty="0" err="1" smtClean="0"/>
              <a:t>monomorfi</a:t>
            </a:r>
            <a:r>
              <a:rPr lang="it-IT" dirty="0" smtClean="0"/>
              <a:t> per il cromosoma mutato sono adiacenti sono più stabili rispetto a </a:t>
            </a:r>
            <a:r>
              <a:rPr lang="it-IT" dirty="0" err="1" smtClean="0"/>
              <a:t>metapopolazioni</a:t>
            </a:r>
            <a:r>
              <a:rPr lang="it-IT" dirty="0" smtClean="0"/>
              <a:t> in cui i demi </a:t>
            </a:r>
            <a:r>
              <a:rPr lang="it-IT" dirty="0" err="1" smtClean="0"/>
              <a:t>monomorfi</a:t>
            </a:r>
            <a:r>
              <a:rPr lang="it-IT" dirty="0" smtClean="0"/>
              <a:t> per il cromosoma mutato</a:t>
            </a:r>
            <a:r>
              <a:rPr lang="it-IT" baseline="0" dirty="0" smtClean="0"/>
              <a:t> sono dispersi, poiché è più basso il numero dei “confini interni critici”, cioè di quelli attraversati da flussi migratori la cui fluttuazione può portare, ex novo, alla fissazione o all’eliminazione del cromosoma mutato.</a:t>
            </a:r>
            <a:endParaRPr lang="it-IT" dirty="0"/>
          </a:p>
        </p:txBody>
      </p:sp>
      <p:sp>
        <p:nvSpPr>
          <p:cNvPr id="4" name="Segnaposto numero diapositiva 3"/>
          <p:cNvSpPr>
            <a:spLocks noGrp="1"/>
          </p:cNvSpPr>
          <p:nvPr>
            <p:ph type="sldNum" sz="quarter" idx="10"/>
          </p:nvPr>
        </p:nvSpPr>
        <p:spPr/>
        <p:txBody>
          <a:bodyPr/>
          <a:lstStyle/>
          <a:p>
            <a:fld id="{87EB3643-F312-49B0-B83B-094FD4B7CC35}" type="slidenum">
              <a:rPr lang="it-IT" smtClean="0"/>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Unitamente alla tendenziale coalescenza degli areali occupati dai demi </a:t>
            </a:r>
            <a:r>
              <a:rPr lang="it-IT" dirty="0" err="1" smtClean="0"/>
              <a:t>monomorfi</a:t>
            </a:r>
            <a:r>
              <a:rPr lang="it-IT" dirty="0" smtClean="0"/>
              <a:t> per un cromosoma mutato visto nella diapositiva precedente,</a:t>
            </a:r>
            <a:r>
              <a:rPr lang="it-IT" baseline="0" dirty="0" smtClean="0"/>
              <a:t> l’innalzamento del valore soglia del tasso di migrazione al di sotto del quale le popolazioni interessate mantengono la loro differenza cariotipica che si osserva</a:t>
            </a:r>
            <a:r>
              <a:rPr lang="it-IT" dirty="0" smtClean="0"/>
              <a:t> quando due popolazioni  tra cui intercorre una migrazione differiscono per più di una mutazione</a:t>
            </a:r>
            <a:r>
              <a:rPr lang="it-IT" baseline="0" dirty="0" smtClean="0"/>
              <a:t> cromosomica porta al tendenziale accumulo di più mutazioni cromosomiche nello stesso areale, poiché la </a:t>
            </a:r>
            <a:r>
              <a:rPr lang="it-IT" baseline="0" dirty="0" err="1" smtClean="0"/>
              <a:t>metapopolazione</a:t>
            </a:r>
            <a:r>
              <a:rPr lang="it-IT" baseline="0" dirty="0" smtClean="0"/>
              <a:t> che ne risulta </a:t>
            </a:r>
            <a:r>
              <a:rPr lang="it-IT" baseline="0" dirty="0" err="1" smtClean="0"/>
              <a:t>risulta</a:t>
            </a:r>
            <a:r>
              <a:rPr lang="it-IT" baseline="0" dirty="0" smtClean="0"/>
              <a:t> più stabile. </a:t>
            </a:r>
          </a:p>
          <a:p>
            <a:r>
              <a:rPr lang="it-IT" baseline="0" dirty="0" smtClean="0"/>
              <a:t>Questo fenomeno spiega perché spesso popolazioni all’interno della stessa specie o specie strettamente correlate differiscano per numerose mutazioni cromosomiche.</a:t>
            </a:r>
            <a:endParaRPr lang="it-IT" dirty="0" smtClean="0"/>
          </a:p>
          <a:p>
            <a:endParaRPr lang="it-IT" dirty="0"/>
          </a:p>
        </p:txBody>
      </p:sp>
      <p:sp>
        <p:nvSpPr>
          <p:cNvPr id="4" name="Segnaposto numero diapositiva 3"/>
          <p:cNvSpPr>
            <a:spLocks noGrp="1"/>
          </p:cNvSpPr>
          <p:nvPr>
            <p:ph type="sldNum" sz="quarter" idx="10"/>
          </p:nvPr>
        </p:nvSpPr>
        <p:spPr/>
        <p:txBody>
          <a:bodyPr/>
          <a:lstStyle/>
          <a:p>
            <a:fld id="{87EB3643-F312-49B0-B83B-094FD4B7CC35}" type="slidenum">
              <a:rPr lang="it-IT" smtClean="0"/>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Come è messo in evidenza dalla presente diapositiva, le mutazioni cromosomiche sottodominanti riducono il flusso genico fra le popolazioni che le possiedono e quelle che non le possiedono; il modello presentato prevede la situazione più semplice: un tasso di migrazione molto basso e la condizione neutrale fra due alleli dello stesso gene di cui si misura il flusso genico. </a:t>
            </a:r>
          </a:p>
          <a:p>
            <a:r>
              <a:rPr lang="it-IT" dirty="0" smtClean="0"/>
              <a:t>In queste condizioni la mutazione cromosomica sottodominante agisce come una riduzione del tasso di migrazione: in altre parole tra</a:t>
            </a:r>
            <a:r>
              <a:rPr lang="it-IT" baseline="0" dirty="0" smtClean="0"/>
              <a:t> una coppia di popolazioni, una </a:t>
            </a:r>
            <a:r>
              <a:rPr lang="it-IT" baseline="0" dirty="0" err="1" smtClean="0"/>
              <a:t>monomorfa</a:t>
            </a:r>
            <a:r>
              <a:rPr lang="it-IT" baseline="0" dirty="0" smtClean="0"/>
              <a:t> per il cromosoma mutato e l’altra per il cromosoma standard, tra cui insiste un flusso migratorio ad un tasso costante “m”, si verifica la stessa riduzione della differenza nelle frequenze dei due alleli neutrali nello stesso numero di generazioni rispetto a quella tra due popolazioni entrambe </a:t>
            </a:r>
            <a:r>
              <a:rPr lang="it-IT" baseline="0" dirty="0" err="1" smtClean="0"/>
              <a:t>monomorfe</a:t>
            </a:r>
            <a:r>
              <a:rPr lang="it-IT" baseline="0" dirty="0" smtClean="0"/>
              <a:t> per il cromosoma standard ma con un flusso migratorio costante con un tasso costante “</a:t>
            </a:r>
            <a:r>
              <a:rPr lang="it-IT" baseline="0" dirty="0" err="1" smtClean="0"/>
              <a:t>m*</a:t>
            </a:r>
            <a:r>
              <a:rPr lang="it-IT" baseline="0" dirty="0" smtClean="0"/>
              <a:t>”, in cui </a:t>
            </a:r>
            <a:r>
              <a:rPr lang="it-IT" baseline="0" dirty="0" err="1" smtClean="0"/>
              <a:t>m*</a:t>
            </a:r>
            <a:r>
              <a:rPr lang="it-IT" baseline="0" dirty="0" smtClean="0"/>
              <a:t>&lt;m;</a:t>
            </a:r>
          </a:p>
          <a:p>
            <a:pPr marL="0" marR="0" indent="0" algn="l" defTabSz="914400" rtl="0" eaLnBrk="1" fontAlgn="auto" latinLnBrk="0" hangingPunct="1">
              <a:lnSpc>
                <a:spcPct val="100000"/>
              </a:lnSpc>
              <a:spcBef>
                <a:spcPts val="0"/>
              </a:spcBef>
              <a:spcAft>
                <a:spcPts val="0"/>
              </a:spcAft>
              <a:buClrTx/>
              <a:buSzTx/>
              <a:buFontTx/>
              <a:buNone/>
              <a:tabLst/>
              <a:defRPr/>
            </a:pPr>
            <a:r>
              <a:rPr lang="it-IT" baseline="0" dirty="0" smtClean="0"/>
              <a:t>il rapporto </a:t>
            </a:r>
            <a:r>
              <a:rPr lang="it-IT" baseline="0" dirty="0" err="1" smtClean="0"/>
              <a:t>m*</a:t>
            </a:r>
            <a:r>
              <a:rPr lang="it-IT" baseline="0" dirty="0" smtClean="0"/>
              <a:t>/m misura la riduzione del flusso genico.</a:t>
            </a:r>
            <a:endParaRPr lang="it-IT" dirty="0" smtClean="0"/>
          </a:p>
          <a:p>
            <a:r>
              <a:rPr lang="it-IT" baseline="0" dirty="0" smtClean="0"/>
              <a:t>Questa riduzione del flusso genico può riguardare qualsiasi gene del genoma e rende le mutazioni cromosomiche sottodominanti fattori di isolamento riproduttivo </a:t>
            </a:r>
            <a:r>
              <a:rPr lang="it-IT" baseline="0" dirty="0" err="1" smtClean="0"/>
              <a:t>postzigotico</a:t>
            </a:r>
            <a:r>
              <a:rPr lang="it-IT" baseline="0" dirty="0" smtClean="0"/>
              <a:t>.</a:t>
            </a:r>
          </a:p>
        </p:txBody>
      </p:sp>
      <p:sp>
        <p:nvSpPr>
          <p:cNvPr id="4" name="Segnaposto numero diapositiva 3"/>
          <p:cNvSpPr>
            <a:spLocks noGrp="1"/>
          </p:cNvSpPr>
          <p:nvPr>
            <p:ph type="sldNum" sz="quarter" idx="10"/>
          </p:nvPr>
        </p:nvSpPr>
        <p:spPr/>
        <p:txBody>
          <a:bodyPr/>
          <a:lstStyle/>
          <a:p>
            <a:fld id="{87EB3643-F312-49B0-B83B-094FD4B7CC35}" type="slidenum">
              <a:rPr lang="it-IT" smtClean="0"/>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Se la riduzione della fecondità degli eterozigoti che sottopone le mutazioni cromosomiche strutturali bilanciate alla selezione </a:t>
            </a:r>
            <a:r>
              <a:rPr lang="it-IT" dirty="0" err="1" smtClean="0"/>
              <a:t>diversificatrice</a:t>
            </a:r>
            <a:r>
              <a:rPr lang="it-IT" dirty="0" smtClean="0"/>
              <a:t> produce l’effetto più vistoso a livello </a:t>
            </a:r>
            <a:r>
              <a:rPr lang="it-IT" dirty="0" err="1" smtClean="0"/>
              <a:t>popolazionistico</a:t>
            </a:r>
            <a:r>
              <a:rPr lang="it-IT" dirty="0" smtClean="0"/>
              <a:t> con rilevanti conseguenze rispetto</a:t>
            </a:r>
            <a:r>
              <a:rPr lang="it-IT" baseline="0" dirty="0" smtClean="0"/>
              <a:t> all’evoluzione, un altro fenomeno ha effetti altrettanto rilevanti: la soppressione della ricombinazione </a:t>
            </a:r>
            <a:r>
              <a:rPr lang="it-IT" baseline="0" dirty="0" err="1" smtClean="0"/>
              <a:t>intracromosomica</a:t>
            </a:r>
            <a:r>
              <a:rPr lang="it-IT" baseline="0" dirty="0" smtClean="0"/>
              <a:t> da parte delle inversioni e la riduzione della ricombinazione intercromosomica da parte delle </a:t>
            </a:r>
            <a:r>
              <a:rPr lang="it-IT" baseline="0" dirty="0" err="1" smtClean="0"/>
              <a:t>traslocazioni</a:t>
            </a:r>
            <a:r>
              <a:rPr lang="it-IT" baseline="0" dirty="0" smtClean="0"/>
              <a:t> e delle fusioni-fissioni centriche.</a:t>
            </a:r>
          </a:p>
          <a:p>
            <a:r>
              <a:rPr lang="it-IT" baseline="0" dirty="0" smtClean="0"/>
              <a:t>Per le inversioni, il </a:t>
            </a:r>
            <a:r>
              <a:rPr lang="it-IT" baseline="0" dirty="0" err="1" smtClean="0"/>
              <a:t>crossing</a:t>
            </a:r>
            <a:r>
              <a:rPr lang="it-IT" baseline="0" dirty="0" smtClean="0"/>
              <a:t> </a:t>
            </a:r>
            <a:r>
              <a:rPr lang="it-IT" baseline="0" dirty="0" err="1" smtClean="0"/>
              <a:t>over</a:t>
            </a:r>
            <a:r>
              <a:rPr lang="it-IT" baseline="0" dirty="0" smtClean="0"/>
              <a:t> entro la regione invertita (che, nella diapositiva, porta in </a:t>
            </a:r>
            <a:r>
              <a:rPr lang="it-IT" i="1" baseline="0" dirty="0" err="1" smtClean="0"/>
              <a:t>cis</a:t>
            </a:r>
            <a:r>
              <a:rPr lang="it-IT" i="0" baseline="0" dirty="0" smtClean="0"/>
              <a:t> alleli contrassegnati da una lettera maiuscola e alleli contrassegnati da una lettera minuscola) determinano la comparsa di cromatidi </a:t>
            </a:r>
            <a:r>
              <a:rPr lang="it-IT" i="0" baseline="0" dirty="0" err="1" smtClean="0"/>
              <a:t>dicentrici</a:t>
            </a:r>
            <a:r>
              <a:rPr lang="it-IT" i="0" baseline="0" dirty="0" smtClean="0"/>
              <a:t> e </a:t>
            </a:r>
            <a:r>
              <a:rPr lang="it-IT" i="0" baseline="0" dirty="0" err="1" smtClean="0"/>
              <a:t>acentrici</a:t>
            </a:r>
            <a:r>
              <a:rPr lang="it-IT" i="0" baseline="0" dirty="0" smtClean="0"/>
              <a:t>, entrambi instabili, nelle inversioni paracentriche e di cromatidi sbilanciati, con </a:t>
            </a:r>
            <a:r>
              <a:rPr lang="it-IT" i="0" baseline="0" dirty="0" err="1" smtClean="0"/>
              <a:t>delezioni</a:t>
            </a:r>
            <a:r>
              <a:rPr lang="it-IT" i="0" baseline="0" dirty="0" smtClean="0"/>
              <a:t>/duplicazioni complementari (duplicazioni di </a:t>
            </a:r>
            <a:r>
              <a:rPr lang="it-IT" i="1" baseline="0" dirty="0" smtClean="0"/>
              <a:t>A</a:t>
            </a:r>
            <a:r>
              <a:rPr lang="it-IT" i="0" baseline="0" dirty="0" smtClean="0"/>
              <a:t> e </a:t>
            </a:r>
            <a:r>
              <a:rPr lang="it-IT" i="0" baseline="0" dirty="0" err="1" smtClean="0"/>
              <a:t>delezione</a:t>
            </a:r>
            <a:r>
              <a:rPr lang="it-IT" i="0" baseline="0" dirty="0" smtClean="0"/>
              <a:t> di </a:t>
            </a:r>
            <a:r>
              <a:rPr lang="it-IT" i="1" baseline="0" dirty="0" smtClean="0"/>
              <a:t>D</a:t>
            </a:r>
            <a:r>
              <a:rPr lang="it-IT" i="0" baseline="0" dirty="0" smtClean="0"/>
              <a:t> su un cromatidio, duplicazioni di </a:t>
            </a:r>
            <a:r>
              <a:rPr lang="it-IT" i="1" baseline="0" dirty="0" smtClean="0"/>
              <a:t>D</a:t>
            </a:r>
            <a:r>
              <a:rPr lang="it-IT" i="0" baseline="0" dirty="0" smtClean="0"/>
              <a:t> e </a:t>
            </a:r>
            <a:r>
              <a:rPr lang="it-IT" i="0" baseline="0" dirty="0" err="1" smtClean="0"/>
              <a:t>delezione</a:t>
            </a:r>
            <a:r>
              <a:rPr lang="it-IT" i="0" baseline="0" dirty="0" smtClean="0"/>
              <a:t> di </a:t>
            </a:r>
            <a:r>
              <a:rPr lang="it-IT" i="1" baseline="0" dirty="0" smtClean="0"/>
              <a:t>A</a:t>
            </a:r>
            <a:r>
              <a:rPr lang="it-IT" i="0" baseline="0" dirty="0" smtClean="0"/>
              <a:t> sull’altro) nelle inversioni </a:t>
            </a:r>
            <a:r>
              <a:rPr lang="it-IT" i="0" baseline="0" dirty="0" err="1" smtClean="0"/>
              <a:t>pericentriche</a:t>
            </a:r>
            <a:r>
              <a:rPr lang="it-IT" i="0" baseline="0" dirty="0" smtClean="0"/>
              <a:t>. In realtà i </a:t>
            </a:r>
            <a:r>
              <a:rPr lang="it-IT" i="0" baseline="0" dirty="0" err="1" smtClean="0"/>
              <a:t>crossing</a:t>
            </a:r>
            <a:r>
              <a:rPr lang="it-IT" i="0" baseline="0" dirty="0" smtClean="0"/>
              <a:t> </a:t>
            </a:r>
            <a:r>
              <a:rPr lang="it-IT" i="0" baseline="0" dirty="0" err="1" smtClean="0"/>
              <a:t>over</a:t>
            </a:r>
            <a:r>
              <a:rPr lang="it-IT" i="0" baseline="0" dirty="0" smtClean="0"/>
              <a:t> doppi sullo stesso cromatidio ripristina la condizione di bilanciamento e stabilità, ma si tratta di eventi rari.</a:t>
            </a:r>
          </a:p>
          <a:p>
            <a:r>
              <a:rPr lang="it-IT" i="0" baseline="0" dirty="0" smtClean="0"/>
              <a:t>Per le </a:t>
            </a:r>
            <a:r>
              <a:rPr lang="it-IT" i="0" baseline="0" dirty="0" err="1" smtClean="0"/>
              <a:t>traslocazioni</a:t>
            </a:r>
            <a:r>
              <a:rPr lang="it-IT" i="0" baseline="0" dirty="0" smtClean="0"/>
              <a:t>, la segregazione adiacente, che provoca la formazione di assortimenti ricombinanti dei cromosomi coinvolti, determina la formazione di assortimenti cromosomici sbilanciati, con </a:t>
            </a:r>
            <a:r>
              <a:rPr lang="it-IT" i="0" baseline="0" dirty="0" err="1" smtClean="0"/>
              <a:t>delezioni</a:t>
            </a:r>
            <a:r>
              <a:rPr lang="it-IT" i="0" baseline="0" dirty="0" smtClean="0"/>
              <a:t>/duplicazioni complementari (duplicazioni di </a:t>
            </a:r>
            <a:r>
              <a:rPr lang="it-IT" i="1" baseline="0" dirty="0" smtClean="0"/>
              <a:t>M </a:t>
            </a:r>
            <a:r>
              <a:rPr lang="it-IT" i="0" baseline="0" dirty="0" smtClean="0"/>
              <a:t>ed </a:t>
            </a:r>
            <a:r>
              <a:rPr lang="it-IT" i="1" baseline="0" dirty="0" smtClean="0"/>
              <a:t>N</a:t>
            </a:r>
            <a:r>
              <a:rPr lang="it-IT" i="0" baseline="0" dirty="0" smtClean="0"/>
              <a:t> e </a:t>
            </a:r>
            <a:r>
              <a:rPr lang="it-IT" i="0" baseline="0" dirty="0" err="1" smtClean="0"/>
              <a:t>delezione</a:t>
            </a:r>
            <a:r>
              <a:rPr lang="it-IT" i="0" baseline="0" dirty="0" smtClean="0"/>
              <a:t> di </a:t>
            </a:r>
            <a:r>
              <a:rPr lang="it-IT" i="1" baseline="0" dirty="0" smtClean="0"/>
              <a:t>H</a:t>
            </a:r>
            <a:r>
              <a:rPr lang="it-IT" i="0" baseline="0" dirty="0" smtClean="0"/>
              <a:t> in un assetto cromosomico, duplicazioni di </a:t>
            </a:r>
            <a:r>
              <a:rPr lang="it-IT" i="1" baseline="0" dirty="0" smtClean="0"/>
              <a:t>H</a:t>
            </a:r>
            <a:r>
              <a:rPr lang="it-IT" i="0" baseline="0" dirty="0" smtClean="0"/>
              <a:t> e </a:t>
            </a:r>
            <a:r>
              <a:rPr lang="it-IT" i="0" baseline="0" dirty="0" err="1" smtClean="0"/>
              <a:t>delezione</a:t>
            </a:r>
            <a:r>
              <a:rPr lang="it-IT" i="0" baseline="0" dirty="0" smtClean="0"/>
              <a:t> di </a:t>
            </a:r>
            <a:r>
              <a:rPr lang="it-IT" i="1" baseline="0" dirty="0" smtClean="0"/>
              <a:t>M </a:t>
            </a:r>
            <a:r>
              <a:rPr lang="it-IT" i="0" baseline="0" dirty="0" smtClean="0"/>
              <a:t>ed </a:t>
            </a:r>
            <a:r>
              <a:rPr lang="it-IT" i="1" baseline="0" dirty="0" smtClean="0"/>
              <a:t>N</a:t>
            </a:r>
            <a:r>
              <a:rPr lang="it-IT" i="0" baseline="0" dirty="0" smtClean="0"/>
              <a:t>  nell’altro); quindi, almeno per le regioni adiacenti al centromero dei due cromosomi coinvolti, non si formano assortimenti ricombinanti; i geni possono ricombinare in proporzione alla loro distanza dal centromero (nel braccio cromosomico non coinvolto nella </a:t>
            </a:r>
            <a:r>
              <a:rPr lang="it-IT" i="0" baseline="0" dirty="0" err="1" smtClean="0"/>
              <a:t>traslocazione</a:t>
            </a:r>
            <a:r>
              <a:rPr lang="it-IT" i="0" baseline="0" dirty="0" smtClean="0"/>
              <a:t>) o, quelli distali rispetto al sito della </a:t>
            </a:r>
            <a:r>
              <a:rPr lang="it-IT" i="0" baseline="0" dirty="0" err="1" smtClean="0"/>
              <a:t>traslocazione</a:t>
            </a:r>
            <a:r>
              <a:rPr lang="it-IT" i="0" baseline="0" dirty="0" smtClean="0"/>
              <a:t>, in proporzione alla loro distanza dal sito stesso (nel braccio cromosomico coinvolto nella </a:t>
            </a:r>
            <a:r>
              <a:rPr lang="it-IT" i="0" baseline="0" dirty="0" err="1" smtClean="0"/>
              <a:t>traslocazione</a:t>
            </a:r>
            <a:r>
              <a:rPr lang="it-IT" i="0" baseline="0" dirty="0" smtClean="0"/>
              <a:t>). </a:t>
            </a:r>
            <a:endParaRPr lang="it-IT" dirty="0"/>
          </a:p>
        </p:txBody>
      </p:sp>
      <p:sp>
        <p:nvSpPr>
          <p:cNvPr id="4" name="Segnaposto numero diapositiva 3"/>
          <p:cNvSpPr>
            <a:spLocks noGrp="1"/>
          </p:cNvSpPr>
          <p:nvPr>
            <p:ph type="sldNum" sz="quarter" idx="10"/>
          </p:nvPr>
        </p:nvSpPr>
        <p:spPr/>
        <p:txBody>
          <a:bodyPr/>
          <a:lstStyle/>
          <a:p>
            <a:fld id="{87EB3643-F312-49B0-B83B-094FD4B7CC35}" type="slidenum">
              <a:rPr lang="it-IT" smtClean="0"/>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8A6DB1F6-DCC5-43A6-8186-BF76AFDEA9F2}" type="slidenum">
              <a:rPr lang="it-IT" smtClean="0"/>
              <a:pPr/>
              <a:t>6</a:t>
            </a:fld>
            <a:endParaRPr lang="it-IT"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r>
              <a:rPr lang="it-IT" dirty="0" smtClean="0"/>
              <a:t>Talvolta i geni non evolvono in maniera reciprocamente indipendente. Uno dei vincoli reciproci può essere la stretta associazione reciproca, che ne riduce drasticamente la frequenza di ricombinazione; in questo caso si determina uno </a:t>
            </a:r>
            <a:r>
              <a:rPr lang="it-IT" b="1" dirty="0" smtClean="0"/>
              <a:t>squilibrio di associazione</a:t>
            </a:r>
            <a:r>
              <a:rPr lang="it-IT" dirty="0" smtClean="0"/>
              <a:t>, poiché le frequenze delle combinazioni di alleli sono lontane da quelle prevedibili in base all’assortimento reciprocamente indipendente.</a:t>
            </a:r>
          </a:p>
          <a:p>
            <a:pPr eaLnBrk="1" hangingPunct="1"/>
            <a:r>
              <a:rPr lang="it-IT" b="1" dirty="0" smtClean="0"/>
              <a:t> </a:t>
            </a:r>
            <a:r>
              <a:rPr lang="it-IT" dirty="0" smtClean="0"/>
              <a:t>Il caso più estremo di squilibrio da associazione è costituito da alleli di geni che non ricombinano mai, come quelli inclusi entro un’inversione (infatti i </a:t>
            </a:r>
            <a:r>
              <a:rPr lang="it-IT" dirty="0" err="1" smtClean="0"/>
              <a:t>crossing-over</a:t>
            </a:r>
            <a:r>
              <a:rPr lang="it-IT" dirty="0" smtClean="0"/>
              <a:t> entro la regione invertita danno luogo a gameti sbilanciati, non vitali, cosicché contribuiscono alla generazione successiva solo i gameti che non hanno subito ricombinazione entro la regione invertita); così alleli non sottoposti o sottoposti debolmente a selezione, entro la stessa inversione di altri alleli, fortemente selezionati, possono essere trascinati  dal destino di questi ultimi. Più in generale i geni compresi entro una regione invertita sono ereditati e sottoposti a selezione </a:t>
            </a:r>
            <a:r>
              <a:rPr lang="it-IT" b="1" dirty="0" smtClean="0"/>
              <a:t>come se fossero un solo gene</a:t>
            </a:r>
            <a:r>
              <a:rPr lang="it-IT" dirty="0" smtClean="0"/>
              <a:t>; perciò si è proposto, per questi insiemi di geni il termine di </a:t>
            </a:r>
            <a:r>
              <a:rPr lang="it-IT" b="1" dirty="0" smtClean="0"/>
              <a:t>supergeni</a:t>
            </a:r>
            <a:r>
              <a:rPr lang="it-IT" dirty="0" smtClean="0"/>
              <a:t>.</a:t>
            </a:r>
          </a:p>
          <a:p>
            <a:pPr eaLnBrk="1" hangingPunct="1"/>
            <a:r>
              <a:rPr lang="it-IT" dirty="0" smtClean="0"/>
              <a:t>Nella presente diapositiva è presentato questo caso estremo di squilibrio da associazione, in cui due geni sono inclusi nella regione invertita di un’inversione, paracentrica o </a:t>
            </a:r>
            <a:r>
              <a:rPr lang="it-IT" dirty="0" err="1" smtClean="0"/>
              <a:t>pericentrica</a:t>
            </a:r>
            <a:r>
              <a:rPr lang="it-IT" dirty="0" smtClean="0"/>
              <a:t>: il gene </a:t>
            </a:r>
            <a:r>
              <a:rPr lang="it-IT" i="1" dirty="0" smtClean="0"/>
              <a:t>B</a:t>
            </a:r>
            <a:r>
              <a:rPr lang="it-IT" dirty="0" smtClean="0"/>
              <a:t> presenta due alleli, B1 e B2, reciprocamente neutrali, cioè tali che la fitness dei tre genotipi B1B1, B1B2 e B2B2 siano tra loro uguali; invece il gene C presenta due alleli, C e c, di cui l’allele recessivo c è svantaggiato rispetto all’allele dominante C, tale che la fitness di cc sia più bassa delle fitness di </a:t>
            </a:r>
            <a:r>
              <a:rPr lang="it-IT" dirty="0" err="1" smtClean="0"/>
              <a:t>CC</a:t>
            </a:r>
            <a:r>
              <a:rPr lang="it-IT" dirty="0" smtClean="0"/>
              <a:t> e </a:t>
            </a:r>
            <a:r>
              <a:rPr lang="it-IT" dirty="0" err="1" smtClean="0"/>
              <a:t>Cc</a:t>
            </a:r>
            <a:r>
              <a:rPr lang="it-IT" dirty="0" smtClean="0"/>
              <a:t>, che tra loro sono uguali.  </a:t>
            </a:r>
          </a:p>
          <a:p>
            <a:pPr eaLnBrk="1" hangingPunct="1"/>
            <a:r>
              <a:rPr lang="it-IT" dirty="0" smtClean="0"/>
              <a:t>Nell’esempio presentato le uniche possibili combinazioni di alleli che escludano la ricombinazione e quindi il </a:t>
            </a:r>
            <a:r>
              <a:rPr lang="it-IT" dirty="0" err="1" smtClean="0"/>
              <a:t>crossing</a:t>
            </a:r>
            <a:r>
              <a:rPr lang="it-IT" dirty="0" smtClean="0"/>
              <a:t> </a:t>
            </a:r>
            <a:r>
              <a:rPr lang="it-IT" dirty="0" err="1" smtClean="0"/>
              <a:t>over</a:t>
            </a:r>
            <a:r>
              <a:rPr lang="it-IT" dirty="0" smtClean="0"/>
              <a:t> entro la regione invertita sono c-B1 e B2-C; l’allele B1, indissolubilmente associato a c, è “trascinato” dalla selezione contro l’allele c, quindi, nonostante sia neutrale, riduce progressivamente la propria frequenza di generazione in generazione secondo le stesse leggi dell’allele c, fino alla propria eliminazione.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L’insieme dei geni inclusi nella regione invertita presenta</a:t>
            </a:r>
            <a:r>
              <a:rPr lang="it-IT" baseline="0" dirty="0" smtClean="0"/>
              <a:t> due serie di alleli che possono essere ricombinate molto raramente, per doppio </a:t>
            </a:r>
            <a:r>
              <a:rPr lang="it-IT" baseline="0" dirty="0" err="1" smtClean="0"/>
              <a:t>crossing</a:t>
            </a:r>
            <a:r>
              <a:rPr lang="it-IT" baseline="0" dirty="0" smtClean="0"/>
              <a:t> </a:t>
            </a:r>
            <a:r>
              <a:rPr lang="it-IT" baseline="0" dirty="0" err="1" smtClean="0"/>
              <a:t>over</a:t>
            </a:r>
            <a:r>
              <a:rPr lang="it-IT" baseline="0" dirty="0" smtClean="0"/>
              <a:t>; quindi, sia dal punto di vista della segregazione che della selezione, tendono a comportarsi come un solo gene (supergene).</a:t>
            </a:r>
          </a:p>
          <a:p>
            <a:r>
              <a:rPr lang="it-IT" baseline="0" dirty="0" smtClean="0"/>
              <a:t>Le due serie di alleli incluse nel tratto invertito tendono a essere </a:t>
            </a:r>
            <a:r>
              <a:rPr lang="it-IT" baseline="0" dirty="0" err="1" smtClean="0"/>
              <a:t>coadattati</a:t>
            </a:r>
            <a:r>
              <a:rPr lang="it-IT" baseline="0" dirty="0" smtClean="0"/>
              <a:t>, in seguito alla selezione che agisce su di essi come un tutto unico. </a:t>
            </a:r>
          </a:p>
          <a:p>
            <a:r>
              <a:rPr lang="it-IT" baseline="0" dirty="0" smtClean="0"/>
              <a:t>Se  si escludono interazioni </a:t>
            </a:r>
            <a:r>
              <a:rPr lang="it-IT" baseline="0" dirty="0" err="1" smtClean="0"/>
              <a:t>epistatiche</a:t>
            </a:r>
            <a:r>
              <a:rPr lang="it-IT" baseline="0" dirty="0" smtClean="0"/>
              <a:t> tra le inversioni e i super-alleli, ci si aspetta una fitness moltiplicativa che combina la riduzione di fecondità dell’inversione in condizione eterozigote con la fitness specifica dei genotipi dei supergeni.</a:t>
            </a:r>
          </a:p>
          <a:p>
            <a:r>
              <a:rPr lang="it-IT" baseline="0" dirty="0" smtClean="0"/>
              <a:t>Spesso in natura si trovano inversioni multiple che, rendendo sbilanciati i prodotti del doppio </a:t>
            </a:r>
            <a:r>
              <a:rPr lang="it-IT" baseline="0" dirty="0" err="1" smtClean="0"/>
              <a:t>crossing</a:t>
            </a:r>
            <a:r>
              <a:rPr lang="it-IT" baseline="0" dirty="0" smtClean="0"/>
              <a:t> </a:t>
            </a:r>
            <a:r>
              <a:rPr lang="it-IT" baseline="0" dirty="0" err="1" smtClean="0"/>
              <a:t>over</a:t>
            </a:r>
            <a:r>
              <a:rPr lang="it-IT" baseline="0" dirty="0" smtClean="0"/>
              <a:t>, impediscono del tutto la ricombinazione entro i supergeni o inversioni molto piccole, in cui non c’è appaiamento né </a:t>
            </a:r>
            <a:r>
              <a:rPr lang="it-IT" baseline="0" dirty="0" err="1" smtClean="0"/>
              <a:t>crossing</a:t>
            </a:r>
            <a:r>
              <a:rPr lang="it-IT" baseline="0" dirty="0" smtClean="0"/>
              <a:t> </a:t>
            </a:r>
            <a:r>
              <a:rPr lang="it-IT" baseline="0" dirty="0" err="1" smtClean="0"/>
              <a:t>over</a:t>
            </a:r>
            <a:r>
              <a:rPr lang="it-IT" baseline="0" dirty="0" smtClean="0"/>
              <a:t> nella regione invertita.</a:t>
            </a:r>
            <a:endParaRPr lang="it-IT" dirty="0"/>
          </a:p>
        </p:txBody>
      </p:sp>
      <p:sp>
        <p:nvSpPr>
          <p:cNvPr id="4" name="Segnaposto numero diapositiva 3"/>
          <p:cNvSpPr>
            <a:spLocks noGrp="1"/>
          </p:cNvSpPr>
          <p:nvPr>
            <p:ph type="sldNum" sz="quarter" idx="10"/>
          </p:nvPr>
        </p:nvSpPr>
        <p:spPr/>
        <p:txBody>
          <a:bodyPr/>
          <a:lstStyle/>
          <a:p>
            <a:fld id="{87EB3643-F312-49B0-B83B-094FD4B7CC35}" type="slidenum">
              <a:rPr lang="it-IT" smtClean="0"/>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Solo le fusioni/fissioni centriche e le </a:t>
            </a:r>
            <a:r>
              <a:rPr lang="it-IT" dirty="0" err="1" smtClean="0"/>
              <a:t>traslocazioni</a:t>
            </a:r>
            <a:r>
              <a:rPr lang="it-IT" dirty="0" smtClean="0"/>
              <a:t>  che coinvolgono i centromeri impediscono del tutto la formazione di gameti vitali</a:t>
            </a:r>
            <a:r>
              <a:rPr lang="it-IT" baseline="0" dirty="0" smtClean="0"/>
              <a:t> con ricombinazione intercromosomica dei geni compresi nelle regioni adiacenti al centromero; le altre </a:t>
            </a:r>
            <a:r>
              <a:rPr lang="it-IT" baseline="0" dirty="0" err="1" smtClean="0"/>
              <a:t>traslocazioni</a:t>
            </a:r>
            <a:r>
              <a:rPr lang="it-IT" baseline="0" dirty="0" smtClean="0"/>
              <a:t>, in cui il centromero non coincide con il sito della </a:t>
            </a:r>
            <a:r>
              <a:rPr lang="it-IT" baseline="0" dirty="0" err="1" smtClean="0"/>
              <a:t>traslocazione</a:t>
            </a:r>
            <a:r>
              <a:rPr lang="it-IT" baseline="0" dirty="0" smtClean="0"/>
              <a:t>, in seguito ad un </a:t>
            </a:r>
            <a:r>
              <a:rPr lang="it-IT" baseline="0" dirty="0" err="1" smtClean="0"/>
              <a:t>crossing</a:t>
            </a:r>
            <a:r>
              <a:rPr lang="it-IT" baseline="0" dirty="0" smtClean="0"/>
              <a:t> </a:t>
            </a:r>
            <a:r>
              <a:rPr lang="it-IT" baseline="0" dirty="0" err="1" smtClean="0"/>
              <a:t>over</a:t>
            </a:r>
            <a:r>
              <a:rPr lang="it-IT" baseline="0" dirty="0" smtClean="0"/>
              <a:t> intervenuto nella regione inclusa tra il centromero e il sito della </a:t>
            </a:r>
            <a:r>
              <a:rPr lang="it-IT" baseline="0" dirty="0" err="1" smtClean="0"/>
              <a:t>traslocazione</a:t>
            </a:r>
            <a:r>
              <a:rPr lang="it-IT" baseline="0" dirty="0" smtClean="0"/>
              <a:t>, producono metà gameti bilanciati e metà gameti bilanciati, come in assenza di questo tipo di </a:t>
            </a:r>
            <a:r>
              <a:rPr lang="it-IT" baseline="0" dirty="0" err="1" smtClean="0"/>
              <a:t>crossing</a:t>
            </a:r>
            <a:r>
              <a:rPr lang="it-IT" baseline="0" dirty="0" smtClean="0"/>
              <a:t> </a:t>
            </a:r>
            <a:r>
              <a:rPr lang="it-IT" baseline="0" dirty="0" err="1" smtClean="0"/>
              <a:t>over</a:t>
            </a:r>
            <a:r>
              <a:rPr lang="it-IT" baseline="0" dirty="0" smtClean="0"/>
              <a:t>: ma metà dei gameti bilanciati, quindi vitali, presentano ricombinazione intercromosomica per i geni presenti nella regione compresa tra il centromero e il sito della </a:t>
            </a:r>
            <a:r>
              <a:rPr lang="it-IT" baseline="0" dirty="0" err="1" smtClean="0"/>
              <a:t>traslocazione</a:t>
            </a:r>
            <a:r>
              <a:rPr lang="it-IT" baseline="0" dirty="0" smtClean="0"/>
              <a:t>, in particolare i geni adiacenti al centromero; quindi più è lunga la regione inclusa tra il centromero e il sito della </a:t>
            </a:r>
            <a:r>
              <a:rPr lang="it-IT" baseline="0" dirty="0" err="1" smtClean="0"/>
              <a:t>traslocazione</a:t>
            </a:r>
            <a:r>
              <a:rPr lang="it-IT" baseline="0" dirty="0" smtClean="0"/>
              <a:t>, meno è efficace la selezione contro la ricombinazione intercromosomica dei geni vicini al centromero inclusi in quella regione.</a:t>
            </a:r>
            <a:endParaRPr lang="it-IT" dirty="0"/>
          </a:p>
        </p:txBody>
      </p:sp>
      <p:sp>
        <p:nvSpPr>
          <p:cNvPr id="4" name="Segnaposto numero diapositiva 3"/>
          <p:cNvSpPr>
            <a:spLocks noGrp="1"/>
          </p:cNvSpPr>
          <p:nvPr>
            <p:ph type="sldNum" sz="quarter" idx="10"/>
          </p:nvPr>
        </p:nvSpPr>
        <p:spPr/>
        <p:txBody>
          <a:bodyPr/>
          <a:lstStyle/>
          <a:p>
            <a:fld id="{87EB3643-F312-49B0-B83B-094FD4B7CC35}" type="slidenum">
              <a:rPr lang="it-IT" smtClean="0"/>
              <a:pPr/>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In caso di ambienti</a:t>
            </a:r>
            <a:r>
              <a:rPr lang="it-IT" baseline="0" dirty="0" smtClean="0"/>
              <a:t> (o microambienti) eterogenei, le combinazioni di alleli </a:t>
            </a:r>
            <a:r>
              <a:rPr lang="it-IT" baseline="0" dirty="0" err="1" smtClean="0"/>
              <a:t>coadattati</a:t>
            </a:r>
            <a:r>
              <a:rPr lang="it-IT" baseline="0" dirty="0" smtClean="0"/>
              <a:t> presenti nel cromosoma invertito o nel cromosoma standard possono avere un cambiamento dei valori di fitness per cui una delle 2 combinazioni ha un valore di fitness più alto rispetto all’altra in uno dei due ambienti e più basso nell’altro. Per questo la distribuzione spaziale delle inversioni tendenzialmente coincide con quella della matrice ambientale cui sono meglio adattate le combinazioni di alleli dei supergeni da esse portate; inoltre  la sottodominanza rafforza la stabilità della distribuzione  stessa.</a:t>
            </a:r>
          </a:p>
          <a:p>
            <a:r>
              <a:rPr lang="it-IT" baseline="0" dirty="0" smtClean="0"/>
              <a:t>La zanzara </a:t>
            </a:r>
            <a:r>
              <a:rPr lang="it-IT" i="1" baseline="0" dirty="0" err="1" smtClean="0"/>
              <a:t>Anopheles</a:t>
            </a:r>
            <a:r>
              <a:rPr lang="it-IT" i="1" baseline="0" dirty="0" smtClean="0"/>
              <a:t> </a:t>
            </a:r>
            <a:r>
              <a:rPr lang="it-IT" i="1" baseline="0" dirty="0" err="1" smtClean="0"/>
              <a:t>gambiae</a:t>
            </a:r>
            <a:r>
              <a:rPr lang="it-IT" i="0" baseline="0" dirty="0" smtClean="0"/>
              <a:t> è in tal senso un esempio, a livello </a:t>
            </a:r>
            <a:r>
              <a:rPr lang="it-IT" i="0" baseline="0" dirty="0" err="1" smtClean="0"/>
              <a:t>microambientale</a:t>
            </a:r>
            <a:r>
              <a:rPr lang="it-IT" i="0" baseline="0" dirty="0" smtClean="0"/>
              <a:t>: le inversioni sono presenti nelle popolazioni che pungono entro le abitazioni, in un ambiente più umido e a temperatura più costante, cui sono maggiormente adatte le combinazioni di alleli presenti in esse.</a:t>
            </a:r>
            <a:endParaRPr lang="it-IT" dirty="0"/>
          </a:p>
        </p:txBody>
      </p:sp>
      <p:sp>
        <p:nvSpPr>
          <p:cNvPr id="4" name="Segnaposto numero diapositiva 3"/>
          <p:cNvSpPr>
            <a:spLocks noGrp="1"/>
          </p:cNvSpPr>
          <p:nvPr>
            <p:ph type="sldNum" sz="quarter" idx="10"/>
          </p:nvPr>
        </p:nvSpPr>
        <p:spPr/>
        <p:txBody>
          <a:bodyPr/>
          <a:lstStyle/>
          <a:p>
            <a:fld id="{87EB3643-F312-49B0-B83B-094FD4B7CC35}" type="slidenum">
              <a:rPr lang="it-IT" smtClean="0"/>
              <a:pPr/>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Oltre alle caratteristiche già descritte che attestano il ruolo giocato dalle mutazioni cromosomiche sottodominanti nella </a:t>
            </a:r>
            <a:r>
              <a:rPr lang="it-IT" dirty="0" err="1" smtClean="0"/>
              <a:t>cladogenesi</a:t>
            </a:r>
            <a:r>
              <a:rPr lang="it-IT" dirty="0" smtClean="0"/>
              <a:t> e nell’</a:t>
            </a:r>
            <a:r>
              <a:rPr lang="it-IT" dirty="0" err="1" smtClean="0"/>
              <a:t>anagenesi</a:t>
            </a:r>
            <a:r>
              <a:rPr lang="it-IT" dirty="0" smtClean="0"/>
              <a:t> su scala microevolutiva, esistono ormai numerose documentazioni sul</a:t>
            </a:r>
            <a:r>
              <a:rPr lang="it-IT" baseline="0" dirty="0" smtClean="0"/>
              <a:t> campo che mettono in evidenza la loro azione nella divergenza evolutiva di popolazioni entro la stessa specie e tra specie diverse ma strettamente imparentate (in roditori, insettivori, ortotteri, drosofile, gasteropodi); questo ne suggerisce un ruolo attivo in tutto il processo di speciazione.</a:t>
            </a:r>
            <a:endParaRPr lang="it-IT" dirty="0"/>
          </a:p>
        </p:txBody>
      </p:sp>
      <p:sp>
        <p:nvSpPr>
          <p:cNvPr id="4" name="Segnaposto numero diapositiva 3"/>
          <p:cNvSpPr>
            <a:spLocks noGrp="1"/>
          </p:cNvSpPr>
          <p:nvPr>
            <p:ph type="sldNum" sz="quarter" idx="10"/>
          </p:nvPr>
        </p:nvSpPr>
        <p:spPr/>
        <p:txBody>
          <a:bodyPr/>
          <a:lstStyle/>
          <a:p>
            <a:fld id="{87EB3643-F312-49B0-B83B-094FD4B7CC35}" type="slidenum">
              <a:rPr lang="it-IT" smtClean="0"/>
              <a:pPr/>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98BB8E77-0AA6-4020-B4A8-343E377D6357}" type="slidenum">
              <a:rPr lang="it-IT" smtClean="0"/>
              <a:pPr/>
              <a:t>11</a:t>
            </a:fld>
            <a:endParaRPr lang="it-IT"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r>
              <a:rPr lang="it-IT" dirty="0" smtClean="0"/>
              <a:t>Le duplicazioni geniche sono mutazioni sbilanciate, che non sono sottodominanti: il tipo di selezione cui sono sottoposte dipende dal loro effetto fenotipico. Le duplicazioni geniche non sottoposte a selezione (“neutrali”) possono svolgere un ruolo evolutivo estremamente importante nell’evoluzione a lungo termine, in particolare nell’</a:t>
            </a:r>
            <a:r>
              <a:rPr lang="it-IT" dirty="0" err="1" smtClean="0"/>
              <a:t>anagenesi</a:t>
            </a:r>
            <a:r>
              <a:rPr lang="it-IT" dirty="0" smtClean="0"/>
              <a:t>. Nella presente diapositiva si propone l’origine di un nuovo gene in seguito a una duplicazione genica (2 copie del gene M sullo stesso cromosoma, invece di una). </a:t>
            </a:r>
          </a:p>
          <a:p>
            <a:pPr eaLnBrk="1" hangingPunct="1"/>
            <a:r>
              <a:rPr lang="it-IT" dirty="0" smtClean="0"/>
              <a:t>In presenza di 2 copie sullo stesso gene, è possibile che una delle due subisca mutazioni geniche (il 2° M che diventa M’,m1 o m2), che possono anche dare luogo ad alleli non funzionali, cioè non in grado di presiedere con efficacia alla propria funzione biologica; tali alleli possono persistere e passare alle generazioni successive, dato che il 1° gene M rimane funzionale.</a:t>
            </a:r>
          </a:p>
          <a:p>
            <a:pPr eaLnBrk="1" hangingPunct="1"/>
            <a:r>
              <a:rPr lang="it-IT" dirty="0" smtClean="0"/>
              <a:t>In seguito ad ulteriori mutazioni, tra tanti vicoli ciechi, può avere origine un nuovo gene (O, nella diapositiva) che svolge con efficacia una nuova funzione biologica (nella diapositiva, mentre il prodotto del gene M media la trasformazione della sostanza 1 nella sostanza 2, il prodotto del gene O media la trasformazione della sostanza 3 nella sostanza 4). Gli individui dotati del nuovo gene, essendo in grado di svolgere una nuova funzione biologica, sono avvantaggiati rispetto agli altri.</a:t>
            </a:r>
          </a:p>
          <a:p>
            <a:pPr eaLnBrk="1" hangingPunct="1"/>
            <a:r>
              <a:rPr lang="it-IT" dirty="0" smtClean="0"/>
              <a:t>Questo tipo di processo, messo in evidenza</a:t>
            </a:r>
            <a:r>
              <a:rPr lang="it-IT" baseline="0" dirty="0" smtClean="0"/>
              <a:t>, p. es. per i geni delle globine e delle immunoglobuline, mette in evidenza il ruolo delle duplicazioni nell’</a:t>
            </a:r>
            <a:r>
              <a:rPr lang="it-IT" baseline="0" dirty="0" err="1" smtClean="0"/>
              <a:t>anagenesi</a:t>
            </a:r>
            <a:r>
              <a:rPr lang="it-IT" baseline="0" dirty="0" smtClean="0"/>
              <a:t> su scala macroevolutiva.</a:t>
            </a:r>
            <a:endParaRPr lang="it-IT"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Non ostante la ricchezza di dati di citogenetica comparata e</a:t>
            </a:r>
            <a:r>
              <a:rPr lang="it-IT" baseline="0" dirty="0" smtClean="0"/>
              <a:t> degli alberi filogenetici parsimoniosi costruiti in numerosi diversi </a:t>
            </a:r>
            <a:r>
              <a:rPr lang="it-IT" baseline="0" dirty="0" err="1" smtClean="0"/>
              <a:t>taxa</a:t>
            </a:r>
            <a:r>
              <a:rPr lang="it-IT" baseline="0" dirty="0" smtClean="0"/>
              <a:t>, questi pochi esempi, che riguardano singoli riordinamenti cromosomici connessi con alcune biforcazioni molto importanti nella filogenesi dei primati e una stima delle numerose </a:t>
            </a:r>
            <a:r>
              <a:rPr lang="it-IT" baseline="0" dirty="0" err="1" smtClean="0"/>
              <a:t>traslocazioni</a:t>
            </a:r>
            <a:r>
              <a:rPr lang="it-IT" baseline="0" dirty="0" smtClean="0"/>
              <a:t> che hanno portato all’ampliamento della divergenza cariotipica fra la specie umana e i gibboni, sottolineano il ruolo delle mutazioni cromosomiche sottodominanti  nei processi </a:t>
            </a:r>
            <a:r>
              <a:rPr lang="it-IT" baseline="0" dirty="0" err="1" smtClean="0"/>
              <a:t>cladogenetici</a:t>
            </a:r>
            <a:r>
              <a:rPr lang="it-IT" baseline="0" dirty="0" smtClean="0"/>
              <a:t> (si sono volutamente trascurate le piccole inversioni, molto numerose e difficili da interpretare) e mettono in luce l’importanza degli studi rivolti ad indagare le condizioni particolari che consentono e favoriscono la fissazione, l’espansione </a:t>
            </a:r>
            <a:r>
              <a:rPr lang="it-IT" baseline="0" dirty="0" err="1" smtClean="0"/>
              <a:t>el</a:t>
            </a:r>
            <a:r>
              <a:rPr lang="it-IT" baseline="0" dirty="0" smtClean="0"/>
              <a:t>’accumulo di questo tipo di </a:t>
            </a:r>
            <a:r>
              <a:rPr lang="it-IT" baseline="0" smtClean="0"/>
              <a:t>mutazioni cromosomiche.</a:t>
            </a:r>
            <a:endParaRPr lang="it-IT" dirty="0"/>
          </a:p>
        </p:txBody>
      </p:sp>
      <p:sp>
        <p:nvSpPr>
          <p:cNvPr id="4" name="Segnaposto numero diapositiva 3"/>
          <p:cNvSpPr>
            <a:spLocks noGrp="1"/>
          </p:cNvSpPr>
          <p:nvPr>
            <p:ph type="sldNum" sz="quarter" idx="10"/>
          </p:nvPr>
        </p:nvSpPr>
        <p:spPr/>
        <p:txBody>
          <a:bodyPr/>
          <a:lstStyle/>
          <a:p>
            <a:fld id="{87EB3643-F312-49B0-B83B-094FD4B7CC35}" type="slidenum">
              <a:rPr lang="it-IT" smtClean="0"/>
              <a:pPr/>
              <a:t>12</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9443FE-0878-4008-B704-E73988AFFADF}" type="datetimeFigureOut">
              <a:rPr lang="it-IT" smtClean="0"/>
              <a:pPr/>
              <a:t>08/06/2010</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1387D6-7749-4329-9450-E56F7154CCD1}"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0">
            <a:hlinkClick r:id="" action="ppaction://hlinkshowjump?jump=nextslide" highlightClick="1"/>
          </p:cNvPr>
          <p:cNvSpPr>
            <a:spLocks noChangeArrowheads="1"/>
          </p:cNvSpPr>
          <p:nvPr/>
        </p:nvSpPr>
        <p:spPr bwMode="auto">
          <a:xfrm>
            <a:off x="8388350" y="711184"/>
            <a:ext cx="720725" cy="431800"/>
          </a:xfrm>
          <a:prstGeom prst="actionButtonForwardNext">
            <a:avLst/>
          </a:prstGeom>
          <a:solidFill>
            <a:schemeClr val="accent1"/>
          </a:solidFill>
          <a:ln w="9525">
            <a:noFill/>
            <a:miter lim="800000"/>
            <a:headEnd/>
            <a:tailEnd/>
          </a:ln>
        </p:spPr>
        <p:txBody>
          <a:bodyPr wrap="none" anchor="ctr"/>
          <a:lstStyle/>
          <a:p>
            <a:endParaRPr lang="it-IT"/>
          </a:p>
        </p:txBody>
      </p:sp>
      <p:sp>
        <p:nvSpPr>
          <p:cNvPr id="7" name="Titolo 1"/>
          <p:cNvSpPr>
            <a:spLocks noGrp="1"/>
          </p:cNvSpPr>
          <p:nvPr>
            <p:ph type="title"/>
          </p:nvPr>
        </p:nvSpPr>
        <p:spPr>
          <a:xfrm>
            <a:off x="100042" y="-24"/>
            <a:ext cx="8686800" cy="1143000"/>
          </a:xfrm>
        </p:spPr>
        <p:txBody>
          <a:bodyPr>
            <a:noAutofit/>
          </a:bodyPr>
          <a:lstStyle/>
          <a:p>
            <a:r>
              <a:rPr lang="it-IT" sz="2800" b="1" dirty="0" smtClean="0">
                <a:latin typeface="Times New Roman" pitchFamily="18" charset="0"/>
                <a:cs typeface="Times New Roman" pitchFamily="18" charset="0"/>
              </a:rPr>
              <a:t>Più mutazioni cromosomiche sottodominanti persistono con più efficacia in una distribuzione </a:t>
            </a:r>
            <a:r>
              <a:rPr lang="it-IT" sz="2800" b="1" dirty="0" err="1" smtClean="0">
                <a:latin typeface="Times New Roman" pitchFamily="18" charset="0"/>
                <a:cs typeface="Times New Roman" pitchFamily="18" charset="0"/>
              </a:rPr>
              <a:t>politipica</a:t>
            </a:r>
            <a:endParaRPr lang="it-IT" sz="2800" b="1" dirty="0">
              <a:latin typeface="Times New Roman" pitchFamily="18" charset="0"/>
              <a:cs typeface="Times New Roman" pitchFamily="18" charset="0"/>
            </a:endParaRPr>
          </a:p>
        </p:txBody>
      </p:sp>
      <p:sp>
        <p:nvSpPr>
          <p:cNvPr id="8" name="Rettangolo 7"/>
          <p:cNvSpPr/>
          <p:nvPr/>
        </p:nvSpPr>
        <p:spPr>
          <a:xfrm>
            <a:off x="500034" y="1857364"/>
            <a:ext cx="1428760" cy="142876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Rettangolo 8"/>
          <p:cNvSpPr/>
          <p:nvPr/>
        </p:nvSpPr>
        <p:spPr>
          <a:xfrm>
            <a:off x="2857488" y="1857364"/>
            <a:ext cx="1428760" cy="1428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Freccia bidirezionale orizzontale 9"/>
          <p:cNvSpPr/>
          <p:nvPr/>
        </p:nvSpPr>
        <p:spPr>
          <a:xfrm>
            <a:off x="2143108" y="2571744"/>
            <a:ext cx="500066"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Freccia bidirezionale orizzontale 10"/>
          <p:cNvSpPr/>
          <p:nvPr/>
        </p:nvSpPr>
        <p:spPr>
          <a:xfrm>
            <a:off x="2143108" y="2500306"/>
            <a:ext cx="500066" cy="276228"/>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2857488" y="1857364"/>
            <a:ext cx="714380" cy="142876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Rettangolo 12"/>
          <p:cNvSpPr/>
          <p:nvPr/>
        </p:nvSpPr>
        <p:spPr>
          <a:xfrm>
            <a:off x="500034" y="1857364"/>
            <a:ext cx="1428760" cy="1428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ttangolo 13"/>
          <p:cNvSpPr/>
          <p:nvPr/>
        </p:nvSpPr>
        <p:spPr>
          <a:xfrm>
            <a:off x="2857488" y="1857364"/>
            <a:ext cx="1428760" cy="142876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Rettangolo 14"/>
          <p:cNvSpPr/>
          <p:nvPr/>
        </p:nvSpPr>
        <p:spPr>
          <a:xfrm>
            <a:off x="1214414" y="1857364"/>
            <a:ext cx="714380" cy="1428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CasellaDiTesto 15"/>
          <p:cNvSpPr txBox="1"/>
          <p:nvPr/>
        </p:nvSpPr>
        <p:spPr>
          <a:xfrm>
            <a:off x="214282" y="1214422"/>
            <a:ext cx="4429156" cy="523220"/>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Popolazioni molto grandi di grandezza confrontabile che differiscono per una mutazione cromosomica</a:t>
            </a:r>
            <a:endParaRPr lang="it-IT" sz="1400" b="1" dirty="0">
              <a:latin typeface="Times New Roman" pitchFamily="18" charset="0"/>
              <a:cs typeface="Times New Roman" pitchFamily="18" charset="0"/>
            </a:endParaRPr>
          </a:p>
        </p:txBody>
      </p:sp>
      <p:sp>
        <p:nvSpPr>
          <p:cNvPr id="17" name="Rettangolo 16"/>
          <p:cNvSpPr/>
          <p:nvPr/>
        </p:nvSpPr>
        <p:spPr>
          <a:xfrm>
            <a:off x="2857488" y="1857364"/>
            <a:ext cx="71438" cy="142876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Rettangolo 17"/>
          <p:cNvSpPr/>
          <p:nvPr/>
        </p:nvSpPr>
        <p:spPr>
          <a:xfrm>
            <a:off x="1857356" y="1857364"/>
            <a:ext cx="71438" cy="1428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Freccia bidirezionale orizzontale 20"/>
          <p:cNvSpPr/>
          <p:nvPr/>
        </p:nvSpPr>
        <p:spPr>
          <a:xfrm>
            <a:off x="2143108" y="5072074"/>
            <a:ext cx="500066"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Freccia bidirezionale orizzontale 21"/>
          <p:cNvSpPr/>
          <p:nvPr/>
        </p:nvSpPr>
        <p:spPr>
          <a:xfrm>
            <a:off x="2143108" y="5000636"/>
            <a:ext cx="500066" cy="276228"/>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7" name="CasellaDiTesto 26"/>
          <p:cNvSpPr txBox="1"/>
          <p:nvPr/>
        </p:nvSpPr>
        <p:spPr>
          <a:xfrm>
            <a:off x="214282" y="3786190"/>
            <a:ext cx="4429156" cy="523220"/>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Popolazioni molto grandi di grandezza confrontabile che differiscono per due mutazioni cromosomiche</a:t>
            </a:r>
            <a:endParaRPr lang="it-IT" sz="1400" b="1" dirty="0">
              <a:latin typeface="Times New Roman" pitchFamily="18" charset="0"/>
              <a:cs typeface="Times New Roman" pitchFamily="18" charset="0"/>
            </a:endParaRPr>
          </a:p>
        </p:txBody>
      </p:sp>
      <p:sp>
        <p:nvSpPr>
          <p:cNvPr id="32" name="CasellaDiTesto 31"/>
          <p:cNvSpPr txBox="1"/>
          <p:nvPr/>
        </p:nvSpPr>
        <p:spPr>
          <a:xfrm>
            <a:off x="4714876" y="1071546"/>
            <a:ext cx="2714644" cy="523220"/>
          </a:xfrm>
          <a:prstGeom prst="rect">
            <a:avLst/>
          </a:prstGeom>
          <a:noFill/>
        </p:spPr>
        <p:txBody>
          <a:bodyPr wrap="square" rtlCol="0">
            <a:spAutoFit/>
          </a:bodyPr>
          <a:lstStyle/>
          <a:p>
            <a:r>
              <a:rPr lang="it-IT" sz="1400" b="1" i="1" dirty="0" smtClean="0">
                <a:latin typeface="Times New Roman" pitchFamily="18" charset="0"/>
                <a:cs typeface="Times New Roman" pitchFamily="18" charset="0"/>
              </a:rPr>
              <a:t>m</a:t>
            </a:r>
            <a:r>
              <a:rPr lang="it-IT" sz="1400" b="1" i="1" baseline="-25000" dirty="0" smtClean="0">
                <a:latin typeface="Times New Roman" pitchFamily="18" charset="0"/>
                <a:cs typeface="Times New Roman" pitchFamily="18" charset="0"/>
              </a:rPr>
              <a:t>c1</a:t>
            </a:r>
            <a:r>
              <a:rPr lang="it-IT" sz="1400" b="1" i="1" dirty="0" smtClean="0">
                <a:latin typeface="Times New Roman" pitchFamily="18" charset="0"/>
                <a:cs typeface="Times New Roman" pitchFamily="18" charset="0"/>
              </a:rPr>
              <a:t> </a:t>
            </a:r>
            <a:r>
              <a:rPr lang="it-IT" sz="1400" b="1" dirty="0" smtClean="0">
                <a:latin typeface="Times New Roman" pitchFamily="18" charset="0"/>
                <a:cs typeface="Times New Roman" pitchFamily="18" charset="0"/>
              </a:rPr>
              <a:t>= tasso critico di migrazione per una mutazione cromosomica</a:t>
            </a:r>
            <a:endParaRPr lang="it-IT" sz="1400" b="1" dirty="0">
              <a:latin typeface="Times New Roman" pitchFamily="18" charset="0"/>
              <a:cs typeface="Times New Roman" pitchFamily="18" charset="0"/>
            </a:endParaRPr>
          </a:p>
        </p:txBody>
      </p:sp>
      <p:sp>
        <p:nvSpPr>
          <p:cNvPr id="33" name="CasellaDiTesto 32"/>
          <p:cNvSpPr txBox="1"/>
          <p:nvPr/>
        </p:nvSpPr>
        <p:spPr>
          <a:xfrm>
            <a:off x="4786314" y="1619896"/>
            <a:ext cx="2714644" cy="523220"/>
          </a:xfrm>
          <a:prstGeom prst="rect">
            <a:avLst/>
          </a:prstGeom>
          <a:noFill/>
        </p:spPr>
        <p:txBody>
          <a:bodyPr wrap="square" rtlCol="0">
            <a:spAutoFit/>
          </a:bodyPr>
          <a:lstStyle/>
          <a:p>
            <a:r>
              <a:rPr lang="it-IT" sz="1400" b="1" i="1" dirty="0" smtClean="0">
                <a:latin typeface="Times New Roman" pitchFamily="18" charset="0"/>
                <a:cs typeface="Times New Roman" pitchFamily="18" charset="0"/>
              </a:rPr>
              <a:t>m</a:t>
            </a:r>
            <a:r>
              <a:rPr lang="it-IT" sz="1400" b="1" i="1" baseline="-25000" dirty="0" smtClean="0">
                <a:latin typeface="Times New Roman" pitchFamily="18" charset="0"/>
                <a:cs typeface="Times New Roman" pitchFamily="18" charset="0"/>
              </a:rPr>
              <a:t>c2</a:t>
            </a:r>
            <a:r>
              <a:rPr lang="it-IT" sz="1400" b="1" i="1" dirty="0" smtClean="0">
                <a:latin typeface="Times New Roman" pitchFamily="18" charset="0"/>
                <a:cs typeface="Times New Roman" pitchFamily="18" charset="0"/>
              </a:rPr>
              <a:t> </a:t>
            </a:r>
            <a:r>
              <a:rPr lang="it-IT" sz="1400" b="1" dirty="0" smtClean="0">
                <a:latin typeface="Times New Roman" pitchFamily="18" charset="0"/>
                <a:cs typeface="Times New Roman" pitchFamily="18" charset="0"/>
              </a:rPr>
              <a:t>= tasso critico di migrazione per due mutazioni cromosomiche </a:t>
            </a:r>
            <a:endParaRPr lang="it-IT" sz="1400" b="1" dirty="0">
              <a:latin typeface="Times New Roman" pitchFamily="18" charset="0"/>
              <a:cs typeface="Times New Roman" pitchFamily="18" charset="0"/>
            </a:endParaRPr>
          </a:p>
        </p:txBody>
      </p:sp>
      <p:sp>
        <p:nvSpPr>
          <p:cNvPr id="35" name="CasellaDiTesto 34"/>
          <p:cNvSpPr txBox="1"/>
          <p:nvPr/>
        </p:nvSpPr>
        <p:spPr>
          <a:xfrm>
            <a:off x="4857752" y="2143116"/>
            <a:ext cx="2071702" cy="523220"/>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A parità di valori di s </a:t>
            </a:r>
            <a:r>
              <a:rPr lang="it-IT" sz="1400" b="1" i="1" dirty="0" err="1" smtClean="0">
                <a:latin typeface="Times New Roman" pitchFamily="18" charset="0"/>
                <a:cs typeface="Times New Roman" pitchFamily="18" charset="0"/>
              </a:rPr>
              <a:t>m</a:t>
            </a:r>
            <a:r>
              <a:rPr lang="it-IT" sz="1400" b="1" i="1" baseline="-25000" dirty="0" err="1" smtClean="0">
                <a:latin typeface="Times New Roman" pitchFamily="18" charset="0"/>
                <a:cs typeface="Times New Roman" pitchFamily="18" charset="0"/>
              </a:rPr>
              <a:t>cn</a:t>
            </a:r>
            <a:r>
              <a:rPr lang="it-IT" sz="1400" b="1" i="1" dirty="0" smtClean="0">
                <a:latin typeface="Times New Roman" pitchFamily="18" charset="0"/>
                <a:cs typeface="Times New Roman" pitchFamily="18" charset="0"/>
              </a:rPr>
              <a:t>&gt;m</a:t>
            </a:r>
            <a:r>
              <a:rPr lang="it-IT" sz="1400" b="1" i="1" baseline="-25000" dirty="0" smtClean="0">
                <a:latin typeface="Times New Roman" pitchFamily="18" charset="0"/>
                <a:cs typeface="Times New Roman" pitchFamily="18" charset="0"/>
              </a:rPr>
              <a:t>cn-1</a:t>
            </a:r>
            <a:r>
              <a:rPr lang="it-IT" sz="1400" b="1" i="1" dirty="0" smtClean="0">
                <a:latin typeface="Times New Roman" pitchFamily="18" charset="0"/>
                <a:cs typeface="Times New Roman" pitchFamily="18" charset="0"/>
              </a:rPr>
              <a:t>&gt;…&gt;m</a:t>
            </a:r>
            <a:r>
              <a:rPr lang="it-IT" sz="1400" b="1" i="1" baseline="-25000" dirty="0" smtClean="0">
                <a:latin typeface="Times New Roman" pitchFamily="18" charset="0"/>
                <a:cs typeface="Times New Roman" pitchFamily="18" charset="0"/>
              </a:rPr>
              <a:t>c2</a:t>
            </a:r>
            <a:r>
              <a:rPr lang="it-IT" sz="1400" b="1" i="1" dirty="0" smtClean="0">
                <a:latin typeface="Times New Roman" pitchFamily="18" charset="0"/>
                <a:cs typeface="Times New Roman" pitchFamily="18" charset="0"/>
              </a:rPr>
              <a:t>&gt;m</a:t>
            </a:r>
            <a:r>
              <a:rPr lang="it-IT" sz="1400" b="1" i="1" baseline="-25000" dirty="0" smtClean="0">
                <a:latin typeface="Times New Roman" pitchFamily="18" charset="0"/>
                <a:cs typeface="Times New Roman" pitchFamily="18" charset="0"/>
              </a:rPr>
              <a:t>c1</a:t>
            </a:r>
            <a:endParaRPr lang="it-IT" sz="1400" b="1" dirty="0">
              <a:latin typeface="Times New Roman" pitchFamily="18" charset="0"/>
              <a:cs typeface="Times New Roman" pitchFamily="18" charset="0"/>
            </a:endParaRPr>
          </a:p>
        </p:txBody>
      </p:sp>
      <p:sp>
        <p:nvSpPr>
          <p:cNvPr id="36" name="Freccia bidirezionale orizzontale 35"/>
          <p:cNvSpPr/>
          <p:nvPr/>
        </p:nvSpPr>
        <p:spPr>
          <a:xfrm>
            <a:off x="5000628" y="2857496"/>
            <a:ext cx="500066"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7" name="Freccia bidirezionale orizzontale 36"/>
          <p:cNvSpPr/>
          <p:nvPr/>
        </p:nvSpPr>
        <p:spPr>
          <a:xfrm>
            <a:off x="5000628" y="3295648"/>
            <a:ext cx="500066" cy="276228"/>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9" name="CasellaDiTesto 38"/>
          <p:cNvSpPr txBox="1"/>
          <p:nvPr/>
        </p:nvSpPr>
        <p:spPr>
          <a:xfrm>
            <a:off x="5929322" y="2764033"/>
            <a:ext cx="1490674" cy="307777"/>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m&lt;</a:t>
            </a:r>
            <a:r>
              <a:rPr lang="it-IT" sz="1400" b="1" i="1" dirty="0" smtClean="0">
                <a:latin typeface="Times New Roman" pitchFamily="18" charset="0"/>
                <a:cs typeface="Times New Roman" pitchFamily="18" charset="0"/>
              </a:rPr>
              <a:t>m</a:t>
            </a:r>
            <a:r>
              <a:rPr lang="it-IT" sz="1400" b="1" i="1" baseline="-25000" dirty="0" smtClean="0">
                <a:latin typeface="Times New Roman" pitchFamily="18" charset="0"/>
                <a:cs typeface="Times New Roman" pitchFamily="18" charset="0"/>
              </a:rPr>
              <a:t>c1</a:t>
            </a:r>
            <a:r>
              <a:rPr lang="it-IT" sz="1400" b="1" dirty="0" smtClean="0">
                <a:latin typeface="Times New Roman" pitchFamily="18" charset="0"/>
                <a:cs typeface="Times New Roman" pitchFamily="18" charset="0"/>
              </a:rPr>
              <a:t>&lt;</a:t>
            </a:r>
            <a:r>
              <a:rPr lang="it-IT" sz="1400" b="1" i="1" dirty="0" smtClean="0">
                <a:latin typeface="Times New Roman" pitchFamily="18" charset="0"/>
                <a:cs typeface="Times New Roman" pitchFamily="18" charset="0"/>
              </a:rPr>
              <a:t> m</a:t>
            </a:r>
            <a:r>
              <a:rPr lang="it-IT" sz="1400" b="1" i="1" baseline="-25000" dirty="0" smtClean="0">
                <a:latin typeface="Times New Roman" pitchFamily="18" charset="0"/>
                <a:cs typeface="Times New Roman" pitchFamily="18" charset="0"/>
              </a:rPr>
              <a:t>c2</a:t>
            </a:r>
            <a:endParaRPr lang="it-IT" sz="1400" b="1" dirty="0">
              <a:latin typeface="Times New Roman" pitchFamily="18" charset="0"/>
              <a:cs typeface="Times New Roman" pitchFamily="18" charset="0"/>
            </a:endParaRPr>
          </a:p>
        </p:txBody>
      </p:sp>
      <p:sp>
        <p:nvSpPr>
          <p:cNvPr id="40" name="CasellaDiTesto 39"/>
          <p:cNvSpPr txBox="1"/>
          <p:nvPr/>
        </p:nvSpPr>
        <p:spPr>
          <a:xfrm>
            <a:off x="5929322" y="3264099"/>
            <a:ext cx="1490674" cy="307777"/>
          </a:xfrm>
          <a:prstGeom prst="rect">
            <a:avLst/>
          </a:prstGeom>
          <a:noFill/>
        </p:spPr>
        <p:txBody>
          <a:bodyPr wrap="square" rtlCol="0">
            <a:spAutoFit/>
          </a:bodyPr>
          <a:lstStyle/>
          <a:p>
            <a:r>
              <a:rPr lang="it-IT" sz="1400" b="1" i="1" dirty="0" smtClean="0">
                <a:latin typeface="Times New Roman" pitchFamily="18" charset="0"/>
                <a:cs typeface="Times New Roman" pitchFamily="18" charset="0"/>
              </a:rPr>
              <a:t>m</a:t>
            </a:r>
            <a:r>
              <a:rPr lang="it-IT" sz="1400" b="1" i="1" baseline="-25000" dirty="0" smtClean="0">
                <a:latin typeface="Times New Roman" pitchFamily="18" charset="0"/>
                <a:cs typeface="Times New Roman" pitchFamily="18" charset="0"/>
              </a:rPr>
              <a:t>c1</a:t>
            </a:r>
            <a:r>
              <a:rPr lang="it-IT" sz="1400" b="1" dirty="0" smtClean="0">
                <a:latin typeface="Times New Roman" pitchFamily="18" charset="0"/>
                <a:cs typeface="Times New Roman" pitchFamily="18" charset="0"/>
              </a:rPr>
              <a:t>&lt;m&lt;</a:t>
            </a:r>
            <a:r>
              <a:rPr lang="it-IT" sz="1400" b="1" i="1" dirty="0" smtClean="0">
                <a:latin typeface="Times New Roman" pitchFamily="18" charset="0"/>
                <a:cs typeface="Times New Roman" pitchFamily="18" charset="0"/>
              </a:rPr>
              <a:t> m</a:t>
            </a:r>
            <a:r>
              <a:rPr lang="it-IT" sz="1400" b="1" i="1" baseline="-25000" dirty="0" smtClean="0">
                <a:latin typeface="Times New Roman" pitchFamily="18" charset="0"/>
                <a:cs typeface="Times New Roman" pitchFamily="18" charset="0"/>
              </a:rPr>
              <a:t>c2</a:t>
            </a:r>
            <a:endParaRPr lang="it-IT" sz="1400" b="1" dirty="0">
              <a:latin typeface="Times New Roman" pitchFamily="18" charset="0"/>
              <a:cs typeface="Times New Roman" pitchFamily="18" charset="0"/>
            </a:endParaRPr>
          </a:p>
        </p:txBody>
      </p:sp>
      <p:sp>
        <p:nvSpPr>
          <p:cNvPr id="43" name="CasellaDiTesto 42"/>
          <p:cNvSpPr txBox="1"/>
          <p:nvPr/>
        </p:nvSpPr>
        <p:spPr>
          <a:xfrm>
            <a:off x="500034" y="5907305"/>
            <a:ext cx="3786214" cy="307777"/>
          </a:xfrm>
          <a:prstGeom prst="rect">
            <a:avLst/>
          </a:prstGeom>
          <a:noFill/>
        </p:spPr>
        <p:txBody>
          <a:bodyPr wrap="square" rtlCol="0">
            <a:spAutoFit/>
          </a:bodyPr>
          <a:lstStyle/>
          <a:p>
            <a:r>
              <a:rPr lang="it-IT" sz="1400" b="1" i="1" dirty="0" err="1" smtClean="0">
                <a:latin typeface="Times New Roman" pitchFamily="18" charset="0"/>
                <a:cs typeface="Times New Roman" pitchFamily="18" charset="0"/>
              </a:rPr>
              <a:t>m</a:t>
            </a:r>
            <a:r>
              <a:rPr lang="it-IT" sz="1400" b="1" i="1" baseline="-25000" dirty="0" err="1" smtClean="0">
                <a:latin typeface="Times New Roman" pitchFamily="18" charset="0"/>
                <a:cs typeface="Times New Roman" pitchFamily="18" charset="0"/>
              </a:rPr>
              <a:t>c</a:t>
            </a:r>
            <a:r>
              <a:rPr lang="it-IT" sz="1400" b="1" i="1" dirty="0" err="1" smtClean="0">
                <a:latin typeface="Times New Roman" pitchFamily="18" charset="0"/>
                <a:cs typeface="Times New Roman" pitchFamily="18" charset="0"/>
              </a:rPr>
              <a:t>max</a:t>
            </a:r>
            <a:r>
              <a:rPr lang="it-IT" sz="1400" b="1" i="1" dirty="0" smtClean="0">
                <a:latin typeface="Times New Roman" pitchFamily="18" charset="0"/>
                <a:cs typeface="Times New Roman" pitchFamily="18" charset="0"/>
              </a:rPr>
              <a:t> </a:t>
            </a:r>
            <a:r>
              <a:rPr lang="it-IT" sz="1400" b="1" dirty="0" smtClean="0">
                <a:latin typeface="Times New Roman" pitchFamily="18" charset="0"/>
                <a:cs typeface="Times New Roman" pitchFamily="18" charset="0"/>
              </a:rPr>
              <a:t>= 1/4 per popolazioni di pari grandezza</a:t>
            </a:r>
            <a:endParaRPr lang="it-IT" sz="1400" b="1" dirty="0">
              <a:latin typeface="Times New Roman" pitchFamily="18" charset="0"/>
              <a:cs typeface="Times New Roman" pitchFamily="18" charset="0"/>
            </a:endParaRPr>
          </a:p>
        </p:txBody>
      </p:sp>
      <p:sp>
        <p:nvSpPr>
          <p:cNvPr id="44" name="CasellaDiTesto 43"/>
          <p:cNvSpPr txBox="1"/>
          <p:nvPr/>
        </p:nvSpPr>
        <p:spPr>
          <a:xfrm>
            <a:off x="4572000" y="5929330"/>
            <a:ext cx="4286280" cy="307777"/>
          </a:xfrm>
          <a:prstGeom prst="rect">
            <a:avLst/>
          </a:prstGeom>
          <a:noFill/>
        </p:spPr>
        <p:txBody>
          <a:bodyPr wrap="square" rtlCol="0">
            <a:spAutoFit/>
          </a:bodyPr>
          <a:lstStyle/>
          <a:p>
            <a:r>
              <a:rPr lang="it-IT" sz="1400" b="1" i="1" dirty="0" err="1" smtClean="0">
                <a:latin typeface="Times New Roman" pitchFamily="18" charset="0"/>
                <a:cs typeface="Times New Roman" pitchFamily="18" charset="0"/>
              </a:rPr>
              <a:t>m</a:t>
            </a:r>
            <a:r>
              <a:rPr lang="it-IT" sz="1400" b="1" i="1" baseline="-25000" dirty="0" err="1" smtClean="0">
                <a:latin typeface="Times New Roman" pitchFamily="18" charset="0"/>
                <a:cs typeface="Times New Roman" pitchFamily="18" charset="0"/>
              </a:rPr>
              <a:t>c</a:t>
            </a:r>
            <a:r>
              <a:rPr lang="it-IT" sz="1400" b="1" i="1" dirty="0" err="1" smtClean="0">
                <a:latin typeface="Times New Roman" pitchFamily="18" charset="0"/>
                <a:cs typeface="Times New Roman" pitchFamily="18" charset="0"/>
              </a:rPr>
              <a:t>max</a:t>
            </a:r>
            <a:r>
              <a:rPr lang="it-IT" sz="1400" b="1" i="1" dirty="0" smtClean="0">
                <a:latin typeface="Times New Roman" pitchFamily="18" charset="0"/>
                <a:cs typeface="Times New Roman" pitchFamily="18" charset="0"/>
              </a:rPr>
              <a:t> </a:t>
            </a:r>
            <a:r>
              <a:rPr lang="it-IT" sz="1400" b="1" dirty="0" smtClean="0">
                <a:latin typeface="Times New Roman" pitchFamily="18" charset="0"/>
                <a:cs typeface="Times New Roman" pitchFamily="18" charset="0"/>
              </a:rPr>
              <a:t>= 1/9 per popolazioni di grandezza diversa</a:t>
            </a:r>
            <a:endParaRPr lang="it-IT" sz="1400" b="1" dirty="0">
              <a:latin typeface="Times New Roman" pitchFamily="18" charset="0"/>
              <a:cs typeface="Times New Roman" pitchFamily="18" charset="0"/>
            </a:endParaRPr>
          </a:p>
        </p:txBody>
      </p:sp>
      <p:grpSp>
        <p:nvGrpSpPr>
          <p:cNvPr id="49" name="Gruppo 48"/>
          <p:cNvGrpSpPr/>
          <p:nvPr/>
        </p:nvGrpSpPr>
        <p:grpSpPr>
          <a:xfrm>
            <a:off x="2857488" y="4357694"/>
            <a:ext cx="1428760" cy="1428760"/>
            <a:chOff x="2857488" y="4357694"/>
            <a:chExt cx="1428760" cy="1428760"/>
          </a:xfrm>
        </p:grpSpPr>
        <p:sp>
          <p:nvSpPr>
            <p:cNvPr id="20" name="Rettangolo 19"/>
            <p:cNvSpPr/>
            <p:nvPr/>
          </p:nvSpPr>
          <p:spPr>
            <a:xfrm>
              <a:off x="2857488" y="5072074"/>
              <a:ext cx="1428760" cy="714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2" name="Rettangolo 41"/>
            <p:cNvSpPr/>
            <p:nvPr/>
          </p:nvSpPr>
          <p:spPr>
            <a:xfrm>
              <a:off x="2857488" y="4357694"/>
              <a:ext cx="1428760" cy="714380"/>
            </a:xfrm>
            <a:prstGeom prst="rect">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47" name="Gruppo 46"/>
          <p:cNvGrpSpPr/>
          <p:nvPr/>
        </p:nvGrpSpPr>
        <p:grpSpPr>
          <a:xfrm>
            <a:off x="2857488" y="4357694"/>
            <a:ext cx="71438" cy="1428760"/>
            <a:chOff x="4357686" y="4357694"/>
            <a:chExt cx="71438" cy="1428760"/>
          </a:xfrm>
        </p:grpSpPr>
        <p:sp>
          <p:nvSpPr>
            <p:cNvPr id="28" name="Rettangolo 27"/>
            <p:cNvSpPr/>
            <p:nvPr/>
          </p:nvSpPr>
          <p:spPr>
            <a:xfrm>
              <a:off x="4357686" y="5072074"/>
              <a:ext cx="71438" cy="7143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5" name="Rettangolo 44"/>
            <p:cNvSpPr/>
            <p:nvPr/>
          </p:nvSpPr>
          <p:spPr>
            <a:xfrm>
              <a:off x="4357686" y="4357694"/>
              <a:ext cx="71438" cy="714380"/>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48" name="Gruppo 47"/>
          <p:cNvGrpSpPr/>
          <p:nvPr/>
        </p:nvGrpSpPr>
        <p:grpSpPr>
          <a:xfrm>
            <a:off x="2857488" y="4357694"/>
            <a:ext cx="214314" cy="1428760"/>
            <a:chOff x="4572000" y="4357694"/>
            <a:chExt cx="214314" cy="1428760"/>
          </a:xfrm>
        </p:grpSpPr>
        <p:sp>
          <p:nvSpPr>
            <p:cNvPr id="31" name="Rettangolo 30"/>
            <p:cNvSpPr/>
            <p:nvPr/>
          </p:nvSpPr>
          <p:spPr>
            <a:xfrm>
              <a:off x="4572000" y="5072074"/>
              <a:ext cx="214314" cy="7143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6" name="Rettangolo 45"/>
            <p:cNvSpPr/>
            <p:nvPr/>
          </p:nvSpPr>
          <p:spPr>
            <a:xfrm>
              <a:off x="4572000" y="4357694"/>
              <a:ext cx="214314" cy="714380"/>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55" name="Gruppo 54"/>
          <p:cNvGrpSpPr/>
          <p:nvPr/>
        </p:nvGrpSpPr>
        <p:grpSpPr>
          <a:xfrm>
            <a:off x="500034" y="4357694"/>
            <a:ext cx="1428760" cy="1428760"/>
            <a:chOff x="500034" y="4357694"/>
            <a:chExt cx="1428760" cy="1428760"/>
          </a:xfrm>
        </p:grpSpPr>
        <p:sp>
          <p:nvSpPr>
            <p:cNvPr id="19" name="Rettangolo 18"/>
            <p:cNvSpPr/>
            <p:nvPr/>
          </p:nvSpPr>
          <p:spPr>
            <a:xfrm>
              <a:off x="500034" y="5072074"/>
              <a:ext cx="1428760" cy="7143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4" name="Rettangolo 53"/>
            <p:cNvSpPr/>
            <p:nvPr/>
          </p:nvSpPr>
          <p:spPr>
            <a:xfrm>
              <a:off x="500034" y="4357694"/>
              <a:ext cx="1428760" cy="714380"/>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53" name="Gruppo 52"/>
          <p:cNvGrpSpPr/>
          <p:nvPr/>
        </p:nvGrpSpPr>
        <p:grpSpPr>
          <a:xfrm>
            <a:off x="1857356" y="4357694"/>
            <a:ext cx="71438" cy="1428760"/>
            <a:chOff x="6786578" y="4357694"/>
            <a:chExt cx="71438" cy="1428760"/>
          </a:xfrm>
        </p:grpSpPr>
        <p:sp>
          <p:nvSpPr>
            <p:cNvPr id="29" name="Rettangolo 28"/>
            <p:cNvSpPr/>
            <p:nvPr/>
          </p:nvSpPr>
          <p:spPr>
            <a:xfrm>
              <a:off x="6786578" y="5072074"/>
              <a:ext cx="71438" cy="714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2" name="Rettangolo 51"/>
            <p:cNvSpPr/>
            <p:nvPr/>
          </p:nvSpPr>
          <p:spPr>
            <a:xfrm>
              <a:off x="6786578" y="4357694"/>
              <a:ext cx="71438" cy="714380"/>
            </a:xfrm>
            <a:prstGeom prst="rect">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51" name="Gruppo 50"/>
          <p:cNvGrpSpPr/>
          <p:nvPr/>
        </p:nvGrpSpPr>
        <p:grpSpPr>
          <a:xfrm>
            <a:off x="1714480" y="4357694"/>
            <a:ext cx="214314" cy="1428760"/>
            <a:chOff x="5929322" y="4357694"/>
            <a:chExt cx="214314" cy="1428760"/>
          </a:xfrm>
        </p:grpSpPr>
        <p:sp>
          <p:nvSpPr>
            <p:cNvPr id="30" name="Rettangolo 29"/>
            <p:cNvSpPr/>
            <p:nvPr/>
          </p:nvSpPr>
          <p:spPr>
            <a:xfrm>
              <a:off x="5929322" y="5072074"/>
              <a:ext cx="214314" cy="714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0" name="Rettangolo 49"/>
            <p:cNvSpPr/>
            <p:nvPr/>
          </p:nvSpPr>
          <p:spPr>
            <a:xfrm>
              <a:off x="5929322" y="4357694"/>
              <a:ext cx="214314" cy="714380"/>
            </a:xfrm>
            <a:prstGeom prst="rect">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58" name="CasellaDiTesto 57"/>
          <p:cNvSpPr txBox="1"/>
          <p:nvPr/>
        </p:nvSpPr>
        <p:spPr>
          <a:xfrm>
            <a:off x="5857884" y="3857628"/>
            <a:ext cx="2357454" cy="523220"/>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Popolazione </a:t>
            </a:r>
            <a:r>
              <a:rPr lang="it-IT" sz="1400" b="1" dirty="0" err="1" smtClean="0">
                <a:latin typeface="Times New Roman" pitchFamily="18" charset="0"/>
                <a:cs typeface="Times New Roman" pitchFamily="18" charset="0"/>
              </a:rPr>
              <a:t>monomorfa</a:t>
            </a:r>
            <a:r>
              <a:rPr lang="it-IT" sz="1400" b="1" dirty="0" smtClean="0">
                <a:latin typeface="Times New Roman" pitchFamily="18" charset="0"/>
                <a:cs typeface="Times New Roman" pitchFamily="18" charset="0"/>
              </a:rPr>
              <a:t> per 2 cromosomi mutati</a:t>
            </a:r>
            <a:endParaRPr lang="it-IT" sz="1400" b="1" dirty="0">
              <a:latin typeface="Times New Roman" pitchFamily="18" charset="0"/>
              <a:cs typeface="Times New Roman" pitchFamily="18" charset="0"/>
            </a:endParaRPr>
          </a:p>
        </p:txBody>
      </p:sp>
      <p:sp>
        <p:nvSpPr>
          <p:cNvPr id="59" name="CasellaDiTesto 58"/>
          <p:cNvSpPr txBox="1"/>
          <p:nvPr/>
        </p:nvSpPr>
        <p:spPr>
          <a:xfrm>
            <a:off x="5857884" y="4357694"/>
            <a:ext cx="2357454" cy="523220"/>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Popolazione </a:t>
            </a:r>
            <a:r>
              <a:rPr lang="it-IT" sz="1400" b="1" dirty="0" err="1" smtClean="0">
                <a:latin typeface="Times New Roman" pitchFamily="18" charset="0"/>
                <a:cs typeface="Times New Roman" pitchFamily="18" charset="0"/>
              </a:rPr>
              <a:t>monomorfa</a:t>
            </a:r>
            <a:r>
              <a:rPr lang="it-IT" sz="1400" b="1" dirty="0" smtClean="0">
                <a:latin typeface="Times New Roman" pitchFamily="18" charset="0"/>
                <a:cs typeface="Times New Roman" pitchFamily="18" charset="0"/>
              </a:rPr>
              <a:t> per 2 cromosomi standard</a:t>
            </a:r>
            <a:endParaRPr lang="it-IT" sz="1400" b="1" dirty="0">
              <a:latin typeface="Times New Roman" pitchFamily="18" charset="0"/>
              <a:cs typeface="Times New Roman" pitchFamily="18" charset="0"/>
            </a:endParaRPr>
          </a:p>
        </p:txBody>
      </p:sp>
      <p:grpSp>
        <p:nvGrpSpPr>
          <p:cNvPr id="69" name="Gruppo 68"/>
          <p:cNvGrpSpPr/>
          <p:nvPr/>
        </p:nvGrpSpPr>
        <p:grpSpPr>
          <a:xfrm>
            <a:off x="5143504" y="4010028"/>
            <a:ext cx="285752" cy="266704"/>
            <a:chOff x="5143504" y="4010028"/>
            <a:chExt cx="285752" cy="266704"/>
          </a:xfrm>
        </p:grpSpPr>
        <p:sp>
          <p:nvSpPr>
            <p:cNvPr id="56" name="Rettangolo 55"/>
            <p:cNvSpPr/>
            <p:nvPr/>
          </p:nvSpPr>
          <p:spPr>
            <a:xfrm>
              <a:off x="5143504" y="4143380"/>
              <a:ext cx="285752" cy="13335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8" name="Rettangolo 67"/>
            <p:cNvSpPr/>
            <p:nvPr/>
          </p:nvSpPr>
          <p:spPr>
            <a:xfrm>
              <a:off x="5143504" y="4010028"/>
              <a:ext cx="285752" cy="133352"/>
            </a:xfrm>
            <a:prstGeom prst="rect">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80" name="Gruppo 79"/>
          <p:cNvGrpSpPr/>
          <p:nvPr/>
        </p:nvGrpSpPr>
        <p:grpSpPr>
          <a:xfrm>
            <a:off x="8501090" y="3714752"/>
            <a:ext cx="285752" cy="642942"/>
            <a:chOff x="8501090" y="3714752"/>
            <a:chExt cx="285752" cy="642942"/>
          </a:xfrm>
        </p:grpSpPr>
        <p:grpSp>
          <p:nvGrpSpPr>
            <p:cNvPr id="60" name="Gruppo 59"/>
            <p:cNvGrpSpPr/>
            <p:nvPr/>
          </p:nvGrpSpPr>
          <p:grpSpPr>
            <a:xfrm>
              <a:off x="8501090" y="3929066"/>
              <a:ext cx="71438" cy="428628"/>
              <a:chOff x="8858280" y="1214422"/>
              <a:chExt cx="71438" cy="428628"/>
            </a:xfrm>
          </p:grpSpPr>
          <p:cxnSp>
            <p:nvCxnSpPr>
              <p:cNvPr id="61" name="Connettore 1 60"/>
              <p:cNvCxnSpPr/>
              <p:nvPr/>
            </p:nvCxnSpPr>
            <p:spPr>
              <a:xfrm rot="5400000">
                <a:off x="8715404" y="1428736"/>
                <a:ext cx="42862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2" name="Ovale 61"/>
              <p:cNvSpPr/>
              <p:nvPr/>
            </p:nvSpPr>
            <p:spPr>
              <a:xfrm>
                <a:off x="8858280" y="1214422"/>
                <a:ext cx="71438" cy="7143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63" name="Connettore 1 62"/>
              <p:cNvCxnSpPr/>
              <p:nvPr/>
            </p:nvCxnSpPr>
            <p:spPr>
              <a:xfrm rot="5400000">
                <a:off x="8643966" y="1428736"/>
                <a:ext cx="42862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79" name="Gruppo 78"/>
            <p:cNvGrpSpPr/>
            <p:nvPr/>
          </p:nvGrpSpPr>
          <p:grpSpPr>
            <a:xfrm>
              <a:off x="8715404" y="3714752"/>
              <a:ext cx="71438" cy="500066"/>
              <a:chOff x="8715404" y="3714752"/>
              <a:chExt cx="71438" cy="500066"/>
            </a:xfrm>
            <a:solidFill>
              <a:srgbClr val="FF6600"/>
            </a:solidFill>
          </p:grpSpPr>
          <p:cxnSp>
            <p:nvCxnSpPr>
              <p:cNvPr id="71" name="Connettore 1 70"/>
              <p:cNvCxnSpPr/>
              <p:nvPr/>
            </p:nvCxnSpPr>
            <p:spPr>
              <a:xfrm rot="5400000">
                <a:off x="8536809" y="3964785"/>
                <a:ext cx="500066" cy="0"/>
              </a:xfrm>
              <a:prstGeom prst="line">
                <a:avLst/>
              </a:prstGeom>
              <a:grpFill/>
              <a:ln w="38100">
                <a:solidFill>
                  <a:srgbClr val="FF6600"/>
                </a:solidFill>
              </a:ln>
            </p:spPr>
            <p:style>
              <a:lnRef idx="1">
                <a:schemeClr val="accent1"/>
              </a:lnRef>
              <a:fillRef idx="0">
                <a:schemeClr val="accent1"/>
              </a:fillRef>
              <a:effectRef idx="0">
                <a:schemeClr val="accent1"/>
              </a:effectRef>
              <a:fontRef idx="minor">
                <a:schemeClr val="tx1"/>
              </a:fontRef>
            </p:style>
          </p:cxnSp>
          <p:sp>
            <p:nvSpPr>
              <p:cNvPr id="72" name="Ovale 71"/>
              <p:cNvSpPr/>
              <p:nvPr/>
            </p:nvSpPr>
            <p:spPr>
              <a:xfrm>
                <a:off x="8715404" y="3929066"/>
                <a:ext cx="71438" cy="71438"/>
              </a:xfrm>
              <a:prstGeom prst="ellipse">
                <a:avLst/>
              </a:prstGeom>
              <a:grp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73" name="Connettore 1 72"/>
              <p:cNvCxnSpPr/>
              <p:nvPr/>
            </p:nvCxnSpPr>
            <p:spPr>
              <a:xfrm rot="5400000">
                <a:off x="8465371" y="3964785"/>
                <a:ext cx="500066" cy="0"/>
              </a:xfrm>
              <a:prstGeom prst="line">
                <a:avLst/>
              </a:prstGeom>
              <a:grpFill/>
              <a:ln w="38100">
                <a:solidFill>
                  <a:srgbClr val="FF6600"/>
                </a:solidFill>
              </a:ln>
            </p:spPr>
            <p:style>
              <a:lnRef idx="1">
                <a:schemeClr val="accent1"/>
              </a:lnRef>
              <a:fillRef idx="0">
                <a:schemeClr val="accent1"/>
              </a:fillRef>
              <a:effectRef idx="0">
                <a:schemeClr val="accent1"/>
              </a:effectRef>
              <a:fontRef idx="minor">
                <a:schemeClr val="tx1"/>
              </a:fontRef>
            </p:style>
          </p:cxnSp>
        </p:grpSp>
      </p:grpSp>
      <p:grpSp>
        <p:nvGrpSpPr>
          <p:cNvPr id="93" name="Gruppo 92"/>
          <p:cNvGrpSpPr/>
          <p:nvPr/>
        </p:nvGrpSpPr>
        <p:grpSpPr>
          <a:xfrm>
            <a:off x="8501090" y="4491046"/>
            <a:ext cx="500066" cy="438152"/>
            <a:chOff x="8501090" y="4491046"/>
            <a:chExt cx="500066" cy="438152"/>
          </a:xfrm>
        </p:grpSpPr>
        <p:grpSp>
          <p:nvGrpSpPr>
            <p:cNvPr id="64" name="Gruppo 63"/>
            <p:cNvGrpSpPr/>
            <p:nvPr/>
          </p:nvGrpSpPr>
          <p:grpSpPr>
            <a:xfrm>
              <a:off x="8501090" y="4500570"/>
              <a:ext cx="71438" cy="428628"/>
              <a:chOff x="8858280" y="1785926"/>
              <a:chExt cx="71438" cy="428628"/>
            </a:xfrm>
          </p:grpSpPr>
          <p:cxnSp>
            <p:nvCxnSpPr>
              <p:cNvPr id="65" name="Connettore 1 64"/>
              <p:cNvCxnSpPr/>
              <p:nvPr/>
            </p:nvCxnSpPr>
            <p:spPr>
              <a:xfrm rot="5400000">
                <a:off x="8715404" y="2000240"/>
                <a:ext cx="428628"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66" name="Ovale 65"/>
              <p:cNvSpPr/>
              <p:nvPr/>
            </p:nvSpPr>
            <p:spPr>
              <a:xfrm>
                <a:off x="8858280" y="1928802"/>
                <a:ext cx="71438" cy="71438"/>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67" name="Connettore 1 66"/>
              <p:cNvCxnSpPr/>
              <p:nvPr/>
            </p:nvCxnSpPr>
            <p:spPr>
              <a:xfrm rot="5400000">
                <a:off x="8643966" y="2000240"/>
                <a:ext cx="428628"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grpSp>
        <p:grpSp>
          <p:nvGrpSpPr>
            <p:cNvPr id="89" name="Gruppo 88"/>
            <p:cNvGrpSpPr/>
            <p:nvPr/>
          </p:nvGrpSpPr>
          <p:grpSpPr>
            <a:xfrm>
              <a:off x="8715404" y="4491046"/>
              <a:ext cx="71438" cy="223838"/>
              <a:chOff x="8143900" y="5357826"/>
              <a:chExt cx="71438" cy="223838"/>
            </a:xfrm>
          </p:grpSpPr>
          <p:cxnSp>
            <p:nvCxnSpPr>
              <p:cNvPr id="84" name="Connettore 1 83"/>
              <p:cNvCxnSpPr/>
              <p:nvPr/>
            </p:nvCxnSpPr>
            <p:spPr>
              <a:xfrm rot="5400000">
                <a:off x="8036743" y="5464983"/>
                <a:ext cx="214314" cy="0"/>
              </a:xfrm>
              <a:prstGeom prst="line">
                <a:avLst/>
              </a:prstGeom>
              <a:solidFill>
                <a:srgbClr val="339933"/>
              </a:solidFill>
              <a:ln w="38100">
                <a:solidFill>
                  <a:srgbClr val="339933"/>
                </a:solidFill>
              </a:ln>
            </p:spPr>
            <p:style>
              <a:lnRef idx="1">
                <a:schemeClr val="accent1"/>
              </a:lnRef>
              <a:fillRef idx="0">
                <a:schemeClr val="accent1"/>
              </a:fillRef>
              <a:effectRef idx="0">
                <a:schemeClr val="accent1"/>
              </a:effectRef>
              <a:fontRef idx="minor">
                <a:schemeClr val="tx1"/>
              </a:fontRef>
            </p:style>
          </p:cxnSp>
          <p:cxnSp>
            <p:nvCxnSpPr>
              <p:cNvPr id="86" name="Connettore 1 85"/>
              <p:cNvCxnSpPr/>
              <p:nvPr/>
            </p:nvCxnSpPr>
            <p:spPr>
              <a:xfrm rot="5400000">
                <a:off x="8108181" y="5464983"/>
                <a:ext cx="214314" cy="0"/>
              </a:xfrm>
              <a:prstGeom prst="line">
                <a:avLst/>
              </a:prstGeom>
              <a:solidFill>
                <a:srgbClr val="339933"/>
              </a:solidFill>
              <a:ln w="38100">
                <a:solidFill>
                  <a:srgbClr val="339933"/>
                </a:solidFill>
              </a:ln>
            </p:spPr>
            <p:style>
              <a:lnRef idx="1">
                <a:schemeClr val="accent1"/>
              </a:lnRef>
              <a:fillRef idx="0">
                <a:schemeClr val="accent1"/>
              </a:fillRef>
              <a:effectRef idx="0">
                <a:schemeClr val="accent1"/>
              </a:effectRef>
              <a:fontRef idx="minor">
                <a:schemeClr val="tx1"/>
              </a:fontRef>
            </p:style>
          </p:cxnSp>
          <p:sp>
            <p:nvSpPr>
              <p:cNvPr id="87" name="Ovale 86"/>
              <p:cNvSpPr/>
              <p:nvPr/>
            </p:nvSpPr>
            <p:spPr>
              <a:xfrm>
                <a:off x="8143900" y="5510226"/>
                <a:ext cx="71438" cy="71438"/>
              </a:xfrm>
              <a:prstGeom prst="ellipse">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92" name="Gruppo 91"/>
            <p:cNvGrpSpPr/>
            <p:nvPr/>
          </p:nvGrpSpPr>
          <p:grpSpPr>
            <a:xfrm>
              <a:off x="8929718" y="4643446"/>
              <a:ext cx="71438" cy="214314"/>
              <a:chOff x="8501090" y="5357826"/>
              <a:chExt cx="71438" cy="214314"/>
            </a:xfrm>
          </p:grpSpPr>
          <p:cxnSp>
            <p:nvCxnSpPr>
              <p:cNvPr id="82" name="Connettore 1 81"/>
              <p:cNvCxnSpPr/>
              <p:nvPr/>
            </p:nvCxnSpPr>
            <p:spPr>
              <a:xfrm rot="5400000">
                <a:off x="8393933" y="5464983"/>
                <a:ext cx="214314" cy="0"/>
              </a:xfrm>
              <a:prstGeom prst="line">
                <a:avLst/>
              </a:prstGeom>
              <a:solidFill>
                <a:srgbClr val="339933"/>
              </a:solidFill>
              <a:ln w="38100">
                <a:solidFill>
                  <a:srgbClr val="339933"/>
                </a:solidFill>
              </a:ln>
            </p:spPr>
            <p:style>
              <a:lnRef idx="1">
                <a:schemeClr val="accent1"/>
              </a:lnRef>
              <a:fillRef idx="0">
                <a:schemeClr val="accent1"/>
              </a:fillRef>
              <a:effectRef idx="0">
                <a:schemeClr val="accent1"/>
              </a:effectRef>
              <a:fontRef idx="minor">
                <a:schemeClr val="tx1"/>
              </a:fontRef>
            </p:style>
          </p:cxnSp>
          <p:sp>
            <p:nvSpPr>
              <p:cNvPr id="83" name="Ovale 82"/>
              <p:cNvSpPr/>
              <p:nvPr/>
            </p:nvSpPr>
            <p:spPr>
              <a:xfrm>
                <a:off x="8501090" y="5357826"/>
                <a:ext cx="71438" cy="71438"/>
              </a:xfrm>
              <a:prstGeom prst="ellipse">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91" name="Connettore 1 90"/>
              <p:cNvCxnSpPr/>
              <p:nvPr/>
            </p:nvCxnSpPr>
            <p:spPr>
              <a:xfrm rot="5400000">
                <a:off x="8465371" y="5464983"/>
                <a:ext cx="214314" cy="0"/>
              </a:xfrm>
              <a:prstGeom prst="line">
                <a:avLst/>
              </a:prstGeom>
              <a:solidFill>
                <a:srgbClr val="339933"/>
              </a:solidFill>
              <a:ln w="38100">
                <a:solidFill>
                  <a:srgbClr val="339933"/>
                </a:solidFill>
              </a:ln>
            </p:spPr>
            <p:style>
              <a:lnRef idx="1">
                <a:schemeClr val="accent1"/>
              </a:lnRef>
              <a:fillRef idx="0">
                <a:schemeClr val="accent1"/>
              </a:fillRef>
              <a:effectRef idx="0">
                <a:schemeClr val="accent1"/>
              </a:effectRef>
              <a:fontRef idx="minor">
                <a:schemeClr val="tx1"/>
              </a:fontRef>
            </p:style>
          </p:cxnSp>
        </p:grpSp>
      </p:grpSp>
      <p:grpSp>
        <p:nvGrpSpPr>
          <p:cNvPr id="95" name="Gruppo 94"/>
          <p:cNvGrpSpPr/>
          <p:nvPr/>
        </p:nvGrpSpPr>
        <p:grpSpPr>
          <a:xfrm>
            <a:off x="5143504" y="4500570"/>
            <a:ext cx="285752" cy="285752"/>
            <a:chOff x="5143504" y="4500570"/>
            <a:chExt cx="285752" cy="285752"/>
          </a:xfrm>
        </p:grpSpPr>
        <p:sp>
          <p:nvSpPr>
            <p:cNvPr id="57" name="Rettangolo 56"/>
            <p:cNvSpPr/>
            <p:nvPr/>
          </p:nvSpPr>
          <p:spPr>
            <a:xfrm>
              <a:off x="5143504" y="4643446"/>
              <a:ext cx="285752" cy="142876"/>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4" name="Rettangolo 93"/>
            <p:cNvSpPr/>
            <p:nvPr/>
          </p:nvSpPr>
          <p:spPr>
            <a:xfrm>
              <a:off x="5143504" y="4500570"/>
              <a:ext cx="285752" cy="142876"/>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76" name="Gruppo 75"/>
          <p:cNvGrpSpPr/>
          <p:nvPr/>
        </p:nvGrpSpPr>
        <p:grpSpPr>
          <a:xfrm>
            <a:off x="7143768" y="2428868"/>
            <a:ext cx="285752" cy="571504"/>
            <a:chOff x="4429124" y="5214950"/>
            <a:chExt cx="285752" cy="571504"/>
          </a:xfrm>
        </p:grpSpPr>
        <p:grpSp>
          <p:nvGrpSpPr>
            <p:cNvPr id="77" name="Gruppo 44"/>
            <p:cNvGrpSpPr/>
            <p:nvPr/>
          </p:nvGrpSpPr>
          <p:grpSpPr>
            <a:xfrm>
              <a:off x="4643438" y="5357826"/>
              <a:ext cx="71438" cy="428628"/>
              <a:chOff x="8858280" y="1214422"/>
              <a:chExt cx="71438" cy="428628"/>
            </a:xfrm>
          </p:grpSpPr>
          <p:cxnSp>
            <p:nvCxnSpPr>
              <p:cNvPr id="90" name="Connettore 1 89"/>
              <p:cNvCxnSpPr/>
              <p:nvPr/>
            </p:nvCxnSpPr>
            <p:spPr>
              <a:xfrm rot="5400000">
                <a:off x="8715404" y="1428736"/>
                <a:ext cx="42862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6" name="Ovale 95"/>
              <p:cNvSpPr/>
              <p:nvPr/>
            </p:nvSpPr>
            <p:spPr>
              <a:xfrm>
                <a:off x="8858280" y="1214422"/>
                <a:ext cx="71438" cy="7143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97" name="Connettore 1 96"/>
              <p:cNvCxnSpPr/>
              <p:nvPr/>
            </p:nvCxnSpPr>
            <p:spPr>
              <a:xfrm rot="5400000">
                <a:off x="8643966" y="1428736"/>
                <a:ext cx="42862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78" name="Gruppo 57"/>
            <p:cNvGrpSpPr/>
            <p:nvPr/>
          </p:nvGrpSpPr>
          <p:grpSpPr>
            <a:xfrm>
              <a:off x="4429124" y="5214950"/>
              <a:ext cx="71438" cy="428628"/>
              <a:chOff x="8858280" y="1785926"/>
              <a:chExt cx="71438" cy="428628"/>
            </a:xfrm>
          </p:grpSpPr>
          <p:cxnSp>
            <p:nvCxnSpPr>
              <p:cNvPr id="81" name="Connettore 1 80"/>
              <p:cNvCxnSpPr/>
              <p:nvPr/>
            </p:nvCxnSpPr>
            <p:spPr>
              <a:xfrm rot="5400000">
                <a:off x="8715404" y="2000240"/>
                <a:ext cx="428628"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85" name="Ovale 84"/>
              <p:cNvSpPr/>
              <p:nvPr/>
            </p:nvSpPr>
            <p:spPr>
              <a:xfrm>
                <a:off x="8858280" y="1928802"/>
                <a:ext cx="71438" cy="71438"/>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88" name="Connettore 1 87"/>
              <p:cNvCxnSpPr/>
              <p:nvPr/>
            </p:nvCxnSpPr>
            <p:spPr>
              <a:xfrm rot="5400000">
                <a:off x="8643966" y="2000240"/>
                <a:ext cx="428628"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grpSp>
      </p:grpSp>
      <p:sp>
        <p:nvSpPr>
          <p:cNvPr id="98" name="CasellaDiTesto 97"/>
          <p:cNvSpPr txBox="1"/>
          <p:nvPr/>
        </p:nvSpPr>
        <p:spPr>
          <a:xfrm>
            <a:off x="7643834" y="2357430"/>
            <a:ext cx="1285884" cy="523220"/>
          </a:xfrm>
          <a:prstGeom prst="rect">
            <a:avLst/>
          </a:prstGeom>
          <a:solidFill>
            <a:schemeClr val="accent2">
              <a:lumMod val="20000"/>
              <a:lumOff val="80000"/>
            </a:schemeClr>
          </a:solidFill>
        </p:spPr>
        <p:txBody>
          <a:bodyPr wrap="square" rtlCol="0">
            <a:spAutoFit/>
          </a:bodyPr>
          <a:lstStyle/>
          <a:p>
            <a:r>
              <a:rPr lang="it-IT" sz="1400" b="1" dirty="0" smtClean="0">
                <a:latin typeface="Times New Roman" pitchFamily="18" charset="0"/>
                <a:cs typeface="Times New Roman" pitchFamily="18" charset="0"/>
              </a:rPr>
              <a:t>Cromosomi omologhi</a:t>
            </a:r>
            <a:endParaRPr lang="it-IT" sz="1400" b="1" dirty="0">
              <a:latin typeface="Times New Roman" pitchFamily="18" charset="0"/>
              <a:cs typeface="Times New Roman" pitchFamily="18" charset="0"/>
            </a:endParaRPr>
          </a:p>
        </p:txBody>
      </p:sp>
      <p:grpSp>
        <p:nvGrpSpPr>
          <p:cNvPr id="122" name="Gruppo 121"/>
          <p:cNvGrpSpPr/>
          <p:nvPr/>
        </p:nvGrpSpPr>
        <p:grpSpPr>
          <a:xfrm>
            <a:off x="7143768" y="5143512"/>
            <a:ext cx="500066" cy="500066"/>
            <a:chOff x="5786446" y="5143512"/>
            <a:chExt cx="500066" cy="500066"/>
          </a:xfrm>
        </p:grpSpPr>
        <p:grpSp>
          <p:nvGrpSpPr>
            <p:cNvPr id="102" name="Gruppo 78"/>
            <p:cNvGrpSpPr/>
            <p:nvPr/>
          </p:nvGrpSpPr>
          <p:grpSpPr>
            <a:xfrm>
              <a:off x="5786446" y="5143512"/>
              <a:ext cx="71438" cy="500066"/>
              <a:chOff x="8715404" y="3714752"/>
              <a:chExt cx="71438" cy="500066"/>
            </a:xfrm>
            <a:solidFill>
              <a:srgbClr val="FF6600"/>
            </a:solidFill>
          </p:grpSpPr>
          <p:cxnSp>
            <p:nvCxnSpPr>
              <p:cNvPr id="103" name="Connettore 1 102"/>
              <p:cNvCxnSpPr/>
              <p:nvPr/>
            </p:nvCxnSpPr>
            <p:spPr>
              <a:xfrm rot="5400000">
                <a:off x="8536809" y="3964785"/>
                <a:ext cx="500066" cy="0"/>
              </a:xfrm>
              <a:prstGeom prst="line">
                <a:avLst/>
              </a:prstGeom>
              <a:grpFill/>
              <a:ln w="38100">
                <a:solidFill>
                  <a:srgbClr val="FF6600"/>
                </a:solidFill>
              </a:ln>
            </p:spPr>
            <p:style>
              <a:lnRef idx="1">
                <a:schemeClr val="accent1"/>
              </a:lnRef>
              <a:fillRef idx="0">
                <a:schemeClr val="accent1"/>
              </a:fillRef>
              <a:effectRef idx="0">
                <a:schemeClr val="accent1"/>
              </a:effectRef>
              <a:fontRef idx="minor">
                <a:schemeClr val="tx1"/>
              </a:fontRef>
            </p:style>
          </p:cxnSp>
          <p:sp>
            <p:nvSpPr>
              <p:cNvPr id="104" name="Ovale 103"/>
              <p:cNvSpPr/>
              <p:nvPr/>
            </p:nvSpPr>
            <p:spPr>
              <a:xfrm>
                <a:off x="8715404" y="3929066"/>
                <a:ext cx="71438" cy="71438"/>
              </a:xfrm>
              <a:prstGeom prst="ellipse">
                <a:avLst/>
              </a:prstGeom>
              <a:grp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105" name="Connettore 1 104"/>
              <p:cNvCxnSpPr/>
              <p:nvPr/>
            </p:nvCxnSpPr>
            <p:spPr>
              <a:xfrm rot="5400000">
                <a:off x="8465371" y="3964785"/>
                <a:ext cx="500066" cy="0"/>
              </a:xfrm>
              <a:prstGeom prst="line">
                <a:avLst/>
              </a:prstGeom>
              <a:grpFill/>
              <a:ln w="38100">
                <a:solidFill>
                  <a:srgbClr val="FF6600"/>
                </a:solidFill>
              </a:ln>
            </p:spPr>
            <p:style>
              <a:lnRef idx="1">
                <a:schemeClr val="accent1"/>
              </a:lnRef>
              <a:fillRef idx="0">
                <a:schemeClr val="accent1"/>
              </a:fillRef>
              <a:effectRef idx="0">
                <a:schemeClr val="accent1"/>
              </a:effectRef>
              <a:fontRef idx="minor">
                <a:schemeClr val="tx1"/>
              </a:fontRef>
            </p:style>
          </p:cxnSp>
        </p:grpSp>
        <p:grpSp>
          <p:nvGrpSpPr>
            <p:cNvPr id="109" name="Gruppo 108"/>
            <p:cNvGrpSpPr/>
            <p:nvPr/>
          </p:nvGrpSpPr>
          <p:grpSpPr>
            <a:xfrm>
              <a:off x="6000760" y="5214950"/>
              <a:ext cx="285752" cy="366714"/>
              <a:chOff x="8715404" y="4491046"/>
              <a:chExt cx="285752" cy="366714"/>
            </a:xfrm>
          </p:grpSpPr>
          <p:grpSp>
            <p:nvGrpSpPr>
              <p:cNvPr id="111" name="Gruppo 88"/>
              <p:cNvGrpSpPr/>
              <p:nvPr/>
            </p:nvGrpSpPr>
            <p:grpSpPr>
              <a:xfrm>
                <a:off x="8715404" y="4491046"/>
                <a:ext cx="71438" cy="223838"/>
                <a:chOff x="8143900" y="5357826"/>
                <a:chExt cx="71438" cy="223838"/>
              </a:xfrm>
            </p:grpSpPr>
            <p:cxnSp>
              <p:nvCxnSpPr>
                <p:cNvPr id="116" name="Connettore 1 115"/>
                <p:cNvCxnSpPr/>
                <p:nvPr/>
              </p:nvCxnSpPr>
              <p:spPr>
                <a:xfrm rot="5400000">
                  <a:off x="8036743" y="5464983"/>
                  <a:ext cx="214314" cy="0"/>
                </a:xfrm>
                <a:prstGeom prst="line">
                  <a:avLst/>
                </a:prstGeom>
                <a:solidFill>
                  <a:srgbClr val="339933"/>
                </a:solidFill>
                <a:ln w="38100">
                  <a:solidFill>
                    <a:srgbClr val="339933"/>
                  </a:solidFill>
                </a:ln>
              </p:spPr>
              <p:style>
                <a:lnRef idx="1">
                  <a:schemeClr val="accent1"/>
                </a:lnRef>
                <a:fillRef idx="0">
                  <a:schemeClr val="accent1"/>
                </a:fillRef>
                <a:effectRef idx="0">
                  <a:schemeClr val="accent1"/>
                </a:effectRef>
                <a:fontRef idx="minor">
                  <a:schemeClr val="tx1"/>
                </a:fontRef>
              </p:style>
            </p:cxnSp>
            <p:cxnSp>
              <p:nvCxnSpPr>
                <p:cNvPr id="117" name="Connettore 1 116"/>
                <p:cNvCxnSpPr/>
                <p:nvPr/>
              </p:nvCxnSpPr>
              <p:spPr>
                <a:xfrm rot="5400000">
                  <a:off x="8108181" y="5464983"/>
                  <a:ext cx="214314" cy="0"/>
                </a:xfrm>
                <a:prstGeom prst="line">
                  <a:avLst/>
                </a:prstGeom>
                <a:solidFill>
                  <a:srgbClr val="339933"/>
                </a:solidFill>
                <a:ln w="38100">
                  <a:solidFill>
                    <a:srgbClr val="339933"/>
                  </a:solidFill>
                </a:ln>
              </p:spPr>
              <p:style>
                <a:lnRef idx="1">
                  <a:schemeClr val="accent1"/>
                </a:lnRef>
                <a:fillRef idx="0">
                  <a:schemeClr val="accent1"/>
                </a:fillRef>
                <a:effectRef idx="0">
                  <a:schemeClr val="accent1"/>
                </a:effectRef>
                <a:fontRef idx="minor">
                  <a:schemeClr val="tx1"/>
                </a:fontRef>
              </p:style>
            </p:cxnSp>
            <p:sp>
              <p:nvSpPr>
                <p:cNvPr id="118" name="Ovale 117"/>
                <p:cNvSpPr/>
                <p:nvPr/>
              </p:nvSpPr>
              <p:spPr>
                <a:xfrm>
                  <a:off x="8143900" y="5510226"/>
                  <a:ext cx="71438" cy="71438"/>
                </a:xfrm>
                <a:prstGeom prst="ellipse">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112" name="Gruppo 91"/>
              <p:cNvGrpSpPr/>
              <p:nvPr/>
            </p:nvGrpSpPr>
            <p:grpSpPr>
              <a:xfrm>
                <a:off x="8929718" y="4643446"/>
                <a:ext cx="71438" cy="214314"/>
                <a:chOff x="8501090" y="5357826"/>
                <a:chExt cx="71438" cy="214314"/>
              </a:xfrm>
            </p:grpSpPr>
            <p:cxnSp>
              <p:nvCxnSpPr>
                <p:cNvPr id="113" name="Connettore 1 112"/>
                <p:cNvCxnSpPr/>
                <p:nvPr/>
              </p:nvCxnSpPr>
              <p:spPr>
                <a:xfrm rot="5400000">
                  <a:off x="8393933" y="5464983"/>
                  <a:ext cx="214314" cy="0"/>
                </a:xfrm>
                <a:prstGeom prst="line">
                  <a:avLst/>
                </a:prstGeom>
                <a:solidFill>
                  <a:srgbClr val="339933"/>
                </a:solidFill>
                <a:ln w="38100">
                  <a:solidFill>
                    <a:srgbClr val="339933"/>
                  </a:solidFill>
                </a:ln>
              </p:spPr>
              <p:style>
                <a:lnRef idx="1">
                  <a:schemeClr val="accent1"/>
                </a:lnRef>
                <a:fillRef idx="0">
                  <a:schemeClr val="accent1"/>
                </a:fillRef>
                <a:effectRef idx="0">
                  <a:schemeClr val="accent1"/>
                </a:effectRef>
                <a:fontRef idx="minor">
                  <a:schemeClr val="tx1"/>
                </a:fontRef>
              </p:style>
            </p:cxnSp>
            <p:sp>
              <p:nvSpPr>
                <p:cNvPr id="114" name="Ovale 113"/>
                <p:cNvSpPr/>
                <p:nvPr/>
              </p:nvSpPr>
              <p:spPr>
                <a:xfrm>
                  <a:off x="8501090" y="5357826"/>
                  <a:ext cx="71438" cy="71438"/>
                </a:xfrm>
                <a:prstGeom prst="ellipse">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115" name="Connettore 1 114"/>
                <p:cNvCxnSpPr/>
                <p:nvPr/>
              </p:nvCxnSpPr>
              <p:spPr>
                <a:xfrm rot="5400000">
                  <a:off x="8465371" y="5464983"/>
                  <a:ext cx="214314" cy="0"/>
                </a:xfrm>
                <a:prstGeom prst="line">
                  <a:avLst/>
                </a:prstGeom>
                <a:solidFill>
                  <a:srgbClr val="339933"/>
                </a:solidFill>
                <a:ln w="38100">
                  <a:solidFill>
                    <a:srgbClr val="339933"/>
                  </a:solidFill>
                </a:ln>
              </p:spPr>
              <p:style>
                <a:lnRef idx="1">
                  <a:schemeClr val="accent1"/>
                </a:lnRef>
                <a:fillRef idx="0">
                  <a:schemeClr val="accent1"/>
                </a:fillRef>
                <a:effectRef idx="0">
                  <a:schemeClr val="accent1"/>
                </a:effectRef>
                <a:fontRef idx="minor">
                  <a:schemeClr val="tx1"/>
                </a:fontRef>
              </p:style>
            </p:cxnSp>
          </p:grpSp>
        </p:grpSp>
      </p:grpSp>
      <p:sp>
        <p:nvSpPr>
          <p:cNvPr id="123" name="CasellaDiTesto 122"/>
          <p:cNvSpPr txBox="1"/>
          <p:nvPr/>
        </p:nvSpPr>
        <p:spPr>
          <a:xfrm>
            <a:off x="7796234" y="5120358"/>
            <a:ext cx="1285884" cy="523220"/>
          </a:xfrm>
          <a:prstGeom prst="rect">
            <a:avLst/>
          </a:prstGeom>
          <a:solidFill>
            <a:srgbClr val="FFFF00"/>
          </a:solidFill>
        </p:spPr>
        <p:txBody>
          <a:bodyPr wrap="square" rtlCol="0">
            <a:spAutoFit/>
          </a:bodyPr>
          <a:lstStyle/>
          <a:p>
            <a:r>
              <a:rPr lang="it-IT" sz="1400" b="1" dirty="0" smtClean="0">
                <a:latin typeface="Times New Roman" pitchFamily="18" charset="0"/>
                <a:cs typeface="Times New Roman" pitchFamily="18" charset="0"/>
              </a:rPr>
              <a:t>Cromosomi omologhi</a:t>
            </a:r>
            <a:endParaRPr lang="it-IT" sz="1400"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20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20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20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strips(downLeft)">
                                      <p:cBhvr>
                                        <p:cTn id="22" dur="500"/>
                                        <p:tgtEl>
                                          <p:spTgt spid="36"/>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2000"/>
                                        <p:tgtEl>
                                          <p:spTgt spid="39"/>
                                        </p:tgtEl>
                                      </p:cBhvr>
                                    </p:animEffect>
                                  </p:childTnLst>
                                </p:cTn>
                              </p:par>
                            </p:childTnLst>
                          </p:cTn>
                        </p:par>
                      </p:childTnLst>
                    </p:cTn>
                  </p:par>
                  <p:par>
                    <p:cTn id="27" fill="hold">
                      <p:stCondLst>
                        <p:cond delay="indefinite"/>
                      </p:stCondLst>
                      <p:childTnLst>
                        <p:par>
                          <p:cTn id="28" fill="hold">
                            <p:stCondLst>
                              <p:cond delay="0"/>
                            </p:stCondLst>
                            <p:childTnLst>
                              <p:par>
                                <p:cTn id="29" presetID="18" presetClass="entr" presetSubtype="12"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strips(downLeft)">
                                      <p:cBhvr>
                                        <p:cTn id="31" dur="500"/>
                                        <p:tgtEl>
                                          <p:spTgt spid="37"/>
                                        </p:tgtEl>
                                      </p:cBhvr>
                                    </p:animEffect>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2000"/>
                                        <p:tgtEl>
                                          <p:spTgt spid="40"/>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1000" fill="hold"/>
                                        <p:tgtEl>
                                          <p:spTgt spid="8"/>
                                        </p:tgtEl>
                                        <p:attrNameLst>
                                          <p:attrName>ppt_w</p:attrName>
                                        </p:attrNameLst>
                                      </p:cBhvr>
                                      <p:tavLst>
                                        <p:tav tm="0">
                                          <p:val>
                                            <p:strVal val="#ppt_w*0.70"/>
                                          </p:val>
                                        </p:tav>
                                        <p:tav tm="100000">
                                          <p:val>
                                            <p:strVal val="#ppt_w"/>
                                          </p:val>
                                        </p:tav>
                                      </p:tavLst>
                                    </p:anim>
                                    <p:anim calcmode="lin" valueType="num">
                                      <p:cBhvr>
                                        <p:cTn id="41" dur="1000" fill="hold"/>
                                        <p:tgtEl>
                                          <p:spTgt spid="8"/>
                                        </p:tgtEl>
                                        <p:attrNameLst>
                                          <p:attrName>ppt_h</p:attrName>
                                        </p:attrNameLst>
                                      </p:cBhvr>
                                      <p:tavLst>
                                        <p:tav tm="0">
                                          <p:val>
                                            <p:strVal val="#ppt_h"/>
                                          </p:val>
                                        </p:tav>
                                        <p:tav tm="100000">
                                          <p:val>
                                            <p:strVal val="#ppt_h"/>
                                          </p:val>
                                        </p:tav>
                                      </p:tavLst>
                                    </p:anim>
                                    <p:animEffect transition="in" filter="fade">
                                      <p:cBhvr>
                                        <p:cTn id="42" dur="1000"/>
                                        <p:tgtEl>
                                          <p:spTgt spid="8"/>
                                        </p:tgtEl>
                                      </p:cBhvr>
                                    </p:animEffect>
                                  </p:childTnLst>
                                </p:cTn>
                              </p:par>
                              <p:par>
                                <p:cTn id="43" presetID="55" presetClass="entr" presetSubtype="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1000" fill="hold"/>
                                        <p:tgtEl>
                                          <p:spTgt spid="9"/>
                                        </p:tgtEl>
                                        <p:attrNameLst>
                                          <p:attrName>ppt_w</p:attrName>
                                        </p:attrNameLst>
                                      </p:cBhvr>
                                      <p:tavLst>
                                        <p:tav tm="0">
                                          <p:val>
                                            <p:strVal val="#ppt_w*0.70"/>
                                          </p:val>
                                        </p:tav>
                                        <p:tav tm="100000">
                                          <p:val>
                                            <p:strVal val="#ppt_w"/>
                                          </p:val>
                                        </p:tav>
                                      </p:tavLst>
                                    </p:anim>
                                    <p:anim calcmode="lin" valueType="num">
                                      <p:cBhvr>
                                        <p:cTn id="46" dur="1000" fill="hold"/>
                                        <p:tgtEl>
                                          <p:spTgt spid="9"/>
                                        </p:tgtEl>
                                        <p:attrNameLst>
                                          <p:attrName>ppt_h</p:attrName>
                                        </p:attrNameLst>
                                      </p:cBhvr>
                                      <p:tavLst>
                                        <p:tav tm="0">
                                          <p:val>
                                            <p:strVal val="#ppt_h"/>
                                          </p:val>
                                        </p:tav>
                                        <p:tav tm="100000">
                                          <p:val>
                                            <p:strVal val="#ppt_h"/>
                                          </p:val>
                                        </p:tav>
                                      </p:tavLst>
                                    </p:anim>
                                    <p:animEffect transition="in" filter="fade">
                                      <p:cBhvr>
                                        <p:cTn id="47" dur="1000"/>
                                        <p:tgtEl>
                                          <p:spTgt spid="9"/>
                                        </p:tgtEl>
                                      </p:cBhvr>
                                    </p:animEffect>
                                  </p:childTnLst>
                                </p:cTn>
                              </p:par>
                            </p:childTnLst>
                          </p:cTn>
                        </p:par>
                        <p:par>
                          <p:cTn id="48" fill="hold">
                            <p:stCondLst>
                              <p:cond delay="1000"/>
                            </p:stCondLst>
                            <p:childTnLst>
                              <p:par>
                                <p:cTn id="49" presetID="10" presetClass="entr" presetSubtype="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2000"/>
                                        <p:tgtEl>
                                          <p:spTgt spid="16"/>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nodeType="clickEffect">
                                  <p:stCondLst>
                                    <p:cond delay="0"/>
                                  </p:stCondLst>
                                  <p:childTnLst>
                                    <p:set>
                                      <p:cBhvr>
                                        <p:cTn id="55" dur="1" fill="hold">
                                          <p:stCondLst>
                                            <p:cond delay="0"/>
                                          </p:stCondLst>
                                        </p:cTn>
                                        <p:tgtEl>
                                          <p:spTgt spid="76"/>
                                        </p:tgtEl>
                                        <p:attrNameLst>
                                          <p:attrName>style.visibility</p:attrName>
                                        </p:attrNameLst>
                                      </p:cBhvr>
                                      <p:to>
                                        <p:strVal val="visible"/>
                                      </p:to>
                                    </p:set>
                                    <p:anim calcmode="lin" valueType="num">
                                      <p:cBhvr>
                                        <p:cTn id="56" dur="1000" fill="hold"/>
                                        <p:tgtEl>
                                          <p:spTgt spid="76"/>
                                        </p:tgtEl>
                                        <p:attrNameLst>
                                          <p:attrName>ppt_w</p:attrName>
                                        </p:attrNameLst>
                                      </p:cBhvr>
                                      <p:tavLst>
                                        <p:tav tm="0">
                                          <p:val>
                                            <p:strVal val="#ppt_w*0.70"/>
                                          </p:val>
                                        </p:tav>
                                        <p:tav tm="100000">
                                          <p:val>
                                            <p:strVal val="#ppt_w"/>
                                          </p:val>
                                        </p:tav>
                                      </p:tavLst>
                                    </p:anim>
                                    <p:anim calcmode="lin" valueType="num">
                                      <p:cBhvr>
                                        <p:cTn id="57" dur="1000" fill="hold"/>
                                        <p:tgtEl>
                                          <p:spTgt spid="76"/>
                                        </p:tgtEl>
                                        <p:attrNameLst>
                                          <p:attrName>ppt_h</p:attrName>
                                        </p:attrNameLst>
                                      </p:cBhvr>
                                      <p:tavLst>
                                        <p:tav tm="0">
                                          <p:val>
                                            <p:strVal val="#ppt_h"/>
                                          </p:val>
                                        </p:tav>
                                        <p:tav tm="100000">
                                          <p:val>
                                            <p:strVal val="#ppt_h"/>
                                          </p:val>
                                        </p:tav>
                                      </p:tavLst>
                                    </p:anim>
                                    <p:animEffect transition="in" filter="fade">
                                      <p:cBhvr>
                                        <p:cTn id="58" dur="1000"/>
                                        <p:tgtEl>
                                          <p:spTgt spid="76"/>
                                        </p:tgtEl>
                                      </p:cBhvr>
                                    </p:animEffect>
                                  </p:childTnLst>
                                </p:cTn>
                              </p:par>
                            </p:childTnLst>
                          </p:cTn>
                        </p:par>
                        <p:par>
                          <p:cTn id="59" fill="hold">
                            <p:stCondLst>
                              <p:cond delay="1000"/>
                            </p:stCondLst>
                            <p:childTnLst>
                              <p:par>
                                <p:cTn id="60" presetID="10" presetClass="entr" presetSubtype="0" fill="hold" grpId="0" nodeType="afterEffect">
                                  <p:stCondLst>
                                    <p:cond delay="0"/>
                                  </p:stCondLst>
                                  <p:childTnLst>
                                    <p:set>
                                      <p:cBhvr>
                                        <p:cTn id="61" dur="1" fill="hold">
                                          <p:stCondLst>
                                            <p:cond delay="0"/>
                                          </p:stCondLst>
                                        </p:cTn>
                                        <p:tgtEl>
                                          <p:spTgt spid="98"/>
                                        </p:tgtEl>
                                        <p:attrNameLst>
                                          <p:attrName>style.visibility</p:attrName>
                                        </p:attrNameLst>
                                      </p:cBhvr>
                                      <p:to>
                                        <p:strVal val="visible"/>
                                      </p:to>
                                    </p:set>
                                    <p:animEffect transition="in" filter="fade">
                                      <p:cBhvr>
                                        <p:cTn id="62" dur="2000"/>
                                        <p:tgtEl>
                                          <p:spTgt spid="98"/>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12"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strips(downLeft)">
                                      <p:cBhvr>
                                        <p:cTn id="67" dur="500"/>
                                        <p:tgtEl>
                                          <p:spTgt spid="10"/>
                                        </p:tgtEl>
                                      </p:cBhvr>
                                    </p:animEffect>
                                  </p:childTnLst>
                                </p:cTn>
                              </p:par>
                            </p:childTnLst>
                          </p:cTn>
                        </p:par>
                        <p:par>
                          <p:cTn id="68" fill="hold">
                            <p:stCondLst>
                              <p:cond delay="500"/>
                            </p:stCondLst>
                            <p:childTnLst>
                              <p:par>
                                <p:cTn id="69" presetID="55" presetClass="entr" presetSubtype="0"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 calcmode="lin" valueType="num">
                                      <p:cBhvr>
                                        <p:cTn id="71" dur="1000" fill="hold"/>
                                        <p:tgtEl>
                                          <p:spTgt spid="17"/>
                                        </p:tgtEl>
                                        <p:attrNameLst>
                                          <p:attrName>ppt_w</p:attrName>
                                        </p:attrNameLst>
                                      </p:cBhvr>
                                      <p:tavLst>
                                        <p:tav tm="0">
                                          <p:val>
                                            <p:strVal val="#ppt_w*0.70"/>
                                          </p:val>
                                        </p:tav>
                                        <p:tav tm="100000">
                                          <p:val>
                                            <p:strVal val="#ppt_w"/>
                                          </p:val>
                                        </p:tav>
                                      </p:tavLst>
                                    </p:anim>
                                    <p:anim calcmode="lin" valueType="num">
                                      <p:cBhvr>
                                        <p:cTn id="72" dur="1000" fill="hold"/>
                                        <p:tgtEl>
                                          <p:spTgt spid="17"/>
                                        </p:tgtEl>
                                        <p:attrNameLst>
                                          <p:attrName>ppt_h</p:attrName>
                                        </p:attrNameLst>
                                      </p:cBhvr>
                                      <p:tavLst>
                                        <p:tav tm="0">
                                          <p:val>
                                            <p:strVal val="#ppt_h"/>
                                          </p:val>
                                        </p:tav>
                                        <p:tav tm="100000">
                                          <p:val>
                                            <p:strVal val="#ppt_h"/>
                                          </p:val>
                                        </p:tav>
                                      </p:tavLst>
                                    </p:anim>
                                    <p:animEffect transition="in" filter="fade">
                                      <p:cBhvr>
                                        <p:cTn id="73" dur="1000"/>
                                        <p:tgtEl>
                                          <p:spTgt spid="17"/>
                                        </p:tgtEl>
                                      </p:cBhvr>
                                    </p:animEffect>
                                  </p:childTnLst>
                                </p:cTn>
                              </p:par>
                              <p:par>
                                <p:cTn id="74" presetID="55" presetClass="entr" presetSubtype="0" fill="hold" grpId="0" nodeType="withEffect">
                                  <p:stCondLst>
                                    <p:cond delay="0"/>
                                  </p:stCondLst>
                                  <p:childTnLst>
                                    <p:set>
                                      <p:cBhvr>
                                        <p:cTn id="75" dur="1" fill="hold">
                                          <p:stCondLst>
                                            <p:cond delay="0"/>
                                          </p:stCondLst>
                                        </p:cTn>
                                        <p:tgtEl>
                                          <p:spTgt spid="18"/>
                                        </p:tgtEl>
                                        <p:attrNameLst>
                                          <p:attrName>style.visibility</p:attrName>
                                        </p:attrNameLst>
                                      </p:cBhvr>
                                      <p:to>
                                        <p:strVal val="visible"/>
                                      </p:to>
                                    </p:set>
                                    <p:anim calcmode="lin" valueType="num">
                                      <p:cBhvr>
                                        <p:cTn id="76" dur="1000" fill="hold"/>
                                        <p:tgtEl>
                                          <p:spTgt spid="18"/>
                                        </p:tgtEl>
                                        <p:attrNameLst>
                                          <p:attrName>ppt_w</p:attrName>
                                        </p:attrNameLst>
                                      </p:cBhvr>
                                      <p:tavLst>
                                        <p:tav tm="0">
                                          <p:val>
                                            <p:strVal val="#ppt_w*0.70"/>
                                          </p:val>
                                        </p:tav>
                                        <p:tav tm="100000">
                                          <p:val>
                                            <p:strVal val="#ppt_w"/>
                                          </p:val>
                                        </p:tav>
                                      </p:tavLst>
                                    </p:anim>
                                    <p:anim calcmode="lin" valueType="num">
                                      <p:cBhvr>
                                        <p:cTn id="77" dur="1000" fill="hold"/>
                                        <p:tgtEl>
                                          <p:spTgt spid="18"/>
                                        </p:tgtEl>
                                        <p:attrNameLst>
                                          <p:attrName>ppt_h</p:attrName>
                                        </p:attrNameLst>
                                      </p:cBhvr>
                                      <p:tavLst>
                                        <p:tav tm="0">
                                          <p:val>
                                            <p:strVal val="#ppt_h"/>
                                          </p:val>
                                        </p:tav>
                                        <p:tav tm="100000">
                                          <p:val>
                                            <p:strVal val="#ppt_h"/>
                                          </p:val>
                                        </p:tav>
                                      </p:tavLst>
                                    </p:anim>
                                    <p:animEffect transition="in" filter="fade">
                                      <p:cBhvr>
                                        <p:cTn id="78" dur="1000"/>
                                        <p:tgtEl>
                                          <p:spTgt spid="18"/>
                                        </p:tgtEl>
                                      </p:cBhvr>
                                    </p:animEffect>
                                  </p:childTnLst>
                                </p:cTn>
                              </p:par>
                            </p:childTnLst>
                          </p:cTn>
                        </p:par>
                      </p:childTnLst>
                    </p:cTn>
                  </p:par>
                  <p:par>
                    <p:cTn id="79" fill="hold">
                      <p:stCondLst>
                        <p:cond delay="indefinite"/>
                      </p:stCondLst>
                      <p:childTnLst>
                        <p:par>
                          <p:cTn id="80" fill="hold">
                            <p:stCondLst>
                              <p:cond delay="0"/>
                            </p:stCondLst>
                            <p:childTnLst>
                              <p:par>
                                <p:cTn id="81" presetID="18" presetClass="entr" presetSubtype="12" fill="hold" grpId="0" nodeType="clickEffect">
                                  <p:stCondLst>
                                    <p:cond delay="0"/>
                                  </p:stCondLst>
                                  <p:childTnLst>
                                    <p:set>
                                      <p:cBhvr>
                                        <p:cTn id="82" dur="1" fill="hold">
                                          <p:stCondLst>
                                            <p:cond delay="0"/>
                                          </p:stCondLst>
                                        </p:cTn>
                                        <p:tgtEl>
                                          <p:spTgt spid="11"/>
                                        </p:tgtEl>
                                        <p:attrNameLst>
                                          <p:attrName>style.visibility</p:attrName>
                                        </p:attrNameLst>
                                      </p:cBhvr>
                                      <p:to>
                                        <p:strVal val="visible"/>
                                      </p:to>
                                    </p:set>
                                    <p:animEffect transition="in" filter="strips(downLeft)">
                                      <p:cBhvr>
                                        <p:cTn id="83" dur="500"/>
                                        <p:tgtEl>
                                          <p:spTgt spid="11"/>
                                        </p:tgtEl>
                                      </p:cBhvr>
                                    </p:animEffect>
                                  </p:childTnLst>
                                </p:cTn>
                              </p:par>
                              <p:par>
                                <p:cTn id="84" presetID="18" presetClass="exit" presetSubtype="12" fill="hold" grpId="1" nodeType="withEffect">
                                  <p:stCondLst>
                                    <p:cond delay="0"/>
                                  </p:stCondLst>
                                  <p:childTnLst>
                                    <p:animEffect transition="out" filter="strips(downLeft)">
                                      <p:cBhvr>
                                        <p:cTn id="85" dur="500"/>
                                        <p:tgtEl>
                                          <p:spTgt spid="10"/>
                                        </p:tgtEl>
                                      </p:cBhvr>
                                    </p:animEffect>
                                    <p:set>
                                      <p:cBhvr>
                                        <p:cTn id="86" dur="1" fill="hold">
                                          <p:stCondLst>
                                            <p:cond delay="499"/>
                                          </p:stCondLst>
                                        </p:cTn>
                                        <p:tgtEl>
                                          <p:spTgt spid="10"/>
                                        </p:tgtEl>
                                        <p:attrNameLst>
                                          <p:attrName>style.visibility</p:attrName>
                                        </p:attrNameLst>
                                      </p:cBhvr>
                                      <p:to>
                                        <p:strVal val="hidden"/>
                                      </p:to>
                                    </p:set>
                                  </p:childTnLst>
                                </p:cTn>
                              </p:par>
                            </p:childTnLst>
                          </p:cTn>
                        </p:par>
                        <p:par>
                          <p:cTn id="87" fill="hold">
                            <p:stCondLst>
                              <p:cond delay="500"/>
                            </p:stCondLst>
                            <p:childTnLst>
                              <p:par>
                                <p:cTn id="88" presetID="55" presetClass="entr" presetSubtype="0" fill="hold" grpId="0" nodeType="afterEffect">
                                  <p:stCondLst>
                                    <p:cond delay="0"/>
                                  </p:stCondLst>
                                  <p:childTnLst>
                                    <p:set>
                                      <p:cBhvr>
                                        <p:cTn id="89" dur="1" fill="hold">
                                          <p:stCondLst>
                                            <p:cond delay="0"/>
                                          </p:stCondLst>
                                        </p:cTn>
                                        <p:tgtEl>
                                          <p:spTgt spid="12"/>
                                        </p:tgtEl>
                                        <p:attrNameLst>
                                          <p:attrName>style.visibility</p:attrName>
                                        </p:attrNameLst>
                                      </p:cBhvr>
                                      <p:to>
                                        <p:strVal val="visible"/>
                                      </p:to>
                                    </p:set>
                                    <p:anim calcmode="lin" valueType="num">
                                      <p:cBhvr>
                                        <p:cTn id="90" dur="1000" fill="hold"/>
                                        <p:tgtEl>
                                          <p:spTgt spid="12"/>
                                        </p:tgtEl>
                                        <p:attrNameLst>
                                          <p:attrName>ppt_w</p:attrName>
                                        </p:attrNameLst>
                                      </p:cBhvr>
                                      <p:tavLst>
                                        <p:tav tm="0">
                                          <p:val>
                                            <p:strVal val="#ppt_w*0.70"/>
                                          </p:val>
                                        </p:tav>
                                        <p:tav tm="100000">
                                          <p:val>
                                            <p:strVal val="#ppt_w"/>
                                          </p:val>
                                        </p:tav>
                                      </p:tavLst>
                                    </p:anim>
                                    <p:anim calcmode="lin" valueType="num">
                                      <p:cBhvr>
                                        <p:cTn id="91" dur="1000" fill="hold"/>
                                        <p:tgtEl>
                                          <p:spTgt spid="12"/>
                                        </p:tgtEl>
                                        <p:attrNameLst>
                                          <p:attrName>ppt_h</p:attrName>
                                        </p:attrNameLst>
                                      </p:cBhvr>
                                      <p:tavLst>
                                        <p:tav tm="0">
                                          <p:val>
                                            <p:strVal val="#ppt_h"/>
                                          </p:val>
                                        </p:tav>
                                        <p:tav tm="100000">
                                          <p:val>
                                            <p:strVal val="#ppt_h"/>
                                          </p:val>
                                        </p:tav>
                                      </p:tavLst>
                                    </p:anim>
                                    <p:animEffect transition="in" filter="fade">
                                      <p:cBhvr>
                                        <p:cTn id="92" dur="1000"/>
                                        <p:tgtEl>
                                          <p:spTgt spid="12"/>
                                        </p:tgtEl>
                                      </p:cBhvr>
                                    </p:animEffect>
                                  </p:childTnLst>
                                </p:cTn>
                              </p:par>
                              <p:par>
                                <p:cTn id="93" presetID="55" presetClass="exit" presetSubtype="0" fill="hold" grpId="1" nodeType="withEffect">
                                  <p:stCondLst>
                                    <p:cond delay="0"/>
                                  </p:stCondLst>
                                  <p:childTnLst>
                                    <p:anim calcmode="lin" valueType="num">
                                      <p:cBhvr>
                                        <p:cTn id="94" dur="1000"/>
                                        <p:tgtEl>
                                          <p:spTgt spid="17"/>
                                        </p:tgtEl>
                                        <p:attrNameLst>
                                          <p:attrName>ppt_w</p:attrName>
                                        </p:attrNameLst>
                                      </p:cBhvr>
                                      <p:tavLst>
                                        <p:tav tm="0">
                                          <p:val>
                                            <p:strVal val="ppt_w"/>
                                          </p:val>
                                        </p:tav>
                                        <p:tav tm="100000">
                                          <p:val>
                                            <p:strVal val="ppt_w*0.70"/>
                                          </p:val>
                                        </p:tav>
                                      </p:tavLst>
                                    </p:anim>
                                    <p:anim calcmode="lin" valueType="num">
                                      <p:cBhvr>
                                        <p:cTn id="95" dur="1000"/>
                                        <p:tgtEl>
                                          <p:spTgt spid="17"/>
                                        </p:tgtEl>
                                        <p:attrNameLst>
                                          <p:attrName>ppt_h</p:attrName>
                                        </p:attrNameLst>
                                      </p:cBhvr>
                                      <p:tavLst>
                                        <p:tav tm="0">
                                          <p:val>
                                            <p:strVal val="ppt_h"/>
                                          </p:val>
                                        </p:tav>
                                        <p:tav tm="100000">
                                          <p:val>
                                            <p:strVal val="ppt_h"/>
                                          </p:val>
                                        </p:tav>
                                      </p:tavLst>
                                    </p:anim>
                                    <p:animEffect transition="out" filter="fade">
                                      <p:cBhvr>
                                        <p:cTn id="96" dur="1000"/>
                                        <p:tgtEl>
                                          <p:spTgt spid="17"/>
                                        </p:tgtEl>
                                      </p:cBhvr>
                                    </p:animEffect>
                                    <p:set>
                                      <p:cBhvr>
                                        <p:cTn id="97" dur="1" fill="hold">
                                          <p:stCondLst>
                                            <p:cond delay="999"/>
                                          </p:stCondLst>
                                        </p:cTn>
                                        <p:tgtEl>
                                          <p:spTgt spid="17"/>
                                        </p:tgtEl>
                                        <p:attrNameLst>
                                          <p:attrName>style.visibility</p:attrName>
                                        </p:attrNameLst>
                                      </p:cBhvr>
                                      <p:to>
                                        <p:strVal val="hidden"/>
                                      </p:to>
                                    </p:set>
                                  </p:childTnLst>
                                </p:cTn>
                              </p:par>
                              <p:par>
                                <p:cTn id="98" presetID="55" presetClass="entr" presetSubtype="0" fill="hold" grpId="0" nodeType="withEffect">
                                  <p:stCondLst>
                                    <p:cond delay="0"/>
                                  </p:stCondLst>
                                  <p:childTnLst>
                                    <p:set>
                                      <p:cBhvr>
                                        <p:cTn id="99" dur="1" fill="hold">
                                          <p:stCondLst>
                                            <p:cond delay="0"/>
                                          </p:stCondLst>
                                        </p:cTn>
                                        <p:tgtEl>
                                          <p:spTgt spid="15"/>
                                        </p:tgtEl>
                                        <p:attrNameLst>
                                          <p:attrName>style.visibility</p:attrName>
                                        </p:attrNameLst>
                                      </p:cBhvr>
                                      <p:to>
                                        <p:strVal val="visible"/>
                                      </p:to>
                                    </p:set>
                                    <p:anim calcmode="lin" valueType="num">
                                      <p:cBhvr>
                                        <p:cTn id="100" dur="1000" fill="hold"/>
                                        <p:tgtEl>
                                          <p:spTgt spid="15"/>
                                        </p:tgtEl>
                                        <p:attrNameLst>
                                          <p:attrName>ppt_w</p:attrName>
                                        </p:attrNameLst>
                                      </p:cBhvr>
                                      <p:tavLst>
                                        <p:tav tm="0">
                                          <p:val>
                                            <p:strVal val="#ppt_w*0.70"/>
                                          </p:val>
                                        </p:tav>
                                        <p:tav tm="100000">
                                          <p:val>
                                            <p:strVal val="#ppt_w"/>
                                          </p:val>
                                        </p:tav>
                                      </p:tavLst>
                                    </p:anim>
                                    <p:anim calcmode="lin" valueType="num">
                                      <p:cBhvr>
                                        <p:cTn id="101" dur="1000" fill="hold"/>
                                        <p:tgtEl>
                                          <p:spTgt spid="15"/>
                                        </p:tgtEl>
                                        <p:attrNameLst>
                                          <p:attrName>ppt_h</p:attrName>
                                        </p:attrNameLst>
                                      </p:cBhvr>
                                      <p:tavLst>
                                        <p:tav tm="0">
                                          <p:val>
                                            <p:strVal val="#ppt_h"/>
                                          </p:val>
                                        </p:tav>
                                        <p:tav tm="100000">
                                          <p:val>
                                            <p:strVal val="#ppt_h"/>
                                          </p:val>
                                        </p:tav>
                                      </p:tavLst>
                                    </p:anim>
                                    <p:animEffect transition="in" filter="fade">
                                      <p:cBhvr>
                                        <p:cTn id="102" dur="1000"/>
                                        <p:tgtEl>
                                          <p:spTgt spid="15"/>
                                        </p:tgtEl>
                                      </p:cBhvr>
                                    </p:animEffect>
                                  </p:childTnLst>
                                </p:cTn>
                              </p:par>
                              <p:par>
                                <p:cTn id="103" presetID="55" presetClass="exit" presetSubtype="0" fill="hold" grpId="1" nodeType="withEffect">
                                  <p:stCondLst>
                                    <p:cond delay="0"/>
                                  </p:stCondLst>
                                  <p:childTnLst>
                                    <p:anim calcmode="lin" valueType="num">
                                      <p:cBhvr>
                                        <p:cTn id="104" dur="1000"/>
                                        <p:tgtEl>
                                          <p:spTgt spid="18"/>
                                        </p:tgtEl>
                                        <p:attrNameLst>
                                          <p:attrName>ppt_w</p:attrName>
                                        </p:attrNameLst>
                                      </p:cBhvr>
                                      <p:tavLst>
                                        <p:tav tm="0">
                                          <p:val>
                                            <p:strVal val="ppt_w"/>
                                          </p:val>
                                        </p:tav>
                                        <p:tav tm="100000">
                                          <p:val>
                                            <p:strVal val="ppt_w*0.70"/>
                                          </p:val>
                                        </p:tav>
                                      </p:tavLst>
                                    </p:anim>
                                    <p:anim calcmode="lin" valueType="num">
                                      <p:cBhvr>
                                        <p:cTn id="105" dur="1000"/>
                                        <p:tgtEl>
                                          <p:spTgt spid="18"/>
                                        </p:tgtEl>
                                        <p:attrNameLst>
                                          <p:attrName>ppt_h</p:attrName>
                                        </p:attrNameLst>
                                      </p:cBhvr>
                                      <p:tavLst>
                                        <p:tav tm="0">
                                          <p:val>
                                            <p:strVal val="ppt_h"/>
                                          </p:val>
                                        </p:tav>
                                        <p:tav tm="100000">
                                          <p:val>
                                            <p:strVal val="ppt_h"/>
                                          </p:val>
                                        </p:tav>
                                      </p:tavLst>
                                    </p:anim>
                                    <p:animEffect transition="out" filter="fade">
                                      <p:cBhvr>
                                        <p:cTn id="106" dur="1000"/>
                                        <p:tgtEl>
                                          <p:spTgt spid="18"/>
                                        </p:tgtEl>
                                      </p:cBhvr>
                                    </p:animEffect>
                                    <p:set>
                                      <p:cBhvr>
                                        <p:cTn id="107" dur="1" fill="hold">
                                          <p:stCondLst>
                                            <p:cond delay="999"/>
                                          </p:stCondLst>
                                        </p:cTn>
                                        <p:tgtEl>
                                          <p:spTgt spid="18"/>
                                        </p:tgtEl>
                                        <p:attrNameLst>
                                          <p:attrName>style.visibility</p:attrName>
                                        </p:attrNameLst>
                                      </p:cBhvr>
                                      <p:to>
                                        <p:strVal val="hidden"/>
                                      </p:to>
                                    </p:set>
                                  </p:childTnLst>
                                </p:cTn>
                              </p:par>
                            </p:childTnLst>
                          </p:cTn>
                        </p:par>
                        <p:par>
                          <p:cTn id="108" fill="hold">
                            <p:stCondLst>
                              <p:cond delay="1500"/>
                            </p:stCondLst>
                            <p:childTnLst>
                              <p:par>
                                <p:cTn id="109" presetID="55" presetClass="entr" presetSubtype="0" fill="hold" grpId="0" nodeType="afterEffect">
                                  <p:stCondLst>
                                    <p:cond delay="0"/>
                                  </p:stCondLst>
                                  <p:childTnLst>
                                    <p:set>
                                      <p:cBhvr>
                                        <p:cTn id="110" dur="1" fill="hold">
                                          <p:stCondLst>
                                            <p:cond delay="0"/>
                                          </p:stCondLst>
                                        </p:cTn>
                                        <p:tgtEl>
                                          <p:spTgt spid="14"/>
                                        </p:tgtEl>
                                        <p:attrNameLst>
                                          <p:attrName>style.visibility</p:attrName>
                                        </p:attrNameLst>
                                      </p:cBhvr>
                                      <p:to>
                                        <p:strVal val="visible"/>
                                      </p:to>
                                    </p:set>
                                    <p:anim calcmode="lin" valueType="num">
                                      <p:cBhvr>
                                        <p:cTn id="111" dur="1000" fill="hold"/>
                                        <p:tgtEl>
                                          <p:spTgt spid="14"/>
                                        </p:tgtEl>
                                        <p:attrNameLst>
                                          <p:attrName>ppt_w</p:attrName>
                                        </p:attrNameLst>
                                      </p:cBhvr>
                                      <p:tavLst>
                                        <p:tav tm="0">
                                          <p:val>
                                            <p:strVal val="#ppt_w*0.70"/>
                                          </p:val>
                                        </p:tav>
                                        <p:tav tm="100000">
                                          <p:val>
                                            <p:strVal val="#ppt_w"/>
                                          </p:val>
                                        </p:tav>
                                      </p:tavLst>
                                    </p:anim>
                                    <p:anim calcmode="lin" valueType="num">
                                      <p:cBhvr>
                                        <p:cTn id="112" dur="1000" fill="hold"/>
                                        <p:tgtEl>
                                          <p:spTgt spid="14"/>
                                        </p:tgtEl>
                                        <p:attrNameLst>
                                          <p:attrName>ppt_h</p:attrName>
                                        </p:attrNameLst>
                                      </p:cBhvr>
                                      <p:tavLst>
                                        <p:tav tm="0">
                                          <p:val>
                                            <p:strVal val="#ppt_h"/>
                                          </p:val>
                                        </p:tav>
                                        <p:tav tm="100000">
                                          <p:val>
                                            <p:strVal val="#ppt_h"/>
                                          </p:val>
                                        </p:tav>
                                      </p:tavLst>
                                    </p:anim>
                                    <p:animEffect transition="in" filter="fade">
                                      <p:cBhvr>
                                        <p:cTn id="113" dur="1000"/>
                                        <p:tgtEl>
                                          <p:spTgt spid="14"/>
                                        </p:tgtEl>
                                      </p:cBhvr>
                                    </p:animEffect>
                                  </p:childTnLst>
                                </p:cTn>
                              </p:par>
                              <p:par>
                                <p:cTn id="114" presetID="55" presetClass="exit" presetSubtype="0" fill="hold" grpId="1" nodeType="withEffect">
                                  <p:stCondLst>
                                    <p:cond delay="0"/>
                                  </p:stCondLst>
                                  <p:childTnLst>
                                    <p:anim calcmode="lin" valueType="num">
                                      <p:cBhvr>
                                        <p:cTn id="115" dur="1000"/>
                                        <p:tgtEl>
                                          <p:spTgt spid="12"/>
                                        </p:tgtEl>
                                        <p:attrNameLst>
                                          <p:attrName>ppt_w</p:attrName>
                                        </p:attrNameLst>
                                      </p:cBhvr>
                                      <p:tavLst>
                                        <p:tav tm="0">
                                          <p:val>
                                            <p:strVal val="ppt_w"/>
                                          </p:val>
                                        </p:tav>
                                        <p:tav tm="100000">
                                          <p:val>
                                            <p:strVal val="ppt_w*0.70"/>
                                          </p:val>
                                        </p:tav>
                                      </p:tavLst>
                                    </p:anim>
                                    <p:anim calcmode="lin" valueType="num">
                                      <p:cBhvr>
                                        <p:cTn id="116" dur="1000"/>
                                        <p:tgtEl>
                                          <p:spTgt spid="12"/>
                                        </p:tgtEl>
                                        <p:attrNameLst>
                                          <p:attrName>ppt_h</p:attrName>
                                        </p:attrNameLst>
                                      </p:cBhvr>
                                      <p:tavLst>
                                        <p:tav tm="0">
                                          <p:val>
                                            <p:strVal val="ppt_h"/>
                                          </p:val>
                                        </p:tav>
                                        <p:tav tm="100000">
                                          <p:val>
                                            <p:strVal val="ppt_h"/>
                                          </p:val>
                                        </p:tav>
                                      </p:tavLst>
                                    </p:anim>
                                    <p:animEffect transition="out" filter="fade">
                                      <p:cBhvr>
                                        <p:cTn id="117" dur="1000"/>
                                        <p:tgtEl>
                                          <p:spTgt spid="12"/>
                                        </p:tgtEl>
                                      </p:cBhvr>
                                    </p:animEffect>
                                    <p:set>
                                      <p:cBhvr>
                                        <p:cTn id="118" dur="1" fill="hold">
                                          <p:stCondLst>
                                            <p:cond delay="999"/>
                                          </p:stCondLst>
                                        </p:cTn>
                                        <p:tgtEl>
                                          <p:spTgt spid="12"/>
                                        </p:tgtEl>
                                        <p:attrNameLst>
                                          <p:attrName>style.visibility</p:attrName>
                                        </p:attrNameLst>
                                      </p:cBhvr>
                                      <p:to>
                                        <p:strVal val="hidden"/>
                                      </p:to>
                                    </p:set>
                                  </p:childTnLst>
                                </p:cTn>
                              </p:par>
                              <p:par>
                                <p:cTn id="119" presetID="55" presetClass="exit" presetSubtype="0" fill="hold" grpId="1" nodeType="withEffect">
                                  <p:stCondLst>
                                    <p:cond delay="0"/>
                                  </p:stCondLst>
                                  <p:childTnLst>
                                    <p:anim calcmode="lin" valueType="num">
                                      <p:cBhvr>
                                        <p:cTn id="120" dur="1000"/>
                                        <p:tgtEl>
                                          <p:spTgt spid="15"/>
                                        </p:tgtEl>
                                        <p:attrNameLst>
                                          <p:attrName>ppt_w</p:attrName>
                                        </p:attrNameLst>
                                      </p:cBhvr>
                                      <p:tavLst>
                                        <p:tav tm="0">
                                          <p:val>
                                            <p:strVal val="ppt_w"/>
                                          </p:val>
                                        </p:tav>
                                        <p:tav tm="100000">
                                          <p:val>
                                            <p:strVal val="ppt_w*0.70"/>
                                          </p:val>
                                        </p:tav>
                                      </p:tavLst>
                                    </p:anim>
                                    <p:anim calcmode="lin" valueType="num">
                                      <p:cBhvr>
                                        <p:cTn id="121" dur="1000"/>
                                        <p:tgtEl>
                                          <p:spTgt spid="15"/>
                                        </p:tgtEl>
                                        <p:attrNameLst>
                                          <p:attrName>ppt_h</p:attrName>
                                        </p:attrNameLst>
                                      </p:cBhvr>
                                      <p:tavLst>
                                        <p:tav tm="0">
                                          <p:val>
                                            <p:strVal val="ppt_h"/>
                                          </p:val>
                                        </p:tav>
                                        <p:tav tm="100000">
                                          <p:val>
                                            <p:strVal val="ppt_h"/>
                                          </p:val>
                                        </p:tav>
                                      </p:tavLst>
                                    </p:anim>
                                    <p:animEffect transition="out" filter="fade">
                                      <p:cBhvr>
                                        <p:cTn id="122" dur="1000"/>
                                        <p:tgtEl>
                                          <p:spTgt spid="15"/>
                                        </p:tgtEl>
                                      </p:cBhvr>
                                    </p:animEffect>
                                    <p:set>
                                      <p:cBhvr>
                                        <p:cTn id="123" dur="1" fill="hold">
                                          <p:stCondLst>
                                            <p:cond delay="999"/>
                                          </p:stCondLst>
                                        </p:cTn>
                                        <p:tgtEl>
                                          <p:spTgt spid="15"/>
                                        </p:tgtEl>
                                        <p:attrNameLst>
                                          <p:attrName>style.visibility</p:attrName>
                                        </p:attrNameLst>
                                      </p:cBhvr>
                                      <p:to>
                                        <p:strVal val="hidden"/>
                                      </p:to>
                                    </p:set>
                                  </p:childTnLst>
                                </p:cTn>
                              </p:par>
                            </p:childTnLst>
                          </p:cTn>
                        </p:par>
                        <p:par>
                          <p:cTn id="124" fill="hold">
                            <p:stCondLst>
                              <p:cond delay="2500"/>
                            </p:stCondLst>
                            <p:childTnLst>
                              <p:par>
                                <p:cTn id="125" presetID="55" presetClass="entr" presetSubtype="0" fill="hold" grpId="0" nodeType="afterEffect">
                                  <p:stCondLst>
                                    <p:cond delay="0"/>
                                  </p:stCondLst>
                                  <p:childTnLst>
                                    <p:set>
                                      <p:cBhvr>
                                        <p:cTn id="126" dur="1" fill="hold">
                                          <p:stCondLst>
                                            <p:cond delay="0"/>
                                          </p:stCondLst>
                                        </p:cTn>
                                        <p:tgtEl>
                                          <p:spTgt spid="13"/>
                                        </p:tgtEl>
                                        <p:attrNameLst>
                                          <p:attrName>style.visibility</p:attrName>
                                        </p:attrNameLst>
                                      </p:cBhvr>
                                      <p:to>
                                        <p:strVal val="visible"/>
                                      </p:to>
                                    </p:set>
                                    <p:anim calcmode="lin" valueType="num">
                                      <p:cBhvr>
                                        <p:cTn id="127" dur="1000" fill="hold"/>
                                        <p:tgtEl>
                                          <p:spTgt spid="13"/>
                                        </p:tgtEl>
                                        <p:attrNameLst>
                                          <p:attrName>ppt_w</p:attrName>
                                        </p:attrNameLst>
                                      </p:cBhvr>
                                      <p:tavLst>
                                        <p:tav tm="0">
                                          <p:val>
                                            <p:strVal val="#ppt_w*0.70"/>
                                          </p:val>
                                        </p:tav>
                                        <p:tav tm="100000">
                                          <p:val>
                                            <p:strVal val="#ppt_w"/>
                                          </p:val>
                                        </p:tav>
                                      </p:tavLst>
                                    </p:anim>
                                    <p:anim calcmode="lin" valueType="num">
                                      <p:cBhvr>
                                        <p:cTn id="128" dur="1000" fill="hold"/>
                                        <p:tgtEl>
                                          <p:spTgt spid="13"/>
                                        </p:tgtEl>
                                        <p:attrNameLst>
                                          <p:attrName>ppt_h</p:attrName>
                                        </p:attrNameLst>
                                      </p:cBhvr>
                                      <p:tavLst>
                                        <p:tav tm="0">
                                          <p:val>
                                            <p:strVal val="#ppt_h"/>
                                          </p:val>
                                        </p:tav>
                                        <p:tav tm="100000">
                                          <p:val>
                                            <p:strVal val="#ppt_h"/>
                                          </p:val>
                                        </p:tav>
                                      </p:tavLst>
                                    </p:anim>
                                    <p:animEffect transition="in" filter="fade">
                                      <p:cBhvr>
                                        <p:cTn id="129" dur="1000"/>
                                        <p:tgtEl>
                                          <p:spTgt spid="13"/>
                                        </p:tgtEl>
                                      </p:cBhvr>
                                    </p:animEffect>
                                  </p:childTnLst>
                                </p:cTn>
                              </p:par>
                              <p:par>
                                <p:cTn id="130" presetID="55" presetClass="exit" presetSubtype="0" fill="hold" grpId="1" nodeType="withEffect">
                                  <p:stCondLst>
                                    <p:cond delay="0"/>
                                  </p:stCondLst>
                                  <p:childTnLst>
                                    <p:anim calcmode="lin" valueType="num">
                                      <p:cBhvr>
                                        <p:cTn id="131" dur="1000"/>
                                        <p:tgtEl>
                                          <p:spTgt spid="14"/>
                                        </p:tgtEl>
                                        <p:attrNameLst>
                                          <p:attrName>ppt_w</p:attrName>
                                        </p:attrNameLst>
                                      </p:cBhvr>
                                      <p:tavLst>
                                        <p:tav tm="0">
                                          <p:val>
                                            <p:strVal val="ppt_w"/>
                                          </p:val>
                                        </p:tav>
                                        <p:tav tm="100000">
                                          <p:val>
                                            <p:strVal val="ppt_w*0.70"/>
                                          </p:val>
                                        </p:tav>
                                      </p:tavLst>
                                    </p:anim>
                                    <p:anim calcmode="lin" valueType="num">
                                      <p:cBhvr>
                                        <p:cTn id="132" dur="1000"/>
                                        <p:tgtEl>
                                          <p:spTgt spid="14"/>
                                        </p:tgtEl>
                                        <p:attrNameLst>
                                          <p:attrName>ppt_h</p:attrName>
                                        </p:attrNameLst>
                                      </p:cBhvr>
                                      <p:tavLst>
                                        <p:tav tm="0">
                                          <p:val>
                                            <p:strVal val="ppt_h"/>
                                          </p:val>
                                        </p:tav>
                                        <p:tav tm="100000">
                                          <p:val>
                                            <p:strVal val="ppt_h"/>
                                          </p:val>
                                        </p:tav>
                                      </p:tavLst>
                                    </p:anim>
                                    <p:animEffect transition="out" filter="fade">
                                      <p:cBhvr>
                                        <p:cTn id="133" dur="1000"/>
                                        <p:tgtEl>
                                          <p:spTgt spid="14"/>
                                        </p:tgtEl>
                                      </p:cBhvr>
                                    </p:animEffect>
                                    <p:set>
                                      <p:cBhvr>
                                        <p:cTn id="134" dur="1" fill="hold">
                                          <p:stCondLst>
                                            <p:cond delay="999"/>
                                          </p:stCondLst>
                                        </p:cTn>
                                        <p:tgtEl>
                                          <p:spTgt spid="14"/>
                                        </p:tgtEl>
                                        <p:attrNameLst>
                                          <p:attrName>style.visibility</p:attrName>
                                        </p:attrNameLst>
                                      </p:cBhvr>
                                      <p:to>
                                        <p:strVal val="hidden"/>
                                      </p:to>
                                    </p:set>
                                  </p:childTnLst>
                                </p:cTn>
                              </p:par>
                            </p:childTnLst>
                          </p:cTn>
                        </p:par>
                      </p:childTnLst>
                    </p:cTn>
                  </p:par>
                  <p:par>
                    <p:cTn id="135" fill="hold">
                      <p:stCondLst>
                        <p:cond delay="indefinite"/>
                      </p:stCondLst>
                      <p:childTnLst>
                        <p:par>
                          <p:cTn id="136" fill="hold">
                            <p:stCondLst>
                              <p:cond delay="0"/>
                            </p:stCondLst>
                            <p:childTnLst>
                              <p:par>
                                <p:cTn id="137" presetID="55" presetClass="entr" presetSubtype="0" fill="hold" nodeType="clickEffect">
                                  <p:stCondLst>
                                    <p:cond delay="0"/>
                                  </p:stCondLst>
                                  <p:childTnLst>
                                    <p:set>
                                      <p:cBhvr>
                                        <p:cTn id="138" dur="1" fill="hold">
                                          <p:stCondLst>
                                            <p:cond delay="0"/>
                                          </p:stCondLst>
                                        </p:cTn>
                                        <p:tgtEl>
                                          <p:spTgt spid="55"/>
                                        </p:tgtEl>
                                        <p:attrNameLst>
                                          <p:attrName>style.visibility</p:attrName>
                                        </p:attrNameLst>
                                      </p:cBhvr>
                                      <p:to>
                                        <p:strVal val="visible"/>
                                      </p:to>
                                    </p:set>
                                    <p:anim calcmode="lin" valueType="num">
                                      <p:cBhvr>
                                        <p:cTn id="139" dur="1000" fill="hold"/>
                                        <p:tgtEl>
                                          <p:spTgt spid="55"/>
                                        </p:tgtEl>
                                        <p:attrNameLst>
                                          <p:attrName>ppt_w</p:attrName>
                                        </p:attrNameLst>
                                      </p:cBhvr>
                                      <p:tavLst>
                                        <p:tav tm="0">
                                          <p:val>
                                            <p:strVal val="#ppt_w*0.70"/>
                                          </p:val>
                                        </p:tav>
                                        <p:tav tm="100000">
                                          <p:val>
                                            <p:strVal val="#ppt_w"/>
                                          </p:val>
                                        </p:tav>
                                      </p:tavLst>
                                    </p:anim>
                                    <p:anim calcmode="lin" valueType="num">
                                      <p:cBhvr>
                                        <p:cTn id="140" dur="1000" fill="hold"/>
                                        <p:tgtEl>
                                          <p:spTgt spid="55"/>
                                        </p:tgtEl>
                                        <p:attrNameLst>
                                          <p:attrName>ppt_h</p:attrName>
                                        </p:attrNameLst>
                                      </p:cBhvr>
                                      <p:tavLst>
                                        <p:tav tm="0">
                                          <p:val>
                                            <p:strVal val="#ppt_h"/>
                                          </p:val>
                                        </p:tav>
                                        <p:tav tm="100000">
                                          <p:val>
                                            <p:strVal val="#ppt_h"/>
                                          </p:val>
                                        </p:tav>
                                      </p:tavLst>
                                    </p:anim>
                                    <p:animEffect transition="in" filter="fade">
                                      <p:cBhvr>
                                        <p:cTn id="141" dur="1000"/>
                                        <p:tgtEl>
                                          <p:spTgt spid="55"/>
                                        </p:tgtEl>
                                      </p:cBhvr>
                                    </p:animEffect>
                                  </p:childTnLst>
                                </p:cTn>
                              </p:par>
                              <p:par>
                                <p:cTn id="142" presetID="55" presetClass="entr" presetSubtype="0" fill="hold" nodeType="withEffect">
                                  <p:stCondLst>
                                    <p:cond delay="0"/>
                                  </p:stCondLst>
                                  <p:childTnLst>
                                    <p:set>
                                      <p:cBhvr>
                                        <p:cTn id="143" dur="1" fill="hold">
                                          <p:stCondLst>
                                            <p:cond delay="0"/>
                                          </p:stCondLst>
                                        </p:cTn>
                                        <p:tgtEl>
                                          <p:spTgt spid="49"/>
                                        </p:tgtEl>
                                        <p:attrNameLst>
                                          <p:attrName>style.visibility</p:attrName>
                                        </p:attrNameLst>
                                      </p:cBhvr>
                                      <p:to>
                                        <p:strVal val="visible"/>
                                      </p:to>
                                    </p:set>
                                    <p:anim calcmode="lin" valueType="num">
                                      <p:cBhvr>
                                        <p:cTn id="144" dur="1000" fill="hold"/>
                                        <p:tgtEl>
                                          <p:spTgt spid="49"/>
                                        </p:tgtEl>
                                        <p:attrNameLst>
                                          <p:attrName>ppt_w</p:attrName>
                                        </p:attrNameLst>
                                      </p:cBhvr>
                                      <p:tavLst>
                                        <p:tav tm="0">
                                          <p:val>
                                            <p:strVal val="#ppt_w*0.70"/>
                                          </p:val>
                                        </p:tav>
                                        <p:tav tm="100000">
                                          <p:val>
                                            <p:strVal val="#ppt_w"/>
                                          </p:val>
                                        </p:tav>
                                      </p:tavLst>
                                    </p:anim>
                                    <p:anim calcmode="lin" valueType="num">
                                      <p:cBhvr>
                                        <p:cTn id="145" dur="1000" fill="hold"/>
                                        <p:tgtEl>
                                          <p:spTgt spid="49"/>
                                        </p:tgtEl>
                                        <p:attrNameLst>
                                          <p:attrName>ppt_h</p:attrName>
                                        </p:attrNameLst>
                                      </p:cBhvr>
                                      <p:tavLst>
                                        <p:tav tm="0">
                                          <p:val>
                                            <p:strVal val="#ppt_h"/>
                                          </p:val>
                                        </p:tav>
                                        <p:tav tm="100000">
                                          <p:val>
                                            <p:strVal val="#ppt_h"/>
                                          </p:val>
                                        </p:tav>
                                      </p:tavLst>
                                    </p:anim>
                                    <p:animEffect transition="in" filter="fade">
                                      <p:cBhvr>
                                        <p:cTn id="146" dur="1000"/>
                                        <p:tgtEl>
                                          <p:spTgt spid="49"/>
                                        </p:tgtEl>
                                      </p:cBhvr>
                                    </p:animEffect>
                                  </p:childTnLst>
                                </p:cTn>
                              </p:par>
                            </p:childTnLst>
                          </p:cTn>
                        </p:par>
                        <p:par>
                          <p:cTn id="147" fill="hold">
                            <p:stCondLst>
                              <p:cond delay="1000"/>
                            </p:stCondLst>
                            <p:childTnLst>
                              <p:par>
                                <p:cTn id="148" presetID="10" presetClass="entr" presetSubtype="0" fill="hold" grpId="0" nodeType="afterEffect">
                                  <p:stCondLst>
                                    <p:cond delay="0"/>
                                  </p:stCondLst>
                                  <p:childTnLst>
                                    <p:set>
                                      <p:cBhvr>
                                        <p:cTn id="149" dur="1" fill="hold">
                                          <p:stCondLst>
                                            <p:cond delay="0"/>
                                          </p:stCondLst>
                                        </p:cTn>
                                        <p:tgtEl>
                                          <p:spTgt spid="27"/>
                                        </p:tgtEl>
                                        <p:attrNameLst>
                                          <p:attrName>style.visibility</p:attrName>
                                        </p:attrNameLst>
                                      </p:cBhvr>
                                      <p:to>
                                        <p:strVal val="visible"/>
                                      </p:to>
                                    </p:set>
                                    <p:animEffect transition="in" filter="fade">
                                      <p:cBhvr>
                                        <p:cTn id="150" dur="2000"/>
                                        <p:tgtEl>
                                          <p:spTgt spid="27"/>
                                        </p:tgtEl>
                                      </p:cBhvr>
                                    </p:animEffect>
                                  </p:childTnLst>
                                </p:cTn>
                              </p:par>
                            </p:childTnLst>
                          </p:cTn>
                        </p:par>
                      </p:childTnLst>
                    </p:cTn>
                  </p:par>
                  <p:par>
                    <p:cTn id="151" fill="hold">
                      <p:stCondLst>
                        <p:cond delay="indefinite"/>
                      </p:stCondLst>
                      <p:childTnLst>
                        <p:par>
                          <p:cTn id="152" fill="hold">
                            <p:stCondLst>
                              <p:cond delay="0"/>
                            </p:stCondLst>
                            <p:childTnLst>
                              <p:par>
                                <p:cTn id="153" presetID="55" presetClass="entr" presetSubtype="0" fill="hold" nodeType="clickEffect">
                                  <p:stCondLst>
                                    <p:cond delay="0"/>
                                  </p:stCondLst>
                                  <p:childTnLst>
                                    <p:set>
                                      <p:cBhvr>
                                        <p:cTn id="154" dur="1" fill="hold">
                                          <p:stCondLst>
                                            <p:cond delay="0"/>
                                          </p:stCondLst>
                                        </p:cTn>
                                        <p:tgtEl>
                                          <p:spTgt spid="122"/>
                                        </p:tgtEl>
                                        <p:attrNameLst>
                                          <p:attrName>style.visibility</p:attrName>
                                        </p:attrNameLst>
                                      </p:cBhvr>
                                      <p:to>
                                        <p:strVal val="visible"/>
                                      </p:to>
                                    </p:set>
                                    <p:anim calcmode="lin" valueType="num">
                                      <p:cBhvr>
                                        <p:cTn id="155" dur="1000" fill="hold"/>
                                        <p:tgtEl>
                                          <p:spTgt spid="122"/>
                                        </p:tgtEl>
                                        <p:attrNameLst>
                                          <p:attrName>ppt_w</p:attrName>
                                        </p:attrNameLst>
                                      </p:cBhvr>
                                      <p:tavLst>
                                        <p:tav tm="0">
                                          <p:val>
                                            <p:strVal val="#ppt_w*0.70"/>
                                          </p:val>
                                        </p:tav>
                                        <p:tav tm="100000">
                                          <p:val>
                                            <p:strVal val="#ppt_w"/>
                                          </p:val>
                                        </p:tav>
                                      </p:tavLst>
                                    </p:anim>
                                    <p:anim calcmode="lin" valueType="num">
                                      <p:cBhvr>
                                        <p:cTn id="156" dur="1000" fill="hold"/>
                                        <p:tgtEl>
                                          <p:spTgt spid="122"/>
                                        </p:tgtEl>
                                        <p:attrNameLst>
                                          <p:attrName>ppt_h</p:attrName>
                                        </p:attrNameLst>
                                      </p:cBhvr>
                                      <p:tavLst>
                                        <p:tav tm="0">
                                          <p:val>
                                            <p:strVal val="#ppt_h"/>
                                          </p:val>
                                        </p:tav>
                                        <p:tav tm="100000">
                                          <p:val>
                                            <p:strVal val="#ppt_h"/>
                                          </p:val>
                                        </p:tav>
                                      </p:tavLst>
                                    </p:anim>
                                    <p:animEffect transition="in" filter="fade">
                                      <p:cBhvr>
                                        <p:cTn id="157" dur="1000"/>
                                        <p:tgtEl>
                                          <p:spTgt spid="122"/>
                                        </p:tgtEl>
                                      </p:cBhvr>
                                    </p:animEffect>
                                  </p:childTnLst>
                                </p:cTn>
                              </p:par>
                            </p:childTnLst>
                          </p:cTn>
                        </p:par>
                        <p:par>
                          <p:cTn id="158" fill="hold">
                            <p:stCondLst>
                              <p:cond delay="1000"/>
                            </p:stCondLst>
                            <p:childTnLst>
                              <p:par>
                                <p:cTn id="159" presetID="10" presetClass="entr" presetSubtype="0" fill="hold" grpId="0" nodeType="afterEffect">
                                  <p:stCondLst>
                                    <p:cond delay="0"/>
                                  </p:stCondLst>
                                  <p:childTnLst>
                                    <p:set>
                                      <p:cBhvr>
                                        <p:cTn id="160" dur="1" fill="hold">
                                          <p:stCondLst>
                                            <p:cond delay="0"/>
                                          </p:stCondLst>
                                        </p:cTn>
                                        <p:tgtEl>
                                          <p:spTgt spid="123"/>
                                        </p:tgtEl>
                                        <p:attrNameLst>
                                          <p:attrName>style.visibility</p:attrName>
                                        </p:attrNameLst>
                                      </p:cBhvr>
                                      <p:to>
                                        <p:strVal val="visible"/>
                                      </p:to>
                                    </p:set>
                                    <p:animEffect transition="in" filter="fade">
                                      <p:cBhvr>
                                        <p:cTn id="161" dur="2000"/>
                                        <p:tgtEl>
                                          <p:spTgt spid="123"/>
                                        </p:tgtEl>
                                      </p:cBhvr>
                                    </p:animEffect>
                                  </p:childTnLst>
                                </p:cTn>
                              </p:par>
                            </p:childTnLst>
                          </p:cTn>
                        </p:par>
                      </p:childTnLst>
                    </p:cTn>
                  </p:par>
                  <p:par>
                    <p:cTn id="162" fill="hold">
                      <p:stCondLst>
                        <p:cond delay="indefinite"/>
                      </p:stCondLst>
                      <p:childTnLst>
                        <p:par>
                          <p:cTn id="163" fill="hold">
                            <p:stCondLst>
                              <p:cond delay="0"/>
                            </p:stCondLst>
                            <p:childTnLst>
                              <p:par>
                                <p:cTn id="164" presetID="55" presetClass="entr" presetSubtype="0" fill="hold" nodeType="clickEffect">
                                  <p:stCondLst>
                                    <p:cond delay="0"/>
                                  </p:stCondLst>
                                  <p:childTnLst>
                                    <p:set>
                                      <p:cBhvr>
                                        <p:cTn id="165" dur="1" fill="hold">
                                          <p:stCondLst>
                                            <p:cond delay="0"/>
                                          </p:stCondLst>
                                        </p:cTn>
                                        <p:tgtEl>
                                          <p:spTgt spid="69"/>
                                        </p:tgtEl>
                                        <p:attrNameLst>
                                          <p:attrName>style.visibility</p:attrName>
                                        </p:attrNameLst>
                                      </p:cBhvr>
                                      <p:to>
                                        <p:strVal val="visible"/>
                                      </p:to>
                                    </p:set>
                                    <p:anim calcmode="lin" valueType="num">
                                      <p:cBhvr>
                                        <p:cTn id="166" dur="1000" fill="hold"/>
                                        <p:tgtEl>
                                          <p:spTgt spid="69"/>
                                        </p:tgtEl>
                                        <p:attrNameLst>
                                          <p:attrName>ppt_w</p:attrName>
                                        </p:attrNameLst>
                                      </p:cBhvr>
                                      <p:tavLst>
                                        <p:tav tm="0">
                                          <p:val>
                                            <p:strVal val="#ppt_w*0.70"/>
                                          </p:val>
                                        </p:tav>
                                        <p:tav tm="100000">
                                          <p:val>
                                            <p:strVal val="#ppt_w"/>
                                          </p:val>
                                        </p:tav>
                                      </p:tavLst>
                                    </p:anim>
                                    <p:anim calcmode="lin" valueType="num">
                                      <p:cBhvr>
                                        <p:cTn id="167" dur="1000" fill="hold"/>
                                        <p:tgtEl>
                                          <p:spTgt spid="69"/>
                                        </p:tgtEl>
                                        <p:attrNameLst>
                                          <p:attrName>ppt_h</p:attrName>
                                        </p:attrNameLst>
                                      </p:cBhvr>
                                      <p:tavLst>
                                        <p:tav tm="0">
                                          <p:val>
                                            <p:strVal val="#ppt_h"/>
                                          </p:val>
                                        </p:tav>
                                        <p:tav tm="100000">
                                          <p:val>
                                            <p:strVal val="#ppt_h"/>
                                          </p:val>
                                        </p:tav>
                                      </p:tavLst>
                                    </p:anim>
                                    <p:animEffect transition="in" filter="fade">
                                      <p:cBhvr>
                                        <p:cTn id="168" dur="1000"/>
                                        <p:tgtEl>
                                          <p:spTgt spid="69"/>
                                        </p:tgtEl>
                                      </p:cBhvr>
                                    </p:animEffect>
                                  </p:childTnLst>
                                </p:cTn>
                              </p:par>
                            </p:childTnLst>
                          </p:cTn>
                        </p:par>
                        <p:par>
                          <p:cTn id="169" fill="hold">
                            <p:stCondLst>
                              <p:cond delay="1000"/>
                            </p:stCondLst>
                            <p:childTnLst>
                              <p:par>
                                <p:cTn id="170" presetID="10" presetClass="entr" presetSubtype="0" fill="hold" grpId="0" nodeType="afterEffect">
                                  <p:stCondLst>
                                    <p:cond delay="0"/>
                                  </p:stCondLst>
                                  <p:childTnLst>
                                    <p:set>
                                      <p:cBhvr>
                                        <p:cTn id="171" dur="1" fill="hold">
                                          <p:stCondLst>
                                            <p:cond delay="0"/>
                                          </p:stCondLst>
                                        </p:cTn>
                                        <p:tgtEl>
                                          <p:spTgt spid="58"/>
                                        </p:tgtEl>
                                        <p:attrNameLst>
                                          <p:attrName>style.visibility</p:attrName>
                                        </p:attrNameLst>
                                      </p:cBhvr>
                                      <p:to>
                                        <p:strVal val="visible"/>
                                      </p:to>
                                    </p:set>
                                    <p:animEffect transition="in" filter="fade">
                                      <p:cBhvr>
                                        <p:cTn id="172" dur="2000"/>
                                        <p:tgtEl>
                                          <p:spTgt spid="58"/>
                                        </p:tgtEl>
                                      </p:cBhvr>
                                    </p:animEffect>
                                  </p:childTnLst>
                                </p:cTn>
                              </p:par>
                            </p:childTnLst>
                          </p:cTn>
                        </p:par>
                        <p:par>
                          <p:cTn id="173" fill="hold">
                            <p:stCondLst>
                              <p:cond delay="3000"/>
                            </p:stCondLst>
                            <p:childTnLst>
                              <p:par>
                                <p:cTn id="174" presetID="55" presetClass="entr" presetSubtype="0" fill="hold" nodeType="afterEffect">
                                  <p:stCondLst>
                                    <p:cond delay="0"/>
                                  </p:stCondLst>
                                  <p:childTnLst>
                                    <p:set>
                                      <p:cBhvr>
                                        <p:cTn id="175" dur="1" fill="hold">
                                          <p:stCondLst>
                                            <p:cond delay="0"/>
                                          </p:stCondLst>
                                        </p:cTn>
                                        <p:tgtEl>
                                          <p:spTgt spid="80"/>
                                        </p:tgtEl>
                                        <p:attrNameLst>
                                          <p:attrName>style.visibility</p:attrName>
                                        </p:attrNameLst>
                                      </p:cBhvr>
                                      <p:to>
                                        <p:strVal val="visible"/>
                                      </p:to>
                                    </p:set>
                                    <p:anim calcmode="lin" valueType="num">
                                      <p:cBhvr>
                                        <p:cTn id="176" dur="1000" fill="hold"/>
                                        <p:tgtEl>
                                          <p:spTgt spid="80"/>
                                        </p:tgtEl>
                                        <p:attrNameLst>
                                          <p:attrName>ppt_w</p:attrName>
                                        </p:attrNameLst>
                                      </p:cBhvr>
                                      <p:tavLst>
                                        <p:tav tm="0">
                                          <p:val>
                                            <p:strVal val="#ppt_w*0.70"/>
                                          </p:val>
                                        </p:tav>
                                        <p:tav tm="100000">
                                          <p:val>
                                            <p:strVal val="#ppt_w"/>
                                          </p:val>
                                        </p:tav>
                                      </p:tavLst>
                                    </p:anim>
                                    <p:anim calcmode="lin" valueType="num">
                                      <p:cBhvr>
                                        <p:cTn id="177" dur="1000" fill="hold"/>
                                        <p:tgtEl>
                                          <p:spTgt spid="80"/>
                                        </p:tgtEl>
                                        <p:attrNameLst>
                                          <p:attrName>ppt_h</p:attrName>
                                        </p:attrNameLst>
                                      </p:cBhvr>
                                      <p:tavLst>
                                        <p:tav tm="0">
                                          <p:val>
                                            <p:strVal val="#ppt_h"/>
                                          </p:val>
                                        </p:tav>
                                        <p:tav tm="100000">
                                          <p:val>
                                            <p:strVal val="#ppt_h"/>
                                          </p:val>
                                        </p:tav>
                                      </p:tavLst>
                                    </p:anim>
                                    <p:animEffect transition="in" filter="fade">
                                      <p:cBhvr>
                                        <p:cTn id="178" dur="1000"/>
                                        <p:tgtEl>
                                          <p:spTgt spid="80"/>
                                        </p:tgtEl>
                                      </p:cBhvr>
                                    </p:animEffect>
                                  </p:childTnLst>
                                </p:cTn>
                              </p:par>
                            </p:childTnLst>
                          </p:cTn>
                        </p:par>
                      </p:childTnLst>
                    </p:cTn>
                  </p:par>
                  <p:par>
                    <p:cTn id="179" fill="hold">
                      <p:stCondLst>
                        <p:cond delay="indefinite"/>
                      </p:stCondLst>
                      <p:childTnLst>
                        <p:par>
                          <p:cTn id="180" fill="hold">
                            <p:stCondLst>
                              <p:cond delay="0"/>
                            </p:stCondLst>
                            <p:childTnLst>
                              <p:par>
                                <p:cTn id="181" presetID="55" presetClass="entr" presetSubtype="0" fill="hold" nodeType="clickEffect">
                                  <p:stCondLst>
                                    <p:cond delay="0"/>
                                  </p:stCondLst>
                                  <p:childTnLst>
                                    <p:set>
                                      <p:cBhvr>
                                        <p:cTn id="182" dur="1" fill="hold">
                                          <p:stCondLst>
                                            <p:cond delay="0"/>
                                          </p:stCondLst>
                                        </p:cTn>
                                        <p:tgtEl>
                                          <p:spTgt spid="95"/>
                                        </p:tgtEl>
                                        <p:attrNameLst>
                                          <p:attrName>style.visibility</p:attrName>
                                        </p:attrNameLst>
                                      </p:cBhvr>
                                      <p:to>
                                        <p:strVal val="visible"/>
                                      </p:to>
                                    </p:set>
                                    <p:anim calcmode="lin" valueType="num">
                                      <p:cBhvr>
                                        <p:cTn id="183" dur="1000" fill="hold"/>
                                        <p:tgtEl>
                                          <p:spTgt spid="95"/>
                                        </p:tgtEl>
                                        <p:attrNameLst>
                                          <p:attrName>ppt_w</p:attrName>
                                        </p:attrNameLst>
                                      </p:cBhvr>
                                      <p:tavLst>
                                        <p:tav tm="0">
                                          <p:val>
                                            <p:strVal val="#ppt_w*0.70"/>
                                          </p:val>
                                        </p:tav>
                                        <p:tav tm="100000">
                                          <p:val>
                                            <p:strVal val="#ppt_w"/>
                                          </p:val>
                                        </p:tav>
                                      </p:tavLst>
                                    </p:anim>
                                    <p:anim calcmode="lin" valueType="num">
                                      <p:cBhvr>
                                        <p:cTn id="184" dur="1000" fill="hold"/>
                                        <p:tgtEl>
                                          <p:spTgt spid="95"/>
                                        </p:tgtEl>
                                        <p:attrNameLst>
                                          <p:attrName>ppt_h</p:attrName>
                                        </p:attrNameLst>
                                      </p:cBhvr>
                                      <p:tavLst>
                                        <p:tav tm="0">
                                          <p:val>
                                            <p:strVal val="#ppt_h"/>
                                          </p:val>
                                        </p:tav>
                                        <p:tav tm="100000">
                                          <p:val>
                                            <p:strVal val="#ppt_h"/>
                                          </p:val>
                                        </p:tav>
                                      </p:tavLst>
                                    </p:anim>
                                    <p:animEffect transition="in" filter="fade">
                                      <p:cBhvr>
                                        <p:cTn id="185" dur="1000"/>
                                        <p:tgtEl>
                                          <p:spTgt spid="95"/>
                                        </p:tgtEl>
                                      </p:cBhvr>
                                    </p:animEffect>
                                  </p:childTnLst>
                                </p:cTn>
                              </p:par>
                            </p:childTnLst>
                          </p:cTn>
                        </p:par>
                        <p:par>
                          <p:cTn id="186" fill="hold">
                            <p:stCondLst>
                              <p:cond delay="1000"/>
                            </p:stCondLst>
                            <p:childTnLst>
                              <p:par>
                                <p:cTn id="187" presetID="10" presetClass="entr" presetSubtype="0" fill="hold" grpId="0" nodeType="afterEffect">
                                  <p:stCondLst>
                                    <p:cond delay="0"/>
                                  </p:stCondLst>
                                  <p:childTnLst>
                                    <p:set>
                                      <p:cBhvr>
                                        <p:cTn id="188" dur="1" fill="hold">
                                          <p:stCondLst>
                                            <p:cond delay="0"/>
                                          </p:stCondLst>
                                        </p:cTn>
                                        <p:tgtEl>
                                          <p:spTgt spid="59"/>
                                        </p:tgtEl>
                                        <p:attrNameLst>
                                          <p:attrName>style.visibility</p:attrName>
                                        </p:attrNameLst>
                                      </p:cBhvr>
                                      <p:to>
                                        <p:strVal val="visible"/>
                                      </p:to>
                                    </p:set>
                                    <p:animEffect transition="in" filter="fade">
                                      <p:cBhvr>
                                        <p:cTn id="189" dur="2000"/>
                                        <p:tgtEl>
                                          <p:spTgt spid="59"/>
                                        </p:tgtEl>
                                      </p:cBhvr>
                                    </p:animEffect>
                                  </p:childTnLst>
                                </p:cTn>
                              </p:par>
                            </p:childTnLst>
                          </p:cTn>
                        </p:par>
                        <p:par>
                          <p:cTn id="190" fill="hold">
                            <p:stCondLst>
                              <p:cond delay="3000"/>
                            </p:stCondLst>
                            <p:childTnLst>
                              <p:par>
                                <p:cTn id="191" presetID="55" presetClass="entr" presetSubtype="0" fill="hold" nodeType="afterEffect">
                                  <p:stCondLst>
                                    <p:cond delay="0"/>
                                  </p:stCondLst>
                                  <p:childTnLst>
                                    <p:set>
                                      <p:cBhvr>
                                        <p:cTn id="192" dur="1" fill="hold">
                                          <p:stCondLst>
                                            <p:cond delay="0"/>
                                          </p:stCondLst>
                                        </p:cTn>
                                        <p:tgtEl>
                                          <p:spTgt spid="93"/>
                                        </p:tgtEl>
                                        <p:attrNameLst>
                                          <p:attrName>style.visibility</p:attrName>
                                        </p:attrNameLst>
                                      </p:cBhvr>
                                      <p:to>
                                        <p:strVal val="visible"/>
                                      </p:to>
                                    </p:set>
                                    <p:anim calcmode="lin" valueType="num">
                                      <p:cBhvr>
                                        <p:cTn id="193" dur="1000" fill="hold"/>
                                        <p:tgtEl>
                                          <p:spTgt spid="93"/>
                                        </p:tgtEl>
                                        <p:attrNameLst>
                                          <p:attrName>ppt_w</p:attrName>
                                        </p:attrNameLst>
                                      </p:cBhvr>
                                      <p:tavLst>
                                        <p:tav tm="0">
                                          <p:val>
                                            <p:strVal val="#ppt_w*0.70"/>
                                          </p:val>
                                        </p:tav>
                                        <p:tav tm="100000">
                                          <p:val>
                                            <p:strVal val="#ppt_w"/>
                                          </p:val>
                                        </p:tav>
                                      </p:tavLst>
                                    </p:anim>
                                    <p:anim calcmode="lin" valueType="num">
                                      <p:cBhvr>
                                        <p:cTn id="194" dur="1000" fill="hold"/>
                                        <p:tgtEl>
                                          <p:spTgt spid="93"/>
                                        </p:tgtEl>
                                        <p:attrNameLst>
                                          <p:attrName>ppt_h</p:attrName>
                                        </p:attrNameLst>
                                      </p:cBhvr>
                                      <p:tavLst>
                                        <p:tav tm="0">
                                          <p:val>
                                            <p:strVal val="#ppt_h"/>
                                          </p:val>
                                        </p:tav>
                                        <p:tav tm="100000">
                                          <p:val>
                                            <p:strVal val="#ppt_h"/>
                                          </p:val>
                                        </p:tav>
                                      </p:tavLst>
                                    </p:anim>
                                    <p:animEffect transition="in" filter="fade">
                                      <p:cBhvr>
                                        <p:cTn id="195" dur="1000"/>
                                        <p:tgtEl>
                                          <p:spTgt spid="93"/>
                                        </p:tgtEl>
                                      </p:cBhvr>
                                    </p:animEffect>
                                  </p:childTnLst>
                                </p:cTn>
                              </p:par>
                            </p:childTnLst>
                          </p:cTn>
                        </p:par>
                      </p:childTnLst>
                    </p:cTn>
                  </p:par>
                  <p:par>
                    <p:cTn id="196" fill="hold">
                      <p:stCondLst>
                        <p:cond delay="indefinite"/>
                      </p:stCondLst>
                      <p:childTnLst>
                        <p:par>
                          <p:cTn id="197" fill="hold">
                            <p:stCondLst>
                              <p:cond delay="0"/>
                            </p:stCondLst>
                            <p:childTnLst>
                              <p:par>
                                <p:cTn id="198" presetID="18" presetClass="entr" presetSubtype="12" fill="hold" grpId="0" nodeType="clickEffect">
                                  <p:stCondLst>
                                    <p:cond delay="0"/>
                                  </p:stCondLst>
                                  <p:childTnLst>
                                    <p:set>
                                      <p:cBhvr>
                                        <p:cTn id="199" dur="1" fill="hold">
                                          <p:stCondLst>
                                            <p:cond delay="0"/>
                                          </p:stCondLst>
                                        </p:cTn>
                                        <p:tgtEl>
                                          <p:spTgt spid="21"/>
                                        </p:tgtEl>
                                        <p:attrNameLst>
                                          <p:attrName>style.visibility</p:attrName>
                                        </p:attrNameLst>
                                      </p:cBhvr>
                                      <p:to>
                                        <p:strVal val="visible"/>
                                      </p:to>
                                    </p:set>
                                    <p:animEffect transition="in" filter="strips(downLeft)">
                                      <p:cBhvr>
                                        <p:cTn id="200" dur="500"/>
                                        <p:tgtEl>
                                          <p:spTgt spid="21"/>
                                        </p:tgtEl>
                                      </p:cBhvr>
                                    </p:animEffect>
                                  </p:childTnLst>
                                </p:cTn>
                              </p:par>
                            </p:childTnLst>
                          </p:cTn>
                        </p:par>
                        <p:par>
                          <p:cTn id="201" fill="hold">
                            <p:stCondLst>
                              <p:cond delay="500"/>
                            </p:stCondLst>
                            <p:childTnLst>
                              <p:par>
                                <p:cTn id="202" presetID="55" presetClass="entr" presetSubtype="0" fill="hold" nodeType="afterEffect">
                                  <p:stCondLst>
                                    <p:cond delay="0"/>
                                  </p:stCondLst>
                                  <p:childTnLst>
                                    <p:set>
                                      <p:cBhvr>
                                        <p:cTn id="203" dur="1" fill="hold">
                                          <p:stCondLst>
                                            <p:cond delay="0"/>
                                          </p:stCondLst>
                                        </p:cTn>
                                        <p:tgtEl>
                                          <p:spTgt spid="47"/>
                                        </p:tgtEl>
                                        <p:attrNameLst>
                                          <p:attrName>style.visibility</p:attrName>
                                        </p:attrNameLst>
                                      </p:cBhvr>
                                      <p:to>
                                        <p:strVal val="visible"/>
                                      </p:to>
                                    </p:set>
                                    <p:anim calcmode="lin" valueType="num">
                                      <p:cBhvr>
                                        <p:cTn id="204" dur="1000" fill="hold"/>
                                        <p:tgtEl>
                                          <p:spTgt spid="47"/>
                                        </p:tgtEl>
                                        <p:attrNameLst>
                                          <p:attrName>ppt_w</p:attrName>
                                        </p:attrNameLst>
                                      </p:cBhvr>
                                      <p:tavLst>
                                        <p:tav tm="0">
                                          <p:val>
                                            <p:strVal val="#ppt_w*0.70"/>
                                          </p:val>
                                        </p:tav>
                                        <p:tav tm="100000">
                                          <p:val>
                                            <p:strVal val="#ppt_w"/>
                                          </p:val>
                                        </p:tav>
                                      </p:tavLst>
                                    </p:anim>
                                    <p:anim calcmode="lin" valueType="num">
                                      <p:cBhvr>
                                        <p:cTn id="205" dur="1000" fill="hold"/>
                                        <p:tgtEl>
                                          <p:spTgt spid="47"/>
                                        </p:tgtEl>
                                        <p:attrNameLst>
                                          <p:attrName>ppt_h</p:attrName>
                                        </p:attrNameLst>
                                      </p:cBhvr>
                                      <p:tavLst>
                                        <p:tav tm="0">
                                          <p:val>
                                            <p:strVal val="#ppt_h"/>
                                          </p:val>
                                        </p:tav>
                                        <p:tav tm="100000">
                                          <p:val>
                                            <p:strVal val="#ppt_h"/>
                                          </p:val>
                                        </p:tav>
                                      </p:tavLst>
                                    </p:anim>
                                    <p:animEffect transition="in" filter="fade">
                                      <p:cBhvr>
                                        <p:cTn id="206" dur="1000"/>
                                        <p:tgtEl>
                                          <p:spTgt spid="47"/>
                                        </p:tgtEl>
                                      </p:cBhvr>
                                    </p:animEffect>
                                  </p:childTnLst>
                                </p:cTn>
                              </p:par>
                              <p:par>
                                <p:cTn id="207" presetID="55" presetClass="entr" presetSubtype="0" fill="hold" nodeType="withEffect">
                                  <p:stCondLst>
                                    <p:cond delay="0"/>
                                  </p:stCondLst>
                                  <p:childTnLst>
                                    <p:set>
                                      <p:cBhvr>
                                        <p:cTn id="208" dur="1" fill="hold">
                                          <p:stCondLst>
                                            <p:cond delay="0"/>
                                          </p:stCondLst>
                                        </p:cTn>
                                        <p:tgtEl>
                                          <p:spTgt spid="53"/>
                                        </p:tgtEl>
                                        <p:attrNameLst>
                                          <p:attrName>style.visibility</p:attrName>
                                        </p:attrNameLst>
                                      </p:cBhvr>
                                      <p:to>
                                        <p:strVal val="visible"/>
                                      </p:to>
                                    </p:set>
                                    <p:anim calcmode="lin" valueType="num">
                                      <p:cBhvr>
                                        <p:cTn id="209" dur="1000" fill="hold"/>
                                        <p:tgtEl>
                                          <p:spTgt spid="53"/>
                                        </p:tgtEl>
                                        <p:attrNameLst>
                                          <p:attrName>ppt_w</p:attrName>
                                        </p:attrNameLst>
                                      </p:cBhvr>
                                      <p:tavLst>
                                        <p:tav tm="0">
                                          <p:val>
                                            <p:strVal val="#ppt_w*0.70"/>
                                          </p:val>
                                        </p:tav>
                                        <p:tav tm="100000">
                                          <p:val>
                                            <p:strVal val="#ppt_w"/>
                                          </p:val>
                                        </p:tav>
                                      </p:tavLst>
                                    </p:anim>
                                    <p:anim calcmode="lin" valueType="num">
                                      <p:cBhvr>
                                        <p:cTn id="210" dur="1000" fill="hold"/>
                                        <p:tgtEl>
                                          <p:spTgt spid="53"/>
                                        </p:tgtEl>
                                        <p:attrNameLst>
                                          <p:attrName>ppt_h</p:attrName>
                                        </p:attrNameLst>
                                      </p:cBhvr>
                                      <p:tavLst>
                                        <p:tav tm="0">
                                          <p:val>
                                            <p:strVal val="#ppt_h"/>
                                          </p:val>
                                        </p:tav>
                                        <p:tav tm="100000">
                                          <p:val>
                                            <p:strVal val="#ppt_h"/>
                                          </p:val>
                                        </p:tav>
                                      </p:tavLst>
                                    </p:anim>
                                    <p:animEffect transition="in" filter="fade">
                                      <p:cBhvr>
                                        <p:cTn id="211" dur="1000"/>
                                        <p:tgtEl>
                                          <p:spTgt spid="53"/>
                                        </p:tgtEl>
                                      </p:cBhvr>
                                    </p:animEffect>
                                  </p:childTnLst>
                                </p:cTn>
                              </p:par>
                            </p:childTnLst>
                          </p:cTn>
                        </p:par>
                      </p:childTnLst>
                    </p:cTn>
                  </p:par>
                  <p:par>
                    <p:cTn id="212" fill="hold">
                      <p:stCondLst>
                        <p:cond delay="indefinite"/>
                      </p:stCondLst>
                      <p:childTnLst>
                        <p:par>
                          <p:cTn id="213" fill="hold">
                            <p:stCondLst>
                              <p:cond delay="0"/>
                            </p:stCondLst>
                            <p:childTnLst>
                              <p:par>
                                <p:cTn id="214" presetID="18" presetClass="entr" presetSubtype="12" fill="hold" grpId="0" nodeType="clickEffect">
                                  <p:stCondLst>
                                    <p:cond delay="0"/>
                                  </p:stCondLst>
                                  <p:childTnLst>
                                    <p:set>
                                      <p:cBhvr>
                                        <p:cTn id="215" dur="1" fill="hold">
                                          <p:stCondLst>
                                            <p:cond delay="0"/>
                                          </p:stCondLst>
                                        </p:cTn>
                                        <p:tgtEl>
                                          <p:spTgt spid="22"/>
                                        </p:tgtEl>
                                        <p:attrNameLst>
                                          <p:attrName>style.visibility</p:attrName>
                                        </p:attrNameLst>
                                      </p:cBhvr>
                                      <p:to>
                                        <p:strVal val="visible"/>
                                      </p:to>
                                    </p:set>
                                    <p:animEffect transition="in" filter="strips(downLeft)">
                                      <p:cBhvr>
                                        <p:cTn id="216" dur="500"/>
                                        <p:tgtEl>
                                          <p:spTgt spid="22"/>
                                        </p:tgtEl>
                                      </p:cBhvr>
                                    </p:animEffect>
                                  </p:childTnLst>
                                </p:cTn>
                              </p:par>
                              <p:par>
                                <p:cTn id="217" presetID="18" presetClass="exit" presetSubtype="12" fill="hold" grpId="1" nodeType="withEffect">
                                  <p:stCondLst>
                                    <p:cond delay="0"/>
                                  </p:stCondLst>
                                  <p:childTnLst>
                                    <p:animEffect transition="out" filter="strips(downLeft)">
                                      <p:cBhvr>
                                        <p:cTn id="218" dur="500"/>
                                        <p:tgtEl>
                                          <p:spTgt spid="21"/>
                                        </p:tgtEl>
                                      </p:cBhvr>
                                    </p:animEffect>
                                    <p:set>
                                      <p:cBhvr>
                                        <p:cTn id="219" dur="1" fill="hold">
                                          <p:stCondLst>
                                            <p:cond delay="499"/>
                                          </p:stCondLst>
                                        </p:cTn>
                                        <p:tgtEl>
                                          <p:spTgt spid="21"/>
                                        </p:tgtEl>
                                        <p:attrNameLst>
                                          <p:attrName>style.visibility</p:attrName>
                                        </p:attrNameLst>
                                      </p:cBhvr>
                                      <p:to>
                                        <p:strVal val="hidden"/>
                                      </p:to>
                                    </p:set>
                                  </p:childTnLst>
                                </p:cTn>
                              </p:par>
                            </p:childTnLst>
                          </p:cTn>
                        </p:par>
                      </p:childTnLst>
                    </p:cTn>
                  </p:par>
                  <p:par>
                    <p:cTn id="220" fill="hold">
                      <p:stCondLst>
                        <p:cond delay="indefinite"/>
                      </p:stCondLst>
                      <p:childTnLst>
                        <p:par>
                          <p:cTn id="221" fill="hold">
                            <p:stCondLst>
                              <p:cond delay="0"/>
                            </p:stCondLst>
                            <p:childTnLst>
                              <p:par>
                                <p:cTn id="222" presetID="55" presetClass="entr" presetSubtype="0" fill="hold" nodeType="clickEffect">
                                  <p:stCondLst>
                                    <p:cond delay="0"/>
                                  </p:stCondLst>
                                  <p:childTnLst>
                                    <p:set>
                                      <p:cBhvr>
                                        <p:cTn id="223" dur="1" fill="hold">
                                          <p:stCondLst>
                                            <p:cond delay="0"/>
                                          </p:stCondLst>
                                        </p:cTn>
                                        <p:tgtEl>
                                          <p:spTgt spid="48"/>
                                        </p:tgtEl>
                                        <p:attrNameLst>
                                          <p:attrName>style.visibility</p:attrName>
                                        </p:attrNameLst>
                                      </p:cBhvr>
                                      <p:to>
                                        <p:strVal val="visible"/>
                                      </p:to>
                                    </p:set>
                                    <p:anim calcmode="lin" valueType="num">
                                      <p:cBhvr>
                                        <p:cTn id="224" dur="1000" fill="hold"/>
                                        <p:tgtEl>
                                          <p:spTgt spid="48"/>
                                        </p:tgtEl>
                                        <p:attrNameLst>
                                          <p:attrName>ppt_w</p:attrName>
                                        </p:attrNameLst>
                                      </p:cBhvr>
                                      <p:tavLst>
                                        <p:tav tm="0">
                                          <p:val>
                                            <p:strVal val="#ppt_w*0.70"/>
                                          </p:val>
                                        </p:tav>
                                        <p:tav tm="100000">
                                          <p:val>
                                            <p:strVal val="#ppt_w"/>
                                          </p:val>
                                        </p:tav>
                                      </p:tavLst>
                                    </p:anim>
                                    <p:anim calcmode="lin" valueType="num">
                                      <p:cBhvr>
                                        <p:cTn id="225" dur="1000" fill="hold"/>
                                        <p:tgtEl>
                                          <p:spTgt spid="48"/>
                                        </p:tgtEl>
                                        <p:attrNameLst>
                                          <p:attrName>ppt_h</p:attrName>
                                        </p:attrNameLst>
                                      </p:cBhvr>
                                      <p:tavLst>
                                        <p:tav tm="0">
                                          <p:val>
                                            <p:strVal val="#ppt_h"/>
                                          </p:val>
                                        </p:tav>
                                        <p:tav tm="100000">
                                          <p:val>
                                            <p:strVal val="#ppt_h"/>
                                          </p:val>
                                        </p:tav>
                                      </p:tavLst>
                                    </p:anim>
                                    <p:animEffect transition="in" filter="fade">
                                      <p:cBhvr>
                                        <p:cTn id="226" dur="1000"/>
                                        <p:tgtEl>
                                          <p:spTgt spid="48"/>
                                        </p:tgtEl>
                                      </p:cBhvr>
                                    </p:animEffect>
                                  </p:childTnLst>
                                </p:cTn>
                              </p:par>
                              <p:par>
                                <p:cTn id="227" presetID="55" presetClass="entr" presetSubtype="0" fill="hold" nodeType="withEffect">
                                  <p:stCondLst>
                                    <p:cond delay="0"/>
                                  </p:stCondLst>
                                  <p:childTnLst>
                                    <p:set>
                                      <p:cBhvr>
                                        <p:cTn id="228" dur="1" fill="hold">
                                          <p:stCondLst>
                                            <p:cond delay="0"/>
                                          </p:stCondLst>
                                        </p:cTn>
                                        <p:tgtEl>
                                          <p:spTgt spid="51"/>
                                        </p:tgtEl>
                                        <p:attrNameLst>
                                          <p:attrName>style.visibility</p:attrName>
                                        </p:attrNameLst>
                                      </p:cBhvr>
                                      <p:to>
                                        <p:strVal val="visible"/>
                                      </p:to>
                                    </p:set>
                                    <p:anim calcmode="lin" valueType="num">
                                      <p:cBhvr>
                                        <p:cTn id="229" dur="1000" fill="hold"/>
                                        <p:tgtEl>
                                          <p:spTgt spid="51"/>
                                        </p:tgtEl>
                                        <p:attrNameLst>
                                          <p:attrName>ppt_w</p:attrName>
                                        </p:attrNameLst>
                                      </p:cBhvr>
                                      <p:tavLst>
                                        <p:tav tm="0">
                                          <p:val>
                                            <p:strVal val="#ppt_w*0.70"/>
                                          </p:val>
                                        </p:tav>
                                        <p:tav tm="100000">
                                          <p:val>
                                            <p:strVal val="#ppt_w"/>
                                          </p:val>
                                        </p:tav>
                                      </p:tavLst>
                                    </p:anim>
                                    <p:anim calcmode="lin" valueType="num">
                                      <p:cBhvr>
                                        <p:cTn id="230" dur="1000" fill="hold"/>
                                        <p:tgtEl>
                                          <p:spTgt spid="51"/>
                                        </p:tgtEl>
                                        <p:attrNameLst>
                                          <p:attrName>ppt_h</p:attrName>
                                        </p:attrNameLst>
                                      </p:cBhvr>
                                      <p:tavLst>
                                        <p:tav tm="0">
                                          <p:val>
                                            <p:strVal val="#ppt_h"/>
                                          </p:val>
                                        </p:tav>
                                        <p:tav tm="100000">
                                          <p:val>
                                            <p:strVal val="#ppt_h"/>
                                          </p:val>
                                        </p:tav>
                                      </p:tavLst>
                                    </p:anim>
                                    <p:animEffect transition="in" filter="fade">
                                      <p:cBhvr>
                                        <p:cTn id="231" dur="1000"/>
                                        <p:tgtEl>
                                          <p:spTgt spid="51"/>
                                        </p:tgtEl>
                                      </p:cBhvr>
                                    </p:animEffect>
                                  </p:childTnLst>
                                </p:cTn>
                              </p:par>
                              <p:par>
                                <p:cTn id="232" presetID="55" presetClass="exit" presetSubtype="0" fill="hold" nodeType="withEffect">
                                  <p:stCondLst>
                                    <p:cond delay="0"/>
                                  </p:stCondLst>
                                  <p:childTnLst>
                                    <p:anim calcmode="lin" valueType="num">
                                      <p:cBhvr>
                                        <p:cTn id="233" dur="1000"/>
                                        <p:tgtEl>
                                          <p:spTgt spid="47"/>
                                        </p:tgtEl>
                                        <p:attrNameLst>
                                          <p:attrName>ppt_w</p:attrName>
                                        </p:attrNameLst>
                                      </p:cBhvr>
                                      <p:tavLst>
                                        <p:tav tm="0">
                                          <p:val>
                                            <p:strVal val="ppt_w"/>
                                          </p:val>
                                        </p:tav>
                                        <p:tav tm="100000">
                                          <p:val>
                                            <p:strVal val="ppt_w*0.70"/>
                                          </p:val>
                                        </p:tav>
                                      </p:tavLst>
                                    </p:anim>
                                    <p:anim calcmode="lin" valueType="num">
                                      <p:cBhvr>
                                        <p:cTn id="234" dur="1000"/>
                                        <p:tgtEl>
                                          <p:spTgt spid="47"/>
                                        </p:tgtEl>
                                        <p:attrNameLst>
                                          <p:attrName>ppt_h</p:attrName>
                                        </p:attrNameLst>
                                      </p:cBhvr>
                                      <p:tavLst>
                                        <p:tav tm="0">
                                          <p:val>
                                            <p:strVal val="ppt_h"/>
                                          </p:val>
                                        </p:tav>
                                        <p:tav tm="100000">
                                          <p:val>
                                            <p:strVal val="ppt_h"/>
                                          </p:val>
                                        </p:tav>
                                      </p:tavLst>
                                    </p:anim>
                                    <p:animEffect transition="out" filter="fade">
                                      <p:cBhvr>
                                        <p:cTn id="235" dur="1000"/>
                                        <p:tgtEl>
                                          <p:spTgt spid="47"/>
                                        </p:tgtEl>
                                      </p:cBhvr>
                                    </p:animEffect>
                                    <p:set>
                                      <p:cBhvr>
                                        <p:cTn id="236" dur="1" fill="hold">
                                          <p:stCondLst>
                                            <p:cond delay="999"/>
                                          </p:stCondLst>
                                        </p:cTn>
                                        <p:tgtEl>
                                          <p:spTgt spid="47"/>
                                        </p:tgtEl>
                                        <p:attrNameLst>
                                          <p:attrName>style.visibility</p:attrName>
                                        </p:attrNameLst>
                                      </p:cBhvr>
                                      <p:to>
                                        <p:strVal val="hidden"/>
                                      </p:to>
                                    </p:set>
                                  </p:childTnLst>
                                </p:cTn>
                              </p:par>
                              <p:par>
                                <p:cTn id="237" presetID="55" presetClass="exit" presetSubtype="0" fill="hold" nodeType="withEffect">
                                  <p:stCondLst>
                                    <p:cond delay="0"/>
                                  </p:stCondLst>
                                  <p:childTnLst>
                                    <p:anim calcmode="lin" valueType="num">
                                      <p:cBhvr>
                                        <p:cTn id="238" dur="1000"/>
                                        <p:tgtEl>
                                          <p:spTgt spid="53"/>
                                        </p:tgtEl>
                                        <p:attrNameLst>
                                          <p:attrName>ppt_w</p:attrName>
                                        </p:attrNameLst>
                                      </p:cBhvr>
                                      <p:tavLst>
                                        <p:tav tm="0">
                                          <p:val>
                                            <p:strVal val="ppt_w"/>
                                          </p:val>
                                        </p:tav>
                                        <p:tav tm="100000">
                                          <p:val>
                                            <p:strVal val="ppt_w*0.70"/>
                                          </p:val>
                                        </p:tav>
                                      </p:tavLst>
                                    </p:anim>
                                    <p:anim calcmode="lin" valueType="num">
                                      <p:cBhvr>
                                        <p:cTn id="239" dur="1000"/>
                                        <p:tgtEl>
                                          <p:spTgt spid="53"/>
                                        </p:tgtEl>
                                        <p:attrNameLst>
                                          <p:attrName>ppt_h</p:attrName>
                                        </p:attrNameLst>
                                      </p:cBhvr>
                                      <p:tavLst>
                                        <p:tav tm="0">
                                          <p:val>
                                            <p:strVal val="ppt_h"/>
                                          </p:val>
                                        </p:tav>
                                        <p:tav tm="100000">
                                          <p:val>
                                            <p:strVal val="ppt_h"/>
                                          </p:val>
                                        </p:tav>
                                      </p:tavLst>
                                    </p:anim>
                                    <p:animEffect transition="out" filter="fade">
                                      <p:cBhvr>
                                        <p:cTn id="240" dur="1000"/>
                                        <p:tgtEl>
                                          <p:spTgt spid="53"/>
                                        </p:tgtEl>
                                      </p:cBhvr>
                                    </p:animEffect>
                                    <p:set>
                                      <p:cBhvr>
                                        <p:cTn id="241" dur="1" fill="hold">
                                          <p:stCondLst>
                                            <p:cond delay="999"/>
                                          </p:stCondLst>
                                        </p:cTn>
                                        <p:tgtEl>
                                          <p:spTgt spid="53"/>
                                        </p:tgtEl>
                                        <p:attrNameLst>
                                          <p:attrName>style.visibility</p:attrName>
                                        </p:attrNameLst>
                                      </p:cBhvr>
                                      <p:to>
                                        <p:strVal val="hidden"/>
                                      </p:to>
                                    </p:set>
                                  </p:childTnLst>
                                </p:cTn>
                              </p:par>
                            </p:childTnLst>
                          </p:cTn>
                        </p:par>
                      </p:childTnLst>
                    </p:cTn>
                  </p:par>
                  <p:par>
                    <p:cTn id="242" fill="hold">
                      <p:stCondLst>
                        <p:cond delay="indefinite"/>
                      </p:stCondLst>
                      <p:childTnLst>
                        <p:par>
                          <p:cTn id="243" fill="hold">
                            <p:stCondLst>
                              <p:cond delay="0"/>
                            </p:stCondLst>
                            <p:childTnLst>
                              <p:par>
                                <p:cTn id="244" presetID="10" presetClass="entr" presetSubtype="0" fill="hold" grpId="0" nodeType="clickEffect">
                                  <p:stCondLst>
                                    <p:cond delay="0"/>
                                  </p:stCondLst>
                                  <p:childTnLst>
                                    <p:set>
                                      <p:cBhvr>
                                        <p:cTn id="245" dur="1" fill="hold">
                                          <p:stCondLst>
                                            <p:cond delay="0"/>
                                          </p:stCondLst>
                                        </p:cTn>
                                        <p:tgtEl>
                                          <p:spTgt spid="43"/>
                                        </p:tgtEl>
                                        <p:attrNameLst>
                                          <p:attrName>style.visibility</p:attrName>
                                        </p:attrNameLst>
                                      </p:cBhvr>
                                      <p:to>
                                        <p:strVal val="visible"/>
                                      </p:to>
                                    </p:set>
                                    <p:animEffect transition="in" filter="fade">
                                      <p:cBhvr>
                                        <p:cTn id="246" dur="2000"/>
                                        <p:tgtEl>
                                          <p:spTgt spid="43"/>
                                        </p:tgtEl>
                                      </p:cBhvr>
                                    </p:animEffect>
                                  </p:childTnLst>
                                </p:cTn>
                              </p:par>
                            </p:childTnLst>
                          </p:cTn>
                        </p:par>
                      </p:childTnLst>
                    </p:cTn>
                  </p:par>
                  <p:par>
                    <p:cTn id="247" fill="hold">
                      <p:stCondLst>
                        <p:cond delay="indefinite"/>
                      </p:stCondLst>
                      <p:childTnLst>
                        <p:par>
                          <p:cTn id="248" fill="hold">
                            <p:stCondLst>
                              <p:cond delay="0"/>
                            </p:stCondLst>
                            <p:childTnLst>
                              <p:par>
                                <p:cTn id="249" presetID="10" presetClass="entr" presetSubtype="0" fill="hold" grpId="0" nodeType="clickEffect">
                                  <p:stCondLst>
                                    <p:cond delay="0"/>
                                  </p:stCondLst>
                                  <p:childTnLst>
                                    <p:set>
                                      <p:cBhvr>
                                        <p:cTn id="250" dur="1" fill="hold">
                                          <p:stCondLst>
                                            <p:cond delay="0"/>
                                          </p:stCondLst>
                                        </p:cTn>
                                        <p:tgtEl>
                                          <p:spTgt spid="44"/>
                                        </p:tgtEl>
                                        <p:attrNameLst>
                                          <p:attrName>style.visibility</p:attrName>
                                        </p:attrNameLst>
                                      </p:cBhvr>
                                      <p:to>
                                        <p:strVal val="visible"/>
                                      </p:to>
                                    </p:set>
                                    <p:animEffect transition="in" filter="fade">
                                      <p:cBhvr>
                                        <p:cTn id="251" dur="2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0" grpId="1" animBg="1"/>
      <p:bldP spid="11" grpId="0" animBg="1"/>
      <p:bldP spid="12" grpId="0" animBg="1"/>
      <p:bldP spid="12" grpId="1" animBg="1"/>
      <p:bldP spid="13" grpId="0" animBg="1"/>
      <p:bldP spid="14" grpId="0" animBg="1"/>
      <p:bldP spid="14" grpId="1" animBg="1"/>
      <p:bldP spid="15" grpId="0" animBg="1"/>
      <p:bldP spid="15" grpId="1" animBg="1"/>
      <p:bldP spid="16" grpId="0"/>
      <p:bldP spid="17" grpId="0" animBg="1"/>
      <p:bldP spid="17" grpId="1" animBg="1"/>
      <p:bldP spid="18" grpId="0" animBg="1"/>
      <p:bldP spid="18" grpId="1" animBg="1"/>
      <p:bldP spid="21" grpId="0" animBg="1"/>
      <p:bldP spid="21" grpId="1" animBg="1"/>
      <p:bldP spid="22" grpId="0" animBg="1"/>
      <p:bldP spid="27" grpId="0"/>
      <p:bldP spid="32" grpId="0"/>
      <p:bldP spid="33" grpId="0"/>
      <p:bldP spid="35" grpId="0"/>
      <p:bldP spid="36" grpId="0" animBg="1"/>
      <p:bldP spid="37" grpId="0" animBg="1"/>
      <p:bldP spid="39" grpId="0"/>
      <p:bldP spid="40" grpId="0"/>
      <p:bldP spid="43" grpId="0"/>
      <p:bldP spid="44" grpId="0"/>
      <p:bldP spid="58" grpId="0"/>
      <p:bldP spid="59" grpId="0"/>
      <p:bldP spid="98" grpId="0" animBg="1"/>
      <p:bldP spid="12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0">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sp>
        <p:nvSpPr>
          <p:cNvPr id="6" name="AutoShape 39">
            <a:hlinkClick r:id="" action="ppaction://hlinkshowjump?jump=previousslide" highlightClick="1"/>
          </p:cNvPr>
          <p:cNvSpPr>
            <a:spLocks noChangeArrowheads="1"/>
          </p:cNvSpPr>
          <p:nvPr/>
        </p:nvSpPr>
        <p:spPr bwMode="auto">
          <a:xfrm>
            <a:off x="107950" y="115888"/>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7" name="Titolo 1"/>
          <p:cNvSpPr>
            <a:spLocks noGrp="1"/>
          </p:cNvSpPr>
          <p:nvPr>
            <p:ph type="title"/>
          </p:nvPr>
        </p:nvSpPr>
        <p:spPr>
          <a:xfrm>
            <a:off x="1000100" y="-24"/>
            <a:ext cx="7215238" cy="1143000"/>
          </a:xfrm>
        </p:spPr>
        <p:txBody>
          <a:bodyPr>
            <a:normAutofit/>
          </a:bodyPr>
          <a:lstStyle/>
          <a:p>
            <a:r>
              <a:rPr lang="it-IT" sz="2800" b="1" dirty="0" smtClean="0">
                <a:latin typeface="Times New Roman" pitchFamily="18" charset="0"/>
                <a:cs typeface="Times New Roman" pitchFamily="18" charset="0"/>
              </a:rPr>
              <a:t>L’espansione di mutazioni cromosomiche sottodominanti in </a:t>
            </a:r>
            <a:r>
              <a:rPr lang="it-IT" sz="2800" b="1" dirty="0" err="1" smtClean="0">
                <a:latin typeface="Times New Roman" pitchFamily="18" charset="0"/>
                <a:cs typeface="Times New Roman" pitchFamily="18" charset="0"/>
              </a:rPr>
              <a:t>metapopolazioni</a:t>
            </a:r>
            <a:endParaRPr lang="it-IT" sz="2800" b="1" dirty="0">
              <a:latin typeface="Times New Roman" pitchFamily="18" charset="0"/>
              <a:cs typeface="Times New Roman" pitchFamily="18" charset="0"/>
            </a:endParaRPr>
          </a:p>
        </p:txBody>
      </p:sp>
      <p:sp>
        <p:nvSpPr>
          <p:cNvPr id="12" name="Rettangolo 11"/>
          <p:cNvSpPr/>
          <p:nvPr/>
        </p:nvSpPr>
        <p:spPr>
          <a:xfrm>
            <a:off x="642910" y="2428868"/>
            <a:ext cx="571504" cy="57150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Rettangolo 14"/>
          <p:cNvSpPr/>
          <p:nvPr/>
        </p:nvSpPr>
        <p:spPr>
          <a:xfrm>
            <a:off x="642910" y="1357298"/>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Rettangolo 15"/>
          <p:cNvSpPr/>
          <p:nvPr/>
        </p:nvSpPr>
        <p:spPr>
          <a:xfrm>
            <a:off x="1785918" y="1357298"/>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Rettangolo 21"/>
          <p:cNvSpPr/>
          <p:nvPr/>
        </p:nvSpPr>
        <p:spPr>
          <a:xfrm>
            <a:off x="1785918" y="2428868"/>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Rettangolo 24"/>
          <p:cNvSpPr/>
          <p:nvPr/>
        </p:nvSpPr>
        <p:spPr>
          <a:xfrm>
            <a:off x="1928794" y="2571744"/>
            <a:ext cx="285752" cy="29527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6" name="Rettangolo 25"/>
          <p:cNvSpPr/>
          <p:nvPr/>
        </p:nvSpPr>
        <p:spPr>
          <a:xfrm>
            <a:off x="1785918" y="2428868"/>
            <a:ext cx="571504" cy="57150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8" name="Connettore 2 27"/>
          <p:cNvCxnSpPr>
            <a:stCxn id="12" idx="3"/>
            <a:endCxn id="22" idx="1"/>
          </p:cNvCxnSpPr>
          <p:nvPr/>
        </p:nvCxnSpPr>
        <p:spPr>
          <a:xfrm>
            <a:off x="1214414" y="2714620"/>
            <a:ext cx="571504"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9" name="Gruppo 28"/>
          <p:cNvGrpSpPr/>
          <p:nvPr/>
        </p:nvGrpSpPr>
        <p:grpSpPr>
          <a:xfrm>
            <a:off x="642910" y="3500438"/>
            <a:ext cx="3000396" cy="2714644"/>
            <a:chOff x="2643174" y="2928934"/>
            <a:chExt cx="3000396" cy="2714644"/>
          </a:xfrm>
        </p:grpSpPr>
        <p:sp>
          <p:nvSpPr>
            <p:cNvPr id="30" name="Rettangolo 29"/>
            <p:cNvSpPr/>
            <p:nvPr/>
          </p:nvSpPr>
          <p:spPr>
            <a:xfrm>
              <a:off x="2643174" y="4000504"/>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1" name="Rettangolo 30"/>
            <p:cNvSpPr/>
            <p:nvPr/>
          </p:nvSpPr>
          <p:spPr>
            <a:xfrm>
              <a:off x="3857620" y="2928934"/>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3" name="Rettangolo 32"/>
            <p:cNvSpPr/>
            <p:nvPr/>
          </p:nvSpPr>
          <p:spPr>
            <a:xfrm>
              <a:off x="5072066" y="2928934"/>
              <a:ext cx="571504" cy="57150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4" name="Rettangolo 33"/>
            <p:cNvSpPr/>
            <p:nvPr/>
          </p:nvSpPr>
          <p:spPr>
            <a:xfrm>
              <a:off x="2643174" y="2928934"/>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9" name="Rettangolo 38"/>
            <p:cNvSpPr/>
            <p:nvPr/>
          </p:nvSpPr>
          <p:spPr>
            <a:xfrm>
              <a:off x="5072066" y="5072074"/>
              <a:ext cx="571504" cy="57150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0" name="Rettangolo 39"/>
            <p:cNvSpPr/>
            <p:nvPr/>
          </p:nvSpPr>
          <p:spPr>
            <a:xfrm>
              <a:off x="3857620" y="5072074"/>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1" name="Rettangolo 40"/>
            <p:cNvSpPr/>
            <p:nvPr/>
          </p:nvSpPr>
          <p:spPr>
            <a:xfrm>
              <a:off x="2643174" y="5072074"/>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2" name="Rettangolo 41"/>
            <p:cNvSpPr/>
            <p:nvPr/>
          </p:nvSpPr>
          <p:spPr>
            <a:xfrm>
              <a:off x="5072066" y="4000504"/>
              <a:ext cx="571504" cy="57150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5" name="Rettangolo 44"/>
            <p:cNvSpPr/>
            <p:nvPr/>
          </p:nvSpPr>
          <p:spPr>
            <a:xfrm>
              <a:off x="3857620" y="4000504"/>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86" name="Gruppo 85"/>
          <p:cNvGrpSpPr/>
          <p:nvPr/>
        </p:nvGrpSpPr>
        <p:grpSpPr>
          <a:xfrm>
            <a:off x="642910" y="4572008"/>
            <a:ext cx="3000396" cy="571504"/>
            <a:chOff x="642910" y="4572008"/>
            <a:chExt cx="3000396" cy="571504"/>
          </a:xfrm>
        </p:grpSpPr>
        <p:sp>
          <p:nvSpPr>
            <p:cNvPr id="46" name="Rettangolo 45"/>
            <p:cNvSpPr/>
            <p:nvPr/>
          </p:nvSpPr>
          <p:spPr>
            <a:xfrm>
              <a:off x="3071802" y="4572008"/>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7" name="Rettangolo 46"/>
            <p:cNvSpPr/>
            <p:nvPr/>
          </p:nvSpPr>
          <p:spPr>
            <a:xfrm>
              <a:off x="642910" y="4572008"/>
              <a:ext cx="571504" cy="57150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48" name="CasellaDiTesto 47"/>
          <p:cNvSpPr txBox="1"/>
          <p:nvPr/>
        </p:nvSpPr>
        <p:spPr>
          <a:xfrm>
            <a:off x="2714612" y="1071546"/>
            <a:ext cx="2071702" cy="1384995"/>
          </a:xfrm>
          <a:prstGeom prst="rect">
            <a:avLst/>
          </a:prstGeom>
          <a:solidFill>
            <a:srgbClr val="FFCC66"/>
          </a:solidFill>
          <a:ln>
            <a:solidFill>
              <a:srgbClr val="FFCC66"/>
            </a:solidFill>
          </a:ln>
        </p:spPr>
        <p:txBody>
          <a:bodyPr wrap="square" rtlCol="0">
            <a:spAutoFit/>
          </a:bodyPr>
          <a:lstStyle/>
          <a:p>
            <a:r>
              <a:rPr lang="it-IT" sz="1400" b="1" dirty="0" smtClean="0">
                <a:latin typeface="Times New Roman" pitchFamily="18" charset="0"/>
                <a:cs typeface="Times New Roman" pitchFamily="18" charset="0"/>
              </a:rPr>
              <a:t>L’espansione casuale del cromosoma mutato può avvenire con processi di </a:t>
            </a:r>
            <a:r>
              <a:rPr lang="it-IT" sz="1400" b="1" dirty="0" err="1" smtClean="0">
                <a:latin typeface="Times New Roman" pitchFamily="18" charset="0"/>
                <a:cs typeface="Times New Roman" pitchFamily="18" charset="0"/>
              </a:rPr>
              <a:t>estinzione-ricolonizzazione</a:t>
            </a:r>
            <a:r>
              <a:rPr lang="it-IT" sz="1400" b="1" dirty="0" smtClean="0">
                <a:latin typeface="Times New Roman" pitchFamily="18" charset="0"/>
                <a:cs typeface="Times New Roman" pitchFamily="18" charset="0"/>
              </a:rPr>
              <a:t> dei demi (in rosso)</a:t>
            </a:r>
            <a:endParaRPr lang="it-IT" sz="1400" b="1" dirty="0">
              <a:latin typeface="Times New Roman" pitchFamily="18" charset="0"/>
              <a:cs typeface="Times New Roman" pitchFamily="18" charset="0"/>
            </a:endParaRPr>
          </a:p>
        </p:txBody>
      </p:sp>
      <p:sp>
        <p:nvSpPr>
          <p:cNvPr id="49" name="CasellaDiTesto 48"/>
          <p:cNvSpPr txBox="1"/>
          <p:nvPr/>
        </p:nvSpPr>
        <p:spPr>
          <a:xfrm>
            <a:off x="4429124" y="3045267"/>
            <a:ext cx="3357586" cy="1169551"/>
          </a:xfrm>
          <a:prstGeom prst="rect">
            <a:avLst/>
          </a:prstGeom>
          <a:solidFill>
            <a:srgbClr val="FF99CC"/>
          </a:solidFill>
          <a:ln>
            <a:solidFill>
              <a:srgbClr val="FFCC66"/>
            </a:solidFill>
          </a:ln>
        </p:spPr>
        <p:txBody>
          <a:bodyPr wrap="square" rtlCol="0">
            <a:spAutoFit/>
          </a:bodyPr>
          <a:lstStyle/>
          <a:p>
            <a:r>
              <a:rPr lang="it-IT" sz="1400" b="1" dirty="0" smtClean="0">
                <a:latin typeface="Times New Roman" pitchFamily="18" charset="0"/>
                <a:cs typeface="Times New Roman" pitchFamily="18" charset="0"/>
              </a:rPr>
              <a:t>La </a:t>
            </a:r>
            <a:r>
              <a:rPr lang="it-IT" sz="1400" b="1" dirty="0" err="1" smtClean="0">
                <a:latin typeface="Times New Roman" pitchFamily="18" charset="0"/>
                <a:cs typeface="Times New Roman" pitchFamily="18" charset="0"/>
              </a:rPr>
              <a:t>metapopolazione</a:t>
            </a:r>
            <a:r>
              <a:rPr lang="it-IT" sz="1400" b="1" dirty="0" smtClean="0">
                <a:latin typeface="Times New Roman" pitchFamily="18" charset="0"/>
                <a:cs typeface="Times New Roman" pitchFamily="18" charset="0"/>
              </a:rPr>
              <a:t> in cui i demi </a:t>
            </a:r>
            <a:r>
              <a:rPr lang="it-IT" sz="1400" b="1" dirty="0" err="1" smtClean="0">
                <a:latin typeface="Times New Roman" pitchFamily="18" charset="0"/>
                <a:cs typeface="Times New Roman" pitchFamily="18" charset="0"/>
              </a:rPr>
              <a:t>monomorfi</a:t>
            </a:r>
            <a:r>
              <a:rPr lang="it-IT" sz="1400" b="1" dirty="0" smtClean="0">
                <a:latin typeface="Times New Roman" pitchFamily="18" charset="0"/>
                <a:cs typeface="Times New Roman" pitchFamily="18" charset="0"/>
              </a:rPr>
              <a:t>  per il cromosoma mutato (rossi) sono fra loro adiacenti  presentano meno flussi migratori (arancio) che possono destabilizzare i </a:t>
            </a:r>
            <a:r>
              <a:rPr lang="it-IT" sz="1400" b="1" dirty="0" err="1" smtClean="0">
                <a:latin typeface="Times New Roman" pitchFamily="18" charset="0"/>
                <a:cs typeface="Times New Roman" pitchFamily="18" charset="0"/>
              </a:rPr>
              <a:t>demi…</a:t>
            </a:r>
            <a:endParaRPr lang="it-IT" sz="1400" b="1" dirty="0">
              <a:latin typeface="Times New Roman" pitchFamily="18" charset="0"/>
              <a:cs typeface="Times New Roman" pitchFamily="18" charset="0"/>
            </a:endParaRPr>
          </a:p>
        </p:txBody>
      </p:sp>
      <p:sp>
        <p:nvSpPr>
          <p:cNvPr id="50" name="CasellaDiTesto 49"/>
          <p:cNvSpPr txBox="1"/>
          <p:nvPr/>
        </p:nvSpPr>
        <p:spPr>
          <a:xfrm>
            <a:off x="4429124" y="5547856"/>
            <a:ext cx="3357586" cy="738664"/>
          </a:xfrm>
          <a:prstGeom prst="rect">
            <a:avLst/>
          </a:prstGeom>
          <a:solidFill>
            <a:srgbClr val="99FFCC"/>
          </a:solidFill>
          <a:ln>
            <a:solidFill>
              <a:srgbClr val="FFCC66"/>
            </a:solidFill>
          </a:ln>
        </p:spPr>
        <p:txBody>
          <a:bodyPr wrap="square" rtlCol="0">
            <a:spAutoFit/>
          </a:bodyPr>
          <a:lstStyle/>
          <a:p>
            <a:r>
              <a:rPr lang="it-IT" sz="1400" b="1" dirty="0" smtClean="0">
                <a:latin typeface="Times New Roman" pitchFamily="18" charset="0"/>
                <a:cs typeface="Times New Roman" pitchFamily="18" charset="0"/>
              </a:rPr>
              <a:t>Per questo si realizza la tendenziale coalescenza degli areali occupati dai demi </a:t>
            </a:r>
            <a:r>
              <a:rPr lang="it-IT" sz="1400" b="1" dirty="0" err="1" smtClean="0">
                <a:latin typeface="Times New Roman" pitchFamily="18" charset="0"/>
                <a:cs typeface="Times New Roman" pitchFamily="18" charset="0"/>
              </a:rPr>
              <a:t>monomorfi</a:t>
            </a:r>
            <a:r>
              <a:rPr lang="it-IT" sz="1400" b="1" dirty="0" smtClean="0">
                <a:latin typeface="Times New Roman" pitchFamily="18" charset="0"/>
                <a:cs typeface="Times New Roman" pitchFamily="18" charset="0"/>
              </a:rPr>
              <a:t> per il cromosoma mutato.</a:t>
            </a:r>
            <a:endParaRPr lang="it-IT" sz="1400" b="1" dirty="0">
              <a:latin typeface="Times New Roman" pitchFamily="18" charset="0"/>
              <a:cs typeface="Times New Roman" pitchFamily="18" charset="0"/>
            </a:endParaRPr>
          </a:p>
        </p:txBody>
      </p:sp>
      <p:grpSp>
        <p:nvGrpSpPr>
          <p:cNvPr id="51" name="Gruppo 50"/>
          <p:cNvGrpSpPr/>
          <p:nvPr/>
        </p:nvGrpSpPr>
        <p:grpSpPr>
          <a:xfrm>
            <a:off x="857224" y="3714752"/>
            <a:ext cx="2576538" cy="2286016"/>
            <a:chOff x="2852718" y="3143248"/>
            <a:chExt cx="2576538" cy="2286016"/>
          </a:xfrm>
        </p:grpSpPr>
        <p:sp>
          <p:nvSpPr>
            <p:cNvPr id="54" name="Freccia bidirezionale orizzontale 53"/>
            <p:cNvSpPr/>
            <p:nvPr/>
          </p:nvSpPr>
          <p:spPr>
            <a:xfrm>
              <a:off x="3357554" y="3143248"/>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5" name="Freccia bidirezionale orizzontale 54"/>
            <p:cNvSpPr/>
            <p:nvPr/>
          </p:nvSpPr>
          <p:spPr>
            <a:xfrm>
              <a:off x="4572000" y="3143248"/>
              <a:ext cx="357190" cy="142876"/>
            </a:xfrm>
            <a:prstGeom prst="lef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9" name="Freccia bidirezionale orizzontale 58"/>
            <p:cNvSpPr/>
            <p:nvPr/>
          </p:nvSpPr>
          <p:spPr>
            <a:xfrm>
              <a:off x="4572000" y="4214818"/>
              <a:ext cx="357190" cy="142876"/>
            </a:xfrm>
            <a:prstGeom prst="lef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0" name="Freccia bidirezionale orizzontale 59"/>
            <p:cNvSpPr/>
            <p:nvPr/>
          </p:nvSpPr>
          <p:spPr>
            <a:xfrm>
              <a:off x="3286116" y="4214818"/>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1" name="Freccia bidirezionale orizzontale 60"/>
            <p:cNvSpPr/>
            <p:nvPr/>
          </p:nvSpPr>
          <p:spPr>
            <a:xfrm>
              <a:off x="3357554" y="5286388"/>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2" name="Freccia bidirezionale orizzontale 61"/>
            <p:cNvSpPr/>
            <p:nvPr/>
          </p:nvSpPr>
          <p:spPr>
            <a:xfrm>
              <a:off x="4572000" y="5286388"/>
              <a:ext cx="357190" cy="142876"/>
            </a:xfrm>
            <a:prstGeom prst="lef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9" name="Freccia bidirezionale orizzontale 68"/>
            <p:cNvSpPr/>
            <p:nvPr/>
          </p:nvSpPr>
          <p:spPr>
            <a:xfrm rot="5400000">
              <a:off x="5179223" y="3679033"/>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0" name="Freccia bidirezionale orizzontale 69"/>
            <p:cNvSpPr/>
            <p:nvPr/>
          </p:nvSpPr>
          <p:spPr>
            <a:xfrm rot="5400000">
              <a:off x="3964777" y="3679033"/>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1" name="Freccia bidirezionale orizzontale 70"/>
            <p:cNvSpPr/>
            <p:nvPr/>
          </p:nvSpPr>
          <p:spPr>
            <a:xfrm rot="5400000">
              <a:off x="2745561" y="3679034"/>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2" name="Freccia bidirezionale orizzontale 71"/>
            <p:cNvSpPr/>
            <p:nvPr/>
          </p:nvSpPr>
          <p:spPr>
            <a:xfrm rot="5400000">
              <a:off x="2750331" y="4750603"/>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3" name="Freccia bidirezionale orizzontale 72"/>
            <p:cNvSpPr/>
            <p:nvPr/>
          </p:nvSpPr>
          <p:spPr>
            <a:xfrm rot="5400000">
              <a:off x="3964777" y="4750603"/>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4" name="Freccia bidirezionale orizzontale 73"/>
            <p:cNvSpPr/>
            <p:nvPr/>
          </p:nvSpPr>
          <p:spPr>
            <a:xfrm rot="5400000">
              <a:off x="5179223" y="4750603"/>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87" name="Gruppo 86"/>
          <p:cNvGrpSpPr/>
          <p:nvPr/>
        </p:nvGrpSpPr>
        <p:grpSpPr>
          <a:xfrm>
            <a:off x="857224" y="4143380"/>
            <a:ext cx="2571768" cy="1428760"/>
            <a:chOff x="857224" y="4143380"/>
            <a:chExt cx="2571768" cy="1428760"/>
          </a:xfrm>
        </p:grpSpPr>
        <p:sp>
          <p:nvSpPr>
            <p:cNvPr id="76" name="Freccia bidirezionale orizzontale 75"/>
            <p:cNvSpPr/>
            <p:nvPr/>
          </p:nvSpPr>
          <p:spPr>
            <a:xfrm>
              <a:off x="2571736" y="4786322"/>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9" name="Freccia bidirezionale orizzontale 78"/>
            <p:cNvSpPr/>
            <p:nvPr/>
          </p:nvSpPr>
          <p:spPr>
            <a:xfrm>
              <a:off x="1285852" y="4786322"/>
              <a:ext cx="357190" cy="142876"/>
            </a:xfrm>
            <a:prstGeom prst="lef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1" name="Freccia bidirezionale orizzontale 80"/>
            <p:cNvSpPr/>
            <p:nvPr/>
          </p:nvSpPr>
          <p:spPr>
            <a:xfrm rot="5400000">
              <a:off x="3178959" y="4250537"/>
              <a:ext cx="357190" cy="142876"/>
            </a:xfrm>
            <a:prstGeom prst="lef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2" name="Freccia bidirezionale orizzontale 81"/>
            <p:cNvSpPr/>
            <p:nvPr/>
          </p:nvSpPr>
          <p:spPr>
            <a:xfrm rot="5400000">
              <a:off x="750067" y="4250537"/>
              <a:ext cx="357190" cy="142876"/>
            </a:xfrm>
            <a:prstGeom prst="lef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3" name="Freccia bidirezionale orizzontale 82"/>
            <p:cNvSpPr/>
            <p:nvPr/>
          </p:nvSpPr>
          <p:spPr>
            <a:xfrm rot="5400000">
              <a:off x="750067" y="5322107"/>
              <a:ext cx="357190" cy="142876"/>
            </a:xfrm>
            <a:prstGeom prst="lef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4" name="Freccia bidirezionale orizzontale 83"/>
            <p:cNvSpPr/>
            <p:nvPr/>
          </p:nvSpPr>
          <p:spPr>
            <a:xfrm rot="5400000">
              <a:off x="3178959" y="5322107"/>
              <a:ext cx="357190" cy="142876"/>
            </a:xfrm>
            <a:prstGeom prst="lef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85" name="CasellaDiTesto 84"/>
          <p:cNvSpPr txBox="1"/>
          <p:nvPr/>
        </p:nvSpPr>
        <p:spPr>
          <a:xfrm>
            <a:off x="4429124" y="4475157"/>
            <a:ext cx="3357586" cy="954107"/>
          </a:xfrm>
          <a:prstGeom prst="rect">
            <a:avLst/>
          </a:prstGeom>
          <a:solidFill>
            <a:srgbClr val="FFFF99"/>
          </a:solidFill>
          <a:ln>
            <a:solidFill>
              <a:srgbClr val="FFCC66"/>
            </a:solidFill>
          </a:ln>
        </p:spPr>
        <p:txBody>
          <a:bodyPr wrap="square" rtlCol="0">
            <a:spAutoFit/>
          </a:bodyPr>
          <a:lstStyle/>
          <a:p>
            <a:r>
              <a:rPr lang="it-IT" sz="1400" b="1" dirty="0" smtClean="0">
                <a:latin typeface="Times New Roman" pitchFamily="18" charset="0"/>
                <a:cs typeface="Times New Roman" pitchFamily="18" charset="0"/>
              </a:rPr>
              <a:t>… rispetto a quelle in cui questi demi sono dispersi perché sono meno numerosi, quindi sono più stabili di queste ultime.</a:t>
            </a:r>
            <a:endParaRPr lang="it-IT" sz="1400"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1000" fill="hold"/>
                                        <p:tgtEl>
                                          <p:spTgt spid="15"/>
                                        </p:tgtEl>
                                        <p:attrNameLst>
                                          <p:attrName>ppt_w</p:attrName>
                                        </p:attrNameLst>
                                      </p:cBhvr>
                                      <p:tavLst>
                                        <p:tav tm="0">
                                          <p:val>
                                            <p:strVal val="#ppt_w*0.70"/>
                                          </p:val>
                                        </p:tav>
                                        <p:tav tm="100000">
                                          <p:val>
                                            <p:strVal val="#ppt_w"/>
                                          </p:val>
                                        </p:tav>
                                      </p:tavLst>
                                    </p:anim>
                                    <p:anim calcmode="lin" valueType="num">
                                      <p:cBhvr>
                                        <p:cTn id="13" dur="1000" fill="hold"/>
                                        <p:tgtEl>
                                          <p:spTgt spid="15"/>
                                        </p:tgtEl>
                                        <p:attrNameLst>
                                          <p:attrName>ppt_h</p:attrName>
                                        </p:attrNameLst>
                                      </p:cBhvr>
                                      <p:tavLst>
                                        <p:tav tm="0">
                                          <p:val>
                                            <p:strVal val="#ppt_h"/>
                                          </p:val>
                                        </p:tav>
                                        <p:tav tm="100000">
                                          <p:val>
                                            <p:strVal val="#ppt_h"/>
                                          </p:val>
                                        </p:tav>
                                      </p:tavLst>
                                    </p:anim>
                                    <p:animEffect transition="in" filter="fade">
                                      <p:cBhvr>
                                        <p:cTn id="14" dur="1000"/>
                                        <p:tgtEl>
                                          <p:spTgt spid="15"/>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1000" fill="hold"/>
                                        <p:tgtEl>
                                          <p:spTgt spid="16"/>
                                        </p:tgtEl>
                                        <p:attrNameLst>
                                          <p:attrName>ppt_w</p:attrName>
                                        </p:attrNameLst>
                                      </p:cBhvr>
                                      <p:tavLst>
                                        <p:tav tm="0">
                                          <p:val>
                                            <p:strVal val="#ppt_w*0.70"/>
                                          </p:val>
                                        </p:tav>
                                        <p:tav tm="100000">
                                          <p:val>
                                            <p:strVal val="#ppt_w"/>
                                          </p:val>
                                        </p:tav>
                                      </p:tavLst>
                                    </p:anim>
                                    <p:anim calcmode="lin" valueType="num">
                                      <p:cBhvr>
                                        <p:cTn id="18" dur="1000" fill="hold"/>
                                        <p:tgtEl>
                                          <p:spTgt spid="16"/>
                                        </p:tgtEl>
                                        <p:attrNameLst>
                                          <p:attrName>ppt_h</p:attrName>
                                        </p:attrNameLst>
                                      </p:cBhvr>
                                      <p:tavLst>
                                        <p:tav tm="0">
                                          <p:val>
                                            <p:strVal val="#ppt_h"/>
                                          </p:val>
                                        </p:tav>
                                        <p:tav tm="100000">
                                          <p:val>
                                            <p:strVal val="#ppt_h"/>
                                          </p:val>
                                        </p:tav>
                                      </p:tavLst>
                                    </p:anim>
                                    <p:animEffect transition="in" filter="fade">
                                      <p:cBhvr>
                                        <p:cTn id="19" dur="1000"/>
                                        <p:tgtEl>
                                          <p:spTgt spid="16"/>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1000" fill="hold"/>
                                        <p:tgtEl>
                                          <p:spTgt spid="22"/>
                                        </p:tgtEl>
                                        <p:attrNameLst>
                                          <p:attrName>ppt_w</p:attrName>
                                        </p:attrNameLst>
                                      </p:cBhvr>
                                      <p:tavLst>
                                        <p:tav tm="0">
                                          <p:val>
                                            <p:strVal val="#ppt_w*0.70"/>
                                          </p:val>
                                        </p:tav>
                                        <p:tav tm="100000">
                                          <p:val>
                                            <p:strVal val="#ppt_w"/>
                                          </p:val>
                                        </p:tav>
                                      </p:tavLst>
                                    </p:anim>
                                    <p:anim calcmode="lin" valueType="num">
                                      <p:cBhvr>
                                        <p:cTn id="23" dur="1000" fill="hold"/>
                                        <p:tgtEl>
                                          <p:spTgt spid="22"/>
                                        </p:tgtEl>
                                        <p:attrNameLst>
                                          <p:attrName>ppt_h</p:attrName>
                                        </p:attrNameLst>
                                      </p:cBhvr>
                                      <p:tavLst>
                                        <p:tav tm="0">
                                          <p:val>
                                            <p:strVal val="#ppt_h"/>
                                          </p:val>
                                        </p:tav>
                                        <p:tav tm="100000">
                                          <p:val>
                                            <p:strVal val="#ppt_h"/>
                                          </p:val>
                                        </p:tav>
                                      </p:tavLst>
                                    </p:anim>
                                    <p:animEffect transition="in" filter="fade">
                                      <p:cBhvr>
                                        <p:cTn id="24" dur="1000"/>
                                        <p:tgtEl>
                                          <p:spTgt spid="22"/>
                                        </p:tgtEl>
                                      </p:cBhvr>
                                    </p:animEffect>
                                  </p:childTnLst>
                                </p:cTn>
                              </p:par>
                            </p:childTnLst>
                          </p:cTn>
                        </p:par>
                      </p:childTnLst>
                    </p:cTn>
                  </p:par>
                  <p:par>
                    <p:cTn id="25" fill="hold">
                      <p:stCondLst>
                        <p:cond delay="indefinite"/>
                      </p:stCondLst>
                      <p:childTnLst>
                        <p:par>
                          <p:cTn id="26" fill="hold">
                            <p:stCondLst>
                              <p:cond delay="0"/>
                            </p:stCondLst>
                            <p:childTnLst>
                              <p:par>
                                <p:cTn id="27" presetID="55" presetClass="exit" presetSubtype="0" fill="hold" grpId="1" nodeType="clickEffect">
                                  <p:stCondLst>
                                    <p:cond delay="0"/>
                                  </p:stCondLst>
                                  <p:childTnLst>
                                    <p:anim calcmode="lin" valueType="num">
                                      <p:cBhvr>
                                        <p:cTn id="28" dur="1000"/>
                                        <p:tgtEl>
                                          <p:spTgt spid="22"/>
                                        </p:tgtEl>
                                        <p:attrNameLst>
                                          <p:attrName>ppt_w</p:attrName>
                                        </p:attrNameLst>
                                      </p:cBhvr>
                                      <p:tavLst>
                                        <p:tav tm="0">
                                          <p:val>
                                            <p:strVal val="ppt_w"/>
                                          </p:val>
                                        </p:tav>
                                        <p:tav tm="100000">
                                          <p:val>
                                            <p:strVal val="ppt_w*0.70"/>
                                          </p:val>
                                        </p:tav>
                                      </p:tavLst>
                                    </p:anim>
                                    <p:anim calcmode="lin" valueType="num">
                                      <p:cBhvr>
                                        <p:cTn id="29" dur="1000"/>
                                        <p:tgtEl>
                                          <p:spTgt spid="22"/>
                                        </p:tgtEl>
                                        <p:attrNameLst>
                                          <p:attrName>ppt_h</p:attrName>
                                        </p:attrNameLst>
                                      </p:cBhvr>
                                      <p:tavLst>
                                        <p:tav tm="0">
                                          <p:val>
                                            <p:strVal val="ppt_h"/>
                                          </p:val>
                                        </p:tav>
                                        <p:tav tm="100000">
                                          <p:val>
                                            <p:strVal val="ppt_h"/>
                                          </p:val>
                                        </p:tav>
                                      </p:tavLst>
                                    </p:anim>
                                    <p:animEffect transition="out" filter="fade">
                                      <p:cBhvr>
                                        <p:cTn id="30" dur="1000"/>
                                        <p:tgtEl>
                                          <p:spTgt spid="22"/>
                                        </p:tgtEl>
                                      </p:cBhvr>
                                    </p:animEffect>
                                    <p:set>
                                      <p:cBhvr>
                                        <p:cTn id="31" dur="1" fill="hold">
                                          <p:stCondLst>
                                            <p:cond delay="999"/>
                                          </p:stCondLst>
                                        </p:cTn>
                                        <p:tgtEl>
                                          <p:spTgt spid="22"/>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8" presetClass="entr" presetSubtype="6" fill="hold" nodeType="click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strips(downRight)">
                                      <p:cBhvr>
                                        <p:cTn id="36" dur="500"/>
                                        <p:tgtEl>
                                          <p:spTgt spid="28"/>
                                        </p:tgtEl>
                                      </p:cBhvr>
                                    </p:animEffect>
                                  </p:childTnLst>
                                </p:cTn>
                              </p:par>
                            </p:childTnLst>
                          </p:cTn>
                        </p:par>
                      </p:childTnLst>
                    </p:cTn>
                  </p:par>
                  <p:par>
                    <p:cTn id="37" fill="hold">
                      <p:stCondLst>
                        <p:cond delay="indefinite"/>
                      </p:stCondLst>
                      <p:childTnLst>
                        <p:par>
                          <p:cTn id="38" fill="hold">
                            <p:stCondLst>
                              <p:cond delay="0"/>
                            </p:stCondLst>
                            <p:childTnLst>
                              <p:par>
                                <p:cTn id="39" presetID="55" presetClass="entr"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p:cTn id="41" dur="1000" fill="hold"/>
                                        <p:tgtEl>
                                          <p:spTgt spid="25"/>
                                        </p:tgtEl>
                                        <p:attrNameLst>
                                          <p:attrName>ppt_w</p:attrName>
                                        </p:attrNameLst>
                                      </p:cBhvr>
                                      <p:tavLst>
                                        <p:tav tm="0">
                                          <p:val>
                                            <p:strVal val="#ppt_w*0.70"/>
                                          </p:val>
                                        </p:tav>
                                        <p:tav tm="100000">
                                          <p:val>
                                            <p:strVal val="#ppt_w"/>
                                          </p:val>
                                        </p:tav>
                                      </p:tavLst>
                                    </p:anim>
                                    <p:anim calcmode="lin" valueType="num">
                                      <p:cBhvr>
                                        <p:cTn id="42" dur="1000" fill="hold"/>
                                        <p:tgtEl>
                                          <p:spTgt spid="25"/>
                                        </p:tgtEl>
                                        <p:attrNameLst>
                                          <p:attrName>ppt_h</p:attrName>
                                        </p:attrNameLst>
                                      </p:cBhvr>
                                      <p:tavLst>
                                        <p:tav tm="0">
                                          <p:val>
                                            <p:strVal val="#ppt_h"/>
                                          </p:val>
                                        </p:tav>
                                        <p:tav tm="100000">
                                          <p:val>
                                            <p:strVal val="#ppt_h"/>
                                          </p:val>
                                        </p:tav>
                                      </p:tavLst>
                                    </p:anim>
                                    <p:animEffect transition="in" filter="fade">
                                      <p:cBhvr>
                                        <p:cTn id="43" dur="1000"/>
                                        <p:tgtEl>
                                          <p:spTgt spid="25"/>
                                        </p:tgtEl>
                                      </p:cBhvr>
                                    </p:animEffect>
                                  </p:childTnLst>
                                </p:cTn>
                              </p:par>
                            </p:childTnLst>
                          </p:cTn>
                        </p:par>
                        <p:par>
                          <p:cTn id="44" fill="hold">
                            <p:stCondLst>
                              <p:cond delay="1000"/>
                            </p:stCondLst>
                            <p:childTnLst>
                              <p:par>
                                <p:cTn id="45" presetID="55" presetClass="entr" presetSubtype="0"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p:cTn id="47" dur="1000" fill="hold"/>
                                        <p:tgtEl>
                                          <p:spTgt spid="26"/>
                                        </p:tgtEl>
                                        <p:attrNameLst>
                                          <p:attrName>ppt_w</p:attrName>
                                        </p:attrNameLst>
                                      </p:cBhvr>
                                      <p:tavLst>
                                        <p:tav tm="0">
                                          <p:val>
                                            <p:strVal val="#ppt_w*0.70"/>
                                          </p:val>
                                        </p:tav>
                                        <p:tav tm="100000">
                                          <p:val>
                                            <p:strVal val="#ppt_w"/>
                                          </p:val>
                                        </p:tav>
                                      </p:tavLst>
                                    </p:anim>
                                    <p:anim calcmode="lin" valueType="num">
                                      <p:cBhvr>
                                        <p:cTn id="48" dur="1000" fill="hold"/>
                                        <p:tgtEl>
                                          <p:spTgt spid="26"/>
                                        </p:tgtEl>
                                        <p:attrNameLst>
                                          <p:attrName>ppt_h</p:attrName>
                                        </p:attrNameLst>
                                      </p:cBhvr>
                                      <p:tavLst>
                                        <p:tav tm="0">
                                          <p:val>
                                            <p:strVal val="#ppt_h"/>
                                          </p:val>
                                        </p:tav>
                                        <p:tav tm="100000">
                                          <p:val>
                                            <p:strVal val="#ppt_h"/>
                                          </p:val>
                                        </p:tav>
                                      </p:tavLst>
                                    </p:anim>
                                    <p:animEffect transition="in" filter="fade">
                                      <p:cBhvr>
                                        <p:cTn id="49" dur="1000"/>
                                        <p:tgtEl>
                                          <p:spTgt spid="26"/>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fade">
                                      <p:cBhvr>
                                        <p:cTn id="54" dur="2000"/>
                                        <p:tgtEl>
                                          <p:spTgt spid="48"/>
                                        </p:tgtEl>
                                      </p:cBhvr>
                                    </p:animEffect>
                                  </p:childTnLst>
                                </p:cTn>
                              </p:par>
                            </p:childTnLst>
                          </p:cTn>
                        </p:par>
                      </p:childTnLst>
                    </p:cTn>
                  </p:par>
                  <p:par>
                    <p:cTn id="55" fill="hold">
                      <p:stCondLst>
                        <p:cond delay="indefinite"/>
                      </p:stCondLst>
                      <p:childTnLst>
                        <p:par>
                          <p:cTn id="56" fill="hold">
                            <p:stCondLst>
                              <p:cond delay="0"/>
                            </p:stCondLst>
                            <p:childTnLst>
                              <p:par>
                                <p:cTn id="57" presetID="55" presetClass="entr" presetSubtype="0" fill="hold" nodeType="click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p:cTn id="59" dur="1000" fill="hold"/>
                                        <p:tgtEl>
                                          <p:spTgt spid="29"/>
                                        </p:tgtEl>
                                        <p:attrNameLst>
                                          <p:attrName>ppt_w</p:attrName>
                                        </p:attrNameLst>
                                      </p:cBhvr>
                                      <p:tavLst>
                                        <p:tav tm="0">
                                          <p:val>
                                            <p:strVal val="#ppt_w*0.70"/>
                                          </p:val>
                                        </p:tav>
                                        <p:tav tm="100000">
                                          <p:val>
                                            <p:strVal val="#ppt_w"/>
                                          </p:val>
                                        </p:tav>
                                      </p:tavLst>
                                    </p:anim>
                                    <p:anim calcmode="lin" valueType="num">
                                      <p:cBhvr>
                                        <p:cTn id="60" dur="1000" fill="hold"/>
                                        <p:tgtEl>
                                          <p:spTgt spid="29"/>
                                        </p:tgtEl>
                                        <p:attrNameLst>
                                          <p:attrName>ppt_h</p:attrName>
                                        </p:attrNameLst>
                                      </p:cBhvr>
                                      <p:tavLst>
                                        <p:tav tm="0">
                                          <p:val>
                                            <p:strVal val="#ppt_h"/>
                                          </p:val>
                                        </p:tav>
                                        <p:tav tm="100000">
                                          <p:val>
                                            <p:strVal val="#ppt_h"/>
                                          </p:val>
                                        </p:tav>
                                      </p:tavLst>
                                    </p:anim>
                                    <p:animEffect transition="in" filter="fade">
                                      <p:cBhvr>
                                        <p:cTn id="61" dur="1000"/>
                                        <p:tgtEl>
                                          <p:spTgt spid="29"/>
                                        </p:tgtEl>
                                      </p:cBhvr>
                                    </p:animEffect>
                                  </p:childTnLst>
                                </p:cTn>
                              </p:par>
                            </p:childTnLst>
                          </p:cTn>
                        </p:par>
                        <p:par>
                          <p:cTn id="62" fill="hold">
                            <p:stCondLst>
                              <p:cond delay="1000"/>
                            </p:stCondLst>
                            <p:childTnLst>
                              <p:par>
                                <p:cTn id="63" presetID="55" presetClass="entr" presetSubtype="0" fill="hold" nodeType="afterEffect">
                                  <p:stCondLst>
                                    <p:cond delay="0"/>
                                  </p:stCondLst>
                                  <p:childTnLst>
                                    <p:set>
                                      <p:cBhvr>
                                        <p:cTn id="64" dur="1" fill="hold">
                                          <p:stCondLst>
                                            <p:cond delay="0"/>
                                          </p:stCondLst>
                                        </p:cTn>
                                        <p:tgtEl>
                                          <p:spTgt spid="51"/>
                                        </p:tgtEl>
                                        <p:attrNameLst>
                                          <p:attrName>style.visibility</p:attrName>
                                        </p:attrNameLst>
                                      </p:cBhvr>
                                      <p:to>
                                        <p:strVal val="visible"/>
                                      </p:to>
                                    </p:set>
                                    <p:anim calcmode="lin" valueType="num">
                                      <p:cBhvr>
                                        <p:cTn id="65" dur="1000" fill="hold"/>
                                        <p:tgtEl>
                                          <p:spTgt spid="51"/>
                                        </p:tgtEl>
                                        <p:attrNameLst>
                                          <p:attrName>ppt_w</p:attrName>
                                        </p:attrNameLst>
                                      </p:cBhvr>
                                      <p:tavLst>
                                        <p:tav tm="0">
                                          <p:val>
                                            <p:strVal val="#ppt_w*0.70"/>
                                          </p:val>
                                        </p:tav>
                                        <p:tav tm="100000">
                                          <p:val>
                                            <p:strVal val="#ppt_w"/>
                                          </p:val>
                                        </p:tav>
                                      </p:tavLst>
                                    </p:anim>
                                    <p:anim calcmode="lin" valueType="num">
                                      <p:cBhvr>
                                        <p:cTn id="66" dur="1000" fill="hold"/>
                                        <p:tgtEl>
                                          <p:spTgt spid="51"/>
                                        </p:tgtEl>
                                        <p:attrNameLst>
                                          <p:attrName>ppt_h</p:attrName>
                                        </p:attrNameLst>
                                      </p:cBhvr>
                                      <p:tavLst>
                                        <p:tav tm="0">
                                          <p:val>
                                            <p:strVal val="#ppt_h"/>
                                          </p:val>
                                        </p:tav>
                                        <p:tav tm="100000">
                                          <p:val>
                                            <p:strVal val="#ppt_h"/>
                                          </p:val>
                                        </p:tav>
                                      </p:tavLst>
                                    </p:anim>
                                    <p:animEffect transition="in" filter="fade">
                                      <p:cBhvr>
                                        <p:cTn id="67" dur="1000"/>
                                        <p:tgtEl>
                                          <p:spTgt spid="51"/>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fade">
                                      <p:cBhvr>
                                        <p:cTn id="72" dur="2000"/>
                                        <p:tgtEl>
                                          <p:spTgt spid="49"/>
                                        </p:tgtEl>
                                      </p:cBhvr>
                                    </p:animEffect>
                                  </p:childTnLst>
                                </p:cTn>
                              </p:par>
                            </p:childTnLst>
                          </p:cTn>
                        </p:par>
                      </p:childTnLst>
                    </p:cTn>
                  </p:par>
                  <p:par>
                    <p:cTn id="73" fill="hold">
                      <p:stCondLst>
                        <p:cond delay="indefinite"/>
                      </p:stCondLst>
                      <p:childTnLst>
                        <p:par>
                          <p:cTn id="74" fill="hold">
                            <p:stCondLst>
                              <p:cond delay="0"/>
                            </p:stCondLst>
                            <p:childTnLst>
                              <p:par>
                                <p:cTn id="75" presetID="55" presetClass="entr" presetSubtype="0" fill="hold" nodeType="clickEffect">
                                  <p:stCondLst>
                                    <p:cond delay="0"/>
                                  </p:stCondLst>
                                  <p:childTnLst>
                                    <p:set>
                                      <p:cBhvr>
                                        <p:cTn id="76" dur="1" fill="hold">
                                          <p:stCondLst>
                                            <p:cond delay="0"/>
                                          </p:stCondLst>
                                        </p:cTn>
                                        <p:tgtEl>
                                          <p:spTgt spid="86"/>
                                        </p:tgtEl>
                                        <p:attrNameLst>
                                          <p:attrName>style.visibility</p:attrName>
                                        </p:attrNameLst>
                                      </p:cBhvr>
                                      <p:to>
                                        <p:strVal val="visible"/>
                                      </p:to>
                                    </p:set>
                                    <p:anim calcmode="lin" valueType="num">
                                      <p:cBhvr>
                                        <p:cTn id="77" dur="1000" fill="hold"/>
                                        <p:tgtEl>
                                          <p:spTgt spid="86"/>
                                        </p:tgtEl>
                                        <p:attrNameLst>
                                          <p:attrName>ppt_w</p:attrName>
                                        </p:attrNameLst>
                                      </p:cBhvr>
                                      <p:tavLst>
                                        <p:tav tm="0">
                                          <p:val>
                                            <p:strVal val="#ppt_w*0.70"/>
                                          </p:val>
                                        </p:tav>
                                        <p:tav tm="100000">
                                          <p:val>
                                            <p:strVal val="#ppt_w"/>
                                          </p:val>
                                        </p:tav>
                                      </p:tavLst>
                                    </p:anim>
                                    <p:anim calcmode="lin" valueType="num">
                                      <p:cBhvr>
                                        <p:cTn id="78" dur="1000" fill="hold"/>
                                        <p:tgtEl>
                                          <p:spTgt spid="86"/>
                                        </p:tgtEl>
                                        <p:attrNameLst>
                                          <p:attrName>ppt_h</p:attrName>
                                        </p:attrNameLst>
                                      </p:cBhvr>
                                      <p:tavLst>
                                        <p:tav tm="0">
                                          <p:val>
                                            <p:strVal val="#ppt_h"/>
                                          </p:val>
                                        </p:tav>
                                        <p:tav tm="100000">
                                          <p:val>
                                            <p:strVal val="#ppt_h"/>
                                          </p:val>
                                        </p:tav>
                                      </p:tavLst>
                                    </p:anim>
                                    <p:animEffect transition="in" filter="fade">
                                      <p:cBhvr>
                                        <p:cTn id="79" dur="1000"/>
                                        <p:tgtEl>
                                          <p:spTgt spid="86"/>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50"/>
                                        </p:tgtEl>
                                        <p:attrNameLst>
                                          <p:attrName>style.visibility</p:attrName>
                                        </p:attrNameLst>
                                      </p:cBhvr>
                                      <p:to>
                                        <p:strVal val="visible"/>
                                      </p:to>
                                    </p:set>
                                    <p:animEffect transition="in" filter="fade">
                                      <p:cBhvr>
                                        <p:cTn id="84" dur="2000"/>
                                        <p:tgtEl>
                                          <p:spTgt spid="50"/>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fade">
                                      <p:cBhvr>
                                        <p:cTn id="89" dur="2000"/>
                                        <p:tgtEl>
                                          <p:spTgt spid="85"/>
                                        </p:tgtEl>
                                      </p:cBhvr>
                                    </p:animEffect>
                                  </p:childTnLst>
                                </p:cTn>
                              </p:par>
                            </p:childTnLst>
                          </p:cTn>
                        </p:par>
                      </p:childTnLst>
                    </p:cTn>
                  </p:par>
                  <p:par>
                    <p:cTn id="90" fill="hold">
                      <p:stCondLst>
                        <p:cond delay="indefinite"/>
                      </p:stCondLst>
                      <p:childTnLst>
                        <p:par>
                          <p:cTn id="91" fill="hold">
                            <p:stCondLst>
                              <p:cond delay="0"/>
                            </p:stCondLst>
                            <p:childTnLst>
                              <p:par>
                                <p:cTn id="92" presetID="55" presetClass="entr" presetSubtype="0" fill="hold" nodeType="clickEffect">
                                  <p:stCondLst>
                                    <p:cond delay="0"/>
                                  </p:stCondLst>
                                  <p:childTnLst>
                                    <p:set>
                                      <p:cBhvr>
                                        <p:cTn id="93" dur="1" fill="hold">
                                          <p:stCondLst>
                                            <p:cond delay="0"/>
                                          </p:stCondLst>
                                        </p:cTn>
                                        <p:tgtEl>
                                          <p:spTgt spid="87"/>
                                        </p:tgtEl>
                                        <p:attrNameLst>
                                          <p:attrName>style.visibility</p:attrName>
                                        </p:attrNameLst>
                                      </p:cBhvr>
                                      <p:to>
                                        <p:strVal val="visible"/>
                                      </p:to>
                                    </p:set>
                                    <p:anim calcmode="lin" valueType="num">
                                      <p:cBhvr>
                                        <p:cTn id="94" dur="1000" fill="hold"/>
                                        <p:tgtEl>
                                          <p:spTgt spid="87"/>
                                        </p:tgtEl>
                                        <p:attrNameLst>
                                          <p:attrName>ppt_w</p:attrName>
                                        </p:attrNameLst>
                                      </p:cBhvr>
                                      <p:tavLst>
                                        <p:tav tm="0">
                                          <p:val>
                                            <p:strVal val="#ppt_w*0.70"/>
                                          </p:val>
                                        </p:tav>
                                        <p:tav tm="100000">
                                          <p:val>
                                            <p:strVal val="#ppt_w"/>
                                          </p:val>
                                        </p:tav>
                                      </p:tavLst>
                                    </p:anim>
                                    <p:anim calcmode="lin" valueType="num">
                                      <p:cBhvr>
                                        <p:cTn id="95" dur="1000" fill="hold"/>
                                        <p:tgtEl>
                                          <p:spTgt spid="87"/>
                                        </p:tgtEl>
                                        <p:attrNameLst>
                                          <p:attrName>ppt_h</p:attrName>
                                        </p:attrNameLst>
                                      </p:cBhvr>
                                      <p:tavLst>
                                        <p:tav tm="0">
                                          <p:val>
                                            <p:strVal val="#ppt_h"/>
                                          </p:val>
                                        </p:tav>
                                        <p:tav tm="100000">
                                          <p:val>
                                            <p:strVal val="#ppt_h"/>
                                          </p:val>
                                        </p:tav>
                                      </p:tavLst>
                                    </p:anim>
                                    <p:animEffect transition="in" filter="fade">
                                      <p:cBhvr>
                                        <p:cTn id="96" dur="10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16" grpId="0" animBg="1"/>
      <p:bldP spid="22" grpId="0" animBg="1"/>
      <p:bldP spid="22" grpId="1" animBg="1"/>
      <p:bldP spid="25" grpId="0" animBg="1"/>
      <p:bldP spid="26" grpId="0" animBg="1"/>
      <p:bldP spid="48" grpId="0" animBg="1"/>
      <p:bldP spid="49" grpId="0" animBg="1"/>
      <p:bldP spid="50" grpId="0" animBg="1"/>
      <p:bldP spid="8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0">
            <a:hlinkClick r:id="" action="ppaction://hlinkshowjump?jump=nextslide" highlightClick="1"/>
          </p:cNvPr>
          <p:cNvSpPr>
            <a:spLocks noChangeArrowheads="1"/>
          </p:cNvSpPr>
          <p:nvPr/>
        </p:nvSpPr>
        <p:spPr bwMode="auto">
          <a:xfrm>
            <a:off x="8388350" y="711184"/>
            <a:ext cx="720725" cy="431800"/>
          </a:xfrm>
          <a:prstGeom prst="actionButtonForwardNext">
            <a:avLst/>
          </a:prstGeom>
          <a:solidFill>
            <a:schemeClr val="accent1"/>
          </a:solidFill>
          <a:ln w="9525">
            <a:noFill/>
            <a:miter lim="800000"/>
            <a:headEnd/>
            <a:tailEnd/>
          </a:ln>
        </p:spPr>
        <p:txBody>
          <a:bodyPr wrap="none" anchor="ctr"/>
          <a:lstStyle/>
          <a:p>
            <a:endParaRPr lang="it-IT"/>
          </a:p>
        </p:txBody>
      </p:sp>
      <p:sp>
        <p:nvSpPr>
          <p:cNvPr id="6" name="AutoShape 39">
            <a:hlinkClick r:id="" action="ppaction://hlinkshowjump?jump=previousslide" highlightClick="1"/>
          </p:cNvPr>
          <p:cNvSpPr>
            <a:spLocks noChangeArrowheads="1"/>
          </p:cNvSpPr>
          <p:nvPr/>
        </p:nvSpPr>
        <p:spPr bwMode="auto">
          <a:xfrm>
            <a:off x="107950" y="784209"/>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7" name="Titolo 1"/>
          <p:cNvSpPr>
            <a:spLocks noGrp="1"/>
          </p:cNvSpPr>
          <p:nvPr>
            <p:ph type="title"/>
          </p:nvPr>
        </p:nvSpPr>
        <p:spPr>
          <a:xfrm>
            <a:off x="0" y="-24"/>
            <a:ext cx="9144000" cy="785818"/>
          </a:xfrm>
        </p:spPr>
        <p:txBody>
          <a:bodyPr>
            <a:noAutofit/>
          </a:bodyPr>
          <a:lstStyle/>
          <a:p>
            <a:r>
              <a:rPr lang="it-IT" sz="2800" b="1" dirty="0" smtClean="0">
                <a:latin typeface="Times New Roman" pitchFamily="18" charset="0"/>
                <a:cs typeface="Times New Roman" pitchFamily="18" charset="0"/>
              </a:rPr>
              <a:t>Accumulo di più mutazioni cromosomiche sottodominanti </a:t>
            </a:r>
            <a:endParaRPr lang="it-IT" sz="2800" b="1" dirty="0">
              <a:latin typeface="Times New Roman" pitchFamily="18" charset="0"/>
              <a:cs typeface="Times New Roman" pitchFamily="18" charset="0"/>
            </a:endParaRPr>
          </a:p>
        </p:txBody>
      </p:sp>
      <p:sp>
        <p:nvSpPr>
          <p:cNvPr id="16" name="CasellaDiTesto 15"/>
          <p:cNvSpPr txBox="1"/>
          <p:nvPr/>
        </p:nvSpPr>
        <p:spPr>
          <a:xfrm>
            <a:off x="0" y="1261576"/>
            <a:ext cx="9144000" cy="523220"/>
          </a:xfrm>
          <a:prstGeom prst="rect">
            <a:avLst/>
          </a:prstGeom>
          <a:solidFill>
            <a:srgbClr val="99FF99"/>
          </a:solidFill>
        </p:spPr>
        <p:txBody>
          <a:bodyPr wrap="square" rtlCol="0">
            <a:spAutoFit/>
          </a:bodyPr>
          <a:lstStyle/>
          <a:p>
            <a:r>
              <a:rPr lang="it-IT" sz="1400" b="1" dirty="0" err="1" smtClean="0">
                <a:latin typeface="Times New Roman" pitchFamily="18" charset="0"/>
                <a:cs typeface="Times New Roman" pitchFamily="18" charset="0"/>
              </a:rPr>
              <a:t>Metapopolazioni</a:t>
            </a:r>
            <a:r>
              <a:rPr lang="it-IT" sz="1400" b="1" dirty="0" smtClean="0">
                <a:latin typeface="Times New Roman" pitchFamily="18" charset="0"/>
                <a:cs typeface="Times New Roman" pitchFamily="18" charset="0"/>
              </a:rPr>
              <a:t> </a:t>
            </a:r>
            <a:r>
              <a:rPr lang="it-IT" sz="1400" b="1" dirty="0" err="1" smtClean="0">
                <a:latin typeface="Times New Roman" pitchFamily="18" charset="0"/>
                <a:cs typeface="Times New Roman" pitchFamily="18" charset="0"/>
              </a:rPr>
              <a:t>monomorfe</a:t>
            </a:r>
            <a:r>
              <a:rPr lang="it-IT" sz="1400" b="1" dirty="0" smtClean="0">
                <a:latin typeface="Times New Roman" pitchFamily="18" charset="0"/>
                <a:cs typeface="Times New Roman" pitchFamily="18" charset="0"/>
              </a:rPr>
              <a:t> per un cromosoma presente solo nella sua forma standard (azzurro) ma </a:t>
            </a:r>
            <a:r>
              <a:rPr lang="it-IT" sz="1400" b="1" dirty="0" err="1" smtClean="0">
                <a:latin typeface="Times New Roman" pitchFamily="18" charset="0"/>
                <a:cs typeface="Times New Roman" pitchFamily="18" charset="0"/>
              </a:rPr>
              <a:t>politipiche</a:t>
            </a:r>
            <a:r>
              <a:rPr lang="it-IT" sz="1400" b="1" dirty="0" smtClean="0">
                <a:latin typeface="Times New Roman" pitchFamily="18" charset="0"/>
                <a:cs typeface="Times New Roman" pitchFamily="18" charset="0"/>
              </a:rPr>
              <a:t> per un altro cromosoma, con alcuni demi </a:t>
            </a:r>
            <a:r>
              <a:rPr lang="it-IT" sz="1400" b="1" dirty="0" err="1" smtClean="0">
                <a:latin typeface="Times New Roman" pitchFamily="18" charset="0"/>
                <a:cs typeface="Times New Roman" pitchFamily="18" charset="0"/>
              </a:rPr>
              <a:t>monomorfi</a:t>
            </a:r>
            <a:r>
              <a:rPr lang="it-IT" sz="1400" b="1" dirty="0" smtClean="0">
                <a:latin typeface="Times New Roman" pitchFamily="18" charset="0"/>
                <a:cs typeface="Times New Roman" pitchFamily="18" charset="0"/>
              </a:rPr>
              <a:t> per la forma standard (verde), altri per la forma mutata (arancio).</a:t>
            </a:r>
            <a:endParaRPr lang="it-IT" sz="1400" b="1" dirty="0">
              <a:latin typeface="Times New Roman" pitchFamily="18" charset="0"/>
              <a:cs typeface="Times New Roman" pitchFamily="18" charset="0"/>
            </a:endParaRPr>
          </a:p>
        </p:txBody>
      </p:sp>
      <p:sp>
        <p:nvSpPr>
          <p:cNvPr id="22" name="Freccia bidirezionale orizzontale 21"/>
          <p:cNvSpPr/>
          <p:nvPr/>
        </p:nvSpPr>
        <p:spPr>
          <a:xfrm>
            <a:off x="928662" y="4286256"/>
            <a:ext cx="357190" cy="276228"/>
          </a:xfrm>
          <a:prstGeom prst="leftRightArrow">
            <a:avLst/>
          </a:prstGeom>
          <a:solidFill>
            <a:srgbClr val="F612F6"/>
          </a:solidFill>
          <a:ln>
            <a:solidFill>
              <a:srgbClr val="F61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7" name="CasellaDiTesto 26"/>
          <p:cNvSpPr txBox="1"/>
          <p:nvPr/>
        </p:nvSpPr>
        <p:spPr>
          <a:xfrm>
            <a:off x="3428992" y="1857364"/>
            <a:ext cx="2357454" cy="1384995"/>
          </a:xfrm>
          <a:prstGeom prst="rect">
            <a:avLst/>
          </a:prstGeom>
          <a:solidFill>
            <a:schemeClr val="accent1">
              <a:lumMod val="40000"/>
              <a:lumOff val="60000"/>
            </a:schemeClr>
          </a:solidFill>
        </p:spPr>
        <p:txBody>
          <a:bodyPr wrap="square" rtlCol="0">
            <a:spAutoFit/>
          </a:bodyPr>
          <a:lstStyle/>
          <a:p>
            <a:r>
              <a:rPr lang="it-IT" sz="1400" b="1" dirty="0" smtClean="0">
                <a:latin typeface="Times New Roman" pitchFamily="18" charset="0"/>
                <a:cs typeface="Times New Roman" pitchFamily="18" charset="0"/>
              </a:rPr>
              <a:t>Nella </a:t>
            </a:r>
            <a:r>
              <a:rPr lang="it-IT" sz="1400" b="1" dirty="0" err="1" smtClean="0">
                <a:latin typeface="Times New Roman" pitchFamily="18" charset="0"/>
                <a:cs typeface="Times New Roman" pitchFamily="18" charset="0"/>
              </a:rPr>
              <a:t>metapopolazione</a:t>
            </a:r>
            <a:r>
              <a:rPr lang="it-IT" sz="1400" b="1" dirty="0" smtClean="0">
                <a:latin typeface="Times New Roman" pitchFamily="18" charset="0"/>
                <a:cs typeface="Times New Roman" pitchFamily="18" charset="0"/>
              </a:rPr>
              <a:t> a sinistra un </a:t>
            </a:r>
            <a:r>
              <a:rPr lang="it-IT" sz="1400" b="1" dirty="0" err="1" smtClean="0">
                <a:latin typeface="Times New Roman" pitchFamily="18" charset="0"/>
                <a:cs typeface="Times New Roman" pitchFamily="18" charset="0"/>
              </a:rPr>
              <a:t>deme</a:t>
            </a:r>
            <a:r>
              <a:rPr lang="it-IT" sz="1400" b="1" dirty="0" smtClean="0">
                <a:latin typeface="Times New Roman" pitchFamily="18" charset="0"/>
                <a:cs typeface="Times New Roman" pitchFamily="18" charset="0"/>
              </a:rPr>
              <a:t> </a:t>
            </a:r>
            <a:r>
              <a:rPr lang="it-IT" sz="1400" b="1" dirty="0" err="1" smtClean="0">
                <a:latin typeface="Times New Roman" pitchFamily="18" charset="0"/>
                <a:cs typeface="Times New Roman" pitchFamily="18" charset="0"/>
              </a:rPr>
              <a:t>monomorfo</a:t>
            </a:r>
            <a:r>
              <a:rPr lang="it-IT" sz="1400" b="1" dirty="0" smtClean="0">
                <a:latin typeface="Times New Roman" pitchFamily="18" charset="0"/>
                <a:cs typeface="Times New Roman" pitchFamily="18" charset="0"/>
              </a:rPr>
              <a:t> per il cromosoma standard verde diviene </a:t>
            </a:r>
            <a:r>
              <a:rPr lang="it-IT" sz="1400" b="1" dirty="0" err="1" smtClean="0">
                <a:latin typeface="Times New Roman" pitchFamily="18" charset="0"/>
                <a:cs typeface="Times New Roman" pitchFamily="18" charset="0"/>
              </a:rPr>
              <a:t>monomorfo</a:t>
            </a:r>
            <a:r>
              <a:rPr lang="it-IT" sz="1400" b="1" dirty="0" smtClean="0">
                <a:latin typeface="Times New Roman" pitchFamily="18" charset="0"/>
                <a:cs typeface="Times New Roman" pitchFamily="18" charset="0"/>
              </a:rPr>
              <a:t> per il cromosoma mutato rosso.</a:t>
            </a:r>
            <a:endParaRPr lang="it-IT" sz="1400" b="1" dirty="0">
              <a:latin typeface="Times New Roman" pitchFamily="18" charset="0"/>
              <a:cs typeface="Times New Roman" pitchFamily="18" charset="0"/>
            </a:endParaRPr>
          </a:p>
        </p:txBody>
      </p:sp>
      <p:sp>
        <p:nvSpPr>
          <p:cNvPr id="32" name="CasellaDiTesto 31"/>
          <p:cNvSpPr txBox="1"/>
          <p:nvPr/>
        </p:nvSpPr>
        <p:spPr>
          <a:xfrm>
            <a:off x="1857356" y="785794"/>
            <a:ext cx="2714644" cy="523220"/>
          </a:xfrm>
          <a:prstGeom prst="rect">
            <a:avLst/>
          </a:prstGeom>
          <a:noFill/>
        </p:spPr>
        <p:txBody>
          <a:bodyPr wrap="square" rtlCol="0">
            <a:spAutoFit/>
          </a:bodyPr>
          <a:lstStyle/>
          <a:p>
            <a:r>
              <a:rPr lang="it-IT" sz="1400" b="1" i="1" dirty="0" smtClean="0">
                <a:latin typeface="Times New Roman" pitchFamily="18" charset="0"/>
                <a:cs typeface="Times New Roman" pitchFamily="18" charset="0"/>
              </a:rPr>
              <a:t>m</a:t>
            </a:r>
            <a:r>
              <a:rPr lang="it-IT" sz="1400" b="1" i="1" baseline="-25000" dirty="0" smtClean="0">
                <a:latin typeface="Times New Roman" pitchFamily="18" charset="0"/>
                <a:cs typeface="Times New Roman" pitchFamily="18" charset="0"/>
              </a:rPr>
              <a:t>c1</a:t>
            </a:r>
            <a:r>
              <a:rPr lang="it-IT" sz="1400" b="1" i="1" dirty="0" smtClean="0">
                <a:latin typeface="Times New Roman" pitchFamily="18" charset="0"/>
                <a:cs typeface="Times New Roman" pitchFamily="18" charset="0"/>
              </a:rPr>
              <a:t> </a:t>
            </a:r>
            <a:r>
              <a:rPr lang="it-IT" sz="1400" b="1" dirty="0" smtClean="0">
                <a:latin typeface="Times New Roman" pitchFamily="18" charset="0"/>
                <a:cs typeface="Times New Roman" pitchFamily="18" charset="0"/>
              </a:rPr>
              <a:t>= tasso critico di migrazione per una mutazione cromosomica</a:t>
            </a:r>
            <a:endParaRPr lang="it-IT" sz="1400" b="1" dirty="0">
              <a:latin typeface="Times New Roman" pitchFamily="18" charset="0"/>
              <a:cs typeface="Times New Roman" pitchFamily="18" charset="0"/>
            </a:endParaRPr>
          </a:p>
        </p:txBody>
      </p:sp>
      <p:sp>
        <p:nvSpPr>
          <p:cNvPr id="33" name="CasellaDiTesto 32"/>
          <p:cNvSpPr txBox="1"/>
          <p:nvPr/>
        </p:nvSpPr>
        <p:spPr>
          <a:xfrm>
            <a:off x="5715008" y="714356"/>
            <a:ext cx="2714644" cy="523220"/>
          </a:xfrm>
          <a:prstGeom prst="rect">
            <a:avLst/>
          </a:prstGeom>
          <a:noFill/>
        </p:spPr>
        <p:txBody>
          <a:bodyPr wrap="square" rtlCol="0">
            <a:spAutoFit/>
          </a:bodyPr>
          <a:lstStyle/>
          <a:p>
            <a:r>
              <a:rPr lang="it-IT" sz="1400" b="1" i="1" dirty="0" smtClean="0">
                <a:latin typeface="Times New Roman" pitchFamily="18" charset="0"/>
                <a:cs typeface="Times New Roman" pitchFamily="18" charset="0"/>
              </a:rPr>
              <a:t>m</a:t>
            </a:r>
            <a:r>
              <a:rPr lang="it-IT" sz="1400" b="1" i="1" baseline="-25000" dirty="0" smtClean="0">
                <a:latin typeface="Times New Roman" pitchFamily="18" charset="0"/>
                <a:cs typeface="Times New Roman" pitchFamily="18" charset="0"/>
              </a:rPr>
              <a:t>c2</a:t>
            </a:r>
            <a:r>
              <a:rPr lang="it-IT" sz="1400" b="1" i="1" dirty="0" smtClean="0">
                <a:latin typeface="Times New Roman" pitchFamily="18" charset="0"/>
                <a:cs typeface="Times New Roman" pitchFamily="18" charset="0"/>
              </a:rPr>
              <a:t> </a:t>
            </a:r>
            <a:r>
              <a:rPr lang="it-IT" sz="1400" b="1" dirty="0" smtClean="0">
                <a:latin typeface="Times New Roman" pitchFamily="18" charset="0"/>
                <a:cs typeface="Times New Roman" pitchFamily="18" charset="0"/>
              </a:rPr>
              <a:t>= tasso critico di migrazione per due mutazioni cromosomiche </a:t>
            </a:r>
            <a:endParaRPr lang="it-IT" sz="1400" b="1" dirty="0">
              <a:latin typeface="Times New Roman" pitchFamily="18" charset="0"/>
              <a:cs typeface="Times New Roman" pitchFamily="18" charset="0"/>
            </a:endParaRPr>
          </a:p>
        </p:txBody>
      </p:sp>
      <p:grpSp>
        <p:nvGrpSpPr>
          <p:cNvPr id="92" name="Gruppo 91"/>
          <p:cNvGrpSpPr/>
          <p:nvPr/>
        </p:nvGrpSpPr>
        <p:grpSpPr>
          <a:xfrm>
            <a:off x="214282" y="1928802"/>
            <a:ext cx="2928958" cy="2857520"/>
            <a:chOff x="214282" y="1857364"/>
            <a:chExt cx="2928958" cy="2857520"/>
          </a:xfrm>
        </p:grpSpPr>
        <p:grpSp>
          <p:nvGrpSpPr>
            <p:cNvPr id="2" name="Gruppo 48"/>
            <p:cNvGrpSpPr/>
            <p:nvPr/>
          </p:nvGrpSpPr>
          <p:grpSpPr>
            <a:xfrm>
              <a:off x="2428860" y="4000504"/>
              <a:ext cx="714380" cy="714380"/>
              <a:chOff x="2857488" y="4357694"/>
              <a:chExt cx="1428760" cy="1428760"/>
            </a:xfrm>
          </p:grpSpPr>
          <p:sp>
            <p:nvSpPr>
              <p:cNvPr id="20" name="Rettangolo 19"/>
              <p:cNvSpPr/>
              <p:nvPr/>
            </p:nvSpPr>
            <p:spPr>
              <a:xfrm>
                <a:off x="2857488" y="5072074"/>
                <a:ext cx="1428760" cy="7143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2" name="Rettangolo 41"/>
              <p:cNvSpPr/>
              <p:nvPr/>
            </p:nvSpPr>
            <p:spPr>
              <a:xfrm>
                <a:off x="2857488" y="4357694"/>
                <a:ext cx="1428760" cy="714380"/>
              </a:xfrm>
              <a:prstGeom prst="rect">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23" name="Gruppo 54"/>
            <p:cNvGrpSpPr/>
            <p:nvPr/>
          </p:nvGrpSpPr>
          <p:grpSpPr>
            <a:xfrm>
              <a:off x="214282" y="2928934"/>
              <a:ext cx="714380" cy="714380"/>
              <a:chOff x="500034" y="4357694"/>
              <a:chExt cx="1428760" cy="1428760"/>
            </a:xfrm>
          </p:grpSpPr>
          <p:sp>
            <p:nvSpPr>
              <p:cNvPr id="19" name="Rettangolo 18"/>
              <p:cNvSpPr/>
              <p:nvPr/>
            </p:nvSpPr>
            <p:spPr>
              <a:xfrm>
                <a:off x="500034" y="5072074"/>
                <a:ext cx="1428760" cy="7143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4" name="Rettangolo 53"/>
              <p:cNvSpPr/>
              <p:nvPr/>
            </p:nvSpPr>
            <p:spPr>
              <a:xfrm>
                <a:off x="500034" y="4357694"/>
                <a:ext cx="1428760" cy="714380"/>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47" name="Gruppo 54"/>
            <p:cNvGrpSpPr/>
            <p:nvPr/>
          </p:nvGrpSpPr>
          <p:grpSpPr>
            <a:xfrm>
              <a:off x="1285852" y="2928934"/>
              <a:ext cx="714380" cy="714380"/>
              <a:chOff x="500034" y="4357694"/>
              <a:chExt cx="1428760" cy="1428760"/>
            </a:xfrm>
          </p:grpSpPr>
          <p:sp>
            <p:nvSpPr>
              <p:cNvPr id="48" name="Rettangolo 47"/>
              <p:cNvSpPr/>
              <p:nvPr/>
            </p:nvSpPr>
            <p:spPr>
              <a:xfrm>
                <a:off x="500034" y="5072074"/>
                <a:ext cx="1428760" cy="7143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9" name="Rettangolo 48"/>
              <p:cNvSpPr/>
              <p:nvPr/>
            </p:nvSpPr>
            <p:spPr>
              <a:xfrm>
                <a:off x="500034" y="4357694"/>
                <a:ext cx="1428760" cy="714380"/>
              </a:xfrm>
              <a:prstGeom prst="rect">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56" name="Gruppo 54"/>
            <p:cNvGrpSpPr/>
            <p:nvPr/>
          </p:nvGrpSpPr>
          <p:grpSpPr>
            <a:xfrm>
              <a:off x="214282" y="4000504"/>
              <a:ext cx="714380" cy="714380"/>
              <a:chOff x="500034" y="4357694"/>
              <a:chExt cx="1428760" cy="1428760"/>
            </a:xfrm>
          </p:grpSpPr>
          <p:sp>
            <p:nvSpPr>
              <p:cNvPr id="57" name="Rettangolo 56"/>
              <p:cNvSpPr/>
              <p:nvPr/>
            </p:nvSpPr>
            <p:spPr>
              <a:xfrm>
                <a:off x="500034" y="5072074"/>
                <a:ext cx="1428760" cy="7143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8" name="Rettangolo 57"/>
              <p:cNvSpPr/>
              <p:nvPr/>
            </p:nvSpPr>
            <p:spPr>
              <a:xfrm>
                <a:off x="500034" y="4357694"/>
                <a:ext cx="1428760" cy="714380"/>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62" name="Gruppo 54"/>
            <p:cNvGrpSpPr/>
            <p:nvPr/>
          </p:nvGrpSpPr>
          <p:grpSpPr>
            <a:xfrm>
              <a:off x="214282" y="1857364"/>
              <a:ext cx="714380" cy="714380"/>
              <a:chOff x="500034" y="4357694"/>
              <a:chExt cx="1428760" cy="1428760"/>
            </a:xfrm>
          </p:grpSpPr>
          <p:sp>
            <p:nvSpPr>
              <p:cNvPr id="63" name="Rettangolo 62"/>
              <p:cNvSpPr/>
              <p:nvPr/>
            </p:nvSpPr>
            <p:spPr>
              <a:xfrm>
                <a:off x="500034" y="5072074"/>
                <a:ext cx="1428760" cy="7143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4" name="Rettangolo 63"/>
              <p:cNvSpPr/>
              <p:nvPr/>
            </p:nvSpPr>
            <p:spPr>
              <a:xfrm>
                <a:off x="500034" y="4357694"/>
                <a:ext cx="1428760" cy="714380"/>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65" name="Gruppo 54"/>
            <p:cNvGrpSpPr/>
            <p:nvPr/>
          </p:nvGrpSpPr>
          <p:grpSpPr>
            <a:xfrm>
              <a:off x="1285852" y="1857364"/>
              <a:ext cx="714380" cy="714380"/>
              <a:chOff x="500034" y="4357694"/>
              <a:chExt cx="1428760" cy="1428760"/>
            </a:xfrm>
          </p:grpSpPr>
          <p:sp>
            <p:nvSpPr>
              <p:cNvPr id="66" name="Rettangolo 65"/>
              <p:cNvSpPr/>
              <p:nvPr/>
            </p:nvSpPr>
            <p:spPr>
              <a:xfrm>
                <a:off x="500034" y="5072074"/>
                <a:ext cx="1428760" cy="7143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7" name="Rettangolo 66"/>
              <p:cNvSpPr/>
              <p:nvPr/>
            </p:nvSpPr>
            <p:spPr>
              <a:xfrm>
                <a:off x="500034" y="4357694"/>
                <a:ext cx="1428760" cy="714380"/>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74" name="Gruppo 54"/>
            <p:cNvGrpSpPr/>
            <p:nvPr/>
          </p:nvGrpSpPr>
          <p:grpSpPr>
            <a:xfrm>
              <a:off x="2428860" y="1857364"/>
              <a:ext cx="714380" cy="714380"/>
              <a:chOff x="500034" y="4357694"/>
              <a:chExt cx="1428760" cy="1428760"/>
            </a:xfrm>
          </p:grpSpPr>
          <p:sp>
            <p:nvSpPr>
              <p:cNvPr id="75" name="Rettangolo 74"/>
              <p:cNvSpPr/>
              <p:nvPr/>
            </p:nvSpPr>
            <p:spPr>
              <a:xfrm>
                <a:off x="500034" y="5072074"/>
                <a:ext cx="1428760" cy="7143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6" name="Rettangolo 75"/>
              <p:cNvSpPr/>
              <p:nvPr/>
            </p:nvSpPr>
            <p:spPr>
              <a:xfrm>
                <a:off x="500034" y="4357694"/>
                <a:ext cx="1428760" cy="714380"/>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80" name="Gruppo 54"/>
            <p:cNvGrpSpPr/>
            <p:nvPr/>
          </p:nvGrpSpPr>
          <p:grpSpPr>
            <a:xfrm>
              <a:off x="1285852" y="4000504"/>
              <a:ext cx="714380" cy="714380"/>
              <a:chOff x="500034" y="4357694"/>
              <a:chExt cx="1428760" cy="1428760"/>
            </a:xfrm>
          </p:grpSpPr>
          <p:sp>
            <p:nvSpPr>
              <p:cNvPr id="81" name="Rettangolo 80"/>
              <p:cNvSpPr/>
              <p:nvPr/>
            </p:nvSpPr>
            <p:spPr>
              <a:xfrm>
                <a:off x="500034" y="5072074"/>
                <a:ext cx="1428760" cy="7143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2" name="Rettangolo 81"/>
              <p:cNvSpPr/>
              <p:nvPr/>
            </p:nvSpPr>
            <p:spPr>
              <a:xfrm>
                <a:off x="500034" y="4357694"/>
                <a:ext cx="1428760" cy="714380"/>
              </a:xfrm>
              <a:prstGeom prst="rect">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83" name="Gruppo 54"/>
            <p:cNvGrpSpPr/>
            <p:nvPr/>
          </p:nvGrpSpPr>
          <p:grpSpPr>
            <a:xfrm>
              <a:off x="2428860" y="2928934"/>
              <a:ext cx="714380" cy="714380"/>
              <a:chOff x="500034" y="4357694"/>
              <a:chExt cx="1428760" cy="1428760"/>
            </a:xfrm>
          </p:grpSpPr>
          <p:sp>
            <p:nvSpPr>
              <p:cNvPr id="84" name="Rettangolo 83"/>
              <p:cNvSpPr/>
              <p:nvPr/>
            </p:nvSpPr>
            <p:spPr>
              <a:xfrm>
                <a:off x="500034" y="5072074"/>
                <a:ext cx="1428760" cy="7143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5" name="Rettangolo 84"/>
              <p:cNvSpPr/>
              <p:nvPr/>
            </p:nvSpPr>
            <p:spPr>
              <a:xfrm>
                <a:off x="500034" y="4357694"/>
                <a:ext cx="1428760" cy="714380"/>
              </a:xfrm>
              <a:prstGeom prst="rect">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grpSp>
        <p:nvGrpSpPr>
          <p:cNvPr id="104" name="Gruppo 103"/>
          <p:cNvGrpSpPr/>
          <p:nvPr/>
        </p:nvGrpSpPr>
        <p:grpSpPr>
          <a:xfrm>
            <a:off x="928662" y="2643183"/>
            <a:ext cx="1893107" cy="1857387"/>
            <a:chOff x="928662" y="2928935"/>
            <a:chExt cx="1893107" cy="1857387"/>
          </a:xfrm>
        </p:grpSpPr>
        <p:sp>
          <p:nvSpPr>
            <p:cNvPr id="21" name="Freccia bidirezionale orizzontale 20"/>
            <p:cNvSpPr/>
            <p:nvPr/>
          </p:nvSpPr>
          <p:spPr>
            <a:xfrm>
              <a:off x="928662" y="3571876"/>
              <a:ext cx="285752" cy="133352"/>
            </a:xfrm>
            <a:prstGeom prst="leftRightArrow">
              <a:avLst/>
            </a:prstGeom>
            <a:solidFill>
              <a:srgbClr val="F612F6"/>
            </a:solidFill>
            <a:ln>
              <a:solidFill>
                <a:srgbClr val="F61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5" name="Freccia bidirezionale orizzontale 94"/>
            <p:cNvSpPr/>
            <p:nvPr/>
          </p:nvSpPr>
          <p:spPr>
            <a:xfrm rot="5400000">
              <a:off x="1482307" y="3018232"/>
              <a:ext cx="285752" cy="107157"/>
            </a:xfrm>
            <a:prstGeom prst="leftRightArrow">
              <a:avLst/>
            </a:prstGeom>
            <a:solidFill>
              <a:srgbClr val="F612F6"/>
            </a:solidFill>
            <a:ln>
              <a:solidFill>
                <a:srgbClr val="F61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1" name="Freccia bidirezionale orizzontale 100"/>
            <p:cNvSpPr/>
            <p:nvPr/>
          </p:nvSpPr>
          <p:spPr>
            <a:xfrm>
              <a:off x="928662" y="4652970"/>
              <a:ext cx="285752" cy="133352"/>
            </a:xfrm>
            <a:prstGeom prst="leftRightArrow">
              <a:avLst/>
            </a:prstGeom>
            <a:solidFill>
              <a:srgbClr val="F612F6"/>
            </a:solidFill>
            <a:ln>
              <a:solidFill>
                <a:srgbClr val="F61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3" name="Freccia bidirezionale orizzontale 102"/>
            <p:cNvSpPr/>
            <p:nvPr/>
          </p:nvSpPr>
          <p:spPr>
            <a:xfrm rot="5400000">
              <a:off x="2625315" y="3018232"/>
              <a:ext cx="285752" cy="107157"/>
            </a:xfrm>
            <a:prstGeom prst="leftRightArrow">
              <a:avLst/>
            </a:prstGeom>
            <a:solidFill>
              <a:srgbClr val="F612F6"/>
            </a:solidFill>
            <a:ln>
              <a:solidFill>
                <a:srgbClr val="F61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105" name="Freccia bidirezionale orizzontale 104"/>
          <p:cNvSpPr/>
          <p:nvPr/>
        </p:nvSpPr>
        <p:spPr>
          <a:xfrm>
            <a:off x="928662" y="3214686"/>
            <a:ext cx="357190" cy="276228"/>
          </a:xfrm>
          <a:prstGeom prst="leftRightArrow">
            <a:avLst/>
          </a:prstGeom>
          <a:solidFill>
            <a:srgbClr val="F612F6"/>
          </a:solidFill>
          <a:ln>
            <a:solidFill>
              <a:srgbClr val="F61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6" name="Freccia bidirezionale orizzontale 105"/>
          <p:cNvSpPr/>
          <p:nvPr/>
        </p:nvSpPr>
        <p:spPr>
          <a:xfrm rot="5400000">
            <a:off x="1459685" y="2683663"/>
            <a:ext cx="357190" cy="276228"/>
          </a:xfrm>
          <a:prstGeom prst="leftRightArrow">
            <a:avLst/>
          </a:prstGeom>
          <a:solidFill>
            <a:srgbClr val="F612F6"/>
          </a:solidFill>
          <a:ln>
            <a:solidFill>
              <a:srgbClr val="F61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7" name="Freccia bidirezionale orizzontale 106"/>
          <p:cNvSpPr/>
          <p:nvPr/>
        </p:nvSpPr>
        <p:spPr>
          <a:xfrm rot="5400000">
            <a:off x="2602693" y="2683663"/>
            <a:ext cx="357190" cy="276228"/>
          </a:xfrm>
          <a:prstGeom prst="leftRightArrow">
            <a:avLst/>
          </a:prstGeom>
          <a:solidFill>
            <a:srgbClr val="F612F6"/>
          </a:solidFill>
          <a:ln>
            <a:solidFill>
              <a:srgbClr val="F61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9" name="Freccia bidirezionale orizzontale 58"/>
          <p:cNvSpPr/>
          <p:nvPr/>
        </p:nvSpPr>
        <p:spPr>
          <a:xfrm>
            <a:off x="928662" y="2285992"/>
            <a:ext cx="285752" cy="133352"/>
          </a:xfrm>
          <a:prstGeom prst="leftRightArrow">
            <a:avLst/>
          </a:prstGeom>
          <a:solidFill>
            <a:srgbClr val="F612F6"/>
          </a:solidFill>
          <a:ln>
            <a:solidFill>
              <a:srgbClr val="F61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0" name="Freccia bidirezionale orizzontale 59"/>
          <p:cNvSpPr/>
          <p:nvPr/>
        </p:nvSpPr>
        <p:spPr>
          <a:xfrm rot="5400000">
            <a:off x="410737" y="2732480"/>
            <a:ext cx="285752" cy="107157"/>
          </a:xfrm>
          <a:prstGeom prst="leftRightArrow">
            <a:avLst/>
          </a:prstGeom>
          <a:solidFill>
            <a:srgbClr val="F612F6"/>
          </a:solidFill>
          <a:ln>
            <a:solidFill>
              <a:srgbClr val="F61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61" name="Gruppo 60"/>
          <p:cNvGrpSpPr/>
          <p:nvPr/>
        </p:nvGrpSpPr>
        <p:grpSpPr>
          <a:xfrm>
            <a:off x="5929322" y="1928802"/>
            <a:ext cx="2928958" cy="2857520"/>
            <a:chOff x="214282" y="1857364"/>
            <a:chExt cx="2928958" cy="2857520"/>
          </a:xfrm>
        </p:grpSpPr>
        <p:grpSp>
          <p:nvGrpSpPr>
            <p:cNvPr id="68" name="Gruppo 48"/>
            <p:cNvGrpSpPr/>
            <p:nvPr/>
          </p:nvGrpSpPr>
          <p:grpSpPr>
            <a:xfrm>
              <a:off x="2428860" y="4000504"/>
              <a:ext cx="714380" cy="714380"/>
              <a:chOff x="2857488" y="4357694"/>
              <a:chExt cx="1428760" cy="1428760"/>
            </a:xfrm>
          </p:grpSpPr>
          <p:sp>
            <p:nvSpPr>
              <p:cNvPr id="121" name="Rettangolo 120"/>
              <p:cNvSpPr/>
              <p:nvPr/>
            </p:nvSpPr>
            <p:spPr>
              <a:xfrm>
                <a:off x="2857488" y="5072074"/>
                <a:ext cx="1428760" cy="7143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2" name="Rettangolo 121"/>
              <p:cNvSpPr/>
              <p:nvPr/>
            </p:nvSpPr>
            <p:spPr>
              <a:xfrm>
                <a:off x="2857488" y="4357694"/>
                <a:ext cx="1428760" cy="714380"/>
              </a:xfrm>
              <a:prstGeom prst="rect">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69" name="Gruppo 54"/>
            <p:cNvGrpSpPr/>
            <p:nvPr/>
          </p:nvGrpSpPr>
          <p:grpSpPr>
            <a:xfrm>
              <a:off x="214282" y="2928934"/>
              <a:ext cx="714380" cy="714380"/>
              <a:chOff x="500034" y="4357694"/>
              <a:chExt cx="1428760" cy="1428760"/>
            </a:xfrm>
          </p:grpSpPr>
          <p:sp>
            <p:nvSpPr>
              <p:cNvPr id="119" name="Rettangolo 118"/>
              <p:cNvSpPr/>
              <p:nvPr/>
            </p:nvSpPr>
            <p:spPr>
              <a:xfrm>
                <a:off x="500034" y="5072074"/>
                <a:ext cx="1428760" cy="7143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0" name="Rettangolo 119"/>
              <p:cNvSpPr/>
              <p:nvPr/>
            </p:nvSpPr>
            <p:spPr>
              <a:xfrm>
                <a:off x="500034" y="4357694"/>
                <a:ext cx="1428760" cy="714380"/>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70" name="Gruppo 54"/>
            <p:cNvGrpSpPr/>
            <p:nvPr/>
          </p:nvGrpSpPr>
          <p:grpSpPr>
            <a:xfrm>
              <a:off x="1285852" y="2928934"/>
              <a:ext cx="714380" cy="714380"/>
              <a:chOff x="500034" y="4357694"/>
              <a:chExt cx="1428760" cy="1428760"/>
            </a:xfrm>
          </p:grpSpPr>
          <p:sp>
            <p:nvSpPr>
              <p:cNvPr id="117" name="Rettangolo 116"/>
              <p:cNvSpPr/>
              <p:nvPr/>
            </p:nvSpPr>
            <p:spPr>
              <a:xfrm>
                <a:off x="500034" y="5072074"/>
                <a:ext cx="1428760" cy="7143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8" name="Rettangolo 117"/>
              <p:cNvSpPr/>
              <p:nvPr/>
            </p:nvSpPr>
            <p:spPr>
              <a:xfrm>
                <a:off x="500034" y="4357694"/>
                <a:ext cx="1428760" cy="714380"/>
              </a:xfrm>
              <a:prstGeom prst="rect">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71" name="Gruppo 54"/>
            <p:cNvGrpSpPr/>
            <p:nvPr/>
          </p:nvGrpSpPr>
          <p:grpSpPr>
            <a:xfrm>
              <a:off x="214282" y="4000504"/>
              <a:ext cx="714380" cy="714380"/>
              <a:chOff x="500034" y="4357694"/>
              <a:chExt cx="1428760" cy="1428760"/>
            </a:xfrm>
          </p:grpSpPr>
          <p:sp>
            <p:nvSpPr>
              <p:cNvPr id="115" name="Rettangolo 114"/>
              <p:cNvSpPr/>
              <p:nvPr/>
            </p:nvSpPr>
            <p:spPr>
              <a:xfrm>
                <a:off x="500034" y="5072074"/>
                <a:ext cx="1428760" cy="7143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6" name="Rettangolo 115"/>
              <p:cNvSpPr/>
              <p:nvPr/>
            </p:nvSpPr>
            <p:spPr>
              <a:xfrm>
                <a:off x="500034" y="4357694"/>
                <a:ext cx="1428760" cy="714380"/>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72" name="Gruppo 54"/>
            <p:cNvGrpSpPr/>
            <p:nvPr/>
          </p:nvGrpSpPr>
          <p:grpSpPr>
            <a:xfrm>
              <a:off x="214282" y="1857364"/>
              <a:ext cx="714380" cy="714380"/>
              <a:chOff x="500034" y="4357694"/>
              <a:chExt cx="1428760" cy="1428760"/>
            </a:xfrm>
          </p:grpSpPr>
          <p:sp>
            <p:nvSpPr>
              <p:cNvPr id="113" name="Rettangolo 112"/>
              <p:cNvSpPr/>
              <p:nvPr/>
            </p:nvSpPr>
            <p:spPr>
              <a:xfrm>
                <a:off x="500034" y="5072074"/>
                <a:ext cx="1428760" cy="7143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4" name="Rettangolo 113"/>
              <p:cNvSpPr/>
              <p:nvPr/>
            </p:nvSpPr>
            <p:spPr>
              <a:xfrm>
                <a:off x="500034" y="4357694"/>
                <a:ext cx="1428760" cy="714380"/>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73" name="Gruppo 54"/>
            <p:cNvGrpSpPr/>
            <p:nvPr/>
          </p:nvGrpSpPr>
          <p:grpSpPr>
            <a:xfrm>
              <a:off x="1285852" y="1857364"/>
              <a:ext cx="714380" cy="714380"/>
              <a:chOff x="500034" y="4357694"/>
              <a:chExt cx="1428760" cy="1428760"/>
            </a:xfrm>
          </p:grpSpPr>
          <p:sp>
            <p:nvSpPr>
              <p:cNvPr id="111" name="Rettangolo 110"/>
              <p:cNvSpPr/>
              <p:nvPr/>
            </p:nvSpPr>
            <p:spPr>
              <a:xfrm>
                <a:off x="500034" y="5072074"/>
                <a:ext cx="1428760" cy="7143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2" name="Rettangolo 111"/>
              <p:cNvSpPr/>
              <p:nvPr/>
            </p:nvSpPr>
            <p:spPr>
              <a:xfrm>
                <a:off x="500034" y="4357694"/>
                <a:ext cx="1428760" cy="714380"/>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93" name="Gruppo 54"/>
            <p:cNvGrpSpPr/>
            <p:nvPr/>
          </p:nvGrpSpPr>
          <p:grpSpPr>
            <a:xfrm>
              <a:off x="2428860" y="1857364"/>
              <a:ext cx="714380" cy="714380"/>
              <a:chOff x="500034" y="4357694"/>
              <a:chExt cx="1428760" cy="1428760"/>
            </a:xfrm>
          </p:grpSpPr>
          <p:sp>
            <p:nvSpPr>
              <p:cNvPr id="109" name="Rettangolo 108"/>
              <p:cNvSpPr/>
              <p:nvPr/>
            </p:nvSpPr>
            <p:spPr>
              <a:xfrm>
                <a:off x="500034" y="5072074"/>
                <a:ext cx="1428760" cy="7143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0" name="Rettangolo 109"/>
              <p:cNvSpPr/>
              <p:nvPr/>
            </p:nvSpPr>
            <p:spPr>
              <a:xfrm>
                <a:off x="500034" y="4357694"/>
                <a:ext cx="1428760" cy="714380"/>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94" name="Gruppo 54"/>
            <p:cNvGrpSpPr/>
            <p:nvPr/>
          </p:nvGrpSpPr>
          <p:grpSpPr>
            <a:xfrm>
              <a:off x="1285852" y="4000504"/>
              <a:ext cx="714380" cy="714380"/>
              <a:chOff x="500034" y="4357694"/>
              <a:chExt cx="1428760" cy="1428760"/>
            </a:xfrm>
          </p:grpSpPr>
          <p:sp>
            <p:nvSpPr>
              <p:cNvPr id="99" name="Rettangolo 98"/>
              <p:cNvSpPr/>
              <p:nvPr/>
            </p:nvSpPr>
            <p:spPr>
              <a:xfrm>
                <a:off x="500034" y="5072074"/>
                <a:ext cx="1428760" cy="7143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8" name="Rettangolo 107"/>
              <p:cNvSpPr/>
              <p:nvPr/>
            </p:nvSpPr>
            <p:spPr>
              <a:xfrm>
                <a:off x="500034" y="4357694"/>
                <a:ext cx="1428760" cy="714380"/>
              </a:xfrm>
              <a:prstGeom prst="rect">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96" name="Gruppo 54"/>
            <p:cNvGrpSpPr/>
            <p:nvPr/>
          </p:nvGrpSpPr>
          <p:grpSpPr>
            <a:xfrm>
              <a:off x="2428860" y="2928934"/>
              <a:ext cx="714380" cy="714380"/>
              <a:chOff x="500034" y="4357694"/>
              <a:chExt cx="1428760" cy="1428760"/>
            </a:xfrm>
          </p:grpSpPr>
          <p:sp>
            <p:nvSpPr>
              <p:cNvPr id="97" name="Rettangolo 96"/>
              <p:cNvSpPr/>
              <p:nvPr/>
            </p:nvSpPr>
            <p:spPr>
              <a:xfrm>
                <a:off x="500034" y="5072074"/>
                <a:ext cx="1428760" cy="71438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8" name="Rettangolo 97"/>
              <p:cNvSpPr/>
              <p:nvPr/>
            </p:nvSpPr>
            <p:spPr>
              <a:xfrm>
                <a:off x="500034" y="4357694"/>
                <a:ext cx="1428760" cy="714380"/>
              </a:xfrm>
              <a:prstGeom prst="rect">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grpSp>
        <p:nvGrpSpPr>
          <p:cNvPr id="123" name="Gruppo 122"/>
          <p:cNvGrpSpPr/>
          <p:nvPr/>
        </p:nvGrpSpPr>
        <p:grpSpPr>
          <a:xfrm>
            <a:off x="6643702" y="2643183"/>
            <a:ext cx="1893107" cy="1857387"/>
            <a:chOff x="928662" y="2928935"/>
            <a:chExt cx="1893107" cy="1857387"/>
          </a:xfrm>
        </p:grpSpPr>
        <p:sp>
          <p:nvSpPr>
            <p:cNvPr id="124" name="Freccia bidirezionale orizzontale 123"/>
            <p:cNvSpPr/>
            <p:nvPr/>
          </p:nvSpPr>
          <p:spPr>
            <a:xfrm>
              <a:off x="928662" y="3571876"/>
              <a:ext cx="285752" cy="133352"/>
            </a:xfrm>
            <a:prstGeom prst="leftRightArrow">
              <a:avLst/>
            </a:prstGeom>
            <a:solidFill>
              <a:srgbClr val="F612F6"/>
            </a:solidFill>
            <a:ln>
              <a:solidFill>
                <a:srgbClr val="F61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5" name="Freccia bidirezionale orizzontale 124"/>
            <p:cNvSpPr/>
            <p:nvPr/>
          </p:nvSpPr>
          <p:spPr>
            <a:xfrm rot="5400000">
              <a:off x="1482307" y="3018232"/>
              <a:ext cx="285752" cy="107157"/>
            </a:xfrm>
            <a:prstGeom prst="leftRightArrow">
              <a:avLst/>
            </a:prstGeom>
            <a:solidFill>
              <a:srgbClr val="F612F6"/>
            </a:solidFill>
            <a:ln>
              <a:solidFill>
                <a:srgbClr val="F61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6" name="Freccia bidirezionale orizzontale 125"/>
            <p:cNvSpPr/>
            <p:nvPr/>
          </p:nvSpPr>
          <p:spPr>
            <a:xfrm>
              <a:off x="928662" y="4652970"/>
              <a:ext cx="285752" cy="133352"/>
            </a:xfrm>
            <a:prstGeom prst="leftRightArrow">
              <a:avLst/>
            </a:prstGeom>
            <a:solidFill>
              <a:srgbClr val="F612F6"/>
            </a:solidFill>
            <a:ln>
              <a:solidFill>
                <a:srgbClr val="F61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7" name="Freccia bidirezionale orizzontale 126"/>
            <p:cNvSpPr/>
            <p:nvPr/>
          </p:nvSpPr>
          <p:spPr>
            <a:xfrm rot="5400000">
              <a:off x="2625315" y="3018232"/>
              <a:ext cx="285752" cy="107157"/>
            </a:xfrm>
            <a:prstGeom prst="leftRightArrow">
              <a:avLst/>
            </a:prstGeom>
            <a:solidFill>
              <a:srgbClr val="F612F6"/>
            </a:solidFill>
            <a:ln>
              <a:solidFill>
                <a:srgbClr val="F61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128" name="Gruppo 48"/>
          <p:cNvGrpSpPr/>
          <p:nvPr/>
        </p:nvGrpSpPr>
        <p:grpSpPr>
          <a:xfrm>
            <a:off x="8143900" y="4071942"/>
            <a:ext cx="714380" cy="714380"/>
            <a:chOff x="2857488" y="4357694"/>
            <a:chExt cx="1428760" cy="1428760"/>
          </a:xfrm>
        </p:grpSpPr>
        <p:sp>
          <p:nvSpPr>
            <p:cNvPr id="129" name="Rettangolo 128"/>
            <p:cNvSpPr/>
            <p:nvPr/>
          </p:nvSpPr>
          <p:spPr>
            <a:xfrm>
              <a:off x="2857488" y="5072074"/>
              <a:ext cx="1428760" cy="714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0" name="Rettangolo 129"/>
            <p:cNvSpPr/>
            <p:nvPr/>
          </p:nvSpPr>
          <p:spPr>
            <a:xfrm>
              <a:off x="2857488" y="4357694"/>
              <a:ext cx="1428760" cy="714380"/>
            </a:xfrm>
            <a:prstGeom prst="rect">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131" name="Gruppo 48"/>
          <p:cNvGrpSpPr/>
          <p:nvPr/>
        </p:nvGrpSpPr>
        <p:grpSpPr>
          <a:xfrm>
            <a:off x="214282" y="3000372"/>
            <a:ext cx="714380" cy="714380"/>
            <a:chOff x="2857488" y="4357694"/>
            <a:chExt cx="1428760" cy="1428760"/>
          </a:xfrm>
        </p:grpSpPr>
        <p:sp>
          <p:nvSpPr>
            <p:cNvPr id="132" name="Rettangolo 131"/>
            <p:cNvSpPr/>
            <p:nvPr/>
          </p:nvSpPr>
          <p:spPr>
            <a:xfrm>
              <a:off x="2857488" y="5072074"/>
              <a:ext cx="1428760" cy="714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3" name="Rettangolo 132"/>
            <p:cNvSpPr/>
            <p:nvPr/>
          </p:nvSpPr>
          <p:spPr>
            <a:xfrm>
              <a:off x="2857488" y="4357694"/>
              <a:ext cx="1428760" cy="714380"/>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134" name="Gruppo 48"/>
          <p:cNvGrpSpPr/>
          <p:nvPr/>
        </p:nvGrpSpPr>
        <p:grpSpPr>
          <a:xfrm>
            <a:off x="2428860" y="1928802"/>
            <a:ext cx="714380" cy="714380"/>
            <a:chOff x="2857488" y="4357694"/>
            <a:chExt cx="1428760" cy="1428760"/>
          </a:xfrm>
        </p:grpSpPr>
        <p:sp>
          <p:nvSpPr>
            <p:cNvPr id="135" name="Rettangolo 134"/>
            <p:cNvSpPr/>
            <p:nvPr/>
          </p:nvSpPr>
          <p:spPr>
            <a:xfrm>
              <a:off x="2857488" y="5072074"/>
              <a:ext cx="1428760" cy="714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6" name="Rettangolo 135"/>
            <p:cNvSpPr/>
            <p:nvPr/>
          </p:nvSpPr>
          <p:spPr>
            <a:xfrm>
              <a:off x="2857488" y="4357694"/>
              <a:ext cx="1428760" cy="714380"/>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137" name="Gruppo 48"/>
          <p:cNvGrpSpPr/>
          <p:nvPr/>
        </p:nvGrpSpPr>
        <p:grpSpPr>
          <a:xfrm>
            <a:off x="214282" y="4071942"/>
            <a:ext cx="714380" cy="714380"/>
            <a:chOff x="2857488" y="4357694"/>
            <a:chExt cx="1428760" cy="1428760"/>
          </a:xfrm>
        </p:grpSpPr>
        <p:sp>
          <p:nvSpPr>
            <p:cNvPr id="138" name="Rettangolo 137"/>
            <p:cNvSpPr/>
            <p:nvPr/>
          </p:nvSpPr>
          <p:spPr>
            <a:xfrm>
              <a:off x="2857488" y="5072074"/>
              <a:ext cx="1428760" cy="714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9" name="Rettangolo 138"/>
            <p:cNvSpPr/>
            <p:nvPr/>
          </p:nvSpPr>
          <p:spPr>
            <a:xfrm>
              <a:off x="2857488" y="4357694"/>
              <a:ext cx="1428760" cy="714380"/>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140" name="Gruppo 48"/>
          <p:cNvGrpSpPr/>
          <p:nvPr/>
        </p:nvGrpSpPr>
        <p:grpSpPr>
          <a:xfrm>
            <a:off x="1285852" y="1928802"/>
            <a:ext cx="714380" cy="714380"/>
            <a:chOff x="2857488" y="4357694"/>
            <a:chExt cx="1428760" cy="1428760"/>
          </a:xfrm>
        </p:grpSpPr>
        <p:sp>
          <p:nvSpPr>
            <p:cNvPr id="141" name="Rettangolo 140"/>
            <p:cNvSpPr/>
            <p:nvPr/>
          </p:nvSpPr>
          <p:spPr>
            <a:xfrm>
              <a:off x="2857488" y="5072074"/>
              <a:ext cx="1428760" cy="714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2" name="Rettangolo 141"/>
            <p:cNvSpPr/>
            <p:nvPr/>
          </p:nvSpPr>
          <p:spPr>
            <a:xfrm>
              <a:off x="2857488" y="4357694"/>
              <a:ext cx="1428760" cy="714380"/>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143" name="Gruppo 48"/>
          <p:cNvGrpSpPr/>
          <p:nvPr/>
        </p:nvGrpSpPr>
        <p:grpSpPr>
          <a:xfrm>
            <a:off x="214282" y="1928802"/>
            <a:ext cx="714380" cy="714380"/>
            <a:chOff x="2857488" y="4357694"/>
            <a:chExt cx="1428760" cy="1428760"/>
          </a:xfrm>
        </p:grpSpPr>
        <p:sp>
          <p:nvSpPr>
            <p:cNvPr id="144" name="Rettangolo 143"/>
            <p:cNvSpPr/>
            <p:nvPr/>
          </p:nvSpPr>
          <p:spPr>
            <a:xfrm>
              <a:off x="2857488" y="5072074"/>
              <a:ext cx="1428760" cy="714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5" name="Rettangolo 144"/>
            <p:cNvSpPr/>
            <p:nvPr/>
          </p:nvSpPr>
          <p:spPr>
            <a:xfrm>
              <a:off x="2857488" y="4357694"/>
              <a:ext cx="1428760" cy="714380"/>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146" name="Freccia bidirezionale orizzontale 145"/>
          <p:cNvSpPr/>
          <p:nvPr/>
        </p:nvSpPr>
        <p:spPr>
          <a:xfrm>
            <a:off x="7786710" y="4357694"/>
            <a:ext cx="285752" cy="133352"/>
          </a:xfrm>
          <a:prstGeom prst="leftRightArrow">
            <a:avLst/>
          </a:prstGeom>
          <a:solidFill>
            <a:srgbClr val="F612F6"/>
          </a:solidFill>
          <a:ln>
            <a:solidFill>
              <a:srgbClr val="F61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7" name="Freccia bidirezionale orizzontale 146"/>
          <p:cNvSpPr/>
          <p:nvPr/>
        </p:nvSpPr>
        <p:spPr>
          <a:xfrm rot="5400000">
            <a:off x="8376073" y="3804050"/>
            <a:ext cx="285752" cy="107157"/>
          </a:xfrm>
          <a:prstGeom prst="leftRightArrow">
            <a:avLst/>
          </a:prstGeom>
          <a:solidFill>
            <a:srgbClr val="F612F6"/>
          </a:solidFill>
          <a:ln>
            <a:solidFill>
              <a:srgbClr val="F61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8" name="Freccia bidirezionale orizzontale 147"/>
          <p:cNvSpPr/>
          <p:nvPr/>
        </p:nvSpPr>
        <p:spPr>
          <a:xfrm rot="5400000">
            <a:off x="7184249" y="2683663"/>
            <a:ext cx="357190" cy="276228"/>
          </a:xfrm>
          <a:prstGeom prst="leftRightArrow">
            <a:avLst/>
          </a:prstGeom>
          <a:solidFill>
            <a:srgbClr val="F612F6"/>
          </a:solidFill>
          <a:ln>
            <a:solidFill>
              <a:srgbClr val="F61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9" name="Freccia bidirezionale orizzontale 148"/>
          <p:cNvSpPr/>
          <p:nvPr/>
        </p:nvSpPr>
        <p:spPr>
          <a:xfrm rot="5400000">
            <a:off x="8317733" y="2683663"/>
            <a:ext cx="357190" cy="276228"/>
          </a:xfrm>
          <a:prstGeom prst="leftRightArrow">
            <a:avLst/>
          </a:prstGeom>
          <a:solidFill>
            <a:srgbClr val="F612F6"/>
          </a:solidFill>
          <a:ln>
            <a:solidFill>
              <a:srgbClr val="F61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0" name="Freccia bidirezionale orizzontale 149"/>
          <p:cNvSpPr/>
          <p:nvPr/>
        </p:nvSpPr>
        <p:spPr>
          <a:xfrm>
            <a:off x="6643702" y="3214686"/>
            <a:ext cx="357190" cy="276228"/>
          </a:xfrm>
          <a:prstGeom prst="leftRightArrow">
            <a:avLst/>
          </a:prstGeom>
          <a:solidFill>
            <a:srgbClr val="F612F6"/>
          </a:solidFill>
          <a:ln>
            <a:solidFill>
              <a:srgbClr val="F61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1" name="Freccia bidirezionale orizzontale 150"/>
          <p:cNvSpPr/>
          <p:nvPr/>
        </p:nvSpPr>
        <p:spPr>
          <a:xfrm>
            <a:off x="6643702" y="4295780"/>
            <a:ext cx="357190" cy="276228"/>
          </a:xfrm>
          <a:prstGeom prst="leftRightArrow">
            <a:avLst/>
          </a:prstGeom>
          <a:solidFill>
            <a:srgbClr val="F612F6"/>
          </a:solidFill>
          <a:ln>
            <a:solidFill>
              <a:srgbClr val="F61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86" name="Gruppo 48"/>
          <p:cNvGrpSpPr/>
          <p:nvPr/>
        </p:nvGrpSpPr>
        <p:grpSpPr>
          <a:xfrm>
            <a:off x="8143900" y="3000372"/>
            <a:ext cx="714380" cy="714380"/>
            <a:chOff x="2857488" y="4357694"/>
            <a:chExt cx="1428760" cy="1428760"/>
          </a:xfrm>
        </p:grpSpPr>
        <p:sp>
          <p:nvSpPr>
            <p:cNvPr id="87" name="Rettangolo 86"/>
            <p:cNvSpPr/>
            <p:nvPr/>
          </p:nvSpPr>
          <p:spPr>
            <a:xfrm>
              <a:off x="2857488" y="5072074"/>
              <a:ext cx="1428760" cy="714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8" name="Rettangolo 87"/>
            <p:cNvSpPr/>
            <p:nvPr/>
          </p:nvSpPr>
          <p:spPr>
            <a:xfrm>
              <a:off x="2857488" y="4357694"/>
              <a:ext cx="1428760" cy="714380"/>
            </a:xfrm>
            <a:prstGeom prst="rect">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77" name="Gruppo 48"/>
          <p:cNvGrpSpPr/>
          <p:nvPr/>
        </p:nvGrpSpPr>
        <p:grpSpPr>
          <a:xfrm>
            <a:off x="7000892" y="3000372"/>
            <a:ext cx="714380" cy="714380"/>
            <a:chOff x="2857488" y="4357694"/>
            <a:chExt cx="1428760" cy="1428760"/>
          </a:xfrm>
        </p:grpSpPr>
        <p:sp>
          <p:nvSpPr>
            <p:cNvPr id="78" name="Rettangolo 77"/>
            <p:cNvSpPr/>
            <p:nvPr/>
          </p:nvSpPr>
          <p:spPr>
            <a:xfrm>
              <a:off x="2857488" y="5072074"/>
              <a:ext cx="1428760" cy="714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9" name="Rettangolo 78"/>
            <p:cNvSpPr/>
            <p:nvPr/>
          </p:nvSpPr>
          <p:spPr>
            <a:xfrm>
              <a:off x="2857488" y="4357694"/>
              <a:ext cx="1428760" cy="714380"/>
            </a:xfrm>
            <a:prstGeom prst="rect">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89" name="Gruppo 48"/>
          <p:cNvGrpSpPr/>
          <p:nvPr/>
        </p:nvGrpSpPr>
        <p:grpSpPr>
          <a:xfrm>
            <a:off x="7000892" y="4071942"/>
            <a:ext cx="714380" cy="714380"/>
            <a:chOff x="2857488" y="4357694"/>
            <a:chExt cx="1428760" cy="1428760"/>
          </a:xfrm>
        </p:grpSpPr>
        <p:sp>
          <p:nvSpPr>
            <p:cNvPr id="90" name="Rettangolo 89"/>
            <p:cNvSpPr/>
            <p:nvPr/>
          </p:nvSpPr>
          <p:spPr>
            <a:xfrm>
              <a:off x="2857488" y="5072074"/>
              <a:ext cx="1428760" cy="714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1" name="Rettangolo 90"/>
            <p:cNvSpPr/>
            <p:nvPr/>
          </p:nvSpPr>
          <p:spPr>
            <a:xfrm>
              <a:off x="2857488" y="4357694"/>
              <a:ext cx="1428760" cy="714380"/>
            </a:xfrm>
            <a:prstGeom prst="rect">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152" name="Freccia bidirezionale orizzontale 151"/>
          <p:cNvSpPr/>
          <p:nvPr/>
        </p:nvSpPr>
        <p:spPr>
          <a:xfrm>
            <a:off x="1081062" y="928670"/>
            <a:ext cx="285752" cy="133352"/>
          </a:xfrm>
          <a:prstGeom prst="leftRightArrow">
            <a:avLst/>
          </a:prstGeom>
          <a:solidFill>
            <a:srgbClr val="F612F6"/>
          </a:solidFill>
          <a:ln>
            <a:solidFill>
              <a:srgbClr val="F61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3" name="Freccia bidirezionale orizzontale 152"/>
          <p:cNvSpPr/>
          <p:nvPr/>
        </p:nvSpPr>
        <p:spPr>
          <a:xfrm>
            <a:off x="4786314" y="785794"/>
            <a:ext cx="357190" cy="276228"/>
          </a:xfrm>
          <a:prstGeom prst="leftRightArrow">
            <a:avLst/>
          </a:prstGeom>
          <a:solidFill>
            <a:srgbClr val="F612F6"/>
          </a:solidFill>
          <a:ln>
            <a:solidFill>
              <a:srgbClr val="F61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4" name="CasellaDiTesto 153"/>
          <p:cNvSpPr txBox="1"/>
          <p:nvPr/>
        </p:nvSpPr>
        <p:spPr>
          <a:xfrm>
            <a:off x="3428992" y="3357562"/>
            <a:ext cx="2357454" cy="1384995"/>
          </a:xfrm>
          <a:prstGeom prst="rect">
            <a:avLst/>
          </a:prstGeom>
          <a:solidFill>
            <a:schemeClr val="accent2">
              <a:lumMod val="40000"/>
              <a:lumOff val="60000"/>
            </a:schemeClr>
          </a:solidFill>
        </p:spPr>
        <p:txBody>
          <a:bodyPr wrap="square" rtlCol="0">
            <a:spAutoFit/>
          </a:bodyPr>
          <a:lstStyle/>
          <a:p>
            <a:r>
              <a:rPr lang="it-IT" sz="1400" b="1" dirty="0" smtClean="0">
                <a:latin typeface="Times New Roman" pitchFamily="18" charset="0"/>
                <a:cs typeface="Times New Roman" pitchFamily="18" charset="0"/>
              </a:rPr>
              <a:t>Nella </a:t>
            </a:r>
            <a:r>
              <a:rPr lang="it-IT" sz="1400" b="1" dirty="0" err="1" smtClean="0">
                <a:latin typeface="Times New Roman" pitchFamily="18" charset="0"/>
                <a:cs typeface="Times New Roman" pitchFamily="18" charset="0"/>
              </a:rPr>
              <a:t>metapopolazione</a:t>
            </a:r>
            <a:r>
              <a:rPr lang="it-IT" sz="1400" b="1" dirty="0" smtClean="0">
                <a:latin typeface="Times New Roman" pitchFamily="18" charset="0"/>
                <a:cs typeface="Times New Roman" pitchFamily="18" charset="0"/>
              </a:rPr>
              <a:t> a destra un </a:t>
            </a:r>
            <a:r>
              <a:rPr lang="it-IT" sz="1400" b="1" dirty="0" err="1" smtClean="0">
                <a:latin typeface="Times New Roman" pitchFamily="18" charset="0"/>
                <a:cs typeface="Times New Roman" pitchFamily="18" charset="0"/>
              </a:rPr>
              <a:t>deme</a:t>
            </a:r>
            <a:r>
              <a:rPr lang="it-IT" sz="1400" b="1" dirty="0" smtClean="0">
                <a:latin typeface="Times New Roman" pitchFamily="18" charset="0"/>
                <a:cs typeface="Times New Roman" pitchFamily="18" charset="0"/>
              </a:rPr>
              <a:t> </a:t>
            </a:r>
            <a:r>
              <a:rPr lang="it-IT" sz="1400" b="1" dirty="0" err="1" smtClean="0">
                <a:latin typeface="Times New Roman" pitchFamily="18" charset="0"/>
                <a:cs typeface="Times New Roman" pitchFamily="18" charset="0"/>
              </a:rPr>
              <a:t>monomorfo</a:t>
            </a:r>
            <a:r>
              <a:rPr lang="it-IT" sz="1400" b="1" dirty="0" smtClean="0">
                <a:latin typeface="Times New Roman" pitchFamily="18" charset="0"/>
                <a:cs typeface="Times New Roman" pitchFamily="18" charset="0"/>
              </a:rPr>
              <a:t> per il cromosoma mutato arancio diviene </a:t>
            </a:r>
            <a:r>
              <a:rPr lang="it-IT" sz="1400" b="1" dirty="0" err="1" smtClean="0">
                <a:latin typeface="Times New Roman" pitchFamily="18" charset="0"/>
                <a:cs typeface="Times New Roman" pitchFamily="18" charset="0"/>
              </a:rPr>
              <a:t>monomorfo</a:t>
            </a:r>
            <a:r>
              <a:rPr lang="it-IT" sz="1400" b="1" dirty="0" smtClean="0">
                <a:latin typeface="Times New Roman" pitchFamily="18" charset="0"/>
                <a:cs typeface="Times New Roman" pitchFamily="18" charset="0"/>
              </a:rPr>
              <a:t> per il cromosoma mutato rosso.</a:t>
            </a:r>
            <a:endParaRPr lang="it-IT" sz="1400" b="1" dirty="0">
              <a:latin typeface="Times New Roman" pitchFamily="18" charset="0"/>
              <a:cs typeface="Times New Roman" pitchFamily="18" charset="0"/>
            </a:endParaRPr>
          </a:p>
        </p:txBody>
      </p:sp>
      <p:sp>
        <p:nvSpPr>
          <p:cNvPr id="155" name="CasellaDiTesto 154"/>
          <p:cNvSpPr txBox="1"/>
          <p:nvPr/>
        </p:nvSpPr>
        <p:spPr>
          <a:xfrm>
            <a:off x="71438" y="4901525"/>
            <a:ext cx="4500562" cy="954107"/>
          </a:xfrm>
          <a:prstGeom prst="rect">
            <a:avLst/>
          </a:prstGeom>
          <a:solidFill>
            <a:schemeClr val="accent1">
              <a:lumMod val="40000"/>
              <a:lumOff val="60000"/>
            </a:schemeClr>
          </a:solidFill>
        </p:spPr>
        <p:txBody>
          <a:bodyPr wrap="square" rtlCol="0">
            <a:spAutoFit/>
          </a:bodyPr>
          <a:lstStyle/>
          <a:p>
            <a:r>
              <a:rPr lang="it-IT" sz="1400" b="1" dirty="0" smtClean="0">
                <a:latin typeface="Times New Roman" pitchFamily="18" charset="0"/>
                <a:cs typeface="Times New Roman" pitchFamily="18" charset="0"/>
              </a:rPr>
              <a:t>Questa </a:t>
            </a:r>
            <a:r>
              <a:rPr lang="it-IT" sz="1400" b="1" dirty="0" err="1" smtClean="0">
                <a:latin typeface="Times New Roman" pitchFamily="18" charset="0"/>
                <a:cs typeface="Times New Roman" pitchFamily="18" charset="0"/>
              </a:rPr>
              <a:t>metapopolazione</a:t>
            </a:r>
            <a:r>
              <a:rPr lang="it-IT" sz="1400" b="1" dirty="0" smtClean="0">
                <a:latin typeface="Times New Roman" pitchFamily="18" charset="0"/>
                <a:cs typeface="Times New Roman" pitchFamily="18" charset="0"/>
              </a:rPr>
              <a:t> diventa più stabile quando tutti i demi sono </a:t>
            </a:r>
            <a:r>
              <a:rPr lang="it-IT" sz="1400" b="1" dirty="0" err="1" smtClean="0">
                <a:latin typeface="Times New Roman" pitchFamily="18" charset="0"/>
                <a:cs typeface="Times New Roman" pitchFamily="18" charset="0"/>
              </a:rPr>
              <a:t>monomorfi</a:t>
            </a:r>
            <a:r>
              <a:rPr lang="it-IT" sz="1400" b="1" dirty="0" smtClean="0">
                <a:latin typeface="Times New Roman" pitchFamily="18" charset="0"/>
                <a:cs typeface="Times New Roman" pitchFamily="18" charset="0"/>
              </a:rPr>
              <a:t> per il cromosoma mutato rosso e il cromosoma standard verde o per il cromosoma mutato arancio e il cromosoma standard azzurro</a:t>
            </a:r>
            <a:endParaRPr lang="it-IT" sz="1400" b="1" dirty="0">
              <a:latin typeface="Times New Roman" pitchFamily="18" charset="0"/>
              <a:cs typeface="Times New Roman" pitchFamily="18" charset="0"/>
            </a:endParaRPr>
          </a:p>
        </p:txBody>
      </p:sp>
      <p:sp>
        <p:nvSpPr>
          <p:cNvPr id="156" name="CasellaDiTesto 155"/>
          <p:cNvSpPr txBox="1"/>
          <p:nvPr/>
        </p:nvSpPr>
        <p:spPr>
          <a:xfrm>
            <a:off x="4643470" y="4903785"/>
            <a:ext cx="4500562" cy="954107"/>
          </a:xfrm>
          <a:prstGeom prst="rect">
            <a:avLst/>
          </a:prstGeom>
          <a:solidFill>
            <a:schemeClr val="accent2">
              <a:lumMod val="40000"/>
              <a:lumOff val="60000"/>
            </a:schemeClr>
          </a:solidFill>
        </p:spPr>
        <p:txBody>
          <a:bodyPr wrap="square" rtlCol="0">
            <a:spAutoFit/>
          </a:bodyPr>
          <a:lstStyle/>
          <a:p>
            <a:r>
              <a:rPr lang="it-IT" sz="1400" b="1" dirty="0" smtClean="0">
                <a:latin typeface="Times New Roman" pitchFamily="18" charset="0"/>
                <a:cs typeface="Times New Roman" pitchFamily="18" charset="0"/>
              </a:rPr>
              <a:t>Questa </a:t>
            </a:r>
            <a:r>
              <a:rPr lang="it-IT" sz="1400" b="1" dirty="0" err="1" smtClean="0">
                <a:latin typeface="Times New Roman" pitchFamily="18" charset="0"/>
                <a:cs typeface="Times New Roman" pitchFamily="18" charset="0"/>
              </a:rPr>
              <a:t>metapopolazione</a:t>
            </a:r>
            <a:r>
              <a:rPr lang="it-IT" sz="1400" b="1" dirty="0" smtClean="0">
                <a:latin typeface="Times New Roman" pitchFamily="18" charset="0"/>
                <a:cs typeface="Times New Roman" pitchFamily="18" charset="0"/>
              </a:rPr>
              <a:t> diventa più stabile quando tutti i demi sono </a:t>
            </a:r>
            <a:r>
              <a:rPr lang="it-IT" sz="1400" b="1" dirty="0" err="1" smtClean="0">
                <a:latin typeface="Times New Roman" pitchFamily="18" charset="0"/>
                <a:cs typeface="Times New Roman" pitchFamily="18" charset="0"/>
              </a:rPr>
              <a:t>monomorfi</a:t>
            </a:r>
            <a:r>
              <a:rPr lang="it-IT" sz="1400" b="1" dirty="0" smtClean="0">
                <a:latin typeface="Times New Roman" pitchFamily="18" charset="0"/>
                <a:cs typeface="Times New Roman" pitchFamily="18" charset="0"/>
              </a:rPr>
              <a:t> per il cromosoma mutato rosso e il cromosoma mutato arancio o per il cromosoma standard verde  e il cromosoma standard azzurro</a:t>
            </a:r>
            <a:endParaRPr lang="it-IT" sz="1400" b="1" dirty="0">
              <a:latin typeface="Times New Roman" pitchFamily="18" charset="0"/>
              <a:cs typeface="Times New Roman" pitchFamily="18" charset="0"/>
            </a:endParaRPr>
          </a:p>
        </p:txBody>
      </p:sp>
      <p:sp>
        <p:nvSpPr>
          <p:cNvPr id="157" name="CasellaDiTesto 156"/>
          <p:cNvSpPr txBox="1"/>
          <p:nvPr/>
        </p:nvSpPr>
        <p:spPr>
          <a:xfrm>
            <a:off x="-32" y="5929330"/>
            <a:ext cx="9144000" cy="954107"/>
          </a:xfrm>
          <a:prstGeom prst="rect">
            <a:avLst/>
          </a:prstGeom>
          <a:solidFill>
            <a:srgbClr val="99FF99"/>
          </a:solidFill>
        </p:spPr>
        <p:txBody>
          <a:bodyPr wrap="square" rtlCol="0">
            <a:spAutoFit/>
          </a:bodyPr>
          <a:lstStyle/>
          <a:p>
            <a:r>
              <a:rPr lang="it-IT" sz="1400" b="1" dirty="0" smtClean="0">
                <a:latin typeface="Times New Roman" pitchFamily="18" charset="0"/>
                <a:cs typeface="Times New Roman" pitchFamily="18" charset="0"/>
              </a:rPr>
              <a:t>In entrambi i casi l’aumento di stabilità è dovuto all’aumento del tasso critico di migrazione, legato al fatto che due mutazioni cromosomiche invece di una si affacciano sugli stessi confini tra i demi; questo spiega il tendenziale accumulo di diverse varianti cromosomiche negli stessi demi, come succede in popolazioni di </a:t>
            </a:r>
            <a:r>
              <a:rPr lang="it-IT" sz="1400" b="1" i="1" dirty="0" err="1" smtClean="0">
                <a:latin typeface="Times New Roman" pitchFamily="18" charset="0"/>
                <a:cs typeface="Times New Roman" pitchFamily="18" charset="0"/>
              </a:rPr>
              <a:t>Mus</a:t>
            </a:r>
            <a:r>
              <a:rPr lang="it-IT" sz="1400" b="1" i="1" dirty="0" smtClean="0">
                <a:latin typeface="Times New Roman" pitchFamily="18" charset="0"/>
                <a:cs typeface="Times New Roman" pitchFamily="18" charset="0"/>
              </a:rPr>
              <a:t> </a:t>
            </a:r>
            <a:r>
              <a:rPr lang="it-IT" sz="1400" b="1" i="1" dirty="0" err="1" smtClean="0">
                <a:latin typeface="Times New Roman" pitchFamily="18" charset="0"/>
                <a:cs typeface="Times New Roman" pitchFamily="18" charset="0"/>
              </a:rPr>
              <a:t>musculus</a:t>
            </a:r>
            <a:r>
              <a:rPr lang="it-IT" sz="1400" b="1" i="1" dirty="0" smtClean="0">
                <a:latin typeface="Times New Roman" pitchFamily="18" charset="0"/>
                <a:cs typeface="Times New Roman" pitchFamily="18" charset="0"/>
              </a:rPr>
              <a:t> </a:t>
            </a:r>
            <a:r>
              <a:rPr lang="it-IT" sz="1400" b="1" i="1" dirty="0" err="1" smtClean="0">
                <a:latin typeface="Times New Roman" pitchFamily="18" charset="0"/>
                <a:cs typeface="Times New Roman" pitchFamily="18" charset="0"/>
              </a:rPr>
              <a:t>domesticus</a:t>
            </a:r>
            <a:r>
              <a:rPr lang="it-IT" sz="1400" b="1" dirty="0" smtClean="0">
                <a:latin typeface="Times New Roman" pitchFamily="18" charset="0"/>
                <a:cs typeface="Times New Roman" pitchFamily="18" charset="0"/>
              </a:rPr>
              <a:t>.</a:t>
            </a:r>
            <a:endParaRPr lang="it-IT" sz="1400"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p:cTn id="7" dur="1000" fill="hold"/>
                                        <p:tgtEl>
                                          <p:spTgt spid="92"/>
                                        </p:tgtEl>
                                        <p:attrNameLst>
                                          <p:attrName>ppt_w</p:attrName>
                                        </p:attrNameLst>
                                      </p:cBhvr>
                                      <p:tavLst>
                                        <p:tav tm="0">
                                          <p:val>
                                            <p:strVal val="#ppt_w*0.70"/>
                                          </p:val>
                                        </p:tav>
                                        <p:tav tm="100000">
                                          <p:val>
                                            <p:strVal val="#ppt_w"/>
                                          </p:val>
                                        </p:tav>
                                      </p:tavLst>
                                    </p:anim>
                                    <p:anim calcmode="lin" valueType="num">
                                      <p:cBhvr>
                                        <p:cTn id="8" dur="1000" fill="hold"/>
                                        <p:tgtEl>
                                          <p:spTgt spid="92"/>
                                        </p:tgtEl>
                                        <p:attrNameLst>
                                          <p:attrName>ppt_h</p:attrName>
                                        </p:attrNameLst>
                                      </p:cBhvr>
                                      <p:tavLst>
                                        <p:tav tm="0">
                                          <p:val>
                                            <p:strVal val="#ppt_h"/>
                                          </p:val>
                                        </p:tav>
                                        <p:tav tm="100000">
                                          <p:val>
                                            <p:strVal val="#ppt_h"/>
                                          </p:val>
                                        </p:tav>
                                      </p:tavLst>
                                    </p:anim>
                                    <p:animEffect transition="in" filter="fade">
                                      <p:cBhvr>
                                        <p:cTn id="9" dur="1000"/>
                                        <p:tgtEl>
                                          <p:spTgt spid="92"/>
                                        </p:tgtEl>
                                      </p:cBhvr>
                                    </p:animEffect>
                                  </p:childTnLst>
                                </p:cTn>
                              </p:par>
                              <p:par>
                                <p:cTn id="10" presetID="55" presetClass="entr" presetSubtype="0" fill="hold" nodeType="with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p:cTn id="12" dur="1000" fill="hold"/>
                                        <p:tgtEl>
                                          <p:spTgt spid="61"/>
                                        </p:tgtEl>
                                        <p:attrNameLst>
                                          <p:attrName>ppt_w</p:attrName>
                                        </p:attrNameLst>
                                      </p:cBhvr>
                                      <p:tavLst>
                                        <p:tav tm="0">
                                          <p:val>
                                            <p:strVal val="#ppt_w*0.70"/>
                                          </p:val>
                                        </p:tav>
                                        <p:tav tm="100000">
                                          <p:val>
                                            <p:strVal val="#ppt_w"/>
                                          </p:val>
                                        </p:tav>
                                      </p:tavLst>
                                    </p:anim>
                                    <p:anim calcmode="lin" valueType="num">
                                      <p:cBhvr>
                                        <p:cTn id="13" dur="1000" fill="hold"/>
                                        <p:tgtEl>
                                          <p:spTgt spid="61"/>
                                        </p:tgtEl>
                                        <p:attrNameLst>
                                          <p:attrName>ppt_h</p:attrName>
                                        </p:attrNameLst>
                                      </p:cBhvr>
                                      <p:tavLst>
                                        <p:tav tm="0">
                                          <p:val>
                                            <p:strVal val="#ppt_h"/>
                                          </p:val>
                                        </p:tav>
                                        <p:tav tm="100000">
                                          <p:val>
                                            <p:strVal val="#ppt_h"/>
                                          </p:val>
                                        </p:tav>
                                      </p:tavLst>
                                    </p:anim>
                                    <p:animEffect transition="in" filter="fade">
                                      <p:cBhvr>
                                        <p:cTn id="14" dur="1000"/>
                                        <p:tgtEl>
                                          <p:spTgt spid="61"/>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20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nodeType="clickEffect">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cBhvr>
                                        <p:cTn id="23" dur="1000" fill="hold"/>
                                        <p:tgtEl>
                                          <p:spTgt spid="104"/>
                                        </p:tgtEl>
                                        <p:attrNameLst>
                                          <p:attrName>ppt_w</p:attrName>
                                        </p:attrNameLst>
                                      </p:cBhvr>
                                      <p:tavLst>
                                        <p:tav tm="0">
                                          <p:val>
                                            <p:strVal val="#ppt_w*0.70"/>
                                          </p:val>
                                        </p:tav>
                                        <p:tav tm="100000">
                                          <p:val>
                                            <p:strVal val="#ppt_w"/>
                                          </p:val>
                                        </p:tav>
                                      </p:tavLst>
                                    </p:anim>
                                    <p:anim calcmode="lin" valueType="num">
                                      <p:cBhvr>
                                        <p:cTn id="24" dur="1000" fill="hold"/>
                                        <p:tgtEl>
                                          <p:spTgt spid="104"/>
                                        </p:tgtEl>
                                        <p:attrNameLst>
                                          <p:attrName>ppt_h</p:attrName>
                                        </p:attrNameLst>
                                      </p:cBhvr>
                                      <p:tavLst>
                                        <p:tav tm="0">
                                          <p:val>
                                            <p:strVal val="#ppt_h"/>
                                          </p:val>
                                        </p:tav>
                                        <p:tav tm="100000">
                                          <p:val>
                                            <p:strVal val="#ppt_h"/>
                                          </p:val>
                                        </p:tav>
                                      </p:tavLst>
                                    </p:anim>
                                    <p:animEffect transition="in" filter="fade">
                                      <p:cBhvr>
                                        <p:cTn id="25" dur="1000"/>
                                        <p:tgtEl>
                                          <p:spTgt spid="104"/>
                                        </p:tgtEl>
                                      </p:cBhvr>
                                    </p:animEffect>
                                  </p:childTnLst>
                                </p:cTn>
                              </p:par>
                              <p:par>
                                <p:cTn id="26" presetID="55" presetClass="entr" presetSubtype="0" fill="hold" nodeType="withEffect">
                                  <p:stCondLst>
                                    <p:cond delay="0"/>
                                  </p:stCondLst>
                                  <p:childTnLst>
                                    <p:set>
                                      <p:cBhvr>
                                        <p:cTn id="27" dur="1" fill="hold">
                                          <p:stCondLst>
                                            <p:cond delay="0"/>
                                          </p:stCondLst>
                                        </p:cTn>
                                        <p:tgtEl>
                                          <p:spTgt spid="123"/>
                                        </p:tgtEl>
                                        <p:attrNameLst>
                                          <p:attrName>style.visibility</p:attrName>
                                        </p:attrNameLst>
                                      </p:cBhvr>
                                      <p:to>
                                        <p:strVal val="visible"/>
                                      </p:to>
                                    </p:set>
                                    <p:anim calcmode="lin" valueType="num">
                                      <p:cBhvr>
                                        <p:cTn id="28" dur="1000" fill="hold"/>
                                        <p:tgtEl>
                                          <p:spTgt spid="123"/>
                                        </p:tgtEl>
                                        <p:attrNameLst>
                                          <p:attrName>ppt_w</p:attrName>
                                        </p:attrNameLst>
                                      </p:cBhvr>
                                      <p:tavLst>
                                        <p:tav tm="0">
                                          <p:val>
                                            <p:strVal val="#ppt_w*0.70"/>
                                          </p:val>
                                        </p:tav>
                                        <p:tav tm="100000">
                                          <p:val>
                                            <p:strVal val="#ppt_w"/>
                                          </p:val>
                                        </p:tav>
                                      </p:tavLst>
                                    </p:anim>
                                    <p:anim calcmode="lin" valueType="num">
                                      <p:cBhvr>
                                        <p:cTn id="29" dur="1000" fill="hold"/>
                                        <p:tgtEl>
                                          <p:spTgt spid="123"/>
                                        </p:tgtEl>
                                        <p:attrNameLst>
                                          <p:attrName>ppt_h</p:attrName>
                                        </p:attrNameLst>
                                      </p:cBhvr>
                                      <p:tavLst>
                                        <p:tav tm="0">
                                          <p:val>
                                            <p:strVal val="#ppt_h"/>
                                          </p:val>
                                        </p:tav>
                                        <p:tav tm="100000">
                                          <p:val>
                                            <p:strVal val="#ppt_h"/>
                                          </p:val>
                                        </p:tav>
                                      </p:tavLst>
                                    </p:anim>
                                    <p:animEffect transition="in" filter="fade">
                                      <p:cBhvr>
                                        <p:cTn id="30" dur="1000"/>
                                        <p:tgtEl>
                                          <p:spTgt spid="123"/>
                                        </p:tgtEl>
                                      </p:cBhvr>
                                    </p:animEffect>
                                  </p:childTnLst>
                                </p:cTn>
                              </p:par>
                            </p:childTnLst>
                          </p:cTn>
                        </p:par>
                      </p:childTnLst>
                    </p:cTn>
                  </p:par>
                  <p:par>
                    <p:cTn id="31" fill="hold">
                      <p:stCondLst>
                        <p:cond delay="indefinite"/>
                      </p:stCondLst>
                      <p:childTnLst>
                        <p:par>
                          <p:cTn id="32" fill="hold">
                            <p:stCondLst>
                              <p:cond delay="0"/>
                            </p:stCondLst>
                            <p:childTnLst>
                              <p:par>
                                <p:cTn id="33" presetID="18" presetClass="entr" presetSubtype="12" fill="hold" grpId="0" nodeType="clickEffect">
                                  <p:stCondLst>
                                    <p:cond delay="0"/>
                                  </p:stCondLst>
                                  <p:childTnLst>
                                    <p:set>
                                      <p:cBhvr>
                                        <p:cTn id="34" dur="1" fill="hold">
                                          <p:stCondLst>
                                            <p:cond delay="0"/>
                                          </p:stCondLst>
                                        </p:cTn>
                                        <p:tgtEl>
                                          <p:spTgt spid="152"/>
                                        </p:tgtEl>
                                        <p:attrNameLst>
                                          <p:attrName>style.visibility</p:attrName>
                                        </p:attrNameLst>
                                      </p:cBhvr>
                                      <p:to>
                                        <p:strVal val="visible"/>
                                      </p:to>
                                    </p:set>
                                    <p:animEffect transition="in" filter="strips(downLeft)">
                                      <p:cBhvr>
                                        <p:cTn id="35" dur="500"/>
                                        <p:tgtEl>
                                          <p:spTgt spid="152"/>
                                        </p:tgtEl>
                                      </p:cBhvr>
                                    </p:animEffect>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2000"/>
                                        <p:tgtEl>
                                          <p:spTgt spid="3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2000"/>
                                        <p:tgtEl>
                                          <p:spTgt spid="27"/>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nodeType="clickEffect">
                                  <p:stCondLst>
                                    <p:cond delay="0"/>
                                  </p:stCondLst>
                                  <p:childTnLst>
                                    <p:set>
                                      <p:cBhvr>
                                        <p:cTn id="48" dur="1" fill="hold">
                                          <p:stCondLst>
                                            <p:cond delay="0"/>
                                          </p:stCondLst>
                                        </p:cTn>
                                        <p:tgtEl>
                                          <p:spTgt spid="143"/>
                                        </p:tgtEl>
                                        <p:attrNameLst>
                                          <p:attrName>style.visibility</p:attrName>
                                        </p:attrNameLst>
                                      </p:cBhvr>
                                      <p:to>
                                        <p:strVal val="visible"/>
                                      </p:to>
                                    </p:set>
                                    <p:anim calcmode="lin" valueType="num">
                                      <p:cBhvr>
                                        <p:cTn id="49" dur="1000" fill="hold"/>
                                        <p:tgtEl>
                                          <p:spTgt spid="143"/>
                                        </p:tgtEl>
                                        <p:attrNameLst>
                                          <p:attrName>ppt_w</p:attrName>
                                        </p:attrNameLst>
                                      </p:cBhvr>
                                      <p:tavLst>
                                        <p:tav tm="0">
                                          <p:val>
                                            <p:strVal val="#ppt_w*0.70"/>
                                          </p:val>
                                        </p:tav>
                                        <p:tav tm="100000">
                                          <p:val>
                                            <p:strVal val="#ppt_w"/>
                                          </p:val>
                                        </p:tav>
                                      </p:tavLst>
                                    </p:anim>
                                    <p:anim calcmode="lin" valueType="num">
                                      <p:cBhvr>
                                        <p:cTn id="50" dur="1000" fill="hold"/>
                                        <p:tgtEl>
                                          <p:spTgt spid="143"/>
                                        </p:tgtEl>
                                        <p:attrNameLst>
                                          <p:attrName>ppt_h</p:attrName>
                                        </p:attrNameLst>
                                      </p:cBhvr>
                                      <p:tavLst>
                                        <p:tav tm="0">
                                          <p:val>
                                            <p:strVal val="#ppt_h"/>
                                          </p:val>
                                        </p:tav>
                                        <p:tav tm="100000">
                                          <p:val>
                                            <p:strVal val="#ppt_h"/>
                                          </p:val>
                                        </p:tav>
                                      </p:tavLst>
                                    </p:anim>
                                    <p:animEffect transition="in" filter="fade">
                                      <p:cBhvr>
                                        <p:cTn id="51" dur="1000"/>
                                        <p:tgtEl>
                                          <p:spTgt spid="143"/>
                                        </p:tgtEl>
                                      </p:cBhvr>
                                    </p:animEffect>
                                  </p:childTnLst>
                                </p:cTn>
                              </p:par>
                            </p:childTnLst>
                          </p:cTn>
                        </p:par>
                        <p:par>
                          <p:cTn id="52" fill="hold">
                            <p:stCondLst>
                              <p:cond delay="1000"/>
                            </p:stCondLst>
                            <p:childTnLst>
                              <p:par>
                                <p:cTn id="53" presetID="18" presetClass="entr" presetSubtype="12"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strips(downLeft)">
                                      <p:cBhvr>
                                        <p:cTn id="55" dur="500"/>
                                        <p:tgtEl>
                                          <p:spTgt spid="59"/>
                                        </p:tgtEl>
                                      </p:cBhvr>
                                    </p:animEffect>
                                  </p:childTnLst>
                                </p:cTn>
                              </p:par>
                              <p:par>
                                <p:cTn id="56" presetID="18" presetClass="entr" presetSubtype="12" fill="hold" grpId="0" nodeType="withEffect">
                                  <p:stCondLst>
                                    <p:cond delay="0"/>
                                  </p:stCondLst>
                                  <p:childTnLst>
                                    <p:set>
                                      <p:cBhvr>
                                        <p:cTn id="57" dur="1" fill="hold">
                                          <p:stCondLst>
                                            <p:cond delay="0"/>
                                          </p:stCondLst>
                                        </p:cTn>
                                        <p:tgtEl>
                                          <p:spTgt spid="60"/>
                                        </p:tgtEl>
                                        <p:attrNameLst>
                                          <p:attrName>style.visibility</p:attrName>
                                        </p:attrNameLst>
                                      </p:cBhvr>
                                      <p:to>
                                        <p:strVal val="visible"/>
                                      </p:to>
                                    </p:set>
                                    <p:animEffect transition="in" filter="strips(downLeft)">
                                      <p:cBhvr>
                                        <p:cTn id="58" dur="500"/>
                                        <p:tgtEl>
                                          <p:spTgt spid="60"/>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154"/>
                                        </p:tgtEl>
                                        <p:attrNameLst>
                                          <p:attrName>style.visibility</p:attrName>
                                        </p:attrNameLst>
                                      </p:cBhvr>
                                      <p:to>
                                        <p:strVal val="visible"/>
                                      </p:to>
                                    </p:set>
                                    <p:animEffect transition="in" filter="fade">
                                      <p:cBhvr>
                                        <p:cTn id="63" dur="2000"/>
                                        <p:tgtEl>
                                          <p:spTgt spid="154"/>
                                        </p:tgtEl>
                                      </p:cBhvr>
                                    </p:animEffect>
                                  </p:childTnLst>
                                </p:cTn>
                              </p:par>
                            </p:childTnLst>
                          </p:cTn>
                        </p:par>
                      </p:childTnLst>
                    </p:cTn>
                  </p:par>
                  <p:par>
                    <p:cTn id="64" fill="hold">
                      <p:stCondLst>
                        <p:cond delay="indefinite"/>
                      </p:stCondLst>
                      <p:childTnLst>
                        <p:par>
                          <p:cTn id="65" fill="hold">
                            <p:stCondLst>
                              <p:cond delay="0"/>
                            </p:stCondLst>
                            <p:childTnLst>
                              <p:par>
                                <p:cTn id="66" presetID="55" presetClass="entr" presetSubtype="0" fill="hold" nodeType="clickEffect">
                                  <p:stCondLst>
                                    <p:cond delay="0"/>
                                  </p:stCondLst>
                                  <p:childTnLst>
                                    <p:set>
                                      <p:cBhvr>
                                        <p:cTn id="67" dur="1" fill="hold">
                                          <p:stCondLst>
                                            <p:cond delay="0"/>
                                          </p:stCondLst>
                                        </p:cTn>
                                        <p:tgtEl>
                                          <p:spTgt spid="128"/>
                                        </p:tgtEl>
                                        <p:attrNameLst>
                                          <p:attrName>style.visibility</p:attrName>
                                        </p:attrNameLst>
                                      </p:cBhvr>
                                      <p:to>
                                        <p:strVal val="visible"/>
                                      </p:to>
                                    </p:set>
                                    <p:anim calcmode="lin" valueType="num">
                                      <p:cBhvr>
                                        <p:cTn id="68" dur="1000" fill="hold"/>
                                        <p:tgtEl>
                                          <p:spTgt spid="128"/>
                                        </p:tgtEl>
                                        <p:attrNameLst>
                                          <p:attrName>ppt_w</p:attrName>
                                        </p:attrNameLst>
                                      </p:cBhvr>
                                      <p:tavLst>
                                        <p:tav tm="0">
                                          <p:val>
                                            <p:strVal val="#ppt_w*0.70"/>
                                          </p:val>
                                        </p:tav>
                                        <p:tav tm="100000">
                                          <p:val>
                                            <p:strVal val="#ppt_w"/>
                                          </p:val>
                                        </p:tav>
                                      </p:tavLst>
                                    </p:anim>
                                    <p:anim calcmode="lin" valueType="num">
                                      <p:cBhvr>
                                        <p:cTn id="69" dur="1000" fill="hold"/>
                                        <p:tgtEl>
                                          <p:spTgt spid="128"/>
                                        </p:tgtEl>
                                        <p:attrNameLst>
                                          <p:attrName>ppt_h</p:attrName>
                                        </p:attrNameLst>
                                      </p:cBhvr>
                                      <p:tavLst>
                                        <p:tav tm="0">
                                          <p:val>
                                            <p:strVal val="#ppt_h"/>
                                          </p:val>
                                        </p:tav>
                                        <p:tav tm="100000">
                                          <p:val>
                                            <p:strVal val="#ppt_h"/>
                                          </p:val>
                                        </p:tav>
                                      </p:tavLst>
                                    </p:anim>
                                    <p:animEffect transition="in" filter="fade">
                                      <p:cBhvr>
                                        <p:cTn id="70" dur="1000"/>
                                        <p:tgtEl>
                                          <p:spTgt spid="128"/>
                                        </p:tgtEl>
                                      </p:cBhvr>
                                    </p:animEffect>
                                  </p:childTnLst>
                                </p:cTn>
                              </p:par>
                            </p:childTnLst>
                          </p:cTn>
                        </p:par>
                        <p:par>
                          <p:cTn id="71" fill="hold">
                            <p:stCondLst>
                              <p:cond delay="1000"/>
                            </p:stCondLst>
                            <p:childTnLst>
                              <p:par>
                                <p:cTn id="72" presetID="18" presetClass="entr" presetSubtype="12" fill="hold" grpId="0" nodeType="afterEffect">
                                  <p:stCondLst>
                                    <p:cond delay="0"/>
                                  </p:stCondLst>
                                  <p:childTnLst>
                                    <p:set>
                                      <p:cBhvr>
                                        <p:cTn id="73" dur="1" fill="hold">
                                          <p:stCondLst>
                                            <p:cond delay="0"/>
                                          </p:stCondLst>
                                        </p:cTn>
                                        <p:tgtEl>
                                          <p:spTgt spid="146"/>
                                        </p:tgtEl>
                                        <p:attrNameLst>
                                          <p:attrName>style.visibility</p:attrName>
                                        </p:attrNameLst>
                                      </p:cBhvr>
                                      <p:to>
                                        <p:strVal val="visible"/>
                                      </p:to>
                                    </p:set>
                                    <p:animEffect transition="in" filter="strips(downLeft)">
                                      <p:cBhvr>
                                        <p:cTn id="74" dur="500"/>
                                        <p:tgtEl>
                                          <p:spTgt spid="146"/>
                                        </p:tgtEl>
                                      </p:cBhvr>
                                    </p:animEffect>
                                  </p:childTnLst>
                                </p:cTn>
                              </p:par>
                              <p:par>
                                <p:cTn id="75" presetID="18" presetClass="entr" presetSubtype="12" fill="hold" grpId="0" nodeType="withEffect">
                                  <p:stCondLst>
                                    <p:cond delay="0"/>
                                  </p:stCondLst>
                                  <p:childTnLst>
                                    <p:set>
                                      <p:cBhvr>
                                        <p:cTn id="76" dur="1" fill="hold">
                                          <p:stCondLst>
                                            <p:cond delay="0"/>
                                          </p:stCondLst>
                                        </p:cTn>
                                        <p:tgtEl>
                                          <p:spTgt spid="147"/>
                                        </p:tgtEl>
                                        <p:attrNameLst>
                                          <p:attrName>style.visibility</p:attrName>
                                        </p:attrNameLst>
                                      </p:cBhvr>
                                      <p:to>
                                        <p:strVal val="visible"/>
                                      </p:to>
                                    </p:set>
                                    <p:animEffect transition="in" filter="strips(downLeft)">
                                      <p:cBhvr>
                                        <p:cTn id="77" dur="500"/>
                                        <p:tgtEl>
                                          <p:spTgt spid="147"/>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155"/>
                                        </p:tgtEl>
                                        <p:attrNameLst>
                                          <p:attrName>style.visibility</p:attrName>
                                        </p:attrNameLst>
                                      </p:cBhvr>
                                      <p:to>
                                        <p:strVal val="visible"/>
                                      </p:to>
                                    </p:set>
                                    <p:animEffect transition="in" filter="fade">
                                      <p:cBhvr>
                                        <p:cTn id="82" dur="2000"/>
                                        <p:tgtEl>
                                          <p:spTgt spid="155"/>
                                        </p:tgtEl>
                                      </p:cBhvr>
                                    </p:animEffect>
                                  </p:childTnLst>
                                </p:cTn>
                              </p:par>
                            </p:childTnLst>
                          </p:cTn>
                        </p:par>
                      </p:childTnLst>
                    </p:cTn>
                  </p:par>
                  <p:par>
                    <p:cTn id="83" fill="hold">
                      <p:stCondLst>
                        <p:cond delay="indefinite"/>
                      </p:stCondLst>
                      <p:childTnLst>
                        <p:par>
                          <p:cTn id="84" fill="hold">
                            <p:stCondLst>
                              <p:cond delay="0"/>
                            </p:stCondLst>
                            <p:childTnLst>
                              <p:par>
                                <p:cTn id="85" presetID="55" presetClass="entr" presetSubtype="0" fill="hold" nodeType="clickEffect">
                                  <p:stCondLst>
                                    <p:cond delay="0"/>
                                  </p:stCondLst>
                                  <p:childTnLst>
                                    <p:set>
                                      <p:cBhvr>
                                        <p:cTn id="86" dur="1" fill="hold">
                                          <p:stCondLst>
                                            <p:cond delay="0"/>
                                          </p:stCondLst>
                                        </p:cTn>
                                        <p:tgtEl>
                                          <p:spTgt spid="131"/>
                                        </p:tgtEl>
                                        <p:attrNameLst>
                                          <p:attrName>style.visibility</p:attrName>
                                        </p:attrNameLst>
                                      </p:cBhvr>
                                      <p:to>
                                        <p:strVal val="visible"/>
                                      </p:to>
                                    </p:set>
                                    <p:anim calcmode="lin" valueType="num">
                                      <p:cBhvr>
                                        <p:cTn id="87" dur="1000" fill="hold"/>
                                        <p:tgtEl>
                                          <p:spTgt spid="131"/>
                                        </p:tgtEl>
                                        <p:attrNameLst>
                                          <p:attrName>ppt_w</p:attrName>
                                        </p:attrNameLst>
                                      </p:cBhvr>
                                      <p:tavLst>
                                        <p:tav tm="0">
                                          <p:val>
                                            <p:strVal val="#ppt_w*0.70"/>
                                          </p:val>
                                        </p:tav>
                                        <p:tav tm="100000">
                                          <p:val>
                                            <p:strVal val="#ppt_w"/>
                                          </p:val>
                                        </p:tav>
                                      </p:tavLst>
                                    </p:anim>
                                    <p:anim calcmode="lin" valueType="num">
                                      <p:cBhvr>
                                        <p:cTn id="88" dur="1000" fill="hold"/>
                                        <p:tgtEl>
                                          <p:spTgt spid="131"/>
                                        </p:tgtEl>
                                        <p:attrNameLst>
                                          <p:attrName>ppt_h</p:attrName>
                                        </p:attrNameLst>
                                      </p:cBhvr>
                                      <p:tavLst>
                                        <p:tav tm="0">
                                          <p:val>
                                            <p:strVal val="#ppt_h"/>
                                          </p:val>
                                        </p:tav>
                                        <p:tav tm="100000">
                                          <p:val>
                                            <p:strVal val="#ppt_h"/>
                                          </p:val>
                                        </p:tav>
                                      </p:tavLst>
                                    </p:anim>
                                    <p:animEffect transition="in" filter="fade">
                                      <p:cBhvr>
                                        <p:cTn id="89" dur="1000"/>
                                        <p:tgtEl>
                                          <p:spTgt spid="131"/>
                                        </p:tgtEl>
                                      </p:cBhvr>
                                    </p:animEffect>
                                  </p:childTnLst>
                                </p:cTn>
                              </p:par>
                              <p:par>
                                <p:cTn id="90" presetID="55" presetClass="entr" presetSubtype="0" fill="hold" nodeType="withEffect">
                                  <p:stCondLst>
                                    <p:cond delay="0"/>
                                  </p:stCondLst>
                                  <p:childTnLst>
                                    <p:set>
                                      <p:cBhvr>
                                        <p:cTn id="91" dur="1" fill="hold">
                                          <p:stCondLst>
                                            <p:cond delay="0"/>
                                          </p:stCondLst>
                                        </p:cTn>
                                        <p:tgtEl>
                                          <p:spTgt spid="134"/>
                                        </p:tgtEl>
                                        <p:attrNameLst>
                                          <p:attrName>style.visibility</p:attrName>
                                        </p:attrNameLst>
                                      </p:cBhvr>
                                      <p:to>
                                        <p:strVal val="visible"/>
                                      </p:to>
                                    </p:set>
                                    <p:anim calcmode="lin" valueType="num">
                                      <p:cBhvr>
                                        <p:cTn id="92" dur="1000" fill="hold"/>
                                        <p:tgtEl>
                                          <p:spTgt spid="134"/>
                                        </p:tgtEl>
                                        <p:attrNameLst>
                                          <p:attrName>ppt_w</p:attrName>
                                        </p:attrNameLst>
                                      </p:cBhvr>
                                      <p:tavLst>
                                        <p:tav tm="0">
                                          <p:val>
                                            <p:strVal val="#ppt_w*0.70"/>
                                          </p:val>
                                        </p:tav>
                                        <p:tav tm="100000">
                                          <p:val>
                                            <p:strVal val="#ppt_w"/>
                                          </p:val>
                                        </p:tav>
                                      </p:tavLst>
                                    </p:anim>
                                    <p:anim calcmode="lin" valueType="num">
                                      <p:cBhvr>
                                        <p:cTn id="93" dur="1000" fill="hold"/>
                                        <p:tgtEl>
                                          <p:spTgt spid="134"/>
                                        </p:tgtEl>
                                        <p:attrNameLst>
                                          <p:attrName>ppt_h</p:attrName>
                                        </p:attrNameLst>
                                      </p:cBhvr>
                                      <p:tavLst>
                                        <p:tav tm="0">
                                          <p:val>
                                            <p:strVal val="#ppt_h"/>
                                          </p:val>
                                        </p:tav>
                                        <p:tav tm="100000">
                                          <p:val>
                                            <p:strVal val="#ppt_h"/>
                                          </p:val>
                                        </p:tav>
                                      </p:tavLst>
                                    </p:anim>
                                    <p:animEffect transition="in" filter="fade">
                                      <p:cBhvr>
                                        <p:cTn id="94" dur="1000"/>
                                        <p:tgtEl>
                                          <p:spTgt spid="134"/>
                                        </p:tgtEl>
                                      </p:cBhvr>
                                    </p:animEffect>
                                  </p:childTnLst>
                                </p:cTn>
                              </p:par>
                              <p:par>
                                <p:cTn id="95" presetID="55" presetClass="entr" presetSubtype="0" fill="hold" nodeType="withEffect">
                                  <p:stCondLst>
                                    <p:cond delay="0"/>
                                  </p:stCondLst>
                                  <p:childTnLst>
                                    <p:set>
                                      <p:cBhvr>
                                        <p:cTn id="96" dur="1" fill="hold">
                                          <p:stCondLst>
                                            <p:cond delay="0"/>
                                          </p:stCondLst>
                                        </p:cTn>
                                        <p:tgtEl>
                                          <p:spTgt spid="137"/>
                                        </p:tgtEl>
                                        <p:attrNameLst>
                                          <p:attrName>style.visibility</p:attrName>
                                        </p:attrNameLst>
                                      </p:cBhvr>
                                      <p:to>
                                        <p:strVal val="visible"/>
                                      </p:to>
                                    </p:set>
                                    <p:anim calcmode="lin" valueType="num">
                                      <p:cBhvr>
                                        <p:cTn id="97" dur="1000" fill="hold"/>
                                        <p:tgtEl>
                                          <p:spTgt spid="137"/>
                                        </p:tgtEl>
                                        <p:attrNameLst>
                                          <p:attrName>ppt_w</p:attrName>
                                        </p:attrNameLst>
                                      </p:cBhvr>
                                      <p:tavLst>
                                        <p:tav tm="0">
                                          <p:val>
                                            <p:strVal val="#ppt_w*0.70"/>
                                          </p:val>
                                        </p:tav>
                                        <p:tav tm="100000">
                                          <p:val>
                                            <p:strVal val="#ppt_w"/>
                                          </p:val>
                                        </p:tav>
                                      </p:tavLst>
                                    </p:anim>
                                    <p:anim calcmode="lin" valueType="num">
                                      <p:cBhvr>
                                        <p:cTn id="98" dur="1000" fill="hold"/>
                                        <p:tgtEl>
                                          <p:spTgt spid="137"/>
                                        </p:tgtEl>
                                        <p:attrNameLst>
                                          <p:attrName>ppt_h</p:attrName>
                                        </p:attrNameLst>
                                      </p:cBhvr>
                                      <p:tavLst>
                                        <p:tav tm="0">
                                          <p:val>
                                            <p:strVal val="#ppt_h"/>
                                          </p:val>
                                        </p:tav>
                                        <p:tav tm="100000">
                                          <p:val>
                                            <p:strVal val="#ppt_h"/>
                                          </p:val>
                                        </p:tav>
                                      </p:tavLst>
                                    </p:anim>
                                    <p:animEffect transition="in" filter="fade">
                                      <p:cBhvr>
                                        <p:cTn id="99" dur="1000"/>
                                        <p:tgtEl>
                                          <p:spTgt spid="137"/>
                                        </p:tgtEl>
                                      </p:cBhvr>
                                    </p:animEffect>
                                  </p:childTnLst>
                                </p:cTn>
                              </p:par>
                              <p:par>
                                <p:cTn id="100" presetID="55" presetClass="entr" presetSubtype="0" fill="hold" nodeType="withEffect">
                                  <p:stCondLst>
                                    <p:cond delay="0"/>
                                  </p:stCondLst>
                                  <p:childTnLst>
                                    <p:set>
                                      <p:cBhvr>
                                        <p:cTn id="101" dur="1" fill="hold">
                                          <p:stCondLst>
                                            <p:cond delay="0"/>
                                          </p:stCondLst>
                                        </p:cTn>
                                        <p:tgtEl>
                                          <p:spTgt spid="140"/>
                                        </p:tgtEl>
                                        <p:attrNameLst>
                                          <p:attrName>style.visibility</p:attrName>
                                        </p:attrNameLst>
                                      </p:cBhvr>
                                      <p:to>
                                        <p:strVal val="visible"/>
                                      </p:to>
                                    </p:set>
                                    <p:anim calcmode="lin" valueType="num">
                                      <p:cBhvr>
                                        <p:cTn id="102" dur="1000" fill="hold"/>
                                        <p:tgtEl>
                                          <p:spTgt spid="140"/>
                                        </p:tgtEl>
                                        <p:attrNameLst>
                                          <p:attrName>ppt_w</p:attrName>
                                        </p:attrNameLst>
                                      </p:cBhvr>
                                      <p:tavLst>
                                        <p:tav tm="0">
                                          <p:val>
                                            <p:strVal val="#ppt_w*0.70"/>
                                          </p:val>
                                        </p:tav>
                                        <p:tav tm="100000">
                                          <p:val>
                                            <p:strVal val="#ppt_w"/>
                                          </p:val>
                                        </p:tav>
                                      </p:tavLst>
                                    </p:anim>
                                    <p:anim calcmode="lin" valueType="num">
                                      <p:cBhvr>
                                        <p:cTn id="103" dur="1000" fill="hold"/>
                                        <p:tgtEl>
                                          <p:spTgt spid="140"/>
                                        </p:tgtEl>
                                        <p:attrNameLst>
                                          <p:attrName>ppt_h</p:attrName>
                                        </p:attrNameLst>
                                      </p:cBhvr>
                                      <p:tavLst>
                                        <p:tav tm="0">
                                          <p:val>
                                            <p:strVal val="#ppt_h"/>
                                          </p:val>
                                        </p:tav>
                                        <p:tav tm="100000">
                                          <p:val>
                                            <p:strVal val="#ppt_h"/>
                                          </p:val>
                                        </p:tav>
                                      </p:tavLst>
                                    </p:anim>
                                    <p:animEffect transition="in" filter="fade">
                                      <p:cBhvr>
                                        <p:cTn id="104" dur="1000"/>
                                        <p:tgtEl>
                                          <p:spTgt spid="140"/>
                                        </p:tgtEl>
                                      </p:cBhvr>
                                    </p:animEffect>
                                  </p:childTnLst>
                                </p:cTn>
                              </p:par>
                            </p:childTnLst>
                          </p:cTn>
                        </p:par>
                        <p:par>
                          <p:cTn id="105" fill="hold">
                            <p:stCondLst>
                              <p:cond delay="1000"/>
                            </p:stCondLst>
                            <p:childTnLst>
                              <p:par>
                                <p:cTn id="106" presetID="18" presetClass="exit" presetSubtype="12" fill="hold" grpId="1" nodeType="afterEffect">
                                  <p:stCondLst>
                                    <p:cond delay="0"/>
                                  </p:stCondLst>
                                  <p:childTnLst>
                                    <p:animEffect transition="out" filter="strips(downLeft)">
                                      <p:cBhvr>
                                        <p:cTn id="107" dur="500"/>
                                        <p:tgtEl>
                                          <p:spTgt spid="60"/>
                                        </p:tgtEl>
                                      </p:cBhvr>
                                    </p:animEffect>
                                    <p:set>
                                      <p:cBhvr>
                                        <p:cTn id="108" dur="1" fill="hold">
                                          <p:stCondLst>
                                            <p:cond delay="499"/>
                                          </p:stCondLst>
                                        </p:cTn>
                                        <p:tgtEl>
                                          <p:spTgt spid="60"/>
                                        </p:tgtEl>
                                        <p:attrNameLst>
                                          <p:attrName>style.visibility</p:attrName>
                                        </p:attrNameLst>
                                      </p:cBhvr>
                                      <p:to>
                                        <p:strVal val="hidden"/>
                                      </p:to>
                                    </p:set>
                                  </p:childTnLst>
                                </p:cTn>
                              </p:par>
                              <p:par>
                                <p:cTn id="109" presetID="18" presetClass="exit" presetSubtype="12" fill="hold" grpId="1" nodeType="withEffect">
                                  <p:stCondLst>
                                    <p:cond delay="0"/>
                                  </p:stCondLst>
                                  <p:childTnLst>
                                    <p:animEffect transition="out" filter="strips(downLeft)">
                                      <p:cBhvr>
                                        <p:cTn id="110" dur="500"/>
                                        <p:tgtEl>
                                          <p:spTgt spid="59"/>
                                        </p:tgtEl>
                                      </p:cBhvr>
                                    </p:animEffect>
                                    <p:set>
                                      <p:cBhvr>
                                        <p:cTn id="111" dur="1" fill="hold">
                                          <p:stCondLst>
                                            <p:cond delay="499"/>
                                          </p:stCondLst>
                                        </p:cTn>
                                        <p:tgtEl>
                                          <p:spTgt spid="59"/>
                                        </p:tgtEl>
                                        <p:attrNameLst>
                                          <p:attrName>style.visibility</p:attrName>
                                        </p:attrNameLst>
                                      </p:cBhvr>
                                      <p:to>
                                        <p:strVal val="hidden"/>
                                      </p:to>
                                    </p:set>
                                  </p:childTnLst>
                                </p:cTn>
                              </p:par>
                              <p:par>
                                <p:cTn id="112" presetID="18" presetClass="exit" presetSubtype="12" fill="hold" nodeType="withEffect">
                                  <p:stCondLst>
                                    <p:cond delay="0"/>
                                  </p:stCondLst>
                                  <p:childTnLst>
                                    <p:animEffect transition="out" filter="strips(downLeft)">
                                      <p:cBhvr>
                                        <p:cTn id="113" dur="500"/>
                                        <p:tgtEl>
                                          <p:spTgt spid="104"/>
                                        </p:tgtEl>
                                      </p:cBhvr>
                                    </p:animEffect>
                                    <p:set>
                                      <p:cBhvr>
                                        <p:cTn id="114" dur="1" fill="hold">
                                          <p:stCondLst>
                                            <p:cond delay="499"/>
                                          </p:stCondLst>
                                        </p:cTn>
                                        <p:tgtEl>
                                          <p:spTgt spid="104"/>
                                        </p:tgtEl>
                                        <p:attrNameLst>
                                          <p:attrName>style.visibility</p:attrName>
                                        </p:attrNameLst>
                                      </p:cBhvr>
                                      <p:to>
                                        <p:strVal val="hidden"/>
                                      </p:to>
                                    </p:set>
                                  </p:childTnLst>
                                </p:cTn>
                              </p:par>
                              <p:par>
                                <p:cTn id="115" presetID="18" presetClass="entr" presetSubtype="12" fill="hold" grpId="0" nodeType="withEffect">
                                  <p:stCondLst>
                                    <p:cond delay="0"/>
                                  </p:stCondLst>
                                  <p:childTnLst>
                                    <p:set>
                                      <p:cBhvr>
                                        <p:cTn id="116" dur="1" fill="hold">
                                          <p:stCondLst>
                                            <p:cond delay="0"/>
                                          </p:stCondLst>
                                        </p:cTn>
                                        <p:tgtEl>
                                          <p:spTgt spid="22"/>
                                        </p:tgtEl>
                                        <p:attrNameLst>
                                          <p:attrName>style.visibility</p:attrName>
                                        </p:attrNameLst>
                                      </p:cBhvr>
                                      <p:to>
                                        <p:strVal val="visible"/>
                                      </p:to>
                                    </p:set>
                                    <p:animEffect transition="in" filter="strips(downLeft)">
                                      <p:cBhvr>
                                        <p:cTn id="117" dur="500"/>
                                        <p:tgtEl>
                                          <p:spTgt spid="22"/>
                                        </p:tgtEl>
                                      </p:cBhvr>
                                    </p:animEffect>
                                  </p:childTnLst>
                                </p:cTn>
                              </p:par>
                              <p:par>
                                <p:cTn id="118" presetID="18" presetClass="entr" presetSubtype="12" fill="hold" grpId="0" nodeType="withEffect">
                                  <p:stCondLst>
                                    <p:cond delay="0"/>
                                  </p:stCondLst>
                                  <p:childTnLst>
                                    <p:set>
                                      <p:cBhvr>
                                        <p:cTn id="119" dur="1" fill="hold">
                                          <p:stCondLst>
                                            <p:cond delay="0"/>
                                          </p:stCondLst>
                                        </p:cTn>
                                        <p:tgtEl>
                                          <p:spTgt spid="105"/>
                                        </p:tgtEl>
                                        <p:attrNameLst>
                                          <p:attrName>style.visibility</p:attrName>
                                        </p:attrNameLst>
                                      </p:cBhvr>
                                      <p:to>
                                        <p:strVal val="visible"/>
                                      </p:to>
                                    </p:set>
                                    <p:animEffect transition="in" filter="strips(downLeft)">
                                      <p:cBhvr>
                                        <p:cTn id="120" dur="500"/>
                                        <p:tgtEl>
                                          <p:spTgt spid="105"/>
                                        </p:tgtEl>
                                      </p:cBhvr>
                                    </p:animEffect>
                                  </p:childTnLst>
                                </p:cTn>
                              </p:par>
                              <p:par>
                                <p:cTn id="121" presetID="18" presetClass="entr" presetSubtype="12" fill="hold" grpId="0" nodeType="withEffect">
                                  <p:stCondLst>
                                    <p:cond delay="0"/>
                                  </p:stCondLst>
                                  <p:childTnLst>
                                    <p:set>
                                      <p:cBhvr>
                                        <p:cTn id="122" dur="1" fill="hold">
                                          <p:stCondLst>
                                            <p:cond delay="0"/>
                                          </p:stCondLst>
                                        </p:cTn>
                                        <p:tgtEl>
                                          <p:spTgt spid="106"/>
                                        </p:tgtEl>
                                        <p:attrNameLst>
                                          <p:attrName>style.visibility</p:attrName>
                                        </p:attrNameLst>
                                      </p:cBhvr>
                                      <p:to>
                                        <p:strVal val="visible"/>
                                      </p:to>
                                    </p:set>
                                    <p:animEffect transition="in" filter="strips(downLeft)">
                                      <p:cBhvr>
                                        <p:cTn id="123" dur="500"/>
                                        <p:tgtEl>
                                          <p:spTgt spid="106"/>
                                        </p:tgtEl>
                                      </p:cBhvr>
                                    </p:animEffect>
                                  </p:childTnLst>
                                </p:cTn>
                              </p:par>
                              <p:par>
                                <p:cTn id="124" presetID="18" presetClass="entr" presetSubtype="12" fill="hold" grpId="0" nodeType="withEffect">
                                  <p:stCondLst>
                                    <p:cond delay="0"/>
                                  </p:stCondLst>
                                  <p:childTnLst>
                                    <p:set>
                                      <p:cBhvr>
                                        <p:cTn id="125" dur="1" fill="hold">
                                          <p:stCondLst>
                                            <p:cond delay="0"/>
                                          </p:stCondLst>
                                        </p:cTn>
                                        <p:tgtEl>
                                          <p:spTgt spid="107"/>
                                        </p:tgtEl>
                                        <p:attrNameLst>
                                          <p:attrName>style.visibility</p:attrName>
                                        </p:attrNameLst>
                                      </p:cBhvr>
                                      <p:to>
                                        <p:strVal val="visible"/>
                                      </p:to>
                                    </p:set>
                                    <p:animEffect transition="in" filter="strips(downLeft)">
                                      <p:cBhvr>
                                        <p:cTn id="126" dur="500"/>
                                        <p:tgtEl>
                                          <p:spTgt spid="107"/>
                                        </p:tgtEl>
                                      </p:cBhvr>
                                    </p:animEffect>
                                  </p:childTnLst>
                                </p:cTn>
                              </p:par>
                            </p:childTnLst>
                          </p:cTn>
                        </p:par>
                      </p:childTnLst>
                    </p:cTn>
                  </p:par>
                  <p:par>
                    <p:cTn id="127" fill="hold">
                      <p:stCondLst>
                        <p:cond delay="indefinite"/>
                      </p:stCondLst>
                      <p:childTnLst>
                        <p:par>
                          <p:cTn id="128" fill="hold">
                            <p:stCondLst>
                              <p:cond delay="0"/>
                            </p:stCondLst>
                            <p:childTnLst>
                              <p:par>
                                <p:cTn id="129" presetID="18" presetClass="entr" presetSubtype="12" fill="hold" grpId="0" nodeType="clickEffect">
                                  <p:stCondLst>
                                    <p:cond delay="0"/>
                                  </p:stCondLst>
                                  <p:childTnLst>
                                    <p:set>
                                      <p:cBhvr>
                                        <p:cTn id="130" dur="1" fill="hold">
                                          <p:stCondLst>
                                            <p:cond delay="0"/>
                                          </p:stCondLst>
                                        </p:cTn>
                                        <p:tgtEl>
                                          <p:spTgt spid="153"/>
                                        </p:tgtEl>
                                        <p:attrNameLst>
                                          <p:attrName>style.visibility</p:attrName>
                                        </p:attrNameLst>
                                      </p:cBhvr>
                                      <p:to>
                                        <p:strVal val="visible"/>
                                      </p:to>
                                    </p:set>
                                    <p:animEffect transition="in" filter="strips(downLeft)">
                                      <p:cBhvr>
                                        <p:cTn id="131" dur="500"/>
                                        <p:tgtEl>
                                          <p:spTgt spid="153"/>
                                        </p:tgtEl>
                                      </p:cBhvr>
                                    </p:animEffect>
                                  </p:childTnLst>
                                </p:cTn>
                              </p:par>
                            </p:childTnLst>
                          </p:cTn>
                        </p:par>
                        <p:par>
                          <p:cTn id="132" fill="hold">
                            <p:stCondLst>
                              <p:cond delay="500"/>
                            </p:stCondLst>
                            <p:childTnLst>
                              <p:par>
                                <p:cTn id="133" presetID="10" presetClass="entr" presetSubtype="0" fill="hold" grpId="0" nodeType="afterEffect">
                                  <p:stCondLst>
                                    <p:cond delay="0"/>
                                  </p:stCondLst>
                                  <p:childTnLst>
                                    <p:set>
                                      <p:cBhvr>
                                        <p:cTn id="134" dur="1" fill="hold">
                                          <p:stCondLst>
                                            <p:cond delay="0"/>
                                          </p:stCondLst>
                                        </p:cTn>
                                        <p:tgtEl>
                                          <p:spTgt spid="33"/>
                                        </p:tgtEl>
                                        <p:attrNameLst>
                                          <p:attrName>style.visibility</p:attrName>
                                        </p:attrNameLst>
                                      </p:cBhvr>
                                      <p:to>
                                        <p:strVal val="visible"/>
                                      </p:to>
                                    </p:set>
                                    <p:animEffect transition="in" filter="fade">
                                      <p:cBhvr>
                                        <p:cTn id="135" dur="2000"/>
                                        <p:tgtEl>
                                          <p:spTgt spid="33"/>
                                        </p:tgtEl>
                                      </p:cBhvr>
                                    </p:animEffect>
                                  </p:childTnLst>
                                </p:cTn>
                              </p:par>
                            </p:childTnLst>
                          </p:cTn>
                        </p:par>
                      </p:childTnLst>
                    </p:cTn>
                  </p:par>
                  <p:par>
                    <p:cTn id="136" fill="hold">
                      <p:stCondLst>
                        <p:cond delay="indefinite"/>
                      </p:stCondLst>
                      <p:childTnLst>
                        <p:par>
                          <p:cTn id="137" fill="hold">
                            <p:stCondLst>
                              <p:cond delay="0"/>
                            </p:stCondLst>
                            <p:childTnLst>
                              <p:par>
                                <p:cTn id="138" presetID="10" presetClass="entr" presetSubtype="0" fill="hold" grpId="0" nodeType="clickEffect">
                                  <p:stCondLst>
                                    <p:cond delay="0"/>
                                  </p:stCondLst>
                                  <p:childTnLst>
                                    <p:set>
                                      <p:cBhvr>
                                        <p:cTn id="139" dur="1" fill="hold">
                                          <p:stCondLst>
                                            <p:cond delay="0"/>
                                          </p:stCondLst>
                                        </p:cTn>
                                        <p:tgtEl>
                                          <p:spTgt spid="156"/>
                                        </p:tgtEl>
                                        <p:attrNameLst>
                                          <p:attrName>style.visibility</p:attrName>
                                        </p:attrNameLst>
                                      </p:cBhvr>
                                      <p:to>
                                        <p:strVal val="visible"/>
                                      </p:to>
                                    </p:set>
                                    <p:animEffect transition="in" filter="fade">
                                      <p:cBhvr>
                                        <p:cTn id="140" dur="2000"/>
                                        <p:tgtEl>
                                          <p:spTgt spid="156"/>
                                        </p:tgtEl>
                                      </p:cBhvr>
                                    </p:animEffect>
                                  </p:childTnLst>
                                </p:cTn>
                              </p:par>
                            </p:childTnLst>
                          </p:cTn>
                        </p:par>
                      </p:childTnLst>
                    </p:cTn>
                  </p:par>
                  <p:par>
                    <p:cTn id="141" fill="hold">
                      <p:stCondLst>
                        <p:cond delay="indefinite"/>
                      </p:stCondLst>
                      <p:childTnLst>
                        <p:par>
                          <p:cTn id="142" fill="hold">
                            <p:stCondLst>
                              <p:cond delay="0"/>
                            </p:stCondLst>
                            <p:childTnLst>
                              <p:par>
                                <p:cTn id="143" presetID="55" presetClass="entr" presetSubtype="0" fill="hold" nodeType="clickEffect">
                                  <p:stCondLst>
                                    <p:cond delay="0"/>
                                  </p:stCondLst>
                                  <p:childTnLst>
                                    <p:set>
                                      <p:cBhvr>
                                        <p:cTn id="144" dur="1" fill="hold">
                                          <p:stCondLst>
                                            <p:cond delay="0"/>
                                          </p:stCondLst>
                                        </p:cTn>
                                        <p:tgtEl>
                                          <p:spTgt spid="77"/>
                                        </p:tgtEl>
                                        <p:attrNameLst>
                                          <p:attrName>style.visibility</p:attrName>
                                        </p:attrNameLst>
                                      </p:cBhvr>
                                      <p:to>
                                        <p:strVal val="visible"/>
                                      </p:to>
                                    </p:set>
                                    <p:anim calcmode="lin" valueType="num">
                                      <p:cBhvr>
                                        <p:cTn id="145" dur="1000" fill="hold"/>
                                        <p:tgtEl>
                                          <p:spTgt spid="77"/>
                                        </p:tgtEl>
                                        <p:attrNameLst>
                                          <p:attrName>ppt_w</p:attrName>
                                        </p:attrNameLst>
                                      </p:cBhvr>
                                      <p:tavLst>
                                        <p:tav tm="0">
                                          <p:val>
                                            <p:strVal val="#ppt_w*0.70"/>
                                          </p:val>
                                        </p:tav>
                                        <p:tav tm="100000">
                                          <p:val>
                                            <p:strVal val="#ppt_w"/>
                                          </p:val>
                                        </p:tav>
                                      </p:tavLst>
                                    </p:anim>
                                    <p:anim calcmode="lin" valueType="num">
                                      <p:cBhvr>
                                        <p:cTn id="146" dur="1000" fill="hold"/>
                                        <p:tgtEl>
                                          <p:spTgt spid="77"/>
                                        </p:tgtEl>
                                        <p:attrNameLst>
                                          <p:attrName>ppt_h</p:attrName>
                                        </p:attrNameLst>
                                      </p:cBhvr>
                                      <p:tavLst>
                                        <p:tav tm="0">
                                          <p:val>
                                            <p:strVal val="#ppt_h"/>
                                          </p:val>
                                        </p:tav>
                                        <p:tav tm="100000">
                                          <p:val>
                                            <p:strVal val="#ppt_h"/>
                                          </p:val>
                                        </p:tav>
                                      </p:tavLst>
                                    </p:anim>
                                    <p:animEffect transition="in" filter="fade">
                                      <p:cBhvr>
                                        <p:cTn id="147" dur="1000"/>
                                        <p:tgtEl>
                                          <p:spTgt spid="77"/>
                                        </p:tgtEl>
                                      </p:cBhvr>
                                    </p:animEffect>
                                  </p:childTnLst>
                                </p:cTn>
                              </p:par>
                              <p:par>
                                <p:cTn id="148" presetID="55" presetClass="entr" presetSubtype="0" fill="hold" nodeType="withEffect">
                                  <p:stCondLst>
                                    <p:cond delay="0"/>
                                  </p:stCondLst>
                                  <p:childTnLst>
                                    <p:set>
                                      <p:cBhvr>
                                        <p:cTn id="149" dur="1" fill="hold">
                                          <p:stCondLst>
                                            <p:cond delay="0"/>
                                          </p:stCondLst>
                                        </p:cTn>
                                        <p:tgtEl>
                                          <p:spTgt spid="86"/>
                                        </p:tgtEl>
                                        <p:attrNameLst>
                                          <p:attrName>style.visibility</p:attrName>
                                        </p:attrNameLst>
                                      </p:cBhvr>
                                      <p:to>
                                        <p:strVal val="visible"/>
                                      </p:to>
                                    </p:set>
                                    <p:anim calcmode="lin" valueType="num">
                                      <p:cBhvr>
                                        <p:cTn id="150" dur="1000" fill="hold"/>
                                        <p:tgtEl>
                                          <p:spTgt spid="86"/>
                                        </p:tgtEl>
                                        <p:attrNameLst>
                                          <p:attrName>ppt_w</p:attrName>
                                        </p:attrNameLst>
                                      </p:cBhvr>
                                      <p:tavLst>
                                        <p:tav tm="0">
                                          <p:val>
                                            <p:strVal val="#ppt_w*0.70"/>
                                          </p:val>
                                        </p:tav>
                                        <p:tav tm="100000">
                                          <p:val>
                                            <p:strVal val="#ppt_w"/>
                                          </p:val>
                                        </p:tav>
                                      </p:tavLst>
                                    </p:anim>
                                    <p:anim calcmode="lin" valueType="num">
                                      <p:cBhvr>
                                        <p:cTn id="151" dur="1000" fill="hold"/>
                                        <p:tgtEl>
                                          <p:spTgt spid="86"/>
                                        </p:tgtEl>
                                        <p:attrNameLst>
                                          <p:attrName>ppt_h</p:attrName>
                                        </p:attrNameLst>
                                      </p:cBhvr>
                                      <p:tavLst>
                                        <p:tav tm="0">
                                          <p:val>
                                            <p:strVal val="#ppt_h"/>
                                          </p:val>
                                        </p:tav>
                                        <p:tav tm="100000">
                                          <p:val>
                                            <p:strVal val="#ppt_h"/>
                                          </p:val>
                                        </p:tav>
                                      </p:tavLst>
                                    </p:anim>
                                    <p:animEffect transition="in" filter="fade">
                                      <p:cBhvr>
                                        <p:cTn id="152" dur="1000"/>
                                        <p:tgtEl>
                                          <p:spTgt spid="86"/>
                                        </p:tgtEl>
                                      </p:cBhvr>
                                    </p:animEffect>
                                  </p:childTnLst>
                                </p:cTn>
                              </p:par>
                              <p:par>
                                <p:cTn id="153" presetID="55" presetClass="entr" presetSubtype="0" fill="hold" nodeType="withEffect">
                                  <p:stCondLst>
                                    <p:cond delay="0"/>
                                  </p:stCondLst>
                                  <p:childTnLst>
                                    <p:set>
                                      <p:cBhvr>
                                        <p:cTn id="154" dur="1" fill="hold">
                                          <p:stCondLst>
                                            <p:cond delay="0"/>
                                          </p:stCondLst>
                                        </p:cTn>
                                        <p:tgtEl>
                                          <p:spTgt spid="89"/>
                                        </p:tgtEl>
                                        <p:attrNameLst>
                                          <p:attrName>style.visibility</p:attrName>
                                        </p:attrNameLst>
                                      </p:cBhvr>
                                      <p:to>
                                        <p:strVal val="visible"/>
                                      </p:to>
                                    </p:set>
                                    <p:anim calcmode="lin" valueType="num">
                                      <p:cBhvr>
                                        <p:cTn id="155" dur="1000" fill="hold"/>
                                        <p:tgtEl>
                                          <p:spTgt spid="89"/>
                                        </p:tgtEl>
                                        <p:attrNameLst>
                                          <p:attrName>ppt_w</p:attrName>
                                        </p:attrNameLst>
                                      </p:cBhvr>
                                      <p:tavLst>
                                        <p:tav tm="0">
                                          <p:val>
                                            <p:strVal val="#ppt_w*0.70"/>
                                          </p:val>
                                        </p:tav>
                                        <p:tav tm="100000">
                                          <p:val>
                                            <p:strVal val="#ppt_w"/>
                                          </p:val>
                                        </p:tav>
                                      </p:tavLst>
                                    </p:anim>
                                    <p:anim calcmode="lin" valueType="num">
                                      <p:cBhvr>
                                        <p:cTn id="156" dur="1000" fill="hold"/>
                                        <p:tgtEl>
                                          <p:spTgt spid="89"/>
                                        </p:tgtEl>
                                        <p:attrNameLst>
                                          <p:attrName>ppt_h</p:attrName>
                                        </p:attrNameLst>
                                      </p:cBhvr>
                                      <p:tavLst>
                                        <p:tav tm="0">
                                          <p:val>
                                            <p:strVal val="#ppt_h"/>
                                          </p:val>
                                        </p:tav>
                                        <p:tav tm="100000">
                                          <p:val>
                                            <p:strVal val="#ppt_h"/>
                                          </p:val>
                                        </p:tav>
                                      </p:tavLst>
                                    </p:anim>
                                    <p:animEffect transition="in" filter="fade">
                                      <p:cBhvr>
                                        <p:cTn id="157" dur="1000"/>
                                        <p:tgtEl>
                                          <p:spTgt spid="89"/>
                                        </p:tgtEl>
                                      </p:cBhvr>
                                    </p:animEffect>
                                  </p:childTnLst>
                                </p:cTn>
                              </p:par>
                            </p:childTnLst>
                          </p:cTn>
                        </p:par>
                        <p:par>
                          <p:cTn id="158" fill="hold">
                            <p:stCondLst>
                              <p:cond delay="1000"/>
                            </p:stCondLst>
                            <p:childTnLst>
                              <p:par>
                                <p:cTn id="159" presetID="18" presetClass="entr" presetSubtype="12" fill="hold" grpId="0" nodeType="afterEffect">
                                  <p:stCondLst>
                                    <p:cond delay="0"/>
                                  </p:stCondLst>
                                  <p:childTnLst>
                                    <p:set>
                                      <p:cBhvr>
                                        <p:cTn id="160" dur="1" fill="hold">
                                          <p:stCondLst>
                                            <p:cond delay="0"/>
                                          </p:stCondLst>
                                        </p:cTn>
                                        <p:tgtEl>
                                          <p:spTgt spid="151"/>
                                        </p:tgtEl>
                                        <p:attrNameLst>
                                          <p:attrName>style.visibility</p:attrName>
                                        </p:attrNameLst>
                                      </p:cBhvr>
                                      <p:to>
                                        <p:strVal val="visible"/>
                                      </p:to>
                                    </p:set>
                                    <p:animEffect transition="in" filter="strips(downLeft)">
                                      <p:cBhvr>
                                        <p:cTn id="161" dur="500"/>
                                        <p:tgtEl>
                                          <p:spTgt spid="151"/>
                                        </p:tgtEl>
                                      </p:cBhvr>
                                    </p:animEffect>
                                  </p:childTnLst>
                                </p:cTn>
                              </p:par>
                              <p:par>
                                <p:cTn id="162" presetID="18" presetClass="entr" presetSubtype="12" fill="hold" grpId="0" nodeType="withEffect">
                                  <p:stCondLst>
                                    <p:cond delay="0"/>
                                  </p:stCondLst>
                                  <p:childTnLst>
                                    <p:set>
                                      <p:cBhvr>
                                        <p:cTn id="163" dur="1" fill="hold">
                                          <p:stCondLst>
                                            <p:cond delay="0"/>
                                          </p:stCondLst>
                                        </p:cTn>
                                        <p:tgtEl>
                                          <p:spTgt spid="150"/>
                                        </p:tgtEl>
                                        <p:attrNameLst>
                                          <p:attrName>style.visibility</p:attrName>
                                        </p:attrNameLst>
                                      </p:cBhvr>
                                      <p:to>
                                        <p:strVal val="visible"/>
                                      </p:to>
                                    </p:set>
                                    <p:animEffect transition="in" filter="strips(downLeft)">
                                      <p:cBhvr>
                                        <p:cTn id="164" dur="500"/>
                                        <p:tgtEl>
                                          <p:spTgt spid="150"/>
                                        </p:tgtEl>
                                      </p:cBhvr>
                                    </p:animEffect>
                                  </p:childTnLst>
                                </p:cTn>
                              </p:par>
                              <p:par>
                                <p:cTn id="165" presetID="18" presetClass="entr" presetSubtype="12" fill="hold" grpId="0" nodeType="withEffect">
                                  <p:stCondLst>
                                    <p:cond delay="0"/>
                                  </p:stCondLst>
                                  <p:childTnLst>
                                    <p:set>
                                      <p:cBhvr>
                                        <p:cTn id="166" dur="1" fill="hold">
                                          <p:stCondLst>
                                            <p:cond delay="0"/>
                                          </p:stCondLst>
                                        </p:cTn>
                                        <p:tgtEl>
                                          <p:spTgt spid="148"/>
                                        </p:tgtEl>
                                        <p:attrNameLst>
                                          <p:attrName>style.visibility</p:attrName>
                                        </p:attrNameLst>
                                      </p:cBhvr>
                                      <p:to>
                                        <p:strVal val="visible"/>
                                      </p:to>
                                    </p:set>
                                    <p:animEffect transition="in" filter="strips(downLeft)">
                                      <p:cBhvr>
                                        <p:cTn id="167" dur="500"/>
                                        <p:tgtEl>
                                          <p:spTgt spid="148"/>
                                        </p:tgtEl>
                                      </p:cBhvr>
                                    </p:animEffect>
                                  </p:childTnLst>
                                </p:cTn>
                              </p:par>
                              <p:par>
                                <p:cTn id="168" presetID="18" presetClass="entr" presetSubtype="12" fill="hold" grpId="0" nodeType="withEffect">
                                  <p:stCondLst>
                                    <p:cond delay="0"/>
                                  </p:stCondLst>
                                  <p:childTnLst>
                                    <p:set>
                                      <p:cBhvr>
                                        <p:cTn id="169" dur="1" fill="hold">
                                          <p:stCondLst>
                                            <p:cond delay="0"/>
                                          </p:stCondLst>
                                        </p:cTn>
                                        <p:tgtEl>
                                          <p:spTgt spid="149"/>
                                        </p:tgtEl>
                                        <p:attrNameLst>
                                          <p:attrName>style.visibility</p:attrName>
                                        </p:attrNameLst>
                                      </p:cBhvr>
                                      <p:to>
                                        <p:strVal val="visible"/>
                                      </p:to>
                                    </p:set>
                                    <p:animEffect transition="in" filter="strips(downLeft)">
                                      <p:cBhvr>
                                        <p:cTn id="170" dur="500"/>
                                        <p:tgtEl>
                                          <p:spTgt spid="149"/>
                                        </p:tgtEl>
                                      </p:cBhvr>
                                    </p:animEffect>
                                  </p:childTnLst>
                                </p:cTn>
                              </p:par>
                              <p:par>
                                <p:cTn id="171" presetID="18" presetClass="exit" presetSubtype="12" fill="hold" nodeType="withEffect">
                                  <p:stCondLst>
                                    <p:cond delay="0"/>
                                  </p:stCondLst>
                                  <p:childTnLst>
                                    <p:animEffect transition="out" filter="strips(downLeft)">
                                      <p:cBhvr>
                                        <p:cTn id="172" dur="500"/>
                                        <p:tgtEl>
                                          <p:spTgt spid="123"/>
                                        </p:tgtEl>
                                      </p:cBhvr>
                                    </p:animEffect>
                                    <p:set>
                                      <p:cBhvr>
                                        <p:cTn id="173" dur="1" fill="hold">
                                          <p:stCondLst>
                                            <p:cond delay="499"/>
                                          </p:stCondLst>
                                        </p:cTn>
                                        <p:tgtEl>
                                          <p:spTgt spid="123"/>
                                        </p:tgtEl>
                                        <p:attrNameLst>
                                          <p:attrName>style.visibility</p:attrName>
                                        </p:attrNameLst>
                                      </p:cBhvr>
                                      <p:to>
                                        <p:strVal val="hidden"/>
                                      </p:to>
                                    </p:set>
                                  </p:childTnLst>
                                </p:cTn>
                              </p:par>
                              <p:par>
                                <p:cTn id="174" presetID="18" presetClass="exit" presetSubtype="12" fill="hold" grpId="1" nodeType="withEffect">
                                  <p:stCondLst>
                                    <p:cond delay="0"/>
                                  </p:stCondLst>
                                  <p:childTnLst>
                                    <p:animEffect transition="out" filter="strips(downLeft)">
                                      <p:cBhvr>
                                        <p:cTn id="175" dur="500"/>
                                        <p:tgtEl>
                                          <p:spTgt spid="147"/>
                                        </p:tgtEl>
                                      </p:cBhvr>
                                    </p:animEffect>
                                    <p:set>
                                      <p:cBhvr>
                                        <p:cTn id="176" dur="1" fill="hold">
                                          <p:stCondLst>
                                            <p:cond delay="499"/>
                                          </p:stCondLst>
                                        </p:cTn>
                                        <p:tgtEl>
                                          <p:spTgt spid="147"/>
                                        </p:tgtEl>
                                        <p:attrNameLst>
                                          <p:attrName>style.visibility</p:attrName>
                                        </p:attrNameLst>
                                      </p:cBhvr>
                                      <p:to>
                                        <p:strVal val="hidden"/>
                                      </p:to>
                                    </p:set>
                                  </p:childTnLst>
                                </p:cTn>
                              </p:par>
                              <p:par>
                                <p:cTn id="177" presetID="18" presetClass="exit" presetSubtype="12" fill="hold" grpId="1" nodeType="withEffect">
                                  <p:stCondLst>
                                    <p:cond delay="0"/>
                                  </p:stCondLst>
                                  <p:childTnLst>
                                    <p:animEffect transition="out" filter="strips(downLeft)">
                                      <p:cBhvr>
                                        <p:cTn id="178" dur="500"/>
                                        <p:tgtEl>
                                          <p:spTgt spid="146"/>
                                        </p:tgtEl>
                                      </p:cBhvr>
                                    </p:animEffect>
                                    <p:set>
                                      <p:cBhvr>
                                        <p:cTn id="179" dur="1" fill="hold">
                                          <p:stCondLst>
                                            <p:cond delay="499"/>
                                          </p:stCondLst>
                                        </p:cTn>
                                        <p:tgtEl>
                                          <p:spTgt spid="146"/>
                                        </p:tgtEl>
                                        <p:attrNameLst>
                                          <p:attrName>style.visibility</p:attrName>
                                        </p:attrNameLst>
                                      </p:cBhvr>
                                      <p:to>
                                        <p:strVal val="hidden"/>
                                      </p:to>
                                    </p:set>
                                  </p:childTnLst>
                                </p:cTn>
                              </p:par>
                            </p:childTnLst>
                          </p:cTn>
                        </p:par>
                      </p:childTnLst>
                    </p:cTn>
                  </p:par>
                  <p:par>
                    <p:cTn id="180" fill="hold">
                      <p:stCondLst>
                        <p:cond delay="indefinite"/>
                      </p:stCondLst>
                      <p:childTnLst>
                        <p:par>
                          <p:cTn id="181" fill="hold">
                            <p:stCondLst>
                              <p:cond delay="0"/>
                            </p:stCondLst>
                            <p:childTnLst>
                              <p:par>
                                <p:cTn id="182" presetID="10" presetClass="entr" presetSubtype="0" fill="hold" grpId="0" nodeType="clickEffect">
                                  <p:stCondLst>
                                    <p:cond delay="0"/>
                                  </p:stCondLst>
                                  <p:childTnLst>
                                    <p:set>
                                      <p:cBhvr>
                                        <p:cTn id="183" dur="1" fill="hold">
                                          <p:stCondLst>
                                            <p:cond delay="0"/>
                                          </p:stCondLst>
                                        </p:cTn>
                                        <p:tgtEl>
                                          <p:spTgt spid="157"/>
                                        </p:tgtEl>
                                        <p:attrNameLst>
                                          <p:attrName>style.visibility</p:attrName>
                                        </p:attrNameLst>
                                      </p:cBhvr>
                                      <p:to>
                                        <p:strVal val="visible"/>
                                      </p:to>
                                    </p:set>
                                    <p:animEffect transition="in" filter="fade">
                                      <p:cBhvr>
                                        <p:cTn id="184" dur="20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2" grpId="0" animBg="1"/>
      <p:bldP spid="27" grpId="0" animBg="1"/>
      <p:bldP spid="32" grpId="0"/>
      <p:bldP spid="33" grpId="0"/>
      <p:bldP spid="105" grpId="0" animBg="1"/>
      <p:bldP spid="106" grpId="0" animBg="1"/>
      <p:bldP spid="107" grpId="0" animBg="1"/>
      <p:bldP spid="59" grpId="0" animBg="1"/>
      <p:bldP spid="59" grpId="1" animBg="1"/>
      <p:bldP spid="60" grpId="0" animBg="1"/>
      <p:bldP spid="60" grpId="1" animBg="1"/>
      <p:bldP spid="146" grpId="0" animBg="1"/>
      <p:bldP spid="146" grpId="1" animBg="1"/>
      <p:bldP spid="147" grpId="0" animBg="1"/>
      <p:bldP spid="147" grpId="1"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a:spLocks noGrp="1"/>
          </p:cNvSpPr>
          <p:nvPr>
            <p:ph type="title"/>
          </p:nvPr>
        </p:nvSpPr>
        <p:spPr>
          <a:xfrm>
            <a:off x="457200" y="-142900"/>
            <a:ext cx="8229600" cy="1143000"/>
          </a:xfrm>
        </p:spPr>
        <p:txBody>
          <a:bodyPr>
            <a:normAutofit/>
          </a:bodyPr>
          <a:lstStyle/>
          <a:p>
            <a:r>
              <a:rPr lang="it-IT" sz="2800" b="1" dirty="0" smtClean="0">
                <a:latin typeface="Times New Roman" pitchFamily="18" charset="0"/>
                <a:cs typeface="Times New Roman" pitchFamily="18" charset="0"/>
              </a:rPr>
              <a:t>Le mutazioni cromosomiche sottodominanti </a:t>
            </a:r>
            <a:br>
              <a:rPr lang="it-IT" sz="2800" b="1" dirty="0" smtClean="0">
                <a:latin typeface="Times New Roman" pitchFamily="18" charset="0"/>
                <a:cs typeface="Times New Roman" pitchFamily="18" charset="0"/>
              </a:rPr>
            </a:br>
            <a:r>
              <a:rPr lang="it-IT" sz="2800" b="1" dirty="0" smtClean="0">
                <a:latin typeface="Times New Roman" pitchFamily="18" charset="0"/>
                <a:cs typeface="Times New Roman" pitchFamily="18" charset="0"/>
              </a:rPr>
              <a:t>sono fattori di isolamento riproduttivo</a:t>
            </a:r>
            <a:endParaRPr lang="it-IT" sz="2800" b="1" dirty="0">
              <a:latin typeface="Times New Roman" pitchFamily="18" charset="0"/>
              <a:cs typeface="Times New Roman" pitchFamily="18" charset="0"/>
            </a:endParaRPr>
          </a:p>
        </p:txBody>
      </p:sp>
      <p:sp>
        <p:nvSpPr>
          <p:cNvPr id="6" name="AutoShape 39">
            <a:hlinkClick r:id="" action="ppaction://hlinkshowjump?jump=previousslide" highlightClick="1"/>
          </p:cNvPr>
          <p:cNvSpPr>
            <a:spLocks noChangeArrowheads="1"/>
          </p:cNvSpPr>
          <p:nvPr/>
        </p:nvSpPr>
        <p:spPr bwMode="auto">
          <a:xfrm>
            <a:off x="107950" y="115888"/>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7" name="AutoShape 40">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sp>
        <p:nvSpPr>
          <p:cNvPr id="8" name="Rettangolo 7"/>
          <p:cNvSpPr/>
          <p:nvPr/>
        </p:nvSpPr>
        <p:spPr>
          <a:xfrm>
            <a:off x="500034" y="2571744"/>
            <a:ext cx="1428760" cy="1428760"/>
          </a:xfrm>
          <a:prstGeom prst="rect">
            <a:avLst/>
          </a:pr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Rettangolo 8"/>
          <p:cNvSpPr/>
          <p:nvPr/>
        </p:nvSpPr>
        <p:spPr>
          <a:xfrm>
            <a:off x="2571736" y="2571744"/>
            <a:ext cx="1428760" cy="1428760"/>
          </a:xfrm>
          <a:prstGeom prst="rect">
            <a:avLst/>
          </a:prstGeom>
          <a:solidFill>
            <a:srgbClr val="FFCCCC"/>
          </a:solidFill>
          <a:ln>
            <a:solidFill>
              <a:srgbClr val="FF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Freccia bidirezionale orizzontale 9"/>
          <p:cNvSpPr/>
          <p:nvPr/>
        </p:nvSpPr>
        <p:spPr>
          <a:xfrm>
            <a:off x="5929322" y="3286124"/>
            <a:ext cx="500066"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Freccia bidirezionale orizzontale 10"/>
          <p:cNvSpPr/>
          <p:nvPr/>
        </p:nvSpPr>
        <p:spPr>
          <a:xfrm>
            <a:off x="2000232" y="3214686"/>
            <a:ext cx="500066" cy="276228"/>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CasellaDiTesto 17"/>
          <p:cNvSpPr txBox="1"/>
          <p:nvPr/>
        </p:nvSpPr>
        <p:spPr>
          <a:xfrm>
            <a:off x="428596" y="5976484"/>
            <a:ext cx="8572560" cy="523220"/>
          </a:xfrm>
          <a:prstGeom prst="rect">
            <a:avLst/>
          </a:prstGeom>
          <a:noFill/>
        </p:spPr>
        <p:txBody>
          <a:bodyPr wrap="square" rtlCol="0">
            <a:spAutoFit/>
          </a:bodyPr>
          <a:lstStyle/>
          <a:p>
            <a:r>
              <a:rPr lang="it-IT" sz="1400" b="1" dirty="0" err="1" smtClean="0">
                <a:latin typeface="Times New Roman" pitchFamily="18" charset="0"/>
                <a:cs typeface="Times New Roman" pitchFamily="18" charset="0"/>
              </a:rPr>
              <a:t>m*</a:t>
            </a:r>
            <a:r>
              <a:rPr lang="it-IT" sz="1400" b="1" dirty="0" smtClean="0">
                <a:latin typeface="Times New Roman" pitchFamily="18" charset="0"/>
                <a:cs typeface="Times New Roman" pitchFamily="18" charset="0"/>
              </a:rPr>
              <a:t>/</a:t>
            </a:r>
            <a:r>
              <a:rPr lang="it-IT" sz="1400" b="1" dirty="0" err="1" smtClean="0">
                <a:latin typeface="Times New Roman" pitchFamily="18" charset="0"/>
                <a:cs typeface="Times New Roman" pitchFamily="18" charset="0"/>
              </a:rPr>
              <a:t>m=</a:t>
            </a:r>
            <a:r>
              <a:rPr lang="it-IT" sz="1400" b="1" dirty="0" smtClean="0">
                <a:latin typeface="Times New Roman" pitchFamily="18" charset="0"/>
                <a:cs typeface="Times New Roman" pitchFamily="18" charset="0"/>
              </a:rPr>
              <a:t> R(1-s)/(</a:t>
            </a:r>
            <a:r>
              <a:rPr lang="it-IT" sz="1400" b="1" dirty="0" err="1" smtClean="0">
                <a:latin typeface="Times New Roman" pitchFamily="18" charset="0"/>
                <a:cs typeface="Times New Roman" pitchFamily="18" charset="0"/>
              </a:rPr>
              <a:t>s+R</a:t>
            </a:r>
            <a:r>
              <a:rPr lang="it-IT" sz="1400" b="1" dirty="0" smtClean="0">
                <a:latin typeface="Times New Roman" pitchFamily="18" charset="0"/>
                <a:cs typeface="Times New Roman" pitchFamily="18" charset="0"/>
              </a:rPr>
              <a:t>(1-s)), in cui R = frequenza di ricombinazione fra il gene con alleli neutrali e il sito della mutazione cromosomica; se R=0,5 (geni non associati alla mutazione cromosomica), </a:t>
            </a:r>
            <a:r>
              <a:rPr lang="it-IT" sz="1400" b="1" dirty="0" err="1" smtClean="0">
                <a:latin typeface="Times New Roman" pitchFamily="18" charset="0"/>
                <a:cs typeface="Times New Roman" pitchFamily="18" charset="0"/>
              </a:rPr>
              <a:t>m*</a:t>
            </a:r>
            <a:r>
              <a:rPr lang="it-IT" sz="1400" b="1" dirty="0" smtClean="0">
                <a:latin typeface="Times New Roman" pitchFamily="18" charset="0"/>
                <a:cs typeface="Times New Roman" pitchFamily="18" charset="0"/>
              </a:rPr>
              <a:t>/</a:t>
            </a:r>
            <a:r>
              <a:rPr lang="it-IT" sz="1400" b="1" dirty="0" err="1" smtClean="0">
                <a:latin typeface="Times New Roman" pitchFamily="18" charset="0"/>
                <a:cs typeface="Times New Roman" pitchFamily="18" charset="0"/>
              </a:rPr>
              <a:t>m=</a:t>
            </a:r>
            <a:r>
              <a:rPr lang="it-IT" sz="1400" b="1" dirty="0" smtClean="0">
                <a:latin typeface="Times New Roman" pitchFamily="18" charset="0"/>
                <a:cs typeface="Times New Roman" pitchFamily="18" charset="0"/>
              </a:rPr>
              <a:t> (1-s)/(1+s).</a:t>
            </a:r>
          </a:p>
        </p:txBody>
      </p:sp>
      <p:sp>
        <p:nvSpPr>
          <p:cNvPr id="20" name="Rettangolo 19"/>
          <p:cNvSpPr/>
          <p:nvPr/>
        </p:nvSpPr>
        <p:spPr>
          <a:xfrm>
            <a:off x="500034" y="4429132"/>
            <a:ext cx="1428760" cy="1428760"/>
          </a:xfrm>
          <a:prstGeom prst="rect">
            <a:avLst/>
          </a:pr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Rettangolo 20"/>
          <p:cNvSpPr/>
          <p:nvPr/>
        </p:nvSpPr>
        <p:spPr>
          <a:xfrm>
            <a:off x="4429124" y="2571744"/>
            <a:ext cx="1428760" cy="1428760"/>
          </a:xfrm>
          <a:prstGeom prst="rect">
            <a:avLst/>
          </a:pr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 name="Rettangolo 23"/>
          <p:cNvSpPr/>
          <p:nvPr/>
        </p:nvSpPr>
        <p:spPr>
          <a:xfrm>
            <a:off x="6429388" y="2571744"/>
            <a:ext cx="1428760" cy="1428760"/>
          </a:xfrm>
          <a:prstGeom prst="rect">
            <a:avLst/>
          </a:prstGeom>
          <a:solidFill>
            <a:srgbClr val="FFCCCC"/>
          </a:solidFill>
          <a:ln>
            <a:solidFill>
              <a:srgbClr val="FF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Rettangolo 24"/>
          <p:cNvSpPr/>
          <p:nvPr/>
        </p:nvSpPr>
        <p:spPr>
          <a:xfrm>
            <a:off x="2571736" y="4429132"/>
            <a:ext cx="1428760" cy="1428760"/>
          </a:xfrm>
          <a:prstGeom prst="rect">
            <a:avLst/>
          </a:prstGeom>
          <a:solidFill>
            <a:srgbClr val="FFCCCC"/>
          </a:solidFill>
          <a:ln>
            <a:solidFill>
              <a:srgbClr val="FF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7" name="Rettangolo 26"/>
          <p:cNvSpPr/>
          <p:nvPr/>
        </p:nvSpPr>
        <p:spPr>
          <a:xfrm>
            <a:off x="2571736" y="2571744"/>
            <a:ext cx="1428760" cy="428628"/>
          </a:xfrm>
          <a:prstGeom prst="rect">
            <a:avLst/>
          </a:pr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0" name="Freccia bidirezionale orizzontale 29"/>
          <p:cNvSpPr/>
          <p:nvPr/>
        </p:nvSpPr>
        <p:spPr>
          <a:xfrm>
            <a:off x="2000232" y="5000636"/>
            <a:ext cx="500066" cy="276228"/>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2" name="Rettangolo 31"/>
          <p:cNvSpPr/>
          <p:nvPr/>
        </p:nvSpPr>
        <p:spPr>
          <a:xfrm>
            <a:off x="500034" y="3571876"/>
            <a:ext cx="1428760" cy="428628"/>
          </a:xfrm>
          <a:prstGeom prst="rect">
            <a:avLst/>
          </a:prstGeom>
          <a:solidFill>
            <a:srgbClr val="FFCCCC"/>
          </a:solidFill>
          <a:ln>
            <a:solidFill>
              <a:srgbClr val="FF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3" name="Rettangolo 32"/>
          <p:cNvSpPr/>
          <p:nvPr/>
        </p:nvSpPr>
        <p:spPr>
          <a:xfrm>
            <a:off x="6429388" y="2571744"/>
            <a:ext cx="1428760" cy="142876"/>
          </a:xfrm>
          <a:prstGeom prst="rect">
            <a:avLst/>
          </a:pr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4" name="Rettangolo 33"/>
          <p:cNvSpPr/>
          <p:nvPr/>
        </p:nvSpPr>
        <p:spPr>
          <a:xfrm>
            <a:off x="2571736" y="4429132"/>
            <a:ext cx="1419236" cy="142876"/>
          </a:xfrm>
          <a:prstGeom prst="rect">
            <a:avLst/>
          </a:pr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5" name="Rettangolo 34"/>
          <p:cNvSpPr/>
          <p:nvPr/>
        </p:nvSpPr>
        <p:spPr>
          <a:xfrm>
            <a:off x="4438648" y="3857628"/>
            <a:ext cx="1419236" cy="142876"/>
          </a:xfrm>
          <a:prstGeom prst="rect">
            <a:avLst/>
          </a:prstGeom>
          <a:solidFill>
            <a:srgbClr val="FFCCCC"/>
          </a:solidFill>
          <a:ln>
            <a:solidFill>
              <a:srgbClr val="FF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6" name="Rettangolo 35"/>
          <p:cNvSpPr/>
          <p:nvPr/>
        </p:nvSpPr>
        <p:spPr>
          <a:xfrm>
            <a:off x="500034" y="5715016"/>
            <a:ext cx="1428760" cy="142876"/>
          </a:xfrm>
          <a:prstGeom prst="rect">
            <a:avLst/>
          </a:prstGeom>
          <a:solidFill>
            <a:srgbClr val="FFCCCC"/>
          </a:solidFill>
          <a:ln>
            <a:solidFill>
              <a:srgbClr val="FF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7" name="Rettangolo 36"/>
          <p:cNvSpPr/>
          <p:nvPr/>
        </p:nvSpPr>
        <p:spPr>
          <a:xfrm>
            <a:off x="714348" y="1428736"/>
            <a:ext cx="714380" cy="714380"/>
          </a:xfrm>
          <a:prstGeom prst="rect">
            <a:avLst/>
          </a:pr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8" name="Rettangolo 37"/>
          <p:cNvSpPr/>
          <p:nvPr/>
        </p:nvSpPr>
        <p:spPr>
          <a:xfrm>
            <a:off x="4214810" y="1428736"/>
            <a:ext cx="714380" cy="714380"/>
          </a:xfrm>
          <a:prstGeom prst="rect">
            <a:avLst/>
          </a:prstGeom>
          <a:solidFill>
            <a:srgbClr val="FFCCCC"/>
          </a:solidFill>
          <a:ln>
            <a:solidFill>
              <a:srgbClr val="FF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9" name="Text Box 7"/>
          <p:cNvSpPr txBox="1">
            <a:spLocks noChangeArrowheads="1"/>
          </p:cNvSpPr>
          <p:nvPr/>
        </p:nvSpPr>
        <p:spPr bwMode="auto">
          <a:xfrm>
            <a:off x="1285852" y="857232"/>
            <a:ext cx="6286544" cy="415498"/>
          </a:xfrm>
          <a:prstGeom prst="rect">
            <a:avLst/>
          </a:prstGeom>
          <a:solidFill>
            <a:schemeClr val="accent3">
              <a:lumMod val="60000"/>
              <a:lumOff val="40000"/>
            </a:schemeClr>
          </a:solidFill>
          <a:ln w="9525">
            <a:noFill/>
            <a:miter lim="800000"/>
            <a:headEnd/>
            <a:tailEnd/>
          </a:ln>
        </p:spPr>
        <p:txBody>
          <a:bodyPr wrap="square">
            <a:spAutoFit/>
          </a:bodyPr>
          <a:lstStyle/>
          <a:p>
            <a:pPr>
              <a:lnSpc>
                <a:spcPct val="75000"/>
              </a:lnSpc>
              <a:spcBef>
                <a:spcPct val="50000"/>
              </a:spcBef>
            </a:pPr>
            <a:r>
              <a:rPr lang="it-IT" sz="1400" b="1" i="0" dirty="0" smtClean="0">
                <a:latin typeface="Times New Roman" pitchFamily="18" charset="0"/>
              </a:rPr>
              <a:t>Riduzione del flusso genico di un  gene </a:t>
            </a:r>
            <a:r>
              <a:rPr lang="it-IT" sz="1400" b="1" i="1" dirty="0" smtClean="0">
                <a:latin typeface="Times New Roman" pitchFamily="18" charset="0"/>
              </a:rPr>
              <a:t>A</a:t>
            </a:r>
            <a:r>
              <a:rPr lang="it-IT" sz="1400" b="1" i="0" dirty="0" smtClean="0">
                <a:latin typeface="Times New Roman" pitchFamily="18" charset="0"/>
              </a:rPr>
              <a:t> con 2 alleli neutrali A1 e A2 (W</a:t>
            </a:r>
            <a:r>
              <a:rPr lang="it-IT" sz="1400" b="1" i="0" baseline="-25000" dirty="0" smtClean="0">
                <a:latin typeface="Times New Roman" pitchFamily="18" charset="0"/>
              </a:rPr>
              <a:t>A1A1</a:t>
            </a:r>
            <a:r>
              <a:rPr lang="it-IT" sz="1400" b="1" i="0" dirty="0" smtClean="0">
                <a:latin typeface="Times New Roman" pitchFamily="18" charset="0"/>
              </a:rPr>
              <a:t>=W</a:t>
            </a:r>
            <a:r>
              <a:rPr lang="it-IT" sz="1400" b="1" i="0" baseline="-25000" dirty="0" smtClean="0">
                <a:latin typeface="Times New Roman" pitchFamily="18" charset="0"/>
              </a:rPr>
              <a:t>A1A2</a:t>
            </a:r>
            <a:r>
              <a:rPr lang="it-IT" sz="1400" b="1" i="0" dirty="0" smtClean="0">
                <a:latin typeface="Times New Roman" pitchFamily="18" charset="0"/>
              </a:rPr>
              <a:t>=W</a:t>
            </a:r>
            <a:r>
              <a:rPr lang="it-IT" sz="1400" b="1" i="0" baseline="-25000" dirty="0" smtClean="0">
                <a:latin typeface="Times New Roman" pitchFamily="18" charset="0"/>
              </a:rPr>
              <a:t>A2A2</a:t>
            </a:r>
            <a:r>
              <a:rPr lang="it-IT" sz="1400" b="1" i="0" dirty="0" smtClean="0">
                <a:latin typeface="Times New Roman" pitchFamily="18" charset="0"/>
              </a:rPr>
              <a:t>) a causa di una mutazione cromosomica sottodominante.</a:t>
            </a:r>
            <a:endParaRPr lang="it-IT" sz="1400" b="1" i="0" dirty="0">
              <a:latin typeface="Times New Roman" pitchFamily="18" charset="0"/>
            </a:endParaRPr>
          </a:p>
        </p:txBody>
      </p:sp>
      <p:sp>
        <p:nvSpPr>
          <p:cNvPr id="40" name="CasellaDiTesto 39"/>
          <p:cNvSpPr txBox="1"/>
          <p:nvPr/>
        </p:nvSpPr>
        <p:spPr>
          <a:xfrm>
            <a:off x="1571604" y="1428736"/>
            <a:ext cx="2357454" cy="523220"/>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Popolazione </a:t>
            </a:r>
            <a:r>
              <a:rPr lang="it-IT" sz="1400" b="1" dirty="0" err="1" smtClean="0">
                <a:latin typeface="Times New Roman" pitchFamily="18" charset="0"/>
                <a:cs typeface="Times New Roman" pitchFamily="18" charset="0"/>
              </a:rPr>
              <a:t>monomorfa</a:t>
            </a:r>
            <a:r>
              <a:rPr lang="it-IT" sz="1400" b="1" dirty="0" smtClean="0">
                <a:latin typeface="Times New Roman" pitchFamily="18" charset="0"/>
                <a:cs typeface="Times New Roman" pitchFamily="18" charset="0"/>
              </a:rPr>
              <a:t> per l’allele A1</a:t>
            </a:r>
            <a:endParaRPr lang="it-IT" sz="1400" b="1" dirty="0">
              <a:latin typeface="Times New Roman" pitchFamily="18" charset="0"/>
              <a:cs typeface="Times New Roman" pitchFamily="18" charset="0"/>
            </a:endParaRPr>
          </a:p>
        </p:txBody>
      </p:sp>
      <p:sp>
        <p:nvSpPr>
          <p:cNvPr id="41" name="CasellaDiTesto 40"/>
          <p:cNvSpPr txBox="1"/>
          <p:nvPr/>
        </p:nvSpPr>
        <p:spPr>
          <a:xfrm>
            <a:off x="5072066" y="1428736"/>
            <a:ext cx="2357454" cy="523220"/>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Popolazione </a:t>
            </a:r>
            <a:r>
              <a:rPr lang="it-IT" sz="1400" b="1" dirty="0" err="1" smtClean="0">
                <a:latin typeface="Times New Roman" pitchFamily="18" charset="0"/>
                <a:cs typeface="Times New Roman" pitchFamily="18" charset="0"/>
              </a:rPr>
              <a:t>monomorfa</a:t>
            </a:r>
            <a:r>
              <a:rPr lang="it-IT" sz="1400" b="1" dirty="0" smtClean="0">
                <a:latin typeface="Times New Roman" pitchFamily="18" charset="0"/>
                <a:cs typeface="Times New Roman" pitchFamily="18" charset="0"/>
              </a:rPr>
              <a:t> per l’allele A2</a:t>
            </a:r>
            <a:endParaRPr lang="it-IT" sz="1400" b="1" dirty="0">
              <a:latin typeface="Times New Roman" pitchFamily="18" charset="0"/>
              <a:cs typeface="Times New Roman" pitchFamily="18" charset="0"/>
            </a:endParaRPr>
          </a:p>
        </p:txBody>
      </p:sp>
      <p:sp>
        <p:nvSpPr>
          <p:cNvPr id="42" name="CasellaDiTesto 41"/>
          <p:cNvSpPr txBox="1"/>
          <p:nvPr/>
        </p:nvSpPr>
        <p:spPr>
          <a:xfrm>
            <a:off x="1724004" y="2192529"/>
            <a:ext cx="5705516" cy="307777"/>
          </a:xfrm>
          <a:prstGeom prst="rect">
            <a:avLst/>
          </a:prstGeom>
          <a:solidFill>
            <a:schemeClr val="tx2">
              <a:lumMod val="20000"/>
              <a:lumOff val="80000"/>
            </a:schemeClr>
          </a:solidFill>
        </p:spPr>
        <p:txBody>
          <a:bodyPr wrap="square" rtlCol="0">
            <a:spAutoFit/>
          </a:bodyPr>
          <a:lstStyle/>
          <a:p>
            <a:r>
              <a:rPr lang="it-IT" sz="1400" b="1" dirty="0" smtClean="0">
                <a:latin typeface="Times New Roman" pitchFamily="18" charset="0"/>
                <a:cs typeface="Times New Roman" pitchFamily="18" charset="0"/>
              </a:rPr>
              <a:t>Entrambe le popolazioni sono </a:t>
            </a:r>
            <a:r>
              <a:rPr lang="it-IT" sz="1400" b="1" dirty="0" err="1" smtClean="0">
                <a:latin typeface="Times New Roman" pitchFamily="18" charset="0"/>
                <a:cs typeface="Times New Roman" pitchFamily="18" charset="0"/>
              </a:rPr>
              <a:t>monomorfe</a:t>
            </a:r>
            <a:r>
              <a:rPr lang="it-IT" sz="1400" b="1" dirty="0" smtClean="0">
                <a:latin typeface="Times New Roman" pitchFamily="18" charset="0"/>
                <a:cs typeface="Times New Roman" pitchFamily="18" charset="0"/>
              </a:rPr>
              <a:t> per il cromosoma standard.</a:t>
            </a:r>
            <a:endParaRPr lang="it-IT" sz="1400" b="1" dirty="0">
              <a:latin typeface="Times New Roman" pitchFamily="18" charset="0"/>
              <a:cs typeface="Times New Roman" pitchFamily="18" charset="0"/>
            </a:endParaRPr>
          </a:p>
        </p:txBody>
      </p:sp>
      <p:sp>
        <p:nvSpPr>
          <p:cNvPr id="43" name="CasellaDiTesto 42"/>
          <p:cNvSpPr txBox="1"/>
          <p:nvPr/>
        </p:nvSpPr>
        <p:spPr>
          <a:xfrm>
            <a:off x="357158" y="4049917"/>
            <a:ext cx="7715304" cy="307777"/>
          </a:xfrm>
          <a:prstGeom prst="rect">
            <a:avLst/>
          </a:prstGeom>
          <a:solidFill>
            <a:schemeClr val="tx2">
              <a:lumMod val="20000"/>
              <a:lumOff val="80000"/>
            </a:schemeClr>
          </a:solidFill>
        </p:spPr>
        <p:txBody>
          <a:bodyPr wrap="square" rtlCol="0">
            <a:spAutoFit/>
          </a:bodyPr>
          <a:lstStyle/>
          <a:p>
            <a:r>
              <a:rPr lang="it-IT" sz="1400" b="1" dirty="0" smtClean="0">
                <a:latin typeface="Times New Roman" pitchFamily="18" charset="0"/>
                <a:cs typeface="Times New Roman" pitchFamily="18" charset="0"/>
              </a:rPr>
              <a:t>Una popolazione è </a:t>
            </a:r>
            <a:r>
              <a:rPr lang="it-IT" sz="1400" b="1" dirty="0" err="1" smtClean="0">
                <a:latin typeface="Times New Roman" pitchFamily="18" charset="0"/>
                <a:cs typeface="Times New Roman" pitchFamily="18" charset="0"/>
              </a:rPr>
              <a:t>monomorfa</a:t>
            </a:r>
            <a:r>
              <a:rPr lang="it-IT" sz="1400" b="1" dirty="0" smtClean="0">
                <a:latin typeface="Times New Roman" pitchFamily="18" charset="0"/>
                <a:cs typeface="Times New Roman" pitchFamily="18" charset="0"/>
              </a:rPr>
              <a:t> per il cromosoma standard, l’altra per il cromosoma mutato.</a:t>
            </a:r>
            <a:endParaRPr lang="it-IT" sz="1400" b="1" dirty="0">
              <a:latin typeface="Times New Roman" pitchFamily="18" charset="0"/>
              <a:cs typeface="Times New Roman" pitchFamily="18" charset="0"/>
            </a:endParaRPr>
          </a:p>
        </p:txBody>
      </p:sp>
      <p:sp>
        <p:nvSpPr>
          <p:cNvPr id="44" name="CasellaDiTesto 43"/>
          <p:cNvSpPr txBox="1"/>
          <p:nvPr/>
        </p:nvSpPr>
        <p:spPr>
          <a:xfrm>
            <a:off x="428596" y="6500834"/>
            <a:ext cx="7929618" cy="307777"/>
          </a:xfrm>
          <a:prstGeom prst="rect">
            <a:avLst/>
          </a:prstGeom>
          <a:solidFill>
            <a:srgbClr val="C0C0C0"/>
          </a:solidFill>
        </p:spPr>
        <p:txBody>
          <a:bodyPr wrap="square" rtlCol="0">
            <a:spAutoFit/>
          </a:bodyPr>
          <a:lstStyle/>
          <a:p>
            <a:r>
              <a:rPr lang="it-IT" sz="1400" b="1" dirty="0" smtClean="0">
                <a:latin typeface="Times New Roman" pitchFamily="18" charset="0"/>
                <a:cs typeface="Times New Roman" pitchFamily="18" charset="0"/>
              </a:rPr>
              <a:t>Le mutazioni cromosomiche sottodominanti non bloccano ma riducono il flusso genico di tutti i geni.</a:t>
            </a:r>
            <a:endParaRPr lang="it-IT" sz="1400" b="1" dirty="0">
              <a:latin typeface="Times New Roman" pitchFamily="18" charset="0"/>
              <a:cs typeface="Times New Roman" pitchFamily="18" charset="0"/>
            </a:endParaRPr>
          </a:p>
        </p:txBody>
      </p:sp>
      <p:sp>
        <p:nvSpPr>
          <p:cNvPr id="45" name="CasellaDiTesto 44"/>
          <p:cNvSpPr txBox="1"/>
          <p:nvPr/>
        </p:nvSpPr>
        <p:spPr>
          <a:xfrm>
            <a:off x="4143372" y="4429132"/>
            <a:ext cx="4857784" cy="1169551"/>
          </a:xfrm>
          <a:prstGeom prst="rect">
            <a:avLst/>
          </a:prstGeom>
          <a:solidFill>
            <a:srgbClr val="FFFF99"/>
          </a:solidFill>
        </p:spPr>
        <p:txBody>
          <a:bodyPr wrap="square" rtlCol="0">
            <a:spAutoFit/>
          </a:bodyPr>
          <a:lstStyle/>
          <a:p>
            <a:r>
              <a:rPr lang="it-IT" sz="1400" b="1" dirty="0" smtClean="0">
                <a:latin typeface="Times New Roman" pitchFamily="18" charset="0"/>
                <a:cs typeface="Times New Roman" pitchFamily="18" charset="0"/>
              </a:rPr>
              <a:t>Per tassi di migrazione molto bassi (m&lt;&lt;</a:t>
            </a:r>
            <a:r>
              <a:rPr lang="it-IT" sz="1400" b="1" i="1" dirty="0" smtClean="0">
                <a:latin typeface="Times New Roman" pitchFamily="18" charset="0"/>
                <a:cs typeface="Times New Roman" pitchFamily="18" charset="0"/>
              </a:rPr>
              <a:t> </a:t>
            </a:r>
            <a:r>
              <a:rPr lang="it-IT" sz="1400" b="1" i="1" dirty="0" err="1" smtClean="0">
                <a:latin typeface="Times New Roman" pitchFamily="18" charset="0"/>
                <a:cs typeface="Times New Roman" pitchFamily="18" charset="0"/>
              </a:rPr>
              <a:t>m</a:t>
            </a:r>
            <a:r>
              <a:rPr lang="it-IT" sz="1400" b="1" i="1" baseline="-25000" dirty="0" err="1" smtClean="0">
                <a:latin typeface="Times New Roman" pitchFamily="18" charset="0"/>
                <a:cs typeface="Times New Roman" pitchFamily="18" charset="0"/>
              </a:rPr>
              <a:t>c</a:t>
            </a:r>
            <a:r>
              <a:rPr lang="it-IT" sz="1400" b="1" dirty="0" smtClean="0">
                <a:latin typeface="Times New Roman" pitchFamily="18" charset="0"/>
                <a:cs typeface="Times New Roman" pitchFamily="18" charset="0"/>
              </a:rPr>
              <a:t>), la presenza di una mutazione cromosomica sottodominante in una delle due popolazioni riduce fra di esse il flusso genico di un gene neutrale come se ci fosse un tasso di migrazione più basso (</a:t>
            </a:r>
            <a:r>
              <a:rPr lang="it-IT" sz="1400" b="1" dirty="0" err="1" smtClean="0">
                <a:latin typeface="Times New Roman" pitchFamily="18" charset="0"/>
                <a:cs typeface="Times New Roman" pitchFamily="18" charset="0"/>
              </a:rPr>
              <a:t>m*</a:t>
            </a:r>
            <a:r>
              <a:rPr lang="it-IT" sz="1400" b="1" dirty="0" smtClean="0">
                <a:latin typeface="Times New Roman" pitchFamily="18" charset="0"/>
                <a:cs typeface="Times New Roman" pitchFamily="18" charset="0"/>
              </a:rPr>
              <a:t>) in assenza della mutazione cromosomica .</a:t>
            </a:r>
            <a:endParaRPr lang="it-IT" sz="1400" b="1" dirty="0">
              <a:latin typeface="Times New Roman" pitchFamily="18" charset="0"/>
              <a:cs typeface="Times New Roman" pitchFamily="18" charset="0"/>
            </a:endParaRPr>
          </a:p>
        </p:txBody>
      </p:sp>
      <p:sp>
        <p:nvSpPr>
          <p:cNvPr id="47" name="CasellaDiTesto 46"/>
          <p:cNvSpPr txBox="1"/>
          <p:nvPr/>
        </p:nvSpPr>
        <p:spPr>
          <a:xfrm>
            <a:off x="2071670" y="3406975"/>
            <a:ext cx="561980" cy="307777"/>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m</a:t>
            </a:r>
            <a:endParaRPr lang="it-IT" sz="1400" b="1" dirty="0">
              <a:latin typeface="Times New Roman" pitchFamily="18" charset="0"/>
              <a:cs typeface="Times New Roman" pitchFamily="18" charset="0"/>
            </a:endParaRPr>
          </a:p>
        </p:txBody>
      </p:sp>
      <p:sp>
        <p:nvSpPr>
          <p:cNvPr id="48" name="CasellaDiTesto 47"/>
          <p:cNvSpPr txBox="1"/>
          <p:nvPr/>
        </p:nvSpPr>
        <p:spPr>
          <a:xfrm>
            <a:off x="2071670" y="5214950"/>
            <a:ext cx="561980" cy="307777"/>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m</a:t>
            </a:r>
            <a:endParaRPr lang="it-IT" sz="1400" b="1" dirty="0">
              <a:latin typeface="Times New Roman" pitchFamily="18" charset="0"/>
              <a:cs typeface="Times New Roman" pitchFamily="18" charset="0"/>
            </a:endParaRPr>
          </a:p>
        </p:txBody>
      </p:sp>
      <p:sp>
        <p:nvSpPr>
          <p:cNvPr id="49" name="CasellaDiTesto 48"/>
          <p:cNvSpPr txBox="1"/>
          <p:nvPr/>
        </p:nvSpPr>
        <p:spPr>
          <a:xfrm>
            <a:off x="6010284" y="3357562"/>
            <a:ext cx="561980" cy="307777"/>
          </a:xfrm>
          <a:prstGeom prst="rect">
            <a:avLst/>
          </a:prstGeom>
          <a:noFill/>
        </p:spPr>
        <p:txBody>
          <a:bodyPr wrap="square" rtlCol="0">
            <a:spAutoFit/>
          </a:bodyPr>
          <a:lstStyle/>
          <a:p>
            <a:r>
              <a:rPr lang="it-IT" sz="1400" b="1" dirty="0" err="1" smtClean="0">
                <a:latin typeface="Times New Roman" pitchFamily="18" charset="0"/>
                <a:cs typeface="Times New Roman" pitchFamily="18" charset="0"/>
              </a:rPr>
              <a:t>m*</a:t>
            </a:r>
            <a:endParaRPr lang="it-IT" sz="1400"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p:cTn id="13" dur="1000" fill="hold"/>
                                        <p:tgtEl>
                                          <p:spTgt spid="37"/>
                                        </p:tgtEl>
                                        <p:attrNameLst>
                                          <p:attrName>ppt_w</p:attrName>
                                        </p:attrNameLst>
                                      </p:cBhvr>
                                      <p:tavLst>
                                        <p:tav tm="0">
                                          <p:val>
                                            <p:strVal val="#ppt_w*0.70"/>
                                          </p:val>
                                        </p:tav>
                                        <p:tav tm="100000">
                                          <p:val>
                                            <p:strVal val="#ppt_w"/>
                                          </p:val>
                                        </p:tav>
                                      </p:tavLst>
                                    </p:anim>
                                    <p:anim calcmode="lin" valueType="num">
                                      <p:cBhvr>
                                        <p:cTn id="14" dur="1000" fill="hold"/>
                                        <p:tgtEl>
                                          <p:spTgt spid="37"/>
                                        </p:tgtEl>
                                        <p:attrNameLst>
                                          <p:attrName>ppt_h</p:attrName>
                                        </p:attrNameLst>
                                      </p:cBhvr>
                                      <p:tavLst>
                                        <p:tav tm="0">
                                          <p:val>
                                            <p:strVal val="#ppt_h"/>
                                          </p:val>
                                        </p:tav>
                                        <p:tav tm="100000">
                                          <p:val>
                                            <p:strVal val="#ppt_h"/>
                                          </p:val>
                                        </p:tav>
                                      </p:tavLst>
                                    </p:anim>
                                    <p:animEffect transition="in" filter="fade">
                                      <p:cBhvr>
                                        <p:cTn id="15" dur="1000"/>
                                        <p:tgtEl>
                                          <p:spTgt spid="37"/>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2000"/>
                                        <p:tgtEl>
                                          <p:spTgt spid="40"/>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38"/>
                                        </p:tgtEl>
                                        <p:attrNameLst>
                                          <p:attrName>style.visibility</p:attrName>
                                        </p:attrNameLst>
                                      </p:cBhvr>
                                      <p:to>
                                        <p:strVal val="visible"/>
                                      </p:to>
                                    </p:set>
                                    <p:anim calcmode="lin" valueType="num">
                                      <p:cBhvr>
                                        <p:cTn id="24" dur="1000" fill="hold"/>
                                        <p:tgtEl>
                                          <p:spTgt spid="38"/>
                                        </p:tgtEl>
                                        <p:attrNameLst>
                                          <p:attrName>ppt_w</p:attrName>
                                        </p:attrNameLst>
                                      </p:cBhvr>
                                      <p:tavLst>
                                        <p:tav tm="0">
                                          <p:val>
                                            <p:strVal val="#ppt_w*0.70"/>
                                          </p:val>
                                        </p:tav>
                                        <p:tav tm="100000">
                                          <p:val>
                                            <p:strVal val="#ppt_w"/>
                                          </p:val>
                                        </p:tav>
                                      </p:tavLst>
                                    </p:anim>
                                    <p:anim calcmode="lin" valueType="num">
                                      <p:cBhvr>
                                        <p:cTn id="25" dur="1000" fill="hold"/>
                                        <p:tgtEl>
                                          <p:spTgt spid="38"/>
                                        </p:tgtEl>
                                        <p:attrNameLst>
                                          <p:attrName>ppt_h</p:attrName>
                                        </p:attrNameLst>
                                      </p:cBhvr>
                                      <p:tavLst>
                                        <p:tav tm="0">
                                          <p:val>
                                            <p:strVal val="#ppt_h"/>
                                          </p:val>
                                        </p:tav>
                                        <p:tav tm="100000">
                                          <p:val>
                                            <p:strVal val="#ppt_h"/>
                                          </p:val>
                                        </p:tav>
                                      </p:tavLst>
                                    </p:anim>
                                    <p:animEffect transition="in" filter="fade">
                                      <p:cBhvr>
                                        <p:cTn id="26" dur="1000"/>
                                        <p:tgtEl>
                                          <p:spTgt spid="38"/>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2000"/>
                                        <p:tgtEl>
                                          <p:spTgt spid="4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fade">
                                      <p:cBhvr>
                                        <p:cTn id="35" dur="2000"/>
                                        <p:tgtEl>
                                          <p:spTgt spid="42"/>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1000" fill="hold"/>
                                        <p:tgtEl>
                                          <p:spTgt spid="8"/>
                                        </p:tgtEl>
                                        <p:attrNameLst>
                                          <p:attrName>ppt_w</p:attrName>
                                        </p:attrNameLst>
                                      </p:cBhvr>
                                      <p:tavLst>
                                        <p:tav tm="0">
                                          <p:val>
                                            <p:strVal val="#ppt_w*0.70"/>
                                          </p:val>
                                        </p:tav>
                                        <p:tav tm="100000">
                                          <p:val>
                                            <p:strVal val="#ppt_w"/>
                                          </p:val>
                                        </p:tav>
                                      </p:tavLst>
                                    </p:anim>
                                    <p:anim calcmode="lin" valueType="num">
                                      <p:cBhvr>
                                        <p:cTn id="41" dur="1000" fill="hold"/>
                                        <p:tgtEl>
                                          <p:spTgt spid="8"/>
                                        </p:tgtEl>
                                        <p:attrNameLst>
                                          <p:attrName>ppt_h</p:attrName>
                                        </p:attrNameLst>
                                      </p:cBhvr>
                                      <p:tavLst>
                                        <p:tav tm="0">
                                          <p:val>
                                            <p:strVal val="#ppt_h"/>
                                          </p:val>
                                        </p:tav>
                                        <p:tav tm="100000">
                                          <p:val>
                                            <p:strVal val="#ppt_h"/>
                                          </p:val>
                                        </p:tav>
                                      </p:tavLst>
                                    </p:anim>
                                    <p:animEffect transition="in" filter="fade">
                                      <p:cBhvr>
                                        <p:cTn id="42" dur="1000"/>
                                        <p:tgtEl>
                                          <p:spTgt spid="8"/>
                                        </p:tgtEl>
                                      </p:cBhvr>
                                    </p:animEffect>
                                  </p:childTnLst>
                                </p:cTn>
                              </p:par>
                              <p:par>
                                <p:cTn id="43" presetID="55" presetClass="entr" presetSubtype="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1000" fill="hold"/>
                                        <p:tgtEl>
                                          <p:spTgt spid="9"/>
                                        </p:tgtEl>
                                        <p:attrNameLst>
                                          <p:attrName>ppt_w</p:attrName>
                                        </p:attrNameLst>
                                      </p:cBhvr>
                                      <p:tavLst>
                                        <p:tav tm="0">
                                          <p:val>
                                            <p:strVal val="#ppt_w*0.70"/>
                                          </p:val>
                                        </p:tav>
                                        <p:tav tm="100000">
                                          <p:val>
                                            <p:strVal val="#ppt_w"/>
                                          </p:val>
                                        </p:tav>
                                      </p:tavLst>
                                    </p:anim>
                                    <p:anim calcmode="lin" valueType="num">
                                      <p:cBhvr>
                                        <p:cTn id="46" dur="1000" fill="hold"/>
                                        <p:tgtEl>
                                          <p:spTgt spid="9"/>
                                        </p:tgtEl>
                                        <p:attrNameLst>
                                          <p:attrName>ppt_h</p:attrName>
                                        </p:attrNameLst>
                                      </p:cBhvr>
                                      <p:tavLst>
                                        <p:tav tm="0">
                                          <p:val>
                                            <p:strVal val="#ppt_h"/>
                                          </p:val>
                                        </p:tav>
                                        <p:tav tm="100000">
                                          <p:val>
                                            <p:strVal val="#ppt_h"/>
                                          </p:val>
                                        </p:tav>
                                      </p:tavLst>
                                    </p:anim>
                                    <p:animEffect transition="in" filter="fade">
                                      <p:cBhvr>
                                        <p:cTn id="47" dur="10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strips(downLeft)">
                                      <p:cBhvr>
                                        <p:cTn id="52" dur="500"/>
                                        <p:tgtEl>
                                          <p:spTgt spid="11"/>
                                        </p:tgtEl>
                                      </p:cBhvr>
                                    </p:animEffect>
                                  </p:childTnLst>
                                </p:cTn>
                              </p:par>
                            </p:childTnLst>
                          </p:cTn>
                        </p:par>
                        <p:par>
                          <p:cTn id="53" fill="hold">
                            <p:stCondLst>
                              <p:cond delay="500"/>
                            </p:stCondLst>
                            <p:childTnLst>
                              <p:par>
                                <p:cTn id="54" presetID="10" presetClass="entr" presetSubtype="0" fill="hold" grpId="0"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fade">
                                      <p:cBhvr>
                                        <p:cTn id="56" dur="2000"/>
                                        <p:tgtEl>
                                          <p:spTgt spid="47"/>
                                        </p:tgtEl>
                                      </p:cBhvr>
                                    </p:animEffect>
                                  </p:childTnLst>
                                </p:cTn>
                              </p:par>
                            </p:childTnLst>
                          </p:cTn>
                        </p:par>
                        <p:par>
                          <p:cTn id="57" fill="hold">
                            <p:stCondLst>
                              <p:cond delay="2500"/>
                            </p:stCondLst>
                            <p:childTnLst>
                              <p:par>
                                <p:cTn id="58" presetID="55" presetClass="entr" presetSubtype="0"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p:cTn id="60" dur="1000" fill="hold"/>
                                        <p:tgtEl>
                                          <p:spTgt spid="32"/>
                                        </p:tgtEl>
                                        <p:attrNameLst>
                                          <p:attrName>ppt_w</p:attrName>
                                        </p:attrNameLst>
                                      </p:cBhvr>
                                      <p:tavLst>
                                        <p:tav tm="0">
                                          <p:val>
                                            <p:strVal val="#ppt_w*0.70"/>
                                          </p:val>
                                        </p:tav>
                                        <p:tav tm="100000">
                                          <p:val>
                                            <p:strVal val="#ppt_w"/>
                                          </p:val>
                                        </p:tav>
                                      </p:tavLst>
                                    </p:anim>
                                    <p:anim calcmode="lin" valueType="num">
                                      <p:cBhvr>
                                        <p:cTn id="61" dur="1000" fill="hold"/>
                                        <p:tgtEl>
                                          <p:spTgt spid="32"/>
                                        </p:tgtEl>
                                        <p:attrNameLst>
                                          <p:attrName>ppt_h</p:attrName>
                                        </p:attrNameLst>
                                      </p:cBhvr>
                                      <p:tavLst>
                                        <p:tav tm="0">
                                          <p:val>
                                            <p:strVal val="#ppt_h"/>
                                          </p:val>
                                        </p:tav>
                                        <p:tav tm="100000">
                                          <p:val>
                                            <p:strVal val="#ppt_h"/>
                                          </p:val>
                                        </p:tav>
                                      </p:tavLst>
                                    </p:anim>
                                    <p:animEffect transition="in" filter="fade">
                                      <p:cBhvr>
                                        <p:cTn id="62" dur="1000"/>
                                        <p:tgtEl>
                                          <p:spTgt spid="32"/>
                                        </p:tgtEl>
                                      </p:cBhvr>
                                    </p:animEffect>
                                  </p:childTnLst>
                                </p:cTn>
                              </p:par>
                              <p:par>
                                <p:cTn id="63" presetID="55" presetClass="entr" presetSubtype="0"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p:cTn id="65" dur="1000" fill="hold"/>
                                        <p:tgtEl>
                                          <p:spTgt spid="27"/>
                                        </p:tgtEl>
                                        <p:attrNameLst>
                                          <p:attrName>ppt_w</p:attrName>
                                        </p:attrNameLst>
                                      </p:cBhvr>
                                      <p:tavLst>
                                        <p:tav tm="0">
                                          <p:val>
                                            <p:strVal val="#ppt_w*0.70"/>
                                          </p:val>
                                        </p:tav>
                                        <p:tav tm="100000">
                                          <p:val>
                                            <p:strVal val="#ppt_w"/>
                                          </p:val>
                                        </p:tav>
                                      </p:tavLst>
                                    </p:anim>
                                    <p:anim calcmode="lin" valueType="num">
                                      <p:cBhvr>
                                        <p:cTn id="66" dur="1000" fill="hold"/>
                                        <p:tgtEl>
                                          <p:spTgt spid="27"/>
                                        </p:tgtEl>
                                        <p:attrNameLst>
                                          <p:attrName>ppt_h</p:attrName>
                                        </p:attrNameLst>
                                      </p:cBhvr>
                                      <p:tavLst>
                                        <p:tav tm="0">
                                          <p:val>
                                            <p:strVal val="#ppt_h"/>
                                          </p:val>
                                        </p:tav>
                                        <p:tav tm="100000">
                                          <p:val>
                                            <p:strVal val="#ppt_h"/>
                                          </p:val>
                                        </p:tav>
                                      </p:tavLst>
                                    </p:anim>
                                    <p:animEffect transition="in" filter="fade">
                                      <p:cBhvr>
                                        <p:cTn id="67" dur="1000"/>
                                        <p:tgtEl>
                                          <p:spTgt spid="27"/>
                                        </p:tgtEl>
                                      </p:cBhvr>
                                    </p:animEffect>
                                  </p:childTnLst>
                                </p:cTn>
                              </p:par>
                            </p:childTnLst>
                          </p:cTn>
                        </p:par>
                      </p:childTnLst>
                    </p:cTn>
                  </p:par>
                  <p:par>
                    <p:cTn id="68" fill="hold">
                      <p:stCondLst>
                        <p:cond delay="indefinite"/>
                      </p:stCondLst>
                      <p:childTnLst>
                        <p:par>
                          <p:cTn id="69" fill="hold">
                            <p:stCondLst>
                              <p:cond delay="0"/>
                            </p:stCondLst>
                            <p:childTnLst>
                              <p:par>
                                <p:cTn id="70" presetID="55" presetClass="entr" presetSubtype="0"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p:cTn id="72" dur="1000" fill="hold"/>
                                        <p:tgtEl>
                                          <p:spTgt spid="21"/>
                                        </p:tgtEl>
                                        <p:attrNameLst>
                                          <p:attrName>ppt_w</p:attrName>
                                        </p:attrNameLst>
                                      </p:cBhvr>
                                      <p:tavLst>
                                        <p:tav tm="0">
                                          <p:val>
                                            <p:strVal val="#ppt_w*0.70"/>
                                          </p:val>
                                        </p:tav>
                                        <p:tav tm="100000">
                                          <p:val>
                                            <p:strVal val="#ppt_w"/>
                                          </p:val>
                                        </p:tav>
                                      </p:tavLst>
                                    </p:anim>
                                    <p:anim calcmode="lin" valueType="num">
                                      <p:cBhvr>
                                        <p:cTn id="73" dur="1000" fill="hold"/>
                                        <p:tgtEl>
                                          <p:spTgt spid="21"/>
                                        </p:tgtEl>
                                        <p:attrNameLst>
                                          <p:attrName>ppt_h</p:attrName>
                                        </p:attrNameLst>
                                      </p:cBhvr>
                                      <p:tavLst>
                                        <p:tav tm="0">
                                          <p:val>
                                            <p:strVal val="#ppt_h"/>
                                          </p:val>
                                        </p:tav>
                                        <p:tav tm="100000">
                                          <p:val>
                                            <p:strVal val="#ppt_h"/>
                                          </p:val>
                                        </p:tav>
                                      </p:tavLst>
                                    </p:anim>
                                    <p:animEffect transition="in" filter="fade">
                                      <p:cBhvr>
                                        <p:cTn id="74" dur="1000"/>
                                        <p:tgtEl>
                                          <p:spTgt spid="21"/>
                                        </p:tgtEl>
                                      </p:cBhvr>
                                    </p:animEffect>
                                  </p:childTnLst>
                                </p:cTn>
                              </p:par>
                              <p:par>
                                <p:cTn id="75" presetID="55" presetClass="entr" presetSubtype="0" fill="hold" grpId="0" nodeType="withEffect">
                                  <p:stCondLst>
                                    <p:cond delay="0"/>
                                  </p:stCondLst>
                                  <p:childTnLst>
                                    <p:set>
                                      <p:cBhvr>
                                        <p:cTn id="76" dur="1" fill="hold">
                                          <p:stCondLst>
                                            <p:cond delay="0"/>
                                          </p:stCondLst>
                                        </p:cTn>
                                        <p:tgtEl>
                                          <p:spTgt spid="24"/>
                                        </p:tgtEl>
                                        <p:attrNameLst>
                                          <p:attrName>style.visibility</p:attrName>
                                        </p:attrNameLst>
                                      </p:cBhvr>
                                      <p:to>
                                        <p:strVal val="visible"/>
                                      </p:to>
                                    </p:set>
                                    <p:anim calcmode="lin" valueType="num">
                                      <p:cBhvr>
                                        <p:cTn id="77" dur="1000" fill="hold"/>
                                        <p:tgtEl>
                                          <p:spTgt spid="24"/>
                                        </p:tgtEl>
                                        <p:attrNameLst>
                                          <p:attrName>ppt_w</p:attrName>
                                        </p:attrNameLst>
                                      </p:cBhvr>
                                      <p:tavLst>
                                        <p:tav tm="0">
                                          <p:val>
                                            <p:strVal val="#ppt_w*0.70"/>
                                          </p:val>
                                        </p:tav>
                                        <p:tav tm="100000">
                                          <p:val>
                                            <p:strVal val="#ppt_w"/>
                                          </p:val>
                                        </p:tav>
                                      </p:tavLst>
                                    </p:anim>
                                    <p:anim calcmode="lin" valueType="num">
                                      <p:cBhvr>
                                        <p:cTn id="78" dur="1000" fill="hold"/>
                                        <p:tgtEl>
                                          <p:spTgt spid="24"/>
                                        </p:tgtEl>
                                        <p:attrNameLst>
                                          <p:attrName>ppt_h</p:attrName>
                                        </p:attrNameLst>
                                      </p:cBhvr>
                                      <p:tavLst>
                                        <p:tav tm="0">
                                          <p:val>
                                            <p:strVal val="#ppt_h"/>
                                          </p:val>
                                        </p:tav>
                                        <p:tav tm="100000">
                                          <p:val>
                                            <p:strVal val="#ppt_h"/>
                                          </p:val>
                                        </p:tav>
                                      </p:tavLst>
                                    </p:anim>
                                    <p:animEffect transition="in" filter="fade">
                                      <p:cBhvr>
                                        <p:cTn id="79" dur="1000"/>
                                        <p:tgtEl>
                                          <p:spTgt spid="24"/>
                                        </p:tgtEl>
                                      </p:cBhvr>
                                    </p:animEffect>
                                  </p:childTnLst>
                                </p:cTn>
                              </p:par>
                            </p:childTnLst>
                          </p:cTn>
                        </p:par>
                      </p:childTnLst>
                    </p:cTn>
                  </p:par>
                  <p:par>
                    <p:cTn id="80" fill="hold">
                      <p:stCondLst>
                        <p:cond delay="indefinite"/>
                      </p:stCondLst>
                      <p:childTnLst>
                        <p:par>
                          <p:cTn id="81" fill="hold">
                            <p:stCondLst>
                              <p:cond delay="0"/>
                            </p:stCondLst>
                            <p:childTnLst>
                              <p:par>
                                <p:cTn id="82" presetID="18" presetClass="entr" presetSubtype="12" fill="hold" grpId="0" nodeType="clickEffect">
                                  <p:stCondLst>
                                    <p:cond delay="0"/>
                                  </p:stCondLst>
                                  <p:childTnLst>
                                    <p:set>
                                      <p:cBhvr>
                                        <p:cTn id="83" dur="1" fill="hold">
                                          <p:stCondLst>
                                            <p:cond delay="0"/>
                                          </p:stCondLst>
                                        </p:cTn>
                                        <p:tgtEl>
                                          <p:spTgt spid="10"/>
                                        </p:tgtEl>
                                        <p:attrNameLst>
                                          <p:attrName>style.visibility</p:attrName>
                                        </p:attrNameLst>
                                      </p:cBhvr>
                                      <p:to>
                                        <p:strVal val="visible"/>
                                      </p:to>
                                    </p:set>
                                    <p:animEffect transition="in" filter="strips(downLeft)">
                                      <p:cBhvr>
                                        <p:cTn id="84" dur="500"/>
                                        <p:tgtEl>
                                          <p:spTgt spid="10"/>
                                        </p:tgtEl>
                                      </p:cBhvr>
                                    </p:animEffect>
                                  </p:childTnLst>
                                </p:cTn>
                              </p:par>
                            </p:childTnLst>
                          </p:cTn>
                        </p:par>
                        <p:par>
                          <p:cTn id="85" fill="hold">
                            <p:stCondLst>
                              <p:cond delay="500"/>
                            </p:stCondLst>
                            <p:childTnLst>
                              <p:par>
                                <p:cTn id="86" presetID="10" presetClass="entr" presetSubtype="0" fill="hold" grpId="0" nodeType="afterEffect">
                                  <p:stCondLst>
                                    <p:cond delay="0"/>
                                  </p:stCondLst>
                                  <p:childTnLst>
                                    <p:set>
                                      <p:cBhvr>
                                        <p:cTn id="87" dur="1" fill="hold">
                                          <p:stCondLst>
                                            <p:cond delay="0"/>
                                          </p:stCondLst>
                                        </p:cTn>
                                        <p:tgtEl>
                                          <p:spTgt spid="49"/>
                                        </p:tgtEl>
                                        <p:attrNameLst>
                                          <p:attrName>style.visibility</p:attrName>
                                        </p:attrNameLst>
                                      </p:cBhvr>
                                      <p:to>
                                        <p:strVal val="visible"/>
                                      </p:to>
                                    </p:set>
                                    <p:animEffect transition="in" filter="fade">
                                      <p:cBhvr>
                                        <p:cTn id="88" dur="2000"/>
                                        <p:tgtEl>
                                          <p:spTgt spid="49"/>
                                        </p:tgtEl>
                                      </p:cBhvr>
                                    </p:animEffect>
                                  </p:childTnLst>
                                </p:cTn>
                              </p:par>
                            </p:childTnLst>
                          </p:cTn>
                        </p:par>
                        <p:par>
                          <p:cTn id="89" fill="hold">
                            <p:stCondLst>
                              <p:cond delay="2500"/>
                            </p:stCondLst>
                            <p:childTnLst>
                              <p:par>
                                <p:cTn id="90" presetID="55" presetClass="entr" presetSubtype="0" fill="hold" grpId="0"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p:cTn id="92" dur="1000" fill="hold"/>
                                        <p:tgtEl>
                                          <p:spTgt spid="33"/>
                                        </p:tgtEl>
                                        <p:attrNameLst>
                                          <p:attrName>ppt_w</p:attrName>
                                        </p:attrNameLst>
                                      </p:cBhvr>
                                      <p:tavLst>
                                        <p:tav tm="0">
                                          <p:val>
                                            <p:strVal val="#ppt_w*0.70"/>
                                          </p:val>
                                        </p:tav>
                                        <p:tav tm="100000">
                                          <p:val>
                                            <p:strVal val="#ppt_w"/>
                                          </p:val>
                                        </p:tav>
                                      </p:tavLst>
                                    </p:anim>
                                    <p:anim calcmode="lin" valueType="num">
                                      <p:cBhvr>
                                        <p:cTn id="93" dur="1000" fill="hold"/>
                                        <p:tgtEl>
                                          <p:spTgt spid="33"/>
                                        </p:tgtEl>
                                        <p:attrNameLst>
                                          <p:attrName>ppt_h</p:attrName>
                                        </p:attrNameLst>
                                      </p:cBhvr>
                                      <p:tavLst>
                                        <p:tav tm="0">
                                          <p:val>
                                            <p:strVal val="#ppt_h"/>
                                          </p:val>
                                        </p:tav>
                                        <p:tav tm="100000">
                                          <p:val>
                                            <p:strVal val="#ppt_h"/>
                                          </p:val>
                                        </p:tav>
                                      </p:tavLst>
                                    </p:anim>
                                    <p:animEffect transition="in" filter="fade">
                                      <p:cBhvr>
                                        <p:cTn id="94" dur="1000"/>
                                        <p:tgtEl>
                                          <p:spTgt spid="33"/>
                                        </p:tgtEl>
                                      </p:cBhvr>
                                    </p:animEffect>
                                  </p:childTnLst>
                                </p:cTn>
                              </p:par>
                              <p:par>
                                <p:cTn id="95" presetID="55" presetClass="entr" presetSubtype="0" fill="hold" grpId="0" nodeType="with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p:cTn id="97" dur="1000" fill="hold"/>
                                        <p:tgtEl>
                                          <p:spTgt spid="35"/>
                                        </p:tgtEl>
                                        <p:attrNameLst>
                                          <p:attrName>ppt_w</p:attrName>
                                        </p:attrNameLst>
                                      </p:cBhvr>
                                      <p:tavLst>
                                        <p:tav tm="0">
                                          <p:val>
                                            <p:strVal val="#ppt_w*0.70"/>
                                          </p:val>
                                        </p:tav>
                                        <p:tav tm="100000">
                                          <p:val>
                                            <p:strVal val="#ppt_w"/>
                                          </p:val>
                                        </p:tav>
                                      </p:tavLst>
                                    </p:anim>
                                    <p:anim calcmode="lin" valueType="num">
                                      <p:cBhvr>
                                        <p:cTn id="98" dur="1000" fill="hold"/>
                                        <p:tgtEl>
                                          <p:spTgt spid="35"/>
                                        </p:tgtEl>
                                        <p:attrNameLst>
                                          <p:attrName>ppt_h</p:attrName>
                                        </p:attrNameLst>
                                      </p:cBhvr>
                                      <p:tavLst>
                                        <p:tav tm="0">
                                          <p:val>
                                            <p:strVal val="#ppt_h"/>
                                          </p:val>
                                        </p:tav>
                                        <p:tav tm="100000">
                                          <p:val>
                                            <p:strVal val="#ppt_h"/>
                                          </p:val>
                                        </p:tav>
                                      </p:tavLst>
                                    </p:anim>
                                    <p:animEffect transition="in" filter="fade">
                                      <p:cBhvr>
                                        <p:cTn id="99" dur="1000"/>
                                        <p:tgtEl>
                                          <p:spTgt spid="35"/>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grpId="0" nodeType="clickEffect">
                                  <p:stCondLst>
                                    <p:cond delay="0"/>
                                  </p:stCondLst>
                                  <p:childTnLst>
                                    <p:set>
                                      <p:cBhvr>
                                        <p:cTn id="103" dur="1" fill="hold">
                                          <p:stCondLst>
                                            <p:cond delay="0"/>
                                          </p:stCondLst>
                                        </p:cTn>
                                        <p:tgtEl>
                                          <p:spTgt spid="43"/>
                                        </p:tgtEl>
                                        <p:attrNameLst>
                                          <p:attrName>style.visibility</p:attrName>
                                        </p:attrNameLst>
                                      </p:cBhvr>
                                      <p:to>
                                        <p:strVal val="visible"/>
                                      </p:to>
                                    </p:set>
                                    <p:animEffect transition="in" filter="fade">
                                      <p:cBhvr>
                                        <p:cTn id="104" dur="2000"/>
                                        <p:tgtEl>
                                          <p:spTgt spid="43"/>
                                        </p:tgtEl>
                                      </p:cBhvr>
                                    </p:animEffect>
                                  </p:childTnLst>
                                </p:cTn>
                              </p:par>
                            </p:childTnLst>
                          </p:cTn>
                        </p:par>
                      </p:childTnLst>
                    </p:cTn>
                  </p:par>
                  <p:par>
                    <p:cTn id="105" fill="hold">
                      <p:stCondLst>
                        <p:cond delay="indefinite"/>
                      </p:stCondLst>
                      <p:childTnLst>
                        <p:par>
                          <p:cTn id="106" fill="hold">
                            <p:stCondLst>
                              <p:cond delay="0"/>
                            </p:stCondLst>
                            <p:childTnLst>
                              <p:par>
                                <p:cTn id="107" presetID="55" presetClass="entr" presetSubtype="0" fill="hold" grpId="0" nodeType="clickEffect">
                                  <p:stCondLst>
                                    <p:cond delay="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strVal val="#ppt_w*0.70"/>
                                          </p:val>
                                        </p:tav>
                                        <p:tav tm="100000">
                                          <p:val>
                                            <p:strVal val="#ppt_w"/>
                                          </p:val>
                                        </p:tav>
                                      </p:tavLst>
                                    </p:anim>
                                    <p:anim calcmode="lin" valueType="num">
                                      <p:cBhvr>
                                        <p:cTn id="110" dur="1000" fill="hold"/>
                                        <p:tgtEl>
                                          <p:spTgt spid="20"/>
                                        </p:tgtEl>
                                        <p:attrNameLst>
                                          <p:attrName>ppt_h</p:attrName>
                                        </p:attrNameLst>
                                      </p:cBhvr>
                                      <p:tavLst>
                                        <p:tav tm="0">
                                          <p:val>
                                            <p:strVal val="#ppt_h"/>
                                          </p:val>
                                        </p:tav>
                                        <p:tav tm="100000">
                                          <p:val>
                                            <p:strVal val="#ppt_h"/>
                                          </p:val>
                                        </p:tav>
                                      </p:tavLst>
                                    </p:anim>
                                    <p:animEffect transition="in" filter="fade">
                                      <p:cBhvr>
                                        <p:cTn id="111" dur="1000"/>
                                        <p:tgtEl>
                                          <p:spTgt spid="20"/>
                                        </p:tgtEl>
                                      </p:cBhvr>
                                    </p:animEffect>
                                  </p:childTnLst>
                                </p:cTn>
                              </p:par>
                              <p:par>
                                <p:cTn id="112" presetID="55" presetClass="entr" presetSubtype="0" fill="hold" grpId="0" nodeType="withEffect">
                                  <p:stCondLst>
                                    <p:cond delay="0"/>
                                  </p:stCondLst>
                                  <p:childTnLst>
                                    <p:set>
                                      <p:cBhvr>
                                        <p:cTn id="113" dur="1" fill="hold">
                                          <p:stCondLst>
                                            <p:cond delay="0"/>
                                          </p:stCondLst>
                                        </p:cTn>
                                        <p:tgtEl>
                                          <p:spTgt spid="25"/>
                                        </p:tgtEl>
                                        <p:attrNameLst>
                                          <p:attrName>style.visibility</p:attrName>
                                        </p:attrNameLst>
                                      </p:cBhvr>
                                      <p:to>
                                        <p:strVal val="visible"/>
                                      </p:to>
                                    </p:set>
                                    <p:anim calcmode="lin" valueType="num">
                                      <p:cBhvr>
                                        <p:cTn id="114" dur="1000" fill="hold"/>
                                        <p:tgtEl>
                                          <p:spTgt spid="25"/>
                                        </p:tgtEl>
                                        <p:attrNameLst>
                                          <p:attrName>ppt_w</p:attrName>
                                        </p:attrNameLst>
                                      </p:cBhvr>
                                      <p:tavLst>
                                        <p:tav tm="0">
                                          <p:val>
                                            <p:strVal val="#ppt_w*0.70"/>
                                          </p:val>
                                        </p:tav>
                                        <p:tav tm="100000">
                                          <p:val>
                                            <p:strVal val="#ppt_w"/>
                                          </p:val>
                                        </p:tav>
                                      </p:tavLst>
                                    </p:anim>
                                    <p:anim calcmode="lin" valueType="num">
                                      <p:cBhvr>
                                        <p:cTn id="115" dur="1000" fill="hold"/>
                                        <p:tgtEl>
                                          <p:spTgt spid="25"/>
                                        </p:tgtEl>
                                        <p:attrNameLst>
                                          <p:attrName>ppt_h</p:attrName>
                                        </p:attrNameLst>
                                      </p:cBhvr>
                                      <p:tavLst>
                                        <p:tav tm="0">
                                          <p:val>
                                            <p:strVal val="#ppt_h"/>
                                          </p:val>
                                        </p:tav>
                                        <p:tav tm="100000">
                                          <p:val>
                                            <p:strVal val="#ppt_h"/>
                                          </p:val>
                                        </p:tav>
                                      </p:tavLst>
                                    </p:anim>
                                    <p:animEffect transition="in" filter="fade">
                                      <p:cBhvr>
                                        <p:cTn id="116" dur="1000"/>
                                        <p:tgtEl>
                                          <p:spTgt spid="25"/>
                                        </p:tgtEl>
                                      </p:cBhvr>
                                    </p:animEffect>
                                  </p:childTnLst>
                                </p:cTn>
                              </p:par>
                            </p:childTnLst>
                          </p:cTn>
                        </p:par>
                      </p:childTnLst>
                    </p:cTn>
                  </p:par>
                  <p:par>
                    <p:cTn id="117" fill="hold">
                      <p:stCondLst>
                        <p:cond delay="indefinite"/>
                      </p:stCondLst>
                      <p:childTnLst>
                        <p:par>
                          <p:cTn id="118" fill="hold">
                            <p:stCondLst>
                              <p:cond delay="0"/>
                            </p:stCondLst>
                            <p:childTnLst>
                              <p:par>
                                <p:cTn id="119" presetID="18" presetClass="entr" presetSubtype="12" fill="hold" grpId="0" nodeType="clickEffect">
                                  <p:stCondLst>
                                    <p:cond delay="0"/>
                                  </p:stCondLst>
                                  <p:childTnLst>
                                    <p:set>
                                      <p:cBhvr>
                                        <p:cTn id="120" dur="1" fill="hold">
                                          <p:stCondLst>
                                            <p:cond delay="0"/>
                                          </p:stCondLst>
                                        </p:cTn>
                                        <p:tgtEl>
                                          <p:spTgt spid="30"/>
                                        </p:tgtEl>
                                        <p:attrNameLst>
                                          <p:attrName>style.visibility</p:attrName>
                                        </p:attrNameLst>
                                      </p:cBhvr>
                                      <p:to>
                                        <p:strVal val="visible"/>
                                      </p:to>
                                    </p:set>
                                    <p:animEffect transition="in" filter="strips(downLeft)">
                                      <p:cBhvr>
                                        <p:cTn id="121" dur="500"/>
                                        <p:tgtEl>
                                          <p:spTgt spid="30"/>
                                        </p:tgtEl>
                                      </p:cBhvr>
                                    </p:animEffect>
                                  </p:childTnLst>
                                </p:cTn>
                              </p:par>
                            </p:childTnLst>
                          </p:cTn>
                        </p:par>
                        <p:par>
                          <p:cTn id="122" fill="hold">
                            <p:stCondLst>
                              <p:cond delay="500"/>
                            </p:stCondLst>
                            <p:childTnLst>
                              <p:par>
                                <p:cTn id="123" presetID="10" presetClass="entr" presetSubtype="0" fill="hold" grpId="0" nodeType="afterEffect">
                                  <p:stCondLst>
                                    <p:cond delay="0"/>
                                  </p:stCondLst>
                                  <p:childTnLst>
                                    <p:set>
                                      <p:cBhvr>
                                        <p:cTn id="124" dur="1" fill="hold">
                                          <p:stCondLst>
                                            <p:cond delay="0"/>
                                          </p:stCondLst>
                                        </p:cTn>
                                        <p:tgtEl>
                                          <p:spTgt spid="48"/>
                                        </p:tgtEl>
                                        <p:attrNameLst>
                                          <p:attrName>style.visibility</p:attrName>
                                        </p:attrNameLst>
                                      </p:cBhvr>
                                      <p:to>
                                        <p:strVal val="visible"/>
                                      </p:to>
                                    </p:set>
                                    <p:animEffect transition="in" filter="fade">
                                      <p:cBhvr>
                                        <p:cTn id="125" dur="2000"/>
                                        <p:tgtEl>
                                          <p:spTgt spid="48"/>
                                        </p:tgtEl>
                                      </p:cBhvr>
                                    </p:animEffect>
                                  </p:childTnLst>
                                </p:cTn>
                              </p:par>
                            </p:childTnLst>
                          </p:cTn>
                        </p:par>
                      </p:childTnLst>
                    </p:cTn>
                  </p:par>
                  <p:par>
                    <p:cTn id="126" fill="hold">
                      <p:stCondLst>
                        <p:cond delay="indefinite"/>
                      </p:stCondLst>
                      <p:childTnLst>
                        <p:par>
                          <p:cTn id="127" fill="hold">
                            <p:stCondLst>
                              <p:cond delay="0"/>
                            </p:stCondLst>
                            <p:childTnLst>
                              <p:par>
                                <p:cTn id="128" presetID="55" presetClass="entr" presetSubtype="0" fill="hold" grpId="0" nodeType="clickEffect">
                                  <p:stCondLst>
                                    <p:cond delay="0"/>
                                  </p:stCondLst>
                                  <p:childTnLst>
                                    <p:set>
                                      <p:cBhvr>
                                        <p:cTn id="129" dur="1" fill="hold">
                                          <p:stCondLst>
                                            <p:cond delay="0"/>
                                          </p:stCondLst>
                                        </p:cTn>
                                        <p:tgtEl>
                                          <p:spTgt spid="34"/>
                                        </p:tgtEl>
                                        <p:attrNameLst>
                                          <p:attrName>style.visibility</p:attrName>
                                        </p:attrNameLst>
                                      </p:cBhvr>
                                      <p:to>
                                        <p:strVal val="visible"/>
                                      </p:to>
                                    </p:set>
                                    <p:anim calcmode="lin" valueType="num">
                                      <p:cBhvr>
                                        <p:cTn id="130" dur="1000" fill="hold"/>
                                        <p:tgtEl>
                                          <p:spTgt spid="34"/>
                                        </p:tgtEl>
                                        <p:attrNameLst>
                                          <p:attrName>ppt_w</p:attrName>
                                        </p:attrNameLst>
                                      </p:cBhvr>
                                      <p:tavLst>
                                        <p:tav tm="0">
                                          <p:val>
                                            <p:strVal val="#ppt_w*0.70"/>
                                          </p:val>
                                        </p:tav>
                                        <p:tav tm="100000">
                                          <p:val>
                                            <p:strVal val="#ppt_w"/>
                                          </p:val>
                                        </p:tav>
                                      </p:tavLst>
                                    </p:anim>
                                    <p:anim calcmode="lin" valueType="num">
                                      <p:cBhvr>
                                        <p:cTn id="131" dur="1000" fill="hold"/>
                                        <p:tgtEl>
                                          <p:spTgt spid="34"/>
                                        </p:tgtEl>
                                        <p:attrNameLst>
                                          <p:attrName>ppt_h</p:attrName>
                                        </p:attrNameLst>
                                      </p:cBhvr>
                                      <p:tavLst>
                                        <p:tav tm="0">
                                          <p:val>
                                            <p:strVal val="#ppt_h"/>
                                          </p:val>
                                        </p:tav>
                                        <p:tav tm="100000">
                                          <p:val>
                                            <p:strVal val="#ppt_h"/>
                                          </p:val>
                                        </p:tav>
                                      </p:tavLst>
                                    </p:anim>
                                    <p:animEffect transition="in" filter="fade">
                                      <p:cBhvr>
                                        <p:cTn id="132" dur="1000"/>
                                        <p:tgtEl>
                                          <p:spTgt spid="34"/>
                                        </p:tgtEl>
                                      </p:cBhvr>
                                    </p:animEffect>
                                  </p:childTnLst>
                                </p:cTn>
                              </p:par>
                              <p:par>
                                <p:cTn id="133" presetID="55" presetClass="entr" presetSubtype="0" fill="hold" grpId="0" nodeType="withEffect">
                                  <p:stCondLst>
                                    <p:cond delay="0"/>
                                  </p:stCondLst>
                                  <p:childTnLst>
                                    <p:set>
                                      <p:cBhvr>
                                        <p:cTn id="134" dur="1" fill="hold">
                                          <p:stCondLst>
                                            <p:cond delay="0"/>
                                          </p:stCondLst>
                                        </p:cTn>
                                        <p:tgtEl>
                                          <p:spTgt spid="36"/>
                                        </p:tgtEl>
                                        <p:attrNameLst>
                                          <p:attrName>style.visibility</p:attrName>
                                        </p:attrNameLst>
                                      </p:cBhvr>
                                      <p:to>
                                        <p:strVal val="visible"/>
                                      </p:to>
                                    </p:set>
                                    <p:anim calcmode="lin" valueType="num">
                                      <p:cBhvr>
                                        <p:cTn id="135" dur="1000" fill="hold"/>
                                        <p:tgtEl>
                                          <p:spTgt spid="36"/>
                                        </p:tgtEl>
                                        <p:attrNameLst>
                                          <p:attrName>ppt_w</p:attrName>
                                        </p:attrNameLst>
                                      </p:cBhvr>
                                      <p:tavLst>
                                        <p:tav tm="0">
                                          <p:val>
                                            <p:strVal val="#ppt_w*0.70"/>
                                          </p:val>
                                        </p:tav>
                                        <p:tav tm="100000">
                                          <p:val>
                                            <p:strVal val="#ppt_w"/>
                                          </p:val>
                                        </p:tav>
                                      </p:tavLst>
                                    </p:anim>
                                    <p:anim calcmode="lin" valueType="num">
                                      <p:cBhvr>
                                        <p:cTn id="136" dur="1000" fill="hold"/>
                                        <p:tgtEl>
                                          <p:spTgt spid="36"/>
                                        </p:tgtEl>
                                        <p:attrNameLst>
                                          <p:attrName>ppt_h</p:attrName>
                                        </p:attrNameLst>
                                      </p:cBhvr>
                                      <p:tavLst>
                                        <p:tav tm="0">
                                          <p:val>
                                            <p:strVal val="#ppt_h"/>
                                          </p:val>
                                        </p:tav>
                                        <p:tav tm="100000">
                                          <p:val>
                                            <p:strVal val="#ppt_h"/>
                                          </p:val>
                                        </p:tav>
                                      </p:tavLst>
                                    </p:anim>
                                    <p:animEffect transition="in" filter="fade">
                                      <p:cBhvr>
                                        <p:cTn id="137" dur="1000"/>
                                        <p:tgtEl>
                                          <p:spTgt spid="36"/>
                                        </p:tgtEl>
                                      </p:cBhvr>
                                    </p:animEffect>
                                  </p:childTnLst>
                                </p:cTn>
                              </p:par>
                            </p:childTnLst>
                          </p:cTn>
                        </p:par>
                      </p:childTnLst>
                    </p:cTn>
                  </p:par>
                  <p:par>
                    <p:cTn id="138" fill="hold">
                      <p:stCondLst>
                        <p:cond delay="indefinite"/>
                      </p:stCondLst>
                      <p:childTnLst>
                        <p:par>
                          <p:cTn id="139" fill="hold">
                            <p:stCondLst>
                              <p:cond delay="0"/>
                            </p:stCondLst>
                            <p:childTnLst>
                              <p:par>
                                <p:cTn id="140" presetID="10" presetClass="entr" presetSubtype="0" fill="hold" grpId="0" nodeType="clickEffect">
                                  <p:stCondLst>
                                    <p:cond delay="0"/>
                                  </p:stCondLst>
                                  <p:childTnLst>
                                    <p:set>
                                      <p:cBhvr>
                                        <p:cTn id="141" dur="1" fill="hold">
                                          <p:stCondLst>
                                            <p:cond delay="0"/>
                                          </p:stCondLst>
                                        </p:cTn>
                                        <p:tgtEl>
                                          <p:spTgt spid="45"/>
                                        </p:tgtEl>
                                        <p:attrNameLst>
                                          <p:attrName>style.visibility</p:attrName>
                                        </p:attrNameLst>
                                      </p:cBhvr>
                                      <p:to>
                                        <p:strVal val="visible"/>
                                      </p:to>
                                    </p:set>
                                    <p:animEffect transition="in" filter="fade">
                                      <p:cBhvr>
                                        <p:cTn id="142" dur="2000"/>
                                        <p:tgtEl>
                                          <p:spTgt spid="45"/>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grpId="0" nodeType="clickEffect">
                                  <p:stCondLst>
                                    <p:cond delay="0"/>
                                  </p:stCondLst>
                                  <p:childTnLst>
                                    <p:set>
                                      <p:cBhvr>
                                        <p:cTn id="146" dur="1" fill="hold">
                                          <p:stCondLst>
                                            <p:cond delay="0"/>
                                          </p:stCondLst>
                                        </p:cTn>
                                        <p:tgtEl>
                                          <p:spTgt spid="18"/>
                                        </p:tgtEl>
                                        <p:attrNameLst>
                                          <p:attrName>style.visibility</p:attrName>
                                        </p:attrNameLst>
                                      </p:cBhvr>
                                      <p:to>
                                        <p:strVal val="visible"/>
                                      </p:to>
                                    </p:set>
                                    <p:animEffect transition="in" filter="fade">
                                      <p:cBhvr>
                                        <p:cTn id="147" dur="2000"/>
                                        <p:tgtEl>
                                          <p:spTgt spid="18"/>
                                        </p:tgtEl>
                                      </p:cBhvr>
                                    </p:animEffect>
                                  </p:childTnLst>
                                </p:cTn>
                              </p:par>
                            </p:childTnLst>
                          </p:cTn>
                        </p:par>
                      </p:childTnLst>
                    </p:cTn>
                  </p:par>
                  <p:par>
                    <p:cTn id="148" fill="hold">
                      <p:stCondLst>
                        <p:cond delay="indefinite"/>
                      </p:stCondLst>
                      <p:childTnLst>
                        <p:par>
                          <p:cTn id="149" fill="hold">
                            <p:stCondLst>
                              <p:cond delay="0"/>
                            </p:stCondLst>
                            <p:childTnLst>
                              <p:par>
                                <p:cTn id="150" presetID="10" presetClass="entr" presetSubtype="0" fill="hold" grpId="0" nodeType="clickEffect">
                                  <p:stCondLst>
                                    <p:cond delay="0"/>
                                  </p:stCondLst>
                                  <p:childTnLst>
                                    <p:set>
                                      <p:cBhvr>
                                        <p:cTn id="151" dur="1" fill="hold">
                                          <p:stCondLst>
                                            <p:cond delay="0"/>
                                          </p:stCondLst>
                                        </p:cTn>
                                        <p:tgtEl>
                                          <p:spTgt spid="44"/>
                                        </p:tgtEl>
                                        <p:attrNameLst>
                                          <p:attrName>style.visibility</p:attrName>
                                        </p:attrNameLst>
                                      </p:cBhvr>
                                      <p:to>
                                        <p:strVal val="visible"/>
                                      </p:to>
                                    </p:set>
                                    <p:animEffect transition="in" filter="fade">
                                      <p:cBhvr>
                                        <p:cTn id="152" dur="2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8" grpId="0"/>
      <p:bldP spid="20" grpId="0" animBg="1"/>
      <p:bldP spid="21" grpId="0" animBg="1"/>
      <p:bldP spid="24" grpId="0" animBg="1"/>
      <p:bldP spid="25" grpId="0" animBg="1"/>
      <p:bldP spid="27" grpId="0" animBg="1"/>
      <p:bldP spid="30" grpId="0" animBg="1"/>
      <p:bldP spid="32" grpId="0" animBg="1"/>
      <p:bldP spid="33" grpId="0" animBg="1"/>
      <p:bldP spid="34" grpId="0" animBg="1"/>
      <p:bldP spid="35" grpId="0" animBg="1"/>
      <p:bldP spid="36" grpId="0" animBg="1"/>
      <p:bldP spid="37" grpId="0" animBg="1"/>
      <p:bldP spid="38" grpId="0" animBg="1"/>
      <p:bldP spid="39" grpId="0" animBg="1"/>
      <p:bldP spid="40" grpId="0"/>
      <p:bldP spid="41" grpId="0"/>
      <p:bldP spid="42" grpId="0" animBg="1"/>
      <p:bldP spid="43" grpId="0" animBg="1"/>
      <p:bldP spid="44" grpId="0" animBg="1"/>
      <p:bldP spid="45" grpId="0" animBg="1"/>
      <p:bldP spid="47" grpId="0"/>
      <p:bldP spid="48" grpId="0"/>
      <p:bldP spid="4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39">
            <a:hlinkClick r:id="" action="ppaction://hlinkshowjump?jump=previousslide" highlightClick="1"/>
          </p:cNvPr>
          <p:cNvSpPr>
            <a:spLocks noChangeArrowheads="1"/>
          </p:cNvSpPr>
          <p:nvPr/>
        </p:nvSpPr>
        <p:spPr bwMode="auto">
          <a:xfrm>
            <a:off x="107950" y="115888"/>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6" name="AutoShape 40">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sp>
        <p:nvSpPr>
          <p:cNvPr id="7" name="Titolo 1"/>
          <p:cNvSpPr>
            <a:spLocks noGrp="1"/>
          </p:cNvSpPr>
          <p:nvPr>
            <p:ph type="title"/>
          </p:nvPr>
        </p:nvSpPr>
        <p:spPr>
          <a:xfrm>
            <a:off x="457200" y="-24"/>
            <a:ext cx="8229600" cy="1143000"/>
          </a:xfrm>
        </p:spPr>
        <p:txBody>
          <a:bodyPr>
            <a:normAutofit fontScale="90000"/>
          </a:bodyPr>
          <a:lstStyle/>
          <a:p>
            <a:r>
              <a:rPr lang="it-IT" sz="2800" b="1" dirty="0" smtClean="0">
                <a:latin typeface="Times New Roman" pitchFamily="18" charset="0"/>
                <a:cs typeface="Times New Roman" pitchFamily="18" charset="0"/>
              </a:rPr>
              <a:t>Le inversioni sopprimono la ricombinazione </a:t>
            </a:r>
            <a:r>
              <a:rPr lang="it-IT" sz="2800" b="1" dirty="0" err="1" smtClean="0">
                <a:latin typeface="Times New Roman" pitchFamily="18" charset="0"/>
                <a:cs typeface="Times New Roman" pitchFamily="18" charset="0"/>
              </a:rPr>
              <a:t>intracromosomica</a:t>
            </a:r>
            <a:r>
              <a:rPr lang="it-IT" sz="2800" b="1" dirty="0" smtClean="0">
                <a:latin typeface="Times New Roman" pitchFamily="18" charset="0"/>
                <a:cs typeface="Times New Roman" pitchFamily="18" charset="0"/>
              </a:rPr>
              <a:t>, le </a:t>
            </a:r>
            <a:r>
              <a:rPr lang="it-IT" sz="2800" b="1" dirty="0" err="1" smtClean="0">
                <a:latin typeface="Times New Roman" pitchFamily="18" charset="0"/>
                <a:cs typeface="Times New Roman" pitchFamily="18" charset="0"/>
              </a:rPr>
              <a:t>traslocazioni</a:t>
            </a:r>
            <a:r>
              <a:rPr lang="it-IT" sz="2800" b="1" dirty="0" smtClean="0">
                <a:latin typeface="Times New Roman" pitchFamily="18" charset="0"/>
                <a:cs typeface="Times New Roman" pitchFamily="18" charset="0"/>
              </a:rPr>
              <a:t> e le fusioni centriche riducono la ricombinazione intercromosomica</a:t>
            </a:r>
            <a:endParaRPr lang="it-IT" sz="2800" b="1" dirty="0">
              <a:latin typeface="Times New Roman" pitchFamily="18" charset="0"/>
              <a:cs typeface="Times New Roman" pitchFamily="18" charset="0"/>
            </a:endParaRPr>
          </a:p>
        </p:txBody>
      </p:sp>
      <p:sp>
        <p:nvSpPr>
          <p:cNvPr id="9" name="CasellaDiTesto 8"/>
          <p:cNvSpPr txBox="1"/>
          <p:nvPr/>
        </p:nvSpPr>
        <p:spPr>
          <a:xfrm>
            <a:off x="285720" y="1357298"/>
            <a:ext cx="1714512" cy="369332"/>
          </a:xfrm>
          <a:prstGeom prst="rect">
            <a:avLst/>
          </a:prstGeom>
          <a:noFill/>
        </p:spPr>
        <p:txBody>
          <a:bodyPr wrap="square" rtlCol="0">
            <a:spAutoFit/>
          </a:bodyPr>
          <a:lstStyle/>
          <a:p>
            <a:r>
              <a:rPr lang="it-IT" b="1" dirty="0" smtClean="0">
                <a:latin typeface="Times New Roman" pitchFamily="18" charset="0"/>
                <a:cs typeface="Times New Roman" pitchFamily="18" charset="0"/>
              </a:rPr>
              <a:t>INVERSIONI</a:t>
            </a:r>
            <a:endParaRPr lang="it-IT" b="1" dirty="0">
              <a:latin typeface="Times New Roman" pitchFamily="18" charset="0"/>
              <a:cs typeface="Times New Roman" pitchFamily="18" charset="0"/>
            </a:endParaRPr>
          </a:p>
        </p:txBody>
      </p:sp>
      <p:sp>
        <p:nvSpPr>
          <p:cNvPr id="10" name="CasellaDiTesto 9"/>
          <p:cNvSpPr txBox="1"/>
          <p:nvPr/>
        </p:nvSpPr>
        <p:spPr>
          <a:xfrm>
            <a:off x="5929322" y="1285860"/>
            <a:ext cx="2214578" cy="369332"/>
          </a:xfrm>
          <a:prstGeom prst="rect">
            <a:avLst/>
          </a:prstGeom>
          <a:noFill/>
        </p:spPr>
        <p:txBody>
          <a:bodyPr wrap="square" rtlCol="0">
            <a:spAutoFit/>
          </a:bodyPr>
          <a:lstStyle/>
          <a:p>
            <a:r>
              <a:rPr lang="it-IT" b="1" dirty="0" smtClean="0">
                <a:latin typeface="Times New Roman" pitchFamily="18" charset="0"/>
                <a:cs typeface="Times New Roman" pitchFamily="18" charset="0"/>
              </a:rPr>
              <a:t>TRASLOCAZIONI</a:t>
            </a:r>
            <a:endParaRPr lang="it-IT" b="1" dirty="0">
              <a:latin typeface="Times New Roman" pitchFamily="18" charset="0"/>
              <a:cs typeface="Times New Roman" pitchFamily="18" charset="0"/>
            </a:endParaRPr>
          </a:p>
        </p:txBody>
      </p:sp>
      <p:sp>
        <p:nvSpPr>
          <p:cNvPr id="21" name="Line 16"/>
          <p:cNvSpPr>
            <a:spLocks noChangeShapeType="1"/>
          </p:cNvSpPr>
          <p:nvPr/>
        </p:nvSpPr>
        <p:spPr bwMode="auto">
          <a:xfrm>
            <a:off x="2565391" y="1571612"/>
            <a:ext cx="792163" cy="0"/>
          </a:xfrm>
          <a:prstGeom prst="line">
            <a:avLst/>
          </a:prstGeom>
          <a:noFill/>
          <a:ln w="38100">
            <a:solidFill>
              <a:srgbClr val="FF0000"/>
            </a:solidFill>
            <a:round/>
            <a:headEnd/>
            <a:tailEnd/>
          </a:ln>
        </p:spPr>
        <p:txBody>
          <a:bodyPr/>
          <a:lstStyle/>
          <a:p>
            <a:endParaRPr lang="it-IT"/>
          </a:p>
        </p:txBody>
      </p:sp>
      <p:sp>
        <p:nvSpPr>
          <p:cNvPr id="22" name="Text Box 19"/>
          <p:cNvSpPr txBox="1">
            <a:spLocks noChangeArrowheads="1"/>
          </p:cNvSpPr>
          <p:nvPr/>
        </p:nvSpPr>
        <p:spPr bwMode="auto">
          <a:xfrm>
            <a:off x="2249503" y="1571612"/>
            <a:ext cx="1536679" cy="523220"/>
          </a:xfrm>
          <a:prstGeom prst="rect">
            <a:avLst/>
          </a:prstGeom>
          <a:noFill/>
          <a:ln w="9525">
            <a:noFill/>
            <a:miter lim="800000"/>
            <a:headEnd/>
            <a:tailEnd/>
          </a:ln>
        </p:spPr>
        <p:txBody>
          <a:bodyPr wrap="square">
            <a:spAutoFit/>
          </a:bodyPr>
          <a:lstStyle/>
          <a:p>
            <a:pPr>
              <a:spcBef>
                <a:spcPct val="50000"/>
              </a:spcBef>
            </a:pPr>
            <a:r>
              <a:rPr lang="it-IT" sz="1400" b="1" i="0" dirty="0">
                <a:latin typeface="Times New Roman" pitchFamily="18" charset="0"/>
              </a:rPr>
              <a:t>Regione </a:t>
            </a:r>
            <a:r>
              <a:rPr lang="it-IT" sz="1400" b="1" i="0" dirty="0" smtClean="0">
                <a:latin typeface="Times New Roman" pitchFamily="18" charset="0"/>
              </a:rPr>
              <a:t>coinvolta nell’inversione</a:t>
            </a:r>
            <a:endParaRPr lang="it-IT" sz="1400" b="1" i="0" dirty="0">
              <a:latin typeface="Times New Roman" pitchFamily="18" charset="0"/>
            </a:endParaRPr>
          </a:p>
        </p:txBody>
      </p:sp>
      <p:sp>
        <p:nvSpPr>
          <p:cNvPr id="33" name="Text Box 19"/>
          <p:cNvSpPr txBox="1">
            <a:spLocks noChangeArrowheads="1"/>
          </p:cNvSpPr>
          <p:nvPr/>
        </p:nvSpPr>
        <p:spPr bwMode="auto">
          <a:xfrm>
            <a:off x="1928794" y="2214554"/>
            <a:ext cx="2087563" cy="738664"/>
          </a:xfrm>
          <a:prstGeom prst="rect">
            <a:avLst/>
          </a:prstGeom>
          <a:noFill/>
          <a:ln w="9525">
            <a:noFill/>
            <a:miter lim="800000"/>
            <a:headEnd/>
            <a:tailEnd/>
          </a:ln>
        </p:spPr>
        <p:txBody>
          <a:bodyPr>
            <a:spAutoFit/>
          </a:bodyPr>
          <a:lstStyle/>
          <a:p>
            <a:pPr>
              <a:spcBef>
                <a:spcPct val="50000"/>
              </a:spcBef>
            </a:pPr>
            <a:r>
              <a:rPr lang="it-IT" sz="1400" b="1" i="0" dirty="0" smtClean="0">
                <a:latin typeface="Times New Roman" pitchFamily="18" charset="0"/>
              </a:rPr>
              <a:t>Cromatidi bilanciati, vitali senza </a:t>
            </a:r>
            <a:r>
              <a:rPr lang="it-IT" sz="1400" b="1" i="0" dirty="0" err="1" smtClean="0">
                <a:latin typeface="Times New Roman" pitchFamily="18" charset="0"/>
              </a:rPr>
              <a:t>crossing</a:t>
            </a:r>
            <a:r>
              <a:rPr lang="it-IT" sz="1400" b="1" i="0" dirty="0" smtClean="0">
                <a:latin typeface="Times New Roman" pitchFamily="18" charset="0"/>
              </a:rPr>
              <a:t> </a:t>
            </a:r>
            <a:r>
              <a:rPr lang="it-IT" sz="1400" b="1" i="0" dirty="0" err="1" smtClean="0">
                <a:latin typeface="Times New Roman" pitchFamily="18" charset="0"/>
              </a:rPr>
              <a:t>over</a:t>
            </a:r>
            <a:r>
              <a:rPr lang="it-IT" sz="1400" b="1" i="0" dirty="0" smtClean="0">
                <a:latin typeface="Times New Roman" pitchFamily="18" charset="0"/>
              </a:rPr>
              <a:t> nella regione invertita</a:t>
            </a:r>
            <a:endParaRPr lang="it-IT" sz="1400" b="1" i="0" dirty="0">
              <a:latin typeface="Times New Roman" pitchFamily="18" charset="0"/>
            </a:endParaRPr>
          </a:p>
        </p:txBody>
      </p:sp>
      <p:sp>
        <p:nvSpPr>
          <p:cNvPr id="34" name="Text Box 19"/>
          <p:cNvSpPr txBox="1">
            <a:spLocks noChangeArrowheads="1"/>
          </p:cNvSpPr>
          <p:nvPr/>
        </p:nvSpPr>
        <p:spPr bwMode="auto">
          <a:xfrm>
            <a:off x="1928794" y="3071810"/>
            <a:ext cx="2292353" cy="738664"/>
          </a:xfrm>
          <a:prstGeom prst="rect">
            <a:avLst/>
          </a:prstGeom>
          <a:noFill/>
          <a:ln w="9525">
            <a:noFill/>
            <a:miter lim="800000"/>
            <a:headEnd/>
            <a:tailEnd/>
          </a:ln>
        </p:spPr>
        <p:txBody>
          <a:bodyPr wrap="square">
            <a:spAutoFit/>
          </a:bodyPr>
          <a:lstStyle/>
          <a:p>
            <a:pPr>
              <a:spcBef>
                <a:spcPct val="50000"/>
              </a:spcBef>
            </a:pPr>
            <a:r>
              <a:rPr lang="it-IT" sz="1400" b="1" i="0" dirty="0" smtClean="0">
                <a:latin typeface="Times New Roman" pitchFamily="18" charset="0"/>
              </a:rPr>
              <a:t>Cromatidi instabili, non vitali con </a:t>
            </a:r>
            <a:r>
              <a:rPr lang="it-IT" sz="1400" b="1" i="0" dirty="0" err="1" smtClean="0">
                <a:latin typeface="Times New Roman" pitchFamily="18" charset="0"/>
              </a:rPr>
              <a:t>crossing</a:t>
            </a:r>
            <a:r>
              <a:rPr lang="it-IT" sz="1400" b="1" i="0" dirty="0" smtClean="0">
                <a:latin typeface="Times New Roman" pitchFamily="18" charset="0"/>
              </a:rPr>
              <a:t> </a:t>
            </a:r>
            <a:r>
              <a:rPr lang="it-IT" sz="1400" b="1" i="0" dirty="0" err="1" smtClean="0">
                <a:latin typeface="Times New Roman" pitchFamily="18" charset="0"/>
              </a:rPr>
              <a:t>over</a:t>
            </a:r>
            <a:r>
              <a:rPr lang="it-IT" sz="1400" b="1" i="0" dirty="0" smtClean="0">
                <a:latin typeface="Times New Roman" pitchFamily="18" charset="0"/>
              </a:rPr>
              <a:t> nella regione invertita</a:t>
            </a:r>
            <a:endParaRPr lang="it-IT" sz="1400" b="1" i="0" dirty="0">
              <a:latin typeface="Times New Roman" pitchFamily="18" charset="0"/>
            </a:endParaRPr>
          </a:p>
        </p:txBody>
      </p:sp>
      <p:sp>
        <p:nvSpPr>
          <p:cNvPr id="35" name="CasellaDiTesto 34"/>
          <p:cNvSpPr txBox="1"/>
          <p:nvPr/>
        </p:nvSpPr>
        <p:spPr>
          <a:xfrm>
            <a:off x="357158" y="1714488"/>
            <a:ext cx="1714512" cy="307777"/>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paracentriche</a:t>
            </a:r>
            <a:endParaRPr lang="it-IT" sz="1400" b="1" dirty="0">
              <a:latin typeface="Times New Roman" pitchFamily="18" charset="0"/>
              <a:cs typeface="Times New Roman" pitchFamily="18" charset="0"/>
            </a:endParaRPr>
          </a:p>
        </p:txBody>
      </p:sp>
      <p:grpSp>
        <p:nvGrpSpPr>
          <p:cNvPr id="65" name="Gruppo 64"/>
          <p:cNvGrpSpPr/>
          <p:nvPr/>
        </p:nvGrpSpPr>
        <p:grpSpPr>
          <a:xfrm>
            <a:off x="200007" y="2000240"/>
            <a:ext cx="1871663" cy="785818"/>
            <a:chOff x="200007" y="2000240"/>
            <a:chExt cx="1871663" cy="785818"/>
          </a:xfrm>
        </p:grpSpPr>
        <p:sp>
          <p:nvSpPr>
            <p:cNvPr id="23" name="Text Box 5"/>
            <p:cNvSpPr txBox="1">
              <a:spLocks noChangeArrowheads="1"/>
            </p:cNvSpPr>
            <p:nvPr/>
          </p:nvSpPr>
          <p:spPr bwMode="auto">
            <a:xfrm>
              <a:off x="200007" y="2000240"/>
              <a:ext cx="1871663" cy="366713"/>
            </a:xfrm>
            <a:prstGeom prst="rect">
              <a:avLst/>
            </a:prstGeom>
            <a:noFill/>
            <a:ln w="9525">
              <a:noFill/>
              <a:miter lim="800000"/>
              <a:headEnd/>
              <a:tailEnd/>
            </a:ln>
          </p:spPr>
          <p:txBody>
            <a:bodyPr>
              <a:spAutoFit/>
            </a:bodyPr>
            <a:lstStyle/>
            <a:p>
              <a:pPr>
                <a:spcBef>
                  <a:spcPct val="50000"/>
                </a:spcBef>
              </a:pPr>
              <a:r>
                <a:rPr lang="it-IT" b="1" i="0" dirty="0">
                  <a:latin typeface="Times New Roman" pitchFamily="18" charset="0"/>
                </a:rPr>
                <a:t>A    </a:t>
              </a:r>
              <a:r>
                <a:rPr lang="it-IT" b="1" i="0" dirty="0" smtClean="0">
                  <a:latin typeface="Times New Roman" pitchFamily="18" charset="0"/>
                </a:rPr>
                <a:t> C      B     D</a:t>
              </a:r>
              <a:endParaRPr lang="it-IT" b="1" i="0" dirty="0">
                <a:latin typeface="Times New Roman" pitchFamily="18" charset="0"/>
              </a:endParaRPr>
            </a:p>
          </p:txBody>
        </p:sp>
        <p:sp>
          <p:nvSpPr>
            <p:cNvPr id="24" name="Text Box 6"/>
            <p:cNvSpPr txBox="1">
              <a:spLocks noChangeArrowheads="1"/>
            </p:cNvSpPr>
            <p:nvPr/>
          </p:nvSpPr>
          <p:spPr bwMode="auto">
            <a:xfrm>
              <a:off x="200007" y="2357430"/>
              <a:ext cx="1871663" cy="366712"/>
            </a:xfrm>
            <a:prstGeom prst="rect">
              <a:avLst/>
            </a:prstGeom>
            <a:noFill/>
            <a:ln w="9525">
              <a:noFill/>
              <a:miter lim="800000"/>
              <a:headEnd/>
              <a:tailEnd/>
            </a:ln>
          </p:spPr>
          <p:txBody>
            <a:bodyPr>
              <a:spAutoFit/>
            </a:bodyPr>
            <a:lstStyle/>
            <a:p>
              <a:pPr>
                <a:spcBef>
                  <a:spcPct val="50000"/>
                </a:spcBef>
              </a:pPr>
              <a:r>
                <a:rPr lang="it-IT" b="1" i="0" dirty="0" smtClean="0">
                  <a:latin typeface="Times New Roman" pitchFamily="18" charset="0"/>
                </a:rPr>
                <a:t>a     b     c      </a:t>
              </a:r>
              <a:r>
                <a:rPr lang="it-IT" b="1" i="0" dirty="0">
                  <a:latin typeface="Times New Roman" pitchFamily="18" charset="0"/>
                </a:rPr>
                <a:t>d</a:t>
              </a:r>
            </a:p>
          </p:txBody>
        </p:sp>
        <p:grpSp>
          <p:nvGrpSpPr>
            <p:cNvPr id="25" name="Group 7"/>
            <p:cNvGrpSpPr>
              <a:grpSpLocks/>
            </p:cNvGrpSpPr>
            <p:nvPr/>
          </p:nvGrpSpPr>
          <p:grpSpPr bwMode="auto">
            <a:xfrm>
              <a:off x="200007" y="2714620"/>
              <a:ext cx="1655763" cy="0"/>
              <a:chOff x="612" y="1570"/>
              <a:chExt cx="1043" cy="0"/>
            </a:xfrm>
          </p:grpSpPr>
          <p:sp>
            <p:nvSpPr>
              <p:cNvPr id="26" name="Line 8"/>
              <p:cNvSpPr>
                <a:spLocks noChangeShapeType="1"/>
              </p:cNvSpPr>
              <p:nvPr/>
            </p:nvSpPr>
            <p:spPr bwMode="auto">
              <a:xfrm>
                <a:off x="612" y="1570"/>
                <a:ext cx="272" cy="0"/>
              </a:xfrm>
              <a:prstGeom prst="line">
                <a:avLst/>
              </a:prstGeom>
              <a:noFill/>
              <a:ln w="38100">
                <a:solidFill>
                  <a:schemeClr val="tx1"/>
                </a:solidFill>
                <a:round/>
                <a:headEnd/>
                <a:tailEnd/>
              </a:ln>
            </p:spPr>
            <p:txBody>
              <a:bodyPr/>
              <a:lstStyle/>
              <a:p>
                <a:endParaRPr lang="it-IT"/>
              </a:p>
            </p:txBody>
          </p:sp>
          <p:sp>
            <p:nvSpPr>
              <p:cNvPr id="27" name="Line 9"/>
              <p:cNvSpPr>
                <a:spLocks noChangeShapeType="1"/>
              </p:cNvSpPr>
              <p:nvPr/>
            </p:nvSpPr>
            <p:spPr bwMode="auto">
              <a:xfrm>
                <a:off x="1383" y="1570"/>
                <a:ext cx="272" cy="0"/>
              </a:xfrm>
              <a:prstGeom prst="line">
                <a:avLst/>
              </a:prstGeom>
              <a:noFill/>
              <a:ln w="38100">
                <a:solidFill>
                  <a:schemeClr val="tx1"/>
                </a:solidFill>
                <a:round/>
                <a:headEnd/>
                <a:tailEnd/>
              </a:ln>
            </p:spPr>
            <p:txBody>
              <a:bodyPr/>
              <a:lstStyle/>
              <a:p>
                <a:endParaRPr lang="it-IT"/>
              </a:p>
            </p:txBody>
          </p:sp>
          <p:sp>
            <p:nvSpPr>
              <p:cNvPr id="28" name="Line 10"/>
              <p:cNvSpPr>
                <a:spLocks noChangeShapeType="1"/>
              </p:cNvSpPr>
              <p:nvPr/>
            </p:nvSpPr>
            <p:spPr bwMode="auto">
              <a:xfrm>
                <a:off x="884" y="1570"/>
                <a:ext cx="499" cy="0"/>
              </a:xfrm>
              <a:prstGeom prst="line">
                <a:avLst/>
              </a:prstGeom>
              <a:noFill/>
              <a:ln w="38100">
                <a:solidFill>
                  <a:srgbClr val="FF0000"/>
                </a:solidFill>
                <a:round/>
                <a:headEnd/>
                <a:tailEnd/>
              </a:ln>
            </p:spPr>
            <p:txBody>
              <a:bodyPr/>
              <a:lstStyle/>
              <a:p>
                <a:endParaRPr lang="it-IT"/>
              </a:p>
            </p:txBody>
          </p:sp>
        </p:grpSp>
        <p:grpSp>
          <p:nvGrpSpPr>
            <p:cNvPr id="29" name="Group 11"/>
            <p:cNvGrpSpPr>
              <a:grpSpLocks/>
            </p:cNvGrpSpPr>
            <p:nvPr/>
          </p:nvGrpSpPr>
          <p:grpSpPr bwMode="auto">
            <a:xfrm>
              <a:off x="200007" y="2357430"/>
              <a:ext cx="1655763" cy="0"/>
              <a:chOff x="612" y="1706"/>
              <a:chExt cx="1043" cy="0"/>
            </a:xfrm>
          </p:grpSpPr>
          <p:sp>
            <p:nvSpPr>
              <p:cNvPr id="30" name="Line 12"/>
              <p:cNvSpPr>
                <a:spLocks noChangeShapeType="1"/>
              </p:cNvSpPr>
              <p:nvPr/>
            </p:nvSpPr>
            <p:spPr bwMode="auto">
              <a:xfrm>
                <a:off x="612" y="1706"/>
                <a:ext cx="272" cy="0"/>
              </a:xfrm>
              <a:prstGeom prst="line">
                <a:avLst/>
              </a:prstGeom>
              <a:noFill/>
              <a:ln w="38100">
                <a:solidFill>
                  <a:schemeClr val="tx1"/>
                </a:solidFill>
                <a:round/>
                <a:headEnd/>
                <a:tailEnd/>
              </a:ln>
            </p:spPr>
            <p:txBody>
              <a:bodyPr/>
              <a:lstStyle/>
              <a:p>
                <a:endParaRPr lang="it-IT"/>
              </a:p>
            </p:txBody>
          </p:sp>
          <p:sp>
            <p:nvSpPr>
              <p:cNvPr id="31" name="Line 13"/>
              <p:cNvSpPr>
                <a:spLocks noChangeShapeType="1"/>
              </p:cNvSpPr>
              <p:nvPr/>
            </p:nvSpPr>
            <p:spPr bwMode="auto">
              <a:xfrm>
                <a:off x="1383" y="1706"/>
                <a:ext cx="272" cy="0"/>
              </a:xfrm>
              <a:prstGeom prst="line">
                <a:avLst/>
              </a:prstGeom>
              <a:noFill/>
              <a:ln w="38100">
                <a:solidFill>
                  <a:schemeClr val="tx1"/>
                </a:solidFill>
                <a:round/>
                <a:headEnd/>
                <a:tailEnd/>
              </a:ln>
            </p:spPr>
            <p:txBody>
              <a:bodyPr/>
              <a:lstStyle/>
              <a:p>
                <a:endParaRPr lang="it-IT"/>
              </a:p>
            </p:txBody>
          </p:sp>
          <p:sp>
            <p:nvSpPr>
              <p:cNvPr id="32" name="Line 14"/>
              <p:cNvSpPr>
                <a:spLocks noChangeShapeType="1"/>
              </p:cNvSpPr>
              <p:nvPr/>
            </p:nvSpPr>
            <p:spPr bwMode="auto">
              <a:xfrm>
                <a:off x="884" y="1706"/>
                <a:ext cx="499" cy="0"/>
              </a:xfrm>
              <a:prstGeom prst="line">
                <a:avLst/>
              </a:prstGeom>
              <a:noFill/>
              <a:ln w="38100">
                <a:solidFill>
                  <a:srgbClr val="FF0000"/>
                </a:solidFill>
                <a:round/>
                <a:headEnd/>
                <a:tailEnd/>
              </a:ln>
            </p:spPr>
            <p:txBody>
              <a:bodyPr/>
              <a:lstStyle/>
              <a:p>
                <a:endParaRPr lang="it-IT"/>
              </a:p>
            </p:txBody>
          </p:sp>
        </p:grpSp>
        <p:sp>
          <p:nvSpPr>
            <p:cNvPr id="36" name="Ovale 35"/>
            <p:cNvSpPr/>
            <p:nvPr/>
          </p:nvSpPr>
          <p:spPr>
            <a:xfrm>
              <a:off x="428596" y="2357430"/>
              <a:ext cx="71438" cy="714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7" name="Ovale 36"/>
            <p:cNvSpPr/>
            <p:nvPr/>
          </p:nvSpPr>
          <p:spPr>
            <a:xfrm>
              <a:off x="428596" y="2714620"/>
              <a:ext cx="71438" cy="714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66" name="Gruppo 65"/>
          <p:cNvGrpSpPr/>
          <p:nvPr/>
        </p:nvGrpSpPr>
        <p:grpSpPr>
          <a:xfrm>
            <a:off x="200007" y="2836872"/>
            <a:ext cx="1871663" cy="744526"/>
            <a:chOff x="107950" y="2836872"/>
            <a:chExt cx="1871663" cy="744526"/>
          </a:xfrm>
        </p:grpSpPr>
        <p:sp>
          <p:nvSpPr>
            <p:cNvPr id="11" name="Text Box 5"/>
            <p:cNvSpPr txBox="1">
              <a:spLocks noChangeArrowheads="1"/>
            </p:cNvSpPr>
            <p:nvPr/>
          </p:nvSpPr>
          <p:spPr bwMode="auto">
            <a:xfrm>
              <a:off x="107950" y="2836872"/>
              <a:ext cx="1871663" cy="366713"/>
            </a:xfrm>
            <a:prstGeom prst="rect">
              <a:avLst/>
            </a:prstGeom>
            <a:noFill/>
            <a:ln w="9525">
              <a:noFill/>
              <a:miter lim="800000"/>
              <a:headEnd/>
              <a:tailEnd/>
            </a:ln>
          </p:spPr>
          <p:txBody>
            <a:bodyPr>
              <a:spAutoFit/>
            </a:bodyPr>
            <a:lstStyle/>
            <a:p>
              <a:pPr>
                <a:spcBef>
                  <a:spcPct val="50000"/>
                </a:spcBef>
              </a:pPr>
              <a:r>
                <a:rPr lang="it-IT" b="1" i="0" dirty="0">
                  <a:latin typeface="Times New Roman" pitchFamily="18" charset="0"/>
                </a:rPr>
                <a:t>A    </a:t>
              </a:r>
              <a:r>
                <a:rPr lang="it-IT" b="1" i="0" dirty="0" smtClean="0">
                  <a:latin typeface="Times New Roman" pitchFamily="18" charset="0"/>
                </a:rPr>
                <a:t> C      b     a</a:t>
              </a:r>
              <a:endParaRPr lang="it-IT" b="1" i="0" dirty="0">
                <a:latin typeface="Times New Roman" pitchFamily="18" charset="0"/>
              </a:endParaRPr>
            </a:p>
          </p:txBody>
        </p:sp>
        <p:sp>
          <p:nvSpPr>
            <p:cNvPr id="12" name="Text Box 6"/>
            <p:cNvSpPr txBox="1">
              <a:spLocks noChangeArrowheads="1"/>
            </p:cNvSpPr>
            <p:nvPr/>
          </p:nvSpPr>
          <p:spPr bwMode="auto">
            <a:xfrm>
              <a:off x="107950" y="3214686"/>
              <a:ext cx="1871663" cy="366712"/>
            </a:xfrm>
            <a:prstGeom prst="rect">
              <a:avLst/>
            </a:prstGeom>
            <a:noFill/>
            <a:ln w="9525">
              <a:noFill/>
              <a:miter lim="800000"/>
              <a:headEnd/>
              <a:tailEnd/>
            </a:ln>
          </p:spPr>
          <p:txBody>
            <a:bodyPr>
              <a:spAutoFit/>
            </a:bodyPr>
            <a:lstStyle/>
            <a:p>
              <a:pPr>
                <a:spcBef>
                  <a:spcPct val="50000"/>
                </a:spcBef>
              </a:pPr>
              <a:r>
                <a:rPr lang="it-IT" b="1" i="0" dirty="0" smtClean="0">
                  <a:latin typeface="Times New Roman" pitchFamily="18" charset="0"/>
                </a:rPr>
                <a:t>D     B     c      </a:t>
              </a:r>
              <a:r>
                <a:rPr lang="it-IT" b="1" i="0" dirty="0">
                  <a:latin typeface="Times New Roman" pitchFamily="18" charset="0"/>
                </a:rPr>
                <a:t>d</a:t>
              </a:r>
            </a:p>
          </p:txBody>
        </p:sp>
        <p:grpSp>
          <p:nvGrpSpPr>
            <p:cNvPr id="13" name="Group 7"/>
            <p:cNvGrpSpPr>
              <a:grpSpLocks/>
            </p:cNvGrpSpPr>
            <p:nvPr/>
          </p:nvGrpSpPr>
          <p:grpSpPr bwMode="auto">
            <a:xfrm>
              <a:off x="107950" y="3203585"/>
              <a:ext cx="1655763" cy="0"/>
              <a:chOff x="612" y="1570"/>
              <a:chExt cx="1043" cy="0"/>
            </a:xfrm>
          </p:grpSpPr>
          <p:sp>
            <p:nvSpPr>
              <p:cNvPr id="14" name="Line 8"/>
              <p:cNvSpPr>
                <a:spLocks noChangeShapeType="1"/>
              </p:cNvSpPr>
              <p:nvPr/>
            </p:nvSpPr>
            <p:spPr bwMode="auto">
              <a:xfrm>
                <a:off x="612" y="1570"/>
                <a:ext cx="272" cy="0"/>
              </a:xfrm>
              <a:prstGeom prst="line">
                <a:avLst/>
              </a:prstGeom>
              <a:noFill/>
              <a:ln w="38100">
                <a:solidFill>
                  <a:schemeClr val="tx1"/>
                </a:solidFill>
                <a:round/>
                <a:headEnd/>
                <a:tailEnd/>
              </a:ln>
            </p:spPr>
            <p:txBody>
              <a:bodyPr/>
              <a:lstStyle/>
              <a:p>
                <a:endParaRPr lang="it-IT"/>
              </a:p>
            </p:txBody>
          </p:sp>
          <p:sp>
            <p:nvSpPr>
              <p:cNvPr id="15" name="Line 9"/>
              <p:cNvSpPr>
                <a:spLocks noChangeShapeType="1"/>
              </p:cNvSpPr>
              <p:nvPr/>
            </p:nvSpPr>
            <p:spPr bwMode="auto">
              <a:xfrm>
                <a:off x="1383" y="1570"/>
                <a:ext cx="272" cy="0"/>
              </a:xfrm>
              <a:prstGeom prst="line">
                <a:avLst/>
              </a:prstGeom>
              <a:noFill/>
              <a:ln w="38100">
                <a:solidFill>
                  <a:schemeClr val="tx1"/>
                </a:solidFill>
                <a:round/>
                <a:headEnd/>
                <a:tailEnd/>
              </a:ln>
            </p:spPr>
            <p:txBody>
              <a:bodyPr/>
              <a:lstStyle/>
              <a:p>
                <a:endParaRPr lang="it-IT"/>
              </a:p>
            </p:txBody>
          </p:sp>
          <p:sp>
            <p:nvSpPr>
              <p:cNvPr id="16" name="Line 10"/>
              <p:cNvSpPr>
                <a:spLocks noChangeShapeType="1"/>
              </p:cNvSpPr>
              <p:nvPr/>
            </p:nvSpPr>
            <p:spPr bwMode="auto">
              <a:xfrm>
                <a:off x="884" y="1570"/>
                <a:ext cx="499" cy="0"/>
              </a:xfrm>
              <a:prstGeom prst="line">
                <a:avLst/>
              </a:prstGeom>
              <a:noFill/>
              <a:ln w="38100">
                <a:solidFill>
                  <a:srgbClr val="FF0000"/>
                </a:solidFill>
                <a:round/>
                <a:headEnd/>
                <a:tailEnd/>
              </a:ln>
            </p:spPr>
            <p:txBody>
              <a:bodyPr/>
              <a:lstStyle/>
              <a:p>
                <a:endParaRPr lang="it-IT"/>
              </a:p>
            </p:txBody>
          </p:sp>
        </p:grpSp>
        <p:grpSp>
          <p:nvGrpSpPr>
            <p:cNvPr id="17" name="Group 11"/>
            <p:cNvGrpSpPr>
              <a:grpSpLocks/>
            </p:cNvGrpSpPr>
            <p:nvPr/>
          </p:nvGrpSpPr>
          <p:grpSpPr bwMode="auto">
            <a:xfrm>
              <a:off x="107950" y="3571876"/>
              <a:ext cx="1655763" cy="0"/>
              <a:chOff x="612" y="1706"/>
              <a:chExt cx="1043" cy="0"/>
            </a:xfrm>
          </p:grpSpPr>
          <p:sp>
            <p:nvSpPr>
              <p:cNvPr id="18" name="Line 12"/>
              <p:cNvSpPr>
                <a:spLocks noChangeShapeType="1"/>
              </p:cNvSpPr>
              <p:nvPr/>
            </p:nvSpPr>
            <p:spPr bwMode="auto">
              <a:xfrm>
                <a:off x="612" y="1706"/>
                <a:ext cx="272" cy="0"/>
              </a:xfrm>
              <a:prstGeom prst="line">
                <a:avLst/>
              </a:prstGeom>
              <a:noFill/>
              <a:ln w="38100">
                <a:solidFill>
                  <a:schemeClr val="tx1"/>
                </a:solidFill>
                <a:round/>
                <a:headEnd/>
                <a:tailEnd/>
              </a:ln>
            </p:spPr>
            <p:txBody>
              <a:bodyPr/>
              <a:lstStyle/>
              <a:p>
                <a:endParaRPr lang="it-IT"/>
              </a:p>
            </p:txBody>
          </p:sp>
          <p:sp>
            <p:nvSpPr>
              <p:cNvPr id="19" name="Line 13"/>
              <p:cNvSpPr>
                <a:spLocks noChangeShapeType="1"/>
              </p:cNvSpPr>
              <p:nvPr/>
            </p:nvSpPr>
            <p:spPr bwMode="auto">
              <a:xfrm>
                <a:off x="1383" y="1706"/>
                <a:ext cx="272" cy="0"/>
              </a:xfrm>
              <a:prstGeom prst="line">
                <a:avLst/>
              </a:prstGeom>
              <a:noFill/>
              <a:ln w="38100">
                <a:solidFill>
                  <a:schemeClr val="tx1"/>
                </a:solidFill>
                <a:round/>
                <a:headEnd/>
                <a:tailEnd/>
              </a:ln>
            </p:spPr>
            <p:txBody>
              <a:bodyPr/>
              <a:lstStyle/>
              <a:p>
                <a:endParaRPr lang="it-IT"/>
              </a:p>
            </p:txBody>
          </p:sp>
          <p:sp>
            <p:nvSpPr>
              <p:cNvPr id="20" name="Line 14"/>
              <p:cNvSpPr>
                <a:spLocks noChangeShapeType="1"/>
              </p:cNvSpPr>
              <p:nvPr/>
            </p:nvSpPr>
            <p:spPr bwMode="auto">
              <a:xfrm>
                <a:off x="884" y="1706"/>
                <a:ext cx="499" cy="0"/>
              </a:xfrm>
              <a:prstGeom prst="line">
                <a:avLst/>
              </a:prstGeom>
              <a:noFill/>
              <a:ln w="38100">
                <a:solidFill>
                  <a:srgbClr val="FF0000"/>
                </a:solidFill>
                <a:round/>
                <a:headEnd/>
                <a:tailEnd/>
              </a:ln>
            </p:spPr>
            <p:txBody>
              <a:bodyPr/>
              <a:lstStyle/>
              <a:p>
                <a:endParaRPr lang="it-IT"/>
              </a:p>
            </p:txBody>
          </p:sp>
        </p:grpSp>
        <p:sp>
          <p:nvSpPr>
            <p:cNvPr id="42" name="Ovale 41"/>
            <p:cNvSpPr/>
            <p:nvPr/>
          </p:nvSpPr>
          <p:spPr>
            <a:xfrm>
              <a:off x="357158" y="3214686"/>
              <a:ext cx="71438" cy="714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3" name="Ovale 42"/>
            <p:cNvSpPr/>
            <p:nvPr/>
          </p:nvSpPr>
          <p:spPr>
            <a:xfrm>
              <a:off x="1500166" y="3214686"/>
              <a:ext cx="71438" cy="714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70" name="Gruppo 69"/>
          <p:cNvGrpSpPr/>
          <p:nvPr/>
        </p:nvGrpSpPr>
        <p:grpSpPr>
          <a:xfrm>
            <a:off x="214282" y="4848238"/>
            <a:ext cx="1871663" cy="795340"/>
            <a:chOff x="352407" y="5491180"/>
            <a:chExt cx="1871663" cy="795340"/>
          </a:xfrm>
        </p:grpSpPr>
        <p:sp>
          <p:nvSpPr>
            <p:cNvPr id="40" name="Ovale 39"/>
            <p:cNvSpPr/>
            <p:nvPr/>
          </p:nvSpPr>
          <p:spPr>
            <a:xfrm>
              <a:off x="1000100" y="5857892"/>
              <a:ext cx="71438" cy="7143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1" name="Ovale 40"/>
            <p:cNvSpPr/>
            <p:nvPr/>
          </p:nvSpPr>
          <p:spPr>
            <a:xfrm>
              <a:off x="1214414" y="6215082"/>
              <a:ext cx="71438" cy="7143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4" name="Text Box 5"/>
            <p:cNvSpPr txBox="1">
              <a:spLocks noChangeArrowheads="1"/>
            </p:cNvSpPr>
            <p:nvPr/>
          </p:nvSpPr>
          <p:spPr bwMode="auto">
            <a:xfrm>
              <a:off x="352407" y="5491180"/>
              <a:ext cx="1871663" cy="366713"/>
            </a:xfrm>
            <a:prstGeom prst="rect">
              <a:avLst/>
            </a:prstGeom>
            <a:noFill/>
            <a:ln w="9525">
              <a:noFill/>
              <a:miter lim="800000"/>
              <a:headEnd/>
              <a:tailEnd/>
            </a:ln>
          </p:spPr>
          <p:txBody>
            <a:bodyPr>
              <a:spAutoFit/>
            </a:bodyPr>
            <a:lstStyle/>
            <a:p>
              <a:pPr>
                <a:spcBef>
                  <a:spcPct val="50000"/>
                </a:spcBef>
              </a:pPr>
              <a:r>
                <a:rPr lang="it-IT" b="1" i="0" dirty="0">
                  <a:latin typeface="Times New Roman" pitchFamily="18" charset="0"/>
                </a:rPr>
                <a:t>A    </a:t>
              </a:r>
              <a:r>
                <a:rPr lang="it-IT" b="1" i="0" dirty="0" smtClean="0">
                  <a:latin typeface="Times New Roman" pitchFamily="18" charset="0"/>
                </a:rPr>
                <a:t> C      </a:t>
              </a:r>
              <a:r>
                <a:rPr lang="it-IT" b="1" i="0" dirty="0" smtClean="0">
                  <a:latin typeface="Times New Roman" pitchFamily="18" charset="0"/>
                </a:rPr>
                <a:t>b     a</a:t>
              </a:r>
              <a:endParaRPr lang="it-IT" b="1" i="0" dirty="0">
                <a:latin typeface="Times New Roman" pitchFamily="18" charset="0"/>
              </a:endParaRPr>
            </a:p>
          </p:txBody>
        </p:sp>
        <p:sp>
          <p:nvSpPr>
            <p:cNvPr id="45" name="Text Box 6"/>
            <p:cNvSpPr txBox="1">
              <a:spLocks noChangeArrowheads="1"/>
            </p:cNvSpPr>
            <p:nvPr/>
          </p:nvSpPr>
          <p:spPr bwMode="auto">
            <a:xfrm>
              <a:off x="352407" y="5848370"/>
              <a:ext cx="1871663" cy="366712"/>
            </a:xfrm>
            <a:prstGeom prst="rect">
              <a:avLst/>
            </a:prstGeom>
            <a:noFill/>
            <a:ln w="9525">
              <a:noFill/>
              <a:miter lim="800000"/>
              <a:headEnd/>
              <a:tailEnd/>
            </a:ln>
          </p:spPr>
          <p:txBody>
            <a:bodyPr>
              <a:spAutoFit/>
            </a:bodyPr>
            <a:lstStyle/>
            <a:p>
              <a:pPr>
                <a:spcBef>
                  <a:spcPct val="50000"/>
                </a:spcBef>
              </a:pPr>
              <a:r>
                <a:rPr lang="it-IT" b="1" i="0" dirty="0" smtClean="0">
                  <a:latin typeface="Times New Roman" pitchFamily="18" charset="0"/>
                </a:rPr>
                <a:t>D     B      </a:t>
              </a:r>
              <a:r>
                <a:rPr lang="it-IT" b="1" i="0" dirty="0" smtClean="0">
                  <a:latin typeface="Times New Roman" pitchFamily="18" charset="0"/>
                </a:rPr>
                <a:t>c      </a:t>
              </a:r>
              <a:r>
                <a:rPr lang="it-IT" b="1" i="0" dirty="0">
                  <a:latin typeface="Times New Roman" pitchFamily="18" charset="0"/>
                </a:rPr>
                <a:t>d</a:t>
              </a:r>
            </a:p>
          </p:txBody>
        </p:sp>
        <p:grpSp>
          <p:nvGrpSpPr>
            <p:cNvPr id="46" name="Group 7"/>
            <p:cNvGrpSpPr>
              <a:grpSpLocks/>
            </p:cNvGrpSpPr>
            <p:nvPr/>
          </p:nvGrpSpPr>
          <p:grpSpPr bwMode="auto">
            <a:xfrm>
              <a:off x="352407" y="5857893"/>
              <a:ext cx="1655763" cy="0"/>
              <a:chOff x="612" y="1570"/>
              <a:chExt cx="1043" cy="0"/>
            </a:xfrm>
          </p:grpSpPr>
          <p:sp>
            <p:nvSpPr>
              <p:cNvPr id="47" name="Line 8"/>
              <p:cNvSpPr>
                <a:spLocks noChangeShapeType="1"/>
              </p:cNvSpPr>
              <p:nvPr/>
            </p:nvSpPr>
            <p:spPr bwMode="auto">
              <a:xfrm>
                <a:off x="612" y="1570"/>
                <a:ext cx="272" cy="0"/>
              </a:xfrm>
              <a:prstGeom prst="line">
                <a:avLst/>
              </a:prstGeom>
              <a:noFill/>
              <a:ln w="38100">
                <a:solidFill>
                  <a:schemeClr val="tx1"/>
                </a:solidFill>
                <a:round/>
                <a:headEnd/>
                <a:tailEnd/>
              </a:ln>
            </p:spPr>
            <p:txBody>
              <a:bodyPr/>
              <a:lstStyle/>
              <a:p>
                <a:endParaRPr lang="it-IT"/>
              </a:p>
            </p:txBody>
          </p:sp>
          <p:sp>
            <p:nvSpPr>
              <p:cNvPr id="48" name="Line 9"/>
              <p:cNvSpPr>
                <a:spLocks noChangeShapeType="1"/>
              </p:cNvSpPr>
              <p:nvPr/>
            </p:nvSpPr>
            <p:spPr bwMode="auto">
              <a:xfrm>
                <a:off x="1383" y="1570"/>
                <a:ext cx="272" cy="0"/>
              </a:xfrm>
              <a:prstGeom prst="line">
                <a:avLst/>
              </a:prstGeom>
              <a:noFill/>
              <a:ln w="38100">
                <a:solidFill>
                  <a:schemeClr val="tx1"/>
                </a:solidFill>
                <a:round/>
                <a:headEnd/>
                <a:tailEnd/>
              </a:ln>
            </p:spPr>
            <p:txBody>
              <a:bodyPr/>
              <a:lstStyle/>
              <a:p>
                <a:endParaRPr lang="it-IT"/>
              </a:p>
            </p:txBody>
          </p:sp>
          <p:sp>
            <p:nvSpPr>
              <p:cNvPr id="49" name="Line 10"/>
              <p:cNvSpPr>
                <a:spLocks noChangeShapeType="1"/>
              </p:cNvSpPr>
              <p:nvPr/>
            </p:nvSpPr>
            <p:spPr bwMode="auto">
              <a:xfrm>
                <a:off x="884" y="1570"/>
                <a:ext cx="499" cy="0"/>
              </a:xfrm>
              <a:prstGeom prst="line">
                <a:avLst/>
              </a:prstGeom>
              <a:noFill/>
              <a:ln w="38100">
                <a:solidFill>
                  <a:srgbClr val="FF0000"/>
                </a:solidFill>
                <a:round/>
                <a:headEnd/>
                <a:tailEnd/>
              </a:ln>
            </p:spPr>
            <p:txBody>
              <a:bodyPr/>
              <a:lstStyle/>
              <a:p>
                <a:endParaRPr lang="it-IT"/>
              </a:p>
            </p:txBody>
          </p:sp>
        </p:grpSp>
        <p:grpSp>
          <p:nvGrpSpPr>
            <p:cNvPr id="50" name="Group 11"/>
            <p:cNvGrpSpPr>
              <a:grpSpLocks/>
            </p:cNvGrpSpPr>
            <p:nvPr/>
          </p:nvGrpSpPr>
          <p:grpSpPr bwMode="auto">
            <a:xfrm>
              <a:off x="352407" y="6207145"/>
              <a:ext cx="1655763" cy="0"/>
              <a:chOff x="612" y="1706"/>
              <a:chExt cx="1043" cy="0"/>
            </a:xfrm>
          </p:grpSpPr>
          <p:sp>
            <p:nvSpPr>
              <p:cNvPr id="51" name="Line 12"/>
              <p:cNvSpPr>
                <a:spLocks noChangeShapeType="1"/>
              </p:cNvSpPr>
              <p:nvPr/>
            </p:nvSpPr>
            <p:spPr bwMode="auto">
              <a:xfrm>
                <a:off x="612" y="1706"/>
                <a:ext cx="272" cy="0"/>
              </a:xfrm>
              <a:prstGeom prst="line">
                <a:avLst/>
              </a:prstGeom>
              <a:noFill/>
              <a:ln w="38100">
                <a:solidFill>
                  <a:schemeClr val="tx1"/>
                </a:solidFill>
                <a:round/>
                <a:headEnd/>
                <a:tailEnd/>
              </a:ln>
            </p:spPr>
            <p:txBody>
              <a:bodyPr/>
              <a:lstStyle/>
              <a:p>
                <a:endParaRPr lang="it-IT"/>
              </a:p>
            </p:txBody>
          </p:sp>
          <p:sp>
            <p:nvSpPr>
              <p:cNvPr id="52" name="Line 13"/>
              <p:cNvSpPr>
                <a:spLocks noChangeShapeType="1"/>
              </p:cNvSpPr>
              <p:nvPr/>
            </p:nvSpPr>
            <p:spPr bwMode="auto">
              <a:xfrm>
                <a:off x="1383" y="1706"/>
                <a:ext cx="272" cy="0"/>
              </a:xfrm>
              <a:prstGeom prst="line">
                <a:avLst/>
              </a:prstGeom>
              <a:noFill/>
              <a:ln w="38100">
                <a:solidFill>
                  <a:schemeClr val="tx1"/>
                </a:solidFill>
                <a:round/>
                <a:headEnd/>
                <a:tailEnd/>
              </a:ln>
            </p:spPr>
            <p:txBody>
              <a:bodyPr/>
              <a:lstStyle/>
              <a:p>
                <a:endParaRPr lang="it-IT"/>
              </a:p>
            </p:txBody>
          </p:sp>
          <p:sp>
            <p:nvSpPr>
              <p:cNvPr id="53" name="Line 14"/>
              <p:cNvSpPr>
                <a:spLocks noChangeShapeType="1"/>
              </p:cNvSpPr>
              <p:nvPr/>
            </p:nvSpPr>
            <p:spPr bwMode="auto">
              <a:xfrm>
                <a:off x="884" y="1706"/>
                <a:ext cx="499" cy="0"/>
              </a:xfrm>
              <a:prstGeom prst="line">
                <a:avLst/>
              </a:prstGeom>
              <a:noFill/>
              <a:ln w="38100">
                <a:solidFill>
                  <a:srgbClr val="FF0000"/>
                </a:solidFill>
                <a:round/>
                <a:headEnd/>
                <a:tailEnd/>
              </a:ln>
            </p:spPr>
            <p:txBody>
              <a:bodyPr/>
              <a:lstStyle/>
              <a:p>
                <a:endParaRPr lang="it-IT"/>
              </a:p>
            </p:txBody>
          </p:sp>
        </p:grpSp>
      </p:grpSp>
      <p:grpSp>
        <p:nvGrpSpPr>
          <p:cNvPr id="69" name="Gruppo 68"/>
          <p:cNvGrpSpPr/>
          <p:nvPr/>
        </p:nvGrpSpPr>
        <p:grpSpPr>
          <a:xfrm>
            <a:off x="214282" y="4000504"/>
            <a:ext cx="1871663" cy="785818"/>
            <a:chOff x="214282" y="4000504"/>
            <a:chExt cx="1871663" cy="785818"/>
          </a:xfrm>
        </p:grpSpPr>
        <p:sp>
          <p:nvSpPr>
            <p:cNvPr id="38" name="Ovale 37"/>
            <p:cNvSpPr/>
            <p:nvPr/>
          </p:nvSpPr>
          <p:spPr>
            <a:xfrm>
              <a:off x="871499" y="4387840"/>
              <a:ext cx="71438" cy="7143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9" name="Ovale 38"/>
            <p:cNvSpPr/>
            <p:nvPr/>
          </p:nvSpPr>
          <p:spPr>
            <a:xfrm>
              <a:off x="1142976" y="4714884"/>
              <a:ext cx="71438" cy="7143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4" name="Text Box 5"/>
            <p:cNvSpPr txBox="1">
              <a:spLocks noChangeArrowheads="1"/>
            </p:cNvSpPr>
            <p:nvPr/>
          </p:nvSpPr>
          <p:spPr bwMode="auto">
            <a:xfrm>
              <a:off x="214282" y="4000504"/>
              <a:ext cx="1871663" cy="366713"/>
            </a:xfrm>
            <a:prstGeom prst="rect">
              <a:avLst/>
            </a:prstGeom>
            <a:noFill/>
            <a:ln w="9525">
              <a:noFill/>
              <a:miter lim="800000"/>
              <a:headEnd/>
              <a:tailEnd/>
            </a:ln>
          </p:spPr>
          <p:txBody>
            <a:bodyPr>
              <a:spAutoFit/>
            </a:bodyPr>
            <a:lstStyle/>
            <a:p>
              <a:pPr>
                <a:spcBef>
                  <a:spcPct val="50000"/>
                </a:spcBef>
              </a:pPr>
              <a:r>
                <a:rPr lang="it-IT" b="1" i="0" dirty="0">
                  <a:latin typeface="Times New Roman" pitchFamily="18" charset="0"/>
                </a:rPr>
                <a:t>A    </a:t>
              </a:r>
              <a:r>
                <a:rPr lang="it-IT" b="1" i="0" dirty="0" smtClean="0">
                  <a:latin typeface="Times New Roman" pitchFamily="18" charset="0"/>
                </a:rPr>
                <a:t> C      </a:t>
              </a:r>
              <a:r>
                <a:rPr lang="it-IT" b="1" i="0" dirty="0" smtClean="0">
                  <a:latin typeface="Times New Roman" pitchFamily="18" charset="0"/>
                </a:rPr>
                <a:t>B     d</a:t>
              </a:r>
              <a:endParaRPr lang="it-IT" b="1" i="0" dirty="0">
                <a:latin typeface="Times New Roman" pitchFamily="18" charset="0"/>
              </a:endParaRPr>
            </a:p>
          </p:txBody>
        </p:sp>
        <p:sp>
          <p:nvSpPr>
            <p:cNvPr id="55" name="Text Box 6"/>
            <p:cNvSpPr txBox="1">
              <a:spLocks noChangeArrowheads="1"/>
            </p:cNvSpPr>
            <p:nvPr/>
          </p:nvSpPr>
          <p:spPr bwMode="auto">
            <a:xfrm>
              <a:off x="214282" y="4387840"/>
              <a:ext cx="1871663" cy="366712"/>
            </a:xfrm>
            <a:prstGeom prst="rect">
              <a:avLst/>
            </a:prstGeom>
            <a:noFill/>
            <a:ln w="9525">
              <a:noFill/>
              <a:miter lim="800000"/>
              <a:headEnd/>
              <a:tailEnd/>
            </a:ln>
          </p:spPr>
          <p:txBody>
            <a:bodyPr>
              <a:spAutoFit/>
            </a:bodyPr>
            <a:lstStyle/>
            <a:p>
              <a:pPr>
                <a:spcBef>
                  <a:spcPct val="50000"/>
                </a:spcBef>
              </a:pPr>
              <a:r>
                <a:rPr lang="it-IT" b="1" i="0" dirty="0" smtClean="0">
                  <a:latin typeface="Times New Roman" pitchFamily="18" charset="0"/>
                </a:rPr>
                <a:t>D     </a:t>
              </a:r>
              <a:r>
                <a:rPr lang="it-IT" b="1" i="0" dirty="0" smtClean="0">
                  <a:latin typeface="Times New Roman" pitchFamily="18" charset="0"/>
                </a:rPr>
                <a:t>b       </a:t>
              </a:r>
              <a:r>
                <a:rPr lang="it-IT" b="1" i="0" dirty="0" smtClean="0">
                  <a:latin typeface="Times New Roman" pitchFamily="18" charset="0"/>
                </a:rPr>
                <a:t>c      </a:t>
              </a:r>
              <a:r>
                <a:rPr lang="it-IT" b="1" i="0" dirty="0" smtClean="0">
                  <a:latin typeface="Times New Roman" pitchFamily="18" charset="0"/>
                </a:rPr>
                <a:t>a</a:t>
              </a:r>
              <a:endParaRPr lang="it-IT" b="1" i="0" dirty="0">
                <a:latin typeface="Times New Roman" pitchFamily="18" charset="0"/>
              </a:endParaRPr>
            </a:p>
          </p:txBody>
        </p:sp>
        <p:grpSp>
          <p:nvGrpSpPr>
            <p:cNvPr id="56" name="Group 7"/>
            <p:cNvGrpSpPr>
              <a:grpSpLocks/>
            </p:cNvGrpSpPr>
            <p:nvPr/>
          </p:nvGrpSpPr>
          <p:grpSpPr bwMode="auto">
            <a:xfrm>
              <a:off x="214282" y="4387840"/>
              <a:ext cx="1655763" cy="0"/>
              <a:chOff x="612" y="1570"/>
              <a:chExt cx="1043" cy="0"/>
            </a:xfrm>
          </p:grpSpPr>
          <p:sp>
            <p:nvSpPr>
              <p:cNvPr id="57" name="Line 8"/>
              <p:cNvSpPr>
                <a:spLocks noChangeShapeType="1"/>
              </p:cNvSpPr>
              <p:nvPr/>
            </p:nvSpPr>
            <p:spPr bwMode="auto">
              <a:xfrm>
                <a:off x="612" y="1570"/>
                <a:ext cx="272" cy="0"/>
              </a:xfrm>
              <a:prstGeom prst="line">
                <a:avLst/>
              </a:prstGeom>
              <a:noFill/>
              <a:ln w="38100">
                <a:solidFill>
                  <a:schemeClr val="tx1"/>
                </a:solidFill>
                <a:round/>
                <a:headEnd/>
                <a:tailEnd/>
              </a:ln>
            </p:spPr>
            <p:txBody>
              <a:bodyPr/>
              <a:lstStyle/>
              <a:p>
                <a:endParaRPr lang="it-IT"/>
              </a:p>
            </p:txBody>
          </p:sp>
          <p:sp>
            <p:nvSpPr>
              <p:cNvPr id="58" name="Line 9"/>
              <p:cNvSpPr>
                <a:spLocks noChangeShapeType="1"/>
              </p:cNvSpPr>
              <p:nvPr/>
            </p:nvSpPr>
            <p:spPr bwMode="auto">
              <a:xfrm>
                <a:off x="1383" y="1570"/>
                <a:ext cx="272" cy="0"/>
              </a:xfrm>
              <a:prstGeom prst="line">
                <a:avLst/>
              </a:prstGeom>
              <a:noFill/>
              <a:ln w="38100">
                <a:solidFill>
                  <a:schemeClr val="tx1"/>
                </a:solidFill>
                <a:round/>
                <a:headEnd/>
                <a:tailEnd/>
              </a:ln>
            </p:spPr>
            <p:txBody>
              <a:bodyPr/>
              <a:lstStyle/>
              <a:p>
                <a:endParaRPr lang="it-IT"/>
              </a:p>
            </p:txBody>
          </p:sp>
          <p:sp>
            <p:nvSpPr>
              <p:cNvPr id="59" name="Line 10"/>
              <p:cNvSpPr>
                <a:spLocks noChangeShapeType="1"/>
              </p:cNvSpPr>
              <p:nvPr/>
            </p:nvSpPr>
            <p:spPr bwMode="auto">
              <a:xfrm>
                <a:off x="884" y="1570"/>
                <a:ext cx="499" cy="0"/>
              </a:xfrm>
              <a:prstGeom prst="line">
                <a:avLst/>
              </a:prstGeom>
              <a:noFill/>
              <a:ln w="38100">
                <a:solidFill>
                  <a:srgbClr val="FF0000"/>
                </a:solidFill>
                <a:round/>
                <a:headEnd/>
                <a:tailEnd/>
              </a:ln>
            </p:spPr>
            <p:txBody>
              <a:bodyPr/>
              <a:lstStyle/>
              <a:p>
                <a:endParaRPr lang="it-IT"/>
              </a:p>
            </p:txBody>
          </p:sp>
        </p:grpSp>
        <p:grpSp>
          <p:nvGrpSpPr>
            <p:cNvPr id="60" name="Group 11"/>
            <p:cNvGrpSpPr>
              <a:grpSpLocks/>
            </p:cNvGrpSpPr>
            <p:nvPr/>
          </p:nvGrpSpPr>
          <p:grpSpPr bwMode="auto">
            <a:xfrm>
              <a:off x="214282" y="4714884"/>
              <a:ext cx="1655763" cy="0"/>
              <a:chOff x="612" y="1706"/>
              <a:chExt cx="1043" cy="0"/>
            </a:xfrm>
          </p:grpSpPr>
          <p:sp>
            <p:nvSpPr>
              <p:cNvPr id="61" name="Line 12"/>
              <p:cNvSpPr>
                <a:spLocks noChangeShapeType="1"/>
              </p:cNvSpPr>
              <p:nvPr/>
            </p:nvSpPr>
            <p:spPr bwMode="auto">
              <a:xfrm>
                <a:off x="612" y="1706"/>
                <a:ext cx="272" cy="0"/>
              </a:xfrm>
              <a:prstGeom prst="line">
                <a:avLst/>
              </a:prstGeom>
              <a:noFill/>
              <a:ln w="38100">
                <a:solidFill>
                  <a:schemeClr val="tx1"/>
                </a:solidFill>
                <a:round/>
                <a:headEnd/>
                <a:tailEnd/>
              </a:ln>
            </p:spPr>
            <p:txBody>
              <a:bodyPr/>
              <a:lstStyle/>
              <a:p>
                <a:endParaRPr lang="it-IT"/>
              </a:p>
            </p:txBody>
          </p:sp>
          <p:sp>
            <p:nvSpPr>
              <p:cNvPr id="62" name="Line 13"/>
              <p:cNvSpPr>
                <a:spLocks noChangeShapeType="1"/>
              </p:cNvSpPr>
              <p:nvPr/>
            </p:nvSpPr>
            <p:spPr bwMode="auto">
              <a:xfrm>
                <a:off x="1383" y="1706"/>
                <a:ext cx="272" cy="0"/>
              </a:xfrm>
              <a:prstGeom prst="line">
                <a:avLst/>
              </a:prstGeom>
              <a:noFill/>
              <a:ln w="38100">
                <a:solidFill>
                  <a:schemeClr val="tx1"/>
                </a:solidFill>
                <a:round/>
                <a:headEnd/>
                <a:tailEnd/>
              </a:ln>
            </p:spPr>
            <p:txBody>
              <a:bodyPr/>
              <a:lstStyle/>
              <a:p>
                <a:endParaRPr lang="it-IT"/>
              </a:p>
            </p:txBody>
          </p:sp>
          <p:sp>
            <p:nvSpPr>
              <p:cNvPr id="63" name="Line 14"/>
              <p:cNvSpPr>
                <a:spLocks noChangeShapeType="1"/>
              </p:cNvSpPr>
              <p:nvPr/>
            </p:nvSpPr>
            <p:spPr bwMode="auto">
              <a:xfrm>
                <a:off x="884" y="1706"/>
                <a:ext cx="499" cy="0"/>
              </a:xfrm>
              <a:prstGeom prst="line">
                <a:avLst/>
              </a:prstGeom>
              <a:noFill/>
              <a:ln w="38100">
                <a:solidFill>
                  <a:srgbClr val="FF0000"/>
                </a:solidFill>
                <a:round/>
                <a:headEnd/>
                <a:tailEnd/>
              </a:ln>
            </p:spPr>
            <p:txBody>
              <a:bodyPr/>
              <a:lstStyle/>
              <a:p>
                <a:endParaRPr lang="it-IT"/>
              </a:p>
            </p:txBody>
          </p:sp>
        </p:grpSp>
      </p:grpSp>
      <p:sp>
        <p:nvSpPr>
          <p:cNvPr id="68" name="CasellaDiTesto 67"/>
          <p:cNvSpPr txBox="1"/>
          <p:nvPr/>
        </p:nvSpPr>
        <p:spPr>
          <a:xfrm>
            <a:off x="357158" y="3786190"/>
            <a:ext cx="1714512" cy="307777"/>
          </a:xfrm>
          <a:prstGeom prst="rect">
            <a:avLst/>
          </a:prstGeom>
          <a:noFill/>
        </p:spPr>
        <p:txBody>
          <a:bodyPr wrap="square" rtlCol="0">
            <a:spAutoFit/>
          </a:bodyPr>
          <a:lstStyle/>
          <a:p>
            <a:r>
              <a:rPr lang="it-IT" sz="1400" b="1" dirty="0" err="1" smtClean="0">
                <a:latin typeface="Times New Roman" pitchFamily="18" charset="0"/>
                <a:cs typeface="Times New Roman" pitchFamily="18" charset="0"/>
              </a:rPr>
              <a:t>pericentriche</a:t>
            </a:r>
            <a:endParaRPr lang="it-IT" sz="1400" b="1" dirty="0">
              <a:latin typeface="Times New Roman" pitchFamily="18" charset="0"/>
              <a:cs typeface="Times New Roman" pitchFamily="18" charset="0"/>
            </a:endParaRPr>
          </a:p>
        </p:txBody>
      </p:sp>
      <p:sp>
        <p:nvSpPr>
          <p:cNvPr id="71" name="Text Box 19"/>
          <p:cNvSpPr txBox="1">
            <a:spLocks noChangeArrowheads="1"/>
          </p:cNvSpPr>
          <p:nvPr/>
        </p:nvSpPr>
        <p:spPr bwMode="auto">
          <a:xfrm>
            <a:off x="1928794" y="4214818"/>
            <a:ext cx="2087563" cy="738664"/>
          </a:xfrm>
          <a:prstGeom prst="rect">
            <a:avLst/>
          </a:prstGeom>
          <a:noFill/>
          <a:ln w="9525">
            <a:noFill/>
            <a:miter lim="800000"/>
            <a:headEnd/>
            <a:tailEnd/>
          </a:ln>
        </p:spPr>
        <p:txBody>
          <a:bodyPr>
            <a:spAutoFit/>
          </a:bodyPr>
          <a:lstStyle/>
          <a:p>
            <a:pPr>
              <a:spcBef>
                <a:spcPct val="50000"/>
              </a:spcBef>
            </a:pPr>
            <a:r>
              <a:rPr lang="it-IT" sz="1400" b="1" i="0" dirty="0" smtClean="0">
                <a:latin typeface="Times New Roman" pitchFamily="18" charset="0"/>
              </a:rPr>
              <a:t>Cromatidi bilanciati, vitali senza </a:t>
            </a:r>
            <a:r>
              <a:rPr lang="it-IT" sz="1400" b="1" i="0" dirty="0" err="1" smtClean="0">
                <a:latin typeface="Times New Roman" pitchFamily="18" charset="0"/>
              </a:rPr>
              <a:t>crossing</a:t>
            </a:r>
            <a:r>
              <a:rPr lang="it-IT" sz="1400" b="1" i="0" dirty="0" smtClean="0">
                <a:latin typeface="Times New Roman" pitchFamily="18" charset="0"/>
              </a:rPr>
              <a:t> </a:t>
            </a:r>
            <a:r>
              <a:rPr lang="it-IT" sz="1400" b="1" i="0" dirty="0" err="1" smtClean="0">
                <a:latin typeface="Times New Roman" pitchFamily="18" charset="0"/>
              </a:rPr>
              <a:t>over</a:t>
            </a:r>
            <a:r>
              <a:rPr lang="it-IT" sz="1400" b="1" i="0" dirty="0" smtClean="0">
                <a:latin typeface="Times New Roman" pitchFamily="18" charset="0"/>
              </a:rPr>
              <a:t> nella regione invertita</a:t>
            </a:r>
            <a:endParaRPr lang="it-IT" sz="1400" b="1" i="0" dirty="0">
              <a:latin typeface="Times New Roman" pitchFamily="18" charset="0"/>
            </a:endParaRPr>
          </a:p>
        </p:txBody>
      </p:sp>
      <p:sp>
        <p:nvSpPr>
          <p:cNvPr id="72" name="Text Box 19"/>
          <p:cNvSpPr txBox="1">
            <a:spLocks noChangeArrowheads="1"/>
          </p:cNvSpPr>
          <p:nvPr/>
        </p:nvSpPr>
        <p:spPr bwMode="auto">
          <a:xfrm>
            <a:off x="1928794" y="5047790"/>
            <a:ext cx="2292353" cy="738664"/>
          </a:xfrm>
          <a:prstGeom prst="rect">
            <a:avLst/>
          </a:prstGeom>
          <a:noFill/>
          <a:ln w="9525">
            <a:noFill/>
            <a:miter lim="800000"/>
            <a:headEnd/>
            <a:tailEnd/>
          </a:ln>
        </p:spPr>
        <p:txBody>
          <a:bodyPr wrap="square">
            <a:spAutoFit/>
          </a:bodyPr>
          <a:lstStyle/>
          <a:p>
            <a:pPr>
              <a:spcBef>
                <a:spcPct val="50000"/>
              </a:spcBef>
            </a:pPr>
            <a:r>
              <a:rPr lang="it-IT" sz="1400" b="1" i="0" dirty="0" smtClean="0">
                <a:latin typeface="Times New Roman" pitchFamily="18" charset="0"/>
              </a:rPr>
              <a:t>Cromatidi sbilanciati, non vitali con </a:t>
            </a:r>
            <a:r>
              <a:rPr lang="it-IT" sz="1400" b="1" i="0" dirty="0" err="1" smtClean="0">
                <a:latin typeface="Times New Roman" pitchFamily="18" charset="0"/>
              </a:rPr>
              <a:t>crossing</a:t>
            </a:r>
            <a:r>
              <a:rPr lang="it-IT" sz="1400" b="1" i="0" dirty="0" smtClean="0">
                <a:latin typeface="Times New Roman" pitchFamily="18" charset="0"/>
              </a:rPr>
              <a:t> </a:t>
            </a:r>
            <a:r>
              <a:rPr lang="it-IT" sz="1400" b="1" i="0" dirty="0" err="1" smtClean="0">
                <a:latin typeface="Times New Roman" pitchFamily="18" charset="0"/>
              </a:rPr>
              <a:t>over</a:t>
            </a:r>
            <a:r>
              <a:rPr lang="it-IT" sz="1400" b="1" i="0" dirty="0" smtClean="0">
                <a:latin typeface="Times New Roman" pitchFamily="18" charset="0"/>
              </a:rPr>
              <a:t> nella regione invertita</a:t>
            </a:r>
            <a:endParaRPr lang="it-IT" sz="1400" b="1" i="0" dirty="0">
              <a:latin typeface="Times New Roman" pitchFamily="18" charset="0"/>
            </a:endParaRPr>
          </a:p>
        </p:txBody>
      </p:sp>
      <p:sp>
        <p:nvSpPr>
          <p:cNvPr id="73" name="Text Box 19"/>
          <p:cNvSpPr txBox="1">
            <a:spLocks noChangeArrowheads="1"/>
          </p:cNvSpPr>
          <p:nvPr/>
        </p:nvSpPr>
        <p:spPr bwMode="auto">
          <a:xfrm>
            <a:off x="214282" y="5833608"/>
            <a:ext cx="2786082" cy="954107"/>
          </a:xfrm>
          <a:prstGeom prst="rect">
            <a:avLst/>
          </a:prstGeom>
          <a:solidFill>
            <a:schemeClr val="accent3">
              <a:lumMod val="40000"/>
              <a:lumOff val="60000"/>
            </a:schemeClr>
          </a:solidFill>
          <a:ln w="9525">
            <a:noFill/>
            <a:miter lim="800000"/>
            <a:headEnd/>
            <a:tailEnd/>
          </a:ln>
        </p:spPr>
        <p:txBody>
          <a:bodyPr wrap="square">
            <a:spAutoFit/>
          </a:bodyPr>
          <a:lstStyle/>
          <a:p>
            <a:pPr>
              <a:spcBef>
                <a:spcPct val="50000"/>
              </a:spcBef>
            </a:pPr>
            <a:r>
              <a:rPr lang="it-IT" sz="1400" b="1" i="0" dirty="0" smtClean="0">
                <a:latin typeface="Times New Roman" pitchFamily="18" charset="0"/>
              </a:rPr>
              <a:t>Sono trasmessi alla progenie vitale solo i cromatidi che non hanno subito la ricombinazione entro la regione invertita </a:t>
            </a:r>
            <a:endParaRPr lang="it-IT" sz="1400" b="1" i="0" dirty="0">
              <a:latin typeface="Times New Roman" pitchFamily="18" charset="0"/>
            </a:endParaRPr>
          </a:p>
        </p:txBody>
      </p:sp>
      <p:grpSp>
        <p:nvGrpSpPr>
          <p:cNvPr id="99" name="Gruppo 98"/>
          <p:cNvGrpSpPr/>
          <p:nvPr/>
        </p:nvGrpSpPr>
        <p:grpSpPr>
          <a:xfrm>
            <a:off x="4643438" y="2000240"/>
            <a:ext cx="2071702" cy="797960"/>
            <a:chOff x="5286380" y="2130974"/>
            <a:chExt cx="2071702" cy="797960"/>
          </a:xfrm>
        </p:grpSpPr>
        <p:sp>
          <p:nvSpPr>
            <p:cNvPr id="75" name="Text Box 5"/>
            <p:cNvSpPr txBox="1">
              <a:spLocks noChangeArrowheads="1"/>
            </p:cNvSpPr>
            <p:nvPr/>
          </p:nvSpPr>
          <p:spPr bwMode="auto">
            <a:xfrm>
              <a:off x="5357818" y="2130974"/>
              <a:ext cx="2000264" cy="369332"/>
            </a:xfrm>
            <a:prstGeom prst="rect">
              <a:avLst/>
            </a:prstGeom>
            <a:noFill/>
            <a:ln w="9525">
              <a:noFill/>
              <a:miter lim="800000"/>
              <a:headEnd/>
              <a:tailEnd/>
            </a:ln>
          </p:spPr>
          <p:txBody>
            <a:bodyPr wrap="square">
              <a:spAutoFit/>
            </a:bodyPr>
            <a:lstStyle/>
            <a:p>
              <a:pPr>
                <a:spcBef>
                  <a:spcPct val="50000"/>
                </a:spcBef>
              </a:pPr>
              <a:r>
                <a:rPr lang="it-IT" b="1" i="0" dirty="0" smtClean="0">
                  <a:latin typeface="Times New Roman" pitchFamily="18" charset="0"/>
                </a:rPr>
                <a:t>E     F    G   M    N</a:t>
              </a:r>
              <a:endParaRPr lang="it-IT" b="1" i="0" dirty="0">
                <a:latin typeface="Times New Roman" pitchFamily="18" charset="0"/>
              </a:endParaRPr>
            </a:p>
          </p:txBody>
        </p:sp>
        <p:sp>
          <p:nvSpPr>
            <p:cNvPr id="76" name="Text Box 6"/>
            <p:cNvSpPr txBox="1">
              <a:spLocks noChangeArrowheads="1"/>
            </p:cNvSpPr>
            <p:nvPr/>
          </p:nvSpPr>
          <p:spPr bwMode="auto">
            <a:xfrm>
              <a:off x="5843609" y="2500306"/>
              <a:ext cx="1371597" cy="366712"/>
            </a:xfrm>
            <a:prstGeom prst="rect">
              <a:avLst/>
            </a:prstGeom>
            <a:noFill/>
            <a:ln w="9525">
              <a:noFill/>
              <a:miter lim="800000"/>
              <a:headEnd/>
              <a:tailEnd/>
            </a:ln>
          </p:spPr>
          <p:txBody>
            <a:bodyPr wrap="square">
              <a:spAutoFit/>
            </a:bodyPr>
            <a:lstStyle/>
            <a:p>
              <a:pPr>
                <a:spcBef>
                  <a:spcPct val="50000"/>
                </a:spcBef>
              </a:pPr>
              <a:r>
                <a:rPr lang="it-IT" b="1" i="0" dirty="0" smtClean="0">
                  <a:latin typeface="Times New Roman" pitchFamily="18" charset="0"/>
                </a:rPr>
                <a:t>I    L     H</a:t>
              </a:r>
              <a:endParaRPr lang="it-IT" b="1" i="0" dirty="0">
                <a:latin typeface="Times New Roman" pitchFamily="18" charset="0"/>
              </a:endParaRPr>
            </a:p>
          </p:txBody>
        </p:sp>
        <p:grpSp>
          <p:nvGrpSpPr>
            <p:cNvPr id="96" name="Gruppo 95"/>
            <p:cNvGrpSpPr/>
            <p:nvPr/>
          </p:nvGrpSpPr>
          <p:grpSpPr>
            <a:xfrm>
              <a:off x="5286380" y="2500306"/>
              <a:ext cx="2006609" cy="71438"/>
              <a:chOff x="5286380" y="2500306"/>
              <a:chExt cx="2006609" cy="71438"/>
            </a:xfrm>
          </p:grpSpPr>
          <p:sp>
            <p:nvSpPr>
              <p:cNvPr id="82" name="Line 13"/>
              <p:cNvSpPr>
                <a:spLocks noChangeShapeType="1"/>
              </p:cNvSpPr>
              <p:nvPr/>
            </p:nvSpPr>
            <p:spPr bwMode="auto">
              <a:xfrm>
                <a:off x="5286380" y="2500306"/>
                <a:ext cx="1219204" cy="0"/>
              </a:xfrm>
              <a:prstGeom prst="line">
                <a:avLst/>
              </a:prstGeom>
              <a:noFill/>
              <a:ln w="38100">
                <a:solidFill>
                  <a:schemeClr val="tx1"/>
                </a:solidFill>
                <a:round/>
                <a:headEnd/>
                <a:tailEnd/>
              </a:ln>
            </p:spPr>
            <p:txBody>
              <a:bodyPr/>
              <a:lstStyle/>
              <a:p>
                <a:endParaRPr lang="it-IT"/>
              </a:p>
            </p:txBody>
          </p:sp>
          <p:sp>
            <p:nvSpPr>
              <p:cNvPr id="83" name="Line 14"/>
              <p:cNvSpPr>
                <a:spLocks noChangeShapeType="1"/>
              </p:cNvSpPr>
              <p:nvPr/>
            </p:nvSpPr>
            <p:spPr bwMode="auto">
              <a:xfrm>
                <a:off x="6500826" y="2500306"/>
                <a:ext cx="792163" cy="0"/>
              </a:xfrm>
              <a:prstGeom prst="line">
                <a:avLst/>
              </a:prstGeom>
              <a:noFill/>
              <a:ln w="38100">
                <a:solidFill>
                  <a:srgbClr val="FF0000"/>
                </a:solidFill>
                <a:round/>
                <a:headEnd/>
                <a:tailEnd/>
              </a:ln>
            </p:spPr>
            <p:txBody>
              <a:bodyPr/>
              <a:lstStyle/>
              <a:p>
                <a:endParaRPr lang="it-IT"/>
              </a:p>
            </p:txBody>
          </p:sp>
          <p:sp>
            <p:nvSpPr>
              <p:cNvPr id="79" name="Ovale 78"/>
              <p:cNvSpPr/>
              <p:nvPr/>
            </p:nvSpPr>
            <p:spPr>
              <a:xfrm>
                <a:off x="6072198" y="2500306"/>
                <a:ext cx="71438" cy="714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94" name="Gruppo 93"/>
            <p:cNvGrpSpPr/>
            <p:nvPr/>
          </p:nvGrpSpPr>
          <p:grpSpPr>
            <a:xfrm>
              <a:off x="5857884" y="2857496"/>
              <a:ext cx="1011235" cy="71438"/>
              <a:chOff x="5857884" y="2857496"/>
              <a:chExt cx="1011235" cy="71438"/>
            </a:xfrm>
          </p:grpSpPr>
          <p:sp>
            <p:nvSpPr>
              <p:cNvPr id="85" name="Line 9"/>
              <p:cNvSpPr>
                <a:spLocks noChangeShapeType="1"/>
              </p:cNvSpPr>
              <p:nvPr/>
            </p:nvSpPr>
            <p:spPr bwMode="auto">
              <a:xfrm>
                <a:off x="6511929" y="2857496"/>
                <a:ext cx="357190" cy="0"/>
              </a:xfrm>
              <a:prstGeom prst="line">
                <a:avLst/>
              </a:prstGeom>
              <a:noFill/>
              <a:ln w="38100">
                <a:solidFill>
                  <a:schemeClr val="tx1"/>
                </a:solidFill>
                <a:round/>
                <a:headEnd/>
                <a:tailEnd/>
              </a:ln>
            </p:spPr>
            <p:txBody>
              <a:bodyPr/>
              <a:lstStyle/>
              <a:p>
                <a:endParaRPr lang="it-IT"/>
              </a:p>
            </p:txBody>
          </p:sp>
          <p:sp>
            <p:nvSpPr>
              <p:cNvPr id="86" name="Line 10"/>
              <p:cNvSpPr>
                <a:spLocks noChangeShapeType="1"/>
              </p:cNvSpPr>
              <p:nvPr/>
            </p:nvSpPr>
            <p:spPr bwMode="auto">
              <a:xfrm flipV="1">
                <a:off x="5857884" y="2857496"/>
                <a:ext cx="654045" cy="9524"/>
              </a:xfrm>
              <a:prstGeom prst="line">
                <a:avLst/>
              </a:prstGeom>
              <a:noFill/>
              <a:ln w="38100">
                <a:solidFill>
                  <a:srgbClr val="FF0000"/>
                </a:solidFill>
                <a:round/>
                <a:headEnd/>
                <a:tailEnd/>
              </a:ln>
            </p:spPr>
            <p:txBody>
              <a:bodyPr/>
              <a:lstStyle/>
              <a:p>
                <a:endParaRPr lang="it-IT"/>
              </a:p>
            </p:txBody>
          </p:sp>
          <p:sp>
            <p:nvSpPr>
              <p:cNvPr id="80" name="Ovale 79"/>
              <p:cNvSpPr/>
              <p:nvPr/>
            </p:nvSpPr>
            <p:spPr>
              <a:xfrm>
                <a:off x="6083301" y="2857496"/>
                <a:ext cx="71438" cy="71438"/>
              </a:xfrm>
              <a:prstGeom prst="ellipse">
                <a:avLst/>
              </a:prstGeom>
              <a:solidFill>
                <a:srgbClr val="EB1D07"/>
              </a:solidFill>
              <a:ln>
                <a:solidFill>
                  <a:srgbClr val="EB1D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0000"/>
                  </a:solidFill>
                </a:endParaRPr>
              </a:p>
            </p:txBody>
          </p:sp>
        </p:grpSp>
      </p:grpSp>
      <p:grpSp>
        <p:nvGrpSpPr>
          <p:cNvPr id="102" name="Gruppo 101"/>
          <p:cNvGrpSpPr/>
          <p:nvPr/>
        </p:nvGrpSpPr>
        <p:grpSpPr>
          <a:xfrm>
            <a:off x="4422779" y="1704964"/>
            <a:ext cx="798508" cy="152400"/>
            <a:chOff x="4422779" y="1714488"/>
            <a:chExt cx="798508" cy="152400"/>
          </a:xfrm>
        </p:grpSpPr>
        <p:sp>
          <p:nvSpPr>
            <p:cNvPr id="87" name="Line 16"/>
            <p:cNvSpPr>
              <a:spLocks noChangeShapeType="1"/>
            </p:cNvSpPr>
            <p:nvPr/>
          </p:nvSpPr>
          <p:spPr bwMode="auto">
            <a:xfrm>
              <a:off x="4422779" y="1714488"/>
              <a:ext cx="792163" cy="0"/>
            </a:xfrm>
            <a:prstGeom prst="line">
              <a:avLst/>
            </a:prstGeom>
            <a:noFill/>
            <a:ln w="38100">
              <a:solidFill>
                <a:schemeClr val="tx1"/>
              </a:solidFill>
              <a:round/>
              <a:headEnd/>
              <a:tailEnd/>
            </a:ln>
          </p:spPr>
          <p:txBody>
            <a:bodyPr/>
            <a:lstStyle/>
            <a:p>
              <a:endParaRPr lang="it-IT"/>
            </a:p>
          </p:txBody>
        </p:sp>
        <p:sp>
          <p:nvSpPr>
            <p:cNvPr id="88" name="Line 16"/>
            <p:cNvSpPr>
              <a:spLocks noChangeShapeType="1"/>
            </p:cNvSpPr>
            <p:nvPr/>
          </p:nvSpPr>
          <p:spPr bwMode="auto">
            <a:xfrm>
              <a:off x="4429124" y="1866888"/>
              <a:ext cx="792163" cy="0"/>
            </a:xfrm>
            <a:prstGeom prst="line">
              <a:avLst/>
            </a:prstGeom>
            <a:noFill/>
            <a:ln w="38100">
              <a:solidFill>
                <a:srgbClr val="FF0000"/>
              </a:solidFill>
              <a:round/>
              <a:headEnd/>
              <a:tailEnd/>
            </a:ln>
          </p:spPr>
          <p:txBody>
            <a:bodyPr/>
            <a:lstStyle/>
            <a:p>
              <a:endParaRPr lang="it-IT"/>
            </a:p>
          </p:txBody>
        </p:sp>
      </p:grpSp>
      <p:grpSp>
        <p:nvGrpSpPr>
          <p:cNvPr id="100" name="Gruppo 99"/>
          <p:cNvGrpSpPr/>
          <p:nvPr/>
        </p:nvGrpSpPr>
        <p:grpSpPr>
          <a:xfrm>
            <a:off x="6357950" y="1988098"/>
            <a:ext cx="2286016" cy="810102"/>
            <a:chOff x="5286380" y="3047526"/>
            <a:chExt cx="2286016" cy="810102"/>
          </a:xfrm>
        </p:grpSpPr>
        <p:grpSp>
          <p:nvGrpSpPr>
            <p:cNvPr id="95" name="Gruppo 94"/>
            <p:cNvGrpSpPr/>
            <p:nvPr/>
          </p:nvGrpSpPr>
          <p:grpSpPr>
            <a:xfrm>
              <a:off x="5286380" y="3786190"/>
              <a:ext cx="1571636" cy="71438"/>
              <a:chOff x="5286380" y="3000372"/>
              <a:chExt cx="1571636" cy="71438"/>
            </a:xfrm>
          </p:grpSpPr>
          <p:sp>
            <p:nvSpPr>
              <p:cNvPr id="89" name="Line 13"/>
              <p:cNvSpPr>
                <a:spLocks noChangeShapeType="1"/>
              </p:cNvSpPr>
              <p:nvPr/>
            </p:nvSpPr>
            <p:spPr bwMode="auto">
              <a:xfrm>
                <a:off x="5286380" y="3000372"/>
                <a:ext cx="1571636" cy="0"/>
              </a:xfrm>
              <a:prstGeom prst="line">
                <a:avLst/>
              </a:prstGeom>
              <a:noFill/>
              <a:ln w="38100">
                <a:solidFill>
                  <a:schemeClr val="tx1"/>
                </a:solidFill>
                <a:round/>
                <a:headEnd/>
                <a:tailEnd/>
              </a:ln>
            </p:spPr>
            <p:txBody>
              <a:bodyPr/>
              <a:lstStyle/>
              <a:p>
                <a:endParaRPr lang="it-IT"/>
              </a:p>
            </p:txBody>
          </p:sp>
          <p:sp>
            <p:nvSpPr>
              <p:cNvPr id="91" name="Ovale 90"/>
              <p:cNvSpPr/>
              <p:nvPr/>
            </p:nvSpPr>
            <p:spPr>
              <a:xfrm>
                <a:off x="6072198" y="3000372"/>
                <a:ext cx="71438" cy="714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93" name="Gruppo 92"/>
            <p:cNvGrpSpPr/>
            <p:nvPr/>
          </p:nvGrpSpPr>
          <p:grpSpPr>
            <a:xfrm>
              <a:off x="5857884" y="3429000"/>
              <a:ext cx="1428760" cy="71438"/>
              <a:chOff x="5857884" y="3429000"/>
              <a:chExt cx="1428760" cy="71438"/>
            </a:xfrm>
          </p:grpSpPr>
          <p:sp>
            <p:nvSpPr>
              <p:cNvPr id="90" name="Line 10"/>
              <p:cNvSpPr>
                <a:spLocks noChangeShapeType="1"/>
              </p:cNvSpPr>
              <p:nvPr/>
            </p:nvSpPr>
            <p:spPr bwMode="auto">
              <a:xfrm flipV="1">
                <a:off x="5857884" y="3429000"/>
                <a:ext cx="1428760" cy="9524"/>
              </a:xfrm>
              <a:prstGeom prst="line">
                <a:avLst/>
              </a:prstGeom>
              <a:noFill/>
              <a:ln w="38100">
                <a:solidFill>
                  <a:srgbClr val="FF0000"/>
                </a:solidFill>
                <a:round/>
                <a:headEnd/>
                <a:tailEnd/>
              </a:ln>
            </p:spPr>
            <p:txBody>
              <a:bodyPr/>
              <a:lstStyle/>
              <a:p>
                <a:endParaRPr lang="it-IT"/>
              </a:p>
            </p:txBody>
          </p:sp>
          <p:sp>
            <p:nvSpPr>
              <p:cNvPr id="92" name="Ovale 91"/>
              <p:cNvSpPr/>
              <p:nvPr/>
            </p:nvSpPr>
            <p:spPr>
              <a:xfrm>
                <a:off x="6072198" y="3429000"/>
                <a:ext cx="71438" cy="71438"/>
              </a:xfrm>
              <a:prstGeom prst="ellipse">
                <a:avLst/>
              </a:prstGeom>
              <a:solidFill>
                <a:srgbClr val="EB1D07"/>
              </a:solidFill>
              <a:ln>
                <a:solidFill>
                  <a:srgbClr val="EB1D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0000"/>
                  </a:solidFill>
                </a:endParaRPr>
              </a:p>
            </p:txBody>
          </p:sp>
        </p:grpSp>
        <p:sp>
          <p:nvSpPr>
            <p:cNvPr id="97" name="Text Box 5"/>
            <p:cNvSpPr txBox="1">
              <a:spLocks noChangeArrowheads="1"/>
            </p:cNvSpPr>
            <p:nvPr/>
          </p:nvSpPr>
          <p:spPr bwMode="auto">
            <a:xfrm>
              <a:off x="5286380" y="3429000"/>
              <a:ext cx="1714512" cy="369332"/>
            </a:xfrm>
            <a:prstGeom prst="rect">
              <a:avLst/>
            </a:prstGeom>
            <a:noFill/>
            <a:ln w="9525">
              <a:noFill/>
              <a:miter lim="800000"/>
              <a:headEnd/>
              <a:tailEnd/>
            </a:ln>
          </p:spPr>
          <p:txBody>
            <a:bodyPr wrap="square">
              <a:spAutoFit/>
            </a:bodyPr>
            <a:lstStyle/>
            <a:p>
              <a:pPr>
                <a:spcBef>
                  <a:spcPct val="50000"/>
                </a:spcBef>
              </a:pPr>
              <a:r>
                <a:rPr lang="it-IT" b="1" i="0" dirty="0" smtClean="0">
                  <a:latin typeface="Times New Roman" pitchFamily="18" charset="0"/>
                </a:rPr>
                <a:t>e      f     g      h</a:t>
              </a:r>
              <a:endParaRPr lang="it-IT" b="1" i="0" dirty="0">
                <a:latin typeface="Times New Roman" pitchFamily="18" charset="0"/>
              </a:endParaRPr>
            </a:p>
          </p:txBody>
        </p:sp>
        <p:sp>
          <p:nvSpPr>
            <p:cNvPr id="98" name="Text Box 5"/>
            <p:cNvSpPr txBox="1">
              <a:spLocks noChangeArrowheads="1"/>
            </p:cNvSpPr>
            <p:nvPr/>
          </p:nvSpPr>
          <p:spPr bwMode="auto">
            <a:xfrm>
              <a:off x="5857884" y="3047526"/>
              <a:ext cx="1714512" cy="369332"/>
            </a:xfrm>
            <a:prstGeom prst="rect">
              <a:avLst/>
            </a:prstGeom>
            <a:noFill/>
            <a:ln w="9525">
              <a:noFill/>
              <a:miter lim="800000"/>
              <a:headEnd/>
              <a:tailEnd/>
            </a:ln>
          </p:spPr>
          <p:txBody>
            <a:bodyPr wrap="square">
              <a:spAutoFit/>
            </a:bodyPr>
            <a:lstStyle/>
            <a:p>
              <a:pPr>
                <a:spcBef>
                  <a:spcPct val="50000"/>
                </a:spcBef>
              </a:pPr>
              <a:r>
                <a:rPr lang="it-IT" b="1" i="0" dirty="0" smtClean="0">
                  <a:latin typeface="Times New Roman" pitchFamily="18" charset="0"/>
                </a:rPr>
                <a:t>i      l   m     n</a:t>
              </a:r>
              <a:endParaRPr lang="it-IT" b="1" i="0" dirty="0">
                <a:latin typeface="Times New Roman" pitchFamily="18" charset="0"/>
              </a:endParaRPr>
            </a:p>
          </p:txBody>
        </p:sp>
      </p:grpSp>
      <p:sp>
        <p:nvSpPr>
          <p:cNvPr id="103" name="Text Box 19"/>
          <p:cNvSpPr txBox="1">
            <a:spLocks noChangeArrowheads="1"/>
          </p:cNvSpPr>
          <p:nvPr/>
        </p:nvSpPr>
        <p:spPr bwMode="auto">
          <a:xfrm>
            <a:off x="5341957" y="1500174"/>
            <a:ext cx="2301877" cy="523220"/>
          </a:xfrm>
          <a:prstGeom prst="rect">
            <a:avLst/>
          </a:prstGeom>
          <a:noFill/>
          <a:ln w="9525">
            <a:noFill/>
            <a:miter lim="800000"/>
            <a:headEnd/>
            <a:tailEnd/>
          </a:ln>
        </p:spPr>
        <p:txBody>
          <a:bodyPr wrap="square">
            <a:spAutoFit/>
          </a:bodyPr>
          <a:lstStyle/>
          <a:p>
            <a:pPr>
              <a:spcBef>
                <a:spcPct val="50000"/>
              </a:spcBef>
            </a:pPr>
            <a:r>
              <a:rPr lang="it-IT" sz="1400" b="1" i="0" dirty="0" smtClean="0">
                <a:latin typeface="Times New Roman" pitchFamily="18" charset="0"/>
              </a:rPr>
              <a:t>Cromosomi non omologhi coinvolti nella </a:t>
            </a:r>
            <a:r>
              <a:rPr lang="it-IT" sz="1400" b="1" i="0" dirty="0" err="1" smtClean="0">
                <a:latin typeface="Times New Roman" pitchFamily="18" charset="0"/>
              </a:rPr>
              <a:t>traslocazione</a:t>
            </a:r>
            <a:endParaRPr lang="it-IT" sz="1400" b="1" i="0" dirty="0">
              <a:latin typeface="Times New Roman" pitchFamily="18" charset="0"/>
            </a:endParaRPr>
          </a:p>
        </p:txBody>
      </p:sp>
      <p:sp>
        <p:nvSpPr>
          <p:cNvPr id="104" name="Text Box 19"/>
          <p:cNvSpPr txBox="1">
            <a:spLocks noChangeArrowheads="1"/>
          </p:cNvSpPr>
          <p:nvPr/>
        </p:nvSpPr>
        <p:spPr bwMode="auto">
          <a:xfrm>
            <a:off x="3929058" y="2833212"/>
            <a:ext cx="5000660" cy="523220"/>
          </a:xfrm>
          <a:prstGeom prst="rect">
            <a:avLst/>
          </a:prstGeom>
          <a:noFill/>
          <a:ln w="9525">
            <a:noFill/>
            <a:miter lim="800000"/>
            <a:headEnd/>
            <a:tailEnd/>
          </a:ln>
        </p:spPr>
        <p:txBody>
          <a:bodyPr wrap="square">
            <a:spAutoFit/>
          </a:bodyPr>
          <a:lstStyle/>
          <a:p>
            <a:pPr>
              <a:spcBef>
                <a:spcPct val="50000"/>
              </a:spcBef>
            </a:pPr>
            <a:r>
              <a:rPr lang="it-IT" sz="1400" b="1" i="0" dirty="0" smtClean="0">
                <a:latin typeface="Times New Roman" pitchFamily="18" charset="0"/>
              </a:rPr>
              <a:t>Segregazione alternata, che produce cromosomi bilanciati, vitali con le combinazioni parentali dei cromosomi e dei geni</a:t>
            </a:r>
            <a:endParaRPr lang="it-IT" sz="1400" b="1" i="0" dirty="0">
              <a:latin typeface="Times New Roman" pitchFamily="18" charset="0"/>
            </a:endParaRPr>
          </a:p>
        </p:txBody>
      </p:sp>
      <p:grpSp>
        <p:nvGrpSpPr>
          <p:cNvPr id="126" name="Gruppo 125"/>
          <p:cNvGrpSpPr/>
          <p:nvPr/>
        </p:nvGrpSpPr>
        <p:grpSpPr>
          <a:xfrm>
            <a:off x="6715140" y="3357562"/>
            <a:ext cx="1928826" cy="795340"/>
            <a:chOff x="7072330" y="4214818"/>
            <a:chExt cx="1928826" cy="795340"/>
          </a:xfrm>
        </p:grpSpPr>
        <p:sp>
          <p:nvSpPr>
            <p:cNvPr id="107" name="Text Box 6"/>
            <p:cNvSpPr txBox="1">
              <a:spLocks noChangeArrowheads="1"/>
            </p:cNvSpPr>
            <p:nvPr/>
          </p:nvSpPr>
          <p:spPr bwMode="auto">
            <a:xfrm>
              <a:off x="7629559" y="4572008"/>
              <a:ext cx="1371597" cy="366712"/>
            </a:xfrm>
            <a:prstGeom prst="rect">
              <a:avLst/>
            </a:prstGeom>
            <a:noFill/>
            <a:ln w="9525">
              <a:noFill/>
              <a:miter lim="800000"/>
              <a:headEnd/>
              <a:tailEnd/>
            </a:ln>
          </p:spPr>
          <p:txBody>
            <a:bodyPr wrap="square">
              <a:spAutoFit/>
            </a:bodyPr>
            <a:lstStyle/>
            <a:p>
              <a:pPr>
                <a:spcBef>
                  <a:spcPct val="50000"/>
                </a:spcBef>
              </a:pPr>
              <a:r>
                <a:rPr lang="it-IT" b="1" i="0" dirty="0" smtClean="0">
                  <a:latin typeface="Times New Roman" pitchFamily="18" charset="0"/>
                </a:rPr>
                <a:t>I    L     H</a:t>
              </a:r>
              <a:endParaRPr lang="it-IT" b="1" i="0" dirty="0">
                <a:latin typeface="Times New Roman" pitchFamily="18" charset="0"/>
              </a:endParaRPr>
            </a:p>
          </p:txBody>
        </p:sp>
        <p:grpSp>
          <p:nvGrpSpPr>
            <p:cNvPr id="109" name="Gruppo 93"/>
            <p:cNvGrpSpPr/>
            <p:nvPr/>
          </p:nvGrpSpPr>
          <p:grpSpPr>
            <a:xfrm>
              <a:off x="7643834" y="4938720"/>
              <a:ext cx="1011235" cy="71438"/>
              <a:chOff x="5857884" y="2857496"/>
              <a:chExt cx="1011235" cy="71438"/>
            </a:xfrm>
          </p:grpSpPr>
          <p:sp>
            <p:nvSpPr>
              <p:cNvPr id="110" name="Line 9"/>
              <p:cNvSpPr>
                <a:spLocks noChangeShapeType="1"/>
              </p:cNvSpPr>
              <p:nvPr/>
            </p:nvSpPr>
            <p:spPr bwMode="auto">
              <a:xfrm>
                <a:off x="6511929" y="2857496"/>
                <a:ext cx="357190" cy="0"/>
              </a:xfrm>
              <a:prstGeom prst="line">
                <a:avLst/>
              </a:prstGeom>
              <a:noFill/>
              <a:ln w="38100">
                <a:solidFill>
                  <a:schemeClr val="tx1"/>
                </a:solidFill>
                <a:round/>
                <a:headEnd/>
                <a:tailEnd/>
              </a:ln>
            </p:spPr>
            <p:txBody>
              <a:bodyPr/>
              <a:lstStyle/>
              <a:p>
                <a:endParaRPr lang="it-IT"/>
              </a:p>
            </p:txBody>
          </p:sp>
          <p:sp>
            <p:nvSpPr>
              <p:cNvPr id="111" name="Line 10"/>
              <p:cNvSpPr>
                <a:spLocks noChangeShapeType="1"/>
              </p:cNvSpPr>
              <p:nvPr/>
            </p:nvSpPr>
            <p:spPr bwMode="auto">
              <a:xfrm flipV="1">
                <a:off x="5857884" y="2857496"/>
                <a:ext cx="654045" cy="9524"/>
              </a:xfrm>
              <a:prstGeom prst="line">
                <a:avLst/>
              </a:prstGeom>
              <a:noFill/>
              <a:ln w="38100">
                <a:solidFill>
                  <a:srgbClr val="FF0000"/>
                </a:solidFill>
                <a:round/>
                <a:headEnd/>
                <a:tailEnd/>
              </a:ln>
            </p:spPr>
            <p:txBody>
              <a:bodyPr/>
              <a:lstStyle/>
              <a:p>
                <a:endParaRPr lang="it-IT"/>
              </a:p>
            </p:txBody>
          </p:sp>
          <p:sp>
            <p:nvSpPr>
              <p:cNvPr id="112" name="Ovale 111"/>
              <p:cNvSpPr/>
              <p:nvPr/>
            </p:nvSpPr>
            <p:spPr>
              <a:xfrm>
                <a:off x="6083301" y="2857496"/>
                <a:ext cx="71438" cy="71438"/>
              </a:xfrm>
              <a:prstGeom prst="ellipse">
                <a:avLst/>
              </a:prstGeom>
              <a:solidFill>
                <a:srgbClr val="EB1D07"/>
              </a:solidFill>
              <a:ln>
                <a:solidFill>
                  <a:srgbClr val="EB1D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0000"/>
                  </a:solidFill>
                </a:endParaRPr>
              </a:p>
            </p:txBody>
          </p:sp>
        </p:grpSp>
        <p:grpSp>
          <p:nvGrpSpPr>
            <p:cNvPr id="117" name="Gruppo 94"/>
            <p:cNvGrpSpPr/>
            <p:nvPr/>
          </p:nvGrpSpPr>
          <p:grpSpPr>
            <a:xfrm>
              <a:off x="7072330" y="4572008"/>
              <a:ext cx="1571636" cy="71438"/>
              <a:chOff x="5286380" y="3000372"/>
              <a:chExt cx="1571636" cy="71438"/>
            </a:xfrm>
          </p:grpSpPr>
          <p:sp>
            <p:nvSpPr>
              <p:cNvPr id="123" name="Line 13"/>
              <p:cNvSpPr>
                <a:spLocks noChangeShapeType="1"/>
              </p:cNvSpPr>
              <p:nvPr/>
            </p:nvSpPr>
            <p:spPr bwMode="auto">
              <a:xfrm>
                <a:off x="5286380" y="3000372"/>
                <a:ext cx="1571636" cy="0"/>
              </a:xfrm>
              <a:prstGeom prst="line">
                <a:avLst/>
              </a:prstGeom>
              <a:noFill/>
              <a:ln w="38100">
                <a:solidFill>
                  <a:schemeClr val="tx1"/>
                </a:solidFill>
                <a:round/>
                <a:headEnd/>
                <a:tailEnd/>
              </a:ln>
            </p:spPr>
            <p:txBody>
              <a:bodyPr/>
              <a:lstStyle/>
              <a:p>
                <a:endParaRPr lang="it-IT"/>
              </a:p>
            </p:txBody>
          </p:sp>
          <p:sp>
            <p:nvSpPr>
              <p:cNvPr id="124" name="Ovale 123"/>
              <p:cNvSpPr/>
              <p:nvPr/>
            </p:nvSpPr>
            <p:spPr>
              <a:xfrm>
                <a:off x="6072198" y="3000372"/>
                <a:ext cx="71438" cy="714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119" name="Text Box 5"/>
            <p:cNvSpPr txBox="1">
              <a:spLocks noChangeArrowheads="1"/>
            </p:cNvSpPr>
            <p:nvPr/>
          </p:nvSpPr>
          <p:spPr bwMode="auto">
            <a:xfrm>
              <a:off x="7143768" y="4214818"/>
              <a:ext cx="1714512" cy="369332"/>
            </a:xfrm>
            <a:prstGeom prst="rect">
              <a:avLst/>
            </a:prstGeom>
            <a:noFill/>
            <a:ln w="9525">
              <a:noFill/>
              <a:miter lim="800000"/>
              <a:headEnd/>
              <a:tailEnd/>
            </a:ln>
          </p:spPr>
          <p:txBody>
            <a:bodyPr wrap="square">
              <a:spAutoFit/>
            </a:bodyPr>
            <a:lstStyle/>
            <a:p>
              <a:pPr>
                <a:spcBef>
                  <a:spcPct val="50000"/>
                </a:spcBef>
              </a:pPr>
              <a:r>
                <a:rPr lang="it-IT" b="1" i="0" dirty="0" smtClean="0">
                  <a:latin typeface="Times New Roman" pitchFamily="18" charset="0"/>
                </a:rPr>
                <a:t>e      f     g      h</a:t>
              </a:r>
              <a:endParaRPr lang="it-IT" b="1" i="0" dirty="0">
                <a:latin typeface="Times New Roman" pitchFamily="18" charset="0"/>
              </a:endParaRPr>
            </a:p>
          </p:txBody>
        </p:sp>
      </p:grpSp>
      <p:grpSp>
        <p:nvGrpSpPr>
          <p:cNvPr id="127" name="Gruppo 126"/>
          <p:cNvGrpSpPr/>
          <p:nvPr/>
        </p:nvGrpSpPr>
        <p:grpSpPr>
          <a:xfrm>
            <a:off x="4572000" y="3357562"/>
            <a:ext cx="2276492" cy="797960"/>
            <a:chOff x="4938714" y="4202676"/>
            <a:chExt cx="2276492" cy="797960"/>
          </a:xfrm>
        </p:grpSpPr>
        <p:sp>
          <p:nvSpPr>
            <p:cNvPr id="106" name="Text Box 5"/>
            <p:cNvSpPr txBox="1">
              <a:spLocks noChangeArrowheads="1"/>
            </p:cNvSpPr>
            <p:nvPr/>
          </p:nvSpPr>
          <p:spPr bwMode="auto">
            <a:xfrm>
              <a:off x="5010152" y="4202676"/>
              <a:ext cx="2000264" cy="369332"/>
            </a:xfrm>
            <a:prstGeom prst="rect">
              <a:avLst/>
            </a:prstGeom>
            <a:noFill/>
            <a:ln w="9525">
              <a:noFill/>
              <a:miter lim="800000"/>
              <a:headEnd/>
              <a:tailEnd/>
            </a:ln>
          </p:spPr>
          <p:txBody>
            <a:bodyPr wrap="square">
              <a:spAutoFit/>
            </a:bodyPr>
            <a:lstStyle/>
            <a:p>
              <a:pPr>
                <a:spcBef>
                  <a:spcPct val="50000"/>
                </a:spcBef>
              </a:pPr>
              <a:r>
                <a:rPr lang="it-IT" b="1" i="0" dirty="0" smtClean="0">
                  <a:latin typeface="Times New Roman" pitchFamily="18" charset="0"/>
                </a:rPr>
                <a:t>E     F    G   M    N</a:t>
              </a:r>
              <a:endParaRPr lang="it-IT" b="1" i="0" dirty="0">
                <a:latin typeface="Times New Roman" pitchFamily="18" charset="0"/>
              </a:endParaRPr>
            </a:p>
          </p:txBody>
        </p:sp>
        <p:grpSp>
          <p:nvGrpSpPr>
            <p:cNvPr id="108" name="Gruppo 95"/>
            <p:cNvGrpSpPr/>
            <p:nvPr/>
          </p:nvGrpSpPr>
          <p:grpSpPr>
            <a:xfrm>
              <a:off x="4938714" y="4572008"/>
              <a:ext cx="2006609" cy="71438"/>
              <a:chOff x="5286380" y="2500306"/>
              <a:chExt cx="2006609" cy="71438"/>
            </a:xfrm>
          </p:grpSpPr>
          <p:sp>
            <p:nvSpPr>
              <p:cNvPr id="113" name="Line 13"/>
              <p:cNvSpPr>
                <a:spLocks noChangeShapeType="1"/>
              </p:cNvSpPr>
              <p:nvPr/>
            </p:nvSpPr>
            <p:spPr bwMode="auto">
              <a:xfrm>
                <a:off x="5286380" y="2500306"/>
                <a:ext cx="1219204" cy="0"/>
              </a:xfrm>
              <a:prstGeom prst="line">
                <a:avLst/>
              </a:prstGeom>
              <a:noFill/>
              <a:ln w="38100">
                <a:solidFill>
                  <a:schemeClr val="tx1"/>
                </a:solidFill>
                <a:round/>
                <a:headEnd/>
                <a:tailEnd/>
              </a:ln>
            </p:spPr>
            <p:txBody>
              <a:bodyPr/>
              <a:lstStyle/>
              <a:p>
                <a:endParaRPr lang="it-IT"/>
              </a:p>
            </p:txBody>
          </p:sp>
          <p:sp>
            <p:nvSpPr>
              <p:cNvPr id="114" name="Line 14"/>
              <p:cNvSpPr>
                <a:spLocks noChangeShapeType="1"/>
              </p:cNvSpPr>
              <p:nvPr/>
            </p:nvSpPr>
            <p:spPr bwMode="auto">
              <a:xfrm>
                <a:off x="6500826" y="2500306"/>
                <a:ext cx="792163" cy="0"/>
              </a:xfrm>
              <a:prstGeom prst="line">
                <a:avLst/>
              </a:prstGeom>
              <a:noFill/>
              <a:ln w="38100">
                <a:solidFill>
                  <a:srgbClr val="EB1D07"/>
                </a:solidFill>
                <a:round/>
                <a:headEnd/>
                <a:tailEnd/>
              </a:ln>
            </p:spPr>
            <p:txBody>
              <a:bodyPr/>
              <a:lstStyle/>
              <a:p>
                <a:endParaRPr lang="it-IT"/>
              </a:p>
            </p:txBody>
          </p:sp>
          <p:sp>
            <p:nvSpPr>
              <p:cNvPr id="115" name="Ovale 114"/>
              <p:cNvSpPr/>
              <p:nvPr/>
            </p:nvSpPr>
            <p:spPr>
              <a:xfrm>
                <a:off x="6072198" y="2500306"/>
                <a:ext cx="71438" cy="714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118" name="Gruppo 92"/>
            <p:cNvGrpSpPr/>
            <p:nvPr/>
          </p:nvGrpSpPr>
          <p:grpSpPr>
            <a:xfrm>
              <a:off x="5500694" y="4929198"/>
              <a:ext cx="1428760" cy="71438"/>
              <a:chOff x="5857884" y="3429000"/>
              <a:chExt cx="1428760" cy="71438"/>
            </a:xfrm>
          </p:grpSpPr>
          <p:sp>
            <p:nvSpPr>
              <p:cNvPr id="121" name="Line 10"/>
              <p:cNvSpPr>
                <a:spLocks noChangeShapeType="1"/>
              </p:cNvSpPr>
              <p:nvPr/>
            </p:nvSpPr>
            <p:spPr bwMode="auto">
              <a:xfrm flipV="1">
                <a:off x="5857884" y="3429000"/>
                <a:ext cx="1428760" cy="9524"/>
              </a:xfrm>
              <a:prstGeom prst="line">
                <a:avLst/>
              </a:prstGeom>
              <a:noFill/>
              <a:ln w="38100">
                <a:solidFill>
                  <a:srgbClr val="FF0000"/>
                </a:solidFill>
                <a:round/>
                <a:headEnd/>
                <a:tailEnd/>
              </a:ln>
            </p:spPr>
            <p:txBody>
              <a:bodyPr/>
              <a:lstStyle/>
              <a:p>
                <a:endParaRPr lang="it-IT"/>
              </a:p>
            </p:txBody>
          </p:sp>
          <p:sp>
            <p:nvSpPr>
              <p:cNvPr id="122" name="Ovale 121"/>
              <p:cNvSpPr/>
              <p:nvPr/>
            </p:nvSpPr>
            <p:spPr>
              <a:xfrm>
                <a:off x="6072198" y="3429000"/>
                <a:ext cx="71438" cy="71438"/>
              </a:xfrm>
              <a:prstGeom prst="ellipse">
                <a:avLst/>
              </a:prstGeom>
              <a:solidFill>
                <a:srgbClr val="EB1D07"/>
              </a:solidFill>
              <a:ln>
                <a:solidFill>
                  <a:srgbClr val="EB1D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0000"/>
                  </a:solidFill>
                </a:endParaRPr>
              </a:p>
            </p:txBody>
          </p:sp>
        </p:grpSp>
        <p:sp>
          <p:nvSpPr>
            <p:cNvPr id="120" name="Text Box 5"/>
            <p:cNvSpPr txBox="1">
              <a:spLocks noChangeArrowheads="1"/>
            </p:cNvSpPr>
            <p:nvPr/>
          </p:nvSpPr>
          <p:spPr bwMode="auto">
            <a:xfrm>
              <a:off x="5500694" y="4547724"/>
              <a:ext cx="1714512" cy="369332"/>
            </a:xfrm>
            <a:prstGeom prst="rect">
              <a:avLst/>
            </a:prstGeom>
            <a:noFill/>
            <a:ln w="9525">
              <a:noFill/>
              <a:miter lim="800000"/>
              <a:headEnd/>
              <a:tailEnd/>
            </a:ln>
          </p:spPr>
          <p:txBody>
            <a:bodyPr wrap="square">
              <a:spAutoFit/>
            </a:bodyPr>
            <a:lstStyle/>
            <a:p>
              <a:pPr>
                <a:spcBef>
                  <a:spcPct val="50000"/>
                </a:spcBef>
              </a:pPr>
              <a:r>
                <a:rPr lang="it-IT" b="1" i="0" dirty="0" smtClean="0">
                  <a:latin typeface="Times New Roman" pitchFamily="18" charset="0"/>
                </a:rPr>
                <a:t>i      l   m     n</a:t>
              </a:r>
              <a:endParaRPr lang="it-IT" b="1" i="0" dirty="0">
                <a:latin typeface="Times New Roman" pitchFamily="18" charset="0"/>
              </a:endParaRPr>
            </a:p>
          </p:txBody>
        </p:sp>
      </p:grpSp>
      <p:sp>
        <p:nvSpPr>
          <p:cNvPr id="128" name="Text Box 19"/>
          <p:cNvSpPr txBox="1">
            <a:spLocks noChangeArrowheads="1"/>
          </p:cNvSpPr>
          <p:nvPr/>
        </p:nvSpPr>
        <p:spPr bwMode="auto">
          <a:xfrm>
            <a:off x="4000496" y="4214818"/>
            <a:ext cx="5143504" cy="523220"/>
          </a:xfrm>
          <a:prstGeom prst="rect">
            <a:avLst/>
          </a:prstGeom>
          <a:noFill/>
          <a:ln w="9525">
            <a:noFill/>
            <a:miter lim="800000"/>
            <a:headEnd/>
            <a:tailEnd/>
          </a:ln>
        </p:spPr>
        <p:txBody>
          <a:bodyPr wrap="square">
            <a:spAutoFit/>
          </a:bodyPr>
          <a:lstStyle/>
          <a:p>
            <a:pPr>
              <a:spcBef>
                <a:spcPct val="50000"/>
              </a:spcBef>
            </a:pPr>
            <a:r>
              <a:rPr lang="it-IT" sz="1400" b="1" i="0" dirty="0" smtClean="0">
                <a:latin typeface="Times New Roman" pitchFamily="18" charset="0"/>
              </a:rPr>
              <a:t>Segregazione adiacente, che produce cromosomi sbilanciati, non vitali con le combinazioni ricombinanti dei cromosomi e dei geni</a:t>
            </a:r>
            <a:endParaRPr lang="it-IT" sz="1400" b="1" i="0" dirty="0">
              <a:latin typeface="Times New Roman" pitchFamily="18" charset="0"/>
            </a:endParaRPr>
          </a:p>
        </p:txBody>
      </p:sp>
      <p:grpSp>
        <p:nvGrpSpPr>
          <p:cNvPr id="129" name="Gruppo 128"/>
          <p:cNvGrpSpPr/>
          <p:nvPr/>
        </p:nvGrpSpPr>
        <p:grpSpPr>
          <a:xfrm>
            <a:off x="4572000" y="4786322"/>
            <a:ext cx="2071702" cy="797960"/>
            <a:chOff x="5286380" y="2130974"/>
            <a:chExt cx="2071702" cy="797960"/>
          </a:xfrm>
        </p:grpSpPr>
        <p:sp>
          <p:nvSpPr>
            <p:cNvPr id="130" name="Text Box 5"/>
            <p:cNvSpPr txBox="1">
              <a:spLocks noChangeArrowheads="1"/>
            </p:cNvSpPr>
            <p:nvPr/>
          </p:nvSpPr>
          <p:spPr bwMode="auto">
            <a:xfrm>
              <a:off x="5357818" y="2130974"/>
              <a:ext cx="2000264" cy="369332"/>
            </a:xfrm>
            <a:prstGeom prst="rect">
              <a:avLst/>
            </a:prstGeom>
            <a:noFill/>
            <a:ln w="9525">
              <a:noFill/>
              <a:miter lim="800000"/>
              <a:headEnd/>
              <a:tailEnd/>
            </a:ln>
          </p:spPr>
          <p:txBody>
            <a:bodyPr wrap="square">
              <a:spAutoFit/>
            </a:bodyPr>
            <a:lstStyle/>
            <a:p>
              <a:pPr>
                <a:spcBef>
                  <a:spcPct val="50000"/>
                </a:spcBef>
              </a:pPr>
              <a:r>
                <a:rPr lang="it-IT" b="1" i="0" dirty="0" smtClean="0">
                  <a:latin typeface="Times New Roman" pitchFamily="18" charset="0"/>
                </a:rPr>
                <a:t>E     F    G   M    n</a:t>
              </a:r>
              <a:endParaRPr lang="it-IT" b="1" i="0" dirty="0">
                <a:latin typeface="Times New Roman" pitchFamily="18" charset="0"/>
              </a:endParaRPr>
            </a:p>
          </p:txBody>
        </p:sp>
        <p:sp>
          <p:nvSpPr>
            <p:cNvPr id="131" name="Text Box 6"/>
            <p:cNvSpPr txBox="1">
              <a:spLocks noChangeArrowheads="1"/>
            </p:cNvSpPr>
            <p:nvPr/>
          </p:nvSpPr>
          <p:spPr bwMode="auto">
            <a:xfrm>
              <a:off x="5843609" y="2500306"/>
              <a:ext cx="1371597" cy="366712"/>
            </a:xfrm>
            <a:prstGeom prst="rect">
              <a:avLst/>
            </a:prstGeom>
            <a:noFill/>
            <a:ln w="9525">
              <a:noFill/>
              <a:miter lim="800000"/>
              <a:headEnd/>
              <a:tailEnd/>
            </a:ln>
          </p:spPr>
          <p:txBody>
            <a:bodyPr wrap="square">
              <a:spAutoFit/>
            </a:bodyPr>
            <a:lstStyle/>
            <a:p>
              <a:pPr>
                <a:spcBef>
                  <a:spcPct val="50000"/>
                </a:spcBef>
              </a:pPr>
              <a:r>
                <a:rPr lang="it-IT" b="1" i="0" dirty="0" smtClean="0">
                  <a:latin typeface="Times New Roman" pitchFamily="18" charset="0"/>
                </a:rPr>
                <a:t>I    L     H</a:t>
              </a:r>
              <a:endParaRPr lang="it-IT" b="1" i="0" dirty="0">
                <a:latin typeface="Times New Roman" pitchFamily="18" charset="0"/>
              </a:endParaRPr>
            </a:p>
          </p:txBody>
        </p:sp>
        <p:grpSp>
          <p:nvGrpSpPr>
            <p:cNvPr id="132" name="Gruppo 95"/>
            <p:cNvGrpSpPr/>
            <p:nvPr/>
          </p:nvGrpSpPr>
          <p:grpSpPr>
            <a:xfrm>
              <a:off x="5286380" y="2500306"/>
              <a:ext cx="2006609" cy="71438"/>
              <a:chOff x="5286380" y="2500306"/>
              <a:chExt cx="2006609" cy="71438"/>
            </a:xfrm>
          </p:grpSpPr>
          <p:sp>
            <p:nvSpPr>
              <p:cNvPr id="137" name="Line 13"/>
              <p:cNvSpPr>
                <a:spLocks noChangeShapeType="1"/>
              </p:cNvSpPr>
              <p:nvPr/>
            </p:nvSpPr>
            <p:spPr bwMode="auto">
              <a:xfrm>
                <a:off x="5286380" y="2500306"/>
                <a:ext cx="1219204" cy="0"/>
              </a:xfrm>
              <a:prstGeom prst="line">
                <a:avLst/>
              </a:prstGeom>
              <a:noFill/>
              <a:ln w="38100">
                <a:solidFill>
                  <a:schemeClr val="tx1"/>
                </a:solidFill>
                <a:round/>
                <a:headEnd/>
                <a:tailEnd/>
              </a:ln>
            </p:spPr>
            <p:txBody>
              <a:bodyPr/>
              <a:lstStyle/>
              <a:p>
                <a:endParaRPr lang="it-IT"/>
              </a:p>
            </p:txBody>
          </p:sp>
          <p:sp>
            <p:nvSpPr>
              <p:cNvPr id="138" name="Line 14"/>
              <p:cNvSpPr>
                <a:spLocks noChangeShapeType="1"/>
              </p:cNvSpPr>
              <p:nvPr/>
            </p:nvSpPr>
            <p:spPr bwMode="auto">
              <a:xfrm>
                <a:off x="6500826" y="2500306"/>
                <a:ext cx="792163" cy="0"/>
              </a:xfrm>
              <a:prstGeom prst="line">
                <a:avLst/>
              </a:prstGeom>
              <a:noFill/>
              <a:ln w="38100">
                <a:solidFill>
                  <a:srgbClr val="FF0000"/>
                </a:solidFill>
                <a:round/>
                <a:headEnd/>
                <a:tailEnd/>
              </a:ln>
            </p:spPr>
            <p:txBody>
              <a:bodyPr/>
              <a:lstStyle/>
              <a:p>
                <a:endParaRPr lang="it-IT"/>
              </a:p>
            </p:txBody>
          </p:sp>
          <p:sp>
            <p:nvSpPr>
              <p:cNvPr id="139" name="Ovale 138"/>
              <p:cNvSpPr/>
              <p:nvPr/>
            </p:nvSpPr>
            <p:spPr>
              <a:xfrm>
                <a:off x="6072198" y="2500306"/>
                <a:ext cx="71438" cy="714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133" name="Gruppo 93"/>
            <p:cNvGrpSpPr/>
            <p:nvPr/>
          </p:nvGrpSpPr>
          <p:grpSpPr>
            <a:xfrm>
              <a:off x="5857884" y="2857496"/>
              <a:ext cx="1011235" cy="71438"/>
              <a:chOff x="5857884" y="2857496"/>
              <a:chExt cx="1011235" cy="71438"/>
            </a:xfrm>
          </p:grpSpPr>
          <p:sp>
            <p:nvSpPr>
              <p:cNvPr id="134" name="Line 9"/>
              <p:cNvSpPr>
                <a:spLocks noChangeShapeType="1"/>
              </p:cNvSpPr>
              <p:nvPr/>
            </p:nvSpPr>
            <p:spPr bwMode="auto">
              <a:xfrm>
                <a:off x="6511929" y="2857496"/>
                <a:ext cx="357190" cy="0"/>
              </a:xfrm>
              <a:prstGeom prst="line">
                <a:avLst/>
              </a:prstGeom>
              <a:noFill/>
              <a:ln w="38100">
                <a:solidFill>
                  <a:schemeClr val="tx1"/>
                </a:solidFill>
                <a:round/>
                <a:headEnd/>
                <a:tailEnd/>
              </a:ln>
            </p:spPr>
            <p:txBody>
              <a:bodyPr/>
              <a:lstStyle/>
              <a:p>
                <a:endParaRPr lang="it-IT"/>
              </a:p>
            </p:txBody>
          </p:sp>
          <p:sp>
            <p:nvSpPr>
              <p:cNvPr id="135" name="Line 10"/>
              <p:cNvSpPr>
                <a:spLocks noChangeShapeType="1"/>
              </p:cNvSpPr>
              <p:nvPr/>
            </p:nvSpPr>
            <p:spPr bwMode="auto">
              <a:xfrm flipV="1">
                <a:off x="5857884" y="2857496"/>
                <a:ext cx="654045" cy="9524"/>
              </a:xfrm>
              <a:prstGeom prst="line">
                <a:avLst/>
              </a:prstGeom>
              <a:noFill/>
              <a:ln w="38100">
                <a:solidFill>
                  <a:srgbClr val="FF0000"/>
                </a:solidFill>
                <a:round/>
                <a:headEnd/>
                <a:tailEnd/>
              </a:ln>
            </p:spPr>
            <p:txBody>
              <a:bodyPr/>
              <a:lstStyle/>
              <a:p>
                <a:endParaRPr lang="it-IT"/>
              </a:p>
            </p:txBody>
          </p:sp>
          <p:sp>
            <p:nvSpPr>
              <p:cNvPr id="136" name="Ovale 135"/>
              <p:cNvSpPr/>
              <p:nvPr/>
            </p:nvSpPr>
            <p:spPr>
              <a:xfrm>
                <a:off x="6083301" y="2857496"/>
                <a:ext cx="71438" cy="71438"/>
              </a:xfrm>
              <a:prstGeom prst="ellipse">
                <a:avLst/>
              </a:prstGeom>
              <a:solidFill>
                <a:srgbClr val="EB1D07"/>
              </a:solidFill>
              <a:ln>
                <a:solidFill>
                  <a:srgbClr val="EB1D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0000"/>
                  </a:solidFill>
                </a:endParaRPr>
              </a:p>
            </p:txBody>
          </p:sp>
        </p:grpSp>
      </p:grpSp>
      <p:grpSp>
        <p:nvGrpSpPr>
          <p:cNvPr id="140" name="Gruppo 139"/>
          <p:cNvGrpSpPr/>
          <p:nvPr/>
        </p:nvGrpSpPr>
        <p:grpSpPr>
          <a:xfrm>
            <a:off x="6286512" y="4774180"/>
            <a:ext cx="2286016" cy="810102"/>
            <a:chOff x="5286380" y="3047526"/>
            <a:chExt cx="2286016" cy="810102"/>
          </a:xfrm>
        </p:grpSpPr>
        <p:grpSp>
          <p:nvGrpSpPr>
            <p:cNvPr id="141" name="Gruppo 94"/>
            <p:cNvGrpSpPr/>
            <p:nvPr/>
          </p:nvGrpSpPr>
          <p:grpSpPr>
            <a:xfrm>
              <a:off x="5286380" y="3786190"/>
              <a:ext cx="1571636" cy="71438"/>
              <a:chOff x="5286380" y="3000372"/>
              <a:chExt cx="1571636" cy="71438"/>
            </a:xfrm>
          </p:grpSpPr>
          <p:sp>
            <p:nvSpPr>
              <p:cNvPr id="147" name="Line 13"/>
              <p:cNvSpPr>
                <a:spLocks noChangeShapeType="1"/>
              </p:cNvSpPr>
              <p:nvPr/>
            </p:nvSpPr>
            <p:spPr bwMode="auto">
              <a:xfrm>
                <a:off x="5286380" y="3000372"/>
                <a:ext cx="1571636" cy="0"/>
              </a:xfrm>
              <a:prstGeom prst="line">
                <a:avLst/>
              </a:prstGeom>
              <a:noFill/>
              <a:ln w="38100">
                <a:solidFill>
                  <a:schemeClr val="tx1"/>
                </a:solidFill>
                <a:round/>
                <a:headEnd/>
                <a:tailEnd/>
              </a:ln>
            </p:spPr>
            <p:txBody>
              <a:bodyPr/>
              <a:lstStyle/>
              <a:p>
                <a:endParaRPr lang="it-IT"/>
              </a:p>
            </p:txBody>
          </p:sp>
          <p:sp>
            <p:nvSpPr>
              <p:cNvPr id="148" name="Ovale 147"/>
              <p:cNvSpPr/>
              <p:nvPr/>
            </p:nvSpPr>
            <p:spPr>
              <a:xfrm>
                <a:off x="6072198" y="3000372"/>
                <a:ext cx="71438" cy="714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142" name="Gruppo 92"/>
            <p:cNvGrpSpPr/>
            <p:nvPr/>
          </p:nvGrpSpPr>
          <p:grpSpPr>
            <a:xfrm>
              <a:off x="5857884" y="3429000"/>
              <a:ext cx="1428760" cy="71438"/>
              <a:chOff x="5857884" y="3429000"/>
              <a:chExt cx="1428760" cy="71438"/>
            </a:xfrm>
          </p:grpSpPr>
          <p:sp>
            <p:nvSpPr>
              <p:cNvPr id="145" name="Line 10"/>
              <p:cNvSpPr>
                <a:spLocks noChangeShapeType="1"/>
              </p:cNvSpPr>
              <p:nvPr/>
            </p:nvSpPr>
            <p:spPr bwMode="auto">
              <a:xfrm flipV="1">
                <a:off x="5857884" y="3429000"/>
                <a:ext cx="1428760" cy="9524"/>
              </a:xfrm>
              <a:prstGeom prst="line">
                <a:avLst/>
              </a:prstGeom>
              <a:noFill/>
              <a:ln w="38100">
                <a:solidFill>
                  <a:srgbClr val="FF0000"/>
                </a:solidFill>
                <a:round/>
                <a:headEnd/>
                <a:tailEnd/>
              </a:ln>
            </p:spPr>
            <p:txBody>
              <a:bodyPr/>
              <a:lstStyle/>
              <a:p>
                <a:endParaRPr lang="it-IT"/>
              </a:p>
            </p:txBody>
          </p:sp>
          <p:sp>
            <p:nvSpPr>
              <p:cNvPr id="146" name="Ovale 145"/>
              <p:cNvSpPr/>
              <p:nvPr/>
            </p:nvSpPr>
            <p:spPr>
              <a:xfrm>
                <a:off x="6072198" y="3429000"/>
                <a:ext cx="71438" cy="71438"/>
              </a:xfrm>
              <a:prstGeom prst="ellipse">
                <a:avLst/>
              </a:prstGeom>
              <a:solidFill>
                <a:srgbClr val="EB1D07"/>
              </a:solidFill>
              <a:ln>
                <a:solidFill>
                  <a:srgbClr val="EB1D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0000"/>
                  </a:solidFill>
                </a:endParaRPr>
              </a:p>
            </p:txBody>
          </p:sp>
        </p:grpSp>
        <p:sp>
          <p:nvSpPr>
            <p:cNvPr id="143" name="Text Box 5"/>
            <p:cNvSpPr txBox="1">
              <a:spLocks noChangeArrowheads="1"/>
            </p:cNvSpPr>
            <p:nvPr/>
          </p:nvSpPr>
          <p:spPr bwMode="auto">
            <a:xfrm>
              <a:off x="5286380" y="3416858"/>
              <a:ext cx="1714512" cy="369332"/>
            </a:xfrm>
            <a:prstGeom prst="rect">
              <a:avLst/>
            </a:prstGeom>
            <a:noFill/>
            <a:ln w="9525">
              <a:noFill/>
              <a:miter lim="800000"/>
              <a:headEnd/>
              <a:tailEnd/>
            </a:ln>
          </p:spPr>
          <p:txBody>
            <a:bodyPr wrap="square">
              <a:spAutoFit/>
            </a:bodyPr>
            <a:lstStyle/>
            <a:p>
              <a:pPr>
                <a:spcBef>
                  <a:spcPct val="50000"/>
                </a:spcBef>
              </a:pPr>
              <a:r>
                <a:rPr lang="it-IT" b="1" i="0" dirty="0" smtClean="0">
                  <a:latin typeface="Times New Roman" pitchFamily="18" charset="0"/>
                </a:rPr>
                <a:t>e      f     g      h</a:t>
              </a:r>
              <a:endParaRPr lang="it-IT" b="1" i="0" dirty="0">
                <a:latin typeface="Times New Roman" pitchFamily="18" charset="0"/>
              </a:endParaRPr>
            </a:p>
          </p:txBody>
        </p:sp>
        <p:sp>
          <p:nvSpPr>
            <p:cNvPr id="144" name="Text Box 5"/>
            <p:cNvSpPr txBox="1">
              <a:spLocks noChangeArrowheads="1"/>
            </p:cNvSpPr>
            <p:nvPr/>
          </p:nvSpPr>
          <p:spPr bwMode="auto">
            <a:xfrm>
              <a:off x="5857884" y="3047526"/>
              <a:ext cx="1714512" cy="369332"/>
            </a:xfrm>
            <a:prstGeom prst="rect">
              <a:avLst/>
            </a:prstGeom>
            <a:noFill/>
            <a:ln w="9525">
              <a:noFill/>
              <a:miter lim="800000"/>
              <a:headEnd/>
              <a:tailEnd/>
            </a:ln>
          </p:spPr>
          <p:txBody>
            <a:bodyPr wrap="square">
              <a:spAutoFit/>
            </a:bodyPr>
            <a:lstStyle/>
            <a:p>
              <a:pPr>
                <a:spcBef>
                  <a:spcPct val="50000"/>
                </a:spcBef>
              </a:pPr>
              <a:r>
                <a:rPr lang="it-IT" b="1" i="0" dirty="0" smtClean="0">
                  <a:latin typeface="Times New Roman" pitchFamily="18" charset="0"/>
                </a:rPr>
                <a:t>i      l   m     N</a:t>
              </a:r>
              <a:endParaRPr lang="it-IT" b="1" i="0" dirty="0">
                <a:latin typeface="Times New Roman" pitchFamily="18" charset="0"/>
              </a:endParaRPr>
            </a:p>
          </p:txBody>
        </p:sp>
      </p:grpSp>
      <p:sp>
        <p:nvSpPr>
          <p:cNvPr id="149" name="Text Box 19"/>
          <p:cNvSpPr txBox="1">
            <a:spLocks noChangeArrowheads="1"/>
          </p:cNvSpPr>
          <p:nvPr/>
        </p:nvSpPr>
        <p:spPr bwMode="auto">
          <a:xfrm>
            <a:off x="4000496" y="5572140"/>
            <a:ext cx="4786314" cy="523220"/>
          </a:xfrm>
          <a:prstGeom prst="rect">
            <a:avLst/>
          </a:prstGeom>
          <a:noFill/>
          <a:ln w="9525">
            <a:noFill/>
            <a:miter lim="800000"/>
            <a:headEnd/>
            <a:tailEnd/>
          </a:ln>
        </p:spPr>
        <p:txBody>
          <a:bodyPr wrap="square">
            <a:spAutoFit/>
          </a:bodyPr>
          <a:lstStyle/>
          <a:p>
            <a:pPr>
              <a:spcBef>
                <a:spcPct val="50000"/>
              </a:spcBef>
            </a:pPr>
            <a:r>
              <a:rPr lang="it-IT" sz="1400" b="1" i="0" dirty="0" smtClean="0">
                <a:latin typeface="Times New Roman" pitchFamily="18" charset="0"/>
              </a:rPr>
              <a:t>Segregazione alternata con ricombinazione dei geni distali al sito della </a:t>
            </a:r>
            <a:r>
              <a:rPr lang="it-IT" sz="1400" b="1" i="0" dirty="0" err="1" smtClean="0">
                <a:latin typeface="Times New Roman" pitchFamily="18" charset="0"/>
              </a:rPr>
              <a:t>traslocazione</a:t>
            </a:r>
            <a:r>
              <a:rPr lang="it-IT" sz="1400" b="1" i="0" dirty="0" smtClean="0">
                <a:latin typeface="Times New Roman" pitchFamily="18" charset="0"/>
              </a:rPr>
              <a:t> o, sull’altro braccio, al centromero.</a:t>
            </a:r>
            <a:endParaRPr lang="it-IT" sz="1400" b="1" i="0" dirty="0">
              <a:latin typeface="Times New Roman" pitchFamily="18" charset="0"/>
            </a:endParaRPr>
          </a:p>
        </p:txBody>
      </p:sp>
      <p:sp>
        <p:nvSpPr>
          <p:cNvPr id="150" name="Text Box 19"/>
          <p:cNvSpPr txBox="1">
            <a:spLocks noChangeArrowheads="1"/>
          </p:cNvSpPr>
          <p:nvPr/>
        </p:nvSpPr>
        <p:spPr bwMode="auto">
          <a:xfrm>
            <a:off x="3500430" y="6143644"/>
            <a:ext cx="5643570" cy="523220"/>
          </a:xfrm>
          <a:prstGeom prst="rect">
            <a:avLst/>
          </a:prstGeom>
          <a:solidFill>
            <a:schemeClr val="accent3">
              <a:lumMod val="40000"/>
              <a:lumOff val="60000"/>
            </a:schemeClr>
          </a:solidFill>
          <a:ln w="9525">
            <a:noFill/>
            <a:miter lim="800000"/>
            <a:headEnd/>
            <a:tailEnd/>
          </a:ln>
        </p:spPr>
        <p:txBody>
          <a:bodyPr wrap="square">
            <a:spAutoFit/>
          </a:bodyPr>
          <a:lstStyle/>
          <a:p>
            <a:pPr>
              <a:spcBef>
                <a:spcPct val="50000"/>
              </a:spcBef>
            </a:pPr>
            <a:r>
              <a:rPr lang="it-IT" sz="1400" b="1" i="0" dirty="0" smtClean="0">
                <a:latin typeface="Times New Roman" pitchFamily="18" charset="0"/>
              </a:rPr>
              <a:t>Sono trasmessi alla progenie vitale solo le combinazioni parentali dei cromosomi e degli alleli, con possibile ricombinazione dei geni distali</a:t>
            </a:r>
            <a:endParaRPr lang="it-IT" sz="1400" b="1" i="0" dirty="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par>
                          <p:cTn id="8" fill="hold">
                            <p:stCondLst>
                              <p:cond delay="40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2000"/>
                                        <p:tgtEl>
                                          <p:spTgt spid="35"/>
                                        </p:tgtEl>
                                      </p:cBhvr>
                                    </p:animEffect>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grpId="0" nodeType="click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p:cTn id="16" dur="1000" fill="hold"/>
                                        <p:tgtEl>
                                          <p:spTgt spid="21"/>
                                        </p:tgtEl>
                                        <p:attrNameLst>
                                          <p:attrName>ppt_w</p:attrName>
                                        </p:attrNameLst>
                                      </p:cBhvr>
                                      <p:tavLst>
                                        <p:tav tm="0">
                                          <p:val>
                                            <p:strVal val="#ppt_w*0.70"/>
                                          </p:val>
                                        </p:tav>
                                        <p:tav tm="100000">
                                          <p:val>
                                            <p:strVal val="#ppt_w"/>
                                          </p:val>
                                        </p:tav>
                                      </p:tavLst>
                                    </p:anim>
                                    <p:anim calcmode="lin" valueType="num">
                                      <p:cBhvr>
                                        <p:cTn id="17" dur="1000" fill="hold"/>
                                        <p:tgtEl>
                                          <p:spTgt spid="21"/>
                                        </p:tgtEl>
                                        <p:attrNameLst>
                                          <p:attrName>ppt_h</p:attrName>
                                        </p:attrNameLst>
                                      </p:cBhvr>
                                      <p:tavLst>
                                        <p:tav tm="0">
                                          <p:val>
                                            <p:strVal val="#ppt_h"/>
                                          </p:val>
                                        </p:tav>
                                        <p:tav tm="100000">
                                          <p:val>
                                            <p:strVal val="#ppt_h"/>
                                          </p:val>
                                        </p:tav>
                                      </p:tavLst>
                                    </p:anim>
                                    <p:animEffect transition="in" filter="fade">
                                      <p:cBhvr>
                                        <p:cTn id="18" dur="1000"/>
                                        <p:tgtEl>
                                          <p:spTgt spid="21"/>
                                        </p:tgtEl>
                                      </p:cBhvr>
                                    </p:animEffect>
                                  </p:childTnLst>
                                </p:cTn>
                              </p:par>
                            </p:childTnLst>
                          </p:cTn>
                        </p:par>
                        <p:par>
                          <p:cTn id="19" fill="hold">
                            <p:stCondLst>
                              <p:cond delay="1000"/>
                            </p:stCondLst>
                            <p:childTnLst>
                              <p:par>
                                <p:cTn id="20" presetID="53" presetClass="entr" presetSubtype="0"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ppt_w</p:attrName>
                                        </p:attrNameLst>
                                      </p:cBhvr>
                                      <p:tavLst>
                                        <p:tav tm="0">
                                          <p:val>
                                            <p:fltVal val="0"/>
                                          </p:val>
                                        </p:tav>
                                        <p:tav tm="100000">
                                          <p:val>
                                            <p:strVal val="#ppt_w"/>
                                          </p:val>
                                        </p:tav>
                                      </p:tavLst>
                                    </p:anim>
                                    <p:anim calcmode="lin" valueType="num">
                                      <p:cBhvr>
                                        <p:cTn id="23" dur="500" fill="hold"/>
                                        <p:tgtEl>
                                          <p:spTgt spid="22"/>
                                        </p:tgtEl>
                                        <p:attrNameLst>
                                          <p:attrName>ppt_h</p:attrName>
                                        </p:attrNameLst>
                                      </p:cBhvr>
                                      <p:tavLst>
                                        <p:tav tm="0">
                                          <p:val>
                                            <p:fltVal val="0"/>
                                          </p:val>
                                        </p:tav>
                                        <p:tav tm="100000">
                                          <p:val>
                                            <p:strVal val="#ppt_h"/>
                                          </p:val>
                                        </p:tav>
                                      </p:tavLst>
                                    </p:anim>
                                    <p:animEffect transition="in" filter="fade">
                                      <p:cBhvr>
                                        <p:cTn id="24" dur="500"/>
                                        <p:tgtEl>
                                          <p:spTgt spid="22"/>
                                        </p:tgtEl>
                                      </p:cBhvr>
                                    </p:animEffect>
                                  </p:childTnLst>
                                </p:cTn>
                              </p:par>
                            </p:childTnLst>
                          </p:cTn>
                        </p:par>
                      </p:childTnLst>
                    </p:cTn>
                  </p:par>
                  <p:par>
                    <p:cTn id="25" fill="hold">
                      <p:stCondLst>
                        <p:cond delay="indefinite"/>
                      </p:stCondLst>
                      <p:childTnLst>
                        <p:par>
                          <p:cTn id="26" fill="hold">
                            <p:stCondLst>
                              <p:cond delay="0"/>
                            </p:stCondLst>
                            <p:childTnLst>
                              <p:par>
                                <p:cTn id="27" presetID="55" presetClass="entr" presetSubtype="0" fill="hold" nodeType="clickEffect">
                                  <p:stCondLst>
                                    <p:cond delay="0"/>
                                  </p:stCondLst>
                                  <p:childTnLst>
                                    <p:set>
                                      <p:cBhvr>
                                        <p:cTn id="28" dur="1" fill="hold">
                                          <p:stCondLst>
                                            <p:cond delay="0"/>
                                          </p:stCondLst>
                                        </p:cTn>
                                        <p:tgtEl>
                                          <p:spTgt spid="65"/>
                                        </p:tgtEl>
                                        <p:attrNameLst>
                                          <p:attrName>style.visibility</p:attrName>
                                        </p:attrNameLst>
                                      </p:cBhvr>
                                      <p:to>
                                        <p:strVal val="visible"/>
                                      </p:to>
                                    </p:set>
                                    <p:anim calcmode="lin" valueType="num">
                                      <p:cBhvr>
                                        <p:cTn id="29" dur="1000" fill="hold"/>
                                        <p:tgtEl>
                                          <p:spTgt spid="65"/>
                                        </p:tgtEl>
                                        <p:attrNameLst>
                                          <p:attrName>ppt_w</p:attrName>
                                        </p:attrNameLst>
                                      </p:cBhvr>
                                      <p:tavLst>
                                        <p:tav tm="0">
                                          <p:val>
                                            <p:strVal val="#ppt_w*0.70"/>
                                          </p:val>
                                        </p:tav>
                                        <p:tav tm="100000">
                                          <p:val>
                                            <p:strVal val="#ppt_w"/>
                                          </p:val>
                                        </p:tav>
                                      </p:tavLst>
                                    </p:anim>
                                    <p:anim calcmode="lin" valueType="num">
                                      <p:cBhvr>
                                        <p:cTn id="30" dur="1000" fill="hold"/>
                                        <p:tgtEl>
                                          <p:spTgt spid="65"/>
                                        </p:tgtEl>
                                        <p:attrNameLst>
                                          <p:attrName>ppt_h</p:attrName>
                                        </p:attrNameLst>
                                      </p:cBhvr>
                                      <p:tavLst>
                                        <p:tav tm="0">
                                          <p:val>
                                            <p:strVal val="#ppt_h"/>
                                          </p:val>
                                        </p:tav>
                                        <p:tav tm="100000">
                                          <p:val>
                                            <p:strVal val="#ppt_h"/>
                                          </p:val>
                                        </p:tav>
                                      </p:tavLst>
                                    </p:anim>
                                    <p:animEffect transition="in" filter="fade">
                                      <p:cBhvr>
                                        <p:cTn id="31" dur="1000"/>
                                        <p:tgtEl>
                                          <p:spTgt spid="65"/>
                                        </p:tgtEl>
                                      </p:cBhvr>
                                    </p:animEffect>
                                  </p:childTnLst>
                                </p:cTn>
                              </p:par>
                            </p:childTnLst>
                          </p:cTn>
                        </p:par>
                        <p:par>
                          <p:cTn id="32" fill="hold">
                            <p:stCondLst>
                              <p:cond delay="1000"/>
                            </p:stCondLst>
                            <p:childTnLst>
                              <p:par>
                                <p:cTn id="33" presetID="53" presetClass="entr" presetSubtype="0"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p:cTn id="35" dur="500" fill="hold"/>
                                        <p:tgtEl>
                                          <p:spTgt spid="33"/>
                                        </p:tgtEl>
                                        <p:attrNameLst>
                                          <p:attrName>ppt_w</p:attrName>
                                        </p:attrNameLst>
                                      </p:cBhvr>
                                      <p:tavLst>
                                        <p:tav tm="0">
                                          <p:val>
                                            <p:fltVal val="0"/>
                                          </p:val>
                                        </p:tav>
                                        <p:tav tm="100000">
                                          <p:val>
                                            <p:strVal val="#ppt_w"/>
                                          </p:val>
                                        </p:tav>
                                      </p:tavLst>
                                    </p:anim>
                                    <p:anim calcmode="lin" valueType="num">
                                      <p:cBhvr>
                                        <p:cTn id="36" dur="500" fill="hold"/>
                                        <p:tgtEl>
                                          <p:spTgt spid="33"/>
                                        </p:tgtEl>
                                        <p:attrNameLst>
                                          <p:attrName>ppt_h</p:attrName>
                                        </p:attrNameLst>
                                      </p:cBhvr>
                                      <p:tavLst>
                                        <p:tav tm="0">
                                          <p:val>
                                            <p:fltVal val="0"/>
                                          </p:val>
                                        </p:tav>
                                        <p:tav tm="100000">
                                          <p:val>
                                            <p:strVal val="#ppt_h"/>
                                          </p:val>
                                        </p:tav>
                                      </p:tavLst>
                                    </p:anim>
                                    <p:animEffect transition="in" filter="fade">
                                      <p:cBhvr>
                                        <p:cTn id="37" dur="500"/>
                                        <p:tgtEl>
                                          <p:spTgt spid="33"/>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66"/>
                                        </p:tgtEl>
                                        <p:attrNameLst>
                                          <p:attrName>style.visibility</p:attrName>
                                        </p:attrNameLst>
                                      </p:cBhvr>
                                      <p:to>
                                        <p:strVal val="visible"/>
                                      </p:to>
                                    </p:set>
                                    <p:anim calcmode="lin" valueType="num">
                                      <p:cBhvr>
                                        <p:cTn id="42" dur="1000" fill="hold"/>
                                        <p:tgtEl>
                                          <p:spTgt spid="66"/>
                                        </p:tgtEl>
                                        <p:attrNameLst>
                                          <p:attrName>ppt_w</p:attrName>
                                        </p:attrNameLst>
                                      </p:cBhvr>
                                      <p:tavLst>
                                        <p:tav tm="0">
                                          <p:val>
                                            <p:strVal val="#ppt_w*0.70"/>
                                          </p:val>
                                        </p:tav>
                                        <p:tav tm="100000">
                                          <p:val>
                                            <p:strVal val="#ppt_w"/>
                                          </p:val>
                                        </p:tav>
                                      </p:tavLst>
                                    </p:anim>
                                    <p:anim calcmode="lin" valueType="num">
                                      <p:cBhvr>
                                        <p:cTn id="43" dur="1000" fill="hold"/>
                                        <p:tgtEl>
                                          <p:spTgt spid="66"/>
                                        </p:tgtEl>
                                        <p:attrNameLst>
                                          <p:attrName>ppt_h</p:attrName>
                                        </p:attrNameLst>
                                      </p:cBhvr>
                                      <p:tavLst>
                                        <p:tav tm="0">
                                          <p:val>
                                            <p:strVal val="#ppt_h"/>
                                          </p:val>
                                        </p:tav>
                                        <p:tav tm="100000">
                                          <p:val>
                                            <p:strVal val="#ppt_h"/>
                                          </p:val>
                                        </p:tav>
                                      </p:tavLst>
                                    </p:anim>
                                    <p:animEffect transition="in" filter="fade">
                                      <p:cBhvr>
                                        <p:cTn id="44" dur="1000"/>
                                        <p:tgtEl>
                                          <p:spTgt spid="66"/>
                                        </p:tgtEl>
                                      </p:cBhvr>
                                    </p:animEffect>
                                  </p:childTnLst>
                                </p:cTn>
                              </p:par>
                            </p:childTnLst>
                          </p:cTn>
                        </p:par>
                        <p:par>
                          <p:cTn id="45" fill="hold">
                            <p:stCondLst>
                              <p:cond delay="1000"/>
                            </p:stCondLst>
                            <p:childTnLst>
                              <p:par>
                                <p:cTn id="46" presetID="53" presetClass="entr" presetSubtype="0"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p:cTn id="48" dur="500" fill="hold"/>
                                        <p:tgtEl>
                                          <p:spTgt spid="34"/>
                                        </p:tgtEl>
                                        <p:attrNameLst>
                                          <p:attrName>ppt_w</p:attrName>
                                        </p:attrNameLst>
                                      </p:cBhvr>
                                      <p:tavLst>
                                        <p:tav tm="0">
                                          <p:val>
                                            <p:fltVal val="0"/>
                                          </p:val>
                                        </p:tav>
                                        <p:tav tm="100000">
                                          <p:val>
                                            <p:strVal val="#ppt_w"/>
                                          </p:val>
                                        </p:tav>
                                      </p:tavLst>
                                    </p:anim>
                                    <p:anim calcmode="lin" valueType="num">
                                      <p:cBhvr>
                                        <p:cTn id="49" dur="500" fill="hold"/>
                                        <p:tgtEl>
                                          <p:spTgt spid="34"/>
                                        </p:tgtEl>
                                        <p:attrNameLst>
                                          <p:attrName>ppt_h</p:attrName>
                                        </p:attrNameLst>
                                      </p:cBhvr>
                                      <p:tavLst>
                                        <p:tav tm="0">
                                          <p:val>
                                            <p:fltVal val="0"/>
                                          </p:val>
                                        </p:tav>
                                        <p:tav tm="100000">
                                          <p:val>
                                            <p:strVal val="#ppt_h"/>
                                          </p:val>
                                        </p:tav>
                                      </p:tavLst>
                                    </p:anim>
                                    <p:animEffect transition="in" filter="fade">
                                      <p:cBhvr>
                                        <p:cTn id="50" dur="500"/>
                                        <p:tgtEl>
                                          <p:spTgt spid="34"/>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fade">
                                      <p:cBhvr>
                                        <p:cTn id="55" dur="2000"/>
                                        <p:tgtEl>
                                          <p:spTgt spid="68"/>
                                        </p:tgtEl>
                                      </p:cBhvr>
                                    </p:animEffect>
                                  </p:childTnLst>
                                </p:cTn>
                              </p:par>
                            </p:childTnLst>
                          </p:cTn>
                        </p:par>
                      </p:childTnLst>
                    </p:cTn>
                  </p:par>
                  <p:par>
                    <p:cTn id="56" fill="hold">
                      <p:stCondLst>
                        <p:cond delay="indefinite"/>
                      </p:stCondLst>
                      <p:childTnLst>
                        <p:par>
                          <p:cTn id="57" fill="hold">
                            <p:stCondLst>
                              <p:cond delay="0"/>
                            </p:stCondLst>
                            <p:childTnLst>
                              <p:par>
                                <p:cTn id="58" presetID="55" presetClass="entr" presetSubtype="0" fill="hold" nodeType="clickEffect">
                                  <p:stCondLst>
                                    <p:cond delay="0"/>
                                  </p:stCondLst>
                                  <p:childTnLst>
                                    <p:set>
                                      <p:cBhvr>
                                        <p:cTn id="59" dur="1" fill="hold">
                                          <p:stCondLst>
                                            <p:cond delay="0"/>
                                          </p:stCondLst>
                                        </p:cTn>
                                        <p:tgtEl>
                                          <p:spTgt spid="69"/>
                                        </p:tgtEl>
                                        <p:attrNameLst>
                                          <p:attrName>style.visibility</p:attrName>
                                        </p:attrNameLst>
                                      </p:cBhvr>
                                      <p:to>
                                        <p:strVal val="visible"/>
                                      </p:to>
                                    </p:set>
                                    <p:anim calcmode="lin" valueType="num">
                                      <p:cBhvr>
                                        <p:cTn id="60" dur="1000" fill="hold"/>
                                        <p:tgtEl>
                                          <p:spTgt spid="69"/>
                                        </p:tgtEl>
                                        <p:attrNameLst>
                                          <p:attrName>ppt_w</p:attrName>
                                        </p:attrNameLst>
                                      </p:cBhvr>
                                      <p:tavLst>
                                        <p:tav tm="0">
                                          <p:val>
                                            <p:strVal val="#ppt_w*0.70"/>
                                          </p:val>
                                        </p:tav>
                                        <p:tav tm="100000">
                                          <p:val>
                                            <p:strVal val="#ppt_w"/>
                                          </p:val>
                                        </p:tav>
                                      </p:tavLst>
                                    </p:anim>
                                    <p:anim calcmode="lin" valueType="num">
                                      <p:cBhvr>
                                        <p:cTn id="61" dur="1000" fill="hold"/>
                                        <p:tgtEl>
                                          <p:spTgt spid="69"/>
                                        </p:tgtEl>
                                        <p:attrNameLst>
                                          <p:attrName>ppt_h</p:attrName>
                                        </p:attrNameLst>
                                      </p:cBhvr>
                                      <p:tavLst>
                                        <p:tav tm="0">
                                          <p:val>
                                            <p:strVal val="#ppt_h"/>
                                          </p:val>
                                        </p:tav>
                                        <p:tav tm="100000">
                                          <p:val>
                                            <p:strVal val="#ppt_h"/>
                                          </p:val>
                                        </p:tav>
                                      </p:tavLst>
                                    </p:anim>
                                    <p:animEffect transition="in" filter="fade">
                                      <p:cBhvr>
                                        <p:cTn id="62" dur="1000"/>
                                        <p:tgtEl>
                                          <p:spTgt spid="69"/>
                                        </p:tgtEl>
                                      </p:cBhvr>
                                    </p:animEffect>
                                  </p:childTnLst>
                                </p:cTn>
                              </p:par>
                            </p:childTnLst>
                          </p:cTn>
                        </p:par>
                        <p:par>
                          <p:cTn id="63" fill="hold">
                            <p:stCondLst>
                              <p:cond delay="1000"/>
                            </p:stCondLst>
                            <p:childTnLst>
                              <p:par>
                                <p:cTn id="64" presetID="53" presetClass="entr" presetSubtype="0" fill="hold" grpId="0" nodeType="afterEffect">
                                  <p:stCondLst>
                                    <p:cond delay="0"/>
                                  </p:stCondLst>
                                  <p:childTnLst>
                                    <p:set>
                                      <p:cBhvr>
                                        <p:cTn id="65" dur="1" fill="hold">
                                          <p:stCondLst>
                                            <p:cond delay="0"/>
                                          </p:stCondLst>
                                        </p:cTn>
                                        <p:tgtEl>
                                          <p:spTgt spid="71"/>
                                        </p:tgtEl>
                                        <p:attrNameLst>
                                          <p:attrName>style.visibility</p:attrName>
                                        </p:attrNameLst>
                                      </p:cBhvr>
                                      <p:to>
                                        <p:strVal val="visible"/>
                                      </p:to>
                                    </p:set>
                                    <p:anim calcmode="lin" valueType="num">
                                      <p:cBhvr>
                                        <p:cTn id="66" dur="500" fill="hold"/>
                                        <p:tgtEl>
                                          <p:spTgt spid="71"/>
                                        </p:tgtEl>
                                        <p:attrNameLst>
                                          <p:attrName>ppt_w</p:attrName>
                                        </p:attrNameLst>
                                      </p:cBhvr>
                                      <p:tavLst>
                                        <p:tav tm="0">
                                          <p:val>
                                            <p:fltVal val="0"/>
                                          </p:val>
                                        </p:tav>
                                        <p:tav tm="100000">
                                          <p:val>
                                            <p:strVal val="#ppt_w"/>
                                          </p:val>
                                        </p:tav>
                                      </p:tavLst>
                                    </p:anim>
                                    <p:anim calcmode="lin" valueType="num">
                                      <p:cBhvr>
                                        <p:cTn id="67" dur="500" fill="hold"/>
                                        <p:tgtEl>
                                          <p:spTgt spid="71"/>
                                        </p:tgtEl>
                                        <p:attrNameLst>
                                          <p:attrName>ppt_h</p:attrName>
                                        </p:attrNameLst>
                                      </p:cBhvr>
                                      <p:tavLst>
                                        <p:tav tm="0">
                                          <p:val>
                                            <p:fltVal val="0"/>
                                          </p:val>
                                        </p:tav>
                                        <p:tav tm="100000">
                                          <p:val>
                                            <p:strVal val="#ppt_h"/>
                                          </p:val>
                                        </p:tav>
                                      </p:tavLst>
                                    </p:anim>
                                    <p:animEffect transition="in" filter="fade">
                                      <p:cBhvr>
                                        <p:cTn id="68" dur="500"/>
                                        <p:tgtEl>
                                          <p:spTgt spid="71"/>
                                        </p:tgtEl>
                                      </p:cBhvr>
                                    </p:animEffect>
                                  </p:childTnLst>
                                </p:cTn>
                              </p:par>
                            </p:childTnLst>
                          </p:cTn>
                        </p:par>
                      </p:childTnLst>
                    </p:cTn>
                  </p:par>
                  <p:par>
                    <p:cTn id="69" fill="hold">
                      <p:stCondLst>
                        <p:cond delay="indefinite"/>
                      </p:stCondLst>
                      <p:childTnLst>
                        <p:par>
                          <p:cTn id="70" fill="hold">
                            <p:stCondLst>
                              <p:cond delay="0"/>
                            </p:stCondLst>
                            <p:childTnLst>
                              <p:par>
                                <p:cTn id="71" presetID="55" presetClass="entr" presetSubtype="0" fill="hold" nodeType="clickEffect">
                                  <p:stCondLst>
                                    <p:cond delay="0"/>
                                  </p:stCondLst>
                                  <p:childTnLst>
                                    <p:set>
                                      <p:cBhvr>
                                        <p:cTn id="72" dur="1" fill="hold">
                                          <p:stCondLst>
                                            <p:cond delay="0"/>
                                          </p:stCondLst>
                                        </p:cTn>
                                        <p:tgtEl>
                                          <p:spTgt spid="70"/>
                                        </p:tgtEl>
                                        <p:attrNameLst>
                                          <p:attrName>style.visibility</p:attrName>
                                        </p:attrNameLst>
                                      </p:cBhvr>
                                      <p:to>
                                        <p:strVal val="visible"/>
                                      </p:to>
                                    </p:set>
                                    <p:anim calcmode="lin" valueType="num">
                                      <p:cBhvr>
                                        <p:cTn id="73" dur="1000" fill="hold"/>
                                        <p:tgtEl>
                                          <p:spTgt spid="70"/>
                                        </p:tgtEl>
                                        <p:attrNameLst>
                                          <p:attrName>ppt_w</p:attrName>
                                        </p:attrNameLst>
                                      </p:cBhvr>
                                      <p:tavLst>
                                        <p:tav tm="0">
                                          <p:val>
                                            <p:strVal val="#ppt_w*0.70"/>
                                          </p:val>
                                        </p:tav>
                                        <p:tav tm="100000">
                                          <p:val>
                                            <p:strVal val="#ppt_w"/>
                                          </p:val>
                                        </p:tav>
                                      </p:tavLst>
                                    </p:anim>
                                    <p:anim calcmode="lin" valueType="num">
                                      <p:cBhvr>
                                        <p:cTn id="74" dur="1000" fill="hold"/>
                                        <p:tgtEl>
                                          <p:spTgt spid="70"/>
                                        </p:tgtEl>
                                        <p:attrNameLst>
                                          <p:attrName>ppt_h</p:attrName>
                                        </p:attrNameLst>
                                      </p:cBhvr>
                                      <p:tavLst>
                                        <p:tav tm="0">
                                          <p:val>
                                            <p:strVal val="#ppt_h"/>
                                          </p:val>
                                        </p:tav>
                                        <p:tav tm="100000">
                                          <p:val>
                                            <p:strVal val="#ppt_h"/>
                                          </p:val>
                                        </p:tav>
                                      </p:tavLst>
                                    </p:anim>
                                    <p:animEffect transition="in" filter="fade">
                                      <p:cBhvr>
                                        <p:cTn id="75" dur="1000"/>
                                        <p:tgtEl>
                                          <p:spTgt spid="70"/>
                                        </p:tgtEl>
                                      </p:cBhvr>
                                    </p:animEffect>
                                  </p:childTnLst>
                                </p:cTn>
                              </p:par>
                            </p:childTnLst>
                          </p:cTn>
                        </p:par>
                        <p:par>
                          <p:cTn id="76" fill="hold">
                            <p:stCondLst>
                              <p:cond delay="1000"/>
                            </p:stCondLst>
                            <p:childTnLst>
                              <p:par>
                                <p:cTn id="77" presetID="53" presetClass="entr" presetSubtype="0" fill="hold" grpId="0" nodeType="afterEffect">
                                  <p:stCondLst>
                                    <p:cond delay="0"/>
                                  </p:stCondLst>
                                  <p:childTnLst>
                                    <p:set>
                                      <p:cBhvr>
                                        <p:cTn id="78" dur="1" fill="hold">
                                          <p:stCondLst>
                                            <p:cond delay="0"/>
                                          </p:stCondLst>
                                        </p:cTn>
                                        <p:tgtEl>
                                          <p:spTgt spid="72"/>
                                        </p:tgtEl>
                                        <p:attrNameLst>
                                          <p:attrName>style.visibility</p:attrName>
                                        </p:attrNameLst>
                                      </p:cBhvr>
                                      <p:to>
                                        <p:strVal val="visible"/>
                                      </p:to>
                                    </p:set>
                                    <p:anim calcmode="lin" valueType="num">
                                      <p:cBhvr>
                                        <p:cTn id="79" dur="500" fill="hold"/>
                                        <p:tgtEl>
                                          <p:spTgt spid="72"/>
                                        </p:tgtEl>
                                        <p:attrNameLst>
                                          <p:attrName>ppt_w</p:attrName>
                                        </p:attrNameLst>
                                      </p:cBhvr>
                                      <p:tavLst>
                                        <p:tav tm="0">
                                          <p:val>
                                            <p:fltVal val="0"/>
                                          </p:val>
                                        </p:tav>
                                        <p:tav tm="100000">
                                          <p:val>
                                            <p:strVal val="#ppt_w"/>
                                          </p:val>
                                        </p:tav>
                                      </p:tavLst>
                                    </p:anim>
                                    <p:anim calcmode="lin" valueType="num">
                                      <p:cBhvr>
                                        <p:cTn id="80" dur="500" fill="hold"/>
                                        <p:tgtEl>
                                          <p:spTgt spid="72"/>
                                        </p:tgtEl>
                                        <p:attrNameLst>
                                          <p:attrName>ppt_h</p:attrName>
                                        </p:attrNameLst>
                                      </p:cBhvr>
                                      <p:tavLst>
                                        <p:tav tm="0">
                                          <p:val>
                                            <p:fltVal val="0"/>
                                          </p:val>
                                        </p:tav>
                                        <p:tav tm="100000">
                                          <p:val>
                                            <p:strVal val="#ppt_h"/>
                                          </p:val>
                                        </p:tav>
                                      </p:tavLst>
                                    </p:anim>
                                    <p:animEffect transition="in" filter="fade">
                                      <p:cBhvr>
                                        <p:cTn id="81" dur="500"/>
                                        <p:tgtEl>
                                          <p:spTgt spid="72"/>
                                        </p:tgtEl>
                                      </p:cBhvr>
                                    </p:animEffect>
                                  </p:childTnLst>
                                </p:cTn>
                              </p:par>
                            </p:childTnLst>
                          </p:cTn>
                        </p:par>
                      </p:childTnLst>
                    </p:cTn>
                  </p:par>
                  <p:par>
                    <p:cTn id="82" fill="hold">
                      <p:stCondLst>
                        <p:cond delay="indefinite"/>
                      </p:stCondLst>
                      <p:childTnLst>
                        <p:par>
                          <p:cTn id="83" fill="hold">
                            <p:stCondLst>
                              <p:cond delay="0"/>
                            </p:stCondLst>
                            <p:childTnLst>
                              <p:par>
                                <p:cTn id="84" presetID="53" presetClass="entr" presetSubtype="0" fill="hold" grpId="0" nodeType="clickEffect">
                                  <p:stCondLst>
                                    <p:cond delay="0"/>
                                  </p:stCondLst>
                                  <p:childTnLst>
                                    <p:set>
                                      <p:cBhvr>
                                        <p:cTn id="85" dur="1" fill="hold">
                                          <p:stCondLst>
                                            <p:cond delay="0"/>
                                          </p:stCondLst>
                                        </p:cTn>
                                        <p:tgtEl>
                                          <p:spTgt spid="73"/>
                                        </p:tgtEl>
                                        <p:attrNameLst>
                                          <p:attrName>style.visibility</p:attrName>
                                        </p:attrNameLst>
                                      </p:cBhvr>
                                      <p:to>
                                        <p:strVal val="visible"/>
                                      </p:to>
                                    </p:set>
                                    <p:anim calcmode="lin" valueType="num">
                                      <p:cBhvr>
                                        <p:cTn id="86" dur="500" fill="hold"/>
                                        <p:tgtEl>
                                          <p:spTgt spid="73"/>
                                        </p:tgtEl>
                                        <p:attrNameLst>
                                          <p:attrName>ppt_w</p:attrName>
                                        </p:attrNameLst>
                                      </p:cBhvr>
                                      <p:tavLst>
                                        <p:tav tm="0">
                                          <p:val>
                                            <p:fltVal val="0"/>
                                          </p:val>
                                        </p:tav>
                                        <p:tav tm="100000">
                                          <p:val>
                                            <p:strVal val="#ppt_w"/>
                                          </p:val>
                                        </p:tav>
                                      </p:tavLst>
                                    </p:anim>
                                    <p:anim calcmode="lin" valueType="num">
                                      <p:cBhvr>
                                        <p:cTn id="87" dur="500" fill="hold"/>
                                        <p:tgtEl>
                                          <p:spTgt spid="73"/>
                                        </p:tgtEl>
                                        <p:attrNameLst>
                                          <p:attrName>ppt_h</p:attrName>
                                        </p:attrNameLst>
                                      </p:cBhvr>
                                      <p:tavLst>
                                        <p:tav tm="0">
                                          <p:val>
                                            <p:fltVal val="0"/>
                                          </p:val>
                                        </p:tav>
                                        <p:tav tm="100000">
                                          <p:val>
                                            <p:strVal val="#ppt_h"/>
                                          </p:val>
                                        </p:tav>
                                      </p:tavLst>
                                    </p:anim>
                                    <p:animEffect transition="in" filter="fade">
                                      <p:cBhvr>
                                        <p:cTn id="88" dur="500"/>
                                        <p:tgtEl>
                                          <p:spTgt spid="73"/>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10"/>
                                        </p:tgtEl>
                                        <p:attrNameLst>
                                          <p:attrName>style.visibility</p:attrName>
                                        </p:attrNameLst>
                                      </p:cBhvr>
                                      <p:to>
                                        <p:strVal val="visible"/>
                                      </p:to>
                                    </p:set>
                                    <p:animEffect transition="in" filter="fade">
                                      <p:cBhvr>
                                        <p:cTn id="93" dur="2000"/>
                                        <p:tgtEl>
                                          <p:spTgt spid="10"/>
                                        </p:tgtEl>
                                      </p:cBhvr>
                                    </p:animEffect>
                                  </p:childTnLst>
                                </p:cTn>
                              </p:par>
                            </p:childTnLst>
                          </p:cTn>
                        </p:par>
                      </p:childTnLst>
                    </p:cTn>
                  </p:par>
                  <p:par>
                    <p:cTn id="94" fill="hold">
                      <p:stCondLst>
                        <p:cond delay="indefinite"/>
                      </p:stCondLst>
                      <p:childTnLst>
                        <p:par>
                          <p:cTn id="95" fill="hold">
                            <p:stCondLst>
                              <p:cond delay="0"/>
                            </p:stCondLst>
                            <p:childTnLst>
                              <p:par>
                                <p:cTn id="96" presetID="55" presetClass="entr" presetSubtype="0" fill="hold" nodeType="clickEffect">
                                  <p:stCondLst>
                                    <p:cond delay="0"/>
                                  </p:stCondLst>
                                  <p:childTnLst>
                                    <p:set>
                                      <p:cBhvr>
                                        <p:cTn id="97" dur="1" fill="hold">
                                          <p:stCondLst>
                                            <p:cond delay="0"/>
                                          </p:stCondLst>
                                        </p:cTn>
                                        <p:tgtEl>
                                          <p:spTgt spid="102"/>
                                        </p:tgtEl>
                                        <p:attrNameLst>
                                          <p:attrName>style.visibility</p:attrName>
                                        </p:attrNameLst>
                                      </p:cBhvr>
                                      <p:to>
                                        <p:strVal val="visible"/>
                                      </p:to>
                                    </p:set>
                                    <p:anim calcmode="lin" valueType="num">
                                      <p:cBhvr>
                                        <p:cTn id="98" dur="1000" fill="hold"/>
                                        <p:tgtEl>
                                          <p:spTgt spid="102"/>
                                        </p:tgtEl>
                                        <p:attrNameLst>
                                          <p:attrName>ppt_w</p:attrName>
                                        </p:attrNameLst>
                                      </p:cBhvr>
                                      <p:tavLst>
                                        <p:tav tm="0">
                                          <p:val>
                                            <p:strVal val="#ppt_w*0.70"/>
                                          </p:val>
                                        </p:tav>
                                        <p:tav tm="100000">
                                          <p:val>
                                            <p:strVal val="#ppt_w"/>
                                          </p:val>
                                        </p:tav>
                                      </p:tavLst>
                                    </p:anim>
                                    <p:anim calcmode="lin" valueType="num">
                                      <p:cBhvr>
                                        <p:cTn id="99" dur="1000" fill="hold"/>
                                        <p:tgtEl>
                                          <p:spTgt spid="102"/>
                                        </p:tgtEl>
                                        <p:attrNameLst>
                                          <p:attrName>ppt_h</p:attrName>
                                        </p:attrNameLst>
                                      </p:cBhvr>
                                      <p:tavLst>
                                        <p:tav tm="0">
                                          <p:val>
                                            <p:strVal val="#ppt_h"/>
                                          </p:val>
                                        </p:tav>
                                        <p:tav tm="100000">
                                          <p:val>
                                            <p:strVal val="#ppt_h"/>
                                          </p:val>
                                        </p:tav>
                                      </p:tavLst>
                                    </p:anim>
                                    <p:animEffect transition="in" filter="fade">
                                      <p:cBhvr>
                                        <p:cTn id="100" dur="1000"/>
                                        <p:tgtEl>
                                          <p:spTgt spid="102"/>
                                        </p:tgtEl>
                                      </p:cBhvr>
                                    </p:animEffect>
                                  </p:childTnLst>
                                </p:cTn>
                              </p:par>
                            </p:childTnLst>
                          </p:cTn>
                        </p:par>
                        <p:par>
                          <p:cTn id="101" fill="hold">
                            <p:stCondLst>
                              <p:cond delay="1000"/>
                            </p:stCondLst>
                            <p:childTnLst>
                              <p:par>
                                <p:cTn id="102" presetID="53" presetClass="entr" presetSubtype="0" fill="hold" grpId="0" nodeType="afterEffect">
                                  <p:stCondLst>
                                    <p:cond delay="0"/>
                                  </p:stCondLst>
                                  <p:childTnLst>
                                    <p:set>
                                      <p:cBhvr>
                                        <p:cTn id="103" dur="1" fill="hold">
                                          <p:stCondLst>
                                            <p:cond delay="0"/>
                                          </p:stCondLst>
                                        </p:cTn>
                                        <p:tgtEl>
                                          <p:spTgt spid="103"/>
                                        </p:tgtEl>
                                        <p:attrNameLst>
                                          <p:attrName>style.visibility</p:attrName>
                                        </p:attrNameLst>
                                      </p:cBhvr>
                                      <p:to>
                                        <p:strVal val="visible"/>
                                      </p:to>
                                    </p:set>
                                    <p:anim calcmode="lin" valueType="num">
                                      <p:cBhvr>
                                        <p:cTn id="104" dur="500" fill="hold"/>
                                        <p:tgtEl>
                                          <p:spTgt spid="103"/>
                                        </p:tgtEl>
                                        <p:attrNameLst>
                                          <p:attrName>ppt_w</p:attrName>
                                        </p:attrNameLst>
                                      </p:cBhvr>
                                      <p:tavLst>
                                        <p:tav tm="0">
                                          <p:val>
                                            <p:fltVal val="0"/>
                                          </p:val>
                                        </p:tav>
                                        <p:tav tm="100000">
                                          <p:val>
                                            <p:strVal val="#ppt_w"/>
                                          </p:val>
                                        </p:tav>
                                      </p:tavLst>
                                    </p:anim>
                                    <p:anim calcmode="lin" valueType="num">
                                      <p:cBhvr>
                                        <p:cTn id="105" dur="500" fill="hold"/>
                                        <p:tgtEl>
                                          <p:spTgt spid="103"/>
                                        </p:tgtEl>
                                        <p:attrNameLst>
                                          <p:attrName>ppt_h</p:attrName>
                                        </p:attrNameLst>
                                      </p:cBhvr>
                                      <p:tavLst>
                                        <p:tav tm="0">
                                          <p:val>
                                            <p:fltVal val="0"/>
                                          </p:val>
                                        </p:tav>
                                        <p:tav tm="100000">
                                          <p:val>
                                            <p:strVal val="#ppt_h"/>
                                          </p:val>
                                        </p:tav>
                                      </p:tavLst>
                                    </p:anim>
                                    <p:animEffect transition="in" filter="fade">
                                      <p:cBhvr>
                                        <p:cTn id="106" dur="500"/>
                                        <p:tgtEl>
                                          <p:spTgt spid="103"/>
                                        </p:tgtEl>
                                      </p:cBhvr>
                                    </p:animEffect>
                                  </p:childTnLst>
                                </p:cTn>
                              </p:par>
                            </p:childTnLst>
                          </p:cTn>
                        </p:par>
                      </p:childTnLst>
                    </p:cTn>
                  </p:par>
                  <p:par>
                    <p:cTn id="107" fill="hold">
                      <p:stCondLst>
                        <p:cond delay="indefinite"/>
                      </p:stCondLst>
                      <p:childTnLst>
                        <p:par>
                          <p:cTn id="108" fill="hold">
                            <p:stCondLst>
                              <p:cond delay="0"/>
                            </p:stCondLst>
                            <p:childTnLst>
                              <p:par>
                                <p:cTn id="109" presetID="55" presetClass="entr" presetSubtype="0" fill="hold" nodeType="clickEffect">
                                  <p:stCondLst>
                                    <p:cond delay="0"/>
                                  </p:stCondLst>
                                  <p:childTnLst>
                                    <p:set>
                                      <p:cBhvr>
                                        <p:cTn id="110" dur="1" fill="hold">
                                          <p:stCondLst>
                                            <p:cond delay="0"/>
                                          </p:stCondLst>
                                        </p:cTn>
                                        <p:tgtEl>
                                          <p:spTgt spid="99"/>
                                        </p:tgtEl>
                                        <p:attrNameLst>
                                          <p:attrName>style.visibility</p:attrName>
                                        </p:attrNameLst>
                                      </p:cBhvr>
                                      <p:to>
                                        <p:strVal val="visible"/>
                                      </p:to>
                                    </p:set>
                                    <p:anim calcmode="lin" valueType="num">
                                      <p:cBhvr>
                                        <p:cTn id="111" dur="1000" fill="hold"/>
                                        <p:tgtEl>
                                          <p:spTgt spid="99"/>
                                        </p:tgtEl>
                                        <p:attrNameLst>
                                          <p:attrName>ppt_w</p:attrName>
                                        </p:attrNameLst>
                                      </p:cBhvr>
                                      <p:tavLst>
                                        <p:tav tm="0">
                                          <p:val>
                                            <p:strVal val="#ppt_w*0.70"/>
                                          </p:val>
                                        </p:tav>
                                        <p:tav tm="100000">
                                          <p:val>
                                            <p:strVal val="#ppt_w"/>
                                          </p:val>
                                        </p:tav>
                                      </p:tavLst>
                                    </p:anim>
                                    <p:anim calcmode="lin" valueType="num">
                                      <p:cBhvr>
                                        <p:cTn id="112" dur="1000" fill="hold"/>
                                        <p:tgtEl>
                                          <p:spTgt spid="99"/>
                                        </p:tgtEl>
                                        <p:attrNameLst>
                                          <p:attrName>ppt_h</p:attrName>
                                        </p:attrNameLst>
                                      </p:cBhvr>
                                      <p:tavLst>
                                        <p:tav tm="0">
                                          <p:val>
                                            <p:strVal val="#ppt_h"/>
                                          </p:val>
                                        </p:tav>
                                        <p:tav tm="100000">
                                          <p:val>
                                            <p:strVal val="#ppt_h"/>
                                          </p:val>
                                        </p:tav>
                                      </p:tavLst>
                                    </p:anim>
                                    <p:animEffect transition="in" filter="fade">
                                      <p:cBhvr>
                                        <p:cTn id="113" dur="1000"/>
                                        <p:tgtEl>
                                          <p:spTgt spid="99"/>
                                        </p:tgtEl>
                                      </p:cBhvr>
                                    </p:animEffect>
                                  </p:childTnLst>
                                </p:cTn>
                              </p:par>
                              <p:par>
                                <p:cTn id="114" presetID="55" presetClass="entr" presetSubtype="0" fill="hold" nodeType="withEffect">
                                  <p:stCondLst>
                                    <p:cond delay="0"/>
                                  </p:stCondLst>
                                  <p:childTnLst>
                                    <p:set>
                                      <p:cBhvr>
                                        <p:cTn id="115" dur="1" fill="hold">
                                          <p:stCondLst>
                                            <p:cond delay="0"/>
                                          </p:stCondLst>
                                        </p:cTn>
                                        <p:tgtEl>
                                          <p:spTgt spid="100"/>
                                        </p:tgtEl>
                                        <p:attrNameLst>
                                          <p:attrName>style.visibility</p:attrName>
                                        </p:attrNameLst>
                                      </p:cBhvr>
                                      <p:to>
                                        <p:strVal val="visible"/>
                                      </p:to>
                                    </p:set>
                                    <p:anim calcmode="lin" valueType="num">
                                      <p:cBhvr>
                                        <p:cTn id="116" dur="1000" fill="hold"/>
                                        <p:tgtEl>
                                          <p:spTgt spid="100"/>
                                        </p:tgtEl>
                                        <p:attrNameLst>
                                          <p:attrName>ppt_w</p:attrName>
                                        </p:attrNameLst>
                                      </p:cBhvr>
                                      <p:tavLst>
                                        <p:tav tm="0">
                                          <p:val>
                                            <p:strVal val="#ppt_w*0.70"/>
                                          </p:val>
                                        </p:tav>
                                        <p:tav tm="100000">
                                          <p:val>
                                            <p:strVal val="#ppt_w"/>
                                          </p:val>
                                        </p:tav>
                                      </p:tavLst>
                                    </p:anim>
                                    <p:anim calcmode="lin" valueType="num">
                                      <p:cBhvr>
                                        <p:cTn id="117" dur="1000" fill="hold"/>
                                        <p:tgtEl>
                                          <p:spTgt spid="100"/>
                                        </p:tgtEl>
                                        <p:attrNameLst>
                                          <p:attrName>ppt_h</p:attrName>
                                        </p:attrNameLst>
                                      </p:cBhvr>
                                      <p:tavLst>
                                        <p:tav tm="0">
                                          <p:val>
                                            <p:strVal val="#ppt_h"/>
                                          </p:val>
                                        </p:tav>
                                        <p:tav tm="100000">
                                          <p:val>
                                            <p:strVal val="#ppt_h"/>
                                          </p:val>
                                        </p:tav>
                                      </p:tavLst>
                                    </p:anim>
                                    <p:animEffect transition="in" filter="fade">
                                      <p:cBhvr>
                                        <p:cTn id="118" dur="1000"/>
                                        <p:tgtEl>
                                          <p:spTgt spid="100"/>
                                        </p:tgtEl>
                                      </p:cBhvr>
                                    </p:animEffect>
                                  </p:childTnLst>
                                </p:cTn>
                              </p:par>
                            </p:childTnLst>
                          </p:cTn>
                        </p:par>
                      </p:childTnLst>
                    </p:cTn>
                  </p:par>
                  <p:par>
                    <p:cTn id="119" fill="hold">
                      <p:stCondLst>
                        <p:cond delay="indefinite"/>
                      </p:stCondLst>
                      <p:childTnLst>
                        <p:par>
                          <p:cTn id="120" fill="hold">
                            <p:stCondLst>
                              <p:cond delay="0"/>
                            </p:stCondLst>
                            <p:childTnLst>
                              <p:par>
                                <p:cTn id="121" presetID="35" presetClass="path" presetSubtype="0" accel="50000" decel="50000" fill="hold" nodeType="clickEffect">
                                  <p:stCondLst>
                                    <p:cond delay="0"/>
                                  </p:stCondLst>
                                  <p:childTnLst>
                                    <p:animMotion origin="layout" path="M -1.94444E-6 1.11933E-6 L -0.07361 -0.00532 " pathEditMode="relative" rAng="0" ptsTypes="AA">
                                      <p:cBhvr>
                                        <p:cTn id="122" dur="2000" fill="hold"/>
                                        <p:tgtEl>
                                          <p:spTgt spid="99"/>
                                        </p:tgtEl>
                                        <p:attrNameLst>
                                          <p:attrName>ppt_x</p:attrName>
                                          <p:attrName>ppt_y</p:attrName>
                                        </p:attrNameLst>
                                      </p:cBhvr>
                                      <p:rCtr x="-37" y="-3"/>
                                    </p:animMotion>
                                  </p:childTnLst>
                                </p:cTn>
                              </p:par>
                              <p:par>
                                <p:cTn id="123" presetID="63" presetClass="path" presetSubtype="0" accel="50000" decel="50000" fill="hold" nodeType="withEffect">
                                  <p:stCondLst>
                                    <p:cond delay="0"/>
                                  </p:stCondLst>
                                  <p:childTnLst>
                                    <p:animMotion origin="layout" path="M 2.5E-6 9.80574E-7 L 0.06562 0.00347 " pathEditMode="relative" rAng="0" ptsTypes="AA">
                                      <p:cBhvr>
                                        <p:cTn id="124" dur="2000" fill="hold"/>
                                        <p:tgtEl>
                                          <p:spTgt spid="100"/>
                                        </p:tgtEl>
                                        <p:attrNameLst>
                                          <p:attrName>ppt_x</p:attrName>
                                          <p:attrName>ppt_y</p:attrName>
                                        </p:attrNameLst>
                                      </p:cBhvr>
                                      <p:rCtr x="33" y="2"/>
                                    </p:animMotion>
                                  </p:childTnLst>
                                </p:cTn>
                              </p:par>
                            </p:childTnLst>
                          </p:cTn>
                        </p:par>
                        <p:par>
                          <p:cTn id="125" fill="hold">
                            <p:stCondLst>
                              <p:cond delay="2000"/>
                            </p:stCondLst>
                            <p:childTnLst>
                              <p:par>
                                <p:cTn id="126" presetID="53" presetClass="entr" presetSubtype="0" fill="hold" grpId="0" nodeType="afterEffect">
                                  <p:stCondLst>
                                    <p:cond delay="0"/>
                                  </p:stCondLst>
                                  <p:childTnLst>
                                    <p:set>
                                      <p:cBhvr>
                                        <p:cTn id="127" dur="1" fill="hold">
                                          <p:stCondLst>
                                            <p:cond delay="0"/>
                                          </p:stCondLst>
                                        </p:cTn>
                                        <p:tgtEl>
                                          <p:spTgt spid="104"/>
                                        </p:tgtEl>
                                        <p:attrNameLst>
                                          <p:attrName>style.visibility</p:attrName>
                                        </p:attrNameLst>
                                      </p:cBhvr>
                                      <p:to>
                                        <p:strVal val="visible"/>
                                      </p:to>
                                    </p:set>
                                    <p:anim calcmode="lin" valueType="num">
                                      <p:cBhvr>
                                        <p:cTn id="128" dur="500" fill="hold"/>
                                        <p:tgtEl>
                                          <p:spTgt spid="104"/>
                                        </p:tgtEl>
                                        <p:attrNameLst>
                                          <p:attrName>ppt_w</p:attrName>
                                        </p:attrNameLst>
                                      </p:cBhvr>
                                      <p:tavLst>
                                        <p:tav tm="0">
                                          <p:val>
                                            <p:fltVal val="0"/>
                                          </p:val>
                                        </p:tav>
                                        <p:tav tm="100000">
                                          <p:val>
                                            <p:strVal val="#ppt_w"/>
                                          </p:val>
                                        </p:tav>
                                      </p:tavLst>
                                    </p:anim>
                                    <p:anim calcmode="lin" valueType="num">
                                      <p:cBhvr>
                                        <p:cTn id="129" dur="500" fill="hold"/>
                                        <p:tgtEl>
                                          <p:spTgt spid="104"/>
                                        </p:tgtEl>
                                        <p:attrNameLst>
                                          <p:attrName>ppt_h</p:attrName>
                                        </p:attrNameLst>
                                      </p:cBhvr>
                                      <p:tavLst>
                                        <p:tav tm="0">
                                          <p:val>
                                            <p:fltVal val="0"/>
                                          </p:val>
                                        </p:tav>
                                        <p:tav tm="100000">
                                          <p:val>
                                            <p:strVal val="#ppt_h"/>
                                          </p:val>
                                        </p:tav>
                                      </p:tavLst>
                                    </p:anim>
                                    <p:animEffect transition="in" filter="fade">
                                      <p:cBhvr>
                                        <p:cTn id="130" dur="500"/>
                                        <p:tgtEl>
                                          <p:spTgt spid="104"/>
                                        </p:tgtEl>
                                      </p:cBhvr>
                                    </p:animEffect>
                                  </p:childTnLst>
                                </p:cTn>
                              </p:par>
                            </p:childTnLst>
                          </p:cTn>
                        </p:par>
                      </p:childTnLst>
                    </p:cTn>
                  </p:par>
                  <p:par>
                    <p:cTn id="131" fill="hold">
                      <p:stCondLst>
                        <p:cond delay="indefinite"/>
                      </p:stCondLst>
                      <p:childTnLst>
                        <p:par>
                          <p:cTn id="132" fill="hold">
                            <p:stCondLst>
                              <p:cond delay="0"/>
                            </p:stCondLst>
                            <p:childTnLst>
                              <p:par>
                                <p:cTn id="133" presetID="55" presetClass="entr" presetSubtype="0" fill="hold" nodeType="clickEffect">
                                  <p:stCondLst>
                                    <p:cond delay="0"/>
                                  </p:stCondLst>
                                  <p:childTnLst>
                                    <p:set>
                                      <p:cBhvr>
                                        <p:cTn id="134" dur="1" fill="hold">
                                          <p:stCondLst>
                                            <p:cond delay="0"/>
                                          </p:stCondLst>
                                        </p:cTn>
                                        <p:tgtEl>
                                          <p:spTgt spid="126"/>
                                        </p:tgtEl>
                                        <p:attrNameLst>
                                          <p:attrName>style.visibility</p:attrName>
                                        </p:attrNameLst>
                                      </p:cBhvr>
                                      <p:to>
                                        <p:strVal val="visible"/>
                                      </p:to>
                                    </p:set>
                                    <p:anim calcmode="lin" valueType="num">
                                      <p:cBhvr>
                                        <p:cTn id="135" dur="1000" fill="hold"/>
                                        <p:tgtEl>
                                          <p:spTgt spid="126"/>
                                        </p:tgtEl>
                                        <p:attrNameLst>
                                          <p:attrName>ppt_w</p:attrName>
                                        </p:attrNameLst>
                                      </p:cBhvr>
                                      <p:tavLst>
                                        <p:tav tm="0">
                                          <p:val>
                                            <p:strVal val="#ppt_w*0.70"/>
                                          </p:val>
                                        </p:tav>
                                        <p:tav tm="100000">
                                          <p:val>
                                            <p:strVal val="#ppt_w"/>
                                          </p:val>
                                        </p:tav>
                                      </p:tavLst>
                                    </p:anim>
                                    <p:anim calcmode="lin" valueType="num">
                                      <p:cBhvr>
                                        <p:cTn id="136" dur="1000" fill="hold"/>
                                        <p:tgtEl>
                                          <p:spTgt spid="126"/>
                                        </p:tgtEl>
                                        <p:attrNameLst>
                                          <p:attrName>ppt_h</p:attrName>
                                        </p:attrNameLst>
                                      </p:cBhvr>
                                      <p:tavLst>
                                        <p:tav tm="0">
                                          <p:val>
                                            <p:strVal val="#ppt_h"/>
                                          </p:val>
                                        </p:tav>
                                        <p:tav tm="100000">
                                          <p:val>
                                            <p:strVal val="#ppt_h"/>
                                          </p:val>
                                        </p:tav>
                                      </p:tavLst>
                                    </p:anim>
                                    <p:animEffect transition="in" filter="fade">
                                      <p:cBhvr>
                                        <p:cTn id="137" dur="1000"/>
                                        <p:tgtEl>
                                          <p:spTgt spid="126"/>
                                        </p:tgtEl>
                                      </p:cBhvr>
                                    </p:animEffect>
                                  </p:childTnLst>
                                </p:cTn>
                              </p:par>
                              <p:par>
                                <p:cTn id="138" presetID="55" presetClass="entr" presetSubtype="0" fill="hold" nodeType="withEffect">
                                  <p:stCondLst>
                                    <p:cond delay="0"/>
                                  </p:stCondLst>
                                  <p:childTnLst>
                                    <p:set>
                                      <p:cBhvr>
                                        <p:cTn id="139" dur="1" fill="hold">
                                          <p:stCondLst>
                                            <p:cond delay="0"/>
                                          </p:stCondLst>
                                        </p:cTn>
                                        <p:tgtEl>
                                          <p:spTgt spid="127"/>
                                        </p:tgtEl>
                                        <p:attrNameLst>
                                          <p:attrName>style.visibility</p:attrName>
                                        </p:attrNameLst>
                                      </p:cBhvr>
                                      <p:to>
                                        <p:strVal val="visible"/>
                                      </p:to>
                                    </p:set>
                                    <p:anim calcmode="lin" valueType="num">
                                      <p:cBhvr>
                                        <p:cTn id="140" dur="1000" fill="hold"/>
                                        <p:tgtEl>
                                          <p:spTgt spid="127"/>
                                        </p:tgtEl>
                                        <p:attrNameLst>
                                          <p:attrName>ppt_w</p:attrName>
                                        </p:attrNameLst>
                                      </p:cBhvr>
                                      <p:tavLst>
                                        <p:tav tm="0">
                                          <p:val>
                                            <p:strVal val="#ppt_w*0.70"/>
                                          </p:val>
                                        </p:tav>
                                        <p:tav tm="100000">
                                          <p:val>
                                            <p:strVal val="#ppt_w"/>
                                          </p:val>
                                        </p:tav>
                                      </p:tavLst>
                                    </p:anim>
                                    <p:anim calcmode="lin" valueType="num">
                                      <p:cBhvr>
                                        <p:cTn id="141" dur="1000" fill="hold"/>
                                        <p:tgtEl>
                                          <p:spTgt spid="127"/>
                                        </p:tgtEl>
                                        <p:attrNameLst>
                                          <p:attrName>ppt_h</p:attrName>
                                        </p:attrNameLst>
                                      </p:cBhvr>
                                      <p:tavLst>
                                        <p:tav tm="0">
                                          <p:val>
                                            <p:strVal val="#ppt_h"/>
                                          </p:val>
                                        </p:tav>
                                        <p:tav tm="100000">
                                          <p:val>
                                            <p:strVal val="#ppt_h"/>
                                          </p:val>
                                        </p:tav>
                                      </p:tavLst>
                                    </p:anim>
                                    <p:animEffect transition="in" filter="fade">
                                      <p:cBhvr>
                                        <p:cTn id="142" dur="1000"/>
                                        <p:tgtEl>
                                          <p:spTgt spid="127"/>
                                        </p:tgtEl>
                                      </p:cBhvr>
                                    </p:animEffect>
                                  </p:childTnLst>
                                </p:cTn>
                              </p:par>
                            </p:childTnLst>
                          </p:cTn>
                        </p:par>
                      </p:childTnLst>
                    </p:cTn>
                  </p:par>
                  <p:par>
                    <p:cTn id="143" fill="hold">
                      <p:stCondLst>
                        <p:cond delay="indefinite"/>
                      </p:stCondLst>
                      <p:childTnLst>
                        <p:par>
                          <p:cTn id="144" fill="hold">
                            <p:stCondLst>
                              <p:cond delay="0"/>
                            </p:stCondLst>
                            <p:childTnLst>
                              <p:par>
                                <p:cTn id="145" presetID="35" presetClass="path" presetSubtype="0" accel="50000" decel="50000" fill="hold" nodeType="clickEffect">
                                  <p:stCondLst>
                                    <p:cond delay="0"/>
                                  </p:stCondLst>
                                  <p:childTnLst>
                                    <p:animMotion origin="layout" path="M -4.16667E-6 -1.81314E-6 L -0.08489 -0.00485 " pathEditMode="relative" rAng="0" ptsTypes="AA">
                                      <p:cBhvr>
                                        <p:cTn id="146" dur="2000" fill="hold"/>
                                        <p:tgtEl>
                                          <p:spTgt spid="127"/>
                                        </p:tgtEl>
                                        <p:attrNameLst>
                                          <p:attrName>ppt_x</p:attrName>
                                          <p:attrName>ppt_y</p:attrName>
                                        </p:attrNameLst>
                                      </p:cBhvr>
                                      <p:rCtr x="-43" y="-3"/>
                                    </p:animMotion>
                                  </p:childTnLst>
                                </p:cTn>
                              </p:par>
                              <p:par>
                                <p:cTn id="147" presetID="63" presetClass="path" presetSubtype="0" accel="50000" decel="50000" fill="hold" nodeType="withEffect">
                                  <p:stCondLst>
                                    <p:cond delay="0"/>
                                  </p:stCondLst>
                                  <p:childTnLst>
                                    <p:animMotion origin="layout" path="M -1.94444E-6 -6.84551E-7 L 0.06198 -0.00647 " pathEditMode="relative" rAng="0" ptsTypes="AA">
                                      <p:cBhvr>
                                        <p:cTn id="148" dur="2000" fill="hold"/>
                                        <p:tgtEl>
                                          <p:spTgt spid="126"/>
                                        </p:tgtEl>
                                        <p:attrNameLst>
                                          <p:attrName>ppt_x</p:attrName>
                                          <p:attrName>ppt_y</p:attrName>
                                        </p:attrNameLst>
                                      </p:cBhvr>
                                      <p:rCtr x="31" y="-3"/>
                                    </p:animMotion>
                                  </p:childTnLst>
                                </p:cTn>
                              </p:par>
                            </p:childTnLst>
                          </p:cTn>
                        </p:par>
                        <p:par>
                          <p:cTn id="149" fill="hold">
                            <p:stCondLst>
                              <p:cond delay="2000"/>
                            </p:stCondLst>
                            <p:childTnLst>
                              <p:par>
                                <p:cTn id="150" presetID="53" presetClass="entr" presetSubtype="0" fill="hold" grpId="0" nodeType="afterEffect">
                                  <p:stCondLst>
                                    <p:cond delay="0"/>
                                  </p:stCondLst>
                                  <p:childTnLst>
                                    <p:set>
                                      <p:cBhvr>
                                        <p:cTn id="151" dur="1" fill="hold">
                                          <p:stCondLst>
                                            <p:cond delay="0"/>
                                          </p:stCondLst>
                                        </p:cTn>
                                        <p:tgtEl>
                                          <p:spTgt spid="128"/>
                                        </p:tgtEl>
                                        <p:attrNameLst>
                                          <p:attrName>style.visibility</p:attrName>
                                        </p:attrNameLst>
                                      </p:cBhvr>
                                      <p:to>
                                        <p:strVal val="visible"/>
                                      </p:to>
                                    </p:set>
                                    <p:anim calcmode="lin" valueType="num">
                                      <p:cBhvr>
                                        <p:cTn id="152" dur="500" fill="hold"/>
                                        <p:tgtEl>
                                          <p:spTgt spid="128"/>
                                        </p:tgtEl>
                                        <p:attrNameLst>
                                          <p:attrName>ppt_w</p:attrName>
                                        </p:attrNameLst>
                                      </p:cBhvr>
                                      <p:tavLst>
                                        <p:tav tm="0">
                                          <p:val>
                                            <p:fltVal val="0"/>
                                          </p:val>
                                        </p:tav>
                                        <p:tav tm="100000">
                                          <p:val>
                                            <p:strVal val="#ppt_w"/>
                                          </p:val>
                                        </p:tav>
                                      </p:tavLst>
                                    </p:anim>
                                    <p:anim calcmode="lin" valueType="num">
                                      <p:cBhvr>
                                        <p:cTn id="153" dur="500" fill="hold"/>
                                        <p:tgtEl>
                                          <p:spTgt spid="128"/>
                                        </p:tgtEl>
                                        <p:attrNameLst>
                                          <p:attrName>ppt_h</p:attrName>
                                        </p:attrNameLst>
                                      </p:cBhvr>
                                      <p:tavLst>
                                        <p:tav tm="0">
                                          <p:val>
                                            <p:fltVal val="0"/>
                                          </p:val>
                                        </p:tav>
                                        <p:tav tm="100000">
                                          <p:val>
                                            <p:strVal val="#ppt_h"/>
                                          </p:val>
                                        </p:tav>
                                      </p:tavLst>
                                    </p:anim>
                                    <p:animEffect transition="in" filter="fade">
                                      <p:cBhvr>
                                        <p:cTn id="154" dur="500"/>
                                        <p:tgtEl>
                                          <p:spTgt spid="128"/>
                                        </p:tgtEl>
                                      </p:cBhvr>
                                    </p:animEffect>
                                  </p:childTnLst>
                                </p:cTn>
                              </p:par>
                            </p:childTnLst>
                          </p:cTn>
                        </p:par>
                      </p:childTnLst>
                    </p:cTn>
                  </p:par>
                  <p:par>
                    <p:cTn id="155" fill="hold">
                      <p:stCondLst>
                        <p:cond delay="indefinite"/>
                      </p:stCondLst>
                      <p:childTnLst>
                        <p:par>
                          <p:cTn id="156" fill="hold">
                            <p:stCondLst>
                              <p:cond delay="0"/>
                            </p:stCondLst>
                            <p:childTnLst>
                              <p:par>
                                <p:cTn id="157" presetID="55" presetClass="entr" presetSubtype="0" fill="hold" nodeType="clickEffect">
                                  <p:stCondLst>
                                    <p:cond delay="0"/>
                                  </p:stCondLst>
                                  <p:childTnLst>
                                    <p:set>
                                      <p:cBhvr>
                                        <p:cTn id="158" dur="1" fill="hold">
                                          <p:stCondLst>
                                            <p:cond delay="0"/>
                                          </p:stCondLst>
                                        </p:cTn>
                                        <p:tgtEl>
                                          <p:spTgt spid="129"/>
                                        </p:tgtEl>
                                        <p:attrNameLst>
                                          <p:attrName>style.visibility</p:attrName>
                                        </p:attrNameLst>
                                      </p:cBhvr>
                                      <p:to>
                                        <p:strVal val="visible"/>
                                      </p:to>
                                    </p:set>
                                    <p:anim calcmode="lin" valueType="num">
                                      <p:cBhvr>
                                        <p:cTn id="159" dur="1000" fill="hold"/>
                                        <p:tgtEl>
                                          <p:spTgt spid="129"/>
                                        </p:tgtEl>
                                        <p:attrNameLst>
                                          <p:attrName>ppt_w</p:attrName>
                                        </p:attrNameLst>
                                      </p:cBhvr>
                                      <p:tavLst>
                                        <p:tav tm="0">
                                          <p:val>
                                            <p:strVal val="#ppt_w*0.70"/>
                                          </p:val>
                                        </p:tav>
                                        <p:tav tm="100000">
                                          <p:val>
                                            <p:strVal val="#ppt_w"/>
                                          </p:val>
                                        </p:tav>
                                      </p:tavLst>
                                    </p:anim>
                                    <p:anim calcmode="lin" valueType="num">
                                      <p:cBhvr>
                                        <p:cTn id="160" dur="1000" fill="hold"/>
                                        <p:tgtEl>
                                          <p:spTgt spid="129"/>
                                        </p:tgtEl>
                                        <p:attrNameLst>
                                          <p:attrName>ppt_h</p:attrName>
                                        </p:attrNameLst>
                                      </p:cBhvr>
                                      <p:tavLst>
                                        <p:tav tm="0">
                                          <p:val>
                                            <p:strVal val="#ppt_h"/>
                                          </p:val>
                                        </p:tav>
                                        <p:tav tm="100000">
                                          <p:val>
                                            <p:strVal val="#ppt_h"/>
                                          </p:val>
                                        </p:tav>
                                      </p:tavLst>
                                    </p:anim>
                                    <p:animEffect transition="in" filter="fade">
                                      <p:cBhvr>
                                        <p:cTn id="161" dur="1000"/>
                                        <p:tgtEl>
                                          <p:spTgt spid="129"/>
                                        </p:tgtEl>
                                      </p:cBhvr>
                                    </p:animEffect>
                                  </p:childTnLst>
                                </p:cTn>
                              </p:par>
                              <p:par>
                                <p:cTn id="162" presetID="55" presetClass="entr" presetSubtype="0" fill="hold" nodeType="withEffect">
                                  <p:stCondLst>
                                    <p:cond delay="0"/>
                                  </p:stCondLst>
                                  <p:childTnLst>
                                    <p:set>
                                      <p:cBhvr>
                                        <p:cTn id="163" dur="1" fill="hold">
                                          <p:stCondLst>
                                            <p:cond delay="0"/>
                                          </p:stCondLst>
                                        </p:cTn>
                                        <p:tgtEl>
                                          <p:spTgt spid="140"/>
                                        </p:tgtEl>
                                        <p:attrNameLst>
                                          <p:attrName>style.visibility</p:attrName>
                                        </p:attrNameLst>
                                      </p:cBhvr>
                                      <p:to>
                                        <p:strVal val="visible"/>
                                      </p:to>
                                    </p:set>
                                    <p:anim calcmode="lin" valueType="num">
                                      <p:cBhvr>
                                        <p:cTn id="164" dur="1000" fill="hold"/>
                                        <p:tgtEl>
                                          <p:spTgt spid="140"/>
                                        </p:tgtEl>
                                        <p:attrNameLst>
                                          <p:attrName>ppt_w</p:attrName>
                                        </p:attrNameLst>
                                      </p:cBhvr>
                                      <p:tavLst>
                                        <p:tav tm="0">
                                          <p:val>
                                            <p:strVal val="#ppt_w*0.70"/>
                                          </p:val>
                                        </p:tav>
                                        <p:tav tm="100000">
                                          <p:val>
                                            <p:strVal val="#ppt_w"/>
                                          </p:val>
                                        </p:tav>
                                      </p:tavLst>
                                    </p:anim>
                                    <p:anim calcmode="lin" valueType="num">
                                      <p:cBhvr>
                                        <p:cTn id="165" dur="1000" fill="hold"/>
                                        <p:tgtEl>
                                          <p:spTgt spid="140"/>
                                        </p:tgtEl>
                                        <p:attrNameLst>
                                          <p:attrName>ppt_h</p:attrName>
                                        </p:attrNameLst>
                                      </p:cBhvr>
                                      <p:tavLst>
                                        <p:tav tm="0">
                                          <p:val>
                                            <p:strVal val="#ppt_h"/>
                                          </p:val>
                                        </p:tav>
                                        <p:tav tm="100000">
                                          <p:val>
                                            <p:strVal val="#ppt_h"/>
                                          </p:val>
                                        </p:tav>
                                      </p:tavLst>
                                    </p:anim>
                                    <p:animEffect transition="in" filter="fade">
                                      <p:cBhvr>
                                        <p:cTn id="166" dur="1000"/>
                                        <p:tgtEl>
                                          <p:spTgt spid="140"/>
                                        </p:tgtEl>
                                      </p:cBhvr>
                                    </p:animEffect>
                                  </p:childTnLst>
                                </p:cTn>
                              </p:par>
                            </p:childTnLst>
                          </p:cTn>
                        </p:par>
                      </p:childTnLst>
                    </p:cTn>
                  </p:par>
                  <p:par>
                    <p:cTn id="167" fill="hold">
                      <p:stCondLst>
                        <p:cond delay="indefinite"/>
                      </p:stCondLst>
                      <p:childTnLst>
                        <p:par>
                          <p:cTn id="168" fill="hold">
                            <p:stCondLst>
                              <p:cond delay="0"/>
                            </p:stCondLst>
                            <p:childTnLst>
                              <p:par>
                                <p:cTn id="169" presetID="35" presetClass="path" presetSubtype="0" accel="50000" decel="50000" fill="hold" nodeType="clickEffect">
                                  <p:stCondLst>
                                    <p:cond delay="0"/>
                                  </p:stCondLst>
                                  <p:childTnLst>
                                    <p:animMotion origin="layout" path="M -1.94444E-6 1.11933E-6 L -0.07361 -0.00532 " pathEditMode="relative" rAng="0" ptsTypes="AA">
                                      <p:cBhvr>
                                        <p:cTn id="170" dur="2000" fill="hold"/>
                                        <p:tgtEl>
                                          <p:spTgt spid="129"/>
                                        </p:tgtEl>
                                        <p:attrNameLst>
                                          <p:attrName>ppt_x</p:attrName>
                                          <p:attrName>ppt_y</p:attrName>
                                        </p:attrNameLst>
                                      </p:cBhvr>
                                      <p:rCtr x="-37" y="-3"/>
                                    </p:animMotion>
                                  </p:childTnLst>
                                </p:cTn>
                              </p:par>
                              <p:par>
                                <p:cTn id="171" presetID="63" presetClass="path" presetSubtype="0" accel="50000" decel="50000" fill="hold" nodeType="withEffect">
                                  <p:stCondLst>
                                    <p:cond delay="0"/>
                                  </p:stCondLst>
                                  <p:childTnLst>
                                    <p:animMotion origin="layout" path="M 2.5E-6 9.80574E-7 L 0.06562 0.00347 " pathEditMode="relative" rAng="0" ptsTypes="AA">
                                      <p:cBhvr>
                                        <p:cTn id="172" dur="2000" fill="hold"/>
                                        <p:tgtEl>
                                          <p:spTgt spid="140"/>
                                        </p:tgtEl>
                                        <p:attrNameLst>
                                          <p:attrName>ppt_x</p:attrName>
                                          <p:attrName>ppt_y</p:attrName>
                                        </p:attrNameLst>
                                      </p:cBhvr>
                                      <p:rCtr x="33" y="2"/>
                                    </p:animMotion>
                                  </p:childTnLst>
                                </p:cTn>
                              </p:par>
                            </p:childTnLst>
                          </p:cTn>
                        </p:par>
                        <p:par>
                          <p:cTn id="173" fill="hold">
                            <p:stCondLst>
                              <p:cond delay="2000"/>
                            </p:stCondLst>
                            <p:childTnLst>
                              <p:par>
                                <p:cTn id="174" presetID="53" presetClass="entr" presetSubtype="0" fill="hold" grpId="0" nodeType="afterEffect">
                                  <p:stCondLst>
                                    <p:cond delay="0"/>
                                  </p:stCondLst>
                                  <p:childTnLst>
                                    <p:set>
                                      <p:cBhvr>
                                        <p:cTn id="175" dur="1" fill="hold">
                                          <p:stCondLst>
                                            <p:cond delay="0"/>
                                          </p:stCondLst>
                                        </p:cTn>
                                        <p:tgtEl>
                                          <p:spTgt spid="149"/>
                                        </p:tgtEl>
                                        <p:attrNameLst>
                                          <p:attrName>style.visibility</p:attrName>
                                        </p:attrNameLst>
                                      </p:cBhvr>
                                      <p:to>
                                        <p:strVal val="visible"/>
                                      </p:to>
                                    </p:set>
                                    <p:anim calcmode="lin" valueType="num">
                                      <p:cBhvr>
                                        <p:cTn id="176" dur="500" fill="hold"/>
                                        <p:tgtEl>
                                          <p:spTgt spid="149"/>
                                        </p:tgtEl>
                                        <p:attrNameLst>
                                          <p:attrName>ppt_w</p:attrName>
                                        </p:attrNameLst>
                                      </p:cBhvr>
                                      <p:tavLst>
                                        <p:tav tm="0">
                                          <p:val>
                                            <p:fltVal val="0"/>
                                          </p:val>
                                        </p:tav>
                                        <p:tav tm="100000">
                                          <p:val>
                                            <p:strVal val="#ppt_w"/>
                                          </p:val>
                                        </p:tav>
                                      </p:tavLst>
                                    </p:anim>
                                    <p:anim calcmode="lin" valueType="num">
                                      <p:cBhvr>
                                        <p:cTn id="177" dur="500" fill="hold"/>
                                        <p:tgtEl>
                                          <p:spTgt spid="149"/>
                                        </p:tgtEl>
                                        <p:attrNameLst>
                                          <p:attrName>ppt_h</p:attrName>
                                        </p:attrNameLst>
                                      </p:cBhvr>
                                      <p:tavLst>
                                        <p:tav tm="0">
                                          <p:val>
                                            <p:fltVal val="0"/>
                                          </p:val>
                                        </p:tav>
                                        <p:tav tm="100000">
                                          <p:val>
                                            <p:strVal val="#ppt_h"/>
                                          </p:val>
                                        </p:tav>
                                      </p:tavLst>
                                    </p:anim>
                                    <p:animEffect transition="in" filter="fade">
                                      <p:cBhvr>
                                        <p:cTn id="178" dur="500"/>
                                        <p:tgtEl>
                                          <p:spTgt spid="149"/>
                                        </p:tgtEl>
                                      </p:cBhvr>
                                    </p:animEffect>
                                  </p:childTnLst>
                                </p:cTn>
                              </p:par>
                            </p:childTnLst>
                          </p:cTn>
                        </p:par>
                      </p:childTnLst>
                    </p:cTn>
                  </p:par>
                  <p:par>
                    <p:cTn id="179" fill="hold">
                      <p:stCondLst>
                        <p:cond delay="indefinite"/>
                      </p:stCondLst>
                      <p:childTnLst>
                        <p:par>
                          <p:cTn id="180" fill="hold">
                            <p:stCondLst>
                              <p:cond delay="0"/>
                            </p:stCondLst>
                            <p:childTnLst>
                              <p:par>
                                <p:cTn id="181" presetID="53" presetClass="entr" presetSubtype="0" fill="hold" grpId="0" nodeType="clickEffect">
                                  <p:stCondLst>
                                    <p:cond delay="0"/>
                                  </p:stCondLst>
                                  <p:childTnLst>
                                    <p:set>
                                      <p:cBhvr>
                                        <p:cTn id="182" dur="1" fill="hold">
                                          <p:stCondLst>
                                            <p:cond delay="0"/>
                                          </p:stCondLst>
                                        </p:cTn>
                                        <p:tgtEl>
                                          <p:spTgt spid="150"/>
                                        </p:tgtEl>
                                        <p:attrNameLst>
                                          <p:attrName>style.visibility</p:attrName>
                                        </p:attrNameLst>
                                      </p:cBhvr>
                                      <p:to>
                                        <p:strVal val="visible"/>
                                      </p:to>
                                    </p:set>
                                    <p:anim calcmode="lin" valueType="num">
                                      <p:cBhvr>
                                        <p:cTn id="183" dur="500" fill="hold"/>
                                        <p:tgtEl>
                                          <p:spTgt spid="150"/>
                                        </p:tgtEl>
                                        <p:attrNameLst>
                                          <p:attrName>ppt_w</p:attrName>
                                        </p:attrNameLst>
                                      </p:cBhvr>
                                      <p:tavLst>
                                        <p:tav tm="0">
                                          <p:val>
                                            <p:fltVal val="0"/>
                                          </p:val>
                                        </p:tav>
                                        <p:tav tm="100000">
                                          <p:val>
                                            <p:strVal val="#ppt_w"/>
                                          </p:val>
                                        </p:tav>
                                      </p:tavLst>
                                    </p:anim>
                                    <p:anim calcmode="lin" valueType="num">
                                      <p:cBhvr>
                                        <p:cTn id="184" dur="500" fill="hold"/>
                                        <p:tgtEl>
                                          <p:spTgt spid="150"/>
                                        </p:tgtEl>
                                        <p:attrNameLst>
                                          <p:attrName>ppt_h</p:attrName>
                                        </p:attrNameLst>
                                      </p:cBhvr>
                                      <p:tavLst>
                                        <p:tav tm="0">
                                          <p:val>
                                            <p:fltVal val="0"/>
                                          </p:val>
                                        </p:tav>
                                        <p:tav tm="100000">
                                          <p:val>
                                            <p:strVal val="#ppt_h"/>
                                          </p:val>
                                        </p:tav>
                                      </p:tavLst>
                                    </p:anim>
                                    <p:animEffect transition="in" filter="fade">
                                      <p:cBhvr>
                                        <p:cTn id="185" dur="5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21" grpId="0" animBg="1"/>
      <p:bldP spid="22" grpId="0"/>
      <p:bldP spid="33" grpId="0"/>
      <p:bldP spid="34" grpId="0"/>
      <p:bldP spid="35" grpId="0"/>
      <p:bldP spid="68" grpId="0"/>
      <p:bldP spid="71" grpId="0"/>
      <p:bldP spid="72" grpId="0"/>
      <p:bldP spid="73" grpId="0" animBg="1"/>
      <p:bldP spid="103" grpId="0"/>
      <p:bldP spid="104" grpId="0"/>
      <p:bldP spid="128" grpId="0"/>
      <p:bldP spid="149" grpId="0"/>
      <p:bldP spid="15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2143108" y="0"/>
            <a:ext cx="3929090" cy="706438"/>
          </a:xfrm>
        </p:spPr>
        <p:txBody>
          <a:bodyPr>
            <a:normAutofit fontScale="90000"/>
          </a:bodyPr>
          <a:lstStyle/>
          <a:p>
            <a:pPr eaLnBrk="1" hangingPunct="1"/>
            <a:r>
              <a:rPr lang="it-IT" sz="2800" b="1" dirty="0" smtClean="0">
                <a:latin typeface="Times New Roman" pitchFamily="18" charset="0"/>
              </a:rPr>
              <a:t>Le inversioni: selezione senza ricombinazione</a:t>
            </a:r>
          </a:p>
        </p:txBody>
      </p:sp>
      <p:sp>
        <p:nvSpPr>
          <p:cNvPr id="26627" name="AutoShape 3">
            <a:hlinkClick r:id="" action="ppaction://hlinkshowjump?jump=previousslide" highlightClick="1"/>
          </p:cNvPr>
          <p:cNvSpPr>
            <a:spLocks noChangeArrowheads="1"/>
          </p:cNvSpPr>
          <p:nvPr/>
        </p:nvSpPr>
        <p:spPr bwMode="auto">
          <a:xfrm>
            <a:off x="107950" y="115888"/>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26628" name="AutoShape 4">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sp>
        <p:nvSpPr>
          <p:cNvPr id="63493" name="Text Box 5"/>
          <p:cNvSpPr txBox="1">
            <a:spLocks noChangeArrowheads="1"/>
          </p:cNvSpPr>
          <p:nvPr/>
        </p:nvSpPr>
        <p:spPr bwMode="auto">
          <a:xfrm>
            <a:off x="107950" y="1917700"/>
            <a:ext cx="1871663" cy="366713"/>
          </a:xfrm>
          <a:prstGeom prst="rect">
            <a:avLst/>
          </a:prstGeom>
          <a:noFill/>
          <a:ln w="9525">
            <a:noFill/>
            <a:miter lim="800000"/>
            <a:headEnd/>
            <a:tailEnd/>
          </a:ln>
        </p:spPr>
        <p:txBody>
          <a:bodyPr>
            <a:spAutoFit/>
          </a:bodyPr>
          <a:lstStyle/>
          <a:p>
            <a:pPr>
              <a:spcBef>
                <a:spcPct val="50000"/>
              </a:spcBef>
            </a:pPr>
            <a:r>
              <a:rPr lang="it-IT" b="1" i="0">
                <a:latin typeface="Times New Roman" pitchFamily="18" charset="0"/>
              </a:rPr>
              <a:t>A    c      B1     d</a:t>
            </a:r>
          </a:p>
        </p:txBody>
      </p:sp>
      <p:sp>
        <p:nvSpPr>
          <p:cNvPr id="63494" name="Text Box 6"/>
          <p:cNvSpPr txBox="1">
            <a:spLocks noChangeArrowheads="1"/>
          </p:cNvSpPr>
          <p:nvPr/>
        </p:nvSpPr>
        <p:spPr bwMode="auto">
          <a:xfrm>
            <a:off x="107950" y="2500313"/>
            <a:ext cx="1871663" cy="366712"/>
          </a:xfrm>
          <a:prstGeom prst="rect">
            <a:avLst/>
          </a:prstGeom>
          <a:noFill/>
          <a:ln w="9525">
            <a:noFill/>
            <a:miter lim="800000"/>
            <a:headEnd/>
            <a:tailEnd/>
          </a:ln>
        </p:spPr>
        <p:txBody>
          <a:bodyPr>
            <a:spAutoFit/>
          </a:bodyPr>
          <a:lstStyle/>
          <a:p>
            <a:pPr>
              <a:spcBef>
                <a:spcPct val="50000"/>
              </a:spcBef>
            </a:pPr>
            <a:r>
              <a:rPr lang="it-IT" b="1" i="0">
                <a:latin typeface="Times New Roman" pitchFamily="18" charset="0"/>
              </a:rPr>
              <a:t>A    B2    C      d</a:t>
            </a:r>
          </a:p>
        </p:txBody>
      </p:sp>
      <p:grpSp>
        <p:nvGrpSpPr>
          <p:cNvPr id="2" name="Group 7"/>
          <p:cNvGrpSpPr>
            <a:grpSpLocks/>
          </p:cNvGrpSpPr>
          <p:nvPr/>
        </p:nvGrpSpPr>
        <p:grpSpPr bwMode="auto">
          <a:xfrm>
            <a:off x="107950" y="2284413"/>
            <a:ext cx="1655763" cy="0"/>
            <a:chOff x="612" y="1570"/>
            <a:chExt cx="1043" cy="0"/>
          </a:xfrm>
        </p:grpSpPr>
        <p:sp>
          <p:nvSpPr>
            <p:cNvPr id="26645" name="Line 8"/>
            <p:cNvSpPr>
              <a:spLocks noChangeShapeType="1"/>
            </p:cNvSpPr>
            <p:nvPr/>
          </p:nvSpPr>
          <p:spPr bwMode="auto">
            <a:xfrm>
              <a:off x="612" y="1570"/>
              <a:ext cx="272" cy="0"/>
            </a:xfrm>
            <a:prstGeom prst="line">
              <a:avLst/>
            </a:prstGeom>
            <a:noFill/>
            <a:ln w="38100">
              <a:solidFill>
                <a:schemeClr val="tx1"/>
              </a:solidFill>
              <a:round/>
              <a:headEnd/>
              <a:tailEnd/>
            </a:ln>
          </p:spPr>
          <p:txBody>
            <a:bodyPr/>
            <a:lstStyle/>
            <a:p>
              <a:endParaRPr lang="it-IT"/>
            </a:p>
          </p:txBody>
        </p:sp>
        <p:sp>
          <p:nvSpPr>
            <p:cNvPr id="26646" name="Line 9"/>
            <p:cNvSpPr>
              <a:spLocks noChangeShapeType="1"/>
            </p:cNvSpPr>
            <p:nvPr/>
          </p:nvSpPr>
          <p:spPr bwMode="auto">
            <a:xfrm>
              <a:off x="1383" y="1570"/>
              <a:ext cx="272" cy="0"/>
            </a:xfrm>
            <a:prstGeom prst="line">
              <a:avLst/>
            </a:prstGeom>
            <a:noFill/>
            <a:ln w="38100">
              <a:solidFill>
                <a:schemeClr val="tx1"/>
              </a:solidFill>
              <a:round/>
              <a:headEnd/>
              <a:tailEnd/>
            </a:ln>
          </p:spPr>
          <p:txBody>
            <a:bodyPr/>
            <a:lstStyle/>
            <a:p>
              <a:endParaRPr lang="it-IT"/>
            </a:p>
          </p:txBody>
        </p:sp>
        <p:sp>
          <p:nvSpPr>
            <p:cNvPr id="26647" name="Line 10"/>
            <p:cNvSpPr>
              <a:spLocks noChangeShapeType="1"/>
            </p:cNvSpPr>
            <p:nvPr/>
          </p:nvSpPr>
          <p:spPr bwMode="auto">
            <a:xfrm>
              <a:off x="884" y="1570"/>
              <a:ext cx="499" cy="0"/>
            </a:xfrm>
            <a:prstGeom prst="line">
              <a:avLst/>
            </a:prstGeom>
            <a:noFill/>
            <a:ln w="38100">
              <a:solidFill>
                <a:srgbClr val="FF0000"/>
              </a:solidFill>
              <a:round/>
              <a:headEnd/>
              <a:tailEnd/>
            </a:ln>
          </p:spPr>
          <p:txBody>
            <a:bodyPr/>
            <a:lstStyle/>
            <a:p>
              <a:endParaRPr lang="it-IT"/>
            </a:p>
          </p:txBody>
        </p:sp>
      </p:grpSp>
      <p:grpSp>
        <p:nvGrpSpPr>
          <p:cNvPr id="3" name="Group 11"/>
          <p:cNvGrpSpPr>
            <a:grpSpLocks/>
          </p:cNvGrpSpPr>
          <p:nvPr/>
        </p:nvGrpSpPr>
        <p:grpSpPr bwMode="auto">
          <a:xfrm>
            <a:off x="107950" y="2859088"/>
            <a:ext cx="1655763" cy="0"/>
            <a:chOff x="612" y="1706"/>
            <a:chExt cx="1043" cy="0"/>
          </a:xfrm>
        </p:grpSpPr>
        <p:sp>
          <p:nvSpPr>
            <p:cNvPr id="26642" name="Line 12"/>
            <p:cNvSpPr>
              <a:spLocks noChangeShapeType="1"/>
            </p:cNvSpPr>
            <p:nvPr/>
          </p:nvSpPr>
          <p:spPr bwMode="auto">
            <a:xfrm>
              <a:off x="612" y="1706"/>
              <a:ext cx="272" cy="0"/>
            </a:xfrm>
            <a:prstGeom prst="line">
              <a:avLst/>
            </a:prstGeom>
            <a:noFill/>
            <a:ln w="38100">
              <a:solidFill>
                <a:schemeClr val="tx1"/>
              </a:solidFill>
              <a:round/>
              <a:headEnd/>
              <a:tailEnd/>
            </a:ln>
          </p:spPr>
          <p:txBody>
            <a:bodyPr/>
            <a:lstStyle/>
            <a:p>
              <a:endParaRPr lang="it-IT"/>
            </a:p>
          </p:txBody>
        </p:sp>
        <p:sp>
          <p:nvSpPr>
            <p:cNvPr id="26643" name="Line 13"/>
            <p:cNvSpPr>
              <a:spLocks noChangeShapeType="1"/>
            </p:cNvSpPr>
            <p:nvPr/>
          </p:nvSpPr>
          <p:spPr bwMode="auto">
            <a:xfrm>
              <a:off x="1383" y="1706"/>
              <a:ext cx="272" cy="0"/>
            </a:xfrm>
            <a:prstGeom prst="line">
              <a:avLst/>
            </a:prstGeom>
            <a:noFill/>
            <a:ln w="38100">
              <a:solidFill>
                <a:schemeClr val="tx1"/>
              </a:solidFill>
              <a:round/>
              <a:headEnd/>
              <a:tailEnd/>
            </a:ln>
          </p:spPr>
          <p:txBody>
            <a:bodyPr/>
            <a:lstStyle/>
            <a:p>
              <a:endParaRPr lang="it-IT"/>
            </a:p>
          </p:txBody>
        </p:sp>
        <p:sp>
          <p:nvSpPr>
            <p:cNvPr id="26644" name="Line 14"/>
            <p:cNvSpPr>
              <a:spLocks noChangeShapeType="1"/>
            </p:cNvSpPr>
            <p:nvPr/>
          </p:nvSpPr>
          <p:spPr bwMode="auto">
            <a:xfrm>
              <a:off x="884" y="1706"/>
              <a:ext cx="499" cy="0"/>
            </a:xfrm>
            <a:prstGeom prst="line">
              <a:avLst/>
            </a:prstGeom>
            <a:noFill/>
            <a:ln w="38100">
              <a:solidFill>
                <a:srgbClr val="FF0000"/>
              </a:solidFill>
              <a:round/>
              <a:headEnd/>
              <a:tailEnd/>
            </a:ln>
          </p:spPr>
          <p:txBody>
            <a:bodyPr/>
            <a:lstStyle/>
            <a:p>
              <a:endParaRPr lang="it-IT"/>
            </a:p>
          </p:txBody>
        </p:sp>
      </p:grpSp>
      <p:sp>
        <p:nvSpPr>
          <p:cNvPr id="63503" name="Text Box 15"/>
          <p:cNvSpPr txBox="1">
            <a:spLocks noChangeArrowheads="1"/>
          </p:cNvSpPr>
          <p:nvPr/>
        </p:nvSpPr>
        <p:spPr bwMode="auto">
          <a:xfrm>
            <a:off x="7164388" y="1990725"/>
            <a:ext cx="1944687" cy="2701925"/>
          </a:xfrm>
          <a:prstGeom prst="rect">
            <a:avLst/>
          </a:prstGeom>
          <a:noFill/>
          <a:ln w="9525">
            <a:noFill/>
            <a:miter lim="800000"/>
            <a:headEnd/>
            <a:tailEnd/>
          </a:ln>
        </p:spPr>
        <p:txBody>
          <a:bodyPr>
            <a:spAutoFit/>
          </a:bodyPr>
          <a:lstStyle/>
          <a:p>
            <a:pPr algn="ctr">
              <a:spcBef>
                <a:spcPct val="20000"/>
              </a:spcBef>
            </a:pPr>
            <a:r>
              <a:rPr lang="it-IT" b="1" i="0">
                <a:latin typeface="Times New Roman" pitchFamily="18" charset="0"/>
              </a:rPr>
              <a:t>L’allele neutrale B1 subisce la stessa variazione di frequenza ad ogni generazione dell’allele c, fino all’eliminazione: </a:t>
            </a:r>
            <a:r>
              <a:rPr lang="it-IT" b="1" i="0">
                <a:latin typeface="Symbol" pitchFamily="18" charset="2"/>
              </a:rPr>
              <a:t>D</a:t>
            </a:r>
            <a:r>
              <a:rPr lang="it-IT" b="1" i="0">
                <a:latin typeface="Times New Roman" pitchFamily="18" charset="0"/>
              </a:rPr>
              <a:t>p= -sp</a:t>
            </a:r>
            <a:r>
              <a:rPr lang="it-IT" b="1" i="0" baseline="30000">
                <a:latin typeface="Times New Roman" pitchFamily="18" charset="0"/>
              </a:rPr>
              <a:t>2</a:t>
            </a:r>
            <a:r>
              <a:rPr lang="it-IT" b="1" i="0">
                <a:latin typeface="Times New Roman" pitchFamily="18" charset="0"/>
              </a:rPr>
              <a:t>q/W’</a:t>
            </a:r>
          </a:p>
          <a:p>
            <a:pPr>
              <a:spcBef>
                <a:spcPct val="50000"/>
              </a:spcBef>
            </a:pPr>
            <a:endParaRPr lang="it-IT">
              <a:latin typeface="Times New Roman" pitchFamily="18" charset="0"/>
            </a:endParaRPr>
          </a:p>
        </p:txBody>
      </p:sp>
      <p:sp>
        <p:nvSpPr>
          <p:cNvPr id="63504" name="Line 16"/>
          <p:cNvSpPr>
            <a:spLocks noChangeShapeType="1"/>
          </p:cNvSpPr>
          <p:nvPr/>
        </p:nvSpPr>
        <p:spPr bwMode="auto">
          <a:xfrm>
            <a:off x="107950" y="3292475"/>
            <a:ext cx="792163" cy="0"/>
          </a:xfrm>
          <a:prstGeom prst="line">
            <a:avLst/>
          </a:prstGeom>
          <a:noFill/>
          <a:ln w="38100">
            <a:solidFill>
              <a:srgbClr val="FF0000"/>
            </a:solidFill>
            <a:round/>
            <a:headEnd/>
            <a:tailEnd/>
          </a:ln>
        </p:spPr>
        <p:txBody>
          <a:bodyPr/>
          <a:lstStyle/>
          <a:p>
            <a:endParaRPr lang="it-IT"/>
          </a:p>
        </p:txBody>
      </p:sp>
      <p:sp>
        <p:nvSpPr>
          <p:cNvPr id="63505" name="Text Box 17"/>
          <p:cNvSpPr txBox="1">
            <a:spLocks noChangeArrowheads="1"/>
          </p:cNvSpPr>
          <p:nvPr/>
        </p:nvSpPr>
        <p:spPr bwMode="auto">
          <a:xfrm>
            <a:off x="2124075" y="2062163"/>
            <a:ext cx="4464050" cy="366712"/>
          </a:xfrm>
          <a:prstGeom prst="rect">
            <a:avLst/>
          </a:prstGeom>
          <a:solidFill>
            <a:srgbClr val="FFCCFF"/>
          </a:solidFill>
          <a:ln w="9525">
            <a:noFill/>
            <a:miter lim="800000"/>
            <a:headEnd/>
            <a:tailEnd/>
          </a:ln>
        </p:spPr>
        <p:txBody>
          <a:bodyPr>
            <a:spAutoFit/>
          </a:bodyPr>
          <a:lstStyle/>
          <a:p>
            <a:pPr>
              <a:spcBef>
                <a:spcPct val="50000"/>
              </a:spcBef>
            </a:pPr>
            <a:r>
              <a:rPr lang="it-IT" b="1" i="0">
                <a:latin typeface="Times New Roman" pitchFamily="18" charset="0"/>
              </a:rPr>
              <a:t>Gli alleli B1 e B2 del gene </a:t>
            </a:r>
            <a:r>
              <a:rPr lang="it-IT" b="1">
                <a:latin typeface="Times New Roman" pitchFamily="18" charset="0"/>
              </a:rPr>
              <a:t>B</a:t>
            </a:r>
            <a:r>
              <a:rPr lang="it-IT" b="1" i="0">
                <a:latin typeface="Times New Roman" pitchFamily="18" charset="0"/>
              </a:rPr>
              <a:t> sono neutrali</a:t>
            </a:r>
          </a:p>
        </p:txBody>
      </p:sp>
      <p:sp>
        <p:nvSpPr>
          <p:cNvPr id="63506" name="Text Box 18"/>
          <p:cNvSpPr txBox="1">
            <a:spLocks noChangeArrowheads="1"/>
          </p:cNvSpPr>
          <p:nvPr/>
        </p:nvSpPr>
        <p:spPr bwMode="auto">
          <a:xfrm>
            <a:off x="2124075" y="3141663"/>
            <a:ext cx="4537075" cy="641350"/>
          </a:xfrm>
          <a:prstGeom prst="rect">
            <a:avLst/>
          </a:prstGeom>
          <a:solidFill>
            <a:srgbClr val="FFFF66"/>
          </a:solidFill>
          <a:ln w="9525">
            <a:noFill/>
            <a:miter lim="800000"/>
            <a:headEnd/>
            <a:tailEnd/>
          </a:ln>
        </p:spPr>
        <p:txBody>
          <a:bodyPr>
            <a:spAutoFit/>
          </a:bodyPr>
          <a:lstStyle/>
          <a:p>
            <a:pPr>
              <a:spcBef>
                <a:spcPct val="50000"/>
              </a:spcBef>
            </a:pPr>
            <a:r>
              <a:rPr lang="it-IT" b="1" i="0">
                <a:latin typeface="Times New Roman" pitchFamily="18" charset="0"/>
              </a:rPr>
              <a:t>L’allele recessivo c del gene </a:t>
            </a:r>
            <a:r>
              <a:rPr lang="it-IT" b="1">
                <a:latin typeface="Times New Roman" pitchFamily="18" charset="0"/>
              </a:rPr>
              <a:t>C</a:t>
            </a:r>
            <a:r>
              <a:rPr lang="it-IT" b="1" i="0">
                <a:latin typeface="Times New Roman" pitchFamily="18" charset="0"/>
              </a:rPr>
              <a:t> è svantaggiato rispetto all’allele dominante C</a:t>
            </a:r>
          </a:p>
        </p:txBody>
      </p:sp>
      <p:sp>
        <p:nvSpPr>
          <p:cNvPr id="63507" name="Text Box 19"/>
          <p:cNvSpPr txBox="1">
            <a:spLocks noChangeArrowheads="1"/>
          </p:cNvSpPr>
          <p:nvPr/>
        </p:nvSpPr>
        <p:spPr bwMode="auto">
          <a:xfrm>
            <a:off x="-36513" y="3276601"/>
            <a:ext cx="2087563" cy="366713"/>
          </a:xfrm>
          <a:prstGeom prst="rect">
            <a:avLst/>
          </a:prstGeom>
          <a:noFill/>
          <a:ln w="9525">
            <a:noFill/>
            <a:miter lim="800000"/>
            <a:headEnd/>
            <a:tailEnd/>
          </a:ln>
        </p:spPr>
        <p:txBody>
          <a:bodyPr>
            <a:spAutoFit/>
          </a:bodyPr>
          <a:lstStyle/>
          <a:p>
            <a:pPr>
              <a:spcBef>
                <a:spcPct val="50000"/>
              </a:spcBef>
            </a:pPr>
            <a:r>
              <a:rPr lang="it-IT" b="1" i="0" dirty="0">
                <a:latin typeface="Times New Roman" pitchFamily="18" charset="0"/>
              </a:rPr>
              <a:t>Regione invertita</a:t>
            </a:r>
          </a:p>
        </p:txBody>
      </p:sp>
      <p:sp>
        <p:nvSpPr>
          <p:cNvPr id="63508" name="Text Box 20"/>
          <p:cNvSpPr txBox="1">
            <a:spLocks noChangeArrowheads="1"/>
          </p:cNvSpPr>
          <p:nvPr/>
        </p:nvSpPr>
        <p:spPr bwMode="auto">
          <a:xfrm>
            <a:off x="2124075" y="4325938"/>
            <a:ext cx="4321175" cy="1190625"/>
          </a:xfrm>
          <a:prstGeom prst="rect">
            <a:avLst/>
          </a:prstGeom>
          <a:solidFill>
            <a:srgbClr val="99FF99"/>
          </a:solidFill>
          <a:ln w="9525">
            <a:noFill/>
            <a:miter lim="800000"/>
            <a:headEnd/>
            <a:tailEnd/>
          </a:ln>
        </p:spPr>
        <p:txBody>
          <a:bodyPr>
            <a:spAutoFit/>
          </a:bodyPr>
          <a:lstStyle/>
          <a:p>
            <a:pPr>
              <a:spcBef>
                <a:spcPct val="50000"/>
              </a:spcBef>
            </a:pPr>
            <a:r>
              <a:rPr lang="it-IT" b="1" i="0">
                <a:latin typeface="Times New Roman" pitchFamily="18" charset="0"/>
              </a:rPr>
              <a:t>Le uniche combinazioni possibili di alleli per i geni </a:t>
            </a:r>
            <a:r>
              <a:rPr lang="it-IT" b="1">
                <a:latin typeface="Times New Roman" pitchFamily="18" charset="0"/>
              </a:rPr>
              <a:t>B</a:t>
            </a:r>
            <a:r>
              <a:rPr lang="it-IT" b="1" i="0">
                <a:latin typeface="Times New Roman" pitchFamily="18" charset="0"/>
              </a:rPr>
              <a:t> e </a:t>
            </a:r>
            <a:r>
              <a:rPr lang="it-IT" b="1">
                <a:latin typeface="Times New Roman" pitchFamily="18" charset="0"/>
              </a:rPr>
              <a:t>C </a:t>
            </a:r>
            <a:r>
              <a:rPr lang="it-IT" b="1" i="0">
                <a:latin typeface="Times New Roman" pitchFamily="18" charset="0"/>
              </a:rPr>
              <a:t>sono c-B1 e B2-C (le combinazioni ricombinanti non sono vitali)</a:t>
            </a:r>
          </a:p>
        </p:txBody>
      </p:sp>
      <p:sp>
        <p:nvSpPr>
          <p:cNvPr id="63509" name="Text Box 21"/>
          <p:cNvSpPr txBox="1">
            <a:spLocks noChangeArrowheads="1"/>
          </p:cNvSpPr>
          <p:nvPr/>
        </p:nvSpPr>
        <p:spPr bwMode="auto">
          <a:xfrm>
            <a:off x="250825" y="1125538"/>
            <a:ext cx="8281988" cy="366712"/>
          </a:xfrm>
          <a:prstGeom prst="rect">
            <a:avLst/>
          </a:prstGeom>
          <a:solidFill>
            <a:srgbClr val="66FFFF"/>
          </a:solidFill>
          <a:ln w="9525">
            <a:noFill/>
            <a:miter lim="800000"/>
            <a:headEnd/>
            <a:tailEnd/>
          </a:ln>
        </p:spPr>
        <p:txBody>
          <a:bodyPr>
            <a:spAutoFit/>
          </a:bodyPr>
          <a:lstStyle/>
          <a:p>
            <a:pPr>
              <a:spcBef>
                <a:spcPct val="50000"/>
              </a:spcBef>
            </a:pPr>
            <a:r>
              <a:rPr lang="it-IT" b="1" i="0">
                <a:latin typeface="Times New Roman" pitchFamily="18" charset="0"/>
              </a:rPr>
              <a:t>Nella popolazione sono presenti solo 2 combinazioni degli alleli entro l’inversione:</a:t>
            </a:r>
          </a:p>
        </p:txBody>
      </p:sp>
      <p:sp>
        <p:nvSpPr>
          <p:cNvPr id="63510" name="AutoShape 22"/>
          <p:cNvSpPr>
            <a:spLocks noChangeArrowheads="1"/>
          </p:cNvSpPr>
          <p:nvPr/>
        </p:nvSpPr>
        <p:spPr bwMode="auto">
          <a:xfrm rot="16200000" flipH="1">
            <a:off x="6839745" y="3320256"/>
            <a:ext cx="360362" cy="288925"/>
          </a:xfrm>
          <a:prstGeom prst="downArrow">
            <a:avLst>
              <a:gd name="adj1" fmla="val 50000"/>
              <a:gd name="adj2" fmla="val 25000"/>
            </a:avLst>
          </a:prstGeom>
          <a:solidFill>
            <a:srgbClr val="EB1D07"/>
          </a:solidFill>
          <a:ln w="9525">
            <a:solidFill>
              <a:schemeClr val="tx1"/>
            </a:solidFill>
            <a:miter lim="800000"/>
            <a:headEnd/>
            <a:tailEnd/>
          </a:ln>
        </p:spPr>
        <p:txBody>
          <a:bodyPr wrap="none" anchor="ctr"/>
          <a:lstStyle/>
          <a:p>
            <a:endParaRPr lang="it-IT"/>
          </a:p>
        </p:txBody>
      </p:sp>
      <p:sp>
        <p:nvSpPr>
          <p:cNvPr id="63511" name="AutoShape 23"/>
          <p:cNvSpPr>
            <a:spLocks/>
          </p:cNvSpPr>
          <p:nvPr/>
        </p:nvSpPr>
        <p:spPr bwMode="auto">
          <a:xfrm>
            <a:off x="6732588" y="2133600"/>
            <a:ext cx="71437" cy="2735263"/>
          </a:xfrm>
          <a:prstGeom prst="rightBrace">
            <a:avLst>
              <a:gd name="adj1" fmla="val 319076"/>
              <a:gd name="adj2" fmla="val 50000"/>
            </a:avLst>
          </a:prstGeom>
          <a:noFill/>
          <a:ln w="9525">
            <a:solidFill>
              <a:schemeClr val="tx1"/>
            </a:solidFill>
            <a:round/>
            <a:headEnd/>
            <a:tailEnd/>
          </a:ln>
        </p:spPr>
        <p:txBody>
          <a:bodyPr wrap="none" anchor="ctr"/>
          <a:lstStyle/>
          <a:p>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63509"/>
                                        </p:tgtEl>
                                        <p:attrNameLst>
                                          <p:attrName>style.visibility</p:attrName>
                                        </p:attrNameLst>
                                      </p:cBhvr>
                                      <p:to>
                                        <p:strVal val="visible"/>
                                      </p:to>
                                    </p:set>
                                    <p:anim calcmode="lin" valueType="num">
                                      <p:cBhvr>
                                        <p:cTn id="7" dur="500" fill="hold"/>
                                        <p:tgtEl>
                                          <p:spTgt spid="63509"/>
                                        </p:tgtEl>
                                        <p:attrNameLst>
                                          <p:attrName>ppt_w</p:attrName>
                                        </p:attrNameLst>
                                      </p:cBhvr>
                                      <p:tavLst>
                                        <p:tav tm="0">
                                          <p:val>
                                            <p:fltVal val="0"/>
                                          </p:val>
                                        </p:tav>
                                        <p:tav tm="100000">
                                          <p:val>
                                            <p:strVal val="#ppt_w"/>
                                          </p:val>
                                        </p:tav>
                                      </p:tavLst>
                                    </p:anim>
                                    <p:anim calcmode="lin" valueType="num">
                                      <p:cBhvr>
                                        <p:cTn id="8" dur="500" fill="hold"/>
                                        <p:tgtEl>
                                          <p:spTgt spid="63509"/>
                                        </p:tgtEl>
                                        <p:attrNameLst>
                                          <p:attrName>ppt_h</p:attrName>
                                        </p:attrNameLst>
                                      </p:cBhvr>
                                      <p:tavLst>
                                        <p:tav tm="0">
                                          <p:val>
                                            <p:fltVal val="0"/>
                                          </p:val>
                                        </p:tav>
                                        <p:tav tm="100000">
                                          <p:val>
                                            <p:strVal val="#ppt_h"/>
                                          </p:val>
                                        </p:tav>
                                      </p:tavLst>
                                    </p:anim>
                                    <p:animEffect transition="in" filter="fade">
                                      <p:cBhvr>
                                        <p:cTn id="9" dur="500"/>
                                        <p:tgtEl>
                                          <p:spTgt spid="63509"/>
                                        </p:tgtEl>
                                      </p:cBhvr>
                                    </p:animEffect>
                                  </p:childTnLst>
                                </p:cTn>
                              </p:par>
                            </p:childTnLst>
                          </p:cTn>
                        </p:par>
                        <p:par>
                          <p:cTn id="10" fill="hold">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63493"/>
                                        </p:tgtEl>
                                        <p:attrNameLst>
                                          <p:attrName>style.visibility</p:attrName>
                                        </p:attrNameLst>
                                      </p:cBhvr>
                                      <p:to>
                                        <p:strVal val="visible"/>
                                      </p:to>
                                    </p:set>
                                    <p:anim calcmode="lin" valueType="num">
                                      <p:cBhvr>
                                        <p:cTn id="13" dur="500" fill="hold"/>
                                        <p:tgtEl>
                                          <p:spTgt spid="63493"/>
                                        </p:tgtEl>
                                        <p:attrNameLst>
                                          <p:attrName>ppt_w</p:attrName>
                                        </p:attrNameLst>
                                      </p:cBhvr>
                                      <p:tavLst>
                                        <p:tav tm="0">
                                          <p:val>
                                            <p:fltVal val="0"/>
                                          </p:val>
                                        </p:tav>
                                        <p:tav tm="100000">
                                          <p:val>
                                            <p:strVal val="#ppt_w"/>
                                          </p:val>
                                        </p:tav>
                                      </p:tavLst>
                                    </p:anim>
                                    <p:anim calcmode="lin" valueType="num">
                                      <p:cBhvr>
                                        <p:cTn id="14" dur="500" fill="hold"/>
                                        <p:tgtEl>
                                          <p:spTgt spid="63493"/>
                                        </p:tgtEl>
                                        <p:attrNameLst>
                                          <p:attrName>ppt_h</p:attrName>
                                        </p:attrNameLst>
                                      </p:cBhvr>
                                      <p:tavLst>
                                        <p:tav tm="0">
                                          <p:val>
                                            <p:fltVal val="0"/>
                                          </p:val>
                                        </p:tav>
                                        <p:tav tm="100000">
                                          <p:val>
                                            <p:strVal val="#ppt_h"/>
                                          </p:val>
                                        </p:tav>
                                      </p:tavLst>
                                    </p:anim>
                                    <p:animEffect transition="in" filter="fade">
                                      <p:cBhvr>
                                        <p:cTn id="15" dur="500"/>
                                        <p:tgtEl>
                                          <p:spTgt spid="63493"/>
                                        </p:tgtEl>
                                      </p:cBhvr>
                                    </p:animEffect>
                                  </p:childTnLst>
                                </p:cTn>
                              </p:par>
                              <p:par>
                                <p:cTn id="16" presetID="55"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strVal val="#ppt_w*0.70"/>
                                          </p:val>
                                        </p:tav>
                                        <p:tav tm="100000">
                                          <p:val>
                                            <p:strVal val="#ppt_w"/>
                                          </p:val>
                                        </p:tav>
                                      </p:tavLst>
                                    </p:anim>
                                    <p:anim calcmode="lin" valueType="num">
                                      <p:cBhvr>
                                        <p:cTn id="19" dur="1000" fill="hold"/>
                                        <p:tgtEl>
                                          <p:spTgt spid="2"/>
                                        </p:tgtEl>
                                        <p:attrNameLst>
                                          <p:attrName>ppt_h</p:attrName>
                                        </p:attrNameLst>
                                      </p:cBhvr>
                                      <p:tavLst>
                                        <p:tav tm="0">
                                          <p:val>
                                            <p:strVal val="#ppt_h"/>
                                          </p:val>
                                        </p:tav>
                                        <p:tav tm="100000">
                                          <p:val>
                                            <p:strVal val="#ppt_h"/>
                                          </p:val>
                                        </p:tav>
                                      </p:tavLst>
                                    </p:anim>
                                    <p:animEffect transition="in" filter="fade">
                                      <p:cBhvr>
                                        <p:cTn id="20" dur="1000"/>
                                        <p:tgtEl>
                                          <p:spTgt spid="2"/>
                                        </p:tgtEl>
                                      </p:cBhvr>
                                    </p:animEffect>
                                  </p:childTnLst>
                                </p:cTn>
                              </p:par>
                            </p:childTnLst>
                          </p:cTn>
                        </p:par>
                        <p:par>
                          <p:cTn id="21" fill="hold">
                            <p:stCondLst>
                              <p:cond delay="1500"/>
                            </p:stCondLst>
                            <p:childTnLst>
                              <p:par>
                                <p:cTn id="22" presetID="53" presetClass="entr" presetSubtype="0" fill="hold" grpId="0" nodeType="afterEffect">
                                  <p:stCondLst>
                                    <p:cond delay="0"/>
                                  </p:stCondLst>
                                  <p:childTnLst>
                                    <p:set>
                                      <p:cBhvr>
                                        <p:cTn id="23" dur="1" fill="hold">
                                          <p:stCondLst>
                                            <p:cond delay="0"/>
                                          </p:stCondLst>
                                        </p:cTn>
                                        <p:tgtEl>
                                          <p:spTgt spid="63494"/>
                                        </p:tgtEl>
                                        <p:attrNameLst>
                                          <p:attrName>style.visibility</p:attrName>
                                        </p:attrNameLst>
                                      </p:cBhvr>
                                      <p:to>
                                        <p:strVal val="visible"/>
                                      </p:to>
                                    </p:set>
                                    <p:anim calcmode="lin" valueType="num">
                                      <p:cBhvr>
                                        <p:cTn id="24" dur="500" fill="hold"/>
                                        <p:tgtEl>
                                          <p:spTgt spid="63494"/>
                                        </p:tgtEl>
                                        <p:attrNameLst>
                                          <p:attrName>ppt_w</p:attrName>
                                        </p:attrNameLst>
                                      </p:cBhvr>
                                      <p:tavLst>
                                        <p:tav tm="0">
                                          <p:val>
                                            <p:fltVal val="0"/>
                                          </p:val>
                                        </p:tav>
                                        <p:tav tm="100000">
                                          <p:val>
                                            <p:strVal val="#ppt_w"/>
                                          </p:val>
                                        </p:tav>
                                      </p:tavLst>
                                    </p:anim>
                                    <p:anim calcmode="lin" valueType="num">
                                      <p:cBhvr>
                                        <p:cTn id="25" dur="500" fill="hold"/>
                                        <p:tgtEl>
                                          <p:spTgt spid="63494"/>
                                        </p:tgtEl>
                                        <p:attrNameLst>
                                          <p:attrName>ppt_h</p:attrName>
                                        </p:attrNameLst>
                                      </p:cBhvr>
                                      <p:tavLst>
                                        <p:tav tm="0">
                                          <p:val>
                                            <p:fltVal val="0"/>
                                          </p:val>
                                        </p:tav>
                                        <p:tav tm="100000">
                                          <p:val>
                                            <p:strVal val="#ppt_h"/>
                                          </p:val>
                                        </p:tav>
                                      </p:tavLst>
                                    </p:anim>
                                    <p:animEffect transition="in" filter="fade">
                                      <p:cBhvr>
                                        <p:cTn id="26" dur="500"/>
                                        <p:tgtEl>
                                          <p:spTgt spid="63494"/>
                                        </p:tgtEl>
                                      </p:cBhvr>
                                    </p:animEffect>
                                  </p:childTnLst>
                                </p:cTn>
                              </p:par>
                              <p:par>
                                <p:cTn id="27" presetID="55"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1000" fill="hold"/>
                                        <p:tgtEl>
                                          <p:spTgt spid="3"/>
                                        </p:tgtEl>
                                        <p:attrNameLst>
                                          <p:attrName>ppt_w</p:attrName>
                                        </p:attrNameLst>
                                      </p:cBhvr>
                                      <p:tavLst>
                                        <p:tav tm="0">
                                          <p:val>
                                            <p:strVal val="#ppt_w*0.70"/>
                                          </p:val>
                                        </p:tav>
                                        <p:tav tm="100000">
                                          <p:val>
                                            <p:strVal val="#ppt_w"/>
                                          </p:val>
                                        </p:tav>
                                      </p:tavLst>
                                    </p:anim>
                                    <p:anim calcmode="lin" valueType="num">
                                      <p:cBhvr>
                                        <p:cTn id="30" dur="1000" fill="hold"/>
                                        <p:tgtEl>
                                          <p:spTgt spid="3"/>
                                        </p:tgtEl>
                                        <p:attrNameLst>
                                          <p:attrName>ppt_h</p:attrName>
                                        </p:attrNameLst>
                                      </p:cBhvr>
                                      <p:tavLst>
                                        <p:tav tm="0">
                                          <p:val>
                                            <p:strVal val="#ppt_h"/>
                                          </p:val>
                                        </p:tav>
                                        <p:tav tm="100000">
                                          <p:val>
                                            <p:strVal val="#ppt_h"/>
                                          </p:val>
                                        </p:tav>
                                      </p:tavLst>
                                    </p:anim>
                                    <p:animEffect transition="in" filter="fade">
                                      <p:cBhvr>
                                        <p:cTn id="31" dur="10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55" presetClass="entr" presetSubtype="0" fill="hold" grpId="0" nodeType="clickEffect">
                                  <p:stCondLst>
                                    <p:cond delay="0"/>
                                  </p:stCondLst>
                                  <p:childTnLst>
                                    <p:set>
                                      <p:cBhvr>
                                        <p:cTn id="35" dur="1" fill="hold">
                                          <p:stCondLst>
                                            <p:cond delay="0"/>
                                          </p:stCondLst>
                                        </p:cTn>
                                        <p:tgtEl>
                                          <p:spTgt spid="63504"/>
                                        </p:tgtEl>
                                        <p:attrNameLst>
                                          <p:attrName>style.visibility</p:attrName>
                                        </p:attrNameLst>
                                      </p:cBhvr>
                                      <p:to>
                                        <p:strVal val="visible"/>
                                      </p:to>
                                    </p:set>
                                    <p:anim calcmode="lin" valueType="num">
                                      <p:cBhvr>
                                        <p:cTn id="36" dur="1000" fill="hold"/>
                                        <p:tgtEl>
                                          <p:spTgt spid="63504"/>
                                        </p:tgtEl>
                                        <p:attrNameLst>
                                          <p:attrName>ppt_w</p:attrName>
                                        </p:attrNameLst>
                                      </p:cBhvr>
                                      <p:tavLst>
                                        <p:tav tm="0">
                                          <p:val>
                                            <p:strVal val="#ppt_w*0.70"/>
                                          </p:val>
                                        </p:tav>
                                        <p:tav tm="100000">
                                          <p:val>
                                            <p:strVal val="#ppt_w"/>
                                          </p:val>
                                        </p:tav>
                                      </p:tavLst>
                                    </p:anim>
                                    <p:anim calcmode="lin" valueType="num">
                                      <p:cBhvr>
                                        <p:cTn id="37" dur="1000" fill="hold"/>
                                        <p:tgtEl>
                                          <p:spTgt spid="63504"/>
                                        </p:tgtEl>
                                        <p:attrNameLst>
                                          <p:attrName>ppt_h</p:attrName>
                                        </p:attrNameLst>
                                      </p:cBhvr>
                                      <p:tavLst>
                                        <p:tav tm="0">
                                          <p:val>
                                            <p:strVal val="#ppt_h"/>
                                          </p:val>
                                        </p:tav>
                                        <p:tav tm="100000">
                                          <p:val>
                                            <p:strVal val="#ppt_h"/>
                                          </p:val>
                                        </p:tav>
                                      </p:tavLst>
                                    </p:anim>
                                    <p:animEffect transition="in" filter="fade">
                                      <p:cBhvr>
                                        <p:cTn id="38" dur="1000"/>
                                        <p:tgtEl>
                                          <p:spTgt spid="63504"/>
                                        </p:tgtEl>
                                      </p:cBhvr>
                                    </p:animEffect>
                                  </p:childTnLst>
                                </p:cTn>
                              </p:par>
                            </p:childTnLst>
                          </p:cTn>
                        </p:par>
                        <p:par>
                          <p:cTn id="39" fill="hold">
                            <p:stCondLst>
                              <p:cond delay="1000"/>
                            </p:stCondLst>
                            <p:childTnLst>
                              <p:par>
                                <p:cTn id="40" presetID="53" presetClass="entr" presetSubtype="0" fill="hold" grpId="0" nodeType="afterEffect">
                                  <p:stCondLst>
                                    <p:cond delay="0"/>
                                  </p:stCondLst>
                                  <p:childTnLst>
                                    <p:set>
                                      <p:cBhvr>
                                        <p:cTn id="41" dur="1" fill="hold">
                                          <p:stCondLst>
                                            <p:cond delay="0"/>
                                          </p:stCondLst>
                                        </p:cTn>
                                        <p:tgtEl>
                                          <p:spTgt spid="63507"/>
                                        </p:tgtEl>
                                        <p:attrNameLst>
                                          <p:attrName>style.visibility</p:attrName>
                                        </p:attrNameLst>
                                      </p:cBhvr>
                                      <p:to>
                                        <p:strVal val="visible"/>
                                      </p:to>
                                    </p:set>
                                    <p:anim calcmode="lin" valueType="num">
                                      <p:cBhvr>
                                        <p:cTn id="42" dur="500" fill="hold"/>
                                        <p:tgtEl>
                                          <p:spTgt spid="63507"/>
                                        </p:tgtEl>
                                        <p:attrNameLst>
                                          <p:attrName>ppt_w</p:attrName>
                                        </p:attrNameLst>
                                      </p:cBhvr>
                                      <p:tavLst>
                                        <p:tav tm="0">
                                          <p:val>
                                            <p:fltVal val="0"/>
                                          </p:val>
                                        </p:tav>
                                        <p:tav tm="100000">
                                          <p:val>
                                            <p:strVal val="#ppt_w"/>
                                          </p:val>
                                        </p:tav>
                                      </p:tavLst>
                                    </p:anim>
                                    <p:anim calcmode="lin" valueType="num">
                                      <p:cBhvr>
                                        <p:cTn id="43" dur="500" fill="hold"/>
                                        <p:tgtEl>
                                          <p:spTgt spid="63507"/>
                                        </p:tgtEl>
                                        <p:attrNameLst>
                                          <p:attrName>ppt_h</p:attrName>
                                        </p:attrNameLst>
                                      </p:cBhvr>
                                      <p:tavLst>
                                        <p:tav tm="0">
                                          <p:val>
                                            <p:fltVal val="0"/>
                                          </p:val>
                                        </p:tav>
                                        <p:tav tm="100000">
                                          <p:val>
                                            <p:strVal val="#ppt_h"/>
                                          </p:val>
                                        </p:tav>
                                      </p:tavLst>
                                    </p:anim>
                                    <p:animEffect transition="in" filter="fade">
                                      <p:cBhvr>
                                        <p:cTn id="44" dur="500"/>
                                        <p:tgtEl>
                                          <p:spTgt spid="63507"/>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63506"/>
                                        </p:tgtEl>
                                        <p:attrNameLst>
                                          <p:attrName>style.visibility</p:attrName>
                                        </p:attrNameLst>
                                      </p:cBhvr>
                                      <p:to>
                                        <p:strVal val="visible"/>
                                      </p:to>
                                    </p:set>
                                    <p:anim calcmode="lin" valueType="num">
                                      <p:cBhvr>
                                        <p:cTn id="49" dur="500" fill="hold"/>
                                        <p:tgtEl>
                                          <p:spTgt spid="63506"/>
                                        </p:tgtEl>
                                        <p:attrNameLst>
                                          <p:attrName>ppt_w</p:attrName>
                                        </p:attrNameLst>
                                      </p:cBhvr>
                                      <p:tavLst>
                                        <p:tav tm="0">
                                          <p:val>
                                            <p:fltVal val="0"/>
                                          </p:val>
                                        </p:tav>
                                        <p:tav tm="100000">
                                          <p:val>
                                            <p:strVal val="#ppt_w"/>
                                          </p:val>
                                        </p:tav>
                                      </p:tavLst>
                                    </p:anim>
                                    <p:anim calcmode="lin" valueType="num">
                                      <p:cBhvr>
                                        <p:cTn id="50" dur="500" fill="hold"/>
                                        <p:tgtEl>
                                          <p:spTgt spid="63506"/>
                                        </p:tgtEl>
                                        <p:attrNameLst>
                                          <p:attrName>ppt_h</p:attrName>
                                        </p:attrNameLst>
                                      </p:cBhvr>
                                      <p:tavLst>
                                        <p:tav tm="0">
                                          <p:val>
                                            <p:fltVal val="0"/>
                                          </p:val>
                                        </p:tav>
                                        <p:tav tm="100000">
                                          <p:val>
                                            <p:strVal val="#ppt_h"/>
                                          </p:val>
                                        </p:tav>
                                      </p:tavLst>
                                    </p:anim>
                                    <p:animEffect transition="in" filter="fade">
                                      <p:cBhvr>
                                        <p:cTn id="51" dur="500"/>
                                        <p:tgtEl>
                                          <p:spTgt spid="63506"/>
                                        </p:tgtEl>
                                      </p:cBhvr>
                                    </p:animEffect>
                                  </p:childTnLst>
                                </p:cTn>
                              </p:par>
                            </p:childTnLst>
                          </p:cTn>
                        </p:par>
                        <p:par>
                          <p:cTn id="52" fill="hold">
                            <p:stCondLst>
                              <p:cond delay="500"/>
                            </p:stCondLst>
                            <p:childTnLst>
                              <p:par>
                                <p:cTn id="53" presetID="53" presetClass="entr" presetSubtype="0" fill="hold" grpId="0" nodeType="afterEffect">
                                  <p:stCondLst>
                                    <p:cond delay="0"/>
                                  </p:stCondLst>
                                  <p:childTnLst>
                                    <p:set>
                                      <p:cBhvr>
                                        <p:cTn id="54" dur="1" fill="hold">
                                          <p:stCondLst>
                                            <p:cond delay="0"/>
                                          </p:stCondLst>
                                        </p:cTn>
                                        <p:tgtEl>
                                          <p:spTgt spid="63505"/>
                                        </p:tgtEl>
                                        <p:attrNameLst>
                                          <p:attrName>style.visibility</p:attrName>
                                        </p:attrNameLst>
                                      </p:cBhvr>
                                      <p:to>
                                        <p:strVal val="visible"/>
                                      </p:to>
                                    </p:set>
                                    <p:anim calcmode="lin" valueType="num">
                                      <p:cBhvr>
                                        <p:cTn id="55" dur="500" fill="hold"/>
                                        <p:tgtEl>
                                          <p:spTgt spid="63505"/>
                                        </p:tgtEl>
                                        <p:attrNameLst>
                                          <p:attrName>ppt_w</p:attrName>
                                        </p:attrNameLst>
                                      </p:cBhvr>
                                      <p:tavLst>
                                        <p:tav tm="0">
                                          <p:val>
                                            <p:fltVal val="0"/>
                                          </p:val>
                                        </p:tav>
                                        <p:tav tm="100000">
                                          <p:val>
                                            <p:strVal val="#ppt_w"/>
                                          </p:val>
                                        </p:tav>
                                      </p:tavLst>
                                    </p:anim>
                                    <p:anim calcmode="lin" valueType="num">
                                      <p:cBhvr>
                                        <p:cTn id="56" dur="500" fill="hold"/>
                                        <p:tgtEl>
                                          <p:spTgt spid="63505"/>
                                        </p:tgtEl>
                                        <p:attrNameLst>
                                          <p:attrName>ppt_h</p:attrName>
                                        </p:attrNameLst>
                                      </p:cBhvr>
                                      <p:tavLst>
                                        <p:tav tm="0">
                                          <p:val>
                                            <p:fltVal val="0"/>
                                          </p:val>
                                        </p:tav>
                                        <p:tav tm="100000">
                                          <p:val>
                                            <p:strVal val="#ppt_h"/>
                                          </p:val>
                                        </p:tav>
                                      </p:tavLst>
                                    </p:anim>
                                    <p:animEffect transition="in" filter="fade">
                                      <p:cBhvr>
                                        <p:cTn id="57" dur="500"/>
                                        <p:tgtEl>
                                          <p:spTgt spid="63505"/>
                                        </p:tgtEl>
                                      </p:cBhvr>
                                    </p:animEffect>
                                  </p:childTnLst>
                                </p:cTn>
                              </p:par>
                            </p:childTnLst>
                          </p:cTn>
                        </p:par>
                        <p:par>
                          <p:cTn id="58" fill="hold">
                            <p:stCondLst>
                              <p:cond delay="1000"/>
                            </p:stCondLst>
                            <p:childTnLst>
                              <p:par>
                                <p:cTn id="59" presetID="53" presetClass="entr" presetSubtype="0" fill="hold" grpId="0" nodeType="afterEffect">
                                  <p:stCondLst>
                                    <p:cond delay="0"/>
                                  </p:stCondLst>
                                  <p:childTnLst>
                                    <p:set>
                                      <p:cBhvr>
                                        <p:cTn id="60" dur="1" fill="hold">
                                          <p:stCondLst>
                                            <p:cond delay="0"/>
                                          </p:stCondLst>
                                        </p:cTn>
                                        <p:tgtEl>
                                          <p:spTgt spid="63508"/>
                                        </p:tgtEl>
                                        <p:attrNameLst>
                                          <p:attrName>style.visibility</p:attrName>
                                        </p:attrNameLst>
                                      </p:cBhvr>
                                      <p:to>
                                        <p:strVal val="visible"/>
                                      </p:to>
                                    </p:set>
                                    <p:anim calcmode="lin" valueType="num">
                                      <p:cBhvr>
                                        <p:cTn id="61" dur="500" fill="hold"/>
                                        <p:tgtEl>
                                          <p:spTgt spid="63508"/>
                                        </p:tgtEl>
                                        <p:attrNameLst>
                                          <p:attrName>ppt_w</p:attrName>
                                        </p:attrNameLst>
                                      </p:cBhvr>
                                      <p:tavLst>
                                        <p:tav tm="0">
                                          <p:val>
                                            <p:fltVal val="0"/>
                                          </p:val>
                                        </p:tav>
                                        <p:tav tm="100000">
                                          <p:val>
                                            <p:strVal val="#ppt_w"/>
                                          </p:val>
                                        </p:tav>
                                      </p:tavLst>
                                    </p:anim>
                                    <p:anim calcmode="lin" valueType="num">
                                      <p:cBhvr>
                                        <p:cTn id="62" dur="500" fill="hold"/>
                                        <p:tgtEl>
                                          <p:spTgt spid="63508"/>
                                        </p:tgtEl>
                                        <p:attrNameLst>
                                          <p:attrName>ppt_h</p:attrName>
                                        </p:attrNameLst>
                                      </p:cBhvr>
                                      <p:tavLst>
                                        <p:tav tm="0">
                                          <p:val>
                                            <p:fltVal val="0"/>
                                          </p:val>
                                        </p:tav>
                                        <p:tav tm="100000">
                                          <p:val>
                                            <p:strVal val="#ppt_h"/>
                                          </p:val>
                                        </p:tav>
                                      </p:tavLst>
                                    </p:anim>
                                    <p:animEffect transition="in" filter="fade">
                                      <p:cBhvr>
                                        <p:cTn id="63" dur="500"/>
                                        <p:tgtEl>
                                          <p:spTgt spid="63508"/>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0" nodeType="clickEffect">
                                  <p:stCondLst>
                                    <p:cond delay="0"/>
                                  </p:stCondLst>
                                  <p:childTnLst>
                                    <p:set>
                                      <p:cBhvr>
                                        <p:cTn id="67" dur="1" fill="hold">
                                          <p:stCondLst>
                                            <p:cond delay="0"/>
                                          </p:stCondLst>
                                        </p:cTn>
                                        <p:tgtEl>
                                          <p:spTgt spid="63511"/>
                                        </p:tgtEl>
                                        <p:attrNameLst>
                                          <p:attrName>style.visibility</p:attrName>
                                        </p:attrNameLst>
                                      </p:cBhvr>
                                      <p:to>
                                        <p:strVal val="visible"/>
                                      </p:to>
                                    </p:set>
                                    <p:animEffect transition="in" filter="wipe(down)">
                                      <p:cBhvr>
                                        <p:cTn id="68" dur="500"/>
                                        <p:tgtEl>
                                          <p:spTgt spid="63511"/>
                                        </p:tgtEl>
                                      </p:cBhvr>
                                    </p:animEffect>
                                  </p:childTnLst>
                                </p:cTn>
                              </p:par>
                            </p:childTnLst>
                          </p:cTn>
                        </p:par>
                      </p:childTnLst>
                    </p:cTn>
                  </p:par>
                  <p:par>
                    <p:cTn id="69" fill="hold">
                      <p:stCondLst>
                        <p:cond delay="indefinite"/>
                      </p:stCondLst>
                      <p:childTnLst>
                        <p:par>
                          <p:cTn id="70" fill="hold">
                            <p:stCondLst>
                              <p:cond delay="0"/>
                            </p:stCondLst>
                            <p:childTnLst>
                              <p:par>
                                <p:cTn id="71" presetID="18" presetClass="entr" presetSubtype="6" fill="hold" grpId="0" nodeType="clickEffect">
                                  <p:stCondLst>
                                    <p:cond delay="0"/>
                                  </p:stCondLst>
                                  <p:childTnLst>
                                    <p:set>
                                      <p:cBhvr>
                                        <p:cTn id="72" dur="1" fill="hold">
                                          <p:stCondLst>
                                            <p:cond delay="0"/>
                                          </p:stCondLst>
                                        </p:cTn>
                                        <p:tgtEl>
                                          <p:spTgt spid="63510"/>
                                        </p:tgtEl>
                                        <p:attrNameLst>
                                          <p:attrName>style.visibility</p:attrName>
                                        </p:attrNameLst>
                                      </p:cBhvr>
                                      <p:to>
                                        <p:strVal val="visible"/>
                                      </p:to>
                                    </p:set>
                                    <p:animEffect transition="in" filter="strips(downRight)">
                                      <p:cBhvr>
                                        <p:cTn id="73" dur="500"/>
                                        <p:tgtEl>
                                          <p:spTgt spid="63510"/>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0" fill="hold" grpId="0" nodeType="clickEffect">
                                  <p:stCondLst>
                                    <p:cond delay="0"/>
                                  </p:stCondLst>
                                  <p:childTnLst>
                                    <p:set>
                                      <p:cBhvr>
                                        <p:cTn id="77" dur="1" fill="hold">
                                          <p:stCondLst>
                                            <p:cond delay="0"/>
                                          </p:stCondLst>
                                        </p:cTn>
                                        <p:tgtEl>
                                          <p:spTgt spid="63503"/>
                                        </p:tgtEl>
                                        <p:attrNameLst>
                                          <p:attrName>style.visibility</p:attrName>
                                        </p:attrNameLst>
                                      </p:cBhvr>
                                      <p:to>
                                        <p:strVal val="visible"/>
                                      </p:to>
                                    </p:set>
                                    <p:anim calcmode="lin" valueType="num">
                                      <p:cBhvr>
                                        <p:cTn id="78" dur="500" fill="hold"/>
                                        <p:tgtEl>
                                          <p:spTgt spid="63503"/>
                                        </p:tgtEl>
                                        <p:attrNameLst>
                                          <p:attrName>ppt_w</p:attrName>
                                        </p:attrNameLst>
                                      </p:cBhvr>
                                      <p:tavLst>
                                        <p:tav tm="0">
                                          <p:val>
                                            <p:fltVal val="0"/>
                                          </p:val>
                                        </p:tav>
                                        <p:tav tm="100000">
                                          <p:val>
                                            <p:strVal val="#ppt_w"/>
                                          </p:val>
                                        </p:tav>
                                      </p:tavLst>
                                    </p:anim>
                                    <p:anim calcmode="lin" valueType="num">
                                      <p:cBhvr>
                                        <p:cTn id="79" dur="500" fill="hold"/>
                                        <p:tgtEl>
                                          <p:spTgt spid="63503"/>
                                        </p:tgtEl>
                                        <p:attrNameLst>
                                          <p:attrName>ppt_h</p:attrName>
                                        </p:attrNameLst>
                                      </p:cBhvr>
                                      <p:tavLst>
                                        <p:tav tm="0">
                                          <p:val>
                                            <p:fltVal val="0"/>
                                          </p:val>
                                        </p:tav>
                                        <p:tav tm="100000">
                                          <p:val>
                                            <p:strVal val="#ppt_h"/>
                                          </p:val>
                                        </p:tav>
                                      </p:tavLst>
                                    </p:anim>
                                    <p:animEffect transition="in" filter="fade">
                                      <p:cBhvr>
                                        <p:cTn id="80" dur="500"/>
                                        <p:tgtEl>
                                          <p:spTgt spid="635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3" grpId="0"/>
      <p:bldP spid="63494" grpId="0"/>
      <p:bldP spid="63503" grpId="0"/>
      <p:bldP spid="63504" grpId="0" animBg="1"/>
      <p:bldP spid="63505" grpId="0" animBg="1"/>
      <p:bldP spid="63506" grpId="0" animBg="1"/>
      <p:bldP spid="63507" grpId="0"/>
      <p:bldP spid="63508" grpId="0" animBg="1"/>
      <p:bldP spid="63509" grpId="0" animBg="1"/>
      <p:bldP spid="63510" grpId="0" animBg="1"/>
      <p:bldP spid="635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0">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sp>
        <p:nvSpPr>
          <p:cNvPr id="6" name="AutoShape 39">
            <a:hlinkClick r:id="" action="ppaction://hlinkshowjump?jump=previousslide" highlightClick="1"/>
          </p:cNvPr>
          <p:cNvSpPr>
            <a:spLocks noChangeArrowheads="1"/>
          </p:cNvSpPr>
          <p:nvPr/>
        </p:nvSpPr>
        <p:spPr bwMode="auto">
          <a:xfrm>
            <a:off x="107950" y="115888"/>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7" name="Rectangle 2"/>
          <p:cNvSpPr>
            <a:spLocks noGrp="1" noChangeArrowheads="1"/>
          </p:cNvSpPr>
          <p:nvPr>
            <p:ph type="title"/>
          </p:nvPr>
        </p:nvSpPr>
        <p:spPr>
          <a:xfrm>
            <a:off x="1214414" y="0"/>
            <a:ext cx="6858048" cy="706438"/>
          </a:xfrm>
        </p:spPr>
        <p:txBody>
          <a:bodyPr>
            <a:noAutofit/>
          </a:bodyPr>
          <a:lstStyle/>
          <a:p>
            <a:pPr eaLnBrk="1" hangingPunct="1"/>
            <a:r>
              <a:rPr lang="it-IT" sz="2800" b="1" dirty="0" smtClean="0">
                <a:latin typeface="Times New Roman" pitchFamily="18" charset="0"/>
              </a:rPr>
              <a:t>Le inversioni: alleli </a:t>
            </a:r>
            <a:r>
              <a:rPr lang="it-IT" sz="2800" b="1" dirty="0" err="1" smtClean="0">
                <a:latin typeface="Times New Roman" pitchFamily="18" charset="0"/>
              </a:rPr>
              <a:t>coadattati</a:t>
            </a:r>
            <a:r>
              <a:rPr lang="it-IT" sz="2800" b="1" dirty="0" smtClean="0">
                <a:latin typeface="Times New Roman" pitchFamily="18" charset="0"/>
              </a:rPr>
              <a:t> e supergeni</a:t>
            </a:r>
          </a:p>
        </p:txBody>
      </p:sp>
      <p:sp>
        <p:nvSpPr>
          <p:cNvPr id="8" name="Text Box 5"/>
          <p:cNvSpPr txBox="1">
            <a:spLocks noChangeArrowheads="1"/>
          </p:cNvSpPr>
          <p:nvPr/>
        </p:nvSpPr>
        <p:spPr bwMode="auto">
          <a:xfrm>
            <a:off x="628636" y="2130974"/>
            <a:ext cx="2514604" cy="369332"/>
          </a:xfrm>
          <a:prstGeom prst="rect">
            <a:avLst/>
          </a:prstGeom>
          <a:noFill/>
          <a:ln w="9525">
            <a:noFill/>
            <a:miter lim="800000"/>
            <a:headEnd/>
            <a:tailEnd/>
          </a:ln>
        </p:spPr>
        <p:txBody>
          <a:bodyPr wrap="square">
            <a:spAutoFit/>
          </a:bodyPr>
          <a:lstStyle/>
          <a:p>
            <a:pPr>
              <a:spcBef>
                <a:spcPct val="50000"/>
              </a:spcBef>
            </a:pPr>
            <a:r>
              <a:rPr lang="it-IT" b="1" i="0" dirty="0" smtClean="0">
                <a:latin typeface="Times New Roman" pitchFamily="18" charset="0"/>
              </a:rPr>
              <a:t>       a1-b1-… -y1-z1</a:t>
            </a:r>
            <a:endParaRPr lang="it-IT" b="1" i="0" dirty="0">
              <a:latin typeface="Times New Roman" pitchFamily="18" charset="0"/>
            </a:endParaRPr>
          </a:p>
        </p:txBody>
      </p:sp>
      <p:grpSp>
        <p:nvGrpSpPr>
          <p:cNvPr id="23" name="Gruppo 22"/>
          <p:cNvGrpSpPr/>
          <p:nvPr/>
        </p:nvGrpSpPr>
        <p:grpSpPr>
          <a:xfrm>
            <a:off x="485760" y="2498727"/>
            <a:ext cx="2586042" cy="1578"/>
            <a:chOff x="485760" y="2284413"/>
            <a:chExt cx="2586042" cy="1578"/>
          </a:xfrm>
        </p:grpSpPr>
        <p:sp>
          <p:nvSpPr>
            <p:cNvPr id="11" name="Line 8"/>
            <p:cNvSpPr>
              <a:spLocks noChangeShapeType="1"/>
            </p:cNvSpPr>
            <p:nvPr/>
          </p:nvSpPr>
          <p:spPr bwMode="auto">
            <a:xfrm>
              <a:off x="485760" y="2284413"/>
              <a:ext cx="431800" cy="0"/>
            </a:xfrm>
            <a:prstGeom prst="line">
              <a:avLst/>
            </a:prstGeom>
            <a:noFill/>
            <a:ln w="38100">
              <a:solidFill>
                <a:schemeClr val="tx1"/>
              </a:solidFill>
              <a:round/>
              <a:headEnd/>
              <a:tailEnd/>
            </a:ln>
          </p:spPr>
          <p:txBody>
            <a:bodyPr/>
            <a:lstStyle/>
            <a:p>
              <a:endParaRPr lang="it-IT"/>
            </a:p>
          </p:txBody>
        </p:sp>
        <p:sp>
          <p:nvSpPr>
            <p:cNvPr id="12" name="Line 9"/>
            <p:cNvSpPr>
              <a:spLocks noChangeShapeType="1"/>
            </p:cNvSpPr>
            <p:nvPr/>
          </p:nvSpPr>
          <p:spPr bwMode="auto">
            <a:xfrm>
              <a:off x="2640002" y="2284413"/>
              <a:ext cx="431800" cy="0"/>
            </a:xfrm>
            <a:prstGeom prst="line">
              <a:avLst/>
            </a:prstGeom>
            <a:noFill/>
            <a:ln w="38100">
              <a:solidFill>
                <a:schemeClr val="tx1"/>
              </a:solidFill>
              <a:round/>
              <a:headEnd/>
              <a:tailEnd/>
            </a:ln>
          </p:spPr>
          <p:txBody>
            <a:bodyPr/>
            <a:lstStyle/>
            <a:p>
              <a:endParaRPr lang="it-IT"/>
            </a:p>
          </p:txBody>
        </p:sp>
        <p:sp>
          <p:nvSpPr>
            <p:cNvPr id="13" name="Line 10"/>
            <p:cNvSpPr>
              <a:spLocks noChangeShapeType="1"/>
            </p:cNvSpPr>
            <p:nvPr/>
          </p:nvSpPr>
          <p:spPr bwMode="auto">
            <a:xfrm flipV="1">
              <a:off x="928662" y="2285991"/>
              <a:ext cx="1714512" cy="0"/>
            </a:xfrm>
            <a:prstGeom prst="line">
              <a:avLst/>
            </a:prstGeom>
            <a:noFill/>
            <a:ln w="38100">
              <a:solidFill>
                <a:srgbClr val="FF0000"/>
              </a:solidFill>
              <a:round/>
              <a:headEnd/>
              <a:tailEnd/>
            </a:ln>
          </p:spPr>
          <p:txBody>
            <a:bodyPr/>
            <a:lstStyle/>
            <a:p>
              <a:endParaRPr lang="it-IT"/>
            </a:p>
          </p:txBody>
        </p:sp>
      </p:grpSp>
      <p:sp>
        <p:nvSpPr>
          <p:cNvPr id="19" name="Text Box 19"/>
          <p:cNvSpPr txBox="1">
            <a:spLocks noChangeArrowheads="1"/>
          </p:cNvSpPr>
          <p:nvPr/>
        </p:nvSpPr>
        <p:spPr bwMode="auto">
          <a:xfrm>
            <a:off x="341297" y="642918"/>
            <a:ext cx="3016257" cy="307777"/>
          </a:xfrm>
          <a:prstGeom prst="rect">
            <a:avLst/>
          </a:prstGeom>
          <a:noFill/>
          <a:ln w="9525">
            <a:noFill/>
            <a:miter lim="800000"/>
            <a:headEnd/>
            <a:tailEnd/>
          </a:ln>
        </p:spPr>
        <p:txBody>
          <a:bodyPr wrap="square">
            <a:spAutoFit/>
          </a:bodyPr>
          <a:lstStyle/>
          <a:p>
            <a:pPr>
              <a:spcBef>
                <a:spcPct val="50000"/>
              </a:spcBef>
            </a:pPr>
            <a:r>
              <a:rPr lang="it-IT" sz="1400" b="1" i="0" dirty="0">
                <a:latin typeface="Times New Roman" pitchFamily="18" charset="0"/>
              </a:rPr>
              <a:t>Regione </a:t>
            </a:r>
            <a:r>
              <a:rPr lang="it-IT" sz="1400" b="1" i="0" dirty="0" smtClean="0">
                <a:latin typeface="Times New Roman" pitchFamily="18" charset="0"/>
              </a:rPr>
              <a:t>coinvolta nell’inversione</a:t>
            </a:r>
            <a:endParaRPr lang="it-IT" sz="1400" b="1" i="0" dirty="0">
              <a:latin typeface="Times New Roman" pitchFamily="18" charset="0"/>
            </a:endParaRPr>
          </a:p>
        </p:txBody>
      </p:sp>
      <p:sp>
        <p:nvSpPr>
          <p:cNvPr id="21" name="Line 10"/>
          <p:cNvSpPr>
            <a:spLocks noChangeShapeType="1"/>
          </p:cNvSpPr>
          <p:nvPr/>
        </p:nvSpPr>
        <p:spPr bwMode="auto">
          <a:xfrm flipV="1">
            <a:off x="571472" y="1144570"/>
            <a:ext cx="1714512" cy="0"/>
          </a:xfrm>
          <a:prstGeom prst="line">
            <a:avLst/>
          </a:prstGeom>
          <a:noFill/>
          <a:ln w="38100">
            <a:solidFill>
              <a:srgbClr val="FF0000"/>
            </a:solidFill>
            <a:round/>
            <a:headEnd/>
            <a:tailEnd/>
          </a:ln>
        </p:spPr>
        <p:txBody>
          <a:bodyPr/>
          <a:lstStyle/>
          <a:p>
            <a:endParaRPr lang="it-IT"/>
          </a:p>
        </p:txBody>
      </p:sp>
      <p:sp>
        <p:nvSpPr>
          <p:cNvPr id="22" name="Text Box 5"/>
          <p:cNvSpPr txBox="1">
            <a:spLocks noChangeArrowheads="1"/>
          </p:cNvSpPr>
          <p:nvPr/>
        </p:nvSpPr>
        <p:spPr bwMode="auto">
          <a:xfrm>
            <a:off x="571472" y="2559602"/>
            <a:ext cx="2514604" cy="369332"/>
          </a:xfrm>
          <a:prstGeom prst="rect">
            <a:avLst/>
          </a:prstGeom>
          <a:noFill/>
          <a:ln w="9525">
            <a:noFill/>
            <a:miter lim="800000"/>
            <a:headEnd/>
            <a:tailEnd/>
          </a:ln>
        </p:spPr>
        <p:txBody>
          <a:bodyPr wrap="square">
            <a:spAutoFit/>
          </a:bodyPr>
          <a:lstStyle/>
          <a:p>
            <a:pPr>
              <a:spcBef>
                <a:spcPct val="50000"/>
              </a:spcBef>
            </a:pPr>
            <a:r>
              <a:rPr lang="it-IT" b="1" i="0" dirty="0" smtClean="0">
                <a:latin typeface="Times New Roman" pitchFamily="18" charset="0"/>
              </a:rPr>
              <a:t>       z2-y2-… -b2-a2</a:t>
            </a:r>
            <a:endParaRPr lang="it-IT" b="1" i="0" dirty="0">
              <a:latin typeface="Times New Roman" pitchFamily="18" charset="0"/>
            </a:endParaRPr>
          </a:p>
        </p:txBody>
      </p:sp>
      <p:grpSp>
        <p:nvGrpSpPr>
          <p:cNvPr id="24" name="Gruppo 23"/>
          <p:cNvGrpSpPr/>
          <p:nvPr/>
        </p:nvGrpSpPr>
        <p:grpSpPr>
          <a:xfrm>
            <a:off x="485760" y="2927356"/>
            <a:ext cx="2586042" cy="1578"/>
            <a:chOff x="485760" y="2284413"/>
            <a:chExt cx="2586042" cy="1578"/>
          </a:xfrm>
        </p:grpSpPr>
        <p:sp>
          <p:nvSpPr>
            <p:cNvPr id="25" name="Line 8"/>
            <p:cNvSpPr>
              <a:spLocks noChangeShapeType="1"/>
            </p:cNvSpPr>
            <p:nvPr/>
          </p:nvSpPr>
          <p:spPr bwMode="auto">
            <a:xfrm>
              <a:off x="485760" y="2284413"/>
              <a:ext cx="431800" cy="0"/>
            </a:xfrm>
            <a:prstGeom prst="line">
              <a:avLst/>
            </a:prstGeom>
            <a:noFill/>
            <a:ln w="38100">
              <a:solidFill>
                <a:schemeClr val="tx1"/>
              </a:solidFill>
              <a:round/>
              <a:headEnd/>
              <a:tailEnd/>
            </a:ln>
          </p:spPr>
          <p:txBody>
            <a:bodyPr/>
            <a:lstStyle/>
            <a:p>
              <a:endParaRPr lang="it-IT"/>
            </a:p>
          </p:txBody>
        </p:sp>
        <p:sp>
          <p:nvSpPr>
            <p:cNvPr id="26" name="Line 9"/>
            <p:cNvSpPr>
              <a:spLocks noChangeShapeType="1"/>
            </p:cNvSpPr>
            <p:nvPr/>
          </p:nvSpPr>
          <p:spPr bwMode="auto">
            <a:xfrm>
              <a:off x="2640002" y="2284413"/>
              <a:ext cx="431800" cy="0"/>
            </a:xfrm>
            <a:prstGeom prst="line">
              <a:avLst/>
            </a:prstGeom>
            <a:noFill/>
            <a:ln w="38100">
              <a:solidFill>
                <a:schemeClr val="tx1"/>
              </a:solidFill>
              <a:round/>
              <a:headEnd/>
              <a:tailEnd/>
            </a:ln>
          </p:spPr>
          <p:txBody>
            <a:bodyPr/>
            <a:lstStyle/>
            <a:p>
              <a:endParaRPr lang="it-IT"/>
            </a:p>
          </p:txBody>
        </p:sp>
        <p:sp>
          <p:nvSpPr>
            <p:cNvPr id="27" name="Line 10"/>
            <p:cNvSpPr>
              <a:spLocks noChangeShapeType="1"/>
            </p:cNvSpPr>
            <p:nvPr/>
          </p:nvSpPr>
          <p:spPr bwMode="auto">
            <a:xfrm flipV="1">
              <a:off x="928662" y="2285991"/>
              <a:ext cx="1714512" cy="0"/>
            </a:xfrm>
            <a:prstGeom prst="line">
              <a:avLst/>
            </a:prstGeom>
            <a:noFill/>
            <a:ln w="38100">
              <a:solidFill>
                <a:srgbClr val="FF0000"/>
              </a:solidFill>
              <a:round/>
              <a:headEnd/>
              <a:tailEnd/>
            </a:ln>
          </p:spPr>
          <p:txBody>
            <a:bodyPr/>
            <a:lstStyle/>
            <a:p>
              <a:endParaRPr lang="it-IT"/>
            </a:p>
          </p:txBody>
        </p:sp>
      </p:grpSp>
      <p:sp>
        <p:nvSpPr>
          <p:cNvPr id="28" name="Text Box 19"/>
          <p:cNvSpPr txBox="1">
            <a:spLocks noChangeArrowheads="1"/>
          </p:cNvSpPr>
          <p:nvPr/>
        </p:nvSpPr>
        <p:spPr bwMode="auto">
          <a:xfrm>
            <a:off x="500034" y="1260447"/>
            <a:ext cx="2944819" cy="954107"/>
          </a:xfrm>
          <a:prstGeom prst="rect">
            <a:avLst/>
          </a:prstGeom>
          <a:solidFill>
            <a:srgbClr val="99FF66"/>
          </a:solidFill>
          <a:ln w="9525">
            <a:noFill/>
            <a:miter lim="800000"/>
            <a:headEnd/>
            <a:tailEnd/>
          </a:ln>
        </p:spPr>
        <p:txBody>
          <a:bodyPr wrap="square">
            <a:spAutoFit/>
          </a:bodyPr>
          <a:lstStyle/>
          <a:p>
            <a:pPr>
              <a:spcBef>
                <a:spcPct val="50000"/>
              </a:spcBef>
            </a:pPr>
            <a:r>
              <a:rPr lang="it-IT" sz="1400" b="1" i="0" dirty="0" smtClean="0">
                <a:latin typeface="Times New Roman" pitchFamily="18" charset="0"/>
              </a:rPr>
              <a:t>Nella regione coinvolta nell’inversione si trovano due alleli (indicate con i numeri 1 e 2) per ogni gene di una serie (da “a” </a:t>
            </a:r>
            <a:r>
              <a:rPr lang="it-IT" sz="1400" b="1" i="0" dirty="0" err="1" smtClean="0">
                <a:latin typeface="Times New Roman" pitchFamily="18" charset="0"/>
              </a:rPr>
              <a:t>a</a:t>
            </a:r>
            <a:r>
              <a:rPr lang="it-IT" sz="1400" b="1" i="0" dirty="0" smtClean="0">
                <a:latin typeface="Times New Roman" pitchFamily="18" charset="0"/>
              </a:rPr>
              <a:t> “z”)</a:t>
            </a:r>
            <a:endParaRPr lang="it-IT" sz="1400" b="1" i="0" dirty="0">
              <a:latin typeface="Times New Roman" pitchFamily="18" charset="0"/>
            </a:endParaRPr>
          </a:p>
        </p:txBody>
      </p:sp>
      <p:sp>
        <p:nvSpPr>
          <p:cNvPr id="30" name="Text Box 7"/>
          <p:cNvSpPr txBox="1">
            <a:spLocks noChangeArrowheads="1"/>
          </p:cNvSpPr>
          <p:nvPr/>
        </p:nvSpPr>
        <p:spPr bwMode="auto">
          <a:xfrm>
            <a:off x="3429024" y="714356"/>
            <a:ext cx="5000628" cy="523220"/>
          </a:xfrm>
          <a:prstGeom prst="rect">
            <a:avLst/>
          </a:prstGeom>
          <a:noFill/>
          <a:ln w="9525">
            <a:noFill/>
            <a:miter lim="800000"/>
            <a:headEnd/>
            <a:tailEnd/>
          </a:ln>
        </p:spPr>
        <p:txBody>
          <a:bodyPr wrap="square">
            <a:spAutoFit/>
          </a:bodyPr>
          <a:lstStyle/>
          <a:p>
            <a:pPr>
              <a:lnSpc>
                <a:spcPct val="75000"/>
              </a:lnSpc>
              <a:spcBef>
                <a:spcPct val="50000"/>
              </a:spcBef>
            </a:pPr>
            <a:r>
              <a:rPr lang="it-IT" sz="1400" b="1" i="0" dirty="0" smtClean="0">
                <a:latin typeface="Times New Roman" pitchFamily="18" charset="0"/>
              </a:rPr>
              <a:t>indichiamo con W’</a:t>
            </a:r>
            <a:r>
              <a:rPr lang="it-IT" sz="1400" b="1" i="0" baseline="-25000" dirty="0" smtClean="0">
                <a:latin typeface="Times New Roman" pitchFamily="18" charset="0"/>
              </a:rPr>
              <a:t>1</a:t>
            </a:r>
            <a:r>
              <a:rPr lang="it-IT" sz="1400" b="1" i="0" dirty="0" smtClean="0">
                <a:latin typeface="Times New Roman" pitchFamily="18" charset="0"/>
              </a:rPr>
              <a:t>=W’</a:t>
            </a:r>
            <a:r>
              <a:rPr lang="it-IT" sz="1400" b="1" i="0" baseline="-25000" dirty="0" smtClean="0">
                <a:latin typeface="Times New Roman" pitchFamily="18" charset="0"/>
              </a:rPr>
              <a:t>a1-b1-….y1-z1  </a:t>
            </a:r>
            <a:r>
              <a:rPr lang="it-IT" sz="1400" b="1" dirty="0" smtClean="0">
                <a:latin typeface="Times New Roman" pitchFamily="18" charset="0"/>
              </a:rPr>
              <a:t>e con W’</a:t>
            </a:r>
            <a:r>
              <a:rPr lang="it-IT" sz="1400" b="1" baseline="-25000" dirty="0" smtClean="0">
                <a:latin typeface="Times New Roman" pitchFamily="18" charset="0"/>
              </a:rPr>
              <a:t>2</a:t>
            </a:r>
            <a:r>
              <a:rPr lang="it-IT" sz="1400" b="1" dirty="0" smtClean="0">
                <a:latin typeface="Times New Roman" pitchFamily="18" charset="0"/>
              </a:rPr>
              <a:t>=W’</a:t>
            </a:r>
            <a:r>
              <a:rPr lang="it-IT" sz="1400" b="1" baseline="-25000" dirty="0" smtClean="0">
                <a:latin typeface="Times New Roman" pitchFamily="18" charset="0"/>
              </a:rPr>
              <a:t>a2-b2-….y2-z2</a:t>
            </a:r>
            <a:endParaRPr lang="it-IT" sz="1400" b="1" dirty="0" smtClean="0">
              <a:latin typeface="Times New Roman" pitchFamily="18" charset="0"/>
            </a:endParaRPr>
          </a:p>
          <a:p>
            <a:pPr>
              <a:lnSpc>
                <a:spcPct val="75000"/>
              </a:lnSpc>
              <a:spcBef>
                <a:spcPct val="50000"/>
              </a:spcBef>
            </a:pPr>
            <a:endParaRPr lang="it-IT" sz="1400" b="1" i="0" dirty="0">
              <a:latin typeface="Times New Roman" pitchFamily="18" charset="0"/>
            </a:endParaRPr>
          </a:p>
        </p:txBody>
      </p:sp>
      <p:sp>
        <p:nvSpPr>
          <p:cNvPr id="31" name="Text Box 19"/>
          <p:cNvSpPr txBox="1">
            <a:spLocks noChangeArrowheads="1"/>
          </p:cNvSpPr>
          <p:nvPr/>
        </p:nvSpPr>
        <p:spPr bwMode="auto">
          <a:xfrm>
            <a:off x="0" y="3000372"/>
            <a:ext cx="4714876" cy="954107"/>
          </a:xfrm>
          <a:prstGeom prst="rect">
            <a:avLst/>
          </a:prstGeom>
          <a:solidFill>
            <a:srgbClr val="FF99FF"/>
          </a:solidFill>
          <a:ln w="9525">
            <a:noFill/>
            <a:miter lim="800000"/>
            <a:headEnd/>
            <a:tailEnd/>
          </a:ln>
        </p:spPr>
        <p:txBody>
          <a:bodyPr wrap="square">
            <a:spAutoFit/>
          </a:bodyPr>
          <a:lstStyle/>
          <a:p>
            <a:pPr>
              <a:spcBef>
                <a:spcPct val="50000"/>
              </a:spcBef>
            </a:pPr>
            <a:r>
              <a:rPr lang="it-IT" sz="1400" b="1" i="0" dirty="0" smtClean="0">
                <a:latin typeface="Times New Roman" pitchFamily="18" charset="0"/>
              </a:rPr>
              <a:t>Le 2 serie di alleli possono essere rotte per ricombinazione solo dal </a:t>
            </a:r>
            <a:r>
              <a:rPr lang="it-IT" sz="1400" b="1" i="0" dirty="0" err="1" smtClean="0">
                <a:latin typeface="Times New Roman" pitchFamily="18" charset="0"/>
              </a:rPr>
              <a:t>crossing</a:t>
            </a:r>
            <a:r>
              <a:rPr lang="it-IT" sz="1400" b="1" i="0" dirty="0" smtClean="0">
                <a:latin typeface="Times New Roman" pitchFamily="18" charset="0"/>
              </a:rPr>
              <a:t> </a:t>
            </a:r>
            <a:r>
              <a:rPr lang="it-IT" sz="1400" b="1" i="0" dirty="0" err="1" smtClean="0">
                <a:latin typeface="Times New Roman" pitchFamily="18" charset="0"/>
              </a:rPr>
              <a:t>over</a:t>
            </a:r>
            <a:r>
              <a:rPr lang="it-IT" sz="1400" b="1" i="0" dirty="0" smtClean="0">
                <a:latin typeface="Times New Roman" pitchFamily="18" charset="0"/>
              </a:rPr>
              <a:t> doppio, molto raro: pertanto, dal punto di vista della segregazione e della selezione, si comportano come un solo gene (supergene).</a:t>
            </a:r>
            <a:endParaRPr lang="it-IT" sz="1400" b="1" i="0" dirty="0">
              <a:latin typeface="Times New Roman" pitchFamily="18" charset="0"/>
            </a:endParaRPr>
          </a:p>
        </p:txBody>
      </p:sp>
      <p:sp>
        <p:nvSpPr>
          <p:cNvPr id="32" name="Text Box 7"/>
          <p:cNvSpPr txBox="1">
            <a:spLocks noChangeArrowheads="1"/>
          </p:cNvSpPr>
          <p:nvPr/>
        </p:nvSpPr>
        <p:spPr bwMode="auto">
          <a:xfrm>
            <a:off x="3438548" y="1071546"/>
            <a:ext cx="3633782" cy="1061829"/>
          </a:xfrm>
          <a:prstGeom prst="rect">
            <a:avLst/>
          </a:prstGeom>
          <a:noFill/>
          <a:ln w="9525">
            <a:noFill/>
            <a:miter lim="800000"/>
            <a:headEnd/>
            <a:tailEnd/>
          </a:ln>
        </p:spPr>
        <p:txBody>
          <a:bodyPr wrap="square">
            <a:spAutoFit/>
          </a:bodyPr>
          <a:lstStyle/>
          <a:p>
            <a:pPr>
              <a:lnSpc>
                <a:spcPct val="75000"/>
              </a:lnSpc>
              <a:spcBef>
                <a:spcPct val="50000"/>
              </a:spcBef>
            </a:pPr>
            <a:r>
              <a:rPr lang="it-IT" sz="1400" b="1" i="0" dirty="0" smtClean="0">
                <a:latin typeface="Times New Roman" pitchFamily="18" charset="0"/>
              </a:rPr>
              <a:t>indichiamo con W’</a:t>
            </a:r>
            <a:r>
              <a:rPr lang="it-IT" sz="1400" b="1" i="0" baseline="-25000" dirty="0" smtClean="0">
                <a:latin typeface="Times New Roman" pitchFamily="18" charset="0"/>
              </a:rPr>
              <a:t>11</a:t>
            </a:r>
            <a:r>
              <a:rPr lang="it-IT" sz="1400" b="1" i="0" dirty="0" smtClean="0">
                <a:latin typeface="Times New Roman" pitchFamily="18" charset="0"/>
              </a:rPr>
              <a:t>=W’</a:t>
            </a:r>
            <a:r>
              <a:rPr lang="it-IT" sz="1400" b="1" i="0" baseline="-25000" dirty="0" smtClean="0">
                <a:latin typeface="Times New Roman" pitchFamily="18" charset="0"/>
              </a:rPr>
              <a:t>a1a1-b1b1-….y1y1-z1 z1</a:t>
            </a:r>
            <a:r>
              <a:rPr lang="it-IT" sz="1400" b="1" dirty="0" smtClean="0">
                <a:latin typeface="Times New Roman" pitchFamily="18" charset="0"/>
              </a:rPr>
              <a:t>, </a:t>
            </a:r>
          </a:p>
          <a:p>
            <a:pPr>
              <a:lnSpc>
                <a:spcPct val="75000"/>
              </a:lnSpc>
              <a:spcBef>
                <a:spcPct val="50000"/>
              </a:spcBef>
            </a:pPr>
            <a:r>
              <a:rPr lang="it-IT" sz="1400" b="1" dirty="0" smtClean="0">
                <a:latin typeface="Times New Roman" pitchFamily="18" charset="0"/>
              </a:rPr>
              <a:t>con W’</a:t>
            </a:r>
            <a:r>
              <a:rPr lang="it-IT" sz="1400" b="1" baseline="-25000" dirty="0" smtClean="0">
                <a:latin typeface="Times New Roman" pitchFamily="18" charset="0"/>
              </a:rPr>
              <a:t>22</a:t>
            </a:r>
            <a:r>
              <a:rPr lang="it-IT" sz="1400" b="1" dirty="0" smtClean="0">
                <a:latin typeface="Times New Roman" pitchFamily="18" charset="0"/>
              </a:rPr>
              <a:t>=W’</a:t>
            </a:r>
            <a:r>
              <a:rPr lang="it-IT" sz="1400" b="1" baseline="-25000" dirty="0" smtClean="0">
                <a:latin typeface="Times New Roman" pitchFamily="18" charset="0"/>
              </a:rPr>
              <a:t>a2a2-b2b2-….y2y2-z2z2</a:t>
            </a:r>
            <a:r>
              <a:rPr lang="it-IT" sz="1400" b="1" dirty="0" smtClean="0">
                <a:latin typeface="Times New Roman" pitchFamily="18" charset="0"/>
              </a:rPr>
              <a:t> </a:t>
            </a:r>
          </a:p>
          <a:p>
            <a:pPr>
              <a:lnSpc>
                <a:spcPct val="75000"/>
              </a:lnSpc>
              <a:spcBef>
                <a:spcPct val="50000"/>
              </a:spcBef>
            </a:pPr>
            <a:r>
              <a:rPr lang="it-IT" sz="1400" b="1" dirty="0" smtClean="0">
                <a:latin typeface="Times New Roman" pitchFamily="18" charset="0"/>
              </a:rPr>
              <a:t>e con W’</a:t>
            </a:r>
            <a:r>
              <a:rPr lang="it-IT" sz="1400" b="1" baseline="-25000" dirty="0" smtClean="0">
                <a:latin typeface="Times New Roman" pitchFamily="18" charset="0"/>
              </a:rPr>
              <a:t>12</a:t>
            </a:r>
            <a:r>
              <a:rPr lang="it-IT" sz="1400" b="1" dirty="0" smtClean="0">
                <a:latin typeface="Times New Roman" pitchFamily="18" charset="0"/>
              </a:rPr>
              <a:t>=W’</a:t>
            </a:r>
            <a:r>
              <a:rPr lang="it-IT" sz="1400" b="1" baseline="-25000" dirty="0" smtClean="0">
                <a:latin typeface="Times New Roman" pitchFamily="18" charset="0"/>
              </a:rPr>
              <a:t>a1a2-b1b2-….y1y2-z1z2</a:t>
            </a:r>
            <a:r>
              <a:rPr lang="it-IT" sz="1400" b="1" dirty="0" smtClean="0">
                <a:latin typeface="Times New Roman" pitchFamily="18" charset="0"/>
              </a:rPr>
              <a:t> </a:t>
            </a:r>
          </a:p>
          <a:p>
            <a:pPr>
              <a:lnSpc>
                <a:spcPct val="75000"/>
              </a:lnSpc>
              <a:spcBef>
                <a:spcPct val="50000"/>
              </a:spcBef>
            </a:pPr>
            <a:endParaRPr lang="it-IT" sz="1400" b="1" i="0" dirty="0">
              <a:latin typeface="Times New Roman" pitchFamily="18" charset="0"/>
            </a:endParaRPr>
          </a:p>
        </p:txBody>
      </p:sp>
      <p:sp>
        <p:nvSpPr>
          <p:cNvPr id="33" name="Text Box 19"/>
          <p:cNvSpPr txBox="1">
            <a:spLocks noChangeArrowheads="1"/>
          </p:cNvSpPr>
          <p:nvPr/>
        </p:nvSpPr>
        <p:spPr bwMode="auto">
          <a:xfrm>
            <a:off x="3643306" y="1928802"/>
            <a:ext cx="3500462" cy="954107"/>
          </a:xfrm>
          <a:prstGeom prst="rect">
            <a:avLst/>
          </a:prstGeom>
          <a:solidFill>
            <a:srgbClr val="FFFF66"/>
          </a:solidFill>
          <a:ln w="9525">
            <a:noFill/>
            <a:miter lim="800000"/>
            <a:headEnd/>
            <a:tailEnd/>
          </a:ln>
        </p:spPr>
        <p:txBody>
          <a:bodyPr wrap="square">
            <a:spAutoFit/>
          </a:bodyPr>
          <a:lstStyle/>
          <a:p>
            <a:pPr>
              <a:spcBef>
                <a:spcPct val="50000"/>
              </a:spcBef>
            </a:pPr>
            <a:r>
              <a:rPr lang="it-IT" sz="1400" b="1" i="0" dirty="0" smtClean="0">
                <a:latin typeface="Times New Roman" pitchFamily="18" charset="0"/>
              </a:rPr>
              <a:t>Le fitness delle combinazioni degli alleli dei supergeni si combinano in modo moltiplicativo con quella dei cromosomi che li portano:</a:t>
            </a:r>
            <a:endParaRPr lang="it-IT" sz="1400" b="1" i="0" dirty="0">
              <a:latin typeface="Times New Roman" pitchFamily="18" charset="0"/>
            </a:endParaRPr>
          </a:p>
        </p:txBody>
      </p:sp>
      <p:sp>
        <p:nvSpPr>
          <p:cNvPr id="34" name="Text Box 5"/>
          <p:cNvSpPr txBox="1">
            <a:spLocks noChangeArrowheads="1"/>
          </p:cNvSpPr>
          <p:nvPr/>
        </p:nvSpPr>
        <p:spPr bwMode="auto">
          <a:xfrm>
            <a:off x="-285784" y="2285992"/>
            <a:ext cx="1000132" cy="369332"/>
          </a:xfrm>
          <a:prstGeom prst="rect">
            <a:avLst/>
          </a:prstGeom>
          <a:noFill/>
          <a:ln w="9525">
            <a:noFill/>
            <a:miter lim="800000"/>
            <a:headEnd/>
            <a:tailEnd/>
          </a:ln>
        </p:spPr>
        <p:txBody>
          <a:bodyPr wrap="square">
            <a:spAutoFit/>
          </a:bodyPr>
          <a:lstStyle/>
          <a:p>
            <a:pPr>
              <a:spcBef>
                <a:spcPct val="50000"/>
              </a:spcBef>
            </a:pPr>
            <a:r>
              <a:rPr lang="it-IT" b="1" i="0" dirty="0" smtClean="0">
                <a:latin typeface="Times New Roman" pitchFamily="18" charset="0"/>
              </a:rPr>
              <a:t>       St</a:t>
            </a:r>
            <a:endParaRPr lang="it-IT" b="1" i="0" dirty="0">
              <a:latin typeface="Times New Roman" pitchFamily="18" charset="0"/>
            </a:endParaRPr>
          </a:p>
        </p:txBody>
      </p:sp>
      <p:sp>
        <p:nvSpPr>
          <p:cNvPr id="35" name="Text Box 5"/>
          <p:cNvSpPr txBox="1">
            <a:spLocks noChangeArrowheads="1"/>
          </p:cNvSpPr>
          <p:nvPr/>
        </p:nvSpPr>
        <p:spPr bwMode="auto">
          <a:xfrm>
            <a:off x="-357222" y="2714620"/>
            <a:ext cx="1000132" cy="369332"/>
          </a:xfrm>
          <a:prstGeom prst="rect">
            <a:avLst/>
          </a:prstGeom>
          <a:noFill/>
          <a:ln w="9525">
            <a:noFill/>
            <a:miter lim="800000"/>
            <a:headEnd/>
            <a:tailEnd/>
          </a:ln>
        </p:spPr>
        <p:txBody>
          <a:bodyPr wrap="square">
            <a:spAutoFit/>
          </a:bodyPr>
          <a:lstStyle/>
          <a:p>
            <a:pPr>
              <a:spcBef>
                <a:spcPct val="50000"/>
              </a:spcBef>
            </a:pPr>
            <a:r>
              <a:rPr lang="it-IT" b="1" i="0" dirty="0" smtClean="0">
                <a:latin typeface="Times New Roman" pitchFamily="18" charset="0"/>
              </a:rPr>
              <a:t>       </a:t>
            </a:r>
            <a:r>
              <a:rPr lang="it-IT" b="1" i="0" dirty="0" err="1" smtClean="0">
                <a:latin typeface="Times New Roman" pitchFamily="18" charset="0"/>
              </a:rPr>
              <a:t>Inv</a:t>
            </a:r>
            <a:endParaRPr lang="it-IT" b="1" i="0" dirty="0">
              <a:latin typeface="Times New Roman" pitchFamily="18" charset="0"/>
            </a:endParaRPr>
          </a:p>
        </p:txBody>
      </p:sp>
      <p:sp>
        <p:nvSpPr>
          <p:cNvPr id="36" name="Text Box 7"/>
          <p:cNvSpPr txBox="1">
            <a:spLocks noChangeArrowheads="1"/>
          </p:cNvSpPr>
          <p:nvPr/>
        </p:nvSpPr>
        <p:spPr bwMode="auto">
          <a:xfrm>
            <a:off x="4662518" y="3000372"/>
            <a:ext cx="2124060" cy="1331134"/>
          </a:xfrm>
          <a:prstGeom prst="rect">
            <a:avLst/>
          </a:prstGeom>
          <a:noFill/>
          <a:ln w="9525">
            <a:noFill/>
            <a:miter lim="800000"/>
            <a:headEnd/>
            <a:tailEnd/>
          </a:ln>
        </p:spPr>
        <p:txBody>
          <a:bodyPr wrap="square">
            <a:spAutoFit/>
          </a:bodyPr>
          <a:lstStyle/>
          <a:p>
            <a:pPr>
              <a:lnSpc>
                <a:spcPct val="75000"/>
              </a:lnSpc>
              <a:spcBef>
                <a:spcPct val="50000"/>
              </a:spcBef>
            </a:pPr>
            <a:r>
              <a:rPr lang="it-IT" sz="1400" b="1" i="0" dirty="0" smtClean="0">
                <a:latin typeface="Times New Roman" pitchFamily="18" charset="0"/>
              </a:rPr>
              <a:t>W’</a:t>
            </a:r>
            <a:r>
              <a:rPr lang="it-IT" sz="1400" b="1" i="0" baseline="-25000" dirty="0" smtClean="0">
                <a:latin typeface="Times New Roman" pitchFamily="18" charset="0"/>
              </a:rPr>
              <a:t>11StSt</a:t>
            </a:r>
            <a:r>
              <a:rPr lang="it-IT" sz="1400" b="1" i="0" dirty="0" smtClean="0">
                <a:latin typeface="Times New Roman" pitchFamily="18" charset="0"/>
              </a:rPr>
              <a:t>=W’</a:t>
            </a:r>
            <a:r>
              <a:rPr lang="it-IT" sz="1400" b="1" i="0" baseline="-25000" dirty="0" smtClean="0">
                <a:latin typeface="Times New Roman" pitchFamily="18" charset="0"/>
              </a:rPr>
              <a:t>11</a:t>
            </a:r>
            <a:r>
              <a:rPr lang="it-IT" sz="1400" b="1" dirty="0" smtClean="0">
                <a:latin typeface="Times New Roman" pitchFamily="18" charset="0"/>
              </a:rPr>
              <a:t>xW’</a:t>
            </a:r>
            <a:r>
              <a:rPr lang="it-IT" sz="1400" b="1" i="0" baseline="-25000" dirty="0" smtClean="0">
                <a:latin typeface="Times New Roman" pitchFamily="18" charset="0"/>
              </a:rPr>
              <a:t>StSt</a:t>
            </a:r>
            <a:r>
              <a:rPr lang="it-IT" sz="1400" b="1" dirty="0" smtClean="0">
                <a:latin typeface="Times New Roman" pitchFamily="18" charset="0"/>
              </a:rPr>
              <a:t> </a:t>
            </a:r>
          </a:p>
          <a:p>
            <a:pPr>
              <a:lnSpc>
                <a:spcPct val="75000"/>
              </a:lnSpc>
              <a:spcBef>
                <a:spcPct val="50000"/>
              </a:spcBef>
            </a:pPr>
            <a:r>
              <a:rPr lang="it-IT" sz="1400" b="1" dirty="0" smtClean="0">
                <a:latin typeface="Times New Roman" pitchFamily="18" charset="0"/>
              </a:rPr>
              <a:t>W’</a:t>
            </a:r>
            <a:r>
              <a:rPr lang="it-IT" sz="1400" b="1" baseline="-25000" dirty="0" smtClean="0">
                <a:latin typeface="Times New Roman" pitchFamily="18" charset="0"/>
              </a:rPr>
              <a:t>22InvInv</a:t>
            </a:r>
            <a:r>
              <a:rPr lang="it-IT" sz="1400" b="1" dirty="0" smtClean="0">
                <a:latin typeface="Times New Roman" pitchFamily="18" charset="0"/>
              </a:rPr>
              <a:t>=W’</a:t>
            </a:r>
            <a:r>
              <a:rPr lang="it-IT" sz="1400" b="1" baseline="-25000" dirty="0" smtClean="0">
                <a:latin typeface="Times New Roman" pitchFamily="18" charset="0"/>
              </a:rPr>
              <a:t>22</a:t>
            </a:r>
            <a:r>
              <a:rPr lang="it-IT" sz="1400" b="1" dirty="0" smtClean="0">
                <a:latin typeface="Times New Roman" pitchFamily="18" charset="0"/>
              </a:rPr>
              <a:t>xW’</a:t>
            </a:r>
            <a:r>
              <a:rPr lang="it-IT" sz="1400" b="1" baseline="-25000" dirty="0" smtClean="0">
                <a:latin typeface="Times New Roman" pitchFamily="18" charset="0"/>
              </a:rPr>
              <a:t>InvInv</a:t>
            </a:r>
            <a:endParaRPr lang="it-IT" sz="1400" b="1" dirty="0" smtClean="0">
              <a:latin typeface="Times New Roman" pitchFamily="18" charset="0"/>
            </a:endParaRPr>
          </a:p>
          <a:p>
            <a:pPr>
              <a:lnSpc>
                <a:spcPct val="75000"/>
              </a:lnSpc>
              <a:spcBef>
                <a:spcPct val="50000"/>
              </a:spcBef>
            </a:pPr>
            <a:r>
              <a:rPr lang="it-IT" sz="1400" b="1" dirty="0" smtClean="0">
                <a:latin typeface="Times New Roman" pitchFamily="18" charset="0"/>
              </a:rPr>
              <a:t>W’</a:t>
            </a:r>
            <a:r>
              <a:rPr lang="it-IT" sz="1400" b="1" baseline="-25000" dirty="0" smtClean="0">
                <a:latin typeface="Times New Roman" pitchFamily="18" charset="0"/>
              </a:rPr>
              <a:t>12StInv</a:t>
            </a:r>
            <a:r>
              <a:rPr lang="it-IT" sz="1400" b="1" dirty="0" smtClean="0">
                <a:latin typeface="Times New Roman" pitchFamily="18" charset="0"/>
              </a:rPr>
              <a:t>=W’</a:t>
            </a:r>
            <a:r>
              <a:rPr lang="it-IT" sz="1400" b="1" baseline="-25000" dirty="0" smtClean="0">
                <a:latin typeface="Times New Roman" pitchFamily="18" charset="0"/>
              </a:rPr>
              <a:t>12</a:t>
            </a:r>
            <a:r>
              <a:rPr lang="it-IT" sz="1400" b="1" dirty="0" smtClean="0">
                <a:latin typeface="Times New Roman" pitchFamily="18" charset="0"/>
              </a:rPr>
              <a:t>xW’</a:t>
            </a:r>
            <a:r>
              <a:rPr lang="it-IT" sz="1400" b="1" baseline="-25000" dirty="0" smtClean="0">
                <a:latin typeface="Times New Roman" pitchFamily="18" charset="0"/>
              </a:rPr>
              <a:t>StInv</a:t>
            </a:r>
            <a:r>
              <a:rPr lang="it-IT" sz="1400" b="1" dirty="0" smtClean="0">
                <a:latin typeface="Times New Roman" pitchFamily="18" charset="0"/>
              </a:rPr>
              <a:t> </a:t>
            </a:r>
          </a:p>
          <a:p>
            <a:pPr>
              <a:lnSpc>
                <a:spcPct val="75000"/>
              </a:lnSpc>
              <a:spcBef>
                <a:spcPct val="50000"/>
              </a:spcBef>
            </a:pPr>
            <a:r>
              <a:rPr lang="it-IT" sz="1400" b="1" dirty="0" smtClean="0">
                <a:latin typeface="Times New Roman" pitchFamily="18" charset="0"/>
              </a:rPr>
              <a:t> </a:t>
            </a:r>
          </a:p>
          <a:p>
            <a:pPr>
              <a:lnSpc>
                <a:spcPct val="75000"/>
              </a:lnSpc>
              <a:spcBef>
                <a:spcPct val="50000"/>
              </a:spcBef>
            </a:pPr>
            <a:endParaRPr lang="it-IT" sz="1400" b="1" i="0" dirty="0">
              <a:latin typeface="Times New Roman" pitchFamily="18" charset="0"/>
            </a:endParaRPr>
          </a:p>
        </p:txBody>
      </p:sp>
      <p:grpSp>
        <p:nvGrpSpPr>
          <p:cNvPr id="52" name="Gruppo 51"/>
          <p:cNvGrpSpPr/>
          <p:nvPr/>
        </p:nvGrpSpPr>
        <p:grpSpPr>
          <a:xfrm>
            <a:off x="7500958" y="1357298"/>
            <a:ext cx="1431932" cy="866780"/>
            <a:chOff x="7500958" y="2285992"/>
            <a:chExt cx="1431932" cy="866780"/>
          </a:xfrm>
        </p:grpSpPr>
        <p:grpSp>
          <p:nvGrpSpPr>
            <p:cNvPr id="43" name="Gruppo 42"/>
            <p:cNvGrpSpPr/>
            <p:nvPr/>
          </p:nvGrpSpPr>
          <p:grpSpPr>
            <a:xfrm>
              <a:off x="7500958" y="2285992"/>
              <a:ext cx="1431932" cy="714380"/>
              <a:chOff x="7640662" y="2285992"/>
              <a:chExt cx="1431932" cy="714380"/>
            </a:xfrm>
          </p:grpSpPr>
          <p:sp>
            <p:nvSpPr>
              <p:cNvPr id="37" name="Line 8"/>
              <p:cNvSpPr>
                <a:spLocks noChangeShapeType="1"/>
              </p:cNvSpPr>
              <p:nvPr/>
            </p:nvSpPr>
            <p:spPr bwMode="auto">
              <a:xfrm>
                <a:off x="7640662" y="2651127"/>
                <a:ext cx="431800" cy="0"/>
              </a:xfrm>
              <a:prstGeom prst="line">
                <a:avLst/>
              </a:prstGeom>
              <a:noFill/>
              <a:ln w="38100">
                <a:solidFill>
                  <a:schemeClr val="tx1"/>
                </a:solidFill>
                <a:round/>
                <a:headEnd/>
                <a:tailEnd/>
              </a:ln>
            </p:spPr>
            <p:txBody>
              <a:bodyPr/>
              <a:lstStyle/>
              <a:p>
                <a:endParaRPr lang="it-IT"/>
              </a:p>
            </p:txBody>
          </p:sp>
          <p:sp>
            <p:nvSpPr>
              <p:cNvPr id="38" name="Line 9"/>
              <p:cNvSpPr>
                <a:spLocks noChangeShapeType="1"/>
              </p:cNvSpPr>
              <p:nvPr/>
            </p:nvSpPr>
            <p:spPr bwMode="auto">
              <a:xfrm>
                <a:off x="8640794" y="2651127"/>
                <a:ext cx="431800" cy="0"/>
              </a:xfrm>
              <a:prstGeom prst="line">
                <a:avLst/>
              </a:prstGeom>
              <a:noFill/>
              <a:ln w="38100">
                <a:solidFill>
                  <a:schemeClr val="tx1"/>
                </a:solidFill>
                <a:round/>
                <a:headEnd/>
                <a:tailEnd/>
              </a:ln>
            </p:spPr>
            <p:txBody>
              <a:bodyPr/>
              <a:lstStyle/>
              <a:p>
                <a:endParaRPr lang="it-IT"/>
              </a:p>
            </p:txBody>
          </p:sp>
          <p:grpSp>
            <p:nvGrpSpPr>
              <p:cNvPr id="42" name="Gruppo 41"/>
              <p:cNvGrpSpPr/>
              <p:nvPr/>
            </p:nvGrpSpPr>
            <p:grpSpPr>
              <a:xfrm>
                <a:off x="8072462" y="2285992"/>
                <a:ext cx="571504" cy="714380"/>
                <a:chOff x="6572264" y="3214686"/>
                <a:chExt cx="785818" cy="785819"/>
              </a:xfrm>
            </p:grpSpPr>
            <p:sp>
              <p:nvSpPr>
                <p:cNvPr id="40" name="Arco 39"/>
                <p:cNvSpPr/>
                <p:nvPr/>
              </p:nvSpPr>
              <p:spPr>
                <a:xfrm>
                  <a:off x="6572264" y="3214686"/>
                  <a:ext cx="785818" cy="785818"/>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41" name="Arco 40"/>
                <p:cNvSpPr/>
                <p:nvPr/>
              </p:nvSpPr>
              <p:spPr>
                <a:xfrm rot="16200000">
                  <a:off x="6572264" y="3214687"/>
                  <a:ext cx="785818" cy="785818"/>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grpSp>
        </p:grpSp>
        <p:grpSp>
          <p:nvGrpSpPr>
            <p:cNvPr id="44" name="Gruppo 43"/>
            <p:cNvGrpSpPr/>
            <p:nvPr/>
          </p:nvGrpSpPr>
          <p:grpSpPr>
            <a:xfrm flipV="1">
              <a:off x="7500958" y="2438392"/>
              <a:ext cx="1431932" cy="714380"/>
              <a:chOff x="7640662" y="2285992"/>
              <a:chExt cx="1431932" cy="714380"/>
            </a:xfrm>
          </p:grpSpPr>
          <p:sp>
            <p:nvSpPr>
              <p:cNvPr id="45" name="Line 8"/>
              <p:cNvSpPr>
                <a:spLocks noChangeShapeType="1"/>
              </p:cNvSpPr>
              <p:nvPr/>
            </p:nvSpPr>
            <p:spPr bwMode="auto">
              <a:xfrm>
                <a:off x="7640662" y="2651127"/>
                <a:ext cx="431800" cy="0"/>
              </a:xfrm>
              <a:prstGeom prst="line">
                <a:avLst/>
              </a:prstGeom>
              <a:noFill/>
              <a:ln w="38100">
                <a:solidFill>
                  <a:schemeClr val="tx1"/>
                </a:solidFill>
                <a:round/>
                <a:headEnd/>
                <a:tailEnd/>
              </a:ln>
            </p:spPr>
            <p:txBody>
              <a:bodyPr/>
              <a:lstStyle/>
              <a:p>
                <a:endParaRPr lang="it-IT"/>
              </a:p>
            </p:txBody>
          </p:sp>
          <p:sp>
            <p:nvSpPr>
              <p:cNvPr id="46" name="Line 9"/>
              <p:cNvSpPr>
                <a:spLocks noChangeShapeType="1"/>
              </p:cNvSpPr>
              <p:nvPr/>
            </p:nvSpPr>
            <p:spPr bwMode="auto">
              <a:xfrm>
                <a:off x="8640794" y="2651127"/>
                <a:ext cx="431800" cy="0"/>
              </a:xfrm>
              <a:prstGeom prst="line">
                <a:avLst/>
              </a:prstGeom>
              <a:noFill/>
              <a:ln w="38100">
                <a:solidFill>
                  <a:schemeClr val="tx1"/>
                </a:solidFill>
                <a:round/>
                <a:headEnd/>
                <a:tailEnd/>
              </a:ln>
            </p:spPr>
            <p:txBody>
              <a:bodyPr/>
              <a:lstStyle/>
              <a:p>
                <a:endParaRPr lang="it-IT"/>
              </a:p>
            </p:txBody>
          </p:sp>
          <p:grpSp>
            <p:nvGrpSpPr>
              <p:cNvPr id="47" name="Gruppo 41"/>
              <p:cNvGrpSpPr/>
              <p:nvPr/>
            </p:nvGrpSpPr>
            <p:grpSpPr>
              <a:xfrm>
                <a:off x="8072462" y="2285992"/>
                <a:ext cx="571504" cy="714380"/>
                <a:chOff x="6572264" y="3214686"/>
                <a:chExt cx="785818" cy="785819"/>
              </a:xfrm>
            </p:grpSpPr>
            <p:sp>
              <p:nvSpPr>
                <p:cNvPr id="48" name="Arco 47"/>
                <p:cNvSpPr/>
                <p:nvPr/>
              </p:nvSpPr>
              <p:spPr>
                <a:xfrm>
                  <a:off x="6572264" y="3214686"/>
                  <a:ext cx="785818" cy="785818"/>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49" name="Arco 48"/>
                <p:cNvSpPr/>
                <p:nvPr/>
              </p:nvSpPr>
              <p:spPr>
                <a:xfrm rot="16200000">
                  <a:off x="6572264" y="3214687"/>
                  <a:ext cx="785818" cy="785818"/>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grpSp>
        </p:grpSp>
      </p:grpSp>
      <p:sp>
        <p:nvSpPr>
          <p:cNvPr id="50" name="Text Box 5"/>
          <p:cNvSpPr txBox="1">
            <a:spLocks noChangeArrowheads="1"/>
          </p:cNvSpPr>
          <p:nvPr/>
        </p:nvSpPr>
        <p:spPr bwMode="auto">
          <a:xfrm>
            <a:off x="7500958" y="2285992"/>
            <a:ext cx="1371596" cy="369332"/>
          </a:xfrm>
          <a:prstGeom prst="rect">
            <a:avLst/>
          </a:prstGeom>
          <a:noFill/>
          <a:ln w="9525">
            <a:noFill/>
            <a:miter lim="800000"/>
            <a:headEnd/>
            <a:tailEnd/>
          </a:ln>
        </p:spPr>
        <p:txBody>
          <a:bodyPr wrap="square">
            <a:spAutoFit/>
          </a:bodyPr>
          <a:lstStyle/>
          <a:p>
            <a:pPr>
              <a:spcBef>
                <a:spcPct val="50000"/>
              </a:spcBef>
            </a:pPr>
            <a:r>
              <a:rPr lang="it-IT" b="1" i="0" dirty="0" smtClean="0">
                <a:latin typeface="Times New Roman" pitchFamily="18" charset="0"/>
              </a:rPr>
              <a:t>       n2-m2</a:t>
            </a:r>
            <a:endParaRPr lang="it-IT" b="1" i="0" dirty="0">
              <a:latin typeface="Times New Roman" pitchFamily="18" charset="0"/>
            </a:endParaRPr>
          </a:p>
        </p:txBody>
      </p:sp>
      <p:sp>
        <p:nvSpPr>
          <p:cNvPr id="51" name="Text Box 5"/>
          <p:cNvSpPr txBox="1">
            <a:spLocks noChangeArrowheads="1"/>
          </p:cNvSpPr>
          <p:nvPr/>
        </p:nvSpPr>
        <p:spPr bwMode="auto">
          <a:xfrm>
            <a:off x="7429520" y="1071546"/>
            <a:ext cx="1285884" cy="369332"/>
          </a:xfrm>
          <a:prstGeom prst="rect">
            <a:avLst/>
          </a:prstGeom>
          <a:noFill/>
          <a:ln w="9525">
            <a:noFill/>
            <a:miter lim="800000"/>
            <a:headEnd/>
            <a:tailEnd/>
          </a:ln>
        </p:spPr>
        <p:txBody>
          <a:bodyPr wrap="square">
            <a:spAutoFit/>
          </a:bodyPr>
          <a:lstStyle/>
          <a:p>
            <a:pPr>
              <a:spcBef>
                <a:spcPct val="50000"/>
              </a:spcBef>
            </a:pPr>
            <a:r>
              <a:rPr lang="it-IT" b="1" i="0" dirty="0" smtClean="0">
                <a:latin typeface="Times New Roman" pitchFamily="18" charset="0"/>
              </a:rPr>
              <a:t>       m1-n1</a:t>
            </a:r>
            <a:endParaRPr lang="it-IT" b="1" i="0" dirty="0">
              <a:latin typeface="Times New Roman" pitchFamily="18" charset="0"/>
            </a:endParaRPr>
          </a:p>
        </p:txBody>
      </p:sp>
      <p:sp>
        <p:nvSpPr>
          <p:cNvPr id="53" name="Text Box 19"/>
          <p:cNvSpPr txBox="1">
            <a:spLocks noChangeArrowheads="1"/>
          </p:cNvSpPr>
          <p:nvPr/>
        </p:nvSpPr>
        <p:spPr bwMode="auto">
          <a:xfrm>
            <a:off x="6786578" y="2686947"/>
            <a:ext cx="2286016" cy="1384995"/>
          </a:xfrm>
          <a:prstGeom prst="rect">
            <a:avLst/>
          </a:prstGeom>
          <a:solidFill>
            <a:schemeClr val="accent5">
              <a:lumMod val="40000"/>
              <a:lumOff val="60000"/>
            </a:schemeClr>
          </a:solidFill>
          <a:ln w="9525">
            <a:noFill/>
            <a:miter lim="800000"/>
            <a:headEnd/>
            <a:tailEnd/>
          </a:ln>
        </p:spPr>
        <p:txBody>
          <a:bodyPr wrap="square">
            <a:spAutoFit/>
          </a:bodyPr>
          <a:lstStyle/>
          <a:p>
            <a:pPr>
              <a:spcBef>
                <a:spcPct val="50000"/>
              </a:spcBef>
            </a:pPr>
            <a:r>
              <a:rPr lang="it-IT" sz="1400" b="1" i="0" dirty="0" smtClean="0">
                <a:latin typeface="Times New Roman" pitchFamily="18" charset="0"/>
              </a:rPr>
              <a:t>Se le inversioni sono piccole,  non avvengono l’appaiamento e il </a:t>
            </a:r>
            <a:r>
              <a:rPr lang="it-IT" sz="1400" b="1" i="0" dirty="0" err="1" smtClean="0">
                <a:latin typeface="Times New Roman" pitchFamily="18" charset="0"/>
              </a:rPr>
              <a:t>crossing</a:t>
            </a:r>
            <a:r>
              <a:rPr lang="it-IT" sz="1400" b="1" i="0" dirty="0" smtClean="0">
                <a:latin typeface="Times New Roman" pitchFamily="18" charset="0"/>
              </a:rPr>
              <a:t> </a:t>
            </a:r>
            <a:r>
              <a:rPr lang="it-IT" sz="1400" b="1" i="0" dirty="0" err="1" smtClean="0">
                <a:latin typeface="Times New Roman" pitchFamily="18" charset="0"/>
              </a:rPr>
              <a:t>over</a:t>
            </a:r>
            <a:r>
              <a:rPr lang="it-IT" sz="1400" b="1" i="0" dirty="0" smtClean="0">
                <a:latin typeface="Times New Roman" pitchFamily="18" charset="0"/>
              </a:rPr>
              <a:t>; quindi non si realizza la riduzione di fecondità degli eterozigoti.</a:t>
            </a:r>
            <a:endParaRPr lang="it-IT" sz="1400" b="1" i="0" dirty="0">
              <a:latin typeface="Times New Roman" pitchFamily="18" charset="0"/>
            </a:endParaRPr>
          </a:p>
        </p:txBody>
      </p:sp>
      <p:sp>
        <p:nvSpPr>
          <p:cNvPr id="54" name="Text Box 19"/>
          <p:cNvSpPr txBox="1">
            <a:spLocks noChangeArrowheads="1"/>
          </p:cNvSpPr>
          <p:nvPr/>
        </p:nvSpPr>
        <p:spPr bwMode="auto">
          <a:xfrm>
            <a:off x="4143372" y="4119096"/>
            <a:ext cx="4867308" cy="738664"/>
          </a:xfrm>
          <a:prstGeom prst="rect">
            <a:avLst/>
          </a:prstGeom>
          <a:solidFill>
            <a:schemeClr val="bg2">
              <a:lumMod val="75000"/>
            </a:schemeClr>
          </a:solidFill>
          <a:ln w="9525">
            <a:noFill/>
            <a:miter lim="800000"/>
            <a:headEnd/>
            <a:tailEnd/>
          </a:ln>
        </p:spPr>
        <p:txBody>
          <a:bodyPr wrap="square">
            <a:spAutoFit/>
          </a:bodyPr>
          <a:lstStyle/>
          <a:p>
            <a:pPr>
              <a:spcBef>
                <a:spcPct val="50000"/>
              </a:spcBef>
            </a:pPr>
            <a:r>
              <a:rPr lang="it-IT" sz="1400" b="1" i="0" dirty="0" smtClean="0">
                <a:latin typeface="Times New Roman" pitchFamily="18" charset="0"/>
              </a:rPr>
              <a:t>In questo caso le inversioni diventano intrinsecamente neutrali e la fitness dei cromosomi è dovuta interamente a quella dei supergeni in essi presenti:</a:t>
            </a:r>
            <a:endParaRPr lang="it-IT" sz="1400" b="1" i="0" dirty="0">
              <a:latin typeface="Times New Roman" pitchFamily="18" charset="0"/>
            </a:endParaRPr>
          </a:p>
        </p:txBody>
      </p:sp>
      <p:sp>
        <p:nvSpPr>
          <p:cNvPr id="55" name="Text Box 7"/>
          <p:cNvSpPr txBox="1">
            <a:spLocks noChangeArrowheads="1"/>
          </p:cNvSpPr>
          <p:nvPr/>
        </p:nvSpPr>
        <p:spPr bwMode="auto">
          <a:xfrm>
            <a:off x="4519642" y="4922491"/>
            <a:ext cx="4338638" cy="792525"/>
          </a:xfrm>
          <a:prstGeom prst="rect">
            <a:avLst/>
          </a:prstGeom>
          <a:noFill/>
          <a:ln w="9525">
            <a:noFill/>
            <a:miter lim="800000"/>
            <a:headEnd/>
            <a:tailEnd/>
          </a:ln>
        </p:spPr>
        <p:txBody>
          <a:bodyPr wrap="square">
            <a:spAutoFit/>
          </a:bodyPr>
          <a:lstStyle/>
          <a:p>
            <a:pPr>
              <a:lnSpc>
                <a:spcPct val="75000"/>
              </a:lnSpc>
              <a:spcBef>
                <a:spcPct val="50000"/>
              </a:spcBef>
            </a:pPr>
            <a:r>
              <a:rPr lang="it-IT" sz="1400" b="1" i="0" dirty="0" smtClean="0">
                <a:latin typeface="Times New Roman" pitchFamily="18" charset="0"/>
              </a:rPr>
              <a:t>W’</a:t>
            </a:r>
            <a:r>
              <a:rPr lang="it-IT" sz="1400" b="1" i="0" baseline="-25000" dirty="0" smtClean="0">
                <a:latin typeface="Times New Roman" pitchFamily="18" charset="0"/>
              </a:rPr>
              <a:t>11StSt</a:t>
            </a:r>
            <a:r>
              <a:rPr lang="it-IT" sz="1400" b="1" i="0" dirty="0" smtClean="0">
                <a:latin typeface="Times New Roman" pitchFamily="18" charset="0"/>
              </a:rPr>
              <a:t>=W’</a:t>
            </a:r>
            <a:r>
              <a:rPr lang="it-IT" sz="1400" b="1" i="0" baseline="-25000" dirty="0" smtClean="0">
                <a:latin typeface="Times New Roman" pitchFamily="18" charset="0"/>
              </a:rPr>
              <a:t>11</a:t>
            </a:r>
            <a:r>
              <a:rPr lang="it-IT" sz="1400" b="1" dirty="0" smtClean="0">
                <a:latin typeface="Times New Roman" pitchFamily="18" charset="0"/>
              </a:rPr>
              <a:t>;  W’</a:t>
            </a:r>
            <a:r>
              <a:rPr lang="it-IT" sz="1400" b="1" baseline="-25000" dirty="0" smtClean="0">
                <a:latin typeface="Times New Roman" pitchFamily="18" charset="0"/>
              </a:rPr>
              <a:t>22InvInv</a:t>
            </a:r>
            <a:r>
              <a:rPr lang="it-IT" sz="1400" b="1" dirty="0" smtClean="0">
                <a:latin typeface="Times New Roman" pitchFamily="18" charset="0"/>
              </a:rPr>
              <a:t>=W’</a:t>
            </a:r>
            <a:r>
              <a:rPr lang="it-IT" sz="1400" b="1" baseline="-25000" dirty="0" smtClean="0">
                <a:latin typeface="Times New Roman" pitchFamily="18" charset="0"/>
              </a:rPr>
              <a:t>22</a:t>
            </a:r>
            <a:r>
              <a:rPr lang="it-IT" sz="1400" b="1" dirty="0" smtClean="0">
                <a:latin typeface="Times New Roman" pitchFamily="18" charset="0"/>
              </a:rPr>
              <a:t>; W’</a:t>
            </a:r>
            <a:r>
              <a:rPr lang="it-IT" sz="1400" b="1" baseline="-25000" dirty="0" smtClean="0">
                <a:latin typeface="Times New Roman" pitchFamily="18" charset="0"/>
              </a:rPr>
              <a:t>12StInv</a:t>
            </a:r>
            <a:r>
              <a:rPr lang="it-IT" sz="1400" b="1" dirty="0" smtClean="0">
                <a:latin typeface="Times New Roman" pitchFamily="18" charset="0"/>
              </a:rPr>
              <a:t>=W’</a:t>
            </a:r>
            <a:r>
              <a:rPr lang="it-IT" sz="1400" b="1" baseline="-25000" dirty="0" smtClean="0">
                <a:latin typeface="Times New Roman" pitchFamily="18" charset="0"/>
              </a:rPr>
              <a:t>12</a:t>
            </a:r>
            <a:r>
              <a:rPr lang="it-IT" sz="1400" b="1" dirty="0" smtClean="0">
                <a:latin typeface="Times New Roman" pitchFamily="18" charset="0"/>
              </a:rPr>
              <a:t> </a:t>
            </a:r>
          </a:p>
          <a:p>
            <a:pPr>
              <a:lnSpc>
                <a:spcPct val="75000"/>
              </a:lnSpc>
              <a:spcBef>
                <a:spcPct val="50000"/>
              </a:spcBef>
            </a:pPr>
            <a:r>
              <a:rPr lang="it-IT" sz="1400" b="1" dirty="0" smtClean="0">
                <a:latin typeface="Times New Roman" pitchFamily="18" charset="0"/>
              </a:rPr>
              <a:t> </a:t>
            </a:r>
          </a:p>
          <a:p>
            <a:pPr>
              <a:lnSpc>
                <a:spcPct val="75000"/>
              </a:lnSpc>
              <a:spcBef>
                <a:spcPct val="50000"/>
              </a:spcBef>
            </a:pPr>
            <a:endParaRPr lang="it-IT" sz="1400" b="1" i="0" dirty="0">
              <a:latin typeface="Times New Roman" pitchFamily="18" charset="0"/>
            </a:endParaRPr>
          </a:p>
        </p:txBody>
      </p:sp>
      <p:sp>
        <p:nvSpPr>
          <p:cNvPr id="56" name="Text Box 5"/>
          <p:cNvSpPr txBox="1">
            <a:spLocks noChangeArrowheads="1"/>
          </p:cNvSpPr>
          <p:nvPr/>
        </p:nvSpPr>
        <p:spPr bwMode="auto">
          <a:xfrm>
            <a:off x="781036" y="4119096"/>
            <a:ext cx="2514604" cy="307777"/>
          </a:xfrm>
          <a:prstGeom prst="rect">
            <a:avLst/>
          </a:prstGeom>
          <a:noFill/>
          <a:ln w="9525">
            <a:noFill/>
            <a:miter lim="800000"/>
            <a:headEnd/>
            <a:tailEnd/>
          </a:ln>
        </p:spPr>
        <p:txBody>
          <a:bodyPr wrap="square">
            <a:spAutoFit/>
          </a:bodyPr>
          <a:lstStyle/>
          <a:p>
            <a:pPr>
              <a:spcBef>
                <a:spcPct val="50000"/>
              </a:spcBef>
            </a:pPr>
            <a:r>
              <a:rPr lang="it-IT" sz="1400" b="1" i="0" dirty="0" smtClean="0">
                <a:latin typeface="Times New Roman" pitchFamily="18" charset="0"/>
              </a:rPr>
              <a:t>       a1-b1-…-m1-n1-… -y1-z1</a:t>
            </a:r>
            <a:endParaRPr lang="it-IT" sz="1400" b="1" i="0" dirty="0">
              <a:latin typeface="Times New Roman" pitchFamily="18" charset="0"/>
            </a:endParaRPr>
          </a:p>
        </p:txBody>
      </p:sp>
      <p:grpSp>
        <p:nvGrpSpPr>
          <p:cNvPr id="57" name="Gruppo 56"/>
          <p:cNvGrpSpPr/>
          <p:nvPr/>
        </p:nvGrpSpPr>
        <p:grpSpPr>
          <a:xfrm>
            <a:off x="638160" y="4482630"/>
            <a:ext cx="2933708" cy="13707"/>
            <a:chOff x="485760" y="2284413"/>
            <a:chExt cx="2586042" cy="254"/>
          </a:xfrm>
        </p:grpSpPr>
        <p:sp>
          <p:nvSpPr>
            <p:cNvPr id="58" name="Line 8"/>
            <p:cNvSpPr>
              <a:spLocks noChangeShapeType="1"/>
            </p:cNvSpPr>
            <p:nvPr/>
          </p:nvSpPr>
          <p:spPr bwMode="auto">
            <a:xfrm>
              <a:off x="485760" y="2284413"/>
              <a:ext cx="431800" cy="0"/>
            </a:xfrm>
            <a:prstGeom prst="line">
              <a:avLst/>
            </a:prstGeom>
            <a:noFill/>
            <a:ln w="38100">
              <a:solidFill>
                <a:schemeClr val="tx1"/>
              </a:solidFill>
              <a:round/>
              <a:headEnd/>
              <a:tailEnd/>
            </a:ln>
          </p:spPr>
          <p:txBody>
            <a:bodyPr/>
            <a:lstStyle/>
            <a:p>
              <a:endParaRPr lang="it-IT"/>
            </a:p>
          </p:txBody>
        </p:sp>
        <p:sp>
          <p:nvSpPr>
            <p:cNvPr id="59" name="Line 9"/>
            <p:cNvSpPr>
              <a:spLocks noChangeShapeType="1"/>
            </p:cNvSpPr>
            <p:nvPr/>
          </p:nvSpPr>
          <p:spPr bwMode="auto">
            <a:xfrm>
              <a:off x="2640002" y="2284413"/>
              <a:ext cx="431800" cy="0"/>
            </a:xfrm>
            <a:prstGeom prst="line">
              <a:avLst/>
            </a:prstGeom>
            <a:noFill/>
            <a:ln w="38100">
              <a:solidFill>
                <a:schemeClr val="tx1"/>
              </a:solidFill>
              <a:round/>
              <a:headEnd/>
              <a:tailEnd/>
            </a:ln>
          </p:spPr>
          <p:txBody>
            <a:bodyPr/>
            <a:lstStyle/>
            <a:p>
              <a:endParaRPr lang="it-IT"/>
            </a:p>
          </p:txBody>
        </p:sp>
        <p:sp>
          <p:nvSpPr>
            <p:cNvPr id="60" name="Line 10"/>
            <p:cNvSpPr>
              <a:spLocks noChangeShapeType="1"/>
            </p:cNvSpPr>
            <p:nvPr/>
          </p:nvSpPr>
          <p:spPr bwMode="auto">
            <a:xfrm flipV="1">
              <a:off x="928662" y="2284667"/>
              <a:ext cx="1714512" cy="0"/>
            </a:xfrm>
            <a:prstGeom prst="line">
              <a:avLst/>
            </a:prstGeom>
            <a:noFill/>
            <a:ln w="38100">
              <a:solidFill>
                <a:srgbClr val="FF0000"/>
              </a:solidFill>
              <a:round/>
              <a:headEnd/>
              <a:tailEnd/>
            </a:ln>
          </p:spPr>
          <p:txBody>
            <a:bodyPr/>
            <a:lstStyle/>
            <a:p>
              <a:endParaRPr lang="it-IT"/>
            </a:p>
          </p:txBody>
        </p:sp>
      </p:grpSp>
      <p:sp>
        <p:nvSpPr>
          <p:cNvPr id="61" name="Text Box 5"/>
          <p:cNvSpPr txBox="1">
            <a:spLocks noChangeArrowheads="1"/>
          </p:cNvSpPr>
          <p:nvPr/>
        </p:nvSpPr>
        <p:spPr bwMode="auto">
          <a:xfrm>
            <a:off x="771512" y="4643446"/>
            <a:ext cx="2514604" cy="307777"/>
          </a:xfrm>
          <a:prstGeom prst="rect">
            <a:avLst/>
          </a:prstGeom>
          <a:noFill/>
          <a:ln w="9525">
            <a:noFill/>
            <a:miter lim="800000"/>
            <a:headEnd/>
            <a:tailEnd/>
          </a:ln>
        </p:spPr>
        <p:txBody>
          <a:bodyPr wrap="square">
            <a:spAutoFit/>
          </a:bodyPr>
          <a:lstStyle/>
          <a:p>
            <a:pPr>
              <a:spcBef>
                <a:spcPct val="50000"/>
              </a:spcBef>
            </a:pPr>
            <a:r>
              <a:rPr lang="it-IT" sz="1400" b="1" i="0" dirty="0" smtClean="0">
                <a:latin typeface="Times New Roman" pitchFamily="18" charset="0"/>
              </a:rPr>
              <a:t>       z2-y2-…-m2-n2… -b2-a2</a:t>
            </a:r>
            <a:endParaRPr lang="it-IT" sz="1400" b="1" i="0" dirty="0">
              <a:latin typeface="Times New Roman" pitchFamily="18" charset="0"/>
            </a:endParaRPr>
          </a:p>
        </p:txBody>
      </p:sp>
      <p:grpSp>
        <p:nvGrpSpPr>
          <p:cNvPr id="62" name="Gruppo 61"/>
          <p:cNvGrpSpPr/>
          <p:nvPr/>
        </p:nvGrpSpPr>
        <p:grpSpPr>
          <a:xfrm>
            <a:off x="638160" y="4912708"/>
            <a:ext cx="2933708" cy="13707"/>
            <a:chOff x="485760" y="2284413"/>
            <a:chExt cx="2586042" cy="254"/>
          </a:xfrm>
        </p:grpSpPr>
        <p:sp>
          <p:nvSpPr>
            <p:cNvPr id="63" name="Line 8"/>
            <p:cNvSpPr>
              <a:spLocks noChangeShapeType="1"/>
            </p:cNvSpPr>
            <p:nvPr/>
          </p:nvSpPr>
          <p:spPr bwMode="auto">
            <a:xfrm>
              <a:off x="485760" y="2284413"/>
              <a:ext cx="431800" cy="0"/>
            </a:xfrm>
            <a:prstGeom prst="line">
              <a:avLst/>
            </a:prstGeom>
            <a:noFill/>
            <a:ln w="38100">
              <a:solidFill>
                <a:schemeClr val="tx1"/>
              </a:solidFill>
              <a:round/>
              <a:headEnd/>
              <a:tailEnd/>
            </a:ln>
          </p:spPr>
          <p:txBody>
            <a:bodyPr/>
            <a:lstStyle/>
            <a:p>
              <a:endParaRPr lang="it-IT"/>
            </a:p>
          </p:txBody>
        </p:sp>
        <p:sp>
          <p:nvSpPr>
            <p:cNvPr id="64" name="Line 9"/>
            <p:cNvSpPr>
              <a:spLocks noChangeShapeType="1"/>
            </p:cNvSpPr>
            <p:nvPr/>
          </p:nvSpPr>
          <p:spPr bwMode="auto">
            <a:xfrm>
              <a:off x="2640002" y="2284413"/>
              <a:ext cx="431800" cy="0"/>
            </a:xfrm>
            <a:prstGeom prst="line">
              <a:avLst/>
            </a:prstGeom>
            <a:noFill/>
            <a:ln w="38100">
              <a:solidFill>
                <a:schemeClr val="tx1"/>
              </a:solidFill>
              <a:round/>
              <a:headEnd/>
              <a:tailEnd/>
            </a:ln>
          </p:spPr>
          <p:txBody>
            <a:bodyPr/>
            <a:lstStyle/>
            <a:p>
              <a:endParaRPr lang="it-IT"/>
            </a:p>
          </p:txBody>
        </p:sp>
        <p:sp>
          <p:nvSpPr>
            <p:cNvPr id="65" name="Line 10"/>
            <p:cNvSpPr>
              <a:spLocks noChangeShapeType="1"/>
            </p:cNvSpPr>
            <p:nvPr/>
          </p:nvSpPr>
          <p:spPr bwMode="auto">
            <a:xfrm flipV="1">
              <a:off x="928662" y="2284667"/>
              <a:ext cx="1714512" cy="0"/>
            </a:xfrm>
            <a:prstGeom prst="line">
              <a:avLst/>
            </a:prstGeom>
            <a:noFill/>
            <a:ln w="38100">
              <a:solidFill>
                <a:srgbClr val="FF0000"/>
              </a:solidFill>
              <a:round/>
              <a:headEnd/>
              <a:tailEnd/>
            </a:ln>
          </p:spPr>
          <p:txBody>
            <a:bodyPr/>
            <a:lstStyle/>
            <a:p>
              <a:endParaRPr lang="it-IT"/>
            </a:p>
          </p:txBody>
        </p:sp>
      </p:grpSp>
      <p:sp>
        <p:nvSpPr>
          <p:cNvPr id="66" name="Text Box 5"/>
          <p:cNvSpPr txBox="1">
            <a:spLocks noChangeArrowheads="1"/>
          </p:cNvSpPr>
          <p:nvPr/>
        </p:nvSpPr>
        <p:spPr bwMode="auto">
          <a:xfrm>
            <a:off x="-133384" y="4274114"/>
            <a:ext cx="1000132" cy="369332"/>
          </a:xfrm>
          <a:prstGeom prst="rect">
            <a:avLst/>
          </a:prstGeom>
          <a:noFill/>
          <a:ln w="9525">
            <a:noFill/>
            <a:miter lim="800000"/>
            <a:headEnd/>
            <a:tailEnd/>
          </a:ln>
        </p:spPr>
        <p:txBody>
          <a:bodyPr wrap="square">
            <a:spAutoFit/>
          </a:bodyPr>
          <a:lstStyle/>
          <a:p>
            <a:pPr>
              <a:spcBef>
                <a:spcPct val="50000"/>
              </a:spcBef>
            </a:pPr>
            <a:r>
              <a:rPr lang="it-IT" b="1" i="0" dirty="0" smtClean="0">
                <a:latin typeface="Times New Roman" pitchFamily="18" charset="0"/>
              </a:rPr>
              <a:t>       St</a:t>
            </a:r>
            <a:endParaRPr lang="it-IT" b="1" i="0" dirty="0">
              <a:latin typeface="Times New Roman" pitchFamily="18" charset="0"/>
            </a:endParaRPr>
          </a:p>
        </p:txBody>
      </p:sp>
      <p:sp>
        <p:nvSpPr>
          <p:cNvPr id="67" name="Text Box 5"/>
          <p:cNvSpPr txBox="1">
            <a:spLocks noChangeArrowheads="1"/>
          </p:cNvSpPr>
          <p:nvPr/>
        </p:nvSpPr>
        <p:spPr bwMode="auto">
          <a:xfrm>
            <a:off x="-204822" y="4702742"/>
            <a:ext cx="1000132" cy="369332"/>
          </a:xfrm>
          <a:prstGeom prst="rect">
            <a:avLst/>
          </a:prstGeom>
          <a:noFill/>
          <a:ln w="9525">
            <a:noFill/>
            <a:miter lim="800000"/>
            <a:headEnd/>
            <a:tailEnd/>
          </a:ln>
        </p:spPr>
        <p:txBody>
          <a:bodyPr wrap="square">
            <a:spAutoFit/>
          </a:bodyPr>
          <a:lstStyle/>
          <a:p>
            <a:pPr>
              <a:spcBef>
                <a:spcPct val="50000"/>
              </a:spcBef>
            </a:pPr>
            <a:r>
              <a:rPr lang="it-IT" b="1" i="0" dirty="0" smtClean="0">
                <a:latin typeface="Times New Roman" pitchFamily="18" charset="0"/>
              </a:rPr>
              <a:t>       </a:t>
            </a:r>
            <a:r>
              <a:rPr lang="it-IT" b="1" i="0" dirty="0" err="1" smtClean="0">
                <a:latin typeface="Times New Roman" pitchFamily="18" charset="0"/>
              </a:rPr>
              <a:t>Inv</a:t>
            </a:r>
            <a:endParaRPr lang="it-IT" b="1" i="0" dirty="0">
              <a:latin typeface="Times New Roman" pitchFamily="18" charset="0"/>
            </a:endParaRPr>
          </a:p>
        </p:txBody>
      </p:sp>
      <p:sp>
        <p:nvSpPr>
          <p:cNvPr id="68" name="Text Box 19"/>
          <p:cNvSpPr txBox="1">
            <a:spLocks noChangeArrowheads="1"/>
          </p:cNvSpPr>
          <p:nvPr/>
        </p:nvSpPr>
        <p:spPr bwMode="auto">
          <a:xfrm>
            <a:off x="642910" y="5259845"/>
            <a:ext cx="4572032" cy="954107"/>
          </a:xfrm>
          <a:prstGeom prst="rect">
            <a:avLst/>
          </a:prstGeom>
          <a:solidFill>
            <a:schemeClr val="accent1">
              <a:lumMod val="40000"/>
              <a:lumOff val="60000"/>
            </a:schemeClr>
          </a:solidFill>
          <a:ln w="9525">
            <a:noFill/>
            <a:miter lim="800000"/>
            <a:headEnd/>
            <a:tailEnd/>
          </a:ln>
        </p:spPr>
        <p:txBody>
          <a:bodyPr wrap="square">
            <a:spAutoFit/>
          </a:bodyPr>
          <a:lstStyle/>
          <a:p>
            <a:pPr>
              <a:spcBef>
                <a:spcPct val="50000"/>
              </a:spcBef>
            </a:pPr>
            <a:r>
              <a:rPr lang="it-IT" sz="1400" b="1" i="0" dirty="0" smtClean="0">
                <a:latin typeface="Times New Roman" pitchFamily="18" charset="0"/>
              </a:rPr>
              <a:t>Si trovano in natura inversioni multiple,  che rendono  complesso l’appaiamento e sbilanciati anche i prodotti del doppio </a:t>
            </a:r>
            <a:r>
              <a:rPr lang="it-IT" sz="1400" b="1" i="0" dirty="0" err="1" smtClean="0">
                <a:latin typeface="Times New Roman" pitchFamily="18" charset="0"/>
              </a:rPr>
              <a:t>crossing</a:t>
            </a:r>
            <a:r>
              <a:rPr lang="it-IT" sz="1400" b="1" i="0" dirty="0" smtClean="0">
                <a:latin typeface="Times New Roman" pitchFamily="18" charset="0"/>
              </a:rPr>
              <a:t> </a:t>
            </a:r>
            <a:r>
              <a:rPr lang="it-IT" sz="1400" b="1" i="0" dirty="0" err="1" smtClean="0">
                <a:latin typeface="Times New Roman" pitchFamily="18" charset="0"/>
              </a:rPr>
              <a:t>over</a:t>
            </a:r>
            <a:r>
              <a:rPr lang="it-IT" sz="1400" b="1" i="0" dirty="0" smtClean="0">
                <a:latin typeface="Times New Roman" pitchFamily="18" charset="0"/>
              </a:rPr>
              <a:t>; quindi le 2 serie di alleli non possono essere mai separate per ricombinazione.</a:t>
            </a:r>
            <a:endParaRPr lang="it-IT" sz="1400" b="1" i="0" dirty="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strips(downLeft)">
                                      <p:cBhvr>
                                        <p:cTn id="7" dur="500"/>
                                        <p:tgtEl>
                                          <p:spTgt spid="21"/>
                                        </p:tgtEl>
                                      </p:cBhvr>
                                    </p:animEffect>
                                  </p:childTnLst>
                                </p:cTn>
                              </p:par>
                            </p:childTnLst>
                          </p:cTn>
                        </p:par>
                        <p:par>
                          <p:cTn id="8" fill="hold">
                            <p:stCondLst>
                              <p:cond delay="500"/>
                            </p:stCondLst>
                            <p:childTnLst>
                              <p:par>
                                <p:cTn id="9" presetID="53"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500" fill="hold"/>
                                        <p:tgtEl>
                                          <p:spTgt spid="19"/>
                                        </p:tgtEl>
                                        <p:attrNameLst>
                                          <p:attrName>ppt_w</p:attrName>
                                        </p:attrNameLst>
                                      </p:cBhvr>
                                      <p:tavLst>
                                        <p:tav tm="0">
                                          <p:val>
                                            <p:fltVal val="0"/>
                                          </p:val>
                                        </p:tav>
                                        <p:tav tm="100000">
                                          <p:val>
                                            <p:strVal val="#ppt_w"/>
                                          </p:val>
                                        </p:tav>
                                      </p:tavLst>
                                    </p:anim>
                                    <p:anim calcmode="lin" valueType="num">
                                      <p:cBhvr>
                                        <p:cTn id="12" dur="500" fill="hold"/>
                                        <p:tgtEl>
                                          <p:spTgt spid="19"/>
                                        </p:tgtEl>
                                        <p:attrNameLst>
                                          <p:attrName>ppt_h</p:attrName>
                                        </p:attrNameLst>
                                      </p:cBhvr>
                                      <p:tavLst>
                                        <p:tav tm="0">
                                          <p:val>
                                            <p:fltVal val="0"/>
                                          </p:val>
                                        </p:tav>
                                        <p:tav tm="100000">
                                          <p:val>
                                            <p:strVal val="#ppt_h"/>
                                          </p:val>
                                        </p:tav>
                                      </p:tavLst>
                                    </p:anim>
                                    <p:animEffect transition="in" filter="fade">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1000" fill="hold"/>
                                        <p:tgtEl>
                                          <p:spTgt spid="23"/>
                                        </p:tgtEl>
                                        <p:attrNameLst>
                                          <p:attrName>ppt_w</p:attrName>
                                        </p:attrNameLst>
                                      </p:cBhvr>
                                      <p:tavLst>
                                        <p:tav tm="0">
                                          <p:val>
                                            <p:strVal val="#ppt_w*0.70"/>
                                          </p:val>
                                        </p:tav>
                                        <p:tav tm="100000">
                                          <p:val>
                                            <p:strVal val="#ppt_w"/>
                                          </p:val>
                                        </p:tav>
                                      </p:tavLst>
                                    </p:anim>
                                    <p:anim calcmode="lin" valueType="num">
                                      <p:cBhvr>
                                        <p:cTn id="19" dur="1000" fill="hold"/>
                                        <p:tgtEl>
                                          <p:spTgt spid="23"/>
                                        </p:tgtEl>
                                        <p:attrNameLst>
                                          <p:attrName>ppt_h</p:attrName>
                                        </p:attrNameLst>
                                      </p:cBhvr>
                                      <p:tavLst>
                                        <p:tav tm="0">
                                          <p:val>
                                            <p:strVal val="#ppt_h"/>
                                          </p:val>
                                        </p:tav>
                                        <p:tav tm="100000">
                                          <p:val>
                                            <p:strVal val="#ppt_h"/>
                                          </p:val>
                                        </p:tav>
                                      </p:tavLst>
                                    </p:anim>
                                    <p:animEffect transition="in" filter="fade">
                                      <p:cBhvr>
                                        <p:cTn id="20" dur="1000"/>
                                        <p:tgtEl>
                                          <p:spTgt spid="23"/>
                                        </p:tgtEl>
                                      </p:cBhvr>
                                    </p:animEffect>
                                  </p:childTnLst>
                                </p:cTn>
                              </p:par>
                            </p:childTnLst>
                          </p:cTn>
                        </p:par>
                        <p:par>
                          <p:cTn id="21" fill="hold">
                            <p:stCondLst>
                              <p:cond delay="1000"/>
                            </p:stCondLst>
                            <p:childTnLst>
                              <p:par>
                                <p:cTn id="22" presetID="53"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childTnLst>
                          </p:cTn>
                        </p:par>
                        <p:par>
                          <p:cTn id="27" fill="hold">
                            <p:stCondLst>
                              <p:cond delay="1500"/>
                            </p:stCondLst>
                            <p:childTnLst>
                              <p:par>
                                <p:cTn id="28" presetID="53" presetClass="entr" presetSubtype="0" fill="hold" grpId="1" nodeType="after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p:cTn id="30" dur="500" fill="hold"/>
                                        <p:tgtEl>
                                          <p:spTgt spid="34"/>
                                        </p:tgtEl>
                                        <p:attrNameLst>
                                          <p:attrName>ppt_w</p:attrName>
                                        </p:attrNameLst>
                                      </p:cBhvr>
                                      <p:tavLst>
                                        <p:tav tm="0">
                                          <p:val>
                                            <p:fltVal val="0"/>
                                          </p:val>
                                        </p:tav>
                                        <p:tav tm="100000">
                                          <p:val>
                                            <p:strVal val="#ppt_w"/>
                                          </p:val>
                                        </p:tav>
                                      </p:tavLst>
                                    </p:anim>
                                    <p:anim calcmode="lin" valueType="num">
                                      <p:cBhvr>
                                        <p:cTn id="31" dur="500" fill="hold"/>
                                        <p:tgtEl>
                                          <p:spTgt spid="34"/>
                                        </p:tgtEl>
                                        <p:attrNameLst>
                                          <p:attrName>ppt_h</p:attrName>
                                        </p:attrNameLst>
                                      </p:cBhvr>
                                      <p:tavLst>
                                        <p:tav tm="0">
                                          <p:val>
                                            <p:fltVal val="0"/>
                                          </p:val>
                                        </p:tav>
                                        <p:tav tm="100000">
                                          <p:val>
                                            <p:strVal val="#ppt_h"/>
                                          </p:val>
                                        </p:tav>
                                      </p:tavLst>
                                    </p:anim>
                                    <p:animEffect transition="in" filter="fade">
                                      <p:cBhvr>
                                        <p:cTn id="32" dur="500"/>
                                        <p:tgtEl>
                                          <p:spTgt spid="34"/>
                                        </p:tgtEl>
                                      </p:cBhvr>
                                    </p:animEffect>
                                  </p:childTnLst>
                                </p:cTn>
                              </p:par>
                            </p:childTnLst>
                          </p:cTn>
                        </p:par>
                      </p:childTnLst>
                    </p:cTn>
                  </p:par>
                  <p:par>
                    <p:cTn id="33" fill="hold">
                      <p:stCondLst>
                        <p:cond delay="indefinite"/>
                      </p:stCondLst>
                      <p:childTnLst>
                        <p:par>
                          <p:cTn id="34" fill="hold">
                            <p:stCondLst>
                              <p:cond delay="0"/>
                            </p:stCondLst>
                            <p:childTnLst>
                              <p:par>
                                <p:cTn id="35" presetID="55" presetClass="entr" presetSubtype="0" fill="hold" nodeType="click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1000" fill="hold"/>
                                        <p:tgtEl>
                                          <p:spTgt spid="24"/>
                                        </p:tgtEl>
                                        <p:attrNameLst>
                                          <p:attrName>ppt_w</p:attrName>
                                        </p:attrNameLst>
                                      </p:cBhvr>
                                      <p:tavLst>
                                        <p:tav tm="0">
                                          <p:val>
                                            <p:strVal val="#ppt_w*0.70"/>
                                          </p:val>
                                        </p:tav>
                                        <p:tav tm="100000">
                                          <p:val>
                                            <p:strVal val="#ppt_w"/>
                                          </p:val>
                                        </p:tav>
                                      </p:tavLst>
                                    </p:anim>
                                    <p:anim calcmode="lin" valueType="num">
                                      <p:cBhvr>
                                        <p:cTn id="38" dur="1000" fill="hold"/>
                                        <p:tgtEl>
                                          <p:spTgt spid="24"/>
                                        </p:tgtEl>
                                        <p:attrNameLst>
                                          <p:attrName>ppt_h</p:attrName>
                                        </p:attrNameLst>
                                      </p:cBhvr>
                                      <p:tavLst>
                                        <p:tav tm="0">
                                          <p:val>
                                            <p:strVal val="#ppt_h"/>
                                          </p:val>
                                        </p:tav>
                                        <p:tav tm="100000">
                                          <p:val>
                                            <p:strVal val="#ppt_h"/>
                                          </p:val>
                                        </p:tav>
                                      </p:tavLst>
                                    </p:anim>
                                    <p:animEffect transition="in" filter="fade">
                                      <p:cBhvr>
                                        <p:cTn id="39" dur="1000"/>
                                        <p:tgtEl>
                                          <p:spTgt spid="24"/>
                                        </p:tgtEl>
                                      </p:cBhvr>
                                    </p:animEffect>
                                  </p:childTnLst>
                                </p:cTn>
                              </p:par>
                            </p:childTnLst>
                          </p:cTn>
                        </p:par>
                        <p:par>
                          <p:cTn id="40" fill="hold">
                            <p:stCondLst>
                              <p:cond delay="1000"/>
                            </p:stCondLst>
                            <p:childTnLst>
                              <p:par>
                                <p:cTn id="41" presetID="53"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Effect transition="in" filter="fade">
                                      <p:cBhvr>
                                        <p:cTn id="45" dur="500"/>
                                        <p:tgtEl>
                                          <p:spTgt spid="22"/>
                                        </p:tgtEl>
                                      </p:cBhvr>
                                    </p:animEffect>
                                  </p:childTnLst>
                                </p:cTn>
                              </p:par>
                            </p:childTnLst>
                          </p:cTn>
                        </p:par>
                        <p:par>
                          <p:cTn id="46" fill="hold">
                            <p:stCondLst>
                              <p:cond delay="1500"/>
                            </p:stCondLst>
                            <p:childTnLst>
                              <p:par>
                                <p:cTn id="47" presetID="53" presetClass="entr" presetSubtype="0"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p:cTn id="49" dur="500" fill="hold"/>
                                        <p:tgtEl>
                                          <p:spTgt spid="35"/>
                                        </p:tgtEl>
                                        <p:attrNameLst>
                                          <p:attrName>ppt_w</p:attrName>
                                        </p:attrNameLst>
                                      </p:cBhvr>
                                      <p:tavLst>
                                        <p:tav tm="0">
                                          <p:val>
                                            <p:fltVal val="0"/>
                                          </p:val>
                                        </p:tav>
                                        <p:tav tm="100000">
                                          <p:val>
                                            <p:strVal val="#ppt_w"/>
                                          </p:val>
                                        </p:tav>
                                      </p:tavLst>
                                    </p:anim>
                                    <p:anim calcmode="lin" valueType="num">
                                      <p:cBhvr>
                                        <p:cTn id="50" dur="500" fill="hold"/>
                                        <p:tgtEl>
                                          <p:spTgt spid="35"/>
                                        </p:tgtEl>
                                        <p:attrNameLst>
                                          <p:attrName>ppt_h</p:attrName>
                                        </p:attrNameLst>
                                      </p:cBhvr>
                                      <p:tavLst>
                                        <p:tav tm="0">
                                          <p:val>
                                            <p:fltVal val="0"/>
                                          </p:val>
                                        </p:tav>
                                        <p:tav tm="100000">
                                          <p:val>
                                            <p:strVal val="#ppt_h"/>
                                          </p:val>
                                        </p:tav>
                                      </p:tavLst>
                                    </p:anim>
                                    <p:animEffect transition="in" filter="fade">
                                      <p:cBhvr>
                                        <p:cTn id="51" dur="500"/>
                                        <p:tgtEl>
                                          <p:spTgt spid="35"/>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0" fill="hold" grpId="0" nodeType="click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p:cTn id="56" dur="500" fill="hold"/>
                                        <p:tgtEl>
                                          <p:spTgt spid="28"/>
                                        </p:tgtEl>
                                        <p:attrNameLst>
                                          <p:attrName>ppt_w</p:attrName>
                                        </p:attrNameLst>
                                      </p:cBhvr>
                                      <p:tavLst>
                                        <p:tav tm="0">
                                          <p:val>
                                            <p:fltVal val="0"/>
                                          </p:val>
                                        </p:tav>
                                        <p:tav tm="100000">
                                          <p:val>
                                            <p:strVal val="#ppt_w"/>
                                          </p:val>
                                        </p:tav>
                                      </p:tavLst>
                                    </p:anim>
                                    <p:anim calcmode="lin" valueType="num">
                                      <p:cBhvr>
                                        <p:cTn id="57" dur="500" fill="hold"/>
                                        <p:tgtEl>
                                          <p:spTgt spid="28"/>
                                        </p:tgtEl>
                                        <p:attrNameLst>
                                          <p:attrName>ppt_h</p:attrName>
                                        </p:attrNameLst>
                                      </p:cBhvr>
                                      <p:tavLst>
                                        <p:tav tm="0">
                                          <p:val>
                                            <p:fltVal val="0"/>
                                          </p:val>
                                        </p:tav>
                                        <p:tav tm="100000">
                                          <p:val>
                                            <p:strVal val="#ppt_h"/>
                                          </p:val>
                                        </p:tav>
                                      </p:tavLst>
                                    </p:anim>
                                    <p:animEffect transition="in" filter="fade">
                                      <p:cBhvr>
                                        <p:cTn id="58" dur="500"/>
                                        <p:tgtEl>
                                          <p:spTgt spid="28"/>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0" fill="hold" grpId="0" nodeType="click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p:cTn id="63" dur="500" fill="hold"/>
                                        <p:tgtEl>
                                          <p:spTgt spid="31"/>
                                        </p:tgtEl>
                                        <p:attrNameLst>
                                          <p:attrName>ppt_w</p:attrName>
                                        </p:attrNameLst>
                                      </p:cBhvr>
                                      <p:tavLst>
                                        <p:tav tm="0">
                                          <p:val>
                                            <p:fltVal val="0"/>
                                          </p:val>
                                        </p:tav>
                                        <p:tav tm="100000">
                                          <p:val>
                                            <p:strVal val="#ppt_w"/>
                                          </p:val>
                                        </p:tav>
                                      </p:tavLst>
                                    </p:anim>
                                    <p:anim calcmode="lin" valueType="num">
                                      <p:cBhvr>
                                        <p:cTn id="64" dur="500" fill="hold"/>
                                        <p:tgtEl>
                                          <p:spTgt spid="31"/>
                                        </p:tgtEl>
                                        <p:attrNameLst>
                                          <p:attrName>ppt_h</p:attrName>
                                        </p:attrNameLst>
                                      </p:cBhvr>
                                      <p:tavLst>
                                        <p:tav tm="0">
                                          <p:val>
                                            <p:fltVal val="0"/>
                                          </p:val>
                                        </p:tav>
                                        <p:tav tm="100000">
                                          <p:val>
                                            <p:strVal val="#ppt_h"/>
                                          </p:val>
                                        </p:tav>
                                      </p:tavLst>
                                    </p:anim>
                                    <p:animEffect transition="in" filter="fade">
                                      <p:cBhvr>
                                        <p:cTn id="65" dur="500"/>
                                        <p:tgtEl>
                                          <p:spTgt spid="31"/>
                                        </p:tgtEl>
                                      </p:cBhvr>
                                    </p:animEffect>
                                  </p:childTnLst>
                                </p:cTn>
                              </p:par>
                            </p:childTnLst>
                          </p:cTn>
                        </p:par>
                      </p:childTnLst>
                    </p:cTn>
                  </p:par>
                  <p:par>
                    <p:cTn id="66" fill="hold">
                      <p:stCondLst>
                        <p:cond delay="indefinite"/>
                      </p:stCondLst>
                      <p:childTnLst>
                        <p:par>
                          <p:cTn id="67" fill="hold">
                            <p:stCondLst>
                              <p:cond delay="0"/>
                            </p:stCondLst>
                            <p:childTnLst>
                              <p:par>
                                <p:cTn id="68" presetID="23" presetClass="entr" presetSubtype="16" fill="hold" grpId="0" nodeType="clickEffect">
                                  <p:stCondLst>
                                    <p:cond delay="0"/>
                                  </p:stCondLst>
                                  <p:childTnLst>
                                    <p:set>
                                      <p:cBhvr>
                                        <p:cTn id="69" dur="1" fill="hold">
                                          <p:stCondLst>
                                            <p:cond delay="0"/>
                                          </p:stCondLst>
                                        </p:cTn>
                                        <p:tgtEl>
                                          <p:spTgt spid="30"/>
                                        </p:tgtEl>
                                        <p:attrNameLst>
                                          <p:attrName>style.visibility</p:attrName>
                                        </p:attrNameLst>
                                      </p:cBhvr>
                                      <p:to>
                                        <p:strVal val="visible"/>
                                      </p:to>
                                    </p:set>
                                    <p:anim calcmode="lin" valueType="num">
                                      <p:cBhvr>
                                        <p:cTn id="70" dur="500" fill="hold"/>
                                        <p:tgtEl>
                                          <p:spTgt spid="30"/>
                                        </p:tgtEl>
                                        <p:attrNameLst>
                                          <p:attrName>ppt_w</p:attrName>
                                        </p:attrNameLst>
                                      </p:cBhvr>
                                      <p:tavLst>
                                        <p:tav tm="0">
                                          <p:val>
                                            <p:fltVal val="0"/>
                                          </p:val>
                                        </p:tav>
                                        <p:tav tm="100000">
                                          <p:val>
                                            <p:strVal val="#ppt_w"/>
                                          </p:val>
                                        </p:tav>
                                      </p:tavLst>
                                    </p:anim>
                                    <p:anim calcmode="lin" valueType="num">
                                      <p:cBhvr>
                                        <p:cTn id="71" dur="500" fill="hold"/>
                                        <p:tgtEl>
                                          <p:spTgt spid="30"/>
                                        </p:tgtEl>
                                        <p:attrNameLst>
                                          <p:attrName>ppt_h</p:attrName>
                                        </p:attrNameLst>
                                      </p:cBhvr>
                                      <p:tavLst>
                                        <p:tav tm="0">
                                          <p:val>
                                            <p:fltVal val="0"/>
                                          </p:val>
                                        </p:tav>
                                        <p:tav tm="100000">
                                          <p:val>
                                            <p:strVal val="#ppt_h"/>
                                          </p:val>
                                        </p:tav>
                                      </p:tavLst>
                                    </p:anim>
                                  </p:childTnLst>
                                </p:cTn>
                              </p:par>
                            </p:childTnLst>
                          </p:cTn>
                        </p:par>
                      </p:childTnLst>
                    </p:cTn>
                  </p:par>
                  <p:par>
                    <p:cTn id="72" fill="hold">
                      <p:stCondLst>
                        <p:cond delay="indefinite"/>
                      </p:stCondLst>
                      <p:childTnLst>
                        <p:par>
                          <p:cTn id="73" fill="hold">
                            <p:stCondLst>
                              <p:cond delay="0"/>
                            </p:stCondLst>
                            <p:childTnLst>
                              <p:par>
                                <p:cTn id="74" presetID="23" presetClass="entr" presetSubtype="16" fill="hold" grpId="0" nodeType="clickEffect">
                                  <p:stCondLst>
                                    <p:cond delay="0"/>
                                  </p:stCondLst>
                                  <p:childTnLst>
                                    <p:set>
                                      <p:cBhvr>
                                        <p:cTn id="75" dur="1" fill="hold">
                                          <p:stCondLst>
                                            <p:cond delay="0"/>
                                          </p:stCondLst>
                                        </p:cTn>
                                        <p:tgtEl>
                                          <p:spTgt spid="32"/>
                                        </p:tgtEl>
                                        <p:attrNameLst>
                                          <p:attrName>style.visibility</p:attrName>
                                        </p:attrNameLst>
                                      </p:cBhvr>
                                      <p:to>
                                        <p:strVal val="visible"/>
                                      </p:to>
                                    </p:set>
                                    <p:anim calcmode="lin" valueType="num">
                                      <p:cBhvr>
                                        <p:cTn id="76" dur="500" fill="hold"/>
                                        <p:tgtEl>
                                          <p:spTgt spid="32"/>
                                        </p:tgtEl>
                                        <p:attrNameLst>
                                          <p:attrName>ppt_w</p:attrName>
                                        </p:attrNameLst>
                                      </p:cBhvr>
                                      <p:tavLst>
                                        <p:tav tm="0">
                                          <p:val>
                                            <p:fltVal val="0"/>
                                          </p:val>
                                        </p:tav>
                                        <p:tav tm="100000">
                                          <p:val>
                                            <p:strVal val="#ppt_w"/>
                                          </p:val>
                                        </p:tav>
                                      </p:tavLst>
                                    </p:anim>
                                    <p:anim calcmode="lin" valueType="num">
                                      <p:cBhvr>
                                        <p:cTn id="77" dur="500" fill="hold"/>
                                        <p:tgtEl>
                                          <p:spTgt spid="32"/>
                                        </p:tgtEl>
                                        <p:attrNameLst>
                                          <p:attrName>ppt_h</p:attrName>
                                        </p:attrNameLst>
                                      </p:cBhvr>
                                      <p:tavLst>
                                        <p:tav tm="0">
                                          <p:val>
                                            <p:fltVal val="0"/>
                                          </p:val>
                                        </p:tav>
                                        <p:tav tm="100000">
                                          <p:val>
                                            <p:strVal val="#ppt_h"/>
                                          </p:val>
                                        </p:tav>
                                      </p:tavLst>
                                    </p:anim>
                                  </p:childTnLst>
                                </p:cTn>
                              </p:par>
                            </p:childTnLst>
                          </p:cTn>
                        </p:par>
                      </p:childTnLst>
                    </p:cTn>
                  </p:par>
                  <p:par>
                    <p:cTn id="78" fill="hold">
                      <p:stCondLst>
                        <p:cond delay="indefinite"/>
                      </p:stCondLst>
                      <p:childTnLst>
                        <p:par>
                          <p:cTn id="79" fill="hold">
                            <p:stCondLst>
                              <p:cond delay="0"/>
                            </p:stCondLst>
                            <p:childTnLst>
                              <p:par>
                                <p:cTn id="80" presetID="53" presetClass="entr" presetSubtype="0" fill="hold" grpId="0" nodeType="clickEffect">
                                  <p:stCondLst>
                                    <p:cond delay="0"/>
                                  </p:stCondLst>
                                  <p:childTnLst>
                                    <p:set>
                                      <p:cBhvr>
                                        <p:cTn id="81" dur="1" fill="hold">
                                          <p:stCondLst>
                                            <p:cond delay="0"/>
                                          </p:stCondLst>
                                        </p:cTn>
                                        <p:tgtEl>
                                          <p:spTgt spid="33"/>
                                        </p:tgtEl>
                                        <p:attrNameLst>
                                          <p:attrName>style.visibility</p:attrName>
                                        </p:attrNameLst>
                                      </p:cBhvr>
                                      <p:to>
                                        <p:strVal val="visible"/>
                                      </p:to>
                                    </p:set>
                                    <p:anim calcmode="lin" valueType="num">
                                      <p:cBhvr>
                                        <p:cTn id="82" dur="500" fill="hold"/>
                                        <p:tgtEl>
                                          <p:spTgt spid="33"/>
                                        </p:tgtEl>
                                        <p:attrNameLst>
                                          <p:attrName>ppt_w</p:attrName>
                                        </p:attrNameLst>
                                      </p:cBhvr>
                                      <p:tavLst>
                                        <p:tav tm="0">
                                          <p:val>
                                            <p:fltVal val="0"/>
                                          </p:val>
                                        </p:tav>
                                        <p:tav tm="100000">
                                          <p:val>
                                            <p:strVal val="#ppt_w"/>
                                          </p:val>
                                        </p:tav>
                                      </p:tavLst>
                                    </p:anim>
                                    <p:anim calcmode="lin" valueType="num">
                                      <p:cBhvr>
                                        <p:cTn id="83" dur="500" fill="hold"/>
                                        <p:tgtEl>
                                          <p:spTgt spid="33"/>
                                        </p:tgtEl>
                                        <p:attrNameLst>
                                          <p:attrName>ppt_h</p:attrName>
                                        </p:attrNameLst>
                                      </p:cBhvr>
                                      <p:tavLst>
                                        <p:tav tm="0">
                                          <p:val>
                                            <p:fltVal val="0"/>
                                          </p:val>
                                        </p:tav>
                                        <p:tav tm="100000">
                                          <p:val>
                                            <p:strVal val="#ppt_h"/>
                                          </p:val>
                                        </p:tav>
                                      </p:tavLst>
                                    </p:anim>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23" presetClass="entr" presetSubtype="16" fill="hold" grpId="0" nodeType="clickEffect">
                                  <p:stCondLst>
                                    <p:cond delay="0"/>
                                  </p:stCondLst>
                                  <p:childTnLst>
                                    <p:set>
                                      <p:cBhvr>
                                        <p:cTn id="88" dur="1" fill="hold">
                                          <p:stCondLst>
                                            <p:cond delay="0"/>
                                          </p:stCondLst>
                                        </p:cTn>
                                        <p:tgtEl>
                                          <p:spTgt spid="36"/>
                                        </p:tgtEl>
                                        <p:attrNameLst>
                                          <p:attrName>style.visibility</p:attrName>
                                        </p:attrNameLst>
                                      </p:cBhvr>
                                      <p:to>
                                        <p:strVal val="visible"/>
                                      </p:to>
                                    </p:set>
                                    <p:anim calcmode="lin" valueType="num">
                                      <p:cBhvr>
                                        <p:cTn id="89" dur="500" fill="hold"/>
                                        <p:tgtEl>
                                          <p:spTgt spid="36"/>
                                        </p:tgtEl>
                                        <p:attrNameLst>
                                          <p:attrName>ppt_w</p:attrName>
                                        </p:attrNameLst>
                                      </p:cBhvr>
                                      <p:tavLst>
                                        <p:tav tm="0">
                                          <p:val>
                                            <p:fltVal val="0"/>
                                          </p:val>
                                        </p:tav>
                                        <p:tav tm="100000">
                                          <p:val>
                                            <p:strVal val="#ppt_w"/>
                                          </p:val>
                                        </p:tav>
                                      </p:tavLst>
                                    </p:anim>
                                    <p:anim calcmode="lin" valueType="num">
                                      <p:cBhvr>
                                        <p:cTn id="90" dur="500" fill="hold"/>
                                        <p:tgtEl>
                                          <p:spTgt spid="36"/>
                                        </p:tgtEl>
                                        <p:attrNameLst>
                                          <p:attrName>ppt_h</p:attrName>
                                        </p:attrNameLst>
                                      </p:cBhvr>
                                      <p:tavLst>
                                        <p:tav tm="0">
                                          <p:val>
                                            <p:fltVal val="0"/>
                                          </p:val>
                                        </p:tav>
                                        <p:tav tm="100000">
                                          <p:val>
                                            <p:strVal val="#ppt_h"/>
                                          </p:val>
                                        </p:tav>
                                      </p:tavLst>
                                    </p:anim>
                                  </p:childTnLst>
                                </p:cTn>
                              </p:par>
                            </p:childTnLst>
                          </p:cTn>
                        </p:par>
                      </p:childTnLst>
                    </p:cTn>
                  </p:par>
                  <p:par>
                    <p:cTn id="91" fill="hold">
                      <p:stCondLst>
                        <p:cond delay="indefinite"/>
                      </p:stCondLst>
                      <p:childTnLst>
                        <p:par>
                          <p:cTn id="92" fill="hold">
                            <p:stCondLst>
                              <p:cond delay="0"/>
                            </p:stCondLst>
                            <p:childTnLst>
                              <p:par>
                                <p:cTn id="93" presetID="53" presetClass="entr" presetSubtype="0" fill="hold" grpId="0" nodeType="clickEffect">
                                  <p:stCondLst>
                                    <p:cond delay="0"/>
                                  </p:stCondLst>
                                  <p:childTnLst>
                                    <p:set>
                                      <p:cBhvr>
                                        <p:cTn id="94" dur="1" fill="hold">
                                          <p:stCondLst>
                                            <p:cond delay="0"/>
                                          </p:stCondLst>
                                        </p:cTn>
                                        <p:tgtEl>
                                          <p:spTgt spid="53"/>
                                        </p:tgtEl>
                                        <p:attrNameLst>
                                          <p:attrName>style.visibility</p:attrName>
                                        </p:attrNameLst>
                                      </p:cBhvr>
                                      <p:to>
                                        <p:strVal val="visible"/>
                                      </p:to>
                                    </p:set>
                                    <p:anim calcmode="lin" valueType="num">
                                      <p:cBhvr>
                                        <p:cTn id="95" dur="500" fill="hold"/>
                                        <p:tgtEl>
                                          <p:spTgt spid="53"/>
                                        </p:tgtEl>
                                        <p:attrNameLst>
                                          <p:attrName>ppt_w</p:attrName>
                                        </p:attrNameLst>
                                      </p:cBhvr>
                                      <p:tavLst>
                                        <p:tav tm="0">
                                          <p:val>
                                            <p:fltVal val="0"/>
                                          </p:val>
                                        </p:tav>
                                        <p:tav tm="100000">
                                          <p:val>
                                            <p:strVal val="#ppt_w"/>
                                          </p:val>
                                        </p:tav>
                                      </p:tavLst>
                                    </p:anim>
                                    <p:anim calcmode="lin" valueType="num">
                                      <p:cBhvr>
                                        <p:cTn id="96" dur="500" fill="hold"/>
                                        <p:tgtEl>
                                          <p:spTgt spid="53"/>
                                        </p:tgtEl>
                                        <p:attrNameLst>
                                          <p:attrName>ppt_h</p:attrName>
                                        </p:attrNameLst>
                                      </p:cBhvr>
                                      <p:tavLst>
                                        <p:tav tm="0">
                                          <p:val>
                                            <p:fltVal val="0"/>
                                          </p:val>
                                        </p:tav>
                                        <p:tav tm="100000">
                                          <p:val>
                                            <p:strVal val="#ppt_h"/>
                                          </p:val>
                                        </p:tav>
                                      </p:tavLst>
                                    </p:anim>
                                    <p:animEffect transition="in" filter="fade">
                                      <p:cBhvr>
                                        <p:cTn id="97" dur="500"/>
                                        <p:tgtEl>
                                          <p:spTgt spid="53"/>
                                        </p:tgtEl>
                                      </p:cBhvr>
                                    </p:animEffect>
                                  </p:childTnLst>
                                </p:cTn>
                              </p:par>
                            </p:childTnLst>
                          </p:cTn>
                        </p:par>
                      </p:childTnLst>
                    </p:cTn>
                  </p:par>
                  <p:par>
                    <p:cTn id="98" fill="hold">
                      <p:stCondLst>
                        <p:cond delay="indefinite"/>
                      </p:stCondLst>
                      <p:childTnLst>
                        <p:par>
                          <p:cTn id="99" fill="hold">
                            <p:stCondLst>
                              <p:cond delay="0"/>
                            </p:stCondLst>
                            <p:childTnLst>
                              <p:par>
                                <p:cTn id="100" presetID="55" presetClass="entr" presetSubtype="0" fill="hold" nodeType="clickEffect">
                                  <p:stCondLst>
                                    <p:cond delay="0"/>
                                  </p:stCondLst>
                                  <p:childTnLst>
                                    <p:set>
                                      <p:cBhvr>
                                        <p:cTn id="101" dur="1" fill="hold">
                                          <p:stCondLst>
                                            <p:cond delay="0"/>
                                          </p:stCondLst>
                                        </p:cTn>
                                        <p:tgtEl>
                                          <p:spTgt spid="52"/>
                                        </p:tgtEl>
                                        <p:attrNameLst>
                                          <p:attrName>style.visibility</p:attrName>
                                        </p:attrNameLst>
                                      </p:cBhvr>
                                      <p:to>
                                        <p:strVal val="visible"/>
                                      </p:to>
                                    </p:set>
                                    <p:anim calcmode="lin" valueType="num">
                                      <p:cBhvr>
                                        <p:cTn id="102" dur="1000" fill="hold"/>
                                        <p:tgtEl>
                                          <p:spTgt spid="52"/>
                                        </p:tgtEl>
                                        <p:attrNameLst>
                                          <p:attrName>ppt_w</p:attrName>
                                        </p:attrNameLst>
                                      </p:cBhvr>
                                      <p:tavLst>
                                        <p:tav tm="0">
                                          <p:val>
                                            <p:strVal val="#ppt_w*0.70"/>
                                          </p:val>
                                        </p:tav>
                                        <p:tav tm="100000">
                                          <p:val>
                                            <p:strVal val="#ppt_w"/>
                                          </p:val>
                                        </p:tav>
                                      </p:tavLst>
                                    </p:anim>
                                    <p:anim calcmode="lin" valueType="num">
                                      <p:cBhvr>
                                        <p:cTn id="103" dur="1000" fill="hold"/>
                                        <p:tgtEl>
                                          <p:spTgt spid="52"/>
                                        </p:tgtEl>
                                        <p:attrNameLst>
                                          <p:attrName>ppt_h</p:attrName>
                                        </p:attrNameLst>
                                      </p:cBhvr>
                                      <p:tavLst>
                                        <p:tav tm="0">
                                          <p:val>
                                            <p:strVal val="#ppt_h"/>
                                          </p:val>
                                        </p:tav>
                                        <p:tav tm="100000">
                                          <p:val>
                                            <p:strVal val="#ppt_h"/>
                                          </p:val>
                                        </p:tav>
                                      </p:tavLst>
                                    </p:anim>
                                    <p:animEffect transition="in" filter="fade">
                                      <p:cBhvr>
                                        <p:cTn id="104" dur="1000"/>
                                        <p:tgtEl>
                                          <p:spTgt spid="52"/>
                                        </p:tgtEl>
                                      </p:cBhvr>
                                    </p:animEffect>
                                  </p:childTnLst>
                                </p:cTn>
                              </p:par>
                            </p:childTnLst>
                          </p:cTn>
                        </p:par>
                        <p:par>
                          <p:cTn id="105" fill="hold">
                            <p:stCondLst>
                              <p:cond delay="1000"/>
                            </p:stCondLst>
                            <p:childTnLst>
                              <p:par>
                                <p:cTn id="106" presetID="53" presetClass="entr" presetSubtype="0" fill="hold" grpId="0" nodeType="afterEffect">
                                  <p:stCondLst>
                                    <p:cond delay="0"/>
                                  </p:stCondLst>
                                  <p:childTnLst>
                                    <p:set>
                                      <p:cBhvr>
                                        <p:cTn id="107" dur="1" fill="hold">
                                          <p:stCondLst>
                                            <p:cond delay="0"/>
                                          </p:stCondLst>
                                        </p:cTn>
                                        <p:tgtEl>
                                          <p:spTgt spid="50"/>
                                        </p:tgtEl>
                                        <p:attrNameLst>
                                          <p:attrName>style.visibility</p:attrName>
                                        </p:attrNameLst>
                                      </p:cBhvr>
                                      <p:to>
                                        <p:strVal val="visible"/>
                                      </p:to>
                                    </p:set>
                                    <p:anim calcmode="lin" valueType="num">
                                      <p:cBhvr>
                                        <p:cTn id="108" dur="500" fill="hold"/>
                                        <p:tgtEl>
                                          <p:spTgt spid="50"/>
                                        </p:tgtEl>
                                        <p:attrNameLst>
                                          <p:attrName>ppt_w</p:attrName>
                                        </p:attrNameLst>
                                      </p:cBhvr>
                                      <p:tavLst>
                                        <p:tav tm="0">
                                          <p:val>
                                            <p:fltVal val="0"/>
                                          </p:val>
                                        </p:tav>
                                        <p:tav tm="100000">
                                          <p:val>
                                            <p:strVal val="#ppt_w"/>
                                          </p:val>
                                        </p:tav>
                                      </p:tavLst>
                                    </p:anim>
                                    <p:anim calcmode="lin" valueType="num">
                                      <p:cBhvr>
                                        <p:cTn id="109" dur="500" fill="hold"/>
                                        <p:tgtEl>
                                          <p:spTgt spid="50"/>
                                        </p:tgtEl>
                                        <p:attrNameLst>
                                          <p:attrName>ppt_h</p:attrName>
                                        </p:attrNameLst>
                                      </p:cBhvr>
                                      <p:tavLst>
                                        <p:tav tm="0">
                                          <p:val>
                                            <p:fltVal val="0"/>
                                          </p:val>
                                        </p:tav>
                                        <p:tav tm="100000">
                                          <p:val>
                                            <p:strVal val="#ppt_h"/>
                                          </p:val>
                                        </p:tav>
                                      </p:tavLst>
                                    </p:anim>
                                    <p:animEffect transition="in" filter="fade">
                                      <p:cBhvr>
                                        <p:cTn id="110" dur="500"/>
                                        <p:tgtEl>
                                          <p:spTgt spid="50"/>
                                        </p:tgtEl>
                                      </p:cBhvr>
                                    </p:animEffect>
                                  </p:childTnLst>
                                </p:cTn>
                              </p:par>
                              <p:par>
                                <p:cTn id="111" presetID="53" presetClass="entr" presetSubtype="0" fill="hold" grpId="0" nodeType="withEffect">
                                  <p:stCondLst>
                                    <p:cond delay="0"/>
                                  </p:stCondLst>
                                  <p:childTnLst>
                                    <p:set>
                                      <p:cBhvr>
                                        <p:cTn id="112" dur="1" fill="hold">
                                          <p:stCondLst>
                                            <p:cond delay="0"/>
                                          </p:stCondLst>
                                        </p:cTn>
                                        <p:tgtEl>
                                          <p:spTgt spid="51"/>
                                        </p:tgtEl>
                                        <p:attrNameLst>
                                          <p:attrName>style.visibility</p:attrName>
                                        </p:attrNameLst>
                                      </p:cBhvr>
                                      <p:to>
                                        <p:strVal val="visible"/>
                                      </p:to>
                                    </p:set>
                                    <p:anim calcmode="lin" valueType="num">
                                      <p:cBhvr>
                                        <p:cTn id="113" dur="500" fill="hold"/>
                                        <p:tgtEl>
                                          <p:spTgt spid="51"/>
                                        </p:tgtEl>
                                        <p:attrNameLst>
                                          <p:attrName>ppt_w</p:attrName>
                                        </p:attrNameLst>
                                      </p:cBhvr>
                                      <p:tavLst>
                                        <p:tav tm="0">
                                          <p:val>
                                            <p:fltVal val="0"/>
                                          </p:val>
                                        </p:tav>
                                        <p:tav tm="100000">
                                          <p:val>
                                            <p:strVal val="#ppt_w"/>
                                          </p:val>
                                        </p:tav>
                                      </p:tavLst>
                                    </p:anim>
                                    <p:anim calcmode="lin" valueType="num">
                                      <p:cBhvr>
                                        <p:cTn id="114" dur="500" fill="hold"/>
                                        <p:tgtEl>
                                          <p:spTgt spid="51"/>
                                        </p:tgtEl>
                                        <p:attrNameLst>
                                          <p:attrName>ppt_h</p:attrName>
                                        </p:attrNameLst>
                                      </p:cBhvr>
                                      <p:tavLst>
                                        <p:tav tm="0">
                                          <p:val>
                                            <p:fltVal val="0"/>
                                          </p:val>
                                        </p:tav>
                                        <p:tav tm="100000">
                                          <p:val>
                                            <p:strVal val="#ppt_h"/>
                                          </p:val>
                                        </p:tav>
                                      </p:tavLst>
                                    </p:anim>
                                    <p:animEffect transition="in" filter="fade">
                                      <p:cBhvr>
                                        <p:cTn id="115" dur="500"/>
                                        <p:tgtEl>
                                          <p:spTgt spid="51"/>
                                        </p:tgtEl>
                                      </p:cBhvr>
                                    </p:animEffect>
                                  </p:childTnLst>
                                </p:cTn>
                              </p:par>
                            </p:childTnLst>
                          </p:cTn>
                        </p:par>
                      </p:childTnLst>
                    </p:cTn>
                  </p:par>
                  <p:par>
                    <p:cTn id="116" fill="hold">
                      <p:stCondLst>
                        <p:cond delay="indefinite"/>
                      </p:stCondLst>
                      <p:childTnLst>
                        <p:par>
                          <p:cTn id="117" fill="hold">
                            <p:stCondLst>
                              <p:cond delay="0"/>
                            </p:stCondLst>
                            <p:childTnLst>
                              <p:par>
                                <p:cTn id="118" presetID="53" presetClass="entr" presetSubtype="0" fill="hold" grpId="0" nodeType="clickEffect">
                                  <p:stCondLst>
                                    <p:cond delay="0"/>
                                  </p:stCondLst>
                                  <p:childTnLst>
                                    <p:set>
                                      <p:cBhvr>
                                        <p:cTn id="119" dur="1" fill="hold">
                                          <p:stCondLst>
                                            <p:cond delay="0"/>
                                          </p:stCondLst>
                                        </p:cTn>
                                        <p:tgtEl>
                                          <p:spTgt spid="54"/>
                                        </p:tgtEl>
                                        <p:attrNameLst>
                                          <p:attrName>style.visibility</p:attrName>
                                        </p:attrNameLst>
                                      </p:cBhvr>
                                      <p:to>
                                        <p:strVal val="visible"/>
                                      </p:to>
                                    </p:set>
                                    <p:anim calcmode="lin" valueType="num">
                                      <p:cBhvr>
                                        <p:cTn id="120" dur="500" fill="hold"/>
                                        <p:tgtEl>
                                          <p:spTgt spid="54"/>
                                        </p:tgtEl>
                                        <p:attrNameLst>
                                          <p:attrName>ppt_w</p:attrName>
                                        </p:attrNameLst>
                                      </p:cBhvr>
                                      <p:tavLst>
                                        <p:tav tm="0">
                                          <p:val>
                                            <p:fltVal val="0"/>
                                          </p:val>
                                        </p:tav>
                                        <p:tav tm="100000">
                                          <p:val>
                                            <p:strVal val="#ppt_w"/>
                                          </p:val>
                                        </p:tav>
                                      </p:tavLst>
                                    </p:anim>
                                    <p:anim calcmode="lin" valueType="num">
                                      <p:cBhvr>
                                        <p:cTn id="121" dur="500" fill="hold"/>
                                        <p:tgtEl>
                                          <p:spTgt spid="54"/>
                                        </p:tgtEl>
                                        <p:attrNameLst>
                                          <p:attrName>ppt_h</p:attrName>
                                        </p:attrNameLst>
                                      </p:cBhvr>
                                      <p:tavLst>
                                        <p:tav tm="0">
                                          <p:val>
                                            <p:fltVal val="0"/>
                                          </p:val>
                                        </p:tav>
                                        <p:tav tm="100000">
                                          <p:val>
                                            <p:strVal val="#ppt_h"/>
                                          </p:val>
                                        </p:tav>
                                      </p:tavLst>
                                    </p:anim>
                                    <p:animEffect transition="in" filter="fade">
                                      <p:cBhvr>
                                        <p:cTn id="122" dur="500"/>
                                        <p:tgtEl>
                                          <p:spTgt spid="54"/>
                                        </p:tgtEl>
                                      </p:cBhvr>
                                    </p:animEffect>
                                  </p:childTnLst>
                                </p:cTn>
                              </p:par>
                            </p:childTnLst>
                          </p:cTn>
                        </p:par>
                      </p:childTnLst>
                    </p:cTn>
                  </p:par>
                  <p:par>
                    <p:cTn id="123" fill="hold">
                      <p:stCondLst>
                        <p:cond delay="indefinite"/>
                      </p:stCondLst>
                      <p:childTnLst>
                        <p:par>
                          <p:cTn id="124" fill="hold">
                            <p:stCondLst>
                              <p:cond delay="0"/>
                            </p:stCondLst>
                            <p:childTnLst>
                              <p:par>
                                <p:cTn id="125" presetID="23" presetClass="entr" presetSubtype="16" fill="hold" grpId="0" nodeType="clickEffect">
                                  <p:stCondLst>
                                    <p:cond delay="0"/>
                                  </p:stCondLst>
                                  <p:childTnLst>
                                    <p:set>
                                      <p:cBhvr>
                                        <p:cTn id="126" dur="1" fill="hold">
                                          <p:stCondLst>
                                            <p:cond delay="0"/>
                                          </p:stCondLst>
                                        </p:cTn>
                                        <p:tgtEl>
                                          <p:spTgt spid="55"/>
                                        </p:tgtEl>
                                        <p:attrNameLst>
                                          <p:attrName>style.visibility</p:attrName>
                                        </p:attrNameLst>
                                      </p:cBhvr>
                                      <p:to>
                                        <p:strVal val="visible"/>
                                      </p:to>
                                    </p:set>
                                    <p:anim calcmode="lin" valueType="num">
                                      <p:cBhvr>
                                        <p:cTn id="127" dur="500" fill="hold"/>
                                        <p:tgtEl>
                                          <p:spTgt spid="55"/>
                                        </p:tgtEl>
                                        <p:attrNameLst>
                                          <p:attrName>ppt_w</p:attrName>
                                        </p:attrNameLst>
                                      </p:cBhvr>
                                      <p:tavLst>
                                        <p:tav tm="0">
                                          <p:val>
                                            <p:fltVal val="0"/>
                                          </p:val>
                                        </p:tav>
                                        <p:tav tm="100000">
                                          <p:val>
                                            <p:strVal val="#ppt_w"/>
                                          </p:val>
                                        </p:tav>
                                      </p:tavLst>
                                    </p:anim>
                                    <p:anim calcmode="lin" valueType="num">
                                      <p:cBhvr>
                                        <p:cTn id="128" dur="500" fill="hold"/>
                                        <p:tgtEl>
                                          <p:spTgt spid="55"/>
                                        </p:tgtEl>
                                        <p:attrNameLst>
                                          <p:attrName>ppt_h</p:attrName>
                                        </p:attrNameLst>
                                      </p:cBhvr>
                                      <p:tavLst>
                                        <p:tav tm="0">
                                          <p:val>
                                            <p:fltVal val="0"/>
                                          </p:val>
                                        </p:tav>
                                        <p:tav tm="100000">
                                          <p:val>
                                            <p:strVal val="#ppt_h"/>
                                          </p:val>
                                        </p:tav>
                                      </p:tavLst>
                                    </p:anim>
                                  </p:childTnLst>
                                </p:cTn>
                              </p:par>
                            </p:childTnLst>
                          </p:cTn>
                        </p:par>
                      </p:childTnLst>
                    </p:cTn>
                  </p:par>
                  <p:par>
                    <p:cTn id="129" fill="hold">
                      <p:stCondLst>
                        <p:cond delay="indefinite"/>
                      </p:stCondLst>
                      <p:childTnLst>
                        <p:par>
                          <p:cTn id="130" fill="hold">
                            <p:stCondLst>
                              <p:cond delay="0"/>
                            </p:stCondLst>
                            <p:childTnLst>
                              <p:par>
                                <p:cTn id="131" presetID="55" presetClass="entr" presetSubtype="0" fill="hold" nodeType="clickEffect">
                                  <p:stCondLst>
                                    <p:cond delay="0"/>
                                  </p:stCondLst>
                                  <p:childTnLst>
                                    <p:set>
                                      <p:cBhvr>
                                        <p:cTn id="132" dur="1" fill="hold">
                                          <p:stCondLst>
                                            <p:cond delay="0"/>
                                          </p:stCondLst>
                                        </p:cTn>
                                        <p:tgtEl>
                                          <p:spTgt spid="57"/>
                                        </p:tgtEl>
                                        <p:attrNameLst>
                                          <p:attrName>style.visibility</p:attrName>
                                        </p:attrNameLst>
                                      </p:cBhvr>
                                      <p:to>
                                        <p:strVal val="visible"/>
                                      </p:to>
                                    </p:set>
                                    <p:anim calcmode="lin" valueType="num">
                                      <p:cBhvr>
                                        <p:cTn id="133" dur="1000" fill="hold"/>
                                        <p:tgtEl>
                                          <p:spTgt spid="57"/>
                                        </p:tgtEl>
                                        <p:attrNameLst>
                                          <p:attrName>ppt_w</p:attrName>
                                        </p:attrNameLst>
                                      </p:cBhvr>
                                      <p:tavLst>
                                        <p:tav tm="0">
                                          <p:val>
                                            <p:strVal val="#ppt_w*0.70"/>
                                          </p:val>
                                        </p:tav>
                                        <p:tav tm="100000">
                                          <p:val>
                                            <p:strVal val="#ppt_w"/>
                                          </p:val>
                                        </p:tav>
                                      </p:tavLst>
                                    </p:anim>
                                    <p:anim calcmode="lin" valueType="num">
                                      <p:cBhvr>
                                        <p:cTn id="134" dur="1000" fill="hold"/>
                                        <p:tgtEl>
                                          <p:spTgt spid="57"/>
                                        </p:tgtEl>
                                        <p:attrNameLst>
                                          <p:attrName>ppt_h</p:attrName>
                                        </p:attrNameLst>
                                      </p:cBhvr>
                                      <p:tavLst>
                                        <p:tav tm="0">
                                          <p:val>
                                            <p:strVal val="#ppt_h"/>
                                          </p:val>
                                        </p:tav>
                                        <p:tav tm="100000">
                                          <p:val>
                                            <p:strVal val="#ppt_h"/>
                                          </p:val>
                                        </p:tav>
                                      </p:tavLst>
                                    </p:anim>
                                    <p:animEffect transition="in" filter="fade">
                                      <p:cBhvr>
                                        <p:cTn id="135" dur="1000"/>
                                        <p:tgtEl>
                                          <p:spTgt spid="57"/>
                                        </p:tgtEl>
                                      </p:cBhvr>
                                    </p:animEffect>
                                  </p:childTnLst>
                                </p:cTn>
                              </p:par>
                            </p:childTnLst>
                          </p:cTn>
                        </p:par>
                        <p:par>
                          <p:cTn id="136" fill="hold">
                            <p:stCondLst>
                              <p:cond delay="1000"/>
                            </p:stCondLst>
                            <p:childTnLst>
                              <p:par>
                                <p:cTn id="137" presetID="53" presetClass="entr" presetSubtype="0" fill="hold" grpId="0" nodeType="afterEffect">
                                  <p:stCondLst>
                                    <p:cond delay="0"/>
                                  </p:stCondLst>
                                  <p:childTnLst>
                                    <p:set>
                                      <p:cBhvr>
                                        <p:cTn id="138" dur="1" fill="hold">
                                          <p:stCondLst>
                                            <p:cond delay="0"/>
                                          </p:stCondLst>
                                        </p:cTn>
                                        <p:tgtEl>
                                          <p:spTgt spid="56"/>
                                        </p:tgtEl>
                                        <p:attrNameLst>
                                          <p:attrName>style.visibility</p:attrName>
                                        </p:attrNameLst>
                                      </p:cBhvr>
                                      <p:to>
                                        <p:strVal val="visible"/>
                                      </p:to>
                                    </p:set>
                                    <p:anim calcmode="lin" valueType="num">
                                      <p:cBhvr>
                                        <p:cTn id="139" dur="500" fill="hold"/>
                                        <p:tgtEl>
                                          <p:spTgt spid="56"/>
                                        </p:tgtEl>
                                        <p:attrNameLst>
                                          <p:attrName>ppt_w</p:attrName>
                                        </p:attrNameLst>
                                      </p:cBhvr>
                                      <p:tavLst>
                                        <p:tav tm="0">
                                          <p:val>
                                            <p:fltVal val="0"/>
                                          </p:val>
                                        </p:tav>
                                        <p:tav tm="100000">
                                          <p:val>
                                            <p:strVal val="#ppt_w"/>
                                          </p:val>
                                        </p:tav>
                                      </p:tavLst>
                                    </p:anim>
                                    <p:anim calcmode="lin" valueType="num">
                                      <p:cBhvr>
                                        <p:cTn id="140" dur="500" fill="hold"/>
                                        <p:tgtEl>
                                          <p:spTgt spid="56"/>
                                        </p:tgtEl>
                                        <p:attrNameLst>
                                          <p:attrName>ppt_h</p:attrName>
                                        </p:attrNameLst>
                                      </p:cBhvr>
                                      <p:tavLst>
                                        <p:tav tm="0">
                                          <p:val>
                                            <p:fltVal val="0"/>
                                          </p:val>
                                        </p:tav>
                                        <p:tav tm="100000">
                                          <p:val>
                                            <p:strVal val="#ppt_h"/>
                                          </p:val>
                                        </p:tav>
                                      </p:tavLst>
                                    </p:anim>
                                    <p:animEffect transition="in" filter="fade">
                                      <p:cBhvr>
                                        <p:cTn id="141" dur="500"/>
                                        <p:tgtEl>
                                          <p:spTgt spid="56"/>
                                        </p:tgtEl>
                                      </p:cBhvr>
                                    </p:animEffect>
                                  </p:childTnLst>
                                </p:cTn>
                              </p:par>
                            </p:childTnLst>
                          </p:cTn>
                        </p:par>
                        <p:par>
                          <p:cTn id="142" fill="hold">
                            <p:stCondLst>
                              <p:cond delay="1500"/>
                            </p:stCondLst>
                            <p:childTnLst>
                              <p:par>
                                <p:cTn id="143" presetID="53" presetClass="entr" presetSubtype="0" fill="hold" grpId="1" nodeType="afterEffect">
                                  <p:stCondLst>
                                    <p:cond delay="0"/>
                                  </p:stCondLst>
                                  <p:childTnLst>
                                    <p:set>
                                      <p:cBhvr>
                                        <p:cTn id="144" dur="1" fill="hold">
                                          <p:stCondLst>
                                            <p:cond delay="0"/>
                                          </p:stCondLst>
                                        </p:cTn>
                                        <p:tgtEl>
                                          <p:spTgt spid="66"/>
                                        </p:tgtEl>
                                        <p:attrNameLst>
                                          <p:attrName>style.visibility</p:attrName>
                                        </p:attrNameLst>
                                      </p:cBhvr>
                                      <p:to>
                                        <p:strVal val="visible"/>
                                      </p:to>
                                    </p:set>
                                    <p:anim calcmode="lin" valueType="num">
                                      <p:cBhvr>
                                        <p:cTn id="145" dur="500" fill="hold"/>
                                        <p:tgtEl>
                                          <p:spTgt spid="66"/>
                                        </p:tgtEl>
                                        <p:attrNameLst>
                                          <p:attrName>ppt_w</p:attrName>
                                        </p:attrNameLst>
                                      </p:cBhvr>
                                      <p:tavLst>
                                        <p:tav tm="0">
                                          <p:val>
                                            <p:fltVal val="0"/>
                                          </p:val>
                                        </p:tav>
                                        <p:tav tm="100000">
                                          <p:val>
                                            <p:strVal val="#ppt_w"/>
                                          </p:val>
                                        </p:tav>
                                      </p:tavLst>
                                    </p:anim>
                                    <p:anim calcmode="lin" valueType="num">
                                      <p:cBhvr>
                                        <p:cTn id="146" dur="500" fill="hold"/>
                                        <p:tgtEl>
                                          <p:spTgt spid="66"/>
                                        </p:tgtEl>
                                        <p:attrNameLst>
                                          <p:attrName>ppt_h</p:attrName>
                                        </p:attrNameLst>
                                      </p:cBhvr>
                                      <p:tavLst>
                                        <p:tav tm="0">
                                          <p:val>
                                            <p:fltVal val="0"/>
                                          </p:val>
                                        </p:tav>
                                        <p:tav tm="100000">
                                          <p:val>
                                            <p:strVal val="#ppt_h"/>
                                          </p:val>
                                        </p:tav>
                                      </p:tavLst>
                                    </p:anim>
                                    <p:animEffect transition="in" filter="fade">
                                      <p:cBhvr>
                                        <p:cTn id="147" dur="500"/>
                                        <p:tgtEl>
                                          <p:spTgt spid="66"/>
                                        </p:tgtEl>
                                      </p:cBhvr>
                                    </p:animEffect>
                                  </p:childTnLst>
                                </p:cTn>
                              </p:par>
                            </p:childTnLst>
                          </p:cTn>
                        </p:par>
                      </p:childTnLst>
                    </p:cTn>
                  </p:par>
                  <p:par>
                    <p:cTn id="148" fill="hold">
                      <p:stCondLst>
                        <p:cond delay="indefinite"/>
                      </p:stCondLst>
                      <p:childTnLst>
                        <p:par>
                          <p:cTn id="149" fill="hold">
                            <p:stCondLst>
                              <p:cond delay="0"/>
                            </p:stCondLst>
                            <p:childTnLst>
                              <p:par>
                                <p:cTn id="150" presetID="55" presetClass="entr" presetSubtype="0" fill="hold" nodeType="clickEffect">
                                  <p:stCondLst>
                                    <p:cond delay="0"/>
                                  </p:stCondLst>
                                  <p:childTnLst>
                                    <p:set>
                                      <p:cBhvr>
                                        <p:cTn id="151" dur="1" fill="hold">
                                          <p:stCondLst>
                                            <p:cond delay="0"/>
                                          </p:stCondLst>
                                        </p:cTn>
                                        <p:tgtEl>
                                          <p:spTgt spid="62"/>
                                        </p:tgtEl>
                                        <p:attrNameLst>
                                          <p:attrName>style.visibility</p:attrName>
                                        </p:attrNameLst>
                                      </p:cBhvr>
                                      <p:to>
                                        <p:strVal val="visible"/>
                                      </p:to>
                                    </p:set>
                                    <p:anim calcmode="lin" valueType="num">
                                      <p:cBhvr>
                                        <p:cTn id="152" dur="1000" fill="hold"/>
                                        <p:tgtEl>
                                          <p:spTgt spid="62"/>
                                        </p:tgtEl>
                                        <p:attrNameLst>
                                          <p:attrName>ppt_w</p:attrName>
                                        </p:attrNameLst>
                                      </p:cBhvr>
                                      <p:tavLst>
                                        <p:tav tm="0">
                                          <p:val>
                                            <p:strVal val="#ppt_w*0.70"/>
                                          </p:val>
                                        </p:tav>
                                        <p:tav tm="100000">
                                          <p:val>
                                            <p:strVal val="#ppt_w"/>
                                          </p:val>
                                        </p:tav>
                                      </p:tavLst>
                                    </p:anim>
                                    <p:anim calcmode="lin" valueType="num">
                                      <p:cBhvr>
                                        <p:cTn id="153" dur="1000" fill="hold"/>
                                        <p:tgtEl>
                                          <p:spTgt spid="62"/>
                                        </p:tgtEl>
                                        <p:attrNameLst>
                                          <p:attrName>ppt_h</p:attrName>
                                        </p:attrNameLst>
                                      </p:cBhvr>
                                      <p:tavLst>
                                        <p:tav tm="0">
                                          <p:val>
                                            <p:strVal val="#ppt_h"/>
                                          </p:val>
                                        </p:tav>
                                        <p:tav tm="100000">
                                          <p:val>
                                            <p:strVal val="#ppt_h"/>
                                          </p:val>
                                        </p:tav>
                                      </p:tavLst>
                                    </p:anim>
                                    <p:animEffect transition="in" filter="fade">
                                      <p:cBhvr>
                                        <p:cTn id="154" dur="1000"/>
                                        <p:tgtEl>
                                          <p:spTgt spid="62"/>
                                        </p:tgtEl>
                                      </p:cBhvr>
                                    </p:animEffect>
                                  </p:childTnLst>
                                </p:cTn>
                              </p:par>
                            </p:childTnLst>
                          </p:cTn>
                        </p:par>
                        <p:par>
                          <p:cTn id="155" fill="hold">
                            <p:stCondLst>
                              <p:cond delay="1000"/>
                            </p:stCondLst>
                            <p:childTnLst>
                              <p:par>
                                <p:cTn id="156" presetID="53" presetClass="entr" presetSubtype="0" fill="hold" grpId="0" nodeType="afterEffect">
                                  <p:stCondLst>
                                    <p:cond delay="0"/>
                                  </p:stCondLst>
                                  <p:childTnLst>
                                    <p:set>
                                      <p:cBhvr>
                                        <p:cTn id="157" dur="1" fill="hold">
                                          <p:stCondLst>
                                            <p:cond delay="0"/>
                                          </p:stCondLst>
                                        </p:cTn>
                                        <p:tgtEl>
                                          <p:spTgt spid="61"/>
                                        </p:tgtEl>
                                        <p:attrNameLst>
                                          <p:attrName>style.visibility</p:attrName>
                                        </p:attrNameLst>
                                      </p:cBhvr>
                                      <p:to>
                                        <p:strVal val="visible"/>
                                      </p:to>
                                    </p:set>
                                    <p:anim calcmode="lin" valueType="num">
                                      <p:cBhvr>
                                        <p:cTn id="158" dur="500" fill="hold"/>
                                        <p:tgtEl>
                                          <p:spTgt spid="61"/>
                                        </p:tgtEl>
                                        <p:attrNameLst>
                                          <p:attrName>ppt_w</p:attrName>
                                        </p:attrNameLst>
                                      </p:cBhvr>
                                      <p:tavLst>
                                        <p:tav tm="0">
                                          <p:val>
                                            <p:fltVal val="0"/>
                                          </p:val>
                                        </p:tav>
                                        <p:tav tm="100000">
                                          <p:val>
                                            <p:strVal val="#ppt_w"/>
                                          </p:val>
                                        </p:tav>
                                      </p:tavLst>
                                    </p:anim>
                                    <p:anim calcmode="lin" valueType="num">
                                      <p:cBhvr>
                                        <p:cTn id="159" dur="500" fill="hold"/>
                                        <p:tgtEl>
                                          <p:spTgt spid="61"/>
                                        </p:tgtEl>
                                        <p:attrNameLst>
                                          <p:attrName>ppt_h</p:attrName>
                                        </p:attrNameLst>
                                      </p:cBhvr>
                                      <p:tavLst>
                                        <p:tav tm="0">
                                          <p:val>
                                            <p:fltVal val="0"/>
                                          </p:val>
                                        </p:tav>
                                        <p:tav tm="100000">
                                          <p:val>
                                            <p:strVal val="#ppt_h"/>
                                          </p:val>
                                        </p:tav>
                                      </p:tavLst>
                                    </p:anim>
                                    <p:animEffect transition="in" filter="fade">
                                      <p:cBhvr>
                                        <p:cTn id="160" dur="500"/>
                                        <p:tgtEl>
                                          <p:spTgt spid="61"/>
                                        </p:tgtEl>
                                      </p:cBhvr>
                                    </p:animEffect>
                                  </p:childTnLst>
                                </p:cTn>
                              </p:par>
                            </p:childTnLst>
                          </p:cTn>
                        </p:par>
                        <p:par>
                          <p:cTn id="161" fill="hold">
                            <p:stCondLst>
                              <p:cond delay="1500"/>
                            </p:stCondLst>
                            <p:childTnLst>
                              <p:par>
                                <p:cTn id="162" presetID="53" presetClass="entr" presetSubtype="0" fill="hold" grpId="0" nodeType="afterEffect">
                                  <p:stCondLst>
                                    <p:cond delay="0"/>
                                  </p:stCondLst>
                                  <p:childTnLst>
                                    <p:set>
                                      <p:cBhvr>
                                        <p:cTn id="163" dur="1" fill="hold">
                                          <p:stCondLst>
                                            <p:cond delay="0"/>
                                          </p:stCondLst>
                                        </p:cTn>
                                        <p:tgtEl>
                                          <p:spTgt spid="66"/>
                                        </p:tgtEl>
                                        <p:attrNameLst>
                                          <p:attrName>style.visibility</p:attrName>
                                        </p:attrNameLst>
                                      </p:cBhvr>
                                      <p:to>
                                        <p:strVal val="visible"/>
                                      </p:to>
                                    </p:set>
                                    <p:anim calcmode="lin" valueType="num">
                                      <p:cBhvr>
                                        <p:cTn id="164" dur="500" fill="hold"/>
                                        <p:tgtEl>
                                          <p:spTgt spid="66"/>
                                        </p:tgtEl>
                                        <p:attrNameLst>
                                          <p:attrName>ppt_w</p:attrName>
                                        </p:attrNameLst>
                                      </p:cBhvr>
                                      <p:tavLst>
                                        <p:tav tm="0">
                                          <p:val>
                                            <p:fltVal val="0"/>
                                          </p:val>
                                        </p:tav>
                                        <p:tav tm="100000">
                                          <p:val>
                                            <p:strVal val="#ppt_w"/>
                                          </p:val>
                                        </p:tav>
                                      </p:tavLst>
                                    </p:anim>
                                    <p:anim calcmode="lin" valueType="num">
                                      <p:cBhvr>
                                        <p:cTn id="165" dur="500" fill="hold"/>
                                        <p:tgtEl>
                                          <p:spTgt spid="66"/>
                                        </p:tgtEl>
                                        <p:attrNameLst>
                                          <p:attrName>ppt_h</p:attrName>
                                        </p:attrNameLst>
                                      </p:cBhvr>
                                      <p:tavLst>
                                        <p:tav tm="0">
                                          <p:val>
                                            <p:fltVal val="0"/>
                                          </p:val>
                                        </p:tav>
                                        <p:tav tm="100000">
                                          <p:val>
                                            <p:strVal val="#ppt_h"/>
                                          </p:val>
                                        </p:tav>
                                      </p:tavLst>
                                    </p:anim>
                                    <p:animEffect transition="in" filter="fade">
                                      <p:cBhvr>
                                        <p:cTn id="166" dur="500"/>
                                        <p:tgtEl>
                                          <p:spTgt spid="66"/>
                                        </p:tgtEl>
                                      </p:cBhvr>
                                    </p:animEffect>
                                  </p:childTnLst>
                                </p:cTn>
                              </p:par>
                            </p:childTnLst>
                          </p:cTn>
                        </p:par>
                        <p:par>
                          <p:cTn id="167" fill="hold">
                            <p:stCondLst>
                              <p:cond delay="2000"/>
                            </p:stCondLst>
                            <p:childTnLst>
                              <p:par>
                                <p:cTn id="168" presetID="53" presetClass="entr" presetSubtype="0" fill="hold" grpId="0" nodeType="afterEffect">
                                  <p:stCondLst>
                                    <p:cond delay="0"/>
                                  </p:stCondLst>
                                  <p:childTnLst>
                                    <p:set>
                                      <p:cBhvr>
                                        <p:cTn id="169" dur="1" fill="hold">
                                          <p:stCondLst>
                                            <p:cond delay="0"/>
                                          </p:stCondLst>
                                        </p:cTn>
                                        <p:tgtEl>
                                          <p:spTgt spid="67"/>
                                        </p:tgtEl>
                                        <p:attrNameLst>
                                          <p:attrName>style.visibility</p:attrName>
                                        </p:attrNameLst>
                                      </p:cBhvr>
                                      <p:to>
                                        <p:strVal val="visible"/>
                                      </p:to>
                                    </p:set>
                                    <p:anim calcmode="lin" valueType="num">
                                      <p:cBhvr>
                                        <p:cTn id="170" dur="500" fill="hold"/>
                                        <p:tgtEl>
                                          <p:spTgt spid="67"/>
                                        </p:tgtEl>
                                        <p:attrNameLst>
                                          <p:attrName>ppt_w</p:attrName>
                                        </p:attrNameLst>
                                      </p:cBhvr>
                                      <p:tavLst>
                                        <p:tav tm="0">
                                          <p:val>
                                            <p:fltVal val="0"/>
                                          </p:val>
                                        </p:tav>
                                        <p:tav tm="100000">
                                          <p:val>
                                            <p:strVal val="#ppt_w"/>
                                          </p:val>
                                        </p:tav>
                                      </p:tavLst>
                                    </p:anim>
                                    <p:anim calcmode="lin" valueType="num">
                                      <p:cBhvr>
                                        <p:cTn id="171" dur="500" fill="hold"/>
                                        <p:tgtEl>
                                          <p:spTgt spid="67"/>
                                        </p:tgtEl>
                                        <p:attrNameLst>
                                          <p:attrName>ppt_h</p:attrName>
                                        </p:attrNameLst>
                                      </p:cBhvr>
                                      <p:tavLst>
                                        <p:tav tm="0">
                                          <p:val>
                                            <p:fltVal val="0"/>
                                          </p:val>
                                        </p:tav>
                                        <p:tav tm="100000">
                                          <p:val>
                                            <p:strVal val="#ppt_h"/>
                                          </p:val>
                                        </p:tav>
                                      </p:tavLst>
                                    </p:anim>
                                    <p:animEffect transition="in" filter="fade">
                                      <p:cBhvr>
                                        <p:cTn id="172" dur="500"/>
                                        <p:tgtEl>
                                          <p:spTgt spid="67"/>
                                        </p:tgtEl>
                                      </p:cBhvr>
                                    </p:animEffect>
                                  </p:childTnLst>
                                </p:cTn>
                              </p:par>
                            </p:childTnLst>
                          </p:cTn>
                        </p:par>
                      </p:childTnLst>
                    </p:cTn>
                  </p:par>
                  <p:par>
                    <p:cTn id="173" fill="hold">
                      <p:stCondLst>
                        <p:cond delay="indefinite"/>
                      </p:stCondLst>
                      <p:childTnLst>
                        <p:par>
                          <p:cTn id="174" fill="hold">
                            <p:stCondLst>
                              <p:cond delay="0"/>
                            </p:stCondLst>
                            <p:childTnLst>
                              <p:par>
                                <p:cTn id="175" presetID="53" presetClass="entr" presetSubtype="0" fill="hold" grpId="0" nodeType="clickEffect">
                                  <p:stCondLst>
                                    <p:cond delay="0"/>
                                  </p:stCondLst>
                                  <p:childTnLst>
                                    <p:set>
                                      <p:cBhvr>
                                        <p:cTn id="176" dur="1" fill="hold">
                                          <p:stCondLst>
                                            <p:cond delay="0"/>
                                          </p:stCondLst>
                                        </p:cTn>
                                        <p:tgtEl>
                                          <p:spTgt spid="68"/>
                                        </p:tgtEl>
                                        <p:attrNameLst>
                                          <p:attrName>style.visibility</p:attrName>
                                        </p:attrNameLst>
                                      </p:cBhvr>
                                      <p:to>
                                        <p:strVal val="visible"/>
                                      </p:to>
                                    </p:set>
                                    <p:anim calcmode="lin" valueType="num">
                                      <p:cBhvr>
                                        <p:cTn id="177" dur="500" fill="hold"/>
                                        <p:tgtEl>
                                          <p:spTgt spid="68"/>
                                        </p:tgtEl>
                                        <p:attrNameLst>
                                          <p:attrName>ppt_w</p:attrName>
                                        </p:attrNameLst>
                                      </p:cBhvr>
                                      <p:tavLst>
                                        <p:tav tm="0">
                                          <p:val>
                                            <p:fltVal val="0"/>
                                          </p:val>
                                        </p:tav>
                                        <p:tav tm="100000">
                                          <p:val>
                                            <p:strVal val="#ppt_w"/>
                                          </p:val>
                                        </p:tav>
                                      </p:tavLst>
                                    </p:anim>
                                    <p:anim calcmode="lin" valueType="num">
                                      <p:cBhvr>
                                        <p:cTn id="178" dur="500" fill="hold"/>
                                        <p:tgtEl>
                                          <p:spTgt spid="68"/>
                                        </p:tgtEl>
                                        <p:attrNameLst>
                                          <p:attrName>ppt_h</p:attrName>
                                        </p:attrNameLst>
                                      </p:cBhvr>
                                      <p:tavLst>
                                        <p:tav tm="0">
                                          <p:val>
                                            <p:fltVal val="0"/>
                                          </p:val>
                                        </p:tav>
                                        <p:tav tm="100000">
                                          <p:val>
                                            <p:strVal val="#ppt_h"/>
                                          </p:val>
                                        </p:tav>
                                      </p:tavLst>
                                    </p:anim>
                                    <p:animEffect transition="in" filter="fade">
                                      <p:cBhvr>
                                        <p:cTn id="17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p:bldP spid="21" grpId="0" animBg="1"/>
      <p:bldP spid="22" grpId="0"/>
      <p:bldP spid="28" grpId="0" animBg="1"/>
      <p:bldP spid="30" grpId="0"/>
      <p:bldP spid="31" grpId="0" animBg="1"/>
      <p:bldP spid="32" grpId="0"/>
      <p:bldP spid="33" grpId="0" animBg="1"/>
      <p:bldP spid="34" grpId="1"/>
      <p:bldP spid="35" grpId="0"/>
      <p:bldP spid="36" grpId="0"/>
      <p:bldP spid="50" grpId="0"/>
      <p:bldP spid="51" grpId="0"/>
      <p:bldP spid="53" grpId="0" animBg="1"/>
      <p:bldP spid="54" grpId="0" animBg="1"/>
      <p:bldP spid="55" grpId="0"/>
      <p:bldP spid="56" grpId="0"/>
      <p:bldP spid="61" grpId="0"/>
      <p:bldP spid="66" grpId="0"/>
      <p:bldP spid="66" grpId="1"/>
      <p:bldP spid="67" grpId="0"/>
      <p:bldP spid="6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85852" y="-24"/>
            <a:ext cx="7043758" cy="1143000"/>
          </a:xfrm>
        </p:spPr>
        <p:txBody>
          <a:bodyPr>
            <a:normAutofit fontScale="90000"/>
          </a:bodyPr>
          <a:lstStyle/>
          <a:p>
            <a:r>
              <a:rPr lang="it-IT" sz="2800" b="1" dirty="0" smtClean="0">
                <a:latin typeface="Times New Roman" pitchFamily="18" charset="0"/>
                <a:cs typeface="Times New Roman" pitchFamily="18" charset="0"/>
              </a:rPr>
              <a:t>Effetti del </a:t>
            </a:r>
            <a:r>
              <a:rPr lang="it-IT" sz="2800" b="1" dirty="0" err="1" smtClean="0">
                <a:latin typeface="Times New Roman" pitchFamily="18" charset="0"/>
                <a:cs typeface="Times New Roman" pitchFamily="18" charset="0"/>
              </a:rPr>
              <a:t>crossing</a:t>
            </a:r>
            <a:r>
              <a:rPr lang="it-IT" sz="2800" b="1" dirty="0" smtClean="0">
                <a:latin typeface="Times New Roman" pitchFamily="18" charset="0"/>
                <a:cs typeface="Times New Roman" pitchFamily="18" charset="0"/>
              </a:rPr>
              <a:t> </a:t>
            </a:r>
            <a:r>
              <a:rPr lang="it-IT" sz="2800" b="1" dirty="0" err="1" smtClean="0">
                <a:latin typeface="Times New Roman" pitchFamily="18" charset="0"/>
                <a:cs typeface="Times New Roman" pitchFamily="18" charset="0"/>
              </a:rPr>
              <a:t>over</a:t>
            </a:r>
            <a:r>
              <a:rPr lang="it-IT" sz="2800" b="1" dirty="0" smtClean="0">
                <a:latin typeface="Times New Roman" pitchFamily="18" charset="0"/>
                <a:cs typeface="Times New Roman" pitchFamily="18" charset="0"/>
              </a:rPr>
              <a:t> nella regione compresa fra il centromero e il sito della </a:t>
            </a:r>
            <a:r>
              <a:rPr lang="it-IT" sz="2800" b="1" dirty="0" err="1" smtClean="0">
                <a:latin typeface="Times New Roman" pitchFamily="18" charset="0"/>
                <a:cs typeface="Times New Roman" pitchFamily="18" charset="0"/>
              </a:rPr>
              <a:t>traslocazione</a:t>
            </a:r>
            <a:endParaRPr lang="it-IT" sz="2800" b="1" dirty="0">
              <a:latin typeface="Times New Roman" pitchFamily="18" charset="0"/>
              <a:cs typeface="Times New Roman" pitchFamily="18" charset="0"/>
            </a:endParaRPr>
          </a:p>
        </p:txBody>
      </p:sp>
      <p:sp>
        <p:nvSpPr>
          <p:cNvPr id="5" name="AutoShape 39">
            <a:hlinkClick r:id="" action="ppaction://hlinkshowjump?jump=previousslide" highlightClick="1"/>
          </p:cNvPr>
          <p:cNvSpPr>
            <a:spLocks noChangeArrowheads="1"/>
          </p:cNvSpPr>
          <p:nvPr/>
        </p:nvSpPr>
        <p:spPr bwMode="auto">
          <a:xfrm>
            <a:off x="107950" y="115888"/>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6" name="AutoShape 40">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grpSp>
        <p:nvGrpSpPr>
          <p:cNvPr id="30" name="Gruppo 29"/>
          <p:cNvGrpSpPr/>
          <p:nvPr/>
        </p:nvGrpSpPr>
        <p:grpSpPr>
          <a:xfrm flipH="1">
            <a:off x="3009886" y="3957226"/>
            <a:ext cx="785818" cy="142876"/>
            <a:chOff x="1071538" y="1643050"/>
            <a:chExt cx="785818" cy="142876"/>
          </a:xfrm>
          <a:solidFill>
            <a:schemeClr val="accent2"/>
          </a:solidFill>
        </p:grpSpPr>
        <p:cxnSp>
          <p:nvCxnSpPr>
            <p:cNvPr id="31" name="Connettore 1 30"/>
            <p:cNvCxnSpPr/>
            <p:nvPr/>
          </p:nvCxnSpPr>
          <p:spPr>
            <a:xfrm>
              <a:off x="1071538" y="1714488"/>
              <a:ext cx="785818" cy="0"/>
            </a:xfrm>
            <a:prstGeom prst="line">
              <a:avLst/>
            </a:prstGeom>
            <a:grpFill/>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2" name="Ovale 31"/>
            <p:cNvSpPr/>
            <p:nvPr/>
          </p:nvSpPr>
          <p:spPr>
            <a:xfrm>
              <a:off x="1214414" y="1643050"/>
              <a:ext cx="142876" cy="142876"/>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85" name="Gruppo 84"/>
          <p:cNvGrpSpPr/>
          <p:nvPr/>
        </p:nvGrpSpPr>
        <p:grpSpPr>
          <a:xfrm>
            <a:off x="2000232" y="3019010"/>
            <a:ext cx="785818" cy="866779"/>
            <a:chOff x="1643042" y="1714490"/>
            <a:chExt cx="785818" cy="866779"/>
          </a:xfrm>
        </p:grpSpPr>
        <p:grpSp>
          <p:nvGrpSpPr>
            <p:cNvPr id="13" name="Gruppo 12"/>
            <p:cNvGrpSpPr/>
            <p:nvPr/>
          </p:nvGrpSpPr>
          <p:grpSpPr>
            <a:xfrm>
              <a:off x="1643042" y="2438393"/>
              <a:ext cx="785818" cy="142876"/>
              <a:chOff x="1071538" y="1643050"/>
              <a:chExt cx="785818" cy="142876"/>
            </a:xfrm>
          </p:grpSpPr>
          <p:cxnSp>
            <p:nvCxnSpPr>
              <p:cNvPr id="14" name="Connettore 1 13"/>
              <p:cNvCxnSpPr/>
              <p:nvPr/>
            </p:nvCxnSpPr>
            <p:spPr>
              <a:xfrm flipV="1">
                <a:off x="1071538" y="1704964"/>
                <a:ext cx="785818" cy="9524"/>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5" name="Ovale 14"/>
              <p:cNvSpPr/>
              <p:nvPr/>
            </p:nvSpPr>
            <p:spPr>
              <a:xfrm>
                <a:off x="1357290" y="1643050"/>
                <a:ext cx="142876" cy="142876"/>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cxnSp>
          <p:nvCxnSpPr>
            <p:cNvPr id="38" name="Connettore 1 37"/>
            <p:cNvCxnSpPr/>
            <p:nvPr/>
          </p:nvCxnSpPr>
          <p:spPr>
            <a:xfrm rot="5400000" flipH="1" flipV="1">
              <a:off x="2035952" y="2107397"/>
              <a:ext cx="785816" cy="1"/>
            </a:xfrm>
            <a:prstGeom prst="line">
              <a:avLst/>
            </a:prstGeom>
            <a:ln w="38100"/>
          </p:spPr>
          <p:style>
            <a:lnRef idx="1">
              <a:schemeClr val="accent1"/>
            </a:lnRef>
            <a:fillRef idx="0">
              <a:schemeClr val="accent1"/>
            </a:fillRef>
            <a:effectRef idx="0">
              <a:schemeClr val="accent1"/>
            </a:effectRef>
            <a:fontRef idx="minor">
              <a:schemeClr val="tx1"/>
            </a:fontRef>
          </p:style>
        </p:cxnSp>
      </p:grpSp>
      <p:cxnSp>
        <p:nvCxnSpPr>
          <p:cNvPr id="43" name="Connettore 1 42"/>
          <p:cNvCxnSpPr/>
          <p:nvPr/>
        </p:nvCxnSpPr>
        <p:spPr>
          <a:xfrm rot="5400000" flipH="1" flipV="1">
            <a:off x="2607455" y="3421440"/>
            <a:ext cx="785816" cy="1"/>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5" name="Connettore 1 44"/>
          <p:cNvCxnSpPr/>
          <p:nvPr/>
        </p:nvCxnSpPr>
        <p:spPr>
          <a:xfrm rot="5400000" flipH="1" flipV="1">
            <a:off x="2764615" y="4245776"/>
            <a:ext cx="500064" cy="9521"/>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89" name="Gruppo 88"/>
          <p:cNvGrpSpPr/>
          <p:nvPr/>
        </p:nvGrpSpPr>
        <p:grpSpPr>
          <a:xfrm>
            <a:off x="2000232" y="3947703"/>
            <a:ext cx="795339" cy="571503"/>
            <a:chOff x="1643042" y="2643183"/>
            <a:chExt cx="795339" cy="571503"/>
          </a:xfrm>
        </p:grpSpPr>
        <p:grpSp>
          <p:nvGrpSpPr>
            <p:cNvPr id="16" name="Gruppo 15"/>
            <p:cNvGrpSpPr/>
            <p:nvPr/>
          </p:nvGrpSpPr>
          <p:grpSpPr>
            <a:xfrm>
              <a:off x="1643042" y="2643183"/>
              <a:ext cx="785818" cy="142876"/>
              <a:chOff x="1071538" y="1643050"/>
              <a:chExt cx="785818" cy="142876"/>
            </a:xfrm>
            <a:solidFill>
              <a:schemeClr val="accent1">
                <a:lumMod val="40000"/>
                <a:lumOff val="60000"/>
              </a:schemeClr>
            </a:solidFill>
          </p:grpSpPr>
          <p:cxnSp>
            <p:nvCxnSpPr>
              <p:cNvPr id="17" name="Connettore 1 16"/>
              <p:cNvCxnSpPr/>
              <p:nvPr/>
            </p:nvCxnSpPr>
            <p:spPr>
              <a:xfrm>
                <a:off x="1071538" y="1714488"/>
                <a:ext cx="785818" cy="0"/>
              </a:xfrm>
              <a:prstGeom prst="line">
                <a:avLst/>
              </a:prstGeom>
              <a:grpFill/>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8" name="Ovale 17"/>
              <p:cNvSpPr/>
              <p:nvPr/>
            </p:nvSpPr>
            <p:spPr>
              <a:xfrm>
                <a:off x="1357290" y="1643050"/>
                <a:ext cx="142876" cy="142876"/>
              </a:xfrm>
              <a:prstGeom prst="ellipse">
                <a:avLst/>
              </a:prstGeom>
              <a:grp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cxnSp>
          <p:nvCxnSpPr>
            <p:cNvPr id="51" name="Connettore 1 50"/>
            <p:cNvCxnSpPr/>
            <p:nvPr/>
          </p:nvCxnSpPr>
          <p:spPr>
            <a:xfrm rot="5400000" flipH="1" flipV="1">
              <a:off x="2183589" y="2959893"/>
              <a:ext cx="500064" cy="9521"/>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67" name="Gruppo 66"/>
          <p:cNvGrpSpPr/>
          <p:nvPr/>
        </p:nvGrpSpPr>
        <p:grpSpPr>
          <a:xfrm flipH="1">
            <a:off x="6500826" y="3752435"/>
            <a:ext cx="785818" cy="142876"/>
            <a:chOff x="1071538" y="1643050"/>
            <a:chExt cx="785818" cy="142876"/>
          </a:xfrm>
          <a:solidFill>
            <a:schemeClr val="accent6"/>
          </a:solidFill>
        </p:grpSpPr>
        <p:cxnSp>
          <p:nvCxnSpPr>
            <p:cNvPr id="68" name="Connettore 1 67"/>
            <p:cNvCxnSpPr/>
            <p:nvPr/>
          </p:nvCxnSpPr>
          <p:spPr>
            <a:xfrm flipV="1">
              <a:off x="1071538" y="1704964"/>
              <a:ext cx="785818" cy="9524"/>
            </a:xfrm>
            <a:prstGeom prst="line">
              <a:avLst/>
            </a:prstGeom>
            <a:grpFill/>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69" name="Ovale 68"/>
            <p:cNvSpPr/>
            <p:nvPr/>
          </p:nvSpPr>
          <p:spPr>
            <a:xfrm>
              <a:off x="1214414" y="1643050"/>
              <a:ext cx="142876" cy="142876"/>
            </a:xfrm>
            <a:prstGeom prst="ellipse">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70" name="Gruppo 69"/>
          <p:cNvGrpSpPr/>
          <p:nvPr/>
        </p:nvGrpSpPr>
        <p:grpSpPr>
          <a:xfrm flipH="1">
            <a:off x="6500826" y="3957225"/>
            <a:ext cx="785818" cy="142876"/>
            <a:chOff x="1071538" y="1643050"/>
            <a:chExt cx="785818" cy="142876"/>
          </a:xfrm>
          <a:solidFill>
            <a:schemeClr val="accent2"/>
          </a:solidFill>
        </p:grpSpPr>
        <p:cxnSp>
          <p:nvCxnSpPr>
            <p:cNvPr id="71" name="Connettore 1 70"/>
            <p:cNvCxnSpPr/>
            <p:nvPr/>
          </p:nvCxnSpPr>
          <p:spPr>
            <a:xfrm>
              <a:off x="1071538" y="1714488"/>
              <a:ext cx="785818" cy="0"/>
            </a:xfrm>
            <a:prstGeom prst="line">
              <a:avLst/>
            </a:prstGeom>
            <a:grpFill/>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2" name="Ovale 71"/>
            <p:cNvSpPr/>
            <p:nvPr/>
          </p:nvSpPr>
          <p:spPr>
            <a:xfrm>
              <a:off x="1214414" y="1643050"/>
              <a:ext cx="142876" cy="142876"/>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87" name="Gruppo 86"/>
          <p:cNvGrpSpPr/>
          <p:nvPr/>
        </p:nvGrpSpPr>
        <p:grpSpPr>
          <a:xfrm>
            <a:off x="5491172" y="3019009"/>
            <a:ext cx="785818" cy="866779"/>
            <a:chOff x="5133982" y="1714489"/>
            <a:chExt cx="785818" cy="866779"/>
          </a:xfrm>
        </p:grpSpPr>
        <p:grpSp>
          <p:nvGrpSpPr>
            <p:cNvPr id="55" name="Gruppo 54"/>
            <p:cNvGrpSpPr/>
            <p:nvPr/>
          </p:nvGrpSpPr>
          <p:grpSpPr>
            <a:xfrm>
              <a:off x="5133982" y="2438392"/>
              <a:ext cx="785818" cy="142876"/>
              <a:chOff x="1071538" y="1643050"/>
              <a:chExt cx="785818" cy="142876"/>
            </a:xfrm>
          </p:grpSpPr>
          <p:cxnSp>
            <p:nvCxnSpPr>
              <p:cNvPr id="56" name="Connettore 1 55"/>
              <p:cNvCxnSpPr/>
              <p:nvPr/>
            </p:nvCxnSpPr>
            <p:spPr>
              <a:xfrm flipV="1">
                <a:off x="1071538" y="1704964"/>
                <a:ext cx="785818" cy="9524"/>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7" name="Ovale 56"/>
              <p:cNvSpPr/>
              <p:nvPr/>
            </p:nvSpPr>
            <p:spPr>
              <a:xfrm>
                <a:off x="1357290" y="1643050"/>
                <a:ext cx="142876" cy="142876"/>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cxnSp>
          <p:nvCxnSpPr>
            <p:cNvPr id="77" name="Connettore 1 76"/>
            <p:cNvCxnSpPr/>
            <p:nvPr/>
          </p:nvCxnSpPr>
          <p:spPr>
            <a:xfrm rot="5400000" flipH="1" flipV="1">
              <a:off x="5526892" y="2107396"/>
              <a:ext cx="785816" cy="1"/>
            </a:xfrm>
            <a:prstGeom prst="line">
              <a:avLst/>
            </a:prstGeom>
            <a:ln w="38100"/>
          </p:spPr>
          <p:style>
            <a:lnRef idx="1">
              <a:schemeClr val="accent1"/>
            </a:lnRef>
            <a:fillRef idx="0">
              <a:schemeClr val="accent1"/>
            </a:fillRef>
            <a:effectRef idx="0">
              <a:schemeClr val="accent1"/>
            </a:effectRef>
            <a:fontRef idx="minor">
              <a:schemeClr val="tx1"/>
            </a:fontRef>
          </p:style>
        </p:cxnSp>
      </p:grpSp>
      <p:cxnSp>
        <p:nvCxnSpPr>
          <p:cNvPr id="79" name="Connettore 1 78"/>
          <p:cNvCxnSpPr/>
          <p:nvPr/>
        </p:nvCxnSpPr>
        <p:spPr>
          <a:xfrm rot="5400000" flipH="1" flipV="1">
            <a:off x="6107917" y="3393280"/>
            <a:ext cx="785816" cy="1"/>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1" name="Connettore 1 80"/>
          <p:cNvCxnSpPr/>
          <p:nvPr/>
        </p:nvCxnSpPr>
        <p:spPr>
          <a:xfrm rot="5400000" flipH="1" flipV="1">
            <a:off x="6255555" y="4245776"/>
            <a:ext cx="500064" cy="9521"/>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93" name="Gruppo 92"/>
          <p:cNvGrpSpPr/>
          <p:nvPr/>
        </p:nvGrpSpPr>
        <p:grpSpPr>
          <a:xfrm>
            <a:off x="5491172" y="3947702"/>
            <a:ext cx="795339" cy="571503"/>
            <a:chOff x="5133982" y="2643182"/>
            <a:chExt cx="795339" cy="571503"/>
          </a:xfrm>
        </p:grpSpPr>
        <p:grpSp>
          <p:nvGrpSpPr>
            <p:cNvPr id="58" name="Gruppo 57"/>
            <p:cNvGrpSpPr/>
            <p:nvPr/>
          </p:nvGrpSpPr>
          <p:grpSpPr>
            <a:xfrm>
              <a:off x="5133982" y="2643182"/>
              <a:ext cx="785818" cy="142876"/>
              <a:chOff x="1071538" y="1643050"/>
              <a:chExt cx="785818" cy="142876"/>
            </a:xfrm>
            <a:solidFill>
              <a:schemeClr val="accent1">
                <a:lumMod val="40000"/>
                <a:lumOff val="60000"/>
              </a:schemeClr>
            </a:solidFill>
          </p:grpSpPr>
          <p:cxnSp>
            <p:nvCxnSpPr>
              <p:cNvPr id="59" name="Connettore 1 58"/>
              <p:cNvCxnSpPr/>
              <p:nvPr/>
            </p:nvCxnSpPr>
            <p:spPr>
              <a:xfrm>
                <a:off x="1071538" y="1714488"/>
                <a:ext cx="785818" cy="0"/>
              </a:xfrm>
              <a:prstGeom prst="line">
                <a:avLst/>
              </a:prstGeom>
              <a:grpFill/>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60" name="Ovale 59"/>
              <p:cNvSpPr/>
              <p:nvPr/>
            </p:nvSpPr>
            <p:spPr>
              <a:xfrm>
                <a:off x="1357290" y="1643050"/>
                <a:ext cx="142876" cy="142876"/>
              </a:xfrm>
              <a:prstGeom prst="ellipse">
                <a:avLst/>
              </a:prstGeom>
              <a:grp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cxnSp>
          <p:nvCxnSpPr>
            <p:cNvPr id="83" name="Connettore 1 82"/>
            <p:cNvCxnSpPr/>
            <p:nvPr/>
          </p:nvCxnSpPr>
          <p:spPr>
            <a:xfrm rot="5400000" flipH="1" flipV="1">
              <a:off x="5674529" y="2959892"/>
              <a:ext cx="500064" cy="9521"/>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02" name="Gruppo 101"/>
          <p:cNvGrpSpPr/>
          <p:nvPr/>
        </p:nvGrpSpPr>
        <p:grpSpPr>
          <a:xfrm>
            <a:off x="2786050" y="3804826"/>
            <a:ext cx="285752" cy="561978"/>
            <a:chOff x="4857752" y="4867286"/>
            <a:chExt cx="285752" cy="561978"/>
          </a:xfrm>
        </p:grpSpPr>
        <p:cxnSp>
          <p:nvCxnSpPr>
            <p:cNvPr id="99" name="Connettore 1 98"/>
            <p:cNvCxnSpPr/>
            <p:nvPr/>
          </p:nvCxnSpPr>
          <p:spPr>
            <a:xfrm rot="5400000" flipH="1" flipV="1">
              <a:off x="4888711" y="5112557"/>
              <a:ext cx="500064" cy="9521"/>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1" name="CasellaDiTesto 100"/>
            <p:cNvSpPr txBox="1"/>
            <p:nvPr/>
          </p:nvSpPr>
          <p:spPr>
            <a:xfrm>
              <a:off x="4857752" y="5090710"/>
              <a:ext cx="285752"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E</a:t>
              </a:r>
              <a:endParaRPr lang="it-IT" sz="1600" b="1" dirty="0">
                <a:latin typeface="Times New Roman" pitchFamily="18" charset="0"/>
                <a:cs typeface="Times New Roman" pitchFamily="18" charset="0"/>
              </a:endParaRPr>
            </a:p>
          </p:txBody>
        </p:sp>
      </p:grpSp>
      <p:grpSp>
        <p:nvGrpSpPr>
          <p:cNvPr id="103" name="Gruppo 102"/>
          <p:cNvGrpSpPr/>
          <p:nvPr/>
        </p:nvGrpSpPr>
        <p:grpSpPr>
          <a:xfrm>
            <a:off x="6286512" y="3804826"/>
            <a:ext cx="285752" cy="561978"/>
            <a:chOff x="4857752" y="4867286"/>
            <a:chExt cx="285752" cy="561978"/>
          </a:xfrm>
        </p:grpSpPr>
        <p:cxnSp>
          <p:nvCxnSpPr>
            <p:cNvPr id="104" name="Connettore 1 103"/>
            <p:cNvCxnSpPr/>
            <p:nvPr/>
          </p:nvCxnSpPr>
          <p:spPr>
            <a:xfrm rot="5400000" flipH="1" flipV="1">
              <a:off x="4888711" y="5112557"/>
              <a:ext cx="500064" cy="9521"/>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5" name="CasellaDiTesto 104"/>
            <p:cNvSpPr txBox="1"/>
            <p:nvPr/>
          </p:nvSpPr>
          <p:spPr>
            <a:xfrm>
              <a:off x="4857752" y="5090710"/>
              <a:ext cx="285752"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E</a:t>
              </a:r>
              <a:endParaRPr lang="it-IT" sz="1600" b="1" dirty="0">
                <a:latin typeface="Times New Roman" pitchFamily="18" charset="0"/>
                <a:cs typeface="Times New Roman" pitchFamily="18" charset="0"/>
              </a:endParaRPr>
            </a:p>
          </p:txBody>
        </p:sp>
      </p:grpSp>
      <p:grpSp>
        <p:nvGrpSpPr>
          <p:cNvPr id="107" name="Gruppo 106"/>
          <p:cNvGrpSpPr/>
          <p:nvPr/>
        </p:nvGrpSpPr>
        <p:grpSpPr>
          <a:xfrm>
            <a:off x="2714612" y="3214686"/>
            <a:ext cx="285753" cy="785818"/>
            <a:chOff x="1643042" y="4214818"/>
            <a:chExt cx="285753" cy="785818"/>
          </a:xfrm>
        </p:grpSpPr>
        <p:cxnSp>
          <p:nvCxnSpPr>
            <p:cNvPr id="96" name="Connettore 1 95"/>
            <p:cNvCxnSpPr/>
            <p:nvPr/>
          </p:nvCxnSpPr>
          <p:spPr>
            <a:xfrm rot="5400000" flipH="1" flipV="1">
              <a:off x="1535887" y="4607727"/>
              <a:ext cx="785816" cy="1"/>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06" name="CasellaDiTesto 105"/>
            <p:cNvSpPr txBox="1"/>
            <p:nvPr/>
          </p:nvSpPr>
          <p:spPr>
            <a:xfrm>
              <a:off x="1643042" y="4214818"/>
              <a:ext cx="285752" cy="584775"/>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c</a:t>
              </a:r>
            </a:p>
            <a:p>
              <a:r>
                <a:rPr lang="it-IT" sz="1600" b="1" dirty="0" smtClean="0">
                  <a:latin typeface="Times New Roman" pitchFamily="18" charset="0"/>
                  <a:cs typeface="Times New Roman" pitchFamily="18" charset="0"/>
                </a:rPr>
                <a:t>b</a:t>
              </a:r>
              <a:endParaRPr lang="it-IT" sz="1600" b="1" dirty="0">
                <a:latin typeface="Times New Roman" pitchFamily="18" charset="0"/>
                <a:cs typeface="Times New Roman" pitchFamily="18" charset="0"/>
              </a:endParaRPr>
            </a:p>
          </p:txBody>
        </p:sp>
      </p:grpSp>
      <p:grpSp>
        <p:nvGrpSpPr>
          <p:cNvPr id="27" name="Gruppo 26"/>
          <p:cNvGrpSpPr/>
          <p:nvPr/>
        </p:nvGrpSpPr>
        <p:grpSpPr>
          <a:xfrm flipH="1">
            <a:off x="3000364" y="3733388"/>
            <a:ext cx="785818" cy="142876"/>
            <a:chOff x="1071538" y="1643050"/>
            <a:chExt cx="785818" cy="142876"/>
          </a:xfrm>
          <a:solidFill>
            <a:schemeClr val="accent6"/>
          </a:solidFill>
        </p:grpSpPr>
        <p:cxnSp>
          <p:nvCxnSpPr>
            <p:cNvPr id="28" name="Connettore 1 27"/>
            <p:cNvCxnSpPr/>
            <p:nvPr/>
          </p:nvCxnSpPr>
          <p:spPr>
            <a:xfrm flipV="1">
              <a:off x="1071538" y="1704964"/>
              <a:ext cx="785818" cy="9524"/>
            </a:xfrm>
            <a:prstGeom prst="line">
              <a:avLst/>
            </a:prstGeom>
            <a:grpFill/>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9" name="Ovale 28"/>
            <p:cNvSpPr/>
            <p:nvPr/>
          </p:nvSpPr>
          <p:spPr>
            <a:xfrm>
              <a:off x="1214414" y="1643050"/>
              <a:ext cx="142876" cy="142876"/>
            </a:xfrm>
            <a:prstGeom prst="ellipse">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108" name="Gruppo 107"/>
          <p:cNvGrpSpPr/>
          <p:nvPr/>
        </p:nvGrpSpPr>
        <p:grpSpPr>
          <a:xfrm>
            <a:off x="6215073" y="3233322"/>
            <a:ext cx="285753" cy="785818"/>
            <a:chOff x="1643042" y="4214818"/>
            <a:chExt cx="285753" cy="785818"/>
          </a:xfrm>
        </p:grpSpPr>
        <p:cxnSp>
          <p:nvCxnSpPr>
            <p:cNvPr id="109" name="Connettore 1 108"/>
            <p:cNvCxnSpPr/>
            <p:nvPr/>
          </p:nvCxnSpPr>
          <p:spPr>
            <a:xfrm rot="5400000" flipH="1" flipV="1">
              <a:off x="1535887" y="4607727"/>
              <a:ext cx="785816" cy="1"/>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10" name="CasellaDiTesto 109"/>
            <p:cNvSpPr txBox="1"/>
            <p:nvPr/>
          </p:nvSpPr>
          <p:spPr>
            <a:xfrm>
              <a:off x="1643042" y="4214818"/>
              <a:ext cx="285752" cy="584775"/>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c</a:t>
              </a:r>
            </a:p>
            <a:p>
              <a:r>
                <a:rPr lang="it-IT" sz="1600" b="1" dirty="0" smtClean="0">
                  <a:latin typeface="Times New Roman" pitchFamily="18" charset="0"/>
                  <a:cs typeface="Times New Roman" pitchFamily="18" charset="0"/>
                </a:rPr>
                <a:t>b</a:t>
              </a:r>
              <a:endParaRPr lang="it-IT" sz="1600" b="1" dirty="0">
                <a:latin typeface="Times New Roman" pitchFamily="18" charset="0"/>
                <a:cs typeface="Times New Roman" pitchFamily="18" charset="0"/>
              </a:endParaRPr>
            </a:p>
          </p:txBody>
        </p:sp>
      </p:grpSp>
      <p:grpSp>
        <p:nvGrpSpPr>
          <p:cNvPr id="128" name="Gruppo 127"/>
          <p:cNvGrpSpPr/>
          <p:nvPr/>
        </p:nvGrpSpPr>
        <p:grpSpPr>
          <a:xfrm>
            <a:off x="1928794" y="3019008"/>
            <a:ext cx="714380" cy="714380"/>
            <a:chOff x="1571604" y="1714488"/>
            <a:chExt cx="714380" cy="714380"/>
          </a:xfrm>
        </p:grpSpPr>
        <p:grpSp>
          <p:nvGrpSpPr>
            <p:cNvPr id="84" name="Gruppo 83"/>
            <p:cNvGrpSpPr/>
            <p:nvPr/>
          </p:nvGrpSpPr>
          <p:grpSpPr>
            <a:xfrm>
              <a:off x="1643042" y="1714489"/>
              <a:ext cx="642942" cy="714379"/>
              <a:chOff x="1643042" y="1714490"/>
              <a:chExt cx="642942" cy="714379"/>
            </a:xfrm>
          </p:grpSpPr>
          <p:grpSp>
            <p:nvGrpSpPr>
              <p:cNvPr id="12" name="Gruppo 11"/>
              <p:cNvGrpSpPr/>
              <p:nvPr/>
            </p:nvGrpSpPr>
            <p:grpSpPr>
              <a:xfrm>
                <a:off x="1643042" y="2285993"/>
                <a:ext cx="642942" cy="142876"/>
                <a:chOff x="1071538" y="1643050"/>
                <a:chExt cx="642942" cy="142876"/>
              </a:xfrm>
            </p:grpSpPr>
            <p:cxnSp>
              <p:nvCxnSpPr>
                <p:cNvPr id="8" name="Connettore 1 7"/>
                <p:cNvCxnSpPr/>
                <p:nvPr/>
              </p:nvCxnSpPr>
              <p:spPr>
                <a:xfrm>
                  <a:off x="1071538" y="1714488"/>
                  <a:ext cx="642942"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 name="Ovale 8"/>
                <p:cNvSpPr/>
                <p:nvPr/>
              </p:nvSpPr>
              <p:spPr>
                <a:xfrm>
                  <a:off x="1357290" y="1643050"/>
                  <a:ext cx="142876" cy="142876"/>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cxnSp>
            <p:nvCxnSpPr>
              <p:cNvPr id="36" name="Connettore 1 35"/>
              <p:cNvCxnSpPr/>
              <p:nvPr/>
            </p:nvCxnSpPr>
            <p:spPr>
              <a:xfrm rot="16200000">
                <a:off x="1964513" y="2035961"/>
                <a:ext cx="642942" cy="0"/>
              </a:xfrm>
              <a:prstGeom prst="line">
                <a:avLst/>
              </a:prstGeom>
              <a:ln w="38100"/>
            </p:spPr>
            <p:style>
              <a:lnRef idx="1">
                <a:schemeClr val="accent1"/>
              </a:lnRef>
              <a:fillRef idx="0">
                <a:schemeClr val="accent1"/>
              </a:fillRef>
              <a:effectRef idx="0">
                <a:schemeClr val="accent1"/>
              </a:effectRef>
              <a:fontRef idx="minor">
                <a:schemeClr val="tx1"/>
              </a:fontRef>
            </p:style>
          </p:cxnSp>
        </p:grpSp>
        <p:grpSp>
          <p:nvGrpSpPr>
            <p:cNvPr id="124" name="Gruppo 123"/>
            <p:cNvGrpSpPr/>
            <p:nvPr/>
          </p:nvGrpSpPr>
          <p:grpSpPr>
            <a:xfrm>
              <a:off x="1571604" y="1714488"/>
              <a:ext cx="714380" cy="695744"/>
              <a:chOff x="1571604" y="1714488"/>
              <a:chExt cx="714380" cy="695744"/>
            </a:xfrm>
          </p:grpSpPr>
          <p:sp>
            <p:nvSpPr>
              <p:cNvPr id="111" name="CasellaDiTesto 110"/>
              <p:cNvSpPr txBox="1"/>
              <p:nvPr/>
            </p:nvSpPr>
            <p:spPr>
              <a:xfrm>
                <a:off x="2000232" y="1714488"/>
                <a:ext cx="285752" cy="584775"/>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C</a:t>
                </a:r>
              </a:p>
              <a:p>
                <a:r>
                  <a:rPr lang="it-IT" sz="1600" b="1" dirty="0" smtClean="0">
                    <a:latin typeface="Times New Roman" pitchFamily="18" charset="0"/>
                    <a:cs typeface="Times New Roman" pitchFamily="18" charset="0"/>
                  </a:rPr>
                  <a:t>B</a:t>
                </a:r>
                <a:endParaRPr lang="it-IT" sz="1600" b="1" dirty="0">
                  <a:latin typeface="Times New Roman" pitchFamily="18" charset="0"/>
                  <a:cs typeface="Times New Roman" pitchFamily="18" charset="0"/>
                </a:endParaRPr>
              </a:p>
            </p:txBody>
          </p:sp>
          <p:sp>
            <p:nvSpPr>
              <p:cNvPr id="113" name="CasellaDiTesto 112"/>
              <p:cNvSpPr txBox="1"/>
              <p:nvPr/>
            </p:nvSpPr>
            <p:spPr>
              <a:xfrm>
                <a:off x="1571604" y="2071678"/>
                <a:ext cx="285752"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A</a:t>
                </a:r>
              </a:p>
            </p:txBody>
          </p:sp>
        </p:grpSp>
      </p:grpSp>
      <p:grpSp>
        <p:nvGrpSpPr>
          <p:cNvPr id="150" name="Gruppo 149"/>
          <p:cNvGrpSpPr/>
          <p:nvPr/>
        </p:nvGrpSpPr>
        <p:grpSpPr>
          <a:xfrm>
            <a:off x="3071802" y="4090578"/>
            <a:ext cx="723902" cy="481430"/>
            <a:chOff x="2714612" y="2786058"/>
            <a:chExt cx="723902" cy="481430"/>
          </a:xfrm>
        </p:grpSpPr>
        <p:grpSp>
          <p:nvGrpSpPr>
            <p:cNvPr id="91" name="Gruppo 90"/>
            <p:cNvGrpSpPr/>
            <p:nvPr/>
          </p:nvGrpSpPr>
          <p:grpSpPr>
            <a:xfrm>
              <a:off x="2786049" y="2786058"/>
              <a:ext cx="652465" cy="428629"/>
              <a:chOff x="2786049" y="2805106"/>
              <a:chExt cx="652465" cy="428629"/>
            </a:xfrm>
          </p:grpSpPr>
          <p:grpSp>
            <p:nvGrpSpPr>
              <p:cNvPr id="33" name="Gruppo 32"/>
              <p:cNvGrpSpPr/>
              <p:nvPr/>
            </p:nvGrpSpPr>
            <p:grpSpPr>
              <a:xfrm flipH="1">
                <a:off x="2795572" y="2805106"/>
                <a:ext cx="642942" cy="142876"/>
                <a:chOff x="1071538" y="1643050"/>
                <a:chExt cx="642942" cy="142876"/>
              </a:xfrm>
              <a:solidFill>
                <a:schemeClr val="accent2"/>
              </a:solidFill>
            </p:grpSpPr>
            <p:cxnSp>
              <p:nvCxnSpPr>
                <p:cNvPr id="34" name="Connettore 1 33"/>
                <p:cNvCxnSpPr/>
                <p:nvPr/>
              </p:nvCxnSpPr>
              <p:spPr>
                <a:xfrm>
                  <a:off x="1071538" y="1714488"/>
                  <a:ext cx="642942" cy="0"/>
                </a:xfrm>
                <a:prstGeom prst="line">
                  <a:avLst/>
                </a:prstGeom>
                <a:grpFill/>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5" name="Ovale 34"/>
                <p:cNvSpPr/>
                <p:nvPr/>
              </p:nvSpPr>
              <p:spPr>
                <a:xfrm>
                  <a:off x="1214414" y="1643050"/>
                  <a:ext cx="142876" cy="142876"/>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cxnSp>
            <p:nvCxnSpPr>
              <p:cNvPr id="44" name="Connettore 1 43"/>
              <p:cNvCxnSpPr/>
              <p:nvPr/>
            </p:nvCxnSpPr>
            <p:spPr>
              <a:xfrm rot="5400000" flipH="1" flipV="1">
                <a:off x="2602690" y="3040854"/>
                <a:ext cx="376240" cy="9521"/>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46" name="Gruppo 145"/>
            <p:cNvGrpSpPr/>
            <p:nvPr/>
          </p:nvGrpSpPr>
          <p:grpSpPr>
            <a:xfrm>
              <a:off x="2714612" y="2857496"/>
              <a:ext cx="500066" cy="409992"/>
              <a:chOff x="2714612" y="2857496"/>
              <a:chExt cx="500066" cy="409992"/>
            </a:xfrm>
          </p:grpSpPr>
          <p:sp>
            <p:nvSpPr>
              <p:cNvPr id="117" name="CasellaDiTesto 116"/>
              <p:cNvSpPr txBox="1"/>
              <p:nvPr/>
            </p:nvSpPr>
            <p:spPr>
              <a:xfrm>
                <a:off x="2714612" y="2928934"/>
                <a:ext cx="285752"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E</a:t>
                </a:r>
                <a:endParaRPr lang="it-IT" sz="1600" b="1" dirty="0">
                  <a:latin typeface="Times New Roman" pitchFamily="18" charset="0"/>
                  <a:cs typeface="Times New Roman" pitchFamily="18" charset="0"/>
                </a:endParaRPr>
              </a:p>
            </p:txBody>
          </p:sp>
          <p:sp>
            <p:nvSpPr>
              <p:cNvPr id="120" name="CasellaDiTesto 119"/>
              <p:cNvSpPr txBox="1"/>
              <p:nvPr/>
            </p:nvSpPr>
            <p:spPr>
              <a:xfrm>
                <a:off x="2928926" y="2857496"/>
                <a:ext cx="285752"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D</a:t>
                </a:r>
                <a:endParaRPr lang="it-IT" sz="1600" b="1" dirty="0">
                  <a:latin typeface="Times New Roman" pitchFamily="18" charset="0"/>
                  <a:cs typeface="Times New Roman" pitchFamily="18" charset="0"/>
                </a:endParaRPr>
              </a:p>
            </p:txBody>
          </p:sp>
        </p:grpSp>
      </p:grpSp>
      <p:grpSp>
        <p:nvGrpSpPr>
          <p:cNvPr id="134" name="Gruppo 133"/>
          <p:cNvGrpSpPr/>
          <p:nvPr/>
        </p:nvGrpSpPr>
        <p:grpSpPr>
          <a:xfrm>
            <a:off x="3071802" y="3019008"/>
            <a:ext cx="723902" cy="714379"/>
            <a:chOff x="2714612" y="1714488"/>
            <a:chExt cx="723902" cy="714379"/>
          </a:xfrm>
        </p:grpSpPr>
        <p:grpSp>
          <p:nvGrpSpPr>
            <p:cNvPr id="90" name="Gruppo 89"/>
            <p:cNvGrpSpPr/>
            <p:nvPr/>
          </p:nvGrpSpPr>
          <p:grpSpPr>
            <a:xfrm>
              <a:off x="2795572" y="1714488"/>
              <a:ext cx="642942" cy="714379"/>
              <a:chOff x="2795572" y="1724013"/>
              <a:chExt cx="642942" cy="714379"/>
            </a:xfrm>
          </p:grpSpPr>
          <p:grpSp>
            <p:nvGrpSpPr>
              <p:cNvPr id="24" name="Gruppo 23"/>
              <p:cNvGrpSpPr/>
              <p:nvPr/>
            </p:nvGrpSpPr>
            <p:grpSpPr>
              <a:xfrm flipH="1">
                <a:off x="2795572" y="2295516"/>
                <a:ext cx="642942" cy="142876"/>
                <a:chOff x="1071538" y="1643050"/>
                <a:chExt cx="642942" cy="142876"/>
              </a:xfrm>
              <a:solidFill>
                <a:schemeClr val="accent6"/>
              </a:solidFill>
            </p:grpSpPr>
            <p:cxnSp>
              <p:nvCxnSpPr>
                <p:cNvPr id="25" name="Connettore 1 24"/>
                <p:cNvCxnSpPr/>
                <p:nvPr/>
              </p:nvCxnSpPr>
              <p:spPr>
                <a:xfrm>
                  <a:off x="1071538" y="1714488"/>
                  <a:ext cx="642942" cy="0"/>
                </a:xfrm>
                <a:prstGeom prst="line">
                  <a:avLst/>
                </a:prstGeom>
                <a:grpFill/>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6" name="Ovale 25"/>
                <p:cNvSpPr/>
                <p:nvPr/>
              </p:nvSpPr>
              <p:spPr>
                <a:xfrm>
                  <a:off x="1214414" y="1643050"/>
                  <a:ext cx="142876" cy="142876"/>
                </a:xfrm>
                <a:prstGeom prst="ellipse">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cxnSp>
            <p:nvCxnSpPr>
              <p:cNvPr id="42" name="Connettore 1 41"/>
              <p:cNvCxnSpPr/>
              <p:nvPr/>
            </p:nvCxnSpPr>
            <p:spPr>
              <a:xfrm rot="16200000">
                <a:off x="2474101" y="2045484"/>
                <a:ext cx="642942"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grpSp>
        <p:grpSp>
          <p:nvGrpSpPr>
            <p:cNvPr id="130" name="Gruppo 129"/>
            <p:cNvGrpSpPr/>
            <p:nvPr/>
          </p:nvGrpSpPr>
          <p:grpSpPr>
            <a:xfrm>
              <a:off x="2714612" y="1714488"/>
              <a:ext cx="500066" cy="695744"/>
              <a:chOff x="2714612" y="1714488"/>
              <a:chExt cx="500066" cy="695744"/>
            </a:xfrm>
          </p:grpSpPr>
          <p:sp>
            <p:nvSpPr>
              <p:cNvPr id="115" name="CasellaDiTesto 114"/>
              <p:cNvSpPr txBox="1"/>
              <p:nvPr/>
            </p:nvSpPr>
            <p:spPr>
              <a:xfrm>
                <a:off x="2714612" y="1714488"/>
                <a:ext cx="285752" cy="584775"/>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c</a:t>
                </a:r>
              </a:p>
              <a:p>
                <a:r>
                  <a:rPr lang="it-IT" sz="1600" b="1" dirty="0" smtClean="0">
                    <a:latin typeface="Times New Roman" pitchFamily="18" charset="0"/>
                    <a:cs typeface="Times New Roman" pitchFamily="18" charset="0"/>
                  </a:rPr>
                  <a:t>b</a:t>
                </a:r>
                <a:endParaRPr lang="it-IT" sz="1600" b="1" dirty="0">
                  <a:latin typeface="Times New Roman" pitchFamily="18" charset="0"/>
                  <a:cs typeface="Times New Roman" pitchFamily="18" charset="0"/>
                </a:endParaRPr>
              </a:p>
            </p:txBody>
          </p:sp>
          <p:sp>
            <p:nvSpPr>
              <p:cNvPr id="123" name="CasellaDiTesto 122"/>
              <p:cNvSpPr txBox="1"/>
              <p:nvPr/>
            </p:nvSpPr>
            <p:spPr>
              <a:xfrm>
                <a:off x="2928926" y="2071678"/>
                <a:ext cx="285752"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d</a:t>
                </a:r>
                <a:endParaRPr lang="it-IT" sz="1600" b="1" dirty="0">
                  <a:latin typeface="Times New Roman" pitchFamily="18" charset="0"/>
                  <a:cs typeface="Times New Roman" pitchFamily="18" charset="0"/>
                </a:endParaRPr>
              </a:p>
            </p:txBody>
          </p:sp>
        </p:grpSp>
      </p:grpSp>
      <p:grpSp>
        <p:nvGrpSpPr>
          <p:cNvPr id="129" name="Gruppo 128"/>
          <p:cNvGrpSpPr/>
          <p:nvPr/>
        </p:nvGrpSpPr>
        <p:grpSpPr>
          <a:xfrm>
            <a:off x="5429256" y="3019008"/>
            <a:ext cx="714380" cy="714380"/>
            <a:chOff x="5072066" y="1714488"/>
            <a:chExt cx="714380" cy="714380"/>
          </a:xfrm>
        </p:grpSpPr>
        <p:grpSp>
          <p:nvGrpSpPr>
            <p:cNvPr id="86" name="Gruppo 85"/>
            <p:cNvGrpSpPr/>
            <p:nvPr/>
          </p:nvGrpSpPr>
          <p:grpSpPr>
            <a:xfrm>
              <a:off x="5133982" y="1714489"/>
              <a:ext cx="642942" cy="714379"/>
              <a:chOff x="5133982" y="1714489"/>
              <a:chExt cx="642942" cy="714379"/>
            </a:xfrm>
          </p:grpSpPr>
          <p:grpSp>
            <p:nvGrpSpPr>
              <p:cNvPr id="52" name="Gruppo 51"/>
              <p:cNvGrpSpPr/>
              <p:nvPr/>
            </p:nvGrpSpPr>
            <p:grpSpPr>
              <a:xfrm>
                <a:off x="5133982" y="2285992"/>
                <a:ext cx="642942" cy="142876"/>
                <a:chOff x="1071538" y="1643050"/>
                <a:chExt cx="642942" cy="142876"/>
              </a:xfrm>
            </p:grpSpPr>
            <p:cxnSp>
              <p:nvCxnSpPr>
                <p:cNvPr id="53" name="Connettore 1 52"/>
                <p:cNvCxnSpPr/>
                <p:nvPr/>
              </p:nvCxnSpPr>
              <p:spPr>
                <a:xfrm>
                  <a:off x="1071538" y="1714488"/>
                  <a:ext cx="642942"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4" name="Ovale 53"/>
                <p:cNvSpPr/>
                <p:nvPr/>
              </p:nvSpPr>
              <p:spPr>
                <a:xfrm>
                  <a:off x="1357290" y="1643050"/>
                  <a:ext cx="142876" cy="142876"/>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cxnSp>
            <p:nvCxnSpPr>
              <p:cNvPr id="76" name="Connettore 1 75"/>
              <p:cNvCxnSpPr/>
              <p:nvPr/>
            </p:nvCxnSpPr>
            <p:spPr>
              <a:xfrm rot="16200000">
                <a:off x="5455453" y="2035960"/>
                <a:ext cx="642942" cy="0"/>
              </a:xfrm>
              <a:prstGeom prst="line">
                <a:avLst/>
              </a:prstGeom>
              <a:ln w="38100"/>
            </p:spPr>
            <p:style>
              <a:lnRef idx="1">
                <a:schemeClr val="accent1"/>
              </a:lnRef>
              <a:fillRef idx="0">
                <a:schemeClr val="accent1"/>
              </a:fillRef>
              <a:effectRef idx="0">
                <a:schemeClr val="accent1"/>
              </a:effectRef>
              <a:fontRef idx="minor">
                <a:schemeClr val="tx1"/>
              </a:fontRef>
            </p:style>
          </p:cxnSp>
        </p:grpSp>
        <p:grpSp>
          <p:nvGrpSpPr>
            <p:cNvPr id="125" name="Gruppo 124"/>
            <p:cNvGrpSpPr/>
            <p:nvPr/>
          </p:nvGrpSpPr>
          <p:grpSpPr>
            <a:xfrm>
              <a:off x="5072066" y="1714488"/>
              <a:ext cx="714380" cy="695744"/>
              <a:chOff x="1571604" y="1714488"/>
              <a:chExt cx="714380" cy="695744"/>
            </a:xfrm>
          </p:grpSpPr>
          <p:sp>
            <p:nvSpPr>
              <p:cNvPr id="126" name="CasellaDiTesto 125"/>
              <p:cNvSpPr txBox="1"/>
              <p:nvPr/>
            </p:nvSpPr>
            <p:spPr>
              <a:xfrm>
                <a:off x="2000232" y="1714488"/>
                <a:ext cx="285752" cy="584775"/>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C</a:t>
                </a:r>
              </a:p>
              <a:p>
                <a:r>
                  <a:rPr lang="it-IT" sz="1600" b="1" dirty="0" smtClean="0">
                    <a:latin typeface="Times New Roman" pitchFamily="18" charset="0"/>
                    <a:cs typeface="Times New Roman" pitchFamily="18" charset="0"/>
                  </a:rPr>
                  <a:t>B</a:t>
                </a:r>
                <a:endParaRPr lang="it-IT" sz="1600" b="1" dirty="0">
                  <a:latin typeface="Times New Roman" pitchFamily="18" charset="0"/>
                  <a:cs typeface="Times New Roman" pitchFamily="18" charset="0"/>
                </a:endParaRPr>
              </a:p>
            </p:txBody>
          </p:sp>
          <p:sp>
            <p:nvSpPr>
              <p:cNvPr id="127" name="CasellaDiTesto 126"/>
              <p:cNvSpPr txBox="1"/>
              <p:nvPr/>
            </p:nvSpPr>
            <p:spPr>
              <a:xfrm>
                <a:off x="1571604" y="2071678"/>
                <a:ext cx="285752"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A</a:t>
                </a:r>
              </a:p>
            </p:txBody>
          </p:sp>
        </p:grpSp>
      </p:grpSp>
      <p:grpSp>
        <p:nvGrpSpPr>
          <p:cNvPr id="135" name="Gruppo 134"/>
          <p:cNvGrpSpPr/>
          <p:nvPr/>
        </p:nvGrpSpPr>
        <p:grpSpPr>
          <a:xfrm>
            <a:off x="6572264" y="3019008"/>
            <a:ext cx="714380" cy="723903"/>
            <a:chOff x="6215074" y="1714488"/>
            <a:chExt cx="714380" cy="723903"/>
          </a:xfrm>
        </p:grpSpPr>
        <p:grpSp>
          <p:nvGrpSpPr>
            <p:cNvPr id="94" name="Gruppo 93"/>
            <p:cNvGrpSpPr/>
            <p:nvPr/>
          </p:nvGrpSpPr>
          <p:grpSpPr>
            <a:xfrm>
              <a:off x="6286512" y="1724012"/>
              <a:ext cx="642942" cy="714379"/>
              <a:chOff x="6286512" y="1724012"/>
              <a:chExt cx="642942" cy="714379"/>
            </a:xfrm>
          </p:grpSpPr>
          <p:grpSp>
            <p:nvGrpSpPr>
              <p:cNvPr id="64" name="Gruppo 63"/>
              <p:cNvGrpSpPr/>
              <p:nvPr/>
            </p:nvGrpSpPr>
            <p:grpSpPr>
              <a:xfrm flipH="1">
                <a:off x="6286512" y="2295515"/>
                <a:ext cx="642942" cy="142876"/>
                <a:chOff x="1071538" y="1643050"/>
                <a:chExt cx="642942" cy="142876"/>
              </a:xfrm>
              <a:solidFill>
                <a:schemeClr val="accent6"/>
              </a:solidFill>
            </p:grpSpPr>
            <p:cxnSp>
              <p:nvCxnSpPr>
                <p:cNvPr id="65" name="Connettore 1 64"/>
                <p:cNvCxnSpPr/>
                <p:nvPr/>
              </p:nvCxnSpPr>
              <p:spPr>
                <a:xfrm>
                  <a:off x="1071538" y="1714488"/>
                  <a:ext cx="642942" cy="0"/>
                </a:xfrm>
                <a:prstGeom prst="line">
                  <a:avLst/>
                </a:prstGeom>
                <a:grpFill/>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66" name="Ovale 65"/>
                <p:cNvSpPr/>
                <p:nvPr/>
              </p:nvSpPr>
              <p:spPr>
                <a:xfrm>
                  <a:off x="1214414" y="1643050"/>
                  <a:ext cx="142876" cy="142876"/>
                </a:xfrm>
                <a:prstGeom prst="ellipse">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cxnSp>
            <p:nvCxnSpPr>
              <p:cNvPr id="78" name="Connettore 1 77"/>
              <p:cNvCxnSpPr/>
              <p:nvPr/>
            </p:nvCxnSpPr>
            <p:spPr>
              <a:xfrm rot="16200000">
                <a:off x="5965041" y="2045483"/>
                <a:ext cx="642942"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grpSp>
        <p:grpSp>
          <p:nvGrpSpPr>
            <p:cNvPr id="131" name="Gruppo 130"/>
            <p:cNvGrpSpPr/>
            <p:nvPr/>
          </p:nvGrpSpPr>
          <p:grpSpPr>
            <a:xfrm>
              <a:off x="6215074" y="1714488"/>
              <a:ext cx="500066" cy="695744"/>
              <a:chOff x="2714612" y="1714488"/>
              <a:chExt cx="500066" cy="695744"/>
            </a:xfrm>
          </p:grpSpPr>
          <p:sp>
            <p:nvSpPr>
              <p:cNvPr id="132" name="CasellaDiTesto 131"/>
              <p:cNvSpPr txBox="1"/>
              <p:nvPr/>
            </p:nvSpPr>
            <p:spPr>
              <a:xfrm>
                <a:off x="2714612" y="1714488"/>
                <a:ext cx="285752" cy="584775"/>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c</a:t>
                </a:r>
              </a:p>
              <a:p>
                <a:r>
                  <a:rPr lang="it-IT" sz="1600" b="1" dirty="0" smtClean="0">
                    <a:latin typeface="Times New Roman" pitchFamily="18" charset="0"/>
                    <a:cs typeface="Times New Roman" pitchFamily="18" charset="0"/>
                  </a:rPr>
                  <a:t>b</a:t>
                </a:r>
                <a:endParaRPr lang="it-IT" sz="1600" b="1" dirty="0">
                  <a:latin typeface="Times New Roman" pitchFamily="18" charset="0"/>
                  <a:cs typeface="Times New Roman" pitchFamily="18" charset="0"/>
                </a:endParaRPr>
              </a:p>
            </p:txBody>
          </p:sp>
          <p:sp>
            <p:nvSpPr>
              <p:cNvPr id="133" name="CasellaDiTesto 132"/>
              <p:cNvSpPr txBox="1"/>
              <p:nvPr/>
            </p:nvSpPr>
            <p:spPr>
              <a:xfrm>
                <a:off x="2928926" y="2071678"/>
                <a:ext cx="285752"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d</a:t>
                </a:r>
                <a:endParaRPr lang="it-IT" sz="1600" b="1" dirty="0">
                  <a:latin typeface="Times New Roman" pitchFamily="18" charset="0"/>
                  <a:cs typeface="Times New Roman" pitchFamily="18" charset="0"/>
                </a:endParaRPr>
              </a:p>
            </p:txBody>
          </p:sp>
        </p:grpSp>
      </p:grpSp>
      <p:grpSp>
        <p:nvGrpSpPr>
          <p:cNvPr id="145" name="Gruppo 144"/>
          <p:cNvGrpSpPr/>
          <p:nvPr/>
        </p:nvGrpSpPr>
        <p:grpSpPr>
          <a:xfrm>
            <a:off x="1928794" y="4090578"/>
            <a:ext cx="785818" cy="481430"/>
            <a:chOff x="1571604" y="2786058"/>
            <a:chExt cx="785818" cy="481430"/>
          </a:xfrm>
        </p:grpSpPr>
        <p:grpSp>
          <p:nvGrpSpPr>
            <p:cNvPr id="88" name="Gruppo 87"/>
            <p:cNvGrpSpPr/>
            <p:nvPr/>
          </p:nvGrpSpPr>
          <p:grpSpPr>
            <a:xfrm>
              <a:off x="1643042" y="2786058"/>
              <a:ext cx="642942" cy="419102"/>
              <a:chOff x="1643042" y="2795583"/>
              <a:chExt cx="642942" cy="419102"/>
            </a:xfrm>
          </p:grpSpPr>
          <p:grpSp>
            <p:nvGrpSpPr>
              <p:cNvPr id="19" name="Gruppo 18"/>
              <p:cNvGrpSpPr/>
              <p:nvPr/>
            </p:nvGrpSpPr>
            <p:grpSpPr>
              <a:xfrm>
                <a:off x="1643042" y="2795583"/>
                <a:ext cx="642942" cy="142876"/>
                <a:chOff x="1071538" y="1643050"/>
                <a:chExt cx="642942" cy="142876"/>
              </a:xfrm>
              <a:solidFill>
                <a:schemeClr val="accent1">
                  <a:lumMod val="40000"/>
                  <a:lumOff val="60000"/>
                </a:schemeClr>
              </a:solidFill>
            </p:grpSpPr>
            <p:cxnSp>
              <p:nvCxnSpPr>
                <p:cNvPr id="20" name="Connettore 1 19"/>
                <p:cNvCxnSpPr/>
                <p:nvPr/>
              </p:nvCxnSpPr>
              <p:spPr>
                <a:xfrm>
                  <a:off x="1071538" y="1714488"/>
                  <a:ext cx="642942" cy="0"/>
                </a:xfrm>
                <a:prstGeom prst="line">
                  <a:avLst/>
                </a:prstGeom>
                <a:grpFill/>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1" name="Ovale 20"/>
                <p:cNvSpPr/>
                <p:nvPr/>
              </p:nvSpPr>
              <p:spPr>
                <a:xfrm>
                  <a:off x="1357290" y="1643050"/>
                  <a:ext cx="142876" cy="142876"/>
                </a:xfrm>
                <a:prstGeom prst="ellipse">
                  <a:avLst/>
                </a:prstGeom>
                <a:grp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cxnSp>
            <p:nvCxnSpPr>
              <p:cNvPr id="50" name="Connettore 1 49"/>
              <p:cNvCxnSpPr/>
              <p:nvPr/>
            </p:nvCxnSpPr>
            <p:spPr>
              <a:xfrm rot="5400000" flipH="1" flipV="1">
                <a:off x="2107389" y="3036090"/>
                <a:ext cx="35719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41" name="Gruppo 140"/>
            <p:cNvGrpSpPr/>
            <p:nvPr/>
          </p:nvGrpSpPr>
          <p:grpSpPr>
            <a:xfrm>
              <a:off x="1571604" y="2786058"/>
              <a:ext cx="785818" cy="481430"/>
              <a:chOff x="1571604" y="2786058"/>
              <a:chExt cx="785818" cy="481430"/>
            </a:xfrm>
          </p:grpSpPr>
          <p:sp>
            <p:nvSpPr>
              <p:cNvPr id="138" name="CasellaDiTesto 137"/>
              <p:cNvSpPr txBox="1"/>
              <p:nvPr/>
            </p:nvSpPr>
            <p:spPr>
              <a:xfrm>
                <a:off x="2071670" y="2928934"/>
                <a:ext cx="285752"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e</a:t>
                </a:r>
                <a:endParaRPr lang="it-IT" sz="1600" b="1" dirty="0">
                  <a:latin typeface="Times New Roman" pitchFamily="18" charset="0"/>
                  <a:cs typeface="Times New Roman" pitchFamily="18" charset="0"/>
                </a:endParaRPr>
              </a:p>
            </p:txBody>
          </p:sp>
          <p:sp>
            <p:nvSpPr>
              <p:cNvPr id="140" name="CasellaDiTesto 139"/>
              <p:cNvSpPr txBox="1"/>
              <p:nvPr/>
            </p:nvSpPr>
            <p:spPr>
              <a:xfrm>
                <a:off x="1571604" y="2786058"/>
                <a:ext cx="285752"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a</a:t>
                </a:r>
                <a:endParaRPr lang="it-IT" sz="1600" b="1" dirty="0">
                  <a:latin typeface="Times New Roman" pitchFamily="18" charset="0"/>
                  <a:cs typeface="Times New Roman" pitchFamily="18" charset="0"/>
                </a:endParaRPr>
              </a:p>
            </p:txBody>
          </p:sp>
        </p:grpSp>
      </p:grpSp>
      <p:grpSp>
        <p:nvGrpSpPr>
          <p:cNvPr id="301" name="Gruppo 300"/>
          <p:cNvGrpSpPr/>
          <p:nvPr/>
        </p:nvGrpSpPr>
        <p:grpSpPr>
          <a:xfrm>
            <a:off x="5429256" y="4071942"/>
            <a:ext cx="785818" cy="481430"/>
            <a:chOff x="5429256" y="4071942"/>
            <a:chExt cx="785818" cy="481430"/>
          </a:xfrm>
        </p:grpSpPr>
        <p:grpSp>
          <p:nvGrpSpPr>
            <p:cNvPr id="92" name="Gruppo 91"/>
            <p:cNvGrpSpPr/>
            <p:nvPr/>
          </p:nvGrpSpPr>
          <p:grpSpPr>
            <a:xfrm>
              <a:off x="5491172" y="4100104"/>
              <a:ext cx="642942" cy="419102"/>
              <a:chOff x="5133982" y="2795582"/>
              <a:chExt cx="642942" cy="419102"/>
            </a:xfrm>
          </p:grpSpPr>
          <p:grpSp>
            <p:nvGrpSpPr>
              <p:cNvPr id="61" name="Gruppo 60"/>
              <p:cNvGrpSpPr/>
              <p:nvPr/>
            </p:nvGrpSpPr>
            <p:grpSpPr>
              <a:xfrm>
                <a:off x="5133982" y="2795582"/>
                <a:ext cx="642942" cy="142876"/>
                <a:chOff x="1071538" y="1643050"/>
                <a:chExt cx="642942" cy="142876"/>
              </a:xfrm>
              <a:solidFill>
                <a:schemeClr val="accent1">
                  <a:lumMod val="40000"/>
                  <a:lumOff val="60000"/>
                </a:schemeClr>
              </a:solidFill>
            </p:grpSpPr>
            <p:cxnSp>
              <p:nvCxnSpPr>
                <p:cNvPr id="62" name="Connettore 1 61"/>
                <p:cNvCxnSpPr/>
                <p:nvPr/>
              </p:nvCxnSpPr>
              <p:spPr>
                <a:xfrm>
                  <a:off x="1071538" y="1714488"/>
                  <a:ext cx="642942" cy="0"/>
                </a:xfrm>
                <a:prstGeom prst="line">
                  <a:avLst/>
                </a:prstGeom>
                <a:grpFill/>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63" name="Ovale 62"/>
                <p:cNvSpPr/>
                <p:nvPr/>
              </p:nvSpPr>
              <p:spPr>
                <a:xfrm>
                  <a:off x="1357290" y="1643050"/>
                  <a:ext cx="142876" cy="142876"/>
                </a:xfrm>
                <a:prstGeom prst="ellipse">
                  <a:avLst/>
                </a:prstGeom>
                <a:grp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cxnSp>
            <p:nvCxnSpPr>
              <p:cNvPr id="82" name="Connettore 1 81"/>
              <p:cNvCxnSpPr/>
              <p:nvPr/>
            </p:nvCxnSpPr>
            <p:spPr>
              <a:xfrm rot="5400000" flipH="1" flipV="1">
                <a:off x="5598329" y="3036089"/>
                <a:ext cx="35719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42" name="Gruppo 141"/>
            <p:cNvGrpSpPr/>
            <p:nvPr/>
          </p:nvGrpSpPr>
          <p:grpSpPr>
            <a:xfrm>
              <a:off x="5429256" y="4071942"/>
              <a:ext cx="785818" cy="481430"/>
              <a:chOff x="1571604" y="2786058"/>
              <a:chExt cx="785818" cy="481430"/>
            </a:xfrm>
          </p:grpSpPr>
          <p:sp>
            <p:nvSpPr>
              <p:cNvPr id="143" name="CasellaDiTesto 142"/>
              <p:cNvSpPr txBox="1"/>
              <p:nvPr/>
            </p:nvSpPr>
            <p:spPr>
              <a:xfrm>
                <a:off x="2071670" y="2928934"/>
                <a:ext cx="285752"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e</a:t>
                </a:r>
                <a:endParaRPr lang="it-IT" sz="1600" b="1" dirty="0">
                  <a:latin typeface="Times New Roman" pitchFamily="18" charset="0"/>
                  <a:cs typeface="Times New Roman" pitchFamily="18" charset="0"/>
                </a:endParaRPr>
              </a:p>
            </p:txBody>
          </p:sp>
          <p:sp>
            <p:nvSpPr>
              <p:cNvPr id="144" name="CasellaDiTesto 143"/>
              <p:cNvSpPr txBox="1"/>
              <p:nvPr/>
            </p:nvSpPr>
            <p:spPr>
              <a:xfrm>
                <a:off x="1571604" y="2786058"/>
                <a:ext cx="285752"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a</a:t>
                </a:r>
                <a:endParaRPr lang="it-IT" sz="1600" b="1" dirty="0">
                  <a:latin typeface="Times New Roman" pitchFamily="18" charset="0"/>
                  <a:cs typeface="Times New Roman" pitchFamily="18" charset="0"/>
                </a:endParaRPr>
              </a:p>
            </p:txBody>
          </p:sp>
        </p:grpSp>
      </p:grpSp>
      <p:grpSp>
        <p:nvGrpSpPr>
          <p:cNvPr id="302" name="Gruppo 301"/>
          <p:cNvGrpSpPr/>
          <p:nvPr/>
        </p:nvGrpSpPr>
        <p:grpSpPr>
          <a:xfrm>
            <a:off x="6572264" y="4109625"/>
            <a:ext cx="714380" cy="462383"/>
            <a:chOff x="6572264" y="4109625"/>
            <a:chExt cx="714380" cy="462383"/>
          </a:xfrm>
        </p:grpSpPr>
        <p:grpSp>
          <p:nvGrpSpPr>
            <p:cNvPr id="95" name="Gruppo 94"/>
            <p:cNvGrpSpPr/>
            <p:nvPr/>
          </p:nvGrpSpPr>
          <p:grpSpPr>
            <a:xfrm>
              <a:off x="6643701" y="4109625"/>
              <a:ext cx="642943" cy="409578"/>
              <a:chOff x="6286511" y="2805105"/>
              <a:chExt cx="642943" cy="409578"/>
            </a:xfrm>
          </p:grpSpPr>
          <p:grpSp>
            <p:nvGrpSpPr>
              <p:cNvPr id="73" name="Gruppo 72"/>
              <p:cNvGrpSpPr/>
              <p:nvPr/>
            </p:nvGrpSpPr>
            <p:grpSpPr>
              <a:xfrm flipH="1">
                <a:off x="6286512" y="2805105"/>
                <a:ext cx="642942" cy="142876"/>
                <a:chOff x="1071538" y="1643050"/>
                <a:chExt cx="642942" cy="142876"/>
              </a:xfrm>
              <a:solidFill>
                <a:schemeClr val="accent2"/>
              </a:solidFill>
            </p:grpSpPr>
            <p:cxnSp>
              <p:nvCxnSpPr>
                <p:cNvPr id="74" name="Connettore 1 73"/>
                <p:cNvCxnSpPr/>
                <p:nvPr/>
              </p:nvCxnSpPr>
              <p:spPr>
                <a:xfrm>
                  <a:off x="1071538" y="1714488"/>
                  <a:ext cx="642942" cy="0"/>
                </a:xfrm>
                <a:prstGeom prst="line">
                  <a:avLst/>
                </a:prstGeom>
                <a:grpFill/>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5" name="Ovale 74"/>
                <p:cNvSpPr/>
                <p:nvPr/>
              </p:nvSpPr>
              <p:spPr>
                <a:xfrm>
                  <a:off x="1214414" y="1643050"/>
                  <a:ext cx="142876" cy="142876"/>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cxnSp>
            <p:nvCxnSpPr>
              <p:cNvPr id="80" name="Connettore 1 79"/>
              <p:cNvCxnSpPr/>
              <p:nvPr/>
            </p:nvCxnSpPr>
            <p:spPr>
              <a:xfrm rot="5400000" flipH="1" flipV="1">
                <a:off x="6107916" y="3036088"/>
                <a:ext cx="35719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47" name="Gruppo 146"/>
            <p:cNvGrpSpPr/>
            <p:nvPr/>
          </p:nvGrpSpPr>
          <p:grpSpPr>
            <a:xfrm>
              <a:off x="6572264" y="4162016"/>
              <a:ext cx="500066" cy="409992"/>
              <a:chOff x="2714612" y="2857496"/>
              <a:chExt cx="500066" cy="409992"/>
            </a:xfrm>
          </p:grpSpPr>
          <p:sp>
            <p:nvSpPr>
              <p:cNvPr id="148" name="CasellaDiTesto 147"/>
              <p:cNvSpPr txBox="1"/>
              <p:nvPr/>
            </p:nvSpPr>
            <p:spPr>
              <a:xfrm>
                <a:off x="2714612" y="2928934"/>
                <a:ext cx="285752"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E</a:t>
                </a:r>
                <a:endParaRPr lang="it-IT" sz="1600" b="1" dirty="0">
                  <a:latin typeface="Times New Roman" pitchFamily="18" charset="0"/>
                  <a:cs typeface="Times New Roman" pitchFamily="18" charset="0"/>
                </a:endParaRPr>
              </a:p>
            </p:txBody>
          </p:sp>
          <p:sp>
            <p:nvSpPr>
              <p:cNvPr id="149" name="CasellaDiTesto 148"/>
              <p:cNvSpPr txBox="1"/>
              <p:nvPr/>
            </p:nvSpPr>
            <p:spPr>
              <a:xfrm>
                <a:off x="2928926" y="2857496"/>
                <a:ext cx="285752"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D</a:t>
                </a:r>
                <a:endParaRPr lang="it-IT" sz="1600" b="1" dirty="0">
                  <a:latin typeface="Times New Roman" pitchFamily="18" charset="0"/>
                  <a:cs typeface="Times New Roman" pitchFamily="18" charset="0"/>
                </a:endParaRPr>
              </a:p>
            </p:txBody>
          </p:sp>
        </p:grpSp>
      </p:grpSp>
      <p:grpSp>
        <p:nvGrpSpPr>
          <p:cNvPr id="157" name="Gruppo 156"/>
          <p:cNvGrpSpPr/>
          <p:nvPr/>
        </p:nvGrpSpPr>
        <p:grpSpPr>
          <a:xfrm>
            <a:off x="3071803" y="3786190"/>
            <a:ext cx="142876" cy="214314"/>
            <a:chOff x="5286380" y="4429133"/>
            <a:chExt cx="142877" cy="285752"/>
          </a:xfrm>
        </p:grpSpPr>
        <p:cxnSp>
          <p:nvCxnSpPr>
            <p:cNvPr id="152" name="Connettore 1 151"/>
            <p:cNvCxnSpPr/>
            <p:nvPr/>
          </p:nvCxnSpPr>
          <p:spPr>
            <a:xfrm rot="5400000" flipH="1" flipV="1">
              <a:off x="5214944" y="4500571"/>
              <a:ext cx="285752" cy="1428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6" name="Connettore 1 155"/>
            <p:cNvCxnSpPr/>
            <p:nvPr/>
          </p:nvCxnSpPr>
          <p:spPr>
            <a:xfrm rot="16200000" flipV="1">
              <a:off x="5214942" y="4500571"/>
              <a:ext cx="285752" cy="1428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61" name="Gruppo 160"/>
          <p:cNvGrpSpPr/>
          <p:nvPr/>
        </p:nvGrpSpPr>
        <p:grpSpPr>
          <a:xfrm>
            <a:off x="6572264" y="3786190"/>
            <a:ext cx="142876" cy="214314"/>
            <a:chOff x="5286380" y="4429133"/>
            <a:chExt cx="142877" cy="285752"/>
          </a:xfrm>
        </p:grpSpPr>
        <p:cxnSp>
          <p:nvCxnSpPr>
            <p:cNvPr id="162" name="Connettore 1 161"/>
            <p:cNvCxnSpPr/>
            <p:nvPr/>
          </p:nvCxnSpPr>
          <p:spPr>
            <a:xfrm rot="5400000" flipH="1" flipV="1">
              <a:off x="5214944" y="4500571"/>
              <a:ext cx="285752" cy="1428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3" name="Connettore 1 162"/>
            <p:cNvCxnSpPr/>
            <p:nvPr/>
          </p:nvCxnSpPr>
          <p:spPr>
            <a:xfrm rot="16200000" flipV="1">
              <a:off x="5214942" y="4500571"/>
              <a:ext cx="285752" cy="1428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65" name="CasellaDiTesto 164"/>
          <p:cNvSpPr txBox="1"/>
          <p:nvPr/>
        </p:nvSpPr>
        <p:spPr>
          <a:xfrm>
            <a:off x="2071670" y="3643314"/>
            <a:ext cx="1643074" cy="523220"/>
          </a:xfrm>
          <a:prstGeom prst="rect">
            <a:avLst/>
          </a:prstGeom>
          <a:solidFill>
            <a:srgbClr val="FFFF00"/>
          </a:solidFill>
        </p:spPr>
        <p:txBody>
          <a:bodyPr wrap="square" rtlCol="0">
            <a:spAutoFit/>
          </a:bodyPr>
          <a:lstStyle/>
          <a:p>
            <a:r>
              <a:rPr lang="it-IT" sz="1400" b="1" dirty="0" smtClean="0">
                <a:latin typeface="Times New Roman" pitchFamily="18" charset="0"/>
                <a:cs typeface="Times New Roman" pitchFamily="18" charset="0"/>
              </a:rPr>
              <a:t>Segregazione adiacente</a:t>
            </a:r>
            <a:endParaRPr lang="it-IT" sz="1400" b="1" dirty="0">
              <a:latin typeface="Times New Roman" pitchFamily="18" charset="0"/>
              <a:cs typeface="Times New Roman" pitchFamily="18" charset="0"/>
            </a:endParaRPr>
          </a:p>
        </p:txBody>
      </p:sp>
      <p:sp>
        <p:nvSpPr>
          <p:cNvPr id="166" name="CasellaDiTesto 165"/>
          <p:cNvSpPr txBox="1"/>
          <p:nvPr/>
        </p:nvSpPr>
        <p:spPr>
          <a:xfrm>
            <a:off x="5572132" y="3691598"/>
            <a:ext cx="1643074" cy="523220"/>
          </a:xfrm>
          <a:prstGeom prst="rect">
            <a:avLst/>
          </a:prstGeom>
          <a:solidFill>
            <a:schemeClr val="accent6">
              <a:lumMod val="40000"/>
              <a:lumOff val="60000"/>
            </a:schemeClr>
          </a:solidFill>
        </p:spPr>
        <p:txBody>
          <a:bodyPr wrap="square" rtlCol="0">
            <a:spAutoFit/>
          </a:bodyPr>
          <a:lstStyle/>
          <a:p>
            <a:r>
              <a:rPr lang="it-IT" sz="1400" b="1" dirty="0" smtClean="0">
                <a:latin typeface="Times New Roman" pitchFamily="18" charset="0"/>
                <a:cs typeface="Times New Roman" pitchFamily="18" charset="0"/>
              </a:rPr>
              <a:t>Segregazione alternata</a:t>
            </a:r>
            <a:endParaRPr lang="it-IT" sz="1400" b="1" dirty="0">
              <a:latin typeface="Times New Roman" pitchFamily="18" charset="0"/>
              <a:cs typeface="Times New Roman" pitchFamily="18" charset="0"/>
            </a:endParaRPr>
          </a:p>
        </p:txBody>
      </p:sp>
      <p:grpSp>
        <p:nvGrpSpPr>
          <p:cNvPr id="297" name="Gruppo 296"/>
          <p:cNvGrpSpPr/>
          <p:nvPr/>
        </p:nvGrpSpPr>
        <p:grpSpPr>
          <a:xfrm>
            <a:off x="2000232" y="5553504"/>
            <a:ext cx="2028838" cy="338554"/>
            <a:chOff x="2000232" y="5553504"/>
            <a:chExt cx="2028838" cy="338554"/>
          </a:xfrm>
        </p:grpSpPr>
        <p:grpSp>
          <p:nvGrpSpPr>
            <p:cNvPr id="231" name="Gruppo 230"/>
            <p:cNvGrpSpPr/>
            <p:nvPr/>
          </p:nvGrpSpPr>
          <p:grpSpPr>
            <a:xfrm>
              <a:off x="2000232" y="5553504"/>
              <a:ext cx="857256" cy="338554"/>
              <a:chOff x="2428860" y="5947966"/>
              <a:chExt cx="857256" cy="338554"/>
            </a:xfrm>
          </p:grpSpPr>
          <p:grpSp>
            <p:nvGrpSpPr>
              <p:cNvPr id="232" name="Gruppo 227"/>
              <p:cNvGrpSpPr/>
              <p:nvPr/>
            </p:nvGrpSpPr>
            <p:grpSpPr>
              <a:xfrm>
                <a:off x="2428860" y="6143644"/>
                <a:ext cx="766768" cy="142876"/>
                <a:chOff x="2428860" y="6143644"/>
                <a:chExt cx="766768" cy="142876"/>
              </a:xfrm>
            </p:grpSpPr>
            <p:sp>
              <p:nvSpPr>
                <p:cNvPr id="234" name="Ovale 233"/>
                <p:cNvSpPr/>
                <p:nvPr/>
              </p:nvSpPr>
              <p:spPr>
                <a:xfrm>
                  <a:off x="2643174" y="6143644"/>
                  <a:ext cx="142876" cy="142876"/>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35" name="Connettore 1 234"/>
                <p:cNvCxnSpPr/>
                <p:nvPr/>
              </p:nvCxnSpPr>
              <p:spPr>
                <a:xfrm flipV="1">
                  <a:off x="2857488" y="6215082"/>
                  <a:ext cx="338140" cy="9526"/>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36" name="Connettore 1 235"/>
                <p:cNvCxnSpPr/>
                <p:nvPr/>
              </p:nvCxnSpPr>
              <p:spPr>
                <a:xfrm>
                  <a:off x="2428860" y="6215082"/>
                  <a:ext cx="428628"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grpSp>
          <p:sp>
            <p:nvSpPr>
              <p:cNvPr id="233" name="CasellaDiTesto 232"/>
              <p:cNvSpPr txBox="1"/>
              <p:nvPr/>
            </p:nvSpPr>
            <p:spPr>
              <a:xfrm>
                <a:off x="2428860" y="5947966"/>
                <a:ext cx="857256"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a      e</a:t>
                </a:r>
              </a:p>
            </p:txBody>
          </p:sp>
        </p:grpSp>
        <p:grpSp>
          <p:nvGrpSpPr>
            <p:cNvPr id="252" name="Gruppo 251"/>
            <p:cNvGrpSpPr/>
            <p:nvPr/>
          </p:nvGrpSpPr>
          <p:grpSpPr>
            <a:xfrm>
              <a:off x="2957500" y="5553504"/>
              <a:ext cx="1071570" cy="338554"/>
              <a:chOff x="2143108" y="5876528"/>
              <a:chExt cx="1071570" cy="338554"/>
            </a:xfrm>
          </p:grpSpPr>
          <p:grpSp>
            <p:nvGrpSpPr>
              <p:cNvPr id="251" name="Gruppo 250"/>
              <p:cNvGrpSpPr/>
              <p:nvPr/>
            </p:nvGrpSpPr>
            <p:grpSpPr>
              <a:xfrm>
                <a:off x="2143108" y="6072206"/>
                <a:ext cx="857256" cy="142876"/>
                <a:chOff x="2143108" y="6072206"/>
                <a:chExt cx="857256" cy="142876"/>
              </a:xfrm>
            </p:grpSpPr>
            <p:sp>
              <p:nvSpPr>
                <p:cNvPr id="179" name="Ovale 178"/>
                <p:cNvSpPr/>
                <p:nvPr/>
              </p:nvSpPr>
              <p:spPr>
                <a:xfrm>
                  <a:off x="2285984" y="6072206"/>
                  <a:ext cx="142876" cy="14287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184" name="Connettore 1 183"/>
                <p:cNvCxnSpPr/>
                <p:nvPr/>
              </p:nvCxnSpPr>
              <p:spPr>
                <a:xfrm flipV="1">
                  <a:off x="2143108" y="6143644"/>
                  <a:ext cx="857256" cy="2"/>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50" name="CasellaDiTesto 249"/>
              <p:cNvSpPr txBox="1"/>
              <p:nvPr/>
            </p:nvSpPr>
            <p:spPr>
              <a:xfrm>
                <a:off x="2357422" y="5876528"/>
                <a:ext cx="857256"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D     E</a:t>
                </a:r>
              </a:p>
            </p:txBody>
          </p:sp>
        </p:grpSp>
      </p:grpSp>
      <p:grpSp>
        <p:nvGrpSpPr>
          <p:cNvPr id="294" name="Gruppo 293"/>
          <p:cNvGrpSpPr/>
          <p:nvPr/>
        </p:nvGrpSpPr>
        <p:grpSpPr>
          <a:xfrm>
            <a:off x="5000628" y="1214422"/>
            <a:ext cx="2357454" cy="357190"/>
            <a:chOff x="5000628" y="1214422"/>
            <a:chExt cx="2357454" cy="357190"/>
          </a:xfrm>
        </p:grpSpPr>
        <p:grpSp>
          <p:nvGrpSpPr>
            <p:cNvPr id="214" name="Gruppo 213"/>
            <p:cNvGrpSpPr/>
            <p:nvPr/>
          </p:nvGrpSpPr>
          <p:grpSpPr>
            <a:xfrm>
              <a:off x="5000628" y="1233058"/>
              <a:ext cx="1071570" cy="338554"/>
              <a:chOff x="857224" y="6019404"/>
              <a:chExt cx="1071570" cy="338554"/>
            </a:xfrm>
          </p:grpSpPr>
          <p:grpSp>
            <p:nvGrpSpPr>
              <p:cNvPr id="215" name="Gruppo 205"/>
              <p:cNvGrpSpPr/>
              <p:nvPr/>
            </p:nvGrpSpPr>
            <p:grpSpPr>
              <a:xfrm>
                <a:off x="928662" y="6215082"/>
                <a:ext cx="1000132" cy="142876"/>
                <a:chOff x="928662" y="6215082"/>
                <a:chExt cx="1000132" cy="142876"/>
              </a:xfrm>
            </p:grpSpPr>
            <p:sp>
              <p:nvSpPr>
                <p:cNvPr id="217" name="Ovale 216"/>
                <p:cNvSpPr/>
                <p:nvPr/>
              </p:nvSpPr>
              <p:spPr>
                <a:xfrm>
                  <a:off x="1142976" y="6215082"/>
                  <a:ext cx="142876" cy="142876"/>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18" name="Connettore 1 217"/>
                <p:cNvCxnSpPr/>
                <p:nvPr/>
              </p:nvCxnSpPr>
              <p:spPr>
                <a:xfrm flipV="1">
                  <a:off x="928662" y="6286520"/>
                  <a:ext cx="1000132" cy="9526"/>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16" name="CasellaDiTesto 215"/>
              <p:cNvSpPr txBox="1"/>
              <p:nvPr/>
            </p:nvSpPr>
            <p:spPr>
              <a:xfrm>
                <a:off x="857224" y="6019404"/>
                <a:ext cx="1000132"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A     B  C</a:t>
                </a:r>
              </a:p>
            </p:txBody>
          </p:sp>
        </p:grpSp>
        <p:grpSp>
          <p:nvGrpSpPr>
            <p:cNvPr id="253" name="Gruppo 252"/>
            <p:cNvGrpSpPr/>
            <p:nvPr/>
          </p:nvGrpSpPr>
          <p:grpSpPr>
            <a:xfrm>
              <a:off x="6286512" y="1214422"/>
              <a:ext cx="1071570" cy="338554"/>
              <a:chOff x="2143108" y="5876528"/>
              <a:chExt cx="1071570" cy="338554"/>
            </a:xfrm>
          </p:grpSpPr>
          <p:grpSp>
            <p:nvGrpSpPr>
              <p:cNvPr id="254" name="Gruppo 250"/>
              <p:cNvGrpSpPr/>
              <p:nvPr/>
            </p:nvGrpSpPr>
            <p:grpSpPr>
              <a:xfrm>
                <a:off x="2143108" y="6072206"/>
                <a:ext cx="857256" cy="142876"/>
                <a:chOff x="2143108" y="6072206"/>
                <a:chExt cx="857256" cy="142876"/>
              </a:xfrm>
            </p:grpSpPr>
            <p:sp>
              <p:nvSpPr>
                <p:cNvPr id="256" name="Ovale 255"/>
                <p:cNvSpPr/>
                <p:nvPr/>
              </p:nvSpPr>
              <p:spPr>
                <a:xfrm>
                  <a:off x="2285984" y="6072206"/>
                  <a:ext cx="142876" cy="14287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57" name="Connettore 1 256"/>
                <p:cNvCxnSpPr/>
                <p:nvPr/>
              </p:nvCxnSpPr>
              <p:spPr>
                <a:xfrm flipV="1">
                  <a:off x="2143108" y="6143644"/>
                  <a:ext cx="857256" cy="2"/>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55" name="CasellaDiTesto 254"/>
              <p:cNvSpPr txBox="1"/>
              <p:nvPr/>
            </p:nvSpPr>
            <p:spPr>
              <a:xfrm>
                <a:off x="2357422" y="5876528"/>
                <a:ext cx="857256"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D     E</a:t>
                </a:r>
              </a:p>
            </p:txBody>
          </p:sp>
        </p:grpSp>
      </p:grpSp>
      <p:grpSp>
        <p:nvGrpSpPr>
          <p:cNvPr id="299" name="Gruppo 298"/>
          <p:cNvGrpSpPr/>
          <p:nvPr/>
        </p:nvGrpSpPr>
        <p:grpSpPr>
          <a:xfrm>
            <a:off x="2000232" y="5286388"/>
            <a:ext cx="2214578" cy="338554"/>
            <a:chOff x="2000232" y="5286388"/>
            <a:chExt cx="2214578" cy="338554"/>
          </a:xfrm>
        </p:grpSpPr>
        <p:grpSp>
          <p:nvGrpSpPr>
            <p:cNvPr id="230" name="Gruppo 229"/>
            <p:cNvGrpSpPr/>
            <p:nvPr/>
          </p:nvGrpSpPr>
          <p:grpSpPr>
            <a:xfrm>
              <a:off x="2000232" y="5286388"/>
              <a:ext cx="857256" cy="338554"/>
              <a:chOff x="2428860" y="5947966"/>
              <a:chExt cx="857256" cy="338554"/>
            </a:xfrm>
          </p:grpSpPr>
          <p:grpSp>
            <p:nvGrpSpPr>
              <p:cNvPr id="228" name="Gruppo 227"/>
              <p:cNvGrpSpPr/>
              <p:nvPr/>
            </p:nvGrpSpPr>
            <p:grpSpPr>
              <a:xfrm>
                <a:off x="2428860" y="6143644"/>
                <a:ext cx="766768" cy="142876"/>
                <a:chOff x="2428860" y="6143644"/>
                <a:chExt cx="766768" cy="142876"/>
              </a:xfrm>
            </p:grpSpPr>
            <p:sp>
              <p:nvSpPr>
                <p:cNvPr id="171" name="Ovale 170"/>
                <p:cNvSpPr/>
                <p:nvPr/>
              </p:nvSpPr>
              <p:spPr>
                <a:xfrm>
                  <a:off x="2643174" y="6143644"/>
                  <a:ext cx="142876" cy="142876"/>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191" name="Connettore 1 190"/>
                <p:cNvCxnSpPr/>
                <p:nvPr/>
              </p:nvCxnSpPr>
              <p:spPr>
                <a:xfrm flipV="1">
                  <a:off x="2857488" y="6215082"/>
                  <a:ext cx="338140" cy="9526"/>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01" name="Connettore 1 200"/>
                <p:cNvCxnSpPr/>
                <p:nvPr/>
              </p:nvCxnSpPr>
              <p:spPr>
                <a:xfrm>
                  <a:off x="2428860" y="6215082"/>
                  <a:ext cx="428628"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grpSp>
          <p:sp>
            <p:nvSpPr>
              <p:cNvPr id="229" name="CasellaDiTesto 228"/>
              <p:cNvSpPr txBox="1"/>
              <p:nvPr/>
            </p:nvSpPr>
            <p:spPr>
              <a:xfrm>
                <a:off x="2428860" y="5947966"/>
                <a:ext cx="857256"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a      e</a:t>
                </a:r>
              </a:p>
            </p:txBody>
          </p:sp>
        </p:grpSp>
        <p:grpSp>
          <p:nvGrpSpPr>
            <p:cNvPr id="264" name="Gruppo 263"/>
            <p:cNvGrpSpPr/>
            <p:nvPr/>
          </p:nvGrpSpPr>
          <p:grpSpPr>
            <a:xfrm>
              <a:off x="2957500" y="5286388"/>
              <a:ext cx="1257310" cy="338554"/>
              <a:chOff x="4071934" y="5090710"/>
              <a:chExt cx="1257310" cy="338554"/>
            </a:xfrm>
          </p:grpSpPr>
          <p:grpSp>
            <p:nvGrpSpPr>
              <p:cNvPr id="262" name="Gruppo 261"/>
              <p:cNvGrpSpPr/>
              <p:nvPr/>
            </p:nvGrpSpPr>
            <p:grpSpPr>
              <a:xfrm>
                <a:off x="4071934" y="5286388"/>
                <a:ext cx="1257310" cy="142876"/>
                <a:chOff x="4429124" y="5286388"/>
                <a:chExt cx="1257310" cy="142876"/>
              </a:xfrm>
            </p:grpSpPr>
            <p:sp>
              <p:nvSpPr>
                <p:cNvPr id="181" name="Ovale 180"/>
                <p:cNvSpPr/>
                <p:nvPr/>
              </p:nvSpPr>
              <p:spPr>
                <a:xfrm>
                  <a:off x="4571984" y="5286388"/>
                  <a:ext cx="142876" cy="14287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02" name="Connettore 1 201"/>
                <p:cNvCxnSpPr/>
                <p:nvPr/>
              </p:nvCxnSpPr>
              <p:spPr>
                <a:xfrm flipV="1">
                  <a:off x="5000628" y="5357826"/>
                  <a:ext cx="685806" cy="9524"/>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58" name="Connettore 1 257"/>
                <p:cNvCxnSpPr/>
                <p:nvPr/>
              </p:nvCxnSpPr>
              <p:spPr>
                <a:xfrm flipV="1">
                  <a:off x="4429124" y="5357826"/>
                  <a:ext cx="571504" cy="952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63" name="CasellaDiTesto 262"/>
              <p:cNvSpPr txBox="1"/>
              <p:nvPr/>
            </p:nvSpPr>
            <p:spPr>
              <a:xfrm>
                <a:off x="4286248" y="5090710"/>
                <a:ext cx="1000132"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D     b  c</a:t>
                </a:r>
              </a:p>
            </p:txBody>
          </p:sp>
        </p:grpSp>
      </p:grpSp>
      <p:grpSp>
        <p:nvGrpSpPr>
          <p:cNvPr id="293" name="Gruppo 292"/>
          <p:cNvGrpSpPr/>
          <p:nvPr/>
        </p:nvGrpSpPr>
        <p:grpSpPr>
          <a:xfrm>
            <a:off x="5010152" y="1428736"/>
            <a:ext cx="2533670" cy="357190"/>
            <a:chOff x="5010152" y="1428736"/>
            <a:chExt cx="2533670" cy="357190"/>
          </a:xfrm>
        </p:grpSpPr>
        <p:grpSp>
          <p:nvGrpSpPr>
            <p:cNvPr id="219" name="Gruppo 218"/>
            <p:cNvGrpSpPr/>
            <p:nvPr/>
          </p:nvGrpSpPr>
          <p:grpSpPr>
            <a:xfrm>
              <a:off x="5010152" y="1447372"/>
              <a:ext cx="1071570" cy="338554"/>
              <a:chOff x="857224" y="6019404"/>
              <a:chExt cx="1071570" cy="338554"/>
            </a:xfrm>
          </p:grpSpPr>
          <p:grpSp>
            <p:nvGrpSpPr>
              <p:cNvPr id="220" name="Gruppo 205"/>
              <p:cNvGrpSpPr/>
              <p:nvPr/>
            </p:nvGrpSpPr>
            <p:grpSpPr>
              <a:xfrm>
                <a:off x="928662" y="6215082"/>
                <a:ext cx="1000132" cy="142876"/>
                <a:chOff x="928662" y="6215082"/>
                <a:chExt cx="1000132" cy="142876"/>
              </a:xfrm>
            </p:grpSpPr>
            <p:sp>
              <p:nvSpPr>
                <p:cNvPr id="222" name="Ovale 221"/>
                <p:cNvSpPr/>
                <p:nvPr/>
              </p:nvSpPr>
              <p:spPr>
                <a:xfrm>
                  <a:off x="1142976" y="6215082"/>
                  <a:ext cx="142876" cy="142876"/>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23" name="Connettore 1 222"/>
                <p:cNvCxnSpPr/>
                <p:nvPr/>
              </p:nvCxnSpPr>
              <p:spPr>
                <a:xfrm flipV="1">
                  <a:off x="928662" y="6286520"/>
                  <a:ext cx="1000132" cy="9526"/>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21" name="CasellaDiTesto 220"/>
              <p:cNvSpPr txBox="1"/>
              <p:nvPr/>
            </p:nvSpPr>
            <p:spPr>
              <a:xfrm>
                <a:off x="857224" y="6019404"/>
                <a:ext cx="1000132"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A     B  C</a:t>
                </a:r>
              </a:p>
            </p:txBody>
          </p:sp>
        </p:grpSp>
        <p:grpSp>
          <p:nvGrpSpPr>
            <p:cNvPr id="265" name="Gruppo 264"/>
            <p:cNvGrpSpPr/>
            <p:nvPr/>
          </p:nvGrpSpPr>
          <p:grpSpPr>
            <a:xfrm>
              <a:off x="6286512" y="1428736"/>
              <a:ext cx="1257310" cy="338554"/>
              <a:chOff x="4071934" y="5090710"/>
              <a:chExt cx="1257310" cy="338554"/>
            </a:xfrm>
          </p:grpSpPr>
          <p:grpSp>
            <p:nvGrpSpPr>
              <p:cNvPr id="266" name="Gruppo 261"/>
              <p:cNvGrpSpPr/>
              <p:nvPr/>
            </p:nvGrpSpPr>
            <p:grpSpPr>
              <a:xfrm>
                <a:off x="4071934" y="5286388"/>
                <a:ext cx="1257310" cy="142876"/>
                <a:chOff x="4429124" y="5286388"/>
                <a:chExt cx="1257310" cy="142876"/>
              </a:xfrm>
            </p:grpSpPr>
            <p:sp>
              <p:nvSpPr>
                <p:cNvPr id="268" name="Ovale 267"/>
                <p:cNvSpPr/>
                <p:nvPr/>
              </p:nvSpPr>
              <p:spPr>
                <a:xfrm>
                  <a:off x="4571984" y="5286388"/>
                  <a:ext cx="142876" cy="14287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69" name="Connettore 1 268"/>
                <p:cNvCxnSpPr/>
                <p:nvPr/>
              </p:nvCxnSpPr>
              <p:spPr>
                <a:xfrm flipV="1">
                  <a:off x="5000628" y="5357826"/>
                  <a:ext cx="685806" cy="9524"/>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70" name="Connettore 1 269"/>
                <p:cNvCxnSpPr/>
                <p:nvPr/>
              </p:nvCxnSpPr>
              <p:spPr>
                <a:xfrm flipV="1">
                  <a:off x="4429124" y="5357826"/>
                  <a:ext cx="571504" cy="952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67" name="CasellaDiTesto 266"/>
              <p:cNvSpPr txBox="1"/>
              <p:nvPr/>
            </p:nvSpPr>
            <p:spPr>
              <a:xfrm>
                <a:off x="4286248" y="5090710"/>
                <a:ext cx="1000132"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D     b  c</a:t>
                </a:r>
              </a:p>
            </p:txBody>
          </p:sp>
        </p:grpSp>
      </p:grpSp>
      <p:grpSp>
        <p:nvGrpSpPr>
          <p:cNvPr id="296" name="Gruppo 295"/>
          <p:cNvGrpSpPr/>
          <p:nvPr/>
        </p:nvGrpSpPr>
        <p:grpSpPr>
          <a:xfrm>
            <a:off x="1714480" y="1428736"/>
            <a:ext cx="2286016" cy="357190"/>
            <a:chOff x="214282" y="1571612"/>
            <a:chExt cx="2286016" cy="357190"/>
          </a:xfrm>
        </p:grpSpPr>
        <p:grpSp>
          <p:nvGrpSpPr>
            <p:cNvPr id="209" name="Gruppo 208"/>
            <p:cNvGrpSpPr/>
            <p:nvPr/>
          </p:nvGrpSpPr>
          <p:grpSpPr>
            <a:xfrm>
              <a:off x="214282" y="1590248"/>
              <a:ext cx="1071570" cy="338554"/>
              <a:chOff x="857224" y="6019404"/>
              <a:chExt cx="1071570" cy="338554"/>
            </a:xfrm>
          </p:grpSpPr>
          <p:grpSp>
            <p:nvGrpSpPr>
              <p:cNvPr id="210" name="Gruppo 205"/>
              <p:cNvGrpSpPr/>
              <p:nvPr/>
            </p:nvGrpSpPr>
            <p:grpSpPr>
              <a:xfrm>
                <a:off x="928662" y="6215082"/>
                <a:ext cx="1000132" cy="142876"/>
                <a:chOff x="928662" y="6215082"/>
                <a:chExt cx="1000132" cy="142876"/>
              </a:xfrm>
            </p:grpSpPr>
            <p:sp>
              <p:nvSpPr>
                <p:cNvPr id="212" name="Ovale 211"/>
                <p:cNvSpPr/>
                <p:nvPr/>
              </p:nvSpPr>
              <p:spPr>
                <a:xfrm>
                  <a:off x="1142976" y="6215082"/>
                  <a:ext cx="142876" cy="142876"/>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13" name="Connettore 1 212"/>
                <p:cNvCxnSpPr/>
                <p:nvPr/>
              </p:nvCxnSpPr>
              <p:spPr>
                <a:xfrm flipV="1">
                  <a:off x="928662" y="6286520"/>
                  <a:ext cx="1000132" cy="9526"/>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11" name="CasellaDiTesto 210"/>
              <p:cNvSpPr txBox="1"/>
              <p:nvPr/>
            </p:nvSpPr>
            <p:spPr>
              <a:xfrm>
                <a:off x="857224" y="6019404"/>
                <a:ext cx="1000132"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A     B  C</a:t>
                </a:r>
              </a:p>
            </p:txBody>
          </p:sp>
        </p:grpSp>
        <p:grpSp>
          <p:nvGrpSpPr>
            <p:cNvPr id="276" name="Gruppo 275"/>
            <p:cNvGrpSpPr/>
            <p:nvPr/>
          </p:nvGrpSpPr>
          <p:grpSpPr>
            <a:xfrm>
              <a:off x="1428728" y="1571612"/>
              <a:ext cx="1071570" cy="357190"/>
              <a:chOff x="3500430" y="5572140"/>
              <a:chExt cx="1071570" cy="357190"/>
            </a:xfrm>
          </p:grpSpPr>
          <p:grpSp>
            <p:nvGrpSpPr>
              <p:cNvPr id="274" name="Gruppo 273"/>
              <p:cNvGrpSpPr/>
              <p:nvPr/>
            </p:nvGrpSpPr>
            <p:grpSpPr>
              <a:xfrm>
                <a:off x="3500430" y="5786454"/>
                <a:ext cx="909644" cy="142876"/>
                <a:chOff x="3500430" y="6143644"/>
                <a:chExt cx="909644" cy="142876"/>
              </a:xfrm>
            </p:grpSpPr>
            <p:sp>
              <p:nvSpPr>
                <p:cNvPr id="175" name="Ovale 174"/>
                <p:cNvSpPr/>
                <p:nvPr/>
              </p:nvSpPr>
              <p:spPr>
                <a:xfrm>
                  <a:off x="3657584" y="6143644"/>
                  <a:ext cx="142876" cy="142876"/>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192" name="Connettore 1 191"/>
                <p:cNvCxnSpPr/>
                <p:nvPr/>
              </p:nvCxnSpPr>
              <p:spPr>
                <a:xfrm flipV="1">
                  <a:off x="3500430" y="6205556"/>
                  <a:ext cx="571504" cy="9526"/>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59" name="Connettore 1 258"/>
                <p:cNvCxnSpPr/>
                <p:nvPr/>
              </p:nvCxnSpPr>
              <p:spPr>
                <a:xfrm flipV="1">
                  <a:off x="4071934" y="6205556"/>
                  <a:ext cx="338140" cy="952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75" name="CasellaDiTesto 274"/>
              <p:cNvSpPr txBox="1"/>
              <p:nvPr/>
            </p:nvSpPr>
            <p:spPr>
              <a:xfrm>
                <a:off x="3714744" y="5572140"/>
                <a:ext cx="857256"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 d      E</a:t>
                </a:r>
              </a:p>
            </p:txBody>
          </p:sp>
        </p:grpSp>
      </p:grpSp>
      <p:grpSp>
        <p:nvGrpSpPr>
          <p:cNvPr id="298" name="Gruppo 297"/>
          <p:cNvGrpSpPr/>
          <p:nvPr/>
        </p:nvGrpSpPr>
        <p:grpSpPr>
          <a:xfrm>
            <a:off x="5214942" y="5500702"/>
            <a:ext cx="2214578" cy="357190"/>
            <a:chOff x="5214942" y="5500702"/>
            <a:chExt cx="2214578" cy="357190"/>
          </a:xfrm>
        </p:grpSpPr>
        <p:grpSp>
          <p:nvGrpSpPr>
            <p:cNvPr id="243" name="Gruppo 242"/>
            <p:cNvGrpSpPr/>
            <p:nvPr/>
          </p:nvGrpSpPr>
          <p:grpSpPr>
            <a:xfrm>
              <a:off x="5214942" y="5519338"/>
              <a:ext cx="857256" cy="338554"/>
              <a:chOff x="2428860" y="5947966"/>
              <a:chExt cx="857256" cy="338554"/>
            </a:xfrm>
          </p:grpSpPr>
          <p:grpSp>
            <p:nvGrpSpPr>
              <p:cNvPr id="244" name="Gruppo 227"/>
              <p:cNvGrpSpPr/>
              <p:nvPr/>
            </p:nvGrpSpPr>
            <p:grpSpPr>
              <a:xfrm>
                <a:off x="2428860" y="6143644"/>
                <a:ext cx="766768" cy="142876"/>
                <a:chOff x="2428860" y="6143644"/>
                <a:chExt cx="766768" cy="142876"/>
              </a:xfrm>
            </p:grpSpPr>
            <p:sp>
              <p:nvSpPr>
                <p:cNvPr id="246" name="Ovale 245"/>
                <p:cNvSpPr/>
                <p:nvPr/>
              </p:nvSpPr>
              <p:spPr>
                <a:xfrm>
                  <a:off x="2643174" y="6143644"/>
                  <a:ext cx="142876" cy="142876"/>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47" name="Connettore 1 246"/>
                <p:cNvCxnSpPr/>
                <p:nvPr/>
              </p:nvCxnSpPr>
              <p:spPr>
                <a:xfrm flipV="1">
                  <a:off x="2857488" y="6215082"/>
                  <a:ext cx="338140" cy="9526"/>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48" name="Connettore 1 247"/>
                <p:cNvCxnSpPr/>
                <p:nvPr/>
              </p:nvCxnSpPr>
              <p:spPr>
                <a:xfrm>
                  <a:off x="2428860" y="6215082"/>
                  <a:ext cx="428628"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grpSp>
          <p:sp>
            <p:nvSpPr>
              <p:cNvPr id="245" name="CasellaDiTesto 244"/>
              <p:cNvSpPr txBox="1"/>
              <p:nvPr/>
            </p:nvSpPr>
            <p:spPr>
              <a:xfrm>
                <a:off x="2428860" y="5947966"/>
                <a:ext cx="857256"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a      e</a:t>
                </a:r>
              </a:p>
            </p:txBody>
          </p:sp>
        </p:grpSp>
        <p:grpSp>
          <p:nvGrpSpPr>
            <p:cNvPr id="277" name="Gruppo 276"/>
            <p:cNvGrpSpPr/>
            <p:nvPr/>
          </p:nvGrpSpPr>
          <p:grpSpPr>
            <a:xfrm>
              <a:off x="6286512" y="5500702"/>
              <a:ext cx="1143008" cy="357190"/>
              <a:chOff x="3500430" y="5572140"/>
              <a:chExt cx="1143008" cy="357190"/>
            </a:xfrm>
          </p:grpSpPr>
          <p:grpSp>
            <p:nvGrpSpPr>
              <p:cNvPr id="278" name="Gruppo 273"/>
              <p:cNvGrpSpPr/>
              <p:nvPr/>
            </p:nvGrpSpPr>
            <p:grpSpPr>
              <a:xfrm>
                <a:off x="3500430" y="5786454"/>
                <a:ext cx="909644" cy="142876"/>
                <a:chOff x="3500430" y="6143644"/>
                <a:chExt cx="909644" cy="142876"/>
              </a:xfrm>
            </p:grpSpPr>
            <p:sp>
              <p:nvSpPr>
                <p:cNvPr id="280" name="Ovale 279"/>
                <p:cNvSpPr/>
                <p:nvPr/>
              </p:nvSpPr>
              <p:spPr>
                <a:xfrm>
                  <a:off x="3657584" y="6143644"/>
                  <a:ext cx="142876" cy="142876"/>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81" name="Connettore 1 280"/>
                <p:cNvCxnSpPr/>
                <p:nvPr/>
              </p:nvCxnSpPr>
              <p:spPr>
                <a:xfrm flipV="1">
                  <a:off x="3500430" y="6205556"/>
                  <a:ext cx="571504" cy="9526"/>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82" name="Connettore 1 281"/>
                <p:cNvCxnSpPr/>
                <p:nvPr/>
              </p:nvCxnSpPr>
              <p:spPr>
                <a:xfrm flipV="1">
                  <a:off x="4071934" y="6205556"/>
                  <a:ext cx="338140" cy="9526"/>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79" name="CasellaDiTesto 278"/>
              <p:cNvSpPr txBox="1"/>
              <p:nvPr/>
            </p:nvSpPr>
            <p:spPr>
              <a:xfrm>
                <a:off x="3786182" y="5572140"/>
                <a:ext cx="857256"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d     E</a:t>
                </a:r>
              </a:p>
            </p:txBody>
          </p:sp>
        </p:grpSp>
      </p:grpSp>
      <p:grpSp>
        <p:nvGrpSpPr>
          <p:cNvPr id="295" name="Gruppo 294"/>
          <p:cNvGrpSpPr/>
          <p:nvPr/>
        </p:nvGrpSpPr>
        <p:grpSpPr>
          <a:xfrm>
            <a:off x="1714480" y="1214422"/>
            <a:ext cx="2500330" cy="348078"/>
            <a:chOff x="214282" y="1357298"/>
            <a:chExt cx="2500330" cy="348078"/>
          </a:xfrm>
        </p:grpSpPr>
        <p:grpSp>
          <p:nvGrpSpPr>
            <p:cNvPr id="208" name="Gruppo 207"/>
            <p:cNvGrpSpPr/>
            <p:nvPr/>
          </p:nvGrpSpPr>
          <p:grpSpPr>
            <a:xfrm>
              <a:off x="214282" y="1357298"/>
              <a:ext cx="1071570" cy="338554"/>
              <a:chOff x="857224" y="6019404"/>
              <a:chExt cx="1071570" cy="338554"/>
            </a:xfrm>
          </p:grpSpPr>
          <p:grpSp>
            <p:nvGrpSpPr>
              <p:cNvPr id="206" name="Gruppo 205"/>
              <p:cNvGrpSpPr/>
              <p:nvPr/>
            </p:nvGrpSpPr>
            <p:grpSpPr>
              <a:xfrm>
                <a:off x="928662" y="6215082"/>
                <a:ext cx="1000132" cy="142876"/>
                <a:chOff x="928662" y="6215082"/>
                <a:chExt cx="1000132" cy="142876"/>
              </a:xfrm>
            </p:grpSpPr>
            <p:sp>
              <p:nvSpPr>
                <p:cNvPr id="167" name="Ovale 166"/>
                <p:cNvSpPr/>
                <p:nvPr/>
              </p:nvSpPr>
              <p:spPr>
                <a:xfrm>
                  <a:off x="1142976" y="6215082"/>
                  <a:ext cx="142876" cy="142876"/>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197" name="Connettore 1 196"/>
                <p:cNvCxnSpPr/>
                <p:nvPr/>
              </p:nvCxnSpPr>
              <p:spPr>
                <a:xfrm flipV="1">
                  <a:off x="928662" y="6286520"/>
                  <a:ext cx="1000132" cy="9526"/>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07" name="CasellaDiTesto 206"/>
              <p:cNvSpPr txBox="1"/>
              <p:nvPr/>
            </p:nvSpPr>
            <p:spPr>
              <a:xfrm>
                <a:off x="857224" y="6019404"/>
                <a:ext cx="1000132"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A     B  C</a:t>
                </a:r>
              </a:p>
            </p:txBody>
          </p:sp>
        </p:grpSp>
        <p:grpSp>
          <p:nvGrpSpPr>
            <p:cNvPr id="286" name="Gruppo 285"/>
            <p:cNvGrpSpPr/>
            <p:nvPr/>
          </p:nvGrpSpPr>
          <p:grpSpPr>
            <a:xfrm>
              <a:off x="1438252" y="1357298"/>
              <a:ext cx="1276360" cy="348078"/>
              <a:chOff x="3652830" y="6090842"/>
              <a:chExt cx="1276360" cy="348078"/>
            </a:xfrm>
          </p:grpSpPr>
          <p:grpSp>
            <p:nvGrpSpPr>
              <p:cNvPr id="284" name="Gruppo 283"/>
              <p:cNvGrpSpPr/>
              <p:nvPr/>
            </p:nvGrpSpPr>
            <p:grpSpPr>
              <a:xfrm>
                <a:off x="3652830" y="6296044"/>
                <a:ext cx="1276360" cy="142876"/>
                <a:chOff x="3652830" y="6296044"/>
                <a:chExt cx="1276360" cy="142876"/>
              </a:xfrm>
            </p:grpSpPr>
            <p:sp>
              <p:nvSpPr>
                <p:cNvPr id="176" name="Ovale 175"/>
                <p:cNvSpPr/>
                <p:nvPr/>
              </p:nvSpPr>
              <p:spPr>
                <a:xfrm>
                  <a:off x="3809984" y="6296044"/>
                  <a:ext cx="142876" cy="142876"/>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03" name="Connettore 1 202"/>
                <p:cNvCxnSpPr/>
                <p:nvPr/>
              </p:nvCxnSpPr>
              <p:spPr>
                <a:xfrm flipV="1">
                  <a:off x="4214810" y="6357958"/>
                  <a:ext cx="714380" cy="9526"/>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73" name="Connettore 1 272"/>
                <p:cNvCxnSpPr/>
                <p:nvPr/>
              </p:nvCxnSpPr>
              <p:spPr>
                <a:xfrm flipV="1">
                  <a:off x="3652830" y="6357956"/>
                  <a:ext cx="571504" cy="9526"/>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285" name="CasellaDiTesto 284"/>
              <p:cNvSpPr txBox="1"/>
              <p:nvPr/>
            </p:nvSpPr>
            <p:spPr>
              <a:xfrm>
                <a:off x="3929058" y="6090842"/>
                <a:ext cx="1000132"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d     b  c</a:t>
                </a:r>
              </a:p>
            </p:txBody>
          </p:sp>
        </p:grpSp>
      </p:grpSp>
      <p:grpSp>
        <p:nvGrpSpPr>
          <p:cNvPr id="300" name="Gruppo 299"/>
          <p:cNvGrpSpPr/>
          <p:nvPr/>
        </p:nvGrpSpPr>
        <p:grpSpPr>
          <a:xfrm>
            <a:off x="5214942" y="5286388"/>
            <a:ext cx="2357454" cy="348078"/>
            <a:chOff x="5214942" y="5286388"/>
            <a:chExt cx="2357454" cy="348078"/>
          </a:xfrm>
        </p:grpSpPr>
        <p:grpSp>
          <p:nvGrpSpPr>
            <p:cNvPr id="237" name="Gruppo 236"/>
            <p:cNvGrpSpPr/>
            <p:nvPr/>
          </p:nvGrpSpPr>
          <p:grpSpPr>
            <a:xfrm>
              <a:off x="5214942" y="5286388"/>
              <a:ext cx="857256" cy="338554"/>
              <a:chOff x="2428860" y="5947966"/>
              <a:chExt cx="857256" cy="338554"/>
            </a:xfrm>
          </p:grpSpPr>
          <p:grpSp>
            <p:nvGrpSpPr>
              <p:cNvPr id="238" name="Gruppo 227"/>
              <p:cNvGrpSpPr/>
              <p:nvPr/>
            </p:nvGrpSpPr>
            <p:grpSpPr>
              <a:xfrm>
                <a:off x="2428860" y="6143644"/>
                <a:ext cx="766768" cy="142876"/>
                <a:chOff x="2428860" y="6143644"/>
                <a:chExt cx="766768" cy="142876"/>
              </a:xfrm>
            </p:grpSpPr>
            <p:sp>
              <p:nvSpPr>
                <p:cNvPr id="240" name="Ovale 239"/>
                <p:cNvSpPr/>
                <p:nvPr/>
              </p:nvSpPr>
              <p:spPr>
                <a:xfrm>
                  <a:off x="2643174" y="6143644"/>
                  <a:ext cx="142876" cy="142876"/>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41" name="Connettore 1 240"/>
                <p:cNvCxnSpPr/>
                <p:nvPr/>
              </p:nvCxnSpPr>
              <p:spPr>
                <a:xfrm flipV="1">
                  <a:off x="2857488" y="6215082"/>
                  <a:ext cx="338140" cy="9526"/>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42" name="Connettore 1 241"/>
                <p:cNvCxnSpPr/>
                <p:nvPr/>
              </p:nvCxnSpPr>
              <p:spPr>
                <a:xfrm>
                  <a:off x="2428860" y="6215082"/>
                  <a:ext cx="428628"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grpSp>
          <p:sp>
            <p:nvSpPr>
              <p:cNvPr id="239" name="CasellaDiTesto 238"/>
              <p:cNvSpPr txBox="1"/>
              <p:nvPr/>
            </p:nvSpPr>
            <p:spPr>
              <a:xfrm>
                <a:off x="2428860" y="5947966"/>
                <a:ext cx="857256"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a      e</a:t>
                </a:r>
              </a:p>
            </p:txBody>
          </p:sp>
        </p:grpSp>
        <p:grpSp>
          <p:nvGrpSpPr>
            <p:cNvPr id="287" name="Gruppo 286"/>
            <p:cNvGrpSpPr/>
            <p:nvPr/>
          </p:nvGrpSpPr>
          <p:grpSpPr>
            <a:xfrm>
              <a:off x="6296036" y="5286388"/>
              <a:ext cx="1276360" cy="348078"/>
              <a:chOff x="3652830" y="6090842"/>
              <a:chExt cx="1276360" cy="348078"/>
            </a:xfrm>
          </p:grpSpPr>
          <p:grpSp>
            <p:nvGrpSpPr>
              <p:cNvPr id="288" name="Gruppo 283"/>
              <p:cNvGrpSpPr/>
              <p:nvPr/>
            </p:nvGrpSpPr>
            <p:grpSpPr>
              <a:xfrm>
                <a:off x="3652830" y="6296044"/>
                <a:ext cx="1276360" cy="142876"/>
                <a:chOff x="3652830" y="6296044"/>
                <a:chExt cx="1276360" cy="142876"/>
              </a:xfrm>
            </p:grpSpPr>
            <p:sp>
              <p:nvSpPr>
                <p:cNvPr id="290" name="Ovale 289"/>
                <p:cNvSpPr/>
                <p:nvPr/>
              </p:nvSpPr>
              <p:spPr>
                <a:xfrm>
                  <a:off x="3809984" y="6296044"/>
                  <a:ext cx="142876" cy="142876"/>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91" name="Connettore 1 290"/>
                <p:cNvCxnSpPr/>
                <p:nvPr/>
              </p:nvCxnSpPr>
              <p:spPr>
                <a:xfrm flipV="1">
                  <a:off x="4214810" y="6357958"/>
                  <a:ext cx="714380" cy="9526"/>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92" name="Connettore 1 291"/>
                <p:cNvCxnSpPr/>
                <p:nvPr/>
              </p:nvCxnSpPr>
              <p:spPr>
                <a:xfrm flipV="1">
                  <a:off x="3652830" y="6357956"/>
                  <a:ext cx="571504" cy="9526"/>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289" name="CasellaDiTesto 288"/>
              <p:cNvSpPr txBox="1"/>
              <p:nvPr/>
            </p:nvSpPr>
            <p:spPr>
              <a:xfrm>
                <a:off x="3929058" y="6090842"/>
                <a:ext cx="1000132"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d     b  c</a:t>
                </a:r>
              </a:p>
            </p:txBody>
          </p:sp>
        </p:grpSp>
      </p:grpSp>
      <p:sp>
        <p:nvSpPr>
          <p:cNvPr id="303" name="CasellaDiTesto 302"/>
          <p:cNvSpPr txBox="1"/>
          <p:nvPr/>
        </p:nvSpPr>
        <p:spPr>
          <a:xfrm>
            <a:off x="71406" y="1285860"/>
            <a:ext cx="1643074" cy="307777"/>
          </a:xfrm>
          <a:prstGeom prst="rect">
            <a:avLst/>
          </a:prstGeom>
          <a:solidFill>
            <a:srgbClr val="FF0000"/>
          </a:solidFill>
        </p:spPr>
        <p:txBody>
          <a:bodyPr wrap="square" rtlCol="0">
            <a:spAutoFit/>
          </a:bodyPr>
          <a:lstStyle/>
          <a:p>
            <a:r>
              <a:rPr lang="it-IT" sz="1400" b="1" dirty="0" smtClean="0">
                <a:solidFill>
                  <a:srgbClr val="FFFF00"/>
                </a:solidFill>
                <a:latin typeface="Times New Roman" pitchFamily="18" charset="0"/>
                <a:cs typeface="Times New Roman" pitchFamily="18" charset="0"/>
              </a:rPr>
              <a:t>Gamete sbilanciato</a:t>
            </a:r>
            <a:endParaRPr lang="it-IT" sz="1400" b="1" dirty="0">
              <a:solidFill>
                <a:srgbClr val="FFFF00"/>
              </a:solidFill>
              <a:latin typeface="Times New Roman" pitchFamily="18" charset="0"/>
              <a:cs typeface="Times New Roman" pitchFamily="18" charset="0"/>
            </a:endParaRPr>
          </a:p>
        </p:txBody>
      </p:sp>
      <p:sp>
        <p:nvSpPr>
          <p:cNvPr id="304" name="CasellaDiTesto 303"/>
          <p:cNvSpPr txBox="1"/>
          <p:nvPr/>
        </p:nvSpPr>
        <p:spPr>
          <a:xfrm>
            <a:off x="71406" y="5621553"/>
            <a:ext cx="1643074" cy="307777"/>
          </a:xfrm>
          <a:prstGeom prst="rect">
            <a:avLst/>
          </a:prstGeom>
          <a:solidFill>
            <a:srgbClr val="FF0000"/>
          </a:solidFill>
        </p:spPr>
        <p:txBody>
          <a:bodyPr wrap="square" rtlCol="0">
            <a:spAutoFit/>
          </a:bodyPr>
          <a:lstStyle/>
          <a:p>
            <a:r>
              <a:rPr lang="it-IT" sz="1400" b="1" dirty="0" smtClean="0">
                <a:solidFill>
                  <a:srgbClr val="FFFF00"/>
                </a:solidFill>
                <a:latin typeface="Times New Roman" pitchFamily="18" charset="0"/>
                <a:cs typeface="Times New Roman" pitchFamily="18" charset="0"/>
              </a:rPr>
              <a:t>Gamete sbilanciato</a:t>
            </a:r>
            <a:endParaRPr lang="it-IT" sz="1400" b="1" dirty="0">
              <a:solidFill>
                <a:srgbClr val="FFFF00"/>
              </a:solidFill>
              <a:latin typeface="Times New Roman" pitchFamily="18" charset="0"/>
              <a:cs typeface="Times New Roman" pitchFamily="18" charset="0"/>
            </a:endParaRPr>
          </a:p>
        </p:txBody>
      </p:sp>
      <p:sp>
        <p:nvSpPr>
          <p:cNvPr id="305" name="CasellaDiTesto 304"/>
          <p:cNvSpPr txBox="1"/>
          <p:nvPr/>
        </p:nvSpPr>
        <p:spPr>
          <a:xfrm>
            <a:off x="7429520" y="2764033"/>
            <a:ext cx="1643074" cy="307777"/>
          </a:xfrm>
          <a:prstGeom prst="rect">
            <a:avLst/>
          </a:prstGeom>
          <a:solidFill>
            <a:srgbClr val="FF0000"/>
          </a:solidFill>
        </p:spPr>
        <p:txBody>
          <a:bodyPr wrap="square" rtlCol="0">
            <a:spAutoFit/>
          </a:bodyPr>
          <a:lstStyle/>
          <a:p>
            <a:r>
              <a:rPr lang="it-IT" sz="1400" b="1" dirty="0" smtClean="0">
                <a:solidFill>
                  <a:srgbClr val="FFFF00"/>
                </a:solidFill>
                <a:latin typeface="Times New Roman" pitchFamily="18" charset="0"/>
                <a:cs typeface="Times New Roman" pitchFamily="18" charset="0"/>
              </a:rPr>
              <a:t>Gamete sbilanciato</a:t>
            </a:r>
            <a:endParaRPr lang="it-IT" sz="1400" b="1" dirty="0">
              <a:solidFill>
                <a:srgbClr val="FFFF00"/>
              </a:solidFill>
              <a:latin typeface="Times New Roman" pitchFamily="18" charset="0"/>
              <a:cs typeface="Times New Roman" pitchFamily="18" charset="0"/>
            </a:endParaRPr>
          </a:p>
        </p:txBody>
      </p:sp>
      <p:sp>
        <p:nvSpPr>
          <p:cNvPr id="306" name="CasellaDiTesto 305"/>
          <p:cNvSpPr txBox="1"/>
          <p:nvPr/>
        </p:nvSpPr>
        <p:spPr>
          <a:xfrm>
            <a:off x="7358082" y="5643578"/>
            <a:ext cx="1643074" cy="307777"/>
          </a:xfrm>
          <a:prstGeom prst="rect">
            <a:avLst/>
          </a:prstGeom>
          <a:solidFill>
            <a:srgbClr val="FF0000"/>
          </a:solidFill>
        </p:spPr>
        <p:txBody>
          <a:bodyPr wrap="square" rtlCol="0">
            <a:spAutoFit/>
          </a:bodyPr>
          <a:lstStyle/>
          <a:p>
            <a:r>
              <a:rPr lang="it-IT" sz="1400" b="1" dirty="0" smtClean="0">
                <a:solidFill>
                  <a:srgbClr val="FFFF00"/>
                </a:solidFill>
                <a:latin typeface="Times New Roman" pitchFamily="18" charset="0"/>
                <a:cs typeface="Times New Roman" pitchFamily="18" charset="0"/>
              </a:rPr>
              <a:t>Gamete sbilanciato</a:t>
            </a:r>
            <a:endParaRPr lang="it-IT" sz="1400" b="1" dirty="0">
              <a:solidFill>
                <a:srgbClr val="FFFF00"/>
              </a:solidFill>
              <a:latin typeface="Times New Roman" pitchFamily="18" charset="0"/>
              <a:cs typeface="Times New Roman" pitchFamily="18" charset="0"/>
            </a:endParaRPr>
          </a:p>
        </p:txBody>
      </p:sp>
      <p:sp>
        <p:nvSpPr>
          <p:cNvPr id="307" name="CasellaDiTesto 306"/>
          <p:cNvSpPr txBox="1"/>
          <p:nvPr/>
        </p:nvSpPr>
        <p:spPr>
          <a:xfrm>
            <a:off x="71406" y="2978347"/>
            <a:ext cx="1643074" cy="307777"/>
          </a:xfrm>
          <a:prstGeom prst="rect">
            <a:avLst/>
          </a:prstGeom>
          <a:solidFill>
            <a:schemeClr val="accent5">
              <a:lumMod val="40000"/>
              <a:lumOff val="60000"/>
            </a:schemeClr>
          </a:solidFill>
        </p:spPr>
        <p:txBody>
          <a:bodyPr wrap="square" rtlCol="0">
            <a:spAutoFit/>
          </a:bodyPr>
          <a:lstStyle/>
          <a:p>
            <a:r>
              <a:rPr lang="it-IT" sz="1400" b="1" dirty="0" smtClean="0">
                <a:latin typeface="Times New Roman" pitchFamily="18" charset="0"/>
                <a:cs typeface="Times New Roman" pitchFamily="18" charset="0"/>
              </a:rPr>
              <a:t>Gamete bilanciato</a:t>
            </a:r>
            <a:endParaRPr lang="it-IT" sz="1400" b="1" dirty="0">
              <a:latin typeface="Times New Roman" pitchFamily="18" charset="0"/>
              <a:cs typeface="Times New Roman" pitchFamily="18" charset="0"/>
            </a:endParaRPr>
          </a:p>
        </p:txBody>
      </p:sp>
      <p:sp>
        <p:nvSpPr>
          <p:cNvPr id="308" name="CasellaDiTesto 307"/>
          <p:cNvSpPr txBox="1"/>
          <p:nvPr/>
        </p:nvSpPr>
        <p:spPr>
          <a:xfrm>
            <a:off x="71406" y="3978479"/>
            <a:ext cx="1643074" cy="307777"/>
          </a:xfrm>
          <a:prstGeom prst="rect">
            <a:avLst/>
          </a:prstGeom>
          <a:solidFill>
            <a:schemeClr val="accent5">
              <a:lumMod val="40000"/>
              <a:lumOff val="60000"/>
            </a:schemeClr>
          </a:solidFill>
        </p:spPr>
        <p:txBody>
          <a:bodyPr wrap="square" rtlCol="0">
            <a:spAutoFit/>
          </a:bodyPr>
          <a:lstStyle/>
          <a:p>
            <a:r>
              <a:rPr lang="it-IT" sz="1400" b="1" dirty="0" smtClean="0">
                <a:latin typeface="Times New Roman" pitchFamily="18" charset="0"/>
                <a:cs typeface="Times New Roman" pitchFamily="18" charset="0"/>
              </a:rPr>
              <a:t>Gamete bilanciato</a:t>
            </a:r>
            <a:endParaRPr lang="it-IT" sz="1400" b="1" dirty="0">
              <a:latin typeface="Times New Roman" pitchFamily="18" charset="0"/>
              <a:cs typeface="Times New Roman" pitchFamily="18" charset="0"/>
            </a:endParaRPr>
          </a:p>
        </p:txBody>
      </p:sp>
      <p:sp>
        <p:nvSpPr>
          <p:cNvPr id="309" name="CasellaDiTesto 308"/>
          <p:cNvSpPr txBox="1"/>
          <p:nvPr/>
        </p:nvSpPr>
        <p:spPr>
          <a:xfrm>
            <a:off x="7429520" y="4000504"/>
            <a:ext cx="1643074" cy="307777"/>
          </a:xfrm>
          <a:prstGeom prst="rect">
            <a:avLst/>
          </a:prstGeom>
          <a:solidFill>
            <a:schemeClr val="accent5">
              <a:lumMod val="40000"/>
              <a:lumOff val="60000"/>
            </a:schemeClr>
          </a:solidFill>
        </p:spPr>
        <p:txBody>
          <a:bodyPr wrap="square" rtlCol="0">
            <a:spAutoFit/>
          </a:bodyPr>
          <a:lstStyle/>
          <a:p>
            <a:r>
              <a:rPr lang="it-IT" sz="1400" b="1" dirty="0" smtClean="0">
                <a:latin typeface="Times New Roman" pitchFamily="18" charset="0"/>
                <a:cs typeface="Times New Roman" pitchFamily="18" charset="0"/>
              </a:rPr>
              <a:t>Gamete bilanciato</a:t>
            </a:r>
            <a:endParaRPr lang="it-IT" sz="1400" b="1" dirty="0">
              <a:latin typeface="Times New Roman" pitchFamily="18" charset="0"/>
              <a:cs typeface="Times New Roman" pitchFamily="18" charset="0"/>
            </a:endParaRPr>
          </a:p>
        </p:txBody>
      </p:sp>
      <p:sp>
        <p:nvSpPr>
          <p:cNvPr id="310" name="CasellaDiTesto 309"/>
          <p:cNvSpPr txBox="1"/>
          <p:nvPr/>
        </p:nvSpPr>
        <p:spPr>
          <a:xfrm>
            <a:off x="7429520" y="1285860"/>
            <a:ext cx="1643074" cy="307777"/>
          </a:xfrm>
          <a:prstGeom prst="rect">
            <a:avLst/>
          </a:prstGeom>
          <a:solidFill>
            <a:schemeClr val="accent5">
              <a:lumMod val="40000"/>
              <a:lumOff val="60000"/>
            </a:schemeClr>
          </a:solidFill>
        </p:spPr>
        <p:txBody>
          <a:bodyPr wrap="square" rtlCol="0">
            <a:spAutoFit/>
          </a:bodyPr>
          <a:lstStyle/>
          <a:p>
            <a:r>
              <a:rPr lang="it-IT" sz="1400" b="1" dirty="0" smtClean="0">
                <a:latin typeface="Times New Roman" pitchFamily="18" charset="0"/>
                <a:cs typeface="Times New Roman" pitchFamily="18" charset="0"/>
              </a:rPr>
              <a:t>Gamete bilanciato</a:t>
            </a:r>
            <a:endParaRPr lang="it-IT" sz="1400" b="1" dirty="0">
              <a:latin typeface="Times New Roman" pitchFamily="18" charset="0"/>
              <a:cs typeface="Times New Roman" pitchFamily="18" charset="0"/>
            </a:endParaRPr>
          </a:p>
        </p:txBody>
      </p:sp>
      <p:sp>
        <p:nvSpPr>
          <p:cNvPr id="311" name="CasellaDiTesto 310"/>
          <p:cNvSpPr txBox="1"/>
          <p:nvPr/>
        </p:nvSpPr>
        <p:spPr>
          <a:xfrm>
            <a:off x="71406" y="6049052"/>
            <a:ext cx="2928958" cy="738664"/>
          </a:xfrm>
          <a:prstGeom prst="rect">
            <a:avLst/>
          </a:prstGeom>
          <a:solidFill>
            <a:srgbClr val="FFFF99"/>
          </a:solidFill>
        </p:spPr>
        <p:txBody>
          <a:bodyPr wrap="square" rtlCol="0">
            <a:spAutoFit/>
          </a:bodyPr>
          <a:lstStyle/>
          <a:p>
            <a:r>
              <a:rPr lang="it-IT" sz="1400" b="1" dirty="0" smtClean="0">
                <a:latin typeface="Times New Roman" pitchFamily="18" charset="0"/>
                <a:cs typeface="Times New Roman" pitchFamily="18" charset="0"/>
              </a:rPr>
              <a:t>1) Metà dei  gameti prodotti, sia della segregazione adiacente che di quella alternata, sono bilanciati</a:t>
            </a:r>
            <a:endParaRPr lang="it-IT" sz="1400" b="1" dirty="0">
              <a:latin typeface="Times New Roman" pitchFamily="18" charset="0"/>
              <a:cs typeface="Times New Roman" pitchFamily="18" charset="0"/>
            </a:endParaRPr>
          </a:p>
        </p:txBody>
      </p:sp>
      <p:sp>
        <p:nvSpPr>
          <p:cNvPr id="312" name="CasellaDiTesto 311"/>
          <p:cNvSpPr txBox="1"/>
          <p:nvPr/>
        </p:nvSpPr>
        <p:spPr>
          <a:xfrm>
            <a:off x="3081326" y="5929330"/>
            <a:ext cx="2919434" cy="954107"/>
          </a:xfrm>
          <a:prstGeom prst="rect">
            <a:avLst/>
          </a:prstGeom>
          <a:solidFill>
            <a:srgbClr val="FFCCFF"/>
          </a:solidFill>
        </p:spPr>
        <p:txBody>
          <a:bodyPr wrap="square" rtlCol="0">
            <a:spAutoFit/>
          </a:bodyPr>
          <a:lstStyle/>
          <a:p>
            <a:r>
              <a:rPr lang="it-IT" sz="1400" b="1" dirty="0" smtClean="0">
                <a:latin typeface="Times New Roman" pitchFamily="18" charset="0"/>
                <a:cs typeface="Times New Roman" pitchFamily="18" charset="0"/>
              </a:rPr>
              <a:t>2) I gameti bilanciati prodotti dalla segregazione adiacente hanno ricombinazione intercromosomica per i geni adiacenti al centromero</a:t>
            </a:r>
            <a:endParaRPr lang="it-IT" sz="1400" b="1" dirty="0">
              <a:latin typeface="Times New Roman" pitchFamily="18" charset="0"/>
              <a:cs typeface="Times New Roman" pitchFamily="18" charset="0"/>
            </a:endParaRPr>
          </a:p>
        </p:txBody>
      </p:sp>
      <p:sp>
        <p:nvSpPr>
          <p:cNvPr id="313" name="CasellaDiTesto 312"/>
          <p:cNvSpPr txBox="1"/>
          <p:nvPr/>
        </p:nvSpPr>
        <p:spPr>
          <a:xfrm>
            <a:off x="6081722" y="5929330"/>
            <a:ext cx="2919434" cy="954107"/>
          </a:xfrm>
          <a:prstGeom prst="rect">
            <a:avLst/>
          </a:prstGeom>
          <a:solidFill>
            <a:srgbClr val="CCFFFF"/>
          </a:solidFill>
        </p:spPr>
        <p:txBody>
          <a:bodyPr wrap="square" rtlCol="0">
            <a:spAutoFit/>
          </a:bodyPr>
          <a:lstStyle/>
          <a:p>
            <a:r>
              <a:rPr lang="it-IT" sz="1400" b="1" dirty="0" smtClean="0">
                <a:latin typeface="Times New Roman" pitchFamily="18" charset="0"/>
                <a:cs typeface="Times New Roman" pitchFamily="18" charset="0"/>
              </a:rPr>
              <a:t>3) I gameti bilanciati prodotti dalla segregazione </a:t>
            </a:r>
            <a:r>
              <a:rPr lang="it-IT" sz="1400" b="1" dirty="0" smtClean="0">
                <a:latin typeface="Times New Roman" pitchFamily="18" charset="0"/>
                <a:cs typeface="Times New Roman" pitchFamily="18" charset="0"/>
              </a:rPr>
              <a:t>alternata non hanno </a:t>
            </a:r>
            <a:r>
              <a:rPr lang="it-IT" sz="1400" b="1" dirty="0" smtClean="0">
                <a:latin typeface="Times New Roman" pitchFamily="18" charset="0"/>
                <a:cs typeface="Times New Roman" pitchFamily="18" charset="0"/>
              </a:rPr>
              <a:t>ricombinazione intercromosomica per i geni adiacenti al centromero</a:t>
            </a:r>
            <a:endParaRPr lang="it-IT" sz="1400" b="1" dirty="0">
              <a:latin typeface="Times New Roman" pitchFamily="18" charset="0"/>
              <a:cs typeface="Times New Roman" pitchFamily="18" charset="0"/>
            </a:endParaRPr>
          </a:p>
        </p:txBody>
      </p:sp>
      <p:sp>
        <p:nvSpPr>
          <p:cNvPr id="314" name="CasellaDiTesto 313"/>
          <p:cNvSpPr txBox="1"/>
          <p:nvPr/>
        </p:nvSpPr>
        <p:spPr>
          <a:xfrm>
            <a:off x="71406" y="5934694"/>
            <a:ext cx="8920194" cy="923330"/>
          </a:xfrm>
          <a:prstGeom prst="rect">
            <a:avLst/>
          </a:prstGeom>
          <a:solidFill>
            <a:srgbClr val="CCECFF"/>
          </a:solidFill>
        </p:spPr>
        <p:txBody>
          <a:bodyPr wrap="square" rtlCol="0">
            <a:spAutoFit/>
          </a:bodyPr>
          <a:lstStyle/>
          <a:p>
            <a:r>
              <a:rPr lang="it-IT" b="1" dirty="0" smtClean="0">
                <a:latin typeface="Times New Roman" pitchFamily="18" charset="0"/>
                <a:cs typeface="Times New Roman" pitchFamily="18" charset="0"/>
              </a:rPr>
              <a:t>Nelle fusioni/fissioni centriche e nelle </a:t>
            </a:r>
            <a:r>
              <a:rPr lang="it-IT" b="1" dirty="0" err="1" smtClean="0">
                <a:latin typeface="Times New Roman" pitchFamily="18" charset="0"/>
                <a:cs typeface="Times New Roman" pitchFamily="18" charset="0"/>
              </a:rPr>
              <a:t>traslocazioni</a:t>
            </a:r>
            <a:r>
              <a:rPr lang="it-IT" b="1" dirty="0" smtClean="0">
                <a:latin typeface="Times New Roman" pitchFamily="18" charset="0"/>
                <a:cs typeface="Times New Roman" pitchFamily="18" charset="0"/>
              </a:rPr>
              <a:t> che coinvolgono il centromero, il centromero coincide con il sito della </a:t>
            </a:r>
            <a:r>
              <a:rPr lang="it-IT" b="1" dirty="0" err="1" smtClean="0">
                <a:latin typeface="Times New Roman" pitchFamily="18" charset="0"/>
                <a:cs typeface="Times New Roman" pitchFamily="18" charset="0"/>
              </a:rPr>
              <a:t>traslocazione</a:t>
            </a:r>
            <a:r>
              <a:rPr lang="it-IT" b="1" dirty="0" smtClean="0">
                <a:latin typeface="Times New Roman" pitchFamily="18" charset="0"/>
                <a:cs typeface="Times New Roman" pitchFamily="18" charset="0"/>
              </a:rPr>
              <a:t>, quindi non c’è ricombinazione intercromosomica per i geni adiacenti al centromero.</a:t>
            </a:r>
            <a:endParaRPr lang="it-IT"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1000" fill="hold"/>
                                        <p:tgtEl>
                                          <p:spTgt spid="30"/>
                                        </p:tgtEl>
                                        <p:attrNameLst>
                                          <p:attrName>ppt_w</p:attrName>
                                        </p:attrNameLst>
                                      </p:cBhvr>
                                      <p:tavLst>
                                        <p:tav tm="0">
                                          <p:val>
                                            <p:strVal val="#ppt_w*0.70"/>
                                          </p:val>
                                        </p:tav>
                                        <p:tav tm="100000">
                                          <p:val>
                                            <p:strVal val="#ppt_w"/>
                                          </p:val>
                                        </p:tav>
                                      </p:tavLst>
                                    </p:anim>
                                    <p:anim calcmode="lin" valueType="num">
                                      <p:cBhvr>
                                        <p:cTn id="8" dur="1000" fill="hold"/>
                                        <p:tgtEl>
                                          <p:spTgt spid="30"/>
                                        </p:tgtEl>
                                        <p:attrNameLst>
                                          <p:attrName>ppt_h</p:attrName>
                                        </p:attrNameLst>
                                      </p:cBhvr>
                                      <p:tavLst>
                                        <p:tav tm="0">
                                          <p:val>
                                            <p:strVal val="#ppt_h"/>
                                          </p:val>
                                        </p:tav>
                                        <p:tav tm="100000">
                                          <p:val>
                                            <p:strVal val="#ppt_h"/>
                                          </p:val>
                                        </p:tav>
                                      </p:tavLst>
                                    </p:anim>
                                    <p:animEffect transition="in" filter="fade">
                                      <p:cBhvr>
                                        <p:cTn id="9" dur="1000"/>
                                        <p:tgtEl>
                                          <p:spTgt spid="30"/>
                                        </p:tgtEl>
                                      </p:cBhvr>
                                    </p:animEffect>
                                  </p:childTnLst>
                                </p:cTn>
                              </p:par>
                              <p:par>
                                <p:cTn id="10" presetID="55" presetClass="entr" presetSubtype="0" fill="hold" nodeType="withEffect">
                                  <p:stCondLst>
                                    <p:cond delay="0"/>
                                  </p:stCondLst>
                                  <p:childTnLst>
                                    <p:set>
                                      <p:cBhvr>
                                        <p:cTn id="11" dur="1" fill="hold">
                                          <p:stCondLst>
                                            <p:cond delay="0"/>
                                          </p:stCondLst>
                                        </p:cTn>
                                        <p:tgtEl>
                                          <p:spTgt spid="85"/>
                                        </p:tgtEl>
                                        <p:attrNameLst>
                                          <p:attrName>style.visibility</p:attrName>
                                        </p:attrNameLst>
                                      </p:cBhvr>
                                      <p:to>
                                        <p:strVal val="visible"/>
                                      </p:to>
                                    </p:set>
                                    <p:anim calcmode="lin" valueType="num">
                                      <p:cBhvr>
                                        <p:cTn id="12" dur="1000" fill="hold"/>
                                        <p:tgtEl>
                                          <p:spTgt spid="85"/>
                                        </p:tgtEl>
                                        <p:attrNameLst>
                                          <p:attrName>ppt_w</p:attrName>
                                        </p:attrNameLst>
                                      </p:cBhvr>
                                      <p:tavLst>
                                        <p:tav tm="0">
                                          <p:val>
                                            <p:strVal val="#ppt_w*0.70"/>
                                          </p:val>
                                        </p:tav>
                                        <p:tav tm="100000">
                                          <p:val>
                                            <p:strVal val="#ppt_w"/>
                                          </p:val>
                                        </p:tav>
                                      </p:tavLst>
                                    </p:anim>
                                    <p:anim calcmode="lin" valueType="num">
                                      <p:cBhvr>
                                        <p:cTn id="13" dur="1000" fill="hold"/>
                                        <p:tgtEl>
                                          <p:spTgt spid="85"/>
                                        </p:tgtEl>
                                        <p:attrNameLst>
                                          <p:attrName>ppt_h</p:attrName>
                                        </p:attrNameLst>
                                      </p:cBhvr>
                                      <p:tavLst>
                                        <p:tav tm="0">
                                          <p:val>
                                            <p:strVal val="#ppt_h"/>
                                          </p:val>
                                        </p:tav>
                                        <p:tav tm="100000">
                                          <p:val>
                                            <p:strVal val="#ppt_h"/>
                                          </p:val>
                                        </p:tav>
                                      </p:tavLst>
                                    </p:anim>
                                    <p:animEffect transition="in" filter="fade">
                                      <p:cBhvr>
                                        <p:cTn id="14" dur="1000"/>
                                        <p:tgtEl>
                                          <p:spTgt spid="85"/>
                                        </p:tgtEl>
                                      </p:cBhvr>
                                    </p:animEffect>
                                  </p:childTnLst>
                                </p:cTn>
                              </p:par>
                              <p:par>
                                <p:cTn id="15" presetID="55" presetClass="entr" presetSubtype="0" fill="hold" nodeType="with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p:cTn id="17" dur="1000" fill="hold"/>
                                        <p:tgtEl>
                                          <p:spTgt spid="43"/>
                                        </p:tgtEl>
                                        <p:attrNameLst>
                                          <p:attrName>ppt_w</p:attrName>
                                        </p:attrNameLst>
                                      </p:cBhvr>
                                      <p:tavLst>
                                        <p:tav tm="0">
                                          <p:val>
                                            <p:strVal val="#ppt_w*0.70"/>
                                          </p:val>
                                        </p:tav>
                                        <p:tav tm="100000">
                                          <p:val>
                                            <p:strVal val="#ppt_w"/>
                                          </p:val>
                                        </p:tav>
                                      </p:tavLst>
                                    </p:anim>
                                    <p:anim calcmode="lin" valueType="num">
                                      <p:cBhvr>
                                        <p:cTn id="18" dur="1000" fill="hold"/>
                                        <p:tgtEl>
                                          <p:spTgt spid="43"/>
                                        </p:tgtEl>
                                        <p:attrNameLst>
                                          <p:attrName>ppt_h</p:attrName>
                                        </p:attrNameLst>
                                      </p:cBhvr>
                                      <p:tavLst>
                                        <p:tav tm="0">
                                          <p:val>
                                            <p:strVal val="#ppt_h"/>
                                          </p:val>
                                        </p:tav>
                                        <p:tav tm="100000">
                                          <p:val>
                                            <p:strVal val="#ppt_h"/>
                                          </p:val>
                                        </p:tav>
                                      </p:tavLst>
                                    </p:anim>
                                    <p:animEffect transition="in" filter="fade">
                                      <p:cBhvr>
                                        <p:cTn id="19" dur="1000"/>
                                        <p:tgtEl>
                                          <p:spTgt spid="43"/>
                                        </p:tgtEl>
                                      </p:cBhvr>
                                    </p:animEffect>
                                  </p:childTnLst>
                                </p:cTn>
                              </p:par>
                              <p:par>
                                <p:cTn id="20" presetID="55" presetClass="entr" presetSubtype="0"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p:cTn id="22" dur="1000" fill="hold"/>
                                        <p:tgtEl>
                                          <p:spTgt spid="45"/>
                                        </p:tgtEl>
                                        <p:attrNameLst>
                                          <p:attrName>ppt_w</p:attrName>
                                        </p:attrNameLst>
                                      </p:cBhvr>
                                      <p:tavLst>
                                        <p:tav tm="0">
                                          <p:val>
                                            <p:strVal val="#ppt_w*0.70"/>
                                          </p:val>
                                        </p:tav>
                                        <p:tav tm="100000">
                                          <p:val>
                                            <p:strVal val="#ppt_w"/>
                                          </p:val>
                                        </p:tav>
                                      </p:tavLst>
                                    </p:anim>
                                    <p:anim calcmode="lin" valueType="num">
                                      <p:cBhvr>
                                        <p:cTn id="23" dur="1000" fill="hold"/>
                                        <p:tgtEl>
                                          <p:spTgt spid="45"/>
                                        </p:tgtEl>
                                        <p:attrNameLst>
                                          <p:attrName>ppt_h</p:attrName>
                                        </p:attrNameLst>
                                      </p:cBhvr>
                                      <p:tavLst>
                                        <p:tav tm="0">
                                          <p:val>
                                            <p:strVal val="#ppt_h"/>
                                          </p:val>
                                        </p:tav>
                                        <p:tav tm="100000">
                                          <p:val>
                                            <p:strVal val="#ppt_h"/>
                                          </p:val>
                                        </p:tav>
                                      </p:tavLst>
                                    </p:anim>
                                    <p:animEffect transition="in" filter="fade">
                                      <p:cBhvr>
                                        <p:cTn id="24" dur="1000"/>
                                        <p:tgtEl>
                                          <p:spTgt spid="45"/>
                                        </p:tgtEl>
                                      </p:cBhvr>
                                    </p:animEffect>
                                  </p:childTnLst>
                                </p:cTn>
                              </p:par>
                              <p:par>
                                <p:cTn id="25" presetID="55" presetClass="entr" presetSubtype="0" fill="hold" nodeType="withEffect">
                                  <p:stCondLst>
                                    <p:cond delay="0"/>
                                  </p:stCondLst>
                                  <p:childTnLst>
                                    <p:set>
                                      <p:cBhvr>
                                        <p:cTn id="26" dur="1" fill="hold">
                                          <p:stCondLst>
                                            <p:cond delay="0"/>
                                          </p:stCondLst>
                                        </p:cTn>
                                        <p:tgtEl>
                                          <p:spTgt spid="89"/>
                                        </p:tgtEl>
                                        <p:attrNameLst>
                                          <p:attrName>style.visibility</p:attrName>
                                        </p:attrNameLst>
                                      </p:cBhvr>
                                      <p:to>
                                        <p:strVal val="visible"/>
                                      </p:to>
                                    </p:set>
                                    <p:anim calcmode="lin" valueType="num">
                                      <p:cBhvr>
                                        <p:cTn id="27" dur="1000" fill="hold"/>
                                        <p:tgtEl>
                                          <p:spTgt spid="89"/>
                                        </p:tgtEl>
                                        <p:attrNameLst>
                                          <p:attrName>ppt_w</p:attrName>
                                        </p:attrNameLst>
                                      </p:cBhvr>
                                      <p:tavLst>
                                        <p:tav tm="0">
                                          <p:val>
                                            <p:strVal val="#ppt_w*0.70"/>
                                          </p:val>
                                        </p:tav>
                                        <p:tav tm="100000">
                                          <p:val>
                                            <p:strVal val="#ppt_w"/>
                                          </p:val>
                                        </p:tav>
                                      </p:tavLst>
                                    </p:anim>
                                    <p:anim calcmode="lin" valueType="num">
                                      <p:cBhvr>
                                        <p:cTn id="28" dur="1000" fill="hold"/>
                                        <p:tgtEl>
                                          <p:spTgt spid="89"/>
                                        </p:tgtEl>
                                        <p:attrNameLst>
                                          <p:attrName>ppt_h</p:attrName>
                                        </p:attrNameLst>
                                      </p:cBhvr>
                                      <p:tavLst>
                                        <p:tav tm="0">
                                          <p:val>
                                            <p:strVal val="#ppt_h"/>
                                          </p:val>
                                        </p:tav>
                                        <p:tav tm="100000">
                                          <p:val>
                                            <p:strVal val="#ppt_h"/>
                                          </p:val>
                                        </p:tav>
                                      </p:tavLst>
                                    </p:anim>
                                    <p:animEffect transition="in" filter="fade">
                                      <p:cBhvr>
                                        <p:cTn id="29" dur="1000"/>
                                        <p:tgtEl>
                                          <p:spTgt spid="89"/>
                                        </p:tgtEl>
                                      </p:cBhvr>
                                    </p:animEffect>
                                  </p:childTnLst>
                                </p:cTn>
                              </p:par>
                              <p:par>
                                <p:cTn id="30" presetID="55" presetClass="entr" presetSubtype="0" fill="hold" nodeType="withEffect">
                                  <p:stCondLst>
                                    <p:cond delay="0"/>
                                  </p:stCondLst>
                                  <p:childTnLst>
                                    <p:set>
                                      <p:cBhvr>
                                        <p:cTn id="31" dur="1" fill="hold">
                                          <p:stCondLst>
                                            <p:cond delay="0"/>
                                          </p:stCondLst>
                                        </p:cTn>
                                        <p:tgtEl>
                                          <p:spTgt spid="67"/>
                                        </p:tgtEl>
                                        <p:attrNameLst>
                                          <p:attrName>style.visibility</p:attrName>
                                        </p:attrNameLst>
                                      </p:cBhvr>
                                      <p:to>
                                        <p:strVal val="visible"/>
                                      </p:to>
                                    </p:set>
                                    <p:anim calcmode="lin" valueType="num">
                                      <p:cBhvr>
                                        <p:cTn id="32" dur="1000" fill="hold"/>
                                        <p:tgtEl>
                                          <p:spTgt spid="67"/>
                                        </p:tgtEl>
                                        <p:attrNameLst>
                                          <p:attrName>ppt_w</p:attrName>
                                        </p:attrNameLst>
                                      </p:cBhvr>
                                      <p:tavLst>
                                        <p:tav tm="0">
                                          <p:val>
                                            <p:strVal val="#ppt_w*0.70"/>
                                          </p:val>
                                        </p:tav>
                                        <p:tav tm="100000">
                                          <p:val>
                                            <p:strVal val="#ppt_w"/>
                                          </p:val>
                                        </p:tav>
                                      </p:tavLst>
                                    </p:anim>
                                    <p:anim calcmode="lin" valueType="num">
                                      <p:cBhvr>
                                        <p:cTn id="33" dur="1000" fill="hold"/>
                                        <p:tgtEl>
                                          <p:spTgt spid="67"/>
                                        </p:tgtEl>
                                        <p:attrNameLst>
                                          <p:attrName>ppt_h</p:attrName>
                                        </p:attrNameLst>
                                      </p:cBhvr>
                                      <p:tavLst>
                                        <p:tav tm="0">
                                          <p:val>
                                            <p:strVal val="#ppt_h"/>
                                          </p:val>
                                        </p:tav>
                                        <p:tav tm="100000">
                                          <p:val>
                                            <p:strVal val="#ppt_h"/>
                                          </p:val>
                                        </p:tav>
                                      </p:tavLst>
                                    </p:anim>
                                    <p:animEffect transition="in" filter="fade">
                                      <p:cBhvr>
                                        <p:cTn id="34" dur="1000"/>
                                        <p:tgtEl>
                                          <p:spTgt spid="67"/>
                                        </p:tgtEl>
                                      </p:cBhvr>
                                    </p:animEffect>
                                  </p:childTnLst>
                                </p:cTn>
                              </p:par>
                              <p:par>
                                <p:cTn id="35" presetID="55" presetClass="entr" presetSubtype="0" fill="hold" nodeType="withEffect">
                                  <p:stCondLst>
                                    <p:cond delay="0"/>
                                  </p:stCondLst>
                                  <p:childTnLst>
                                    <p:set>
                                      <p:cBhvr>
                                        <p:cTn id="36" dur="1" fill="hold">
                                          <p:stCondLst>
                                            <p:cond delay="0"/>
                                          </p:stCondLst>
                                        </p:cTn>
                                        <p:tgtEl>
                                          <p:spTgt spid="70"/>
                                        </p:tgtEl>
                                        <p:attrNameLst>
                                          <p:attrName>style.visibility</p:attrName>
                                        </p:attrNameLst>
                                      </p:cBhvr>
                                      <p:to>
                                        <p:strVal val="visible"/>
                                      </p:to>
                                    </p:set>
                                    <p:anim calcmode="lin" valueType="num">
                                      <p:cBhvr>
                                        <p:cTn id="37" dur="1000" fill="hold"/>
                                        <p:tgtEl>
                                          <p:spTgt spid="70"/>
                                        </p:tgtEl>
                                        <p:attrNameLst>
                                          <p:attrName>ppt_w</p:attrName>
                                        </p:attrNameLst>
                                      </p:cBhvr>
                                      <p:tavLst>
                                        <p:tav tm="0">
                                          <p:val>
                                            <p:strVal val="#ppt_w*0.70"/>
                                          </p:val>
                                        </p:tav>
                                        <p:tav tm="100000">
                                          <p:val>
                                            <p:strVal val="#ppt_w"/>
                                          </p:val>
                                        </p:tav>
                                      </p:tavLst>
                                    </p:anim>
                                    <p:anim calcmode="lin" valueType="num">
                                      <p:cBhvr>
                                        <p:cTn id="38" dur="1000" fill="hold"/>
                                        <p:tgtEl>
                                          <p:spTgt spid="70"/>
                                        </p:tgtEl>
                                        <p:attrNameLst>
                                          <p:attrName>ppt_h</p:attrName>
                                        </p:attrNameLst>
                                      </p:cBhvr>
                                      <p:tavLst>
                                        <p:tav tm="0">
                                          <p:val>
                                            <p:strVal val="#ppt_h"/>
                                          </p:val>
                                        </p:tav>
                                        <p:tav tm="100000">
                                          <p:val>
                                            <p:strVal val="#ppt_h"/>
                                          </p:val>
                                        </p:tav>
                                      </p:tavLst>
                                    </p:anim>
                                    <p:animEffect transition="in" filter="fade">
                                      <p:cBhvr>
                                        <p:cTn id="39" dur="1000"/>
                                        <p:tgtEl>
                                          <p:spTgt spid="70"/>
                                        </p:tgtEl>
                                      </p:cBhvr>
                                    </p:animEffect>
                                  </p:childTnLst>
                                </p:cTn>
                              </p:par>
                              <p:par>
                                <p:cTn id="40" presetID="55" presetClass="entr" presetSubtype="0" fill="hold" nodeType="withEffect">
                                  <p:stCondLst>
                                    <p:cond delay="0"/>
                                  </p:stCondLst>
                                  <p:childTnLst>
                                    <p:set>
                                      <p:cBhvr>
                                        <p:cTn id="41" dur="1" fill="hold">
                                          <p:stCondLst>
                                            <p:cond delay="0"/>
                                          </p:stCondLst>
                                        </p:cTn>
                                        <p:tgtEl>
                                          <p:spTgt spid="87"/>
                                        </p:tgtEl>
                                        <p:attrNameLst>
                                          <p:attrName>style.visibility</p:attrName>
                                        </p:attrNameLst>
                                      </p:cBhvr>
                                      <p:to>
                                        <p:strVal val="visible"/>
                                      </p:to>
                                    </p:set>
                                    <p:anim calcmode="lin" valueType="num">
                                      <p:cBhvr>
                                        <p:cTn id="42" dur="1000" fill="hold"/>
                                        <p:tgtEl>
                                          <p:spTgt spid="87"/>
                                        </p:tgtEl>
                                        <p:attrNameLst>
                                          <p:attrName>ppt_w</p:attrName>
                                        </p:attrNameLst>
                                      </p:cBhvr>
                                      <p:tavLst>
                                        <p:tav tm="0">
                                          <p:val>
                                            <p:strVal val="#ppt_w*0.70"/>
                                          </p:val>
                                        </p:tav>
                                        <p:tav tm="100000">
                                          <p:val>
                                            <p:strVal val="#ppt_w"/>
                                          </p:val>
                                        </p:tav>
                                      </p:tavLst>
                                    </p:anim>
                                    <p:anim calcmode="lin" valueType="num">
                                      <p:cBhvr>
                                        <p:cTn id="43" dur="1000" fill="hold"/>
                                        <p:tgtEl>
                                          <p:spTgt spid="87"/>
                                        </p:tgtEl>
                                        <p:attrNameLst>
                                          <p:attrName>ppt_h</p:attrName>
                                        </p:attrNameLst>
                                      </p:cBhvr>
                                      <p:tavLst>
                                        <p:tav tm="0">
                                          <p:val>
                                            <p:strVal val="#ppt_h"/>
                                          </p:val>
                                        </p:tav>
                                        <p:tav tm="100000">
                                          <p:val>
                                            <p:strVal val="#ppt_h"/>
                                          </p:val>
                                        </p:tav>
                                      </p:tavLst>
                                    </p:anim>
                                    <p:animEffect transition="in" filter="fade">
                                      <p:cBhvr>
                                        <p:cTn id="44" dur="1000"/>
                                        <p:tgtEl>
                                          <p:spTgt spid="87"/>
                                        </p:tgtEl>
                                      </p:cBhvr>
                                    </p:animEffect>
                                  </p:childTnLst>
                                </p:cTn>
                              </p:par>
                              <p:par>
                                <p:cTn id="45" presetID="55" presetClass="entr" presetSubtype="0" fill="hold" nodeType="withEffect">
                                  <p:stCondLst>
                                    <p:cond delay="0"/>
                                  </p:stCondLst>
                                  <p:childTnLst>
                                    <p:set>
                                      <p:cBhvr>
                                        <p:cTn id="46" dur="1" fill="hold">
                                          <p:stCondLst>
                                            <p:cond delay="0"/>
                                          </p:stCondLst>
                                        </p:cTn>
                                        <p:tgtEl>
                                          <p:spTgt spid="79"/>
                                        </p:tgtEl>
                                        <p:attrNameLst>
                                          <p:attrName>style.visibility</p:attrName>
                                        </p:attrNameLst>
                                      </p:cBhvr>
                                      <p:to>
                                        <p:strVal val="visible"/>
                                      </p:to>
                                    </p:set>
                                    <p:anim calcmode="lin" valueType="num">
                                      <p:cBhvr>
                                        <p:cTn id="47" dur="1000" fill="hold"/>
                                        <p:tgtEl>
                                          <p:spTgt spid="79"/>
                                        </p:tgtEl>
                                        <p:attrNameLst>
                                          <p:attrName>ppt_w</p:attrName>
                                        </p:attrNameLst>
                                      </p:cBhvr>
                                      <p:tavLst>
                                        <p:tav tm="0">
                                          <p:val>
                                            <p:strVal val="#ppt_w*0.70"/>
                                          </p:val>
                                        </p:tav>
                                        <p:tav tm="100000">
                                          <p:val>
                                            <p:strVal val="#ppt_w"/>
                                          </p:val>
                                        </p:tav>
                                      </p:tavLst>
                                    </p:anim>
                                    <p:anim calcmode="lin" valueType="num">
                                      <p:cBhvr>
                                        <p:cTn id="48" dur="1000" fill="hold"/>
                                        <p:tgtEl>
                                          <p:spTgt spid="79"/>
                                        </p:tgtEl>
                                        <p:attrNameLst>
                                          <p:attrName>ppt_h</p:attrName>
                                        </p:attrNameLst>
                                      </p:cBhvr>
                                      <p:tavLst>
                                        <p:tav tm="0">
                                          <p:val>
                                            <p:strVal val="#ppt_h"/>
                                          </p:val>
                                        </p:tav>
                                        <p:tav tm="100000">
                                          <p:val>
                                            <p:strVal val="#ppt_h"/>
                                          </p:val>
                                        </p:tav>
                                      </p:tavLst>
                                    </p:anim>
                                    <p:animEffect transition="in" filter="fade">
                                      <p:cBhvr>
                                        <p:cTn id="49" dur="1000"/>
                                        <p:tgtEl>
                                          <p:spTgt spid="79"/>
                                        </p:tgtEl>
                                      </p:cBhvr>
                                    </p:animEffect>
                                  </p:childTnLst>
                                </p:cTn>
                              </p:par>
                              <p:par>
                                <p:cTn id="50" presetID="55" presetClass="entr" presetSubtype="0" fill="hold" nodeType="withEffect">
                                  <p:stCondLst>
                                    <p:cond delay="0"/>
                                  </p:stCondLst>
                                  <p:childTnLst>
                                    <p:set>
                                      <p:cBhvr>
                                        <p:cTn id="51" dur="1" fill="hold">
                                          <p:stCondLst>
                                            <p:cond delay="0"/>
                                          </p:stCondLst>
                                        </p:cTn>
                                        <p:tgtEl>
                                          <p:spTgt spid="81"/>
                                        </p:tgtEl>
                                        <p:attrNameLst>
                                          <p:attrName>style.visibility</p:attrName>
                                        </p:attrNameLst>
                                      </p:cBhvr>
                                      <p:to>
                                        <p:strVal val="visible"/>
                                      </p:to>
                                    </p:set>
                                    <p:anim calcmode="lin" valueType="num">
                                      <p:cBhvr>
                                        <p:cTn id="52" dur="1000" fill="hold"/>
                                        <p:tgtEl>
                                          <p:spTgt spid="81"/>
                                        </p:tgtEl>
                                        <p:attrNameLst>
                                          <p:attrName>ppt_w</p:attrName>
                                        </p:attrNameLst>
                                      </p:cBhvr>
                                      <p:tavLst>
                                        <p:tav tm="0">
                                          <p:val>
                                            <p:strVal val="#ppt_w*0.70"/>
                                          </p:val>
                                        </p:tav>
                                        <p:tav tm="100000">
                                          <p:val>
                                            <p:strVal val="#ppt_w"/>
                                          </p:val>
                                        </p:tav>
                                      </p:tavLst>
                                    </p:anim>
                                    <p:anim calcmode="lin" valueType="num">
                                      <p:cBhvr>
                                        <p:cTn id="53" dur="1000" fill="hold"/>
                                        <p:tgtEl>
                                          <p:spTgt spid="81"/>
                                        </p:tgtEl>
                                        <p:attrNameLst>
                                          <p:attrName>ppt_h</p:attrName>
                                        </p:attrNameLst>
                                      </p:cBhvr>
                                      <p:tavLst>
                                        <p:tav tm="0">
                                          <p:val>
                                            <p:strVal val="#ppt_h"/>
                                          </p:val>
                                        </p:tav>
                                        <p:tav tm="100000">
                                          <p:val>
                                            <p:strVal val="#ppt_h"/>
                                          </p:val>
                                        </p:tav>
                                      </p:tavLst>
                                    </p:anim>
                                    <p:animEffect transition="in" filter="fade">
                                      <p:cBhvr>
                                        <p:cTn id="54" dur="1000"/>
                                        <p:tgtEl>
                                          <p:spTgt spid="81"/>
                                        </p:tgtEl>
                                      </p:cBhvr>
                                    </p:animEffect>
                                  </p:childTnLst>
                                </p:cTn>
                              </p:par>
                              <p:par>
                                <p:cTn id="55" presetID="55" presetClass="entr" presetSubtype="0" fill="hold" nodeType="withEffect">
                                  <p:stCondLst>
                                    <p:cond delay="0"/>
                                  </p:stCondLst>
                                  <p:childTnLst>
                                    <p:set>
                                      <p:cBhvr>
                                        <p:cTn id="56" dur="1" fill="hold">
                                          <p:stCondLst>
                                            <p:cond delay="0"/>
                                          </p:stCondLst>
                                        </p:cTn>
                                        <p:tgtEl>
                                          <p:spTgt spid="93"/>
                                        </p:tgtEl>
                                        <p:attrNameLst>
                                          <p:attrName>style.visibility</p:attrName>
                                        </p:attrNameLst>
                                      </p:cBhvr>
                                      <p:to>
                                        <p:strVal val="visible"/>
                                      </p:to>
                                    </p:set>
                                    <p:anim calcmode="lin" valueType="num">
                                      <p:cBhvr>
                                        <p:cTn id="57" dur="1000" fill="hold"/>
                                        <p:tgtEl>
                                          <p:spTgt spid="93"/>
                                        </p:tgtEl>
                                        <p:attrNameLst>
                                          <p:attrName>ppt_w</p:attrName>
                                        </p:attrNameLst>
                                      </p:cBhvr>
                                      <p:tavLst>
                                        <p:tav tm="0">
                                          <p:val>
                                            <p:strVal val="#ppt_w*0.70"/>
                                          </p:val>
                                        </p:tav>
                                        <p:tav tm="100000">
                                          <p:val>
                                            <p:strVal val="#ppt_w"/>
                                          </p:val>
                                        </p:tav>
                                      </p:tavLst>
                                    </p:anim>
                                    <p:anim calcmode="lin" valueType="num">
                                      <p:cBhvr>
                                        <p:cTn id="58" dur="1000" fill="hold"/>
                                        <p:tgtEl>
                                          <p:spTgt spid="93"/>
                                        </p:tgtEl>
                                        <p:attrNameLst>
                                          <p:attrName>ppt_h</p:attrName>
                                        </p:attrNameLst>
                                      </p:cBhvr>
                                      <p:tavLst>
                                        <p:tav tm="0">
                                          <p:val>
                                            <p:strVal val="#ppt_h"/>
                                          </p:val>
                                        </p:tav>
                                        <p:tav tm="100000">
                                          <p:val>
                                            <p:strVal val="#ppt_h"/>
                                          </p:val>
                                        </p:tav>
                                      </p:tavLst>
                                    </p:anim>
                                    <p:animEffect transition="in" filter="fade">
                                      <p:cBhvr>
                                        <p:cTn id="59" dur="1000"/>
                                        <p:tgtEl>
                                          <p:spTgt spid="93"/>
                                        </p:tgtEl>
                                      </p:cBhvr>
                                    </p:animEffect>
                                  </p:childTnLst>
                                </p:cTn>
                              </p:par>
                              <p:par>
                                <p:cTn id="60" presetID="55" presetClass="entr" presetSubtype="0" fill="hold" nodeType="with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p:cTn id="62" dur="1000" fill="hold"/>
                                        <p:tgtEl>
                                          <p:spTgt spid="27"/>
                                        </p:tgtEl>
                                        <p:attrNameLst>
                                          <p:attrName>ppt_w</p:attrName>
                                        </p:attrNameLst>
                                      </p:cBhvr>
                                      <p:tavLst>
                                        <p:tav tm="0">
                                          <p:val>
                                            <p:strVal val="#ppt_w*0.70"/>
                                          </p:val>
                                        </p:tav>
                                        <p:tav tm="100000">
                                          <p:val>
                                            <p:strVal val="#ppt_w"/>
                                          </p:val>
                                        </p:tav>
                                      </p:tavLst>
                                    </p:anim>
                                    <p:anim calcmode="lin" valueType="num">
                                      <p:cBhvr>
                                        <p:cTn id="63" dur="1000" fill="hold"/>
                                        <p:tgtEl>
                                          <p:spTgt spid="27"/>
                                        </p:tgtEl>
                                        <p:attrNameLst>
                                          <p:attrName>ppt_h</p:attrName>
                                        </p:attrNameLst>
                                      </p:cBhvr>
                                      <p:tavLst>
                                        <p:tav tm="0">
                                          <p:val>
                                            <p:strVal val="#ppt_h"/>
                                          </p:val>
                                        </p:tav>
                                        <p:tav tm="100000">
                                          <p:val>
                                            <p:strVal val="#ppt_h"/>
                                          </p:val>
                                        </p:tav>
                                      </p:tavLst>
                                    </p:anim>
                                    <p:animEffect transition="in" filter="fade">
                                      <p:cBhvr>
                                        <p:cTn id="64" dur="1000"/>
                                        <p:tgtEl>
                                          <p:spTgt spid="27"/>
                                        </p:tgtEl>
                                      </p:cBhvr>
                                    </p:animEffect>
                                  </p:childTnLst>
                                </p:cTn>
                              </p:par>
                              <p:par>
                                <p:cTn id="65" presetID="55" presetClass="entr" presetSubtype="0" fill="hold" nodeType="withEffect">
                                  <p:stCondLst>
                                    <p:cond delay="0"/>
                                  </p:stCondLst>
                                  <p:childTnLst>
                                    <p:set>
                                      <p:cBhvr>
                                        <p:cTn id="66" dur="1" fill="hold">
                                          <p:stCondLst>
                                            <p:cond delay="0"/>
                                          </p:stCondLst>
                                        </p:cTn>
                                        <p:tgtEl>
                                          <p:spTgt spid="128"/>
                                        </p:tgtEl>
                                        <p:attrNameLst>
                                          <p:attrName>style.visibility</p:attrName>
                                        </p:attrNameLst>
                                      </p:cBhvr>
                                      <p:to>
                                        <p:strVal val="visible"/>
                                      </p:to>
                                    </p:set>
                                    <p:anim calcmode="lin" valueType="num">
                                      <p:cBhvr>
                                        <p:cTn id="67" dur="1000" fill="hold"/>
                                        <p:tgtEl>
                                          <p:spTgt spid="128"/>
                                        </p:tgtEl>
                                        <p:attrNameLst>
                                          <p:attrName>ppt_w</p:attrName>
                                        </p:attrNameLst>
                                      </p:cBhvr>
                                      <p:tavLst>
                                        <p:tav tm="0">
                                          <p:val>
                                            <p:strVal val="#ppt_w*0.70"/>
                                          </p:val>
                                        </p:tav>
                                        <p:tav tm="100000">
                                          <p:val>
                                            <p:strVal val="#ppt_w"/>
                                          </p:val>
                                        </p:tav>
                                      </p:tavLst>
                                    </p:anim>
                                    <p:anim calcmode="lin" valueType="num">
                                      <p:cBhvr>
                                        <p:cTn id="68" dur="1000" fill="hold"/>
                                        <p:tgtEl>
                                          <p:spTgt spid="128"/>
                                        </p:tgtEl>
                                        <p:attrNameLst>
                                          <p:attrName>ppt_h</p:attrName>
                                        </p:attrNameLst>
                                      </p:cBhvr>
                                      <p:tavLst>
                                        <p:tav tm="0">
                                          <p:val>
                                            <p:strVal val="#ppt_h"/>
                                          </p:val>
                                        </p:tav>
                                        <p:tav tm="100000">
                                          <p:val>
                                            <p:strVal val="#ppt_h"/>
                                          </p:val>
                                        </p:tav>
                                      </p:tavLst>
                                    </p:anim>
                                    <p:animEffect transition="in" filter="fade">
                                      <p:cBhvr>
                                        <p:cTn id="69" dur="1000"/>
                                        <p:tgtEl>
                                          <p:spTgt spid="128"/>
                                        </p:tgtEl>
                                      </p:cBhvr>
                                    </p:animEffect>
                                  </p:childTnLst>
                                </p:cTn>
                              </p:par>
                              <p:par>
                                <p:cTn id="70" presetID="55" presetClass="entr" presetSubtype="0" fill="hold" nodeType="withEffect">
                                  <p:stCondLst>
                                    <p:cond delay="0"/>
                                  </p:stCondLst>
                                  <p:childTnLst>
                                    <p:set>
                                      <p:cBhvr>
                                        <p:cTn id="71" dur="1" fill="hold">
                                          <p:stCondLst>
                                            <p:cond delay="0"/>
                                          </p:stCondLst>
                                        </p:cTn>
                                        <p:tgtEl>
                                          <p:spTgt spid="150"/>
                                        </p:tgtEl>
                                        <p:attrNameLst>
                                          <p:attrName>style.visibility</p:attrName>
                                        </p:attrNameLst>
                                      </p:cBhvr>
                                      <p:to>
                                        <p:strVal val="visible"/>
                                      </p:to>
                                    </p:set>
                                    <p:anim calcmode="lin" valueType="num">
                                      <p:cBhvr>
                                        <p:cTn id="72" dur="1000" fill="hold"/>
                                        <p:tgtEl>
                                          <p:spTgt spid="150"/>
                                        </p:tgtEl>
                                        <p:attrNameLst>
                                          <p:attrName>ppt_w</p:attrName>
                                        </p:attrNameLst>
                                      </p:cBhvr>
                                      <p:tavLst>
                                        <p:tav tm="0">
                                          <p:val>
                                            <p:strVal val="#ppt_w*0.70"/>
                                          </p:val>
                                        </p:tav>
                                        <p:tav tm="100000">
                                          <p:val>
                                            <p:strVal val="#ppt_w"/>
                                          </p:val>
                                        </p:tav>
                                      </p:tavLst>
                                    </p:anim>
                                    <p:anim calcmode="lin" valueType="num">
                                      <p:cBhvr>
                                        <p:cTn id="73" dur="1000" fill="hold"/>
                                        <p:tgtEl>
                                          <p:spTgt spid="150"/>
                                        </p:tgtEl>
                                        <p:attrNameLst>
                                          <p:attrName>ppt_h</p:attrName>
                                        </p:attrNameLst>
                                      </p:cBhvr>
                                      <p:tavLst>
                                        <p:tav tm="0">
                                          <p:val>
                                            <p:strVal val="#ppt_h"/>
                                          </p:val>
                                        </p:tav>
                                        <p:tav tm="100000">
                                          <p:val>
                                            <p:strVal val="#ppt_h"/>
                                          </p:val>
                                        </p:tav>
                                      </p:tavLst>
                                    </p:anim>
                                    <p:animEffect transition="in" filter="fade">
                                      <p:cBhvr>
                                        <p:cTn id="74" dur="1000"/>
                                        <p:tgtEl>
                                          <p:spTgt spid="150"/>
                                        </p:tgtEl>
                                      </p:cBhvr>
                                    </p:animEffect>
                                  </p:childTnLst>
                                </p:cTn>
                              </p:par>
                              <p:par>
                                <p:cTn id="75" presetID="55" presetClass="entr" presetSubtype="0" fill="hold" nodeType="withEffect">
                                  <p:stCondLst>
                                    <p:cond delay="0"/>
                                  </p:stCondLst>
                                  <p:childTnLst>
                                    <p:set>
                                      <p:cBhvr>
                                        <p:cTn id="76" dur="1" fill="hold">
                                          <p:stCondLst>
                                            <p:cond delay="0"/>
                                          </p:stCondLst>
                                        </p:cTn>
                                        <p:tgtEl>
                                          <p:spTgt spid="134"/>
                                        </p:tgtEl>
                                        <p:attrNameLst>
                                          <p:attrName>style.visibility</p:attrName>
                                        </p:attrNameLst>
                                      </p:cBhvr>
                                      <p:to>
                                        <p:strVal val="visible"/>
                                      </p:to>
                                    </p:set>
                                    <p:anim calcmode="lin" valueType="num">
                                      <p:cBhvr>
                                        <p:cTn id="77" dur="1000" fill="hold"/>
                                        <p:tgtEl>
                                          <p:spTgt spid="134"/>
                                        </p:tgtEl>
                                        <p:attrNameLst>
                                          <p:attrName>ppt_w</p:attrName>
                                        </p:attrNameLst>
                                      </p:cBhvr>
                                      <p:tavLst>
                                        <p:tav tm="0">
                                          <p:val>
                                            <p:strVal val="#ppt_w*0.70"/>
                                          </p:val>
                                        </p:tav>
                                        <p:tav tm="100000">
                                          <p:val>
                                            <p:strVal val="#ppt_w"/>
                                          </p:val>
                                        </p:tav>
                                      </p:tavLst>
                                    </p:anim>
                                    <p:anim calcmode="lin" valueType="num">
                                      <p:cBhvr>
                                        <p:cTn id="78" dur="1000" fill="hold"/>
                                        <p:tgtEl>
                                          <p:spTgt spid="134"/>
                                        </p:tgtEl>
                                        <p:attrNameLst>
                                          <p:attrName>ppt_h</p:attrName>
                                        </p:attrNameLst>
                                      </p:cBhvr>
                                      <p:tavLst>
                                        <p:tav tm="0">
                                          <p:val>
                                            <p:strVal val="#ppt_h"/>
                                          </p:val>
                                        </p:tav>
                                        <p:tav tm="100000">
                                          <p:val>
                                            <p:strVal val="#ppt_h"/>
                                          </p:val>
                                        </p:tav>
                                      </p:tavLst>
                                    </p:anim>
                                    <p:animEffect transition="in" filter="fade">
                                      <p:cBhvr>
                                        <p:cTn id="79" dur="1000"/>
                                        <p:tgtEl>
                                          <p:spTgt spid="134"/>
                                        </p:tgtEl>
                                      </p:cBhvr>
                                    </p:animEffect>
                                  </p:childTnLst>
                                </p:cTn>
                              </p:par>
                              <p:par>
                                <p:cTn id="80" presetID="55" presetClass="entr" presetSubtype="0" fill="hold" nodeType="withEffect">
                                  <p:stCondLst>
                                    <p:cond delay="0"/>
                                  </p:stCondLst>
                                  <p:childTnLst>
                                    <p:set>
                                      <p:cBhvr>
                                        <p:cTn id="81" dur="1" fill="hold">
                                          <p:stCondLst>
                                            <p:cond delay="0"/>
                                          </p:stCondLst>
                                        </p:cTn>
                                        <p:tgtEl>
                                          <p:spTgt spid="129"/>
                                        </p:tgtEl>
                                        <p:attrNameLst>
                                          <p:attrName>style.visibility</p:attrName>
                                        </p:attrNameLst>
                                      </p:cBhvr>
                                      <p:to>
                                        <p:strVal val="visible"/>
                                      </p:to>
                                    </p:set>
                                    <p:anim calcmode="lin" valueType="num">
                                      <p:cBhvr>
                                        <p:cTn id="82" dur="1000" fill="hold"/>
                                        <p:tgtEl>
                                          <p:spTgt spid="129"/>
                                        </p:tgtEl>
                                        <p:attrNameLst>
                                          <p:attrName>ppt_w</p:attrName>
                                        </p:attrNameLst>
                                      </p:cBhvr>
                                      <p:tavLst>
                                        <p:tav tm="0">
                                          <p:val>
                                            <p:strVal val="#ppt_w*0.70"/>
                                          </p:val>
                                        </p:tav>
                                        <p:tav tm="100000">
                                          <p:val>
                                            <p:strVal val="#ppt_w"/>
                                          </p:val>
                                        </p:tav>
                                      </p:tavLst>
                                    </p:anim>
                                    <p:anim calcmode="lin" valueType="num">
                                      <p:cBhvr>
                                        <p:cTn id="83" dur="1000" fill="hold"/>
                                        <p:tgtEl>
                                          <p:spTgt spid="129"/>
                                        </p:tgtEl>
                                        <p:attrNameLst>
                                          <p:attrName>ppt_h</p:attrName>
                                        </p:attrNameLst>
                                      </p:cBhvr>
                                      <p:tavLst>
                                        <p:tav tm="0">
                                          <p:val>
                                            <p:strVal val="#ppt_h"/>
                                          </p:val>
                                        </p:tav>
                                        <p:tav tm="100000">
                                          <p:val>
                                            <p:strVal val="#ppt_h"/>
                                          </p:val>
                                        </p:tav>
                                      </p:tavLst>
                                    </p:anim>
                                    <p:animEffect transition="in" filter="fade">
                                      <p:cBhvr>
                                        <p:cTn id="84" dur="1000"/>
                                        <p:tgtEl>
                                          <p:spTgt spid="129"/>
                                        </p:tgtEl>
                                      </p:cBhvr>
                                    </p:animEffect>
                                  </p:childTnLst>
                                </p:cTn>
                              </p:par>
                              <p:par>
                                <p:cTn id="85" presetID="55" presetClass="entr" presetSubtype="0" fill="hold" nodeType="withEffect">
                                  <p:stCondLst>
                                    <p:cond delay="0"/>
                                  </p:stCondLst>
                                  <p:childTnLst>
                                    <p:set>
                                      <p:cBhvr>
                                        <p:cTn id="86" dur="1" fill="hold">
                                          <p:stCondLst>
                                            <p:cond delay="0"/>
                                          </p:stCondLst>
                                        </p:cTn>
                                        <p:tgtEl>
                                          <p:spTgt spid="135"/>
                                        </p:tgtEl>
                                        <p:attrNameLst>
                                          <p:attrName>style.visibility</p:attrName>
                                        </p:attrNameLst>
                                      </p:cBhvr>
                                      <p:to>
                                        <p:strVal val="visible"/>
                                      </p:to>
                                    </p:set>
                                    <p:anim calcmode="lin" valueType="num">
                                      <p:cBhvr>
                                        <p:cTn id="87" dur="1000" fill="hold"/>
                                        <p:tgtEl>
                                          <p:spTgt spid="135"/>
                                        </p:tgtEl>
                                        <p:attrNameLst>
                                          <p:attrName>ppt_w</p:attrName>
                                        </p:attrNameLst>
                                      </p:cBhvr>
                                      <p:tavLst>
                                        <p:tav tm="0">
                                          <p:val>
                                            <p:strVal val="#ppt_w*0.70"/>
                                          </p:val>
                                        </p:tav>
                                        <p:tav tm="100000">
                                          <p:val>
                                            <p:strVal val="#ppt_w"/>
                                          </p:val>
                                        </p:tav>
                                      </p:tavLst>
                                    </p:anim>
                                    <p:anim calcmode="lin" valueType="num">
                                      <p:cBhvr>
                                        <p:cTn id="88" dur="1000" fill="hold"/>
                                        <p:tgtEl>
                                          <p:spTgt spid="135"/>
                                        </p:tgtEl>
                                        <p:attrNameLst>
                                          <p:attrName>ppt_h</p:attrName>
                                        </p:attrNameLst>
                                      </p:cBhvr>
                                      <p:tavLst>
                                        <p:tav tm="0">
                                          <p:val>
                                            <p:strVal val="#ppt_h"/>
                                          </p:val>
                                        </p:tav>
                                        <p:tav tm="100000">
                                          <p:val>
                                            <p:strVal val="#ppt_h"/>
                                          </p:val>
                                        </p:tav>
                                      </p:tavLst>
                                    </p:anim>
                                    <p:animEffect transition="in" filter="fade">
                                      <p:cBhvr>
                                        <p:cTn id="89" dur="1000"/>
                                        <p:tgtEl>
                                          <p:spTgt spid="135"/>
                                        </p:tgtEl>
                                      </p:cBhvr>
                                    </p:animEffect>
                                  </p:childTnLst>
                                </p:cTn>
                              </p:par>
                              <p:par>
                                <p:cTn id="90" presetID="55" presetClass="entr" presetSubtype="0" fill="hold" nodeType="withEffect">
                                  <p:stCondLst>
                                    <p:cond delay="0"/>
                                  </p:stCondLst>
                                  <p:childTnLst>
                                    <p:set>
                                      <p:cBhvr>
                                        <p:cTn id="91" dur="1" fill="hold">
                                          <p:stCondLst>
                                            <p:cond delay="0"/>
                                          </p:stCondLst>
                                        </p:cTn>
                                        <p:tgtEl>
                                          <p:spTgt spid="145"/>
                                        </p:tgtEl>
                                        <p:attrNameLst>
                                          <p:attrName>style.visibility</p:attrName>
                                        </p:attrNameLst>
                                      </p:cBhvr>
                                      <p:to>
                                        <p:strVal val="visible"/>
                                      </p:to>
                                    </p:set>
                                    <p:anim calcmode="lin" valueType="num">
                                      <p:cBhvr>
                                        <p:cTn id="92" dur="1000" fill="hold"/>
                                        <p:tgtEl>
                                          <p:spTgt spid="145"/>
                                        </p:tgtEl>
                                        <p:attrNameLst>
                                          <p:attrName>ppt_w</p:attrName>
                                        </p:attrNameLst>
                                      </p:cBhvr>
                                      <p:tavLst>
                                        <p:tav tm="0">
                                          <p:val>
                                            <p:strVal val="#ppt_w*0.70"/>
                                          </p:val>
                                        </p:tav>
                                        <p:tav tm="100000">
                                          <p:val>
                                            <p:strVal val="#ppt_w"/>
                                          </p:val>
                                        </p:tav>
                                      </p:tavLst>
                                    </p:anim>
                                    <p:anim calcmode="lin" valueType="num">
                                      <p:cBhvr>
                                        <p:cTn id="93" dur="1000" fill="hold"/>
                                        <p:tgtEl>
                                          <p:spTgt spid="145"/>
                                        </p:tgtEl>
                                        <p:attrNameLst>
                                          <p:attrName>ppt_h</p:attrName>
                                        </p:attrNameLst>
                                      </p:cBhvr>
                                      <p:tavLst>
                                        <p:tav tm="0">
                                          <p:val>
                                            <p:strVal val="#ppt_h"/>
                                          </p:val>
                                        </p:tav>
                                        <p:tav tm="100000">
                                          <p:val>
                                            <p:strVal val="#ppt_h"/>
                                          </p:val>
                                        </p:tav>
                                      </p:tavLst>
                                    </p:anim>
                                    <p:animEffect transition="in" filter="fade">
                                      <p:cBhvr>
                                        <p:cTn id="94" dur="1000"/>
                                        <p:tgtEl>
                                          <p:spTgt spid="145"/>
                                        </p:tgtEl>
                                      </p:cBhvr>
                                    </p:animEffect>
                                  </p:childTnLst>
                                </p:cTn>
                              </p:par>
                              <p:par>
                                <p:cTn id="95" presetID="55" presetClass="entr" presetSubtype="0" fill="hold" nodeType="withEffect">
                                  <p:stCondLst>
                                    <p:cond delay="0"/>
                                  </p:stCondLst>
                                  <p:childTnLst>
                                    <p:set>
                                      <p:cBhvr>
                                        <p:cTn id="96" dur="1" fill="hold">
                                          <p:stCondLst>
                                            <p:cond delay="0"/>
                                          </p:stCondLst>
                                        </p:cTn>
                                        <p:tgtEl>
                                          <p:spTgt spid="301"/>
                                        </p:tgtEl>
                                        <p:attrNameLst>
                                          <p:attrName>style.visibility</p:attrName>
                                        </p:attrNameLst>
                                      </p:cBhvr>
                                      <p:to>
                                        <p:strVal val="visible"/>
                                      </p:to>
                                    </p:set>
                                    <p:anim calcmode="lin" valueType="num">
                                      <p:cBhvr>
                                        <p:cTn id="97" dur="1000" fill="hold"/>
                                        <p:tgtEl>
                                          <p:spTgt spid="301"/>
                                        </p:tgtEl>
                                        <p:attrNameLst>
                                          <p:attrName>ppt_w</p:attrName>
                                        </p:attrNameLst>
                                      </p:cBhvr>
                                      <p:tavLst>
                                        <p:tav tm="0">
                                          <p:val>
                                            <p:strVal val="#ppt_w*0.70"/>
                                          </p:val>
                                        </p:tav>
                                        <p:tav tm="100000">
                                          <p:val>
                                            <p:strVal val="#ppt_w"/>
                                          </p:val>
                                        </p:tav>
                                      </p:tavLst>
                                    </p:anim>
                                    <p:anim calcmode="lin" valueType="num">
                                      <p:cBhvr>
                                        <p:cTn id="98" dur="1000" fill="hold"/>
                                        <p:tgtEl>
                                          <p:spTgt spid="301"/>
                                        </p:tgtEl>
                                        <p:attrNameLst>
                                          <p:attrName>ppt_h</p:attrName>
                                        </p:attrNameLst>
                                      </p:cBhvr>
                                      <p:tavLst>
                                        <p:tav tm="0">
                                          <p:val>
                                            <p:strVal val="#ppt_h"/>
                                          </p:val>
                                        </p:tav>
                                        <p:tav tm="100000">
                                          <p:val>
                                            <p:strVal val="#ppt_h"/>
                                          </p:val>
                                        </p:tav>
                                      </p:tavLst>
                                    </p:anim>
                                    <p:animEffect transition="in" filter="fade">
                                      <p:cBhvr>
                                        <p:cTn id="99" dur="1000"/>
                                        <p:tgtEl>
                                          <p:spTgt spid="301"/>
                                        </p:tgtEl>
                                      </p:cBhvr>
                                    </p:animEffect>
                                  </p:childTnLst>
                                </p:cTn>
                              </p:par>
                              <p:par>
                                <p:cTn id="100" presetID="55" presetClass="entr" presetSubtype="0" fill="hold" nodeType="withEffect">
                                  <p:stCondLst>
                                    <p:cond delay="0"/>
                                  </p:stCondLst>
                                  <p:childTnLst>
                                    <p:set>
                                      <p:cBhvr>
                                        <p:cTn id="101" dur="1" fill="hold">
                                          <p:stCondLst>
                                            <p:cond delay="0"/>
                                          </p:stCondLst>
                                        </p:cTn>
                                        <p:tgtEl>
                                          <p:spTgt spid="302"/>
                                        </p:tgtEl>
                                        <p:attrNameLst>
                                          <p:attrName>style.visibility</p:attrName>
                                        </p:attrNameLst>
                                      </p:cBhvr>
                                      <p:to>
                                        <p:strVal val="visible"/>
                                      </p:to>
                                    </p:set>
                                    <p:anim calcmode="lin" valueType="num">
                                      <p:cBhvr>
                                        <p:cTn id="102" dur="1000" fill="hold"/>
                                        <p:tgtEl>
                                          <p:spTgt spid="302"/>
                                        </p:tgtEl>
                                        <p:attrNameLst>
                                          <p:attrName>ppt_w</p:attrName>
                                        </p:attrNameLst>
                                      </p:cBhvr>
                                      <p:tavLst>
                                        <p:tav tm="0">
                                          <p:val>
                                            <p:strVal val="#ppt_w*0.70"/>
                                          </p:val>
                                        </p:tav>
                                        <p:tav tm="100000">
                                          <p:val>
                                            <p:strVal val="#ppt_w"/>
                                          </p:val>
                                        </p:tav>
                                      </p:tavLst>
                                    </p:anim>
                                    <p:anim calcmode="lin" valueType="num">
                                      <p:cBhvr>
                                        <p:cTn id="103" dur="1000" fill="hold"/>
                                        <p:tgtEl>
                                          <p:spTgt spid="302"/>
                                        </p:tgtEl>
                                        <p:attrNameLst>
                                          <p:attrName>ppt_h</p:attrName>
                                        </p:attrNameLst>
                                      </p:cBhvr>
                                      <p:tavLst>
                                        <p:tav tm="0">
                                          <p:val>
                                            <p:strVal val="#ppt_h"/>
                                          </p:val>
                                        </p:tav>
                                        <p:tav tm="100000">
                                          <p:val>
                                            <p:strVal val="#ppt_h"/>
                                          </p:val>
                                        </p:tav>
                                      </p:tavLst>
                                    </p:anim>
                                    <p:animEffect transition="in" filter="fade">
                                      <p:cBhvr>
                                        <p:cTn id="104" dur="1000"/>
                                        <p:tgtEl>
                                          <p:spTgt spid="302"/>
                                        </p:tgtEl>
                                      </p:cBhvr>
                                    </p:animEffect>
                                  </p:childTnLst>
                                </p:cTn>
                              </p:par>
                            </p:childTnLst>
                          </p:cTn>
                        </p:par>
                      </p:childTnLst>
                    </p:cTn>
                  </p:par>
                  <p:par>
                    <p:cTn id="105" fill="hold">
                      <p:stCondLst>
                        <p:cond delay="indefinite"/>
                      </p:stCondLst>
                      <p:childTnLst>
                        <p:par>
                          <p:cTn id="106" fill="hold">
                            <p:stCondLst>
                              <p:cond delay="0"/>
                            </p:stCondLst>
                            <p:childTnLst>
                              <p:par>
                                <p:cTn id="107" presetID="55" presetClass="entr" presetSubtype="0" fill="hold" nodeType="clickEffect">
                                  <p:stCondLst>
                                    <p:cond delay="0"/>
                                  </p:stCondLst>
                                  <p:childTnLst>
                                    <p:set>
                                      <p:cBhvr>
                                        <p:cTn id="108" dur="1" fill="hold">
                                          <p:stCondLst>
                                            <p:cond delay="0"/>
                                          </p:stCondLst>
                                        </p:cTn>
                                        <p:tgtEl>
                                          <p:spTgt spid="157"/>
                                        </p:tgtEl>
                                        <p:attrNameLst>
                                          <p:attrName>style.visibility</p:attrName>
                                        </p:attrNameLst>
                                      </p:cBhvr>
                                      <p:to>
                                        <p:strVal val="visible"/>
                                      </p:to>
                                    </p:set>
                                    <p:anim calcmode="lin" valueType="num">
                                      <p:cBhvr>
                                        <p:cTn id="109" dur="1000" fill="hold"/>
                                        <p:tgtEl>
                                          <p:spTgt spid="157"/>
                                        </p:tgtEl>
                                        <p:attrNameLst>
                                          <p:attrName>ppt_w</p:attrName>
                                        </p:attrNameLst>
                                      </p:cBhvr>
                                      <p:tavLst>
                                        <p:tav tm="0">
                                          <p:val>
                                            <p:strVal val="#ppt_w*0.70"/>
                                          </p:val>
                                        </p:tav>
                                        <p:tav tm="100000">
                                          <p:val>
                                            <p:strVal val="#ppt_w"/>
                                          </p:val>
                                        </p:tav>
                                      </p:tavLst>
                                    </p:anim>
                                    <p:anim calcmode="lin" valueType="num">
                                      <p:cBhvr>
                                        <p:cTn id="110" dur="1000" fill="hold"/>
                                        <p:tgtEl>
                                          <p:spTgt spid="157"/>
                                        </p:tgtEl>
                                        <p:attrNameLst>
                                          <p:attrName>ppt_h</p:attrName>
                                        </p:attrNameLst>
                                      </p:cBhvr>
                                      <p:tavLst>
                                        <p:tav tm="0">
                                          <p:val>
                                            <p:strVal val="#ppt_h"/>
                                          </p:val>
                                        </p:tav>
                                        <p:tav tm="100000">
                                          <p:val>
                                            <p:strVal val="#ppt_h"/>
                                          </p:val>
                                        </p:tav>
                                      </p:tavLst>
                                    </p:anim>
                                    <p:animEffect transition="in" filter="fade">
                                      <p:cBhvr>
                                        <p:cTn id="111" dur="1000"/>
                                        <p:tgtEl>
                                          <p:spTgt spid="157"/>
                                        </p:tgtEl>
                                      </p:cBhvr>
                                    </p:animEffect>
                                  </p:childTnLst>
                                </p:cTn>
                              </p:par>
                              <p:par>
                                <p:cTn id="112" presetID="55" presetClass="entr" presetSubtype="0" fill="hold" nodeType="withEffect">
                                  <p:stCondLst>
                                    <p:cond delay="0"/>
                                  </p:stCondLst>
                                  <p:childTnLst>
                                    <p:set>
                                      <p:cBhvr>
                                        <p:cTn id="113" dur="1" fill="hold">
                                          <p:stCondLst>
                                            <p:cond delay="0"/>
                                          </p:stCondLst>
                                        </p:cTn>
                                        <p:tgtEl>
                                          <p:spTgt spid="161"/>
                                        </p:tgtEl>
                                        <p:attrNameLst>
                                          <p:attrName>style.visibility</p:attrName>
                                        </p:attrNameLst>
                                      </p:cBhvr>
                                      <p:to>
                                        <p:strVal val="visible"/>
                                      </p:to>
                                    </p:set>
                                    <p:anim calcmode="lin" valueType="num">
                                      <p:cBhvr>
                                        <p:cTn id="114" dur="1000" fill="hold"/>
                                        <p:tgtEl>
                                          <p:spTgt spid="161"/>
                                        </p:tgtEl>
                                        <p:attrNameLst>
                                          <p:attrName>ppt_w</p:attrName>
                                        </p:attrNameLst>
                                      </p:cBhvr>
                                      <p:tavLst>
                                        <p:tav tm="0">
                                          <p:val>
                                            <p:strVal val="#ppt_w*0.70"/>
                                          </p:val>
                                        </p:tav>
                                        <p:tav tm="100000">
                                          <p:val>
                                            <p:strVal val="#ppt_w"/>
                                          </p:val>
                                        </p:tav>
                                      </p:tavLst>
                                    </p:anim>
                                    <p:anim calcmode="lin" valueType="num">
                                      <p:cBhvr>
                                        <p:cTn id="115" dur="1000" fill="hold"/>
                                        <p:tgtEl>
                                          <p:spTgt spid="161"/>
                                        </p:tgtEl>
                                        <p:attrNameLst>
                                          <p:attrName>ppt_h</p:attrName>
                                        </p:attrNameLst>
                                      </p:cBhvr>
                                      <p:tavLst>
                                        <p:tav tm="0">
                                          <p:val>
                                            <p:strVal val="#ppt_h"/>
                                          </p:val>
                                        </p:tav>
                                        <p:tav tm="100000">
                                          <p:val>
                                            <p:strVal val="#ppt_h"/>
                                          </p:val>
                                        </p:tav>
                                      </p:tavLst>
                                    </p:anim>
                                    <p:animEffect transition="in" filter="fade">
                                      <p:cBhvr>
                                        <p:cTn id="116" dur="1000"/>
                                        <p:tgtEl>
                                          <p:spTgt spid="161"/>
                                        </p:tgtEl>
                                      </p:cBhvr>
                                    </p:animEffect>
                                  </p:childTnLst>
                                </p:cTn>
                              </p:par>
                            </p:childTnLst>
                          </p:cTn>
                        </p:par>
                      </p:childTnLst>
                    </p:cTn>
                  </p:par>
                  <p:par>
                    <p:cTn id="117" fill="hold">
                      <p:stCondLst>
                        <p:cond delay="indefinite"/>
                      </p:stCondLst>
                      <p:childTnLst>
                        <p:par>
                          <p:cTn id="118" fill="hold">
                            <p:stCondLst>
                              <p:cond delay="0"/>
                            </p:stCondLst>
                            <p:childTnLst>
                              <p:par>
                                <p:cTn id="119" presetID="55" presetClass="entr" presetSubtype="0" fill="hold" nodeType="clickEffect">
                                  <p:stCondLst>
                                    <p:cond delay="0"/>
                                  </p:stCondLst>
                                  <p:childTnLst>
                                    <p:set>
                                      <p:cBhvr>
                                        <p:cTn id="120" dur="1" fill="hold">
                                          <p:stCondLst>
                                            <p:cond delay="0"/>
                                          </p:stCondLst>
                                        </p:cTn>
                                        <p:tgtEl>
                                          <p:spTgt spid="102"/>
                                        </p:tgtEl>
                                        <p:attrNameLst>
                                          <p:attrName>style.visibility</p:attrName>
                                        </p:attrNameLst>
                                      </p:cBhvr>
                                      <p:to>
                                        <p:strVal val="visible"/>
                                      </p:to>
                                    </p:set>
                                    <p:anim calcmode="lin" valueType="num">
                                      <p:cBhvr>
                                        <p:cTn id="121" dur="1000" fill="hold"/>
                                        <p:tgtEl>
                                          <p:spTgt spid="102"/>
                                        </p:tgtEl>
                                        <p:attrNameLst>
                                          <p:attrName>ppt_w</p:attrName>
                                        </p:attrNameLst>
                                      </p:cBhvr>
                                      <p:tavLst>
                                        <p:tav tm="0">
                                          <p:val>
                                            <p:strVal val="#ppt_w*0.70"/>
                                          </p:val>
                                        </p:tav>
                                        <p:tav tm="100000">
                                          <p:val>
                                            <p:strVal val="#ppt_w"/>
                                          </p:val>
                                        </p:tav>
                                      </p:tavLst>
                                    </p:anim>
                                    <p:anim calcmode="lin" valueType="num">
                                      <p:cBhvr>
                                        <p:cTn id="122" dur="1000" fill="hold"/>
                                        <p:tgtEl>
                                          <p:spTgt spid="102"/>
                                        </p:tgtEl>
                                        <p:attrNameLst>
                                          <p:attrName>ppt_h</p:attrName>
                                        </p:attrNameLst>
                                      </p:cBhvr>
                                      <p:tavLst>
                                        <p:tav tm="0">
                                          <p:val>
                                            <p:strVal val="#ppt_h"/>
                                          </p:val>
                                        </p:tav>
                                        <p:tav tm="100000">
                                          <p:val>
                                            <p:strVal val="#ppt_h"/>
                                          </p:val>
                                        </p:tav>
                                      </p:tavLst>
                                    </p:anim>
                                    <p:animEffect transition="in" filter="fade">
                                      <p:cBhvr>
                                        <p:cTn id="123" dur="1000"/>
                                        <p:tgtEl>
                                          <p:spTgt spid="102"/>
                                        </p:tgtEl>
                                      </p:cBhvr>
                                    </p:animEffect>
                                  </p:childTnLst>
                                </p:cTn>
                              </p:par>
                              <p:par>
                                <p:cTn id="124" presetID="55" presetClass="entr" presetSubtype="0" fill="hold" nodeType="withEffect">
                                  <p:stCondLst>
                                    <p:cond delay="0"/>
                                  </p:stCondLst>
                                  <p:childTnLst>
                                    <p:set>
                                      <p:cBhvr>
                                        <p:cTn id="125" dur="1" fill="hold">
                                          <p:stCondLst>
                                            <p:cond delay="0"/>
                                          </p:stCondLst>
                                        </p:cTn>
                                        <p:tgtEl>
                                          <p:spTgt spid="103"/>
                                        </p:tgtEl>
                                        <p:attrNameLst>
                                          <p:attrName>style.visibility</p:attrName>
                                        </p:attrNameLst>
                                      </p:cBhvr>
                                      <p:to>
                                        <p:strVal val="visible"/>
                                      </p:to>
                                    </p:set>
                                    <p:anim calcmode="lin" valueType="num">
                                      <p:cBhvr>
                                        <p:cTn id="126" dur="1000" fill="hold"/>
                                        <p:tgtEl>
                                          <p:spTgt spid="103"/>
                                        </p:tgtEl>
                                        <p:attrNameLst>
                                          <p:attrName>ppt_w</p:attrName>
                                        </p:attrNameLst>
                                      </p:cBhvr>
                                      <p:tavLst>
                                        <p:tav tm="0">
                                          <p:val>
                                            <p:strVal val="#ppt_w*0.70"/>
                                          </p:val>
                                        </p:tav>
                                        <p:tav tm="100000">
                                          <p:val>
                                            <p:strVal val="#ppt_w"/>
                                          </p:val>
                                        </p:tav>
                                      </p:tavLst>
                                    </p:anim>
                                    <p:anim calcmode="lin" valueType="num">
                                      <p:cBhvr>
                                        <p:cTn id="127" dur="1000" fill="hold"/>
                                        <p:tgtEl>
                                          <p:spTgt spid="103"/>
                                        </p:tgtEl>
                                        <p:attrNameLst>
                                          <p:attrName>ppt_h</p:attrName>
                                        </p:attrNameLst>
                                      </p:cBhvr>
                                      <p:tavLst>
                                        <p:tav tm="0">
                                          <p:val>
                                            <p:strVal val="#ppt_h"/>
                                          </p:val>
                                        </p:tav>
                                        <p:tav tm="100000">
                                          <p:val>
                                            <p:strVal val="#ppt_h"/>
                                          </p:val>
                                        </p:tav>
                                      </p:tavLst>
                                    </p:anim>
                                    <p:animEffect transition="in" filter="fade">
                                      <p:cBhvr>
                                        <p:cTn id="128" dur="1000"/>
                                        <p:tgtEl>
                                          <p:spTgt spid="103"/>
                                        </p:tgtEl>
                                      </p:cBhvr>
                                    </p:animEffect>
                                  </p:childTnLst>
                                </p:cTn>
                              </p:par>
                              <p:par>
                                <p:cTn id="129" presetID="55" presetClass="entr" presetSubtype="0" fill="hold" nodeType="withEffect">
                                  <p:stCondLst>
                                    <p:cond delay="0"/>
                                  </p:stCondLst>
                                  <p:childTnLst>
                                    <p:set>
                                      <p:cBhvr>
                                        <p:cTn id="130" dur="1" fill="hold">
                                          <p:stCondLst>
                                            <p:cond delay="0"/>
                                          </p:stCondLst>
                                        </p:cTn>
                                        <p:tgtEl>
                                          <p:spTgt spid="107"/>
                                        </p:tgtEl>
                                        <p:attrNameLst>
                                          <p:attrName>style.visibility</p:attrName>
                                        </p:attrNameLst>
                                      </p:cBhvr>
                                      <p:to>
                                        <p:strVal val="visible"/>
                                      </p:to>
                                    </p:set>
                                    <p:anim calcmode="lin" valueType="num">
                                      <p:cBhvr>
                                        <p:cTn id="131" dur="1000" fill="hold"/>
                                        <p:tgtEl>
                                          <p:spTgt spid="107"/>
                                        </p:tgtEl>
                                        <p:attrNameLst>
                                          <p:attrName>ppt_w</p:attrName>
                                        </p:attrNameLst>
                                      </p:cBhvr>
                                      <p:tavLst>
                                        <p:tav tm="0">
                                          <p:val>
                                            <p:strVal val="#ppt_w*0.70"/>
                                          </p:val>
                                        </p:tav>
                                        <p:tav tm="100000">
                                          <p:val>
                                            <p:strVal val="#ppt_w"/>
                                          </p:val>
                                        </p:tav>
                                      </p:tavLst>
                                    </p:anim>
                                    <p:anim calcmode="lin" valueType="num">
                                      <p:cBhvr>
                                        <p:cTn id="132" dur="1000" fill="hold"/>
                                        <p:tgtEl>
                                          <p:spTgt spid="107"/>
                                        </p:tgtEl>
                                        <p:attrNameLst>
                                          <p:attrName>ppt_h</p:attrName>
                                        </p:attrNameLst>
                                      </p:cBhvr>
                                      <p:tavLst>
                                        <p:tav tm="0">
                                          <p:val>
                                            <p:strVal val="#ppt_h"/>
                                          </p:val>
                                        </p:tav>
                                        <p:tav tm="100000">
                                          <p:val>
                                            <p:strVal val="#ppt_h"/>
                                          </p:val>
                                        </p:tav>
                                      </p:tavLst>
                                    </p:anim>
                                    <p:animEffect transition="in" filter="fade">
                                      <p:cBhvr>
                                        <p:cTn id="133" dur="1000"/>
                                        <p:tgtEl>
                                          <p:spTgt spid="107"/>
                                        </p:tgtEl>
                                      </p:cBhvr>
                                    </p:animEffect>
                                  </p:childTnLst>
                                </p:cTn>
                              </p:par>
                              <p:par>
                                <p:cTn id="134" presetID="55" presetClass="entr" presetSubtype="0" fill="hold" nodeType="withEffect">
                                  <p:stCondLst>
                                    <p:cond delay="0"/>
                                  </p:stCondLst>
                                  <p:childTnLst>
                                    <p:set>
                                      <p:cBhvr>
                                        <p:cTn id="135" dur="1" fill="hold">
                                          <p:stCondLst>
                                            <p:cond delay="0"/>
                                          </p:stCondLst>
                                        </p:cTn>
                                        <p:tgtEl>
                                          <p:spTgt spid="108"/>
                                        </p:tgtEl>
                                        <p:attrNameLst>
                                          <p:attrName>style.visibility</p:attrName>
                                        </p:attrNameLst>
                                      </p:cBhvr>
                                      <p:to>
                                        <p:strVal val="visible"/>
                                      </p:to>
                                    </p:set>
                                    <p:anim calcmode="lin" valueType="num">
                                      <p:cBhvr>
                                        <p:cTn id="136" dur="1000" fill="hold"/>
                                        <p:tgtEl>
                                          <p:spTgt spid="108"/>
                                        </p:tgtEl>
                                        <p:attrNameLst>
                                          <p:attrName>ppt_w</p:attrName>
                                        </p:attrNameLst>
                                      </p:cBhvr>
                                      <p:tavLst>
                                        <p:tav tm="0">
                                          <p:val>
                                            <p:strVal val="#ppt_w*0.70"/>
                                          </p:val>
                                        </p:tav>
                                        <p:tav tm="100000">
                                          <p:val>
                                            <p:strVal val="#ppt_w"/>
                                          </p:val>
                                        </p:tav>
                                      </p:tavLst>
                                    </p:anim>
                                    <p:anim calcmode="lin" valueType="num">
                                      <p:cBhvr>
                                        <p:cTn id="137" dur="1000" fill="hold"/>
                                        <p:tgtEl>
                                          <p:spTgt spid="108"/>
                                        </p:tgtEl>
                                        <p:attrNameLst>
                                          <p:attrName>ppt_h</p:attrName>
                                        </p:attrNameLst>
                                      </p:cBhvr>
                                      <p:tavLst>
                                        <p:tav tm="0">
                                          <p:val>
                                            <p:strVal val="#ppt_h"/>
                                          </p:val>
                                        </p:tav>
                                        <p:tav tm="100000">
                                          <p:val>
                                            <p:strVal val="#ppt_h"/>
                                          </p:val>
                                        </p:tav>
                                      </p:tavLst>
                                    </p:anim>
                                    <p:animEffect transition="in" filter="fade">
                                      <p:cBhvr>
                                        <p:cTn id="138" dur="1000"/>
                                        <p:tgtEl>
                                          <p:spTgt spid="108"/>
                                        </p:tgtEl>
                                      </p:cBhvr>
                                    </p:animEffect>
                                  </p:childTnLst>
                                </p:cTn>
                              </p:par>
                              <p:par>
                                <p:cTn id="139" presetID="55" presetClass="exit" presetSubtype="0" fill="hold" nodeType="withEffect">
                                  <p:stCondLst>
                                    <p:cond delay="0"/>
                                  </p:stCondLst>
                                  <p:childTnLst>
                                    <p:anim calcmode="lin" valueType="num">
                                      <p:cBhvr>
                                        <p:cTn id="140" dur="1000"/>
                                        <p:tgtEl>
                                          <p:spTgt spid="81"/>
                                        </p:tgtEl>
                                        <p:attrNameLst>
                                          <p:attrName>ppt_w</p:attrName>
                                        </p:attrNameLst>
                                      </p:cBhvr>
                                      <p:tavLst>
                                        <p:tav tm="0">
                                          <p:val>
                                            <p:strVal val="ppt_w"/>
                                          </p:val>
                                        </p:tav>
                                        <p:tav tm="100000">
                                          <p:val>
                                            <p:strVal val="ppt_w*0.70"/>
                                          </p:val>
                                        </p:tav>
                                      </p:tavLst>
                                    </p:anim>
                                    <p:anim calcmode="lin" valueType="num">
                                      <p:cBhvr>
                                        <p:cTn id="141" dur="1000"/>
                                        <p:tgtEl>
                                          <p:spTgt spid="81"/>
                                        </p:tgtEl>
                                        <p:attrNameLst>
                                          <p:attrName>ppt_h</p:attrName>
                                        </p:attrNameLst>
                                      </p:cBhvr>
                                      <p:tavLst>
                                        <p:tav tm="0">
                                          <p:val>
                                            <p:strVal val="ppt_h"/>
                                          </p:val>
                                        </p:tav>
                                        <p:tav tm="100000">
                                          <p:val>
                                            <p:strVal val="ppt_h"/>
                                          </p:val>
                                        </p:tav>
                                      </p:tavLst>
                                    </p:anim>
                                    <p:animEffect transition="out" filter="fade">
                                      <p:cBhvr>
                                        <p:cTn id="142" dur="1000"/>
                                        <p:tgtEl>
                                          <p:spTgt spid="81"/>
                                        </p:tgtEl>
                                      </p:cBhvr>
                                    </p:animEffect>
                                    <p:set>
                                      <p:cBhvr>
                                        <p:cTn id="143" dur="1" fill="hold">
                                          <p:stCondLst>
                                            <p:cond delay="999"/>
                                          </p:stCondLst>
                                        </p:cTn>
                                        <p:tgtEl>
                                          <p:spTgt spid="81"/>
                                        </p:tgtEl>
                                        <p:attrNameLst>
                                          <p:attrName>style.visibility</p:attrName>
                                        </p:attrNameLst>
                                      </p:cBhvr>
                                      <p:to>
                                        <p:strVal val="hidden"/>
                                      </p:to>
                                    </p:set>
                                  </p:childTnLst>
                                </p:cTn>
                              </p:par>
                              <p:par>
                                <p:cTn id="144" presetID="55" presetClass="exit" presetSubtype="0" fill="hold" nodeType="withEffect">
                                  <p:stCondLst>
                                    <p:cond delay="0"/>
                                  </p:stCondLst>
                                  <p:childTnLst>
                                    <p:anim calcmode="lin" valueType="num">
                                      <p:cBhvr>
                                        <p:cTn id="145" dur="1000"/>
                                        <p:tgtEl>
                                          <p:spTgt spid="79"/>
                                        </p:tgtEl>
                                        <p:attrNameLst>
                                          <p:attrName>ppt_w</p:attrName>
                                        </p:attrNameLst>
                                      </p:cBhvr>
                                      <p:tavLst>
                                        <p:tav tm="0">
                                          <p:val>
                                            <p:strVal val="ppt_w"/>
                                          </p:val>
                                        </p:tav>
                                        <p:tav tm="100000">
                                          <p:val>
                                            <p:strVal val="ppt_w*0.70"/>
                                          </p:val>
                                        </p:tav>
                                      </p:tavLst>
                                    </p:anim>
                                    <p:anim calcmode="lin" valueType="num">
                                      <p:cBhvr>
                                        <p:cTn id="146" dur="1000"/>
                                        <p:tgtEl>
                                          <p:spTgt spid="79"/>
                                        </p:tgtEl>
                                        <p:attrNameLst>
                                          <p:attrName>ppt_h</p:attrName>
                                        </p:attrNameLst>
                                      </p:cBhvr>
                                      <p:tavLst>
                                        <p:tav tm="0">
                                          <p:val>
                                            <p:strVal val="ppt_h"/>
                                          </p:val>
                                        </p:tav>
                                        <p:tav tm="100000">
                                          <p:val>
                                            <p:strVal val="ppt_h"/>
                                          </p:val>
                                        </p:tav>
                                      </p:tavLst>
                                    </p:anim>
                                    <p:animEffect transition="out" filter="fade">
                                      <p:cBhvr>
                                        <p:cTn id="147" dur="1000"/>
                                        <p:tgtEl>
                                          <p:spTgt spid="79"/>
                                        </p:tgtEl>
                                      </p:cBhvr>
                                    </p:animEffect>
                                    <p:set>
                                      <p:cBhvr>
                                        <p:cTn id="148" dur="1" fill="hold">
                                          <p:stCondLst>
                                            <p:cond delay="999"/>
                                          </p:stCondLst>
                                        </p:cTn>
                                        <p:tgtEl>
                                          <p:spTgt spid="79"/>
                                        </p:tgtEl>
                                        <p:attrNameLst>
                                          <p:attrName>style.visibility</p:attrName>
                                        </p:attrNameLst>
                                      </p:cBhvr>
                                      <p:to>
                                        <p:strVal val="hidden"/>
                                      </p:to>
                                    </p:set>
                                  </p:childTnLst>
                                </p:cTn>
                              </p:par>
                              <p:par>
                                <p:cTn id="149" presetID="55" presetClass="exit" presetSubtype="0" fill="hold" nodeType="withEffect">
                                  <p:stCondLst>
                                    <p:cond delay="0"/>
                                  </p:stCondLst>
                                  <p:childTnLst>
                                    <p:anim calcmode="lin" valueType="num">
                                      <p:cBhvr>
                                        <p:cTn id="150" dur="1000"/>
                                        <p:tgtEl>
                                          <p:spTgt spid="43"/>
                                        </p:tgtEl>
                                        <p:attrNameLst>
                                          <p:attrName>ppt_w</p:attrName>
                                        </p:attrNameLst>
                                      </p:cBhvr>
                                      <p:tavLst>
                                        <p:tav tm="0">
                                          <p:val>
                                            <p:strVal val="ppt_w"/>
                                          </p:val>
                                        </p:tav>
                                        <p:tav tm="100000">
                                          <p:val>
                                            <p:strVal val="ppt_w*0.70"/>
                                          </p:val>
                                        </p:tav>
                                      </p:tavLst>
                                    </p:anim>
                                    <p:anim calcmode="lin" valueType="num">
                                      <p:cBhvr>
                                        <p:cTn id="151" dur="1000"/>
                                        <p:tgtEl>
                                          <p:spTgt spid="43"/>
                                        </p:tgtEl>
                                        <p:attrNameLst>
                                          <p:attrName>ppt_h</p:attrName>
                                        </p:attrNameLst>
                                      </p:cBhvr>
                                      <p:tavLst>
                                        <p:tav tm="0">
                                          <p:val>
                                            <p:strVal val="ppt_h"/>
                                          </p:val>
                                        </p:tav>
                                        <p:tav tm="100000">
                                          <p:val>
                                            <p:strVal val="ppt_h"/>
                                          </p:val>
                                        </p:tav>
                                      </p:tavLst>
                                    </p:anim>
                                    <p:animEffect transition="out" filter="fade">
                                      <p:cBhvr>
                                        <p:cTn id="152" dur="1000"/>
                                        <p:tgtEl>
                                          <p:spTgt spid="43"/>
                                        </p:tgtEl>
                                      </p:cBhvr>
                                    </p:animEffect>
                                    <p:set>
                                      <p:cBhvr>
                                        <p:cTn id="153" dur="1" fill="hold">
                                          <p:stCondLst>
                                            <p:cond delay="999"/>
                                          </p:stCondLst>
                                        </p:cTn>
                                        <p:tgtEl>
                                          <p:spTgt spid="43"/>
                                        </p:tgtEl>
                                        <p:attrNameLst>
                                          <p:attrName>style.visibility</p:attrName>
                                        </p:attrNameLst>
                                      </p:cBhvr>
                                      <p:to>
                                        <p:strVal val="hidden"/>
                                      </p:to>
                                    </p:set>
                                  </p:childTnLst>
                                </p:cTn>
                              </p:par>
                              <p:par>
                                <p:cTn id="154" presetID="55" presetClass="exit" presetSubtype="0" fill="hold" nodeType="withEffect">
                                  <p:stCondLst>
                                    <p:cond delay="0"/>
                                  </p:stCondLst>
                                  <p:childTnLst>
                                    <p:anim calcmode="lin" valueType="num">
                                      <p:cBhvr>
                                        <p:cTn id="155" dur="1000"/>
                                        <p:tgtEl>
                                          <p:spTgt spid="45"/>
                                        </p:tgtEl>
                                        <p:attrNameLst>
                                          <p:attrName>ppt_w</p:attrName>
                                        </p:attrNameLst>
                                      </p:cBhvr>
                                      <p:tavLst>
                                        <p:tav tm="0">
                                          <p:val>
                                            <p:strVal val="ppt_w"/>
                                          </p:val>
                                        </p:tav>
                                        <p:tav tm="100000">
                                          <p:val>
                                            <p:strVal val="ppt_w*0.70"/>
                                          </p:val>
                                        </p:tav>
                                      </p:tavLst>
                                    </p:anim>
                                    <p:anim calcmode="lin" valueType="num">
                                      <p:cBhvr>
                                        <p:cTn id="156" dur="1000"/>
                                        <p:tgtEl>
                                          <p:spTgt spid="45"/>
                                        </p:tgtEl>
                                        <p:attrNameLst>
                                          <p:attrName>ppt_h</p:attrName>
                                        </p:attrNameLst>
                                      </p:cBhvr>
                                      <p:tavLst>
                                        <p:tav tm="0">
                                          <p:val>
                                            <p:strVal val="ppt_h"/>
                                          </p:val>
                                        </p:tav>
                                        <p:tav tm="100000">
                                          <p:val>
                                            <p:strVal val="ppt_h"/>
                                          </p:val>
                                        </p:tav>
                                      </p:tavLst>
                                    </p:anim>
                                    <p:animEffect transition="out" filter="fade">
                                      <p:cBhvr>
                                        <p:cTn id="157" dur="1000"/>
                                        <p:tgtEl>
                                          <p:spTgt spid="45"/>
                                        </p:tgtEl>
                                      </p:cBhvr>
                                    </p:animEffect>
                                    <p:set>
                                      <p:cBhvr>
                                        <p:cTn id="158" dur="1" fill="hold">
                                          <p:stCondLst>
                                            <p:cond delay="999"/>
                                          </p:stCondLst>
                                        </p:cTn>
                                        <p:tgtEl>
                                          <p:spTgt spid="45"/>
                                        </p:tgtEl>
                                        <p:attrNameLst>
                                          <p:attrName>style.visibility</p:attrName>
                                        </p:attrNameLst>
                                      </p:cBhvr>
                                      <p:to>
                                        <p:strVal val="hidden"/>
                                      </p:to>
                                    </p:set>
                                  </p:childTnLst>
                                </p:cTn>
                              </p:par>
                            </p:childTnLst>
                          </p:cTn>
                        </p:par>
                      </p:childTnLst>
                    </p:cTn>
                  </p:par>
                  <p:par>
                    <p:cTn id="159" fill="hold">
                      <p:stCondLst>
                        <p:cond delay="indefinite"/>
                      </p:stCondLst>
                      <p:childTnLst>
                        <p:par>
                          <p:cTn id="160" fill="hold">
                            <p:stCondLst>
                              <p:cond delay="0"/>
                            </p:stCondLst>
                            <p:childTnLst>
                              <p:par>
                                <p:cTn id="161" presetID="55" presetClass="exit" presetSubtype="0" fill="hold" nodeType="clickEffect">
                                  <p:stCondLst>
                                    <p:cond delay="0"/>
                                  </p:stCondLst>
                                  <p:childTnLst>
                                    <p:anim calcmode="lin" valueType="num">
                                      <p:cBhvr>
                                        <p:cTn id="162" dur="1000"/>
                                        <p:tgtEl>
                                          <p:spTgt spid="157"/>
                                        </p:tgtEl>
                                        <p:attrNameLst>
                                          <p:attrName>ppt_w</p:attrName>
                                        </p:attrNameLst>
                                      </p:cBhvr>
                                      <p:tavLst>
                                        <p:tav tm="0">
                                          <p:val>
                                            <p:strVal val="ppt_w"/>
                                          </p:val>
                                        </p:tav>
                                        <p:tav tm="100000">
                                          <p:val>
                                            <p:strVal val="ppt_w*0.70"/>
                                          </p:val>
                                        </p:tav>
                                      </p:tavLst>
                                    </p:anim>
                                    <p:anim calcmode="lin" valueType="num">
                                      <p:cBhvr>
                                        <p:cTn id="163" dur="1000"/>
                                        <p:tgtEl>
                                          <p:spTgt spid="157"/>
                                        </p:tgtEl>
                                        <p:attrNameLst>
                                          <p:attrName>ppt_h</p:attrName>
                                        </p:attrNameLst>
                                      </p:cBhvr>
                                      <p:tavLst>
                                        <p:tav tm="0">
                                          <p:val>
                                            <p:strVal val="ppt_h"/>
                                          </p:val>
                                        </p:tav>
                                        <p:tav tm="100000">
                                          <p:val>
                                            <p:strVal val="ppt_h"/>
                                          </p:val>
                                        </p:tav>
                                      </p:tavLst>
                                    </p:anim>
                                    <p:animEffect transition="out" filter="fade">
                                      <p:cBhvr>
                                        <p:cTn id="164" dur="1000"/>
                                        <p:tgtEl>
                                          <p:spTgt spid="157"/>
                                        </p:tgtEl>
                                      </p:cBhvr>
                                    </p:animEffect>
                                    <p:set>
                                      <p:cBhvr>
                                        <p:cTn id="165" dur="1" fill="hold">
                                          <p:stCondLst>
                                            <p:cond delay="999"/>
                                          </p:stCondLst>
                                        </p:cTn>
                                        <p:tgtEl>
                                          <p:spTgt spid="157"/>
                                        </p:tgtEl>
                                        <p:attrNameLst>
                                          <p:attrName>style.visibility</p:attrName>
                                        </p:attrNameLst>
                                      </p:cBhvr>
                                      <p:to>
                                        <p:strVal val="hidden"/>
                                      </p:to>
                                    </p:set>
                                  </p:childTnLst>
                                </p:cTn>
                              </p:par>
                              <p:par>
                                <p:cTn id="166" presetID="55" presetClass="exit" presetSubtype="0" fill="hold" nodeType="withEffect">
                                  <p:stCondLst>
                                    <p:cond delay="0"/>
                                  </p:stCondLst>
                                  <p:childTnLst>
                                    <p:anim calcmode="lin" valueType="num">
                                      <p:cBhvr>
                                        <p:cTn id="167" dur="1000"/>
                                        <p:tgtEl>
                                          <p:spTgt spid="161"/>
                                        </p:tgtEl>
                                        <p:attrNameLst>
                                          <p:attrName>ppt_w</p:attrName>
                                        </p:attrNameLst>
                                      </p:cBhvr>
                                      <p:tavLst>
                                        <p:tav tm="0">
                                          <p:val>
                                            <p:strVal val="ppt_w"/>
                                          </p:val>
                                        </p:tav>
                                        <p:tav tm="100000">
                                          <p:val>
                                            <p:strVal val="ppt_w*0.70"/>
                                          </p:val>
                                        </p:tav>
                                      </p:tavLst>
                                    </p:anim>
                                    <p:anim calcmode="lin" valueType="num">
                                      <p:cBhvr>
                                        <p:cTn id="168" dur="1000"/>
                                        <p:tgtEl>
                                          <p:spTgt spid="161"/>
                                        </p:tgtEl>
                                        <p:attrNameLst>
                                          <p:attrName>ppt_h</p:attrName>
                                        </p:attrNameLst>
                                      </p:cBhvr>
                                      <p:tavLst>
                                        <p:tav tm="0">
                                          <p:val>
                                            <p:strVal val="ppt_h"/>
                                          </p:val>
                                        </p:tav>
                                        <p:tav tm="100000">
                                          <p:val>
                                            <p:strVal val="ppt_h"/>
                                          </p:val>
                                        </p:tav>
                                      </p:tavLst>
                                    </p:anim>
                                    <p:animEffect transition="out" filter="fade">
                                      <p:cBhvr>
                                        <p:cTn id="169" dur="1000"/>
                                        <p:tgtEl>
                                          <p:spTgt spid="161"/>
                                        </p:tgtEl>
                                      </p:cBhvr>
                                    </p:animEffect>
                                    <p:set>
                                      <p:cBhvr>
                                        <p:cTn id="170" dur="1" fill="hold">
                                          <p:stCondLst>
                                            <p:cond delay="999"/>
                                          </p:stCondLst>
                                        </p:cTn>
                                        <p:tgtEl>
                                          <p:spTgt spid="161"/>
                                        </p:tgtEl>
                                        <p:attrNameLst>
                                          <p:attrName>style.visibility</p:attrName>
                                        </p:attrNameLst>
                                      </p:cBhvr>
                                      <p:to>
                                        <p:strVal val="hidden"/>
                                      </p:to>
                                    </p:set>
                                  </p:childTnLst>
                                </p:cTn>
                              </p:par>
                            </p:childTnLst>
                          </p:cTn>
                        </p:par>
                      </p:childTnLst>
                    </p:cTn>
                  </p:par>
                  <p:par>
                    <p:cTn id="171" fill="hold">
                      <p:stCondLst>
                        <p:cond delay="indefinite"/>
                      </p:stCondLst>
                      <p:childTnLst>
                        <p:par>
                          <p:cTn id="172" fill="hold">
                            <p:stCondLst>
                              <p:cond delay="0"/>
                            </p:stCondLst>
                            <p:childTnLst>
                              <p:par>
                                <p:cTn id="173" presetID="64" presetClass="path" presetSubtype="0" accel="50000" decel="50000" fill="hold" nodeType="clickEffect">
                                  <p:stCondLst>
                                    <p:cond delay="0"/>
                                  </p:stCondLst>
                                  <p:childTnLst>
                                    <p:animMotion origin="layout" path="M -8.33333E-7 4.35708E-6 L -0.00156 -0.28608 " pathEditMode="relative" rAng="0" ptsTypes="AA">
                                      <p:cBhvr>
                                        <p:cTn id="174" dur="2000" fill="hold"/>
                                        <p:tgtEl>
                                          <p:spTgt spid="134"/>
                                        </p:tgtEl>
                                        <p:attrNameLst>
                                          <p:attrName>ppt_x</p:attrName>
                                          <p:attrName>ppt_y</p:attrName>
                                        </p:attrNameLst>
                                      </p:cBhvr>
                                      <p:rCtr x="-1" y="-143"/>
                                    </p:animMotion>
                                  </p:childTnLst>
                                </p:cTn>
                              </p:par>
                              <p:par>
                                <p:cTn id="175" presetID="64" presetClass="path" presetSubtype="0" accel="50000" decel="50000" fill="hold" nodeType="withEffect">
                                  <p:stCondLst>
                                    <p:cond delay="0"/>
                                  </p:stCondLst>
                                  <p:childTnLst>
                                    <p:animMotion origin="layout" path="M 0 4.35708E-6 L -0.00191 -0.23358 " pathEditMode="relative" rAng="0" ptsTypes="AA">
                                      <p:cBhvr>
                                        <p:cTn id="176" dur="2000" fill="hold"/>
                                        <p:tgtEl>
                                          <p:spTgt spid="128"/>
                                        </p:tgtEl>
                                        <p:attrNameLst>
                                          <p:attrName>ppt_x</p:attrName>
                                          <p:attrName>ppt_y</p:attrName>
                                        </p:attrNameLst>
                                      </p:cBhvr>
                                      <p:rCtr x="-1" y="-117"/>
                                    </p:animMotion>
                                  </p:childTnLst>
                                </p:cTn>
                              </p:par>
                              <p:par>
                                <p:cTn id="177" presetID="64" presetClass="path" presetSubtype="0" accel="50000" decel="50000" fill="hold" nodeType="withEffect">
                                  <p:stCondLst>
                                    <p:cond delay="0"/>
                                  </p:stCondLst>
                                  <p:childTnLst>
                                    <p:animMotion origin="layout" path="M -1.94444E-6 3.52451E-6 L 0.00209 -0.22387 " pathEditMode="relative" rAng="0" ptsTypes="AA">
                                      <p:cBhvr>
                                        <p:cTn id="178" dur="2000" fill="hold"/>
                                        <p:tgtEl>
                                          <p:spTgt spid="85"/>
                                        </p:tgtEl>
                                        <p:attrNameLst>
                                          <p:attrName>ppt_x</p:attrName>
                                          <p:attrName>ppt_y</p:attrName>
                                        </p:attrNameLst>
                                      </p:cBhvr>
                                      <p:rCtr x="1" y="-112"/>
                                    </p:animMotion>
                                  </p:childTnLst>
                                </p:cTn>
                              </p:par>
                              <p:par>
                                <p:cTn id="179" presetID="64" presetClass="path" presetSubtype="0" accel="50000" decel="50000" fill="hold" nodeType="withEffect">
                                  <p:stCondLst>
                                    <p:cond delay="0"/>
                                  </p:stCondLst>
                                  <p:childTnLst>
                                    <p:animMotion origin="layout" path="M 3.05556E-6 2.17391E-6 L 0.00295 -0.28562 " pathEditMode="relative" rAng="0" ptsTypes="AA">
                                      <p:cBhvr>
                                        <p:cTn id="180" dur="2000" fill="hold"/>
                                        <p:tgtEl>
                                          <p:spTgt spid="27"/>
                                        </p:tgtEl>
                                        <p:attrNameLst>
                                          <p:attrName>ppt_x</p:attrName>
                                          <p:attrName>ppt_y</p:attrName>
                                        </p:attrNameLst>
                                      </p:cBhvr>
                                      <p:rCtr x="1" y="-143"/>
                                    </p:animMotion>
                                  </p:childTnLst>
                                </p:cTn>
                              </p:par>
                              <p:par>
                                <p:cTn id="181" presetID="42" presetClass="path" presetSubtype="0" accel="50000" decel="50000" fill="hold" nodeType="withEffect">
                                  <p:stCondLst>
                                    <p:cond delay="0"/>
                                  </p:stCondLst>
                                  <p:childTnLst>
                                    <p:animMotion origin="layout" path="M -8.33333E-7 2.6827E-6 L -0.00156 0.23589 " pathEditMode="relative" rAng="0" ptsTypes="AA">
                                      <p:cBhvr>
                                        <p:cTn id="182" dur="2000" fill="hold"/>
                                        <p:tgtEl>
                                          <p:spTgt spid="150"/>
                                        </p:tgtEl>
                                        <p:attrNameLst>
                                          <p:attrName>ppt_x</p:attrName>
                                          <p:attrName>ppt_y</p:attrName>
                                        </p:attrNameLst>
                                      </p:cBhvr>
                                      <p:rCtr x="-1" y="118"/>
                                    </p:animMotion>
                                  </p:childTnLst>
                                </p:cTn>
                              </p:par>
                              <p:par>
                                <p:cTn id="183" presetID="42" presetClass="path" presetSubtype="0" accel="50000" decel="50000" fill="hold" nodeType="withEffect">
                                  <p:stCondLst>
                                    <p:cond delay="0"/>
                                  </p:stCondLst>
                                  <p:childTnLst>
                                    <p:animMotion origin="layout" path="M 1.38889E-6 3.47826E-6 L 0.00191 0.22733 " pathEditMode="relative" rAng="0" ptsTypes="AA">
                                      <p:cBhvr>
                                        <p:cTn id="184" dur="2000" fill="hold"/>
                                        <p:tgtEl>
                                          <p:spTgt spid="30"/>
                                        </p:tgtEl>
                                        <p:attrNameLst>
                                          <p:attrName>ppt_x</p:attrName>
                                          <p:attrName>ppt_y</p:attrName>
                                        </p:attrNameLst>
                                      </p:cBhvr>
                                      <p:rCtr x="1" y="114"/>
                                    </p:animMotion>
                                  </p:childTnLst>
                                </p:cTn>
                              </p:par>
                              <p:par>
                                <p:cTn id="185" presetID="42" presetClass="path" presetSubtype="0" accel="50000" decel="50000" fill="hold" nodeType="withEffect">
                                  <p:stCondLst>
                                    <p:cond delay="0"/>
                                  </p:stCondLst>
                                  <p:childTnLst>
                                    <p:animMotion origin="layout" path="M 5.55556E-7 2.6827E-6 L 0.00208 0.21484 " pathEditMode="relative" rAng="0" ptsTypes="AA">
                                      <p:cBhvr>
                                        <p:cTn id="186" dur="2000" fill="hold"/>
                                        <p:tgtEl>
                                          <p:spTgt spid="145"/>
                                        </p:tgtEl>
                                        <p:attrNameLst>
                                          <p:attrName>ppt_x</p:attrName>
                                          <p:attrName>ppt_y</p:attrName>
                                        </p:attrNameLst>
                                      </p:cBhvr>
                                      <p:rCtr x="1" y="107"/>
                                    </p:animMotion>
                                  </p:childTnLst>
                                </p:cTn>
                              </p:par>
                              <p:par>
                                <p:cTn id="187" presetID="42" presetClass="path" presetSubtype="0" accel="50000" decel="50000" fill="hold" nodeType="withEffect">
                                  <p:stCondLst>
                                    <p:cond delay="0"/>
                                  </p:stCondLst>
                                  <p:childTnLst>
                                    <p:animMotion origin="layout" path="M -2.77778E-6 -9.25069E-9 L 0.00157 0.21855 " pathEditMode="relative" rAng="0" ptsTypes="AA">
                                      <p:cBhvr>
                                        <p:cTn id="188" dur="2000" fill="hold"/>
                                        <p:tgtEl>
                                          <p:spTgt spid="89"/>
                                        </p:tgtEl>
                                        <p:attrNameLst>
                                          <p:attrName>ppt_x</p:attrName>
                                          <p:attrName>ppt_y</p:attrName>
                                        </p:attrNameLst>
                                      </p:cBhvr>
                                      <p:rCtr x="1" y="109"/>
                                    </p:animMotion>
                                  </p:childTnLst>
                                </p:cTn>
                              </p:par>
                              <p:par>
                                <p:cTn id="189" presetID="42" presetClass="path" presetSubtype="0" accel="50000" decel="50000" fill="hold" nodeType="withEffect">
                                  <p:stCondLst>
                                    <p:cond delay="0"/>
                                  </p:stCondLst>
                                  <p:childTnLst>
                                    <p:animMotion origin="layout" path="M 5.55112E-17 -4.6161E-6 L -0.00156 0.23358 " pathEditMode="relative" rAng="0" ptsTypes="AA">
                                      <p:cBhvr>
                                        <p:cTn id="190" dur="2000" fill="hold"/>
                                        <p:tgtEl>
                                          <p:spTgt spid="107"/>
                                        </p:tgtEl>
                                        <p:attrNameLst>
                                          <p:attrName>ppt_x</p:attrName>
                                          <p:attrName>ppt_y</p:attrName>
                                        </p:attrNameLst>
                                      </p:cBhvr>
                                      <p:rCtr x="-1" y="117"/>
                                    </p:animMotion>
                                  </p:childTnLst>
                                </p:cTn>
                              </p:par>
                              <p:par>
                                <p:cTn id="191" presetID="64" presetClass="path" presetSubtype="0" accel="50000" decel="50000" fill="hold" nodeType="withEffect">
                                  <p:stCondLst>
                                    <p:cond delay="0"/>
                                  </p:stCondLst>
                                  <p:childTnLst>
                                    <p:animMotion origin="layout" path="M -2.5E-6 -2.14616E-6 L -0.00139 -0.28446 " pathEditMode="relative" rAng="0" ptsTypes="AA">
                                      <p:cBhvr>
                                        <p:cTn id="192" dur="2000" fill="hold"/>
                                        <p:tgtEl>
                                          <p:spTgt spid="102"/>
                                        </p:tgtEl>
                                        <p:attrNameLst>
                                          <p:attrName>ppt_x</p:attrName>
                                          <p:attrName>ppt_y</p:attrName>
                                        </p:attrNameLst>
                                      </p:cBhvr>
                                      <p:rCtr x="-1" y="-142"/>
                                    </p:animMotion>
                                  </p:childTnLst>
                                </p:cTn>
                              </p:par>
                            </p:childTnLst>
                          </p:cTn>
                        </p:par>
                        <p:par>
                          <p:cTn id="193" fill="hold">
                            <p:stCondLst>
                              <p:cond delay="2000"/>
                            </p:stCondLst>
                            <p:childTnLst>
                              <p:par>
                                <p:cTn id="194" presetID="53" presetClass="entr" presetSubtype="0" fill="hold" grpId="0" nodeType="afterEffect">
                                  <p:stCondLst>
                                    <p:cond delay="0"/>
                                  </p:stCondLst>
                                  <p:childTnLst>
                                    <p:set>
                                      <p:cBhvr>
                                        <p:cTn id="195" dur="1" fill="hold">
                                          <p:stCondLst>
                                            <p:cond delay="0"/>
                                          </p:stCondLst>
                                        </p:cTn>
                                        <p:tgtEl>
                                          <p:spTgt spid="165"/>
                                        </p:tgtEl>
                                        <p:attrNameLst>
                                          <p:attrName>style.visibility</p:attrName>
                                        </p:attrNameLst>
                                      </p:cBhvr>
                                      <p:to>
                                        <p:strVal val="visible"/>
                                      </p:to>
                                    </p:set>
                                    <p:anim calcmode="lin" valueType="num">
                                      <p:cBhvr>
                                        <p:cTn id="196" dur="500" fill="hold"/>
                                        <p:tgtEl>
                                          <p:spTgt spid="165"/>
                                        </p:tgtEl>
                                        <p:attrNameLst>
                                          <p:attrName>ppt_w</p:attrName>
                                        </p:attrNameLst>
                                      </p:cBhvr>
                                      <p:tavLst>
                                        <p:tav tm="0">
                                          <p:val>
                                            <p:fltVal val="0"/>
                                          </p:val>
                                        </p:tav>
                                        <p:tav tm="100000">
                                          <p:val>
                                            <p:strVal val="#ppt_w"/>
                                          </p:val>
                                        </p:tav>
                                      </p:tavLst>
                                    </p:anim>
                                    <p:anim calcmode="lin" valueType="num">
                                      <p:cBhvr>
                                        <p:cTn id="197" dur="500" fill="hold"/>
                                        <p:tgtEl>
                                          <p:spTgt spid="165"/>
                                        </p:tgtEl>
                                        <p:attrNameLst>
                                          <p:attrName>ppt_h</p:attrName>
                                        </p:attrNameLst>
                                      </p:cBhvr>
                                      <p:tavLst>
                                        <p:tav tm="0">
                                          <p:val>
                                            <p:fltVal val="0"/>
                                          </p:val>
                                        </p:tav>
                                        <p:tav tm="100000">
                                          <p:val>
                                            <p:strVal val="#ppt_h"/>
                                          </p:val>
                                        </p:tav>
                                      </p:tavLst>
                                    </p:anim>
                                    <p:animEffect transition="in" filter="fade">
                                      <p:cBhvr>
                                        <p:cTn id="198" dur="500"/>
                                        <p:tgtEl>
                                          <p:spTgt spid="165"/>
                                        </p:tgtEl>
                                      </p:cBhvr>
                                    </p:animEffect>
                                  </p:childTnLst>
                                </p:cTn>
                              </p:par>
                            </p:childTnLst>
                          </p:cTn>
                        </p:par>
                      </p:childTnLst>
                    </p:cTn>
                  </p:par>
                  <p:par>
                    <p:cTn id="199" fill="hold">
                      <p:stCondLst>
                        <p:cond delay="indefinite"/>
                      </p:stCondLst>
                      <p:childTnLst>
                        <p:par>
                          <p:cTn id="200" fill="hold">
                            <p:stCondLst>
                              <p:cond delay="0"/>
                            </p:stCondLst>
                            <p:childTnLst>
                              <p:par>
                                <p:cTn id="201" presetID="64" presetClass="path" presetSubtype="0" accel="50000" decel="50000" fill="hold" nodeType="clickEffect">
                                  <p:stCondLst>
                                    <p:cond delay="0"/>
                                  </p:stCondLst>
                                  <p:childTnLst>
                                    <p:animMotion origin="layout" path="M -2.5E-6 2.47919E-6 L 0.00104 -0.213 " pathEditMode="relative" rAng="0" ptsTypes="AA">
                                      <p:cBhvr>
                                        <p:cTn id="202" dur="2000" fill="hold"/>
                                        <p:tgtEl>
                                          <p:spTgt spid="129"/>
                                        </p:tgtEl>
                                        <p:attrNameLst>
                                          <p:attrName>ppt_x</p:attrName>
                                          <p:attrName>ppt_y</p:attrName>
                                        </p:attrNameLst>
                                      </p:cBhvr>
                                      <p:rCtr x="1" y="-107"/>
                                    </p:animMotion>
                                  </p:childTnLst>
                                </p:cTn>
                              </p:par>
                              <p:par>
                                <p:cTn id="203" presetID="64" presetClass="path" presetSubtype="0" accel="50000" decel="50000" fill="hold" nodeType="withEffect">
                                  <p:stCondLst>
                                    <p:cond delay="0"/>
                                  </p:stCondLst>
                                  <p:childTnLst>
                                    <p:animMotion origin="layout" path="M -2.77778E-6 1.64662E-6 L -0.00173 -0.20305 " pathEditMode="relative" rAng="0" ptsTypes="AA">
                                      <p:cBhvr>
                                        <p:cTn id="204" dur="2000" fill="hold"/>
                                        <p:tgtEl>
                                          <p:spTgt spid="87"/>
                                        </p:tgtEl>
                                        <p:attrNameLst>
                                          <p:attrName>ppt_x</p:attrName>
                                          <p:attrName>ppt_y</p:attrName>
                                        </p:attrNameLst>
                                      </p:cBhvr>
                                      <p:rCtr x="-1" y="-102"/>
                                    </p:animMotion>
                                  </p:childTnLst>
                                </p:cTn>
                              </p:par>
                              <p:par>
                                <p:cTn id="205" presetID="42" presetClass="path" presetSubtype="0" accel="50000" decel="50000" fill="hold" nodeType="withEffect">
                                  <p:stCondLst>
                                    <p:cond delay="0"/>
                                  </p:stCondLst>
                                  <p:childTnLst>
                                    <p:animMotion origin="layout" path="M -3.61111E-6 -1.88714E-6 L -0.00225 0.16559 " pathEditMode="relative" rAng="0" ptsTypes="AA">
                                      <p:cBhvr>
                                        <p:cTn id="206" dur="2000" fill="hold"/>
                                        <p:tgtEl>
                                          <p:spTgt spid="93"/>
                                        </p:tgtEl>
                                        <p:attrNameLst>
                                          <p:attrName>ppt_x</p:attrName>
                                          <p:attrName>ppt_y</p:attrName>
                                        </p:attrNameLst>
                                      </p:cBhvr>
                                      <p:rCtr x="-1" y="83"/>
                                    </p:animMotion>
                                  </p:childTnLst>
                                </p:cTn>
                              </p:par>
                              <p:par>
                                <p:cTn id="207" presetID="42" presetClass="path" presetSubtype="0" accel="50000" decel="50000" fill="hold" nodeType="withEffect">
                                  <p:stCondLst>
                                    <p:cond delay="0"/>
                                  </p:stCondLst>
                                  <p:childTnLst>
                                    <p:animMotion origin="layout" path="M -2.5E-6 -1.32285E-6 L 0.00209 0.25833 " pathEditMode="relative" rAng="0" ptsTypes="AA">
                                      <p:cBhvr>
                                        <p:cTn id="208" dur="2000" fill="hold"/>
                                        <p:tgtEl>
                                          <p:spTgt spid="135"/>
                                        </p:tgtEl>
                                        <p:attrNameLst>
                                          <p:attrName>ppt_x</p:attrName>
                                          <p:attrName>ppt_y</p:attrName>
                                        </p:attrNameLst>
                                      </p:cBhvr>
                                      <p:rCtr x="1" y="129"/>
                                    </p:animMotion>
                                  </p:childTnLst>
                                </p:cTn>
                              </p:par>
                              <p:par>
                                <p:cTn id="209" presetID="42" presetClass="path" presetSubtype="0" accel="50000" decel="50000" fill="hold" nodeType="withEffect">
                                  <p:stCondLst>
                                    <p:cond delay="0"/>
                                  </p:stCondLst>
                                  <p:childTnLst>
                                    <p:animMotion origin="layout" path="M 5.55556E-7 -4.91212E-6 L 0.00608 0.25671 " pathEditMode="relative" rAng="0" ptsTypes="AA">
                                      <p:cBhvr>
                                        <p:cTn id="210" dur="2000" fill="hold"/>
                                        <p:tgtEl>
                                          <p:spTgt spid="67"/>
                                        </p:tgtEl>
                                        <p:attrNameLst>
                                          <p:attrName>ppt_x</p:attrName>
                                          <p:attrName>ppt_y</p:attrName>
                                        </p:attrNameLst>
                                      </p:cBhvr>
                                      <p:rCtr x="3" y="128"/>
                                    </p:animMotion>
                                  </p:childTnLst>
                                </p:cTn>
                              </p:par>
                              <p:par>
                                <p:cTn id="211" presetID="64" presetClass="path" presetSubtype="0" accel="50000" decel="50000" fill="hold" nodeType="withEffect">
                                  <p:stCondLst>
                                    <p:cond delay="0"/>
                                  </p:stCondLst>
                                  <p:childTnLst>
                                    <p:animMotion origin="layout" path="M 5.55556E-7 1.60037E-6 L 0.00608 -0.29764 " pathEditMode="relative" rAng="0" ptsTypes="AA">
                                      <p:cBhvr>
                                        <p:cTn id="212" dur="2000" fill="hold"/>
                                        <p:tgtEl>
                                          <p:spTgt spid="70"/>
                                        </p:tgtEl>
                                        <p:attrNameLst>
                                          <p:attrName>ppt_x</p:attrName>
                                          <p:attrName>ppt_y</p:attrName>
                                        </p:attrNameLst>
                                      </p:cBhvr>
                                      <p:rCtr x="3" y="-149"/>
                                    </p:animMotion>
                                  </p:childTnLst>
                                </p:cTn>
                              </p:par>
                              <p:par>
                                <p:cTn id="213" presetID="64" presetClass="path" presetSubtype="0" accel="50000" decel="50000" fill="hold" nodeType="withEffect">
                                  <p:stCondLst>
                                    <p:cond delay="0"/>
                                  </p:stCondLst>
                                  <p:childTnLst>
                                    <p:animMotion origin="layout" path="M 1.11022E-16 -4.6161E-6 L 0.00156 -0.29093 " pathEditMode="relative" rAng="0" ptsTypes="AA">
                                      <p:cBhvr>
                                        <p:cTn id="214" dur="2000" fill="hold"/>
                                        <p:tgtEl>
                                          <p:spTgt spid="108"/>
                                        </p:tgtEl>
                                        <p:attrNameLst>
                                          <p:attrName>ppt_x</p:attrName>
                                          <p:attrName>ppt_y</p:attrName>
                                        </p:attrNameLst>
                                      </p:cBhvr>
                                      <p:rCtr x="1" y="-145"/>
                                    </p:animMotion>
                                  </p:childTnLst>
                                </p:cTn>
                              </p:par>
                              <p:par>
                                <p:cTn id="215" presetID="42" presetClass="path" presetSubtype="0" accel="50000" decel="50000" fill="hold" nodeType="withEffect">
                                  <p:stCondLst>
                                    <p:cond delay="0"/>
                                  </p:stCondLst>
                                  <p:childTnLst>
                                    <p:animMotion origin="layout" path="M 5E-6 -4.02405E-6 L 0.00157 0.25 " pathEditMode="relative" rAng="0" ptsTypes="AA">
                                      <p:cBhvr>
                                        <p:cTn id="216" dur="2000" fill="hold"/>
                                        <p:tgtEl>
                                          <p:spTgt spid="103"/>
                                        </p:tgtEl>
                                        <p:attrNameLst>
                                          <p:attrName>ppt_x</p:attrName>
                                          <p:attrName>ppt_y</p:attrName>
                                        </p:attrNameLst>
                                      </p:cBhvr>
                                      <p:rCtr x="1" y="125"/>
                                    </p:animMotion>
                                  </p:childTnLst>
                                </p:cTn>
                              </p:par>
                              <p:par>
                                <p:cTn id="217" presetID="42" presetClass="path" presetSubtype="0" accel="50000" decel="50000" fill="hold" nodeType="withEffect">
                                  <p:stCondLst>
                                    <p:cond delay="0"/>
                                  </p:stCondLst>
                                  <p:childTnLst>
                                    <p:animMotion origin="layout" path="M -1.94444E-6 -2.10916E-6 L 0.00504 0.17553 " pathEditMode="relative" rAng="0" ptsTypes="AA">
                                      <p:cBhvr>
                                        <p:cTn id="218" dur="2000" fill="hold"/>
                                        <p:tgtEl>
                                          <p:spTgt spid="301"/>
                                        </p:tgtEl>
                                        <p:attrNameLst>
                                          <p:attrName>ppt_x</p:attrName>
                                          <p:attrName>ppt_y</p:attrName>
                                        </p:attrNameLst>
                                      </p:cBhvr>
                                      <p:rCtr x="2" y="88"/>
                                    </p:animMotion>
                                  </p:childTnLst>
                                </p:cTn>
                              </p:par>
                              <p:par>
                                <p:cTn id="219" presetID="64" presetClass="path" presetSubtype="0" accel="50000" decel="50000" fill="hold" nodeType="withEffect">
                                  <p:stCondLst>
                                    <p:cond delay="0"/>
                                  </p:stCondLst>
                                  <p:childTnLst>
                                    <p:animMotion origin="layout" path="M -2.5E-6 -4.92137E-6 L 0.00209 -0.30064 " pathEditMode="relative" rAng="0" ptsTypes="AA">
                                      <p:cBhvr>
                                        <p:cTn id="220" dur="2000" fill="hold"/>
                                        <p:tgtEl>
                                          <p:spTgt spid="302"/>
                                        </p:tgtEl>
                                        <p:attrNameLst>
                                          <p:attrName>ppt_x</p:attrName>
                                          <p:attrName>ppt_y</p:attrName>
                                        </p:attrNameLst>
                                      </p:cBhvr>
                                      <p:rCtr x="1" y="-150"/>
                                    </p:animMotion>
                                  </p:childTnLst>
                                </p:cTn>
                              </p:par>
                            </p:childTnLst>
                          </p:cTn>
                        </p:par>
                        <p:par>
                          <p:cTn id="221" fill="hold">
                            <p:stCondLst>
                              <p:cond delay="2000"/>
                            </p:stCondLst>
                            <p:childTnLst>
                              <p:par>
                                <p:cTn id="222" presetID="53" presetClass="entr" presetSubtype="0" fill="hold" grpId="0" nodeType="afterEffect">
                                  <p:stCondLst>
                                    <p:cond delay="0"/>
                                  </p:stCondLst>
                                  <p:childTnLst>
                                    <p:set>
                                      <p:cBhvr>
                                        <p:cTn id="223" dur="1" fill="hold">
                                          <p:stCondLst>
                                            <p:cond delay="0"/>
                                          </p:stCondLst>
                                        </p:cTn>
                                        <p:tgtEl>
                                          <p:spTgt spid="166"/>
                                        </p:tgtEl>
                                        <p:attrNameLst>
                                          <p:attrName>style.visibility</p:attrName>
                                        </p:attrNameLst>
                                      </p:cBhvr>
                                      <p:to>
                                        <p:strVal val="visible"/>
                                      </p:to>
                                    </p:set>
                                    <p:anim calcmode="lin" valueType="num">
                                      <p:cBhvr>
                                        <p:cTn id="224" dur="500" fill="hold"/>
                                        <p:tgtEl>
                                          <p:spTgt spid="166"/>
                                        </p:tgtEl>
                                        <p:attrNameLst>
                                          <p:attrName>ppt_w</p:attrName>
                                        </p:attrNameLst>
                                      </p:cBhvr>
                                      <p:tavLst>
                                        <p:tav tm="0">
                                          <p:val>
                                            <p:fltVal val="0"/>
                                          </p:val>
                                        </p:tav>
                                        <p:tav tm="100000">
                                          <p:val>
                                            <p:strVal val="#ppt_w"/>
                                          </p:val>
                                        </p:tav>
                                      </p:tavLst>
                                    </p:anim>
                                    <p:anim calcmode="lin" valueType="num">
                                      <p:cBhvr>
                                        <p:cTn id="225" dur="500" fill="hold"/>
                                        <p:tgtEl>
                                          <p:spTgt spid="166"/>
                                        </p:tgtEl>
                                        <p:attrNameLst>
                                          <p:attrName>ppt_h</p:attrName>
                                        </p:attrNameLst>
                                      </p:cBhvr>
                                      <p:tavLst>
                                        <p:tav tm="0">
                                          <p:val>
                                            <p:fltVal val="0"/>
                                          </p:val>
                                        </p:tav>
                                        <p:tav tm="100000">
                                          <p:val>
                                            <p:strVal val="#ppt_h"/>
                                          </p:val>
                                        </p:tav>
                                      </p:tavLst>
                                    </p:anim>
                                    <p:animEffect transition="in" filter="fade">
                                      <p:cBhvr>
                                        <p:cTn id="226" dur="500"/>
                                        <p:tgtEl>
                                          <p:spTgt spid="166"/>
                                        </p:tgtEl>
                                      </p:cBhvr>
                                    </p:animEffect>
                                  </p:childTnLst>
                                </p:cTn>
                              </p:par>
                            </p:childTnLst>
                          </p:cTn>
                        </p:par>
                      </p:childTnLst>
                    </p:cTn>
                  </p:par>
                  <p:par>
                    <p:cTn id="227" fill="hold">
                      <p:stCondLst>
                        <p:cond delay="indefinite"/>
                      </p:stCondLst>
                      <p:childTnLst>
                        <p:par>
                          <p:cTn id="228" fill="hold">
                            <p:stCondLst>
                              <p:cond delay="0"/>
                            </p:stCondLst>
                            <p:childTnLst>
                              <p:par>
                                <p:cTn id="229" presetID="55" presetClass="exit" presetSubtype="0" fill="hold" nodeType="clickEffect">
                                  <p:stCondLst>
                                    <p:cond delay="0"/>
                                  </p:stCondLst>
                                  <p:childTnLst>
                                    <p:anim calcmode="lin" valueType="num">
                                      <p:cBhvr>
                                        <p:cTn id="230" dur="1000"/>
                                        <p:tgtEl>
                                          <p:spTgt spid="30"/>
                                        </p:tgtEl>
                                        <p:attrNameLst>
                                          <p:attrName>ppt_w</p:attrName>
                                        </p:attrNameLst>
                                      </p:cBhvr>
                                      <p:tavLst>
                                        <p:tav tm="0">
                                          <p:val>
                                            <p:strVal val="ppt_w"/>
                                          </p:val>
                                        </p:tav>
                                        <p:tav tm="100000">
                                          <p:val>
                                            <p:strVal val="ppt_w*0.70"/>
                                          </p:val>
                                        </p:tav>
                                      </p:tavLst>
                                    </p:anim>
                                    <p:anim calcmode="lin" valueType="num">
                                      <p:cBhvr>
                                        <p:cTn id="231" dur="1000"/>
                                        <p:tgtEl>
                                          <p:spTgt spid="30"/>
                                        </p:tgtEl>
                                        <p:attrNameLst>
                                          <p:attrName>ppt_h</p:attrName>
                                        </p:attrNameLst>
                                      </p:cBhvr>
                                      <p:tavLst>
                                        <p:tav tm="0">
                                          <p:val>
                                            <p:strVal val="ppt_h"/>
                                          </p:val>
                                        </p:tav>
                                        <p:tav tm="100000">
                                          <p:val>
                                            <p:strVal val="ppt_h"/>
                                          </p:val>
                                        </p:tav>
                                      </p:tavLst>
                                    </p:anim>
                                    <p:animEffect transition="out" filter="fade">
                                      <p:cBhvr>
                                        <p:cTn id="232" dur="1000"/>
                                        <p:tgtEl>
                                          <p:spTgt spid="30"/>
                                        </p:tgtEl>
                                      </p:cBhvr>
                                    </p:animEffect>
                                    <p:set>
                                      <p:cBhvr>
                                        <p:cTn id="233" dur="1" fill="hold">
                                          <p:stCondLst>
                                            <p:cond delay="999"/>
                                          </p:stCondLst>
                                        </p:cTn>
                                        <p:tgtEl>
                                          <p:spTgt spid="30"/>
                                        </p:tgtEl>
                                        <p:attrNameLst>
                                          <p:attrName>style.visibility</p:attrName>
                                        </p:attrNameLst>
                                      </p:cBhvr>
                                      <p:to>
                                        <p:strVal val="hidden"/>
                                      </p:to>
                                    </p:set>
                                  </p:childTnLst>
                                </p:cTn>
                              </p:par>
                              <p:par>
                                <p:cTn id="234" presetID="55" presetClass="exit" presetSubtype="0" fill="hold" nodeType="withEffect">
                                  <p:stCondLst>
                                    <p:cond delay="0"/>
                                  </p:stCondLst>
                                  <p:childTnLst>
                                    <p:anim calcmode="lin" valueType="num">
                                      <p:cBhvr>
                                        <p:cTn id="235" dur="1000"/>
                                        <p:tgtEl>
                                          <p:spTgt spid="85"/>
                                        </p:tgtEl>
                                        <p:attrNameLst>
                                          <p:attrName>ppt_w</p:attrName>
                                        </p:attrNameLst>
                                      </p:cBhvr>
                                      <p:tavLst>
                                        <p:tav tm="0">
                                          <p:val>
                                            <p:strVal val="ppt_w"/>
                                          </p:val>
                                        </p:tav>
                                        <p:tav tm="100000">
                                          <p:val>
                                            <p:strVal val="ppt_w*0.70"/>
                                          </p:val>
                                        </p:tav>
                                      </p:tavLst>
                                    </p:anim>
                                    <p:anim calcmode="lin" valueType="num">
                                      <p:cBhvr>
                                        <p:cTn id="236" dur="1000"/>
                                        <p:tgtEl>
                                          <p:spTgt spid="85"/>
                                        </p:tgtEl>
                                        <p:attrNameLst>
                                          <p:attrName>ppt_h</p:attrName>
                                        </p:attrNameLst>
                                      </p:cBhvr>
                                      <p:tavLst>
                                        <p:tav tm="0">
                                          <p:val>
                                            <p:strVal val="ppt_h"/>
                                          </p:val>
                                        </p:tav>
                                        <p:tav tm="100000">
                                          <p:val>
                                            <p:strVal val="ppt_h"/>
                                          </p:val>
                                        </p:tav>
                                      </p:tavLst>
                                    </p:anim>
                                    <p:animEffect transition="out" filter="fade">
                                      <p:cBhvr>
                                        <p:cTn id="237" dur="1000"/>
                                        <p:tgtEl>
                                          <p:spTgt spid="85"/>
                                        </p:tgtEl>
                                      </p:cBhvr>
                                    </p:animEffect>
                                    <p:set>
                                      <p:cBhvr>
                                        <p:cTn id="238" dur="1" fill="hold">
                                          <p:stCondLst>
                                            <p:cond delay="999"/>
                                          </p:stCondLst>
                                        </p:cTn>
                                        <p:tgtEl>
                                          <p:spTgt spid="85"/>
                                        </p:tgtEl>
                                        <p:attrNameLst>
                                          <p:attrName>style.visibility</p:attrName>
                                        </p:attrNameLst>
                                      </p:cBhvr>
                                      <p:to>
                                        <p:strVal val="hidden"/>
                                      </p:to>
                                    </p:set>
                                  </p:childTnLst>
                                </p:cTn>
                              </p:par>
                              <p:par>
                                <p:cTn id="239" presetID="55" presetClass="exit" presetSubtype="0" fill="hold" nodeType="withEffect">
                                  <p:stCondLst>
                                    <p:cond delay="0"/>
                                  </p:stCondLst>
                                  <p:childTnLst>
                                    <p:anim calcmode="lin" valueType="num">
                                      <p:cBhvr>
                                        <p:cTn id="240" dur="1000"/>
                                        <p:tgtEl>
                                          <p:spTgt spid="89"/>
                                        </p:tgtEl>
                                        <p:attrNameLst>
                                          <p:attrName>ppt_w</p:attrName>
                                        </p:attrNameLst>
                                      </p:cBhvr>
                                      <p:tavLst>
                                        <p:tav tm="0">
                                          <p:val>
                                            <p:strVal val="ppt_w"/>
                                          </p:val>
                                        </p:tav>
                                        <p:tav tm="100000">
                                          <p:val>
                                            <p:strVal val="ppt_w*0.70"/>
                                          </p:val>
                                        </p:tav>
                                      </p:tavLst>
                                    </p:anim>
                                    <p:anim calcmode="lin" valueType="num">
                                      <p:cBhvr>
                                        <p:cTn id="241" dur="1000"/>
                                        <p:tgtEl>
                                          <p:spTgt spid="89"/>
                                        </p:tgtEl>
                                        <p:attrNameLst>
                                          <p:attrName>ppt_h</p:attrName>
                                        </p:attrNameLst>
                                      </p:cBhvr>
                                      <p:tavLst>
                                        <p:tav tm="0">
                                          <p:val>
                                            <p:strVal val="ppt_h"/>
                                          </p:val>
                                        </p:tav>
                                        <p:tav tm="100000">
                                          <p:val>
                                            <p:strVal val="ppt_h"/>
                                          </p:val>
                                        </p:tav>
                                      </p:tavLst>
                                    </p:anim>
                                    <p:animEffect transition="out" filter="fade">
                                      <p:cBhvr>
                                        <p:cTn id="242" dur="1000"/>
                                        <p:tgtEl>
                                          <p:spTgt spid="89"/>
                                        </p:tgtEl>
                                      </p:cBhvr>
                                    </p:animEffect>
                                    <p:set>
                                      <p:cBhvr>
                                        <p:cTn id="243" dur="1" fill="hold">
                                          <p:stCondLst>
                                            <p:cond delay="999"/>
                                          </p:stCondLst>
                                        </p:cTn>
                                        <p:tgtEl>
                                          <p:spTgt spid="89"/>
                                        </p:tgtEl>
                                        <p:attrNameLst>
                                          <p:attrName>style.visibility</p:attrName>
                                        </p:attrNameLst>
                                      </p:cBhvr>
                                      <p:to>
                                        <p:strVal val="hidden"/>
                                      </p:to>
                                    </p:set>
                                  </p:childTnLst>
                                </p:cTn>
                              </p:par>
                              <p:par>
                                <p:cTn id="244" presetID="55" presetClass="exit" presetSubtype="0" fill="hold" nodeType="withEffect">
                                  <p:stCondLst>
                                    <p:cond delay="0"/>
                                  </p:stCondLst>
                                  <p:childTnLst>
                                    <p:anim calcmode="lin" valueType="num">
                                      <p:cBhvr>
                                        <p:cTn id="245" dur="1000"/>
                                        <p:tgtEl>
                                          <p:spTgt spid="67"/>
                                        </p:tgtEl>
                                        <p:attrNameLst>
                                          <p:attrName>ppt_w</p:attrName>
                                        </p:attrNameLst>
                                      </p:cBhvr>
                                      <p:tavLst>
                                        <p:tav tm="0">
                                          <p:val>
                                            <p:strVal val="ppt_w"/>
                                          </p:val>
                                        </p:tav>
                                        <p:tav tm="100000">
                                          <p:val>
                                            <p:strVal val="ppt_w*0.70"/>
                                          </p:val>
                                        </p:tav>
                                      </p:tavLst>
                                    </p:anim>
                                    <p:anim calcmode="lin" valueType="num">
                                      <p:cBhvr>
                                        <p:cTn id="246" dur="1000"/>
                                        <p:tgtEl>
                                          <p:spTgt spid="67"/>
                                        </p:tgtEl>
                                        <p:attrNameLst>
                                          <p:attrName>ppt_h</p:attrName>
                                        </p:attrNameLst>
                                      </p:cBhvr>
                                      <p:tavLst>
                                        <p:tav tm="0">
                                          <p:val>
                                            <p:strVal val="ppt_h"/>
                                          </p:val>
                                        </p:tav>
                                        <p:tav tm="100000">
                                          <p:val>
                                            <p:strVal val="ppt_h"/>
                                          </p:val>
                                        </p:tav>
                                      </p:tavLst>
                                    </p:anim>
                                    <p:animEffect transition="out" filter="fade">
                                      <p:cBhvr>
                                        <p:cTn id="247" dur="1000"/>
                                        <p:tgtEl>
                                          <p:spTgt spid="67"/>
                                        </p:tgtEl>
                                      </p:cBhvr>
                                    </p:animEffect>
                                    <p:set>
                                      <p:cBhvr>
                                        <p:cTn id="248" dur="1" fill="hold">
                                          <p:stCondLst>
                                            <p:cond delay="999"/>
                                          </p:stCondLst>
                                        </p:cTn>
                                        <p:tgtEl>
                                          <p:spTgt spid="67"/>
                                        </p:tgtEl>
                                        <p:attrNameLst>
                                          <p:attrName>style.visibility</p:attrName>
                                        </p:attrNameLst>
                                      </p:cBhvr>
                                      <p:to>
                                        <p:strVal val="hidden"/>
                                      </p:to>
                                    </p:set>
                                  </p:childTnLst>
                                </p:cTn>
                              </p:par>
                              <p:par>
                                <p:cTn id="249" presetID="55" presetClass="exit" presetSubtype="0" fill="hold" nodeType="withEffect">
                                  <p:stCondLst>
                                    <p:cond delay="0"/>
                                  </p:stCondLst>
                                  <p:childTnLst>
                                    <p:anim calcmode="lin" valueType="num">
                                      <p:cBhvr>
                                        <p:cTn id="250" dur="1000"/>
                                        <p:tgtEl>
                                          <p:spTgt spid="70"/>
                                        </p:tgtEl>
                                        <p:attrNameLst>
                                          <p:attrName>ppt_w</p:attrName>
                                        </p:attrNameLst>
                                      </p:cBhvr>
                                      <p:tavLst>
                                        <p:tav tm="0">
                                          <p:val>
                                            <p:strVal val="ppt_w"/>
                                          </p:val>
                                        </p:tav>
                                        <p:tav tm="100000">
                                          <p:val>
                                            <p:strVal val="ppt_w*0.70"/>
                                          </p:val>
                                        </p:tav>
                                      </p:tavLst>
                                    </p:anim>
                                    <p:anim calcmode="lin" valueType="num">
                                      <p:cBhvr>
                                        <p:cTn id="251" dur="1000"/>
                                        <p:tgtEl>
                                          <p:spTgt spid="70"/>
                                        </p:tgtEl>
                                        <p:attrNameLst>
                                          <p:attrName>ppt_h</p:attrName>
                                        </p:attrNameLst>
                                      </p:cBhvr>
                                      <p:tavLst>
                                        <p:tav tm="0">
                                          <p:val>
                                            <p:strVal val="ppt_h"/>
                                          </p:val>
                                        </p:tav>
                                        <p:tav tm="100000">
                                          <p:val>
                                            <p:strVal val="ppt_h"/>
                                          </p:val>
                                        </p:tav>
                                      </p:tavLst>
                                    </p:anim>
                                    <p:animEffect transition="out" filter="fade">
                                      <p:cBhvr>
                                        <p:cTn id="252" dur="1000"/>
                                        <p:tgtEl>
                                          <p:spTgt spid="70"/>
                                        </p:tgtEl>
                                      </p:cBhvr>
                                    </p:animEffect>
                                    <p:set>
                                      <p:cBhvr>
                                        <p:cTn id="253" dur="1" fill="hold">
                                          <p:stCondLst>
                                            <p:cond delay="999"/>
                                          </p:stCondLst>
                                        </p:cTn>
                                        <p:tgtEl>
                                          <p:spTgt spid="70"/>
                                        </p:tgtEl>
                                        <p:attrNameLst>
                                          <p:attrName>style.visibility</p:attrName>
                                        </p:attrNameLst>
                                      </p:cBhvr>
                                      <p:to>
                                        <p:strVal val="hidden"/>
                                      </p:to>
                                    </p:set>
                                  </p:childTnLst>
                                </p:cTn>
                              </p:par>
                              <p:par>
                                <p:cTn id="254" presetID="55" presetClass="exit" presetSubtype="0" fill="hold" nodeType="withEffect">
                                  <p:stCondLst>
                                    <p:cond delay="0"/>
                                  </p:stCondLst>
                                  <p:childTnLst>
                                    <p:anim calcmode="lin" valueType="num">
                                      <p:cBhvr>
                                        <p:cTn id="255" dur="1000"/>
                                        <p:tgtEl>
                                          <p:spTgt spid="87"/>
                                        </p:tgtEl>
                                        <p:attrNameLst>
                                          <p:attrName>ppt_w</p:attrName>
                                        </p:attrNameLst>
                                      </p:cBhvr>
                                      <p:tavLst>
                                        <p:tav tm="0">
                                          <p:val>
                                            <p:strVal val="ppt_w"/>
                                          </p:val>
                                        </p:tav>
                                        <p:tav tm="100000">
                                          <p:val>
                                            <p:strVal val="ppt_w*0.70"/>
                                          </p:val>
                                        </p:tav>
                                      </p:tavLst>
                                    </p:anim>
                                    <p:anim calcmode="lin" valueType="num">
                                      <p:cBhvr>
                                        <p:cTn id="256" dur="1000"/>
                                        <p:tgtEl>
                                          <p:spTgt spid="87"/>
                                        </p:tgtEl>
                                        <p:attrNameLst>
                                          <p:attrName>ppt_h</p:attrName>
                                        </p:attrNameLst>
                                      </p:cBhvr>
                                      <p:tavLst>
                                        <p:tav tm="0">
                                          <p:val>
                                            <p:strVal val="ppt_h"/>
                                          </p:val>
                                        </p:tav>
                                        <p:tav tm="100000">
                                          <p:val>
                                            <p:strVal val="ppt_h"/>
                                          </p:val>
                                        </p:tav>
                                      </p:tavLst>
                                    </p:anim>
                                    <p:animEffect transition="out" filter="fade">
                                      <p:cBhvr>
                                        <p:cTn id="257" dur="1000"/>
                                        <p:tgtEl>
                                          <p:spTgt spid="87"/>
                                        </p:tgtEl>
                                      </p:cBhvr>
                                    </p:animEffect>
                                    <p:set>
                                      <p:cBhvr>
                                        <p:cTn id="258" dur="1" fill="hold">
                                          <p:stCondLst>
                                            <p:cond delay="999"/>
                                          </p:stCondLst>
                                        </p:cTn>
                                        <p:tgtEl>
                                          <p:spTgt spid="87"/>
                                        </p:tgtEl>
                                        <p:attrNameLst>
                                          <p:attrName>style.visibility</p:attrName>
                                        </p:attrNameLst>
                                      </p:cBhvr>
                                      <p:to>
                                        <p:strVal val="hidden"/>
                                      </p:to>
                                    </p:set>
                                  </p:childTnLst>
                                </p:cTn>
                              </p:par>
                              <p:par>
                                <p:cTn id="259" presetID="55" presetClass="exit" presetSubtype="0" fill="hold" nodeType="withEffect">
                                  <p:stCondLst>
                                    <p:cond delay="0"/>
                                  </p:stCondLst>
                                  <p:childTnLst>
                                    <p:anim calcmode="lin" valueType="num">
                                      <p:cBhvr>
                                        <p:cTn id="260" dur="1000"/>
                                        <p:tgtEl>
                                          <p:spTgt spid="93"/>
                                        </p:tgtEl>
                                        <p:attrNameLst>
                                          <p:attrName>ppt_w</p:attrName>
                                        </p:attrNameLst>
                                      </p:cBhvr>
                                      <p:tavLst>
                                        <p:tav tm="0">
                                          <p:val>
                                            <p:strVal val="ppt_w"/>
                                          </p:val>
                                        </p:tav>
                                        <p:tav tm="100000">
                                          <p:val>
                                            <p:strVal val="ppt_w*0.70"/>
                                          </p:val>
                                        </p:tav>
                                      </p:tavLst>
                                    </p:anim>
                                    <p:anim calcmode="lin" valueType="num">
                                      <p:cBhvr>
                                        <p:cTn id="261" dur="1000"/>
                                        <p:tgtEl>
                                          <p:spTgt spid="93"/>
                                        </p:tgtEl>
                                        <p:attrNameLst>
                                          <p:attrName>ppt_h</p:attrName>
                                        </p:attrNameLst>
                                      </p:cBhvr>
                                      <p:tavLst>
                                        <p:tav tm="0">
                                          <p:val>
                                            <p:strVal val="ppt_h"/>
                                          </p:val>
                                        </p:tav>
                                        <p:tav tm="100000">
                                          <p:val>
                                            <p:strVal val="ppt_h"/>
                                          </p:val>
                                        </p:tav>
                                      </p:tavLst>
                                    </p:anim>
                                    <p:animEffect transition="out" filter="fade">
                                      <p:cBhvr>
                                        <p:cTn id="262" dur="1000"/>
                                        <p:tgtEl>
                                          <p:spTgt spid="93"/>
                                        </p:tgtEl>
                                      </p:cBhvr>
                                    </p:animEffect>
                                    <p:set>
                                      <p:cBhvr>
                                        <p:cTn id="263" dur="1" fill="hold">
                                          <p:stCondLst>
                                            <p:cond delay="999"/>
                                          </p:stCondLst>
                                        </p:cTn>
                                        <p:tgtEl>
                                          <p:spTgt spid="93"/>
                                        </p:tgtEl>
                                        <p:attrNameLst>
                                          <p:attrName>style.visibility</p:attrName>
                                        </p:attrNameLst>
                                      </p:cBhvr>
                                      <p:to>
                                        <p:strVal val="hidden"/>
                                      </p:to>
                                    </p:set>
                                  </p:childTnLst>
                                </p:cTn>
                              </p:par>
                              <p:par>
                                <p:cTn id="264" presetID="55" presetClass="exit" presetSubtype="0" fill="hold" nodeType="withEffect">
                                  <p:stCondLst>
                                    <p:cond delay="0"/>
                                  </p:stCondLst>
                                  <p:childTnLst>
                                    <p:anim calcmode="lin" valueType="num">
                                      <p:cBhvr>
                                        <p:cTn id="265" dur="1000"/>
                                        <p:tgtEl>
                                          <p:spTgt spid="102"/>
                                        </p:tgtEl>
                                        <p:attrNameLst>
                                          <p:attrName>ppt_w</p:attrName>
                                        </p:attrNameLst>
                                      </p:cBhvr>
                                      <p:tavLst>
                                        <p:tav tm="0">
                                          <p:val>
                                            <p:strVal val="ppt_w"/>
                                          </p:val>
                                        </p:tav>
                                        <p:tav tm="100000">
                                          <p:val>
                                            <p:strVal val="ppt_w*0.70"/>
                                          </p:val>
                                        </p:tav>
                                      </p:tavLst>
                                    </p:anim>
                                    <p:anim calcmode="lin" valueType="num">
                                      <p:cBhvr>
                                        <p:cTn id="266" dur="1000"/>
                                        <p:tgtEl>
                                          <p:spTgt spid="102"/>
                                        </p:tgtEl>
                                        <p:attrNameLst>
                                          <p:attrName>ppt_h</p:attrName>
                                        </p:attrNameLst>
                                      </p:cBhvr>
                                      <p:tavLst>
                                        <p:tav tm="0">
                                          <p:val>
                                            <p:strVal val="ppt_h"/>
                                          </p:val>
                                        </p:tav>
                                        <p:tav tm="100000">
                                          <p:val>
                                            <p:strVal val="ppt_h"/>
                                          </p:val>
                                        </p:tav>
                                      </p:tavLst>
                                    </p:anim>
                                    <p:animEffect transition="out" filter="fade">
                                      <p:cBhvr>
                                        <p:cTn id="267" dur="1000"/>
                                        <p:tgtEl>
                                          <p:spTgt spid="102"/>
                                        </p:tgtEl>
                                      </p:cBhvr>
                                    </p:animEffect>
                                    <p:set>
                                      <p:cBhvr>
                                        <p:cTn id="268" dur="1" fill="hold">
                                          <p:stCondLst>
                                            <p:cond delay="999"/>
                                          </p:stCondLst>
                                        </p:cTn>
                                        <p:tgtEl>
                                          <p:spTgt spid="102"/>
                                        </p:tgtEl>
                                        <p:attrNameLst>
                                          <p:attrName>style.visibility</p:attrName>
                                        </p:attrNameLst>
                                      </p:cBhvr>
                                      <p:to>
                                        <p:strVal val="hidden"/>
                                      </p:to>
                                    </p:set>
                                  </p:childTnLst>
                                </p:cTn>
                              </p:par>
                              <p:par>
                                <p:cTn id="269" presetID="55" presetClass="exit" presetSubtype="0" fill="hold" nodeType="withEffect">
                                  <p:stCondLst>
                                    <p:cond delay="0"/>
                                  </p:stCondLst>
                                  <p:childTnLst>
                                    <p:anim calcmode="lin" valueType="num">
                                      <p:cBhvr>
                                        <p:cTn id="270" dur="1000"/>
                                        <p:tgtEl>
                                          <p:spTgt spid="103"/>
                                        </p:tgtEl>
                                        <p:attrNameLst>
                                          <p:attrName>ppt_w</p:attrName>
                                        </p:attrNameLst>
                                      </p:cBhvr>
                                      <p:tavLst>
                                        <p:tav tm="0">
                                          <p:val>
                                            <p:strVal val="ppt_w"/>
                                          </p:val>
                                        </p:tav>
                                        <p:tav tm="100000">
                                          <p:val>
                                            <p:strVal val="ppt_w*0.70"/>
                                          </p:val>
                                        </p:tav>
                                      </p:tavLst>
                                    </p:anim>
                                    <p:anim calcmode="lin" valueType="num">
                                      <p:cBhvr>
                                        <p:cTn id="271" dur="1000"/>
                                        <p:tgtEl>
                                          <p:spTgt spid="103"/>
                                        </p:tgtEl>
                                        <p:attrNameLst>
                                          <p:attrName>ppt_h</p:attrName>
                                        </p:attrNameLst>
                                      </p:cBhvr>
                                      <p:tavLst>
                                        <p:tav tm="0">
                                          <p:val>
                                            <p:strVal val="ppt_h"/>
                                          </p:val>
                                        </p:tav>
                                        <p:tav tm="100000">
                                          <p:val>
                                            <p:strVal val="ppt_h"/>
                                          </p:val>
                                        </p:tav>
                                      </p:tavLst>
                                    </p:anim>
                                    <p:animEffect transition="out" filter="fade">
                                      <p:cBhvr>
                                        <p:cTn id="272" dur="1000"/>
                                        <p:tgtEl>
                                          <p:spTgt spid="103"/>
                                        </p:tgtEl>
                                      </p:cBhvr>
                                    </p:animEffect>
                                    <p:set>
                                      <p:cBhvr>
                                        <p:cTn id="273" dur="1" fill="hold">
                                          <p:stCondLst>
                                            <p:cond delay="999"/>
                                          </p:stCondLst>
                                        </p:cTn>
                                        <p:tgtEl>
                                          <p:spTgt spid="103"/>
                                        </p:tgtEl>
                                        <p:attrNameLst>
                                          <p:attrName>style.visibility</p:attrName>
                                        </p:attrNameLst>
                                      </p:cBhvr>
                                      <p:to>
                                        <p:strVal val="hidden"/>
                                      </p:to>
                                    </p:set>
                                  </p:childTnLst>
                                </p:cTn>
                              </p:par>
                              <p:par>
                                <p:cTn id="274" presetID="55" presetClass="exit" presetSubtype="0" fill="hold" nodeType="withEffect">
                                  <p:stCondLst>
                                    <p:cond delay="0"/>
                                  </p:stCondLst>
                                  <p:childTnLst>
                                    <p:anim calcmode="lin" valueType="num">
                                      <p:cBhvr>
                                        <p:cTn id="275" dur="1000"/>
                                        <p:tgtEl>
                                          <p:spTgt spid="27"/>
                                        </p:tgtEl>
                                        <p:attrNameLst>
                                          <p:attrName>ppt_w</p:attrName>
                                        </p:attrNameLst>
                                      </p:cBhvr>
                                      <p:tavLst>
                                        <p:tav tm="0">
                                          <p:val>
                                            <p:strVal val="ppt_w"/>
                                          </p:val>
                                        </p:tav>
                                        <p:tav tm="100000">
                                          <p:val>
                                            <p:strVal val="ppt_w*0.70"/>
                                          </p:val>
                                        </p:tav>
                                      </p:tavLst>
                                    </p:anim>
                                    <p:anim calcmode="lin" valueType="num">
                                      <p:cBhvr>
                                        <p:cTn id="276" dur="1000"/>
                                        <p:tgtEl>
                                          <p:spTgt spid="27"/>
                                        </p:tgtEl>
                                        <p:attrNameLst>
                                          <p:attrName>ppt_h</p:attrName>
                                        </p:attrNameLst>
                                      </p:cBhvr>
                                      <p:tavLst>
                                        <p:tav tm="0">
                                          <p:val>
                                            <p:strVal val="ppt_h"/>
                                          </p:val>
                                        </p:tav>
                                        <p:tav tm="100000">
                                          <p:val>
                                            <p:strVal val="ppt_h"/>
                                          </p:val>
                                        </p:tav>
                                      </p:tavLst>
                                    </p:anim>
                                    <p:animEffect transition="out" filter="fade">
                                      <p:cBhvr>
                                        <p:cTn id="277" dur="1000"/>
                                        <p:tgtEl>
                                          <p:spTgt spid="27"/>
                                        </p:tgtEl>
                                      </p:cBhvr>
                                    </p:animEffect>
                                    <p:set>
                                      <p:cBhvr>
                                        <p:cTn id="278" dur="1" fill="hold">
                                          <p:stCondLst>
                                            <p:cond delay="999"/>
                                          </p:stCondLst>
                                        </p:cTn>
                                        <p:tgtEl>
                                          <p:spTgt spid="27"/>
                                        </p:tgtEl>
                                        <p:attrNameLst>
                                          <p:attrName>style.visibility</p:attrName>
                                        </p:attrNameLst>
                                      </p:cBhvr>
                                      <p:to>
                                        <p:strVal val="hidden"/>
                                      </p:to>
                                    </p:set>
                                  </p:childTnLst>
                                </p:cTn>
                              </p:par>
                              <p:par>
                                <p:cTn id="279" presetID="55" presetClass="exit" presetSubtype="0" fill="hold" nodeType="withEffect">
                                  <p:stCondLst>
                                    <p:cond delay="0"/>
                                  </p:stCondLst>
                                  <p:childTnLst>
                                    <p:anim calcmode="lin" valueType="num">
                                      <p:cBhvr>
                                        <p:cTn id="280" dur="1000"/>
                                        <p:tgtEl>
                                          <p:spTgt spid="108"/>
                                        </p:tgtEl>
                                        <p:attrNameLst>
                                          <p:attrName>ppt_w</p:attrName>
                                        </p:attrNameLst>
                                      </p:cBhvr>
                                      <p:tavLst>
                                        <p:tav tm="0">
                                          <p:val>
                                            <p:strVal val="ppt_w"/>
                                          </p:val>
                                        </p:tav>
                                        <p:tav tm="100000">
                                          <p:val>
                                            <p:strVal val="ppt_w*0.70"/>
                                          </p:val>
                                        </p:tav>
                                      </p:tavLst>
                                    </p:anim>
                                    <p:anim calcmode="lin" valueType="num">
                                      <p:cBhvr>
                                        <p:cTn id="281" dur="1000"/>
                                        <p:tgtEl>
                                          <p:spTgt spid="108"/>
                                        </p:tgtEl>
                                        <p:attrNameLst>
                                          <p:attrName>ppt_h</p:attrName>
                                        </p:attrNameLst>
                                      </p:cBhvr>
                                      <p:tavLst>
                                        <p:tav tm="0">
                                          <p:val>
                                            <p:strVal val="ppt_h"/>
                                          </p:val>
                                        </p:tav>
                                        <p:tav tm="100000">
                                          <p:val>
                                            <p:strVal val="ppt_h"/>
                                          </p:val>
                                        </p:tav>
                                      </p:tavLst>
                                    </p:anim>
                                    <p:animEffect transition="out" filter="fade">
                                      <p:cBhvr>
                                        <p:cTn id="282" dur="1000"/>
                                        <p:tgtEl>
                                          <p:spTgt spid="108"/>
                                        </p:tgtEl>
                                      </p:cBhvr>
                                    </p:animEffect>
                                    <p:set>
                                      <p:cBhvr>
                                        <p:cTn id="283" dur="1" fill="hold">
                                          <p:stCondLst>
                                            <p:cond delay="999"/>
                                          </p:stCondLst>
                                        </p:cTn>
                                        <p:tgtEl>
                                          <p:spTgt spid="108"/>
                                        </p:tgtEl>
                                        <p:attrNameLst>
                                          <p:attrName>style.visibility</p:attrName>
                                        </p:attrNameLst>
                                      </p:cBhvr>
                                      <p:to>
                                        <p:strVal val="hidden"/>
                                      </p:to>
                                    </p:set>
                                  </p:childTnLst>
                                </p:cTn>
                              </p:par>
                              <p:par>
                                <p:cTn id="284" presetID="55" presetClass="exit" presetSubtype="0" fill="hold" nodeType="withEffect">
                                  <p:stCondLst>
                                    <p:cond delay="0"/>
                                  </p:stCondLst>
                                  <p:childTnLst>
                                    <p:anim calcmode="lin" valueType="num">
                                      <p:cBhvr>
                                        <p:cTn id="285" dur="1000"/>
                                        <p:tgtEl>
                                          <p:spTgt spid="128"/>
                                        </p:tgtEl>
                                        <p:attrNameLst>
                                          <p:attrName>ppt_w</p:attrName>
                                        </p:attrNameLst>
                                      </p:cBhvr>
                                      <p:tavLst>
                                        <p:tav tm="0">
                                          <p:val>
                                            <p:strVal val="ppt_w"/>
                                          </p:val>
                                        </p:tav>
                                        <p:tav tm="100000">
                                          <p:val>
                                            <p:strVal val="ppt_w*0.70"/>
                                          </p:val>
                                        </p:tav>
                                      </p:tavLst>
                                    </p:anim>
                                    <p:anim calcmode="lin" valueType="num">
                                      <p:cBhvr>
                                        <p:cTn id="286" dur="1000"/>
                                        <p:tgtEl>
                                          <p:spTgt spid="128"/>
                                        </p:tgtEl>
                                        <p:attrNameLst>
                                          <p:attrName>ppt_h</p:attrName>
                                        </p:attrNameLst>
                                      </p:cBhvr>
                                      <p:tavLst>
                                        <p:tav tm="0">
                                          <p:val>
                                            <p:strVal val="ppt_h"/>
                                          </p:val>
                                        </p:tav>
                                        <p:tav tm="100000">
                                          <p:val>
                                            <p:strVal val="ppt_h"/>
                                          </p:val>
                                        </p:tav>
                                      </p:tavLst>
                                    </p:anim>
                                    <p:animEffect transition="out" filter="fade">
                                      <p:cBhvr>
                                        <p:cTn id="287" dur="1000"/>
                                        <p:tgtEl>
                                          <p:spTgt spid="128"/>
                                        </p:tgtEl>
                                      </p:cBhvr>
                                    </p:animEffect>
                                    <p:set>
                                      <p:cBhvr>
                                        <p:cTn id="288" dur="1" fill="hold">
                                          <p:stCondLst>
                                            <p:cond delay="999"/>
                                          </p:stCondLst>
                                        </p:cTn>
                                        <p:tgtEl>
                                          <p:spTgt spid="128"/>
                                        </p:tgtEl>
                                        <p:attrNameLst>
                                          <p:attrName>style.visibility</p:attrName>
                                        </p:attrNameLst>
                                      </p:cBhvr>
                                      <p:to>
                                        <p:strVal val="hidden"/>
                                      </p:to>
                                    </p:set>
                                  </p:childTnLst>
                                </p:cTn>
                              </p:par>
                              <p:par>
                                <p:cTn id="289" presetID="55" presetClass="exit" presetSubtype="0" fill="hold" nodeType="withEffect">
                                  <p:stCondLst>
                                    <p:cond delay="0"/>
                                  </p:stCondLst>
                                  <p:childTnLst>
                                    <p:anim calcmode="lin" valueType="num">
                                      <p:cBhvr>
                                        <p:cTn id="290" dur="1000"/>
                                        <p:tgtEl>
                                          <p:spTgt spid="150"/>
                                        </p:tgtEl>
                                        <p:attrNameLst>
                                          <p:attrName>ppt_w</p:attrName>
                                        </p:attrNameLst>
                                      </p:cBhvr>
                                      <p:tavLst>
                                        <p:tav tm="0">
                                          <p:val>
                                            <p:strVal val="ppt_w"/>
                                          </p:val>
                                        </p:tav>
                                        <p:tav tm="100000">
                                          <p:val>
                                            <p:strVal val="ppt_w*0.70"/>
                                          </p:val>
                                        </p:tav>
                                      </p:tavLst>
                                    </p:anim>
                                    <p:anim calcmode="lin" valueType="num">
                                      <p:cBhvr>
                                        <p:cTn id="291" dur="1000"/>
                                        <p:tgtEl>
                                          <p:spTgt spid="150"/>
                                        </p:tgtEl>
                                        <p:attrNameLst>
                                          <p:attrName>ppt_h</p:attrName>
                                        </p:attrNameLst>
                                      </p:cBhvr>
                                      <p:tavLst>
                                        <p:tav tm="0">
                                          <p:val>
                                            <p:strVal val="ppt_h"/>
                                          </p:val>
                                        </p:tav>
                                        <p:tav tm="100000">
                                          <p:val>
                                            <p:strVal val="ppt_h"/>
                                          </p:val>
                                        </p:tav>
                                      </p:tavLst>
                                    </p:anim>
                                    <p:animEffect transition="out" filter="fade">
                                      <p:cBhvr>
                                        <p:cTn id="292" dur="1000"/>
                                        <p:tgtEl>
                                          <p:spTgt spid="150"/>
                                        </p:tgtEl>
                                      </p:cBhvr>
                                    </p:animEffect>
                                    <p:set>
                                      <p:cBhvr>
                                        <p:cTn id="293" dur="1" fill="hold">
                                          <p:stCondLst>
                                            <p:cond delay="999"/>
                                          </p:stCondLst>
                                        </p:cTn>
                                        <p:tgtEl>
                                          <p:spTgt spid="150"/>
                                        </p:tgtEl>
                                        <p:attrNameLst>
                                          <p:attrName>style.visibility</p:attrName>
                                        </p:attrNameLst>
                                      </p:cBhvr>
                                      <p:to>
                                        <p:strVal val="hidden"/>
                                      </p:to>
                                    </p:set>
                                  </p:childTnLst>
                                </p:cTn>
                              </p:par>
                              <p:par>
                                <p:cTn id="294" presetID="55" presetClass="exit" presetSubtype="0" fill="hold" nodeType="withEffect">
                                  <p:stCondLst>
                                    <p:cond delay="0"/>
                                  </p:stCondLst>
                                  <p:childTnLst>
                                    <p:anim calcmode="lin" valueType="num">
                                      <p:cBhvr>
                                        <p:cTn id="295" dur="1000"/>
                                        <p:tgtEl>
                                          <p:spTgt spid="134"/>
                                        </p:tgtEl>
                                        <p:attrNameLst>
                                          <p:attrName>ppt_w</p:attrName>
                                        </p:attrNameLst>
                                      </p:cBhvr>
                                      <p:tavLst>
                                        <p:tav tm="0">
                                          <p:val>
                                            <p:strVal val="ppt_w"/>
                                          </p:val>
                                        </p:tav>
                                        <p:tav tm="100000">
                                          <p:val>
                                            <p:strVal val="ppt_w*0.70"/>
                                          </p:val>
                                        </p:tav>
                                      </p:tavLst>
                                    </p:anim>
                                    <p:anim calcmode="lin" valueType="num">
                                      <p:cBhvr>
                                        <p:cTn id="296" dur="1000"/>
                                        <p:tgtEl>
                                          <p:spTgt spid="134"/>
                                        </p:tgtEl>
                                        <p:attrNameLst>
                                          <p:attrName>ppt_h</p:attrName>
                                        </p:attrNameLst>
                                      </p:cBhvr>
                                      <p:tavLst>
                                        <p:tav tm="0">
                                          <p:val>
                                            <p:strVal val="ppt_h"/>
                                          </p:val>
                                        </p:tav>
                                        <p:tav tm="100000">
                                          <p:val>
                                            <p:strVal val="ppt_h"/>
                                          </p:val>
                                        </p:tav>
                                      </p:tavLst>
                                    </p:anim>
                                    <p:animEffect transition="out" filter="fade">
                                      <p:cBhvr>
                                        <p:cTn id="297" dur="1000"/>
                                        <p:tgtEl>
                                          <p:spTgt spid="134"/>
                                        </p:tgtEl>
                                      </p:cBhvr>
                                    </p:animEffect>
                                    <p:set>
                                      <p:cBhvr>
                                        <p:cTn id="298" dur="1" fill="hold">
                                          <p:stCondLst>
                                            <p:cond delay="999"/>
                                          </p:stCondLst>
                                        </p:cTn>
                                        <p:tgtEl>
                                          <p:spTgt spid="134"/>
                                        </p:tgtEl>
                                        <p:attrNameLst>
                                          <p:attrName>style.visibility</p:attrName>
                                        </p:attrNameLst>
                                      </p:cBhvr>
                                      <p:to>
                                        <p:strVal val="hidden"/>
                                      </p:to>
                                    </p:set>
                                  </p:childTnLst>
                                </p:cTn>
                              </p:par>
                              <p:par>
                                <p:cTn id="299" presetID="55" presetClass="exit" presetSubtype="0" fill="hold" nodeType="withEffect">
                                  <p:stCondLst>
                                    <p:cond delay="0"/>
                                  </p:stCondLst>
                                  <p:childTnLst>
                                    <p:anim calcmode="lin" valueType="num">
                                      <p:cBhvr>
                                        <p:cTn id="300" dur="1000"/>
                                        <p:tgtEl>
                                          <p:spTgt spid="129"/>
                                        </p:tgtEl>
                                        <p:attrNameLst>
                                          <p:attrName>ppt_w</p:attrName>
                                        </p:attrNameLst>
                                      </p:cBhvr>
                                      <p:tavLst>
                                        <p:tav tm="0">
                                          <p:val>
                                            <p:strVal val="ppt_w"/>
                                          </p:val>
                                        </p:tav>
                                        <p:tav tm="100000">
                                          <p:val>
                                            <p:strVal val="ppt_w*0.70"/>
                                          </p:val>
                                        </p:tav>
                                      </p:tavLst>
                                    </p:anim>
                                    <p:anim calcmode="lin" valueType="num">
                                      <p:cBhvr>
                                        <p:cTn id="301" dur="1000"/>
                                        <p:tgtEl>
                                          <p:spTgt spid="129"/>
                                        </p:tgtEl>
                                        <p:attrNameLst>
                                          <p:attrName>ppt_h</p:attrName>
                                        </p:attrNameLst>
                                      </p:cBhvr>
                                      <p:tavLst>
                                        <p:tav tm="0">
                                          <p:val>
                                            <p:strVal val="ppt_h"/>
                                          </p:val>
                                        </p:tav>
                                        <p:tav tm="100000">
                                          <p:val>
                                            <p:strVal val="ppt_h"/>
                                          </p:val>
                                        </p:tav>
                                      </p:tavLst>
                                    </p:anim>
                                    <p:animEffect transition="out" filter="fade">
                                      <p:cBhvr>
                                        <p:cTn id="302" dur="1000"/>
                                        <p:tgtEl>
                                          <p:spTgt spid="129"/>
                                        </p:tgtEl>
                                      </p:cBhvr>
                                    </p:animEffect>
                                    <p:set>
                                      <p:cBhvr>
                                        <p:cTn id="303" dur="1" fill="hold">
                                          <p:stCondLst>
                                            <p:cond delay="999"/>
                                          </p:stCondLst>
                                        </p:cTn>
                                        <p:tgtEl>
                                          <p:spTgt spid="129"/>
                                        </p:tgtEl>
                                        <p:attrNameLst>
                                          <p:attrName>style.visibility</p:attrName>
                                        </p:attrNameLst>
                                      </p:cBhvr>
                                      <p:to>
                                        <p:strVal val="hidden"/>
                                      </p:to>
                                    </p:set>
                                  </p:childTnLst>
                                </p:cTn>
                              </p:par>
                              <p:par>
                                <p:cTn id="304" presetID="55" presetClass="exit" presetSubtype="0" fill="hold" nodeType="withEffect">
                                  <p:stCondLst>
                                    <p:cond delay="0"/>
                                  </p:stCondLst>
                                  <p:childTnLst>
                                    <p:anim calcmode="lin" valueType="num">
                                      <p:cBhvr>
                                        <p:cTn id="305" dur="1000"/>
                                        <p:tgtEl>
                                          <p:spTgt spid="135"/>
                                        </p:tgtEl>
                                        <p:attrNameLst>
                                          <p:attrName>ppt_w</p:attrName>
                                        </p:attrNameLst>
                                      </p:cBhvr>
                                      <p:tavLst>
                                        <p:tav tm="0">
                                          <p:val>
                                            <p:strVal val="ppt_w"/>
                                          </p:val>
                                        </p:tav>
                                        <p:tav tm="100000">
                                          <p:val>
                                            <p:strVal val="ppt_w*0.70"/>
                                          </p:val>
                                        </p:tav>
                                      </p:tavLst>
                                    </p:anim>
                                    <p:anim calcmode="lin" valueType="num">
                                      <p:cBhvr>
                                        <p:cTn id="306" dur="1000"/>
                                        <p:tgtEl>
                                          <p:spTgt spid="135"/>
                                        </p:tgtEl>
                                        <p:attrNameLst>
                                          <p:attrName>ppt_h</p:attrName>
                                        </p:attrNameLst>
                                      </p:cBhvr>
                                      <p:tavLst>
                                        <p:tav tm="0">
                                          <p:val>
                                            <p:strVal val="ppt_h"/>
                                          </p:val>
                                        </p:tav>
                                        <p:tav tm="100000">
                                          <p:val>
                                            <p:strVal val="ppt_h"/>
                                          </p:val>
                                        </p:tav>
                                      </p:tavLst>
                                    </p:anim>
                                    <p:animEffect transition="out" filter="fade">
                                      <p:cBhvr>
                                        <p:cTn id="307" dur="1000"/>
                                        <p:tgtEl>
                                          <p:spTgt spid="135"/>
                                        </p:tgtEl>
                                      </p:cBhvr>
                                    </p:animEffect>
                                    <p:set>
                                      <p:cBhvr>
                                        <p:cTn id="308" dur="1" fill="hold">
                                          <p:stCondLst>
                                            <p:cond delay="999"/>
                                          </p:stCondLst>
                                        </p:cTn>
                                        <p:tgtEl>
                                          <p:spTgt spid="135"/>
                                        </p:tgtEl>
                                        <p:attrNameLst>
                                          <p:attrName>style.visibility</p:attrName>
                                        </p:attrNameLst>
                                      </p:cBhvr>
                                      <p:to>
                                        <p:strVal val="hidden"/>
                                      </p:to>
                                    </p:set>
                                  </p:childTnLst>
                                </p:cTn>
                              </p:par>
                              <p:par>
                                <p:cTn id="309" presetID="55" presetClass="exit" presetSubtype="0" fill="hold" nodeType="withEffect">
                                  <p:stCondLst>
                                    <p:cond delay="0"/>
                                  </p:stCondLst>
                                  <p:childTnLst>
                                    <p:anim calcmode="lin" valueType="num">
                                      <p:cBhvr>
                                        <p:cTn id="310" dur="1000"/>
                                        <p:tgtEl>
                                          <p:spTgt spid="145"/>
                                        </p:tgtEl>
                                        <p:attrNameLst>
                                          <p:attrName>ppt_w</p:attrName>
                                        </p:attrNameLst>
                                      </p:cBhvr>
                                      <p:tavLst>
                                        <p:tav tm="0">
                                          <p:val>
                                            <p:strVal val="ppt_w"/>
                                          </p:val>
                                        </p:tav>
                                        <p:tav tm="100000">
                                          <p:val>
                                            <p:strVal val="ppt_w*0.70"/>
                                          </p:val>
                                        </p:tav>
                                      </p:tavLst>
                                    </p:anim>
                                    <p:anim calcmode="lin" valueType="num">
                                      <p:cBhvr>
                                        <p:cTn id="311" dur="1000"/>
                                        <p:tgtEl>
                                          <p:spTgt spid="145"/>
                                        </p:tgtEl>
                                        <p:attrNameLst>
                                          <p:attrName>ppt_h</p:attrName>
                                        </p:attrNameLst>
                                      </p:cBhvr>
                                      <p:tavLst>
                                        <p:tav tm="0">
                                          <p:val>
                                            <p:strVal val="ppt_h"/>
                                          </p:val>
                                        </p:tav>
                                        <p:tav tm="100000">
                                          <p:val>
                                            <p:strVal val="ppt_h"/>
                                          </p:val>
                                        </p:tav>
                                      </p:tavLst>
                                    </p:anim>
                                    <p:animEffect transition="out" filter="fade">
                                      <p:cBhvr>
                                        <p:cTn id="312" dur="1000"/>
                                        <p:tgtEl>
                                          <p:spTgt spid="145"/>
                                        </p:tgtEl>
                                      </p:cBhvr>
                                    </p:animEffect>
                                    <p:set>
                                      <p:cBhvr>
                                        <p:cTn id="313" dur="1" fill="hold">
                                          <p:stCondLst>
                                            <p:cond delay="999"/>
                                          </p:stCondLst>
                                        </p:cTn>
                                        <p:tgtEl>
                                          <p:spTgt spid="145"/>
                                        </p:tgtEl>
                                        <p:attrNameLst>
                                          <p:attrName>style.visibility</p:attrName>
                                        </p:attrNameLst>
                                      </p:cBhvr>
                                      <p:to>
                                        <p:strVal val="hidden"/>
                                      </p:to>
                                    </p:set>
                                  </p:childTnLst>
                                </p:cTn>
                              </p:par>
                              <p:par>
                                <p:cTn id="314" presetID="55" presetClass="exit" presetSubtype="0" fill="hold" nodeType="withEffect">
                                  <p:stCondLst>
                                    <p:cond delay="0"/>
                                  </p:stCondLst>
                                  <p:childTnLst>
                                    <p:anim calcmode="lin" valueType="num">
                                      <p:cBhvr>
                                        <p:cTn id="315" dur="1000"/>
                                        <p:tgtEl>
                                          <p:spTgt spid="107"/>
                                        </p:tgtEl>
                                        <p:attrNameLst>
                                          <p:attrName>ppt_w</p:attrName>
                                        </p:attrNameLst>
                                      </p:cBhvr>
                                      <p:tavLst>
                                        <p:tav tm="0">
                                          <p:val>
                                            <p:strVal val="ppt_w"/>
                                          </p:val>
                                        </p:tav>
                                        <p:tav tm="100000">
                                          <p:val>
                                            <p:strVal val="ppt_w*0.70"/>
                                          </p:val>
                                        </p:tav>
                                      </p:tavLst>
                                    </p:anim>
                                    <p:anim calcmode="lin" valueType="num">
                                      <p:cBhvr>
                                        <p:cTn id="316" dur="1000"/>
                                        <p:tgtEl>
                                          <p:spTgt spid="107"/>
                                        </p:tgtEl>
                                        <p:attrNameLst>
                                          <p:attrName>ppt_h</p:attrName>
                                        </p:attrNameLst>
                                      </p:cBhvr>
                                      <p:tavLst>
                                        <p:tav tm="0">
                                          <p:val>
                                            <p:strVal val="ppt_h"/>
                                          </p:val>
                                        </p:tav>
                                        <p:tav tm="100000">
                                          <p:val>
                                            <p:strVal val="ppt_h"/>
                                          </p:val>
                                        </p:tav>
                                      </p:tavLst>
                                    </p:anim>
                                    <p:animEffect transition="out" filter="fade">
                                      <p:cBhvr>
                                        <p:cTn id="317" dur="1000"/>
                                        <p:tgtEl>
                                          <p:spTgt spid="107"/>
                                        </p:tgtEl>
                                      </p:cBhvr>
                                    </p:animEffect>
                                    <p:set>
                                      <p:cBhvr>
                                        <p:cTn id="318" dur="1" fill="hold">
                                          <p:stCondLst>
                                            <p:cond delay="999"/>
                                          </p:stCondLst>
                                        </p:cTn>
                                        <p:tgtEl>
                                          <p:spTgt spid="107"/>
                                        </p:tgtEl>
                                        <p:attrNameLst>
                                          <p:attrName>style.visibility</p:attrName>
                                        </p:attrNameLst>
                                      </p:cBhvr>
                                      <p:to>
                                        <p:strVal val="hidden"/>
                                      </p:to>
                                    </p:set>
                                  </p:childTnLst>
                                </p:cTn>
                              </p:par>
                              <p:par>
                                <p:cTn id="319" presetID="55" presetClass="exit" presetSubtype="0" fill="hold" nodeType="withEffect">
                                  <p:stCondLst>
                                    <p:cond delay="0"/>
                                  </p:stCondLst>
                                  <p:childTnLst>
                                    <p:anim calcmode="lin" valueType="num">
                                      <p:cBhvr>
                                        <p:cTn id="320" dur="1000"/>
                                        <p:tgtEl>
                                          <p:spTgt spid="301"/>
                                        </p:tgtEl>
                                        <p:attrNameLst>
                                          <p:attrName>ppt_w</p:attrName>
                                        </p:attrNameLst>
                                      </p:cBhvr>
                                      <p:tavLst>
                                        <p:tav tm="0">
                                          <p:val>
                                            <p:strVal val="ppt_w"/>
                                          </p:val>
                                        </p:tav>
                                        <p:tav tm="100000">
                                          <p:val>
                                            <p:strVal val="ppt_w*0.70"/>
                                          </p:val>
                                        </p:tav>
                                      </p:tavLst>
                                    </p:anim>
                                    <p:anim calcmode="lin" valueType="num">
                                      <p:cBhvr>
                                        <p:cTn id="321" dur="1000"/>
                                        <p:tgtEl>
                                          <p:spTgt spid="301"/>
                                        </p:tgtEl>
                                        <p:attrNameLst>
                                          <p:attrName>ppt_h</p:attrName>
                                        </p:attrNameLst>
                                      </p:cBhvr>
                                      <p:tavLst>
                                        <p:tav tm="0">
                                          <p:val>
                                            <p:strVal val="ppt_h"/>
                                          </p:val>
                                        </p:tav>
                                        <p:tav tm="100000">
                                          <p:val>
                                            <p:strVal val="ppt_h"/>
                                          </p:val>
                                        </p:tav>
                                      </p:tavLst>
                                    </p:anim>
                                    <p:animEffect transition="out" filter="fade">
                                      <p:cBhvr>
                                        <p:cTn id="322" dur="1000"/>
                                        <p:tgtEl>
                                          <p:spTgt spid="301"/>
                                        </p:tgtEl>
                                      </p:cBhvr>
                                    </p:animEffect>
                                    <p:set>
                                      <p:cBhvr>
                                        <p:cTn id="323" dur="1" fill="hold">
                                          <p:stCondLst>
                                            <p:cond delay="999"/>
                                          </p:stCondLst>
                                        </p:cTn>
                                        <p:tgtEl>
                                          <p:spTgt spid="301"/>
                                        </p:tgtEl>
                                        <p:attrNameLst>
                                          <p:attrName>style.visibility</p:attrName>
                                        </p:attrNameLst>
                                      </p:cBhvr>
                                      <p:to>
                                        <p:strVal val="hidden"/>
                                      </p:to>
                                    </p:set>
                                  </p:childTnLst>
                                </p:cTn>
                              </p:par>
                              <p:par>
                                <p:cTn id="324" presetID="55" presetClass="exit" presetSubtype="0" fill="hold" nodeType="withEffect">
                                  <p:stCondLst>
                                    <p:cond delay="0"/>
                                  </p:stCondLst>
                                  <p:childTnLst>
                                    <p:anim calcmode="lin" valueType="num">
                                      <p:cBhvr>
                                        <p:cTn id="325" dur="1000"/>
                                        <p:tgtEl>
                                          <p:spTgt spid="302"/>
                                        </p:tgtEl>
                                        <p:attrNameLst>
                                          <p:attrName>ppt_w</p:attrName>
                                        </p:attrNameLst>
                                      </p:cBhvr>
                                      <p:tavLst>
                                        <p:tav tm="0">
                                          <p:val>
                                            <p:strVal val="ppt_w"/>
                                          </p:val>
                                        </p:tav>
                                        <p:tav tm="100000">
                                          <p:val>
                                            <p:strVal val="ppt_w*0.70"/>
                                          </p:val>
                                        </p:tav>
                                      </p:tavLst>
                                    </p:anim>
                                    <p:anim calcmode="lin" valueType="num">
                                      <p:cBhvr>
                                        <p:cTn id="326" dur="1000"/>
                                        <p:tgtEl>
                                          <p:spTgt spid="302"/>
                                        </p:tgtEl>
                                        <p:attrNameLst>
                                          <p:attrName>ppt_h</p:attrName>
                                        </p:attrNameLst>
                                      </p:cBhvr>
                                      <p:tavLst>
                                        <p:tav tm="0">
                                          <p:val>
                                            <p:strVal val="ppt_h"/>
                                          </p:val>
                                        </p:tav>
                                        <p:tav tm="100000">
                                          <p:val>
                                            <p:strVal val="ppt_h"/>
                                          </p:val>
                                        </p:tav>
                                      </p:tavLst>
                                    </p:anim>
                                    <p:animEffect transition="out" filter="fade">
                                      <p:cBhvr>
                                        <p:cTn id="327" dur="1000"/>
                                        <p:tgtEl>
                                          <p:spTgt spid="302"/>
                                        </p:tgtEl>
                                      </p:cBhvr>
                                    </p:animEffect>
                                    <p:set>
                                      <p:cBhvr>
                                        <p:cTn id="328" dur="1" fill="hold">
                                          <p:stCondLst>
                                            <p:cond delay="999"/>
                                          </p:stCondLst>
                                        </p:cTn>
                                        <p:tgtEl>
                                          <p:spTgt spid="302"/>
                                        </p:tgtEl>
                                        <p:attrNameLst>
                                          <p:attrName>style.visibility</p:attrName>
                                        </p:attrNameLst>
                                      </p:cBhvr>
                                      <p:to>
                                        <p:strVal val="hidden"/>
                                      </p:to>
                                    </p:set>
                                  </p:childTnLst>
                                </p:cTn>
                              </p:par>
                              <p:par>
                                <p:cTn id="329" presetID="55" presetClass="entr" presetSubtype="0" fill="hold" nodeType="withEffect">
                                  <p:stCondLst>
                                    <p:cond delay="0"/>
                                  </p:stCondLst>
                                  <p:childTnLst>
                                    <p:set>
                                      <p:cBhvr>
                                        <p:cTn id="330" dur="1" fill="hold">
                                          <p:stCondLst>
                                            <p:cond delay="0"/>
                                          </p:stCondLst>
                                        </p:cTn>
                                        <p:tgtEl>
                                          <p:spTgt spid="294"/>
                                        </p:tgtEl>
                                        <p:attrNameLst>
                                          <p:attrName>style.visibility</p:attrName>
                                        </p:attrNameLst>
                                      </p:cBhvr>
                                      <p:to>
                                        <p:strVal val="visible"/>
                                      </p:to>
                                    </p:set>
                                    <p:anim calcmode="lin" valueType="num">
                                      <p:cBhvr>
                                        <p:cTn id="331" dur="1000" fill="hold"/>
                                        <p:tgtEl>
                                          <p:spTgt spid="294"/>
                                        </p:tgtEl>
                                        <p:attrNameLst>
                                          <p:attrName>ppt_w</p:attrName>
                                        </p:attrNameLst>
                                      </p:cBhvr>
                                      <p:tavLst>
                                        <p:tav tm="0">
                                          <p:val>
                                            <p:strVal val="#ppt_w*0.70"/>
                                          </p:val>
                                        </p:tav>
                                        <p:tav tm="100000">
                                          <p:val>
                                            <p:strVal val="#ppt_w"/>
                                          </p:val>
                                        </p:tav>
                                      </p:tavLst>
                                    </p:anim>
                                    <p:anim calcmode="lin" valueType="num">
                                      <p:cBhvr>
                                        <p:cTn id="332" dur="1000" fill="hold"/>
                                        <p:tgtEl>
                                          <p:spTgt spid="294"/>
                                        </p:tgtEl>
                                        <p:attrNameLst>
                                          <p:attrName>ppt_h</p:attrName>
                                        </p:attrNameLst>
                                      </p:cBhvr>
                                      <p:tavLst>
                                        <p:tav tm="0">
                                          <p:val>
                                            <p:strVal val="#ppt_h"/>
                                          </p:val>
                                        </p:tav>
                                        <p:tav tm="100000">
                                          <p:val>
                                            <p:strVal val="#ppt_h"/>
                                          </p:val>
                                        </p:tav>
                                      </p:tavLst>
                                    </p:anim>
                                    <p:animEffect transition="in" filter="fade">
                                      <p:cBhvr>
                                        <p:cTn id="333" dur="1000"/>
                                        <p:tgtEl>
                                          <p:spTgt spid="294"/>
                                        </p:tgtEl>
                                      </p:cBhvr>
                                    </p:animEffect>
                                  </p:childTnLst>
                                </p:cTn>
                              </p:par>
                              <p:par>
                                <p:cTn id="334" presetID="55" presetClass="entr" presetSubtype="0" fill="hold" nodeType="withEffect">
                                  <p:stCondLst>
                                    <p:cond delay="0"/>
                                  </p:stCondLst>
                                  <p:childTnLst>
                                    <p:set>
                                      <p:cBhvr>
                                        <p:cTn id="335" dur="1" fill="hold">
                                          <p:stCondLst>
                                            <p:cond delay="0"/>
                                          </p:stCondLst>
                                        </p:cTn>
                                        <p:tgtEl>
                                          <p:spTgt spid="293"/>
                                        </p:tgtEl>
                                        <p:attrNameLst>
                                          <p:attrName>style.visibility</p:attrName>
                                        </p:attrNameLst>
                                      </p:cBhvr>
                                      <p:to>
                                        <p:strVal val="visible"/>
                                      </p:to>
                                    </p:set>
                                    <p:anim calcmode="lin" valueType="num">
                                      <p:cBhvr>
                                        <p:cTn id="336" dur="1000" fill="hold"/>
                                        <p:tgtEl>
                                          <p:spTgt spid="293"/>
                                        </p:tgtEl>
                                        <p:attrNameLst>
                                          <p:attrName>ppt_w</p:attrName>
                                        </p:attrNameLst>
                                      </p:cBhvr>
                                      <p:tavLst>
                                        <p:tav tm="0">
                                          <p:val>
                                            <p:strVal val="#ppt_w*0.70"/>
                                          </p:val>
                                        </p:tav>
                                        <p:tav tm="100000">
                                          <p:val>
                                            <p:strVal val="#ppt_w"/>
                                          </p:val>
                                        </p:tav>
                                      </p:tavLst>
                                    </p:anim>
                                    <p:anim calcmode="lin" valueType="num">
                                      <p:cBhvr>
                                        <p:cTn id="337" dur="1000" fill="hold"/>
                                        <p:tgtEl>
                                          <p:spTgt spid="293"/>
                                        </p:tgtEl>
                                        <p:attrNameLst>
                                          <p:attrName>ppt_h</p:attrName>
                                        </p:attrNameLst>
                                      </p:cBhvr>
                                      <p:tavLst>
                                        <p:tav tm="0">
                                          <p:val>
                                            <p:strVal val="#ppt_h"/>
                                          </p:val>
                                        </p:tav>
                                        <p:tav tm="100000">
                                          <p:val>
                                            <p:strVal val="#ppt_h"/>
                                          </p:val>
                                        </p:tav>
                                      </p:tavLst>
                                    </p:anim>
                                    <p:animEffect transition="in" filter="fade">
                                      <p:cBhvr>
                                        <p:cTn id="338" dur="1000"/>
                                        <p:tgtEl>
                                          <p:spTgt spid="293"/>
                                        </p:tgtEl>
                                      </p:cBhvr>
                                    </p:animEffect>
                                  </p:childTnLst>
                                </p:cTn>
                              </p:par>
                              <p:par>
                                <p:cTn id="339" presetID="55" presetClass="entr" presetSubtype="0" fill="hold" nodeType="withEffect">
                                  <p:stCondLst>
                                    <p:cond delay="0"/>
                                  </p:stCondLst>
                                  <p:childTnLst>
                                    <p:set>
                                      <p:cBhvr>
                                        <p:cTn id="340" dur="1" fill="hold">
                                          <p:stCondLst>
                                            <p:cond delay="0"/>
                                          </p:stCondLst>
                                        </p:cTn>
                                        <p:tgtEl>
                                          <p:spTgt spid="296"/>
                                        </p:tgtEl>
                                        <p:attrNameLst>
                                          <p:attrName>style.visibility</p:attrName>
                                        </p:attrNameLst>
                                      </p:cBhvr>
                                      <p:to>
                                        <p:strVal val="visible"/>
                                      </p:to>
                                    </p:set>
                                    <p:anim calcmode="lin" valueType="num">
                                      <p:cBhvr>
                                        <p:cTn id="341" dur="1000" fill="hold"/>
                                        <p:tgtEl>
                                          <p:spTgt spid="296"/>
                                        </p:tgtEl>
                                        <p:attrNameLst>
                                          <p:attrName>ppt_w</p:attrName>
                                        </p:attrNameLst>
                                      </p:cBhvr>
                                      <p:tavLst>
                                        <p:tav tm="0">
                                          <p:val>
                                            <p:strVal val="#ppt_w*0.70"/>
                                          </p:val>
                                        </p:tav>
                                        <p:tav tm="100000">
                                          <p:val>
                                            <p:strVal val="#ppt_w"/>
                                          </p:val>
                                        </p:tav>
                                      </p:tavLst>
                                    </p:anim>
                                    <p:anim calcmode="lin" valueType="num">
                                      <p:cBhvr>
                                        <p:cTn id="342" dur="1000" fill="hold"/>
                                        <p:tgtEl>
                                          <p:spTgt spid="296"/>
                                        </p:tgtEl>
                                        <p:attrNameLst>
                                          <p:attrName>ppt_h</p:attrName>
                                        </p:attrNameLst>
                                      </p:cBhvr>
                                      <p:tavLst>
                                        <p:tav tm="0">
                                          <p:val>
                                            <p:strVal val="#ppt_h"/>
                                          </p:val>
                                        </p:tav>
                                        <p:tav tm="100000">
                                          <p:val>
                                            <p:strVal val="#ppt_h"/>
                                          </p:val>
                                        </p:tav>
                                      </p:tavLst>
                                    </p:anim>
                                    <p:animEffect transition="in" filter="fade">
                                      <p:cBhvr>
                                        <p:cTn id="343" dur="1000"/>
                                        <p:tgtEl>
                                          <p:spTgt spid="296"/>
                                        </p:tgtEl>
                                      </p:cBhvr>
                                    </p:animEffect>
                                  </p:childTnLst>
                                </p:cTn>
                              </p:par>
                              <p:par>
                                <p:cTn id="344" presetID="55" presetClass="entr" presetSubtype="0" fill="hold" nodeType="withEffect">
                                  <p:stCondLst>
                                    <p:cond delay="0"/>
                                  </p:stCondLst>
                                  <p:childTnLst>
                                    <p:set>
                                      <p:cBhvr>
                                        <p:cTn id="345" dur="1" fill="hold">
                                          <p:stCondLst>
                                            <p:cond delay="0"/>
                                          </p:stCondLst>
                                        </p:cTn>
                                        <p:tgtEl>
                                          <p:spTgt spid="295"/>
                                        </p:tgtEl>
                                        <p:attrNameLst>
                                          <p:attrName>style.visibility</p:attrName>
                                        </p:attrNameLst>
                                      </p:cBhvr>
                                      <p:to>
                                        <p:strVal val="visible"/>
                                      </p:to>
                                    </p:set>
                                    <p:anim calcmode="lin" valueType="num">
                                      <p:cBhvr>
                                        <p:cTn id="346" dur="1000" fill="hold"/>
                                        <p:tgtEl>
                                          <p:spTgt spid="295"/>
                                        </p:tgtEl>
                                        <p:attrNameLst>
                                          <p:attrName>ppt_w</p:attrName>
                                        </p:attrNameLst>
                                      </p:cBhvr>
                                      <p:tavLst>
                                        <p:tav tm="0">
                                          <p:val>
                                            <p:strVal val="#ppt_w*0.70"/>
                                          </p:val>
                                        </p:tav>
                                        <p:tav tm="100000">
                                          <p:val>
                                            <p:strVal val="#ppt_w"/>
                                          </p:val>
                                        </p:tav>
                                      </p:tavLst>
                                    </p:anim>
                                    <p:anim calcmode="lin" valueType="num">
                                      <p:cBhvr>
                                        <p:cTn id="347" dur="1000" fill="hold"/>
                                        <p:tgtEl>
                                          <p:spTgt spid="295"/>
                                        </p:tgtEl>
                                        <p:attrNameLst>
                                          <p:attrName>ppt_h</p:attrName>
                                        </p:attrNameLst>
                                      </p:cBhvr>
                                      <p:tavLst>
                                        <p:tav tm="0">
                                          <p:val>
                                            <p:strVal val="#ppt_h"/>
                                          </p:val>
                                        </p:tav>
                                        <p:tav tm="100000">
                                          <p:val>
                                            <p:strVal val="#ppt_h"/>
                                          </p:val>
                                        </p:tav>
                                      </p:tavLst>
                                    </p:anim>
                                    <p:animEffect transition="in" filter="fade">
                                      <p:cBhvr>
                                        <p:cTn id="348" dur="1000"/>
                                        <p:tgtEl>
                                          <p:spTgt spid="295"/>
                                        </p:tgtEl>
                                      </p:cBhvr>
                                    </p:animEffect>
                                  </p:childTnLst>
                                </p:cTn>
                              </p:par>
                              <p:par>
                                <p:cTn id="349" presetID="55" presetClass="entr" presetSubtype="0" fill="hold" nodeType="withEffect">
                                  <p:stCondLst>
                                    <p:cond delay="0"/>
                                  </p:stCondLst>
                                  <p:childTnLst>
                                    <p:set>
                                      <p:cBhvr>
                                        <p:cTn id="350" dur="1" fill="hold">
                                          <p:stCondLst>
                                            <p:cond delay="0"/>
                                          </p:stCondLst>
                                        </p:cTn>
                                        <p:tgtEl>
                                          <p:spTgt spid="297"/>
                                        </p:tgtEl>
                                        <p:attrNameLst>
                                          <p:attrName>style.visibility</p:attrName>
                                        </p:attrNameLst>
                                      </p:cBhvr>
                                      <p:to>
                                        <p:strVal val="visible"/>
                                      </p:to>
                                    </p:set>
                                    <p:anim calcmode="lin" valueType="num">
                                      <p:cBhvr>
                                        <p:cTn id="351" dur="1000" fill="hold"/>
                                        <p:tgtEl>
                                          <p:spTgt spid="297"/>
                                        </p:tgtEl>
                                        <p:attrNameLst>
                                          <p:attrName>ppt_w</p:attrName>
                                        </p:attrNameLst>
                                      </p:cBhvr>
                                      <p:tavLst>
                                        <p:tav tm="0">
                                          <p:val>
                                            <p:strVal val="#ppt_w*0.70"/>
                                          </p:val>
                                        </p:tav>
                                        <p:tav tm="100000">
                                          <p:val>
                                            <p:strVal val="#ppt_w"/>
                                          </p:val>
                                        </p:tav>
                                      </p:tavLst>
                                    </p:anim>
                                    <p:anim calcmode="lin" valueType="num">
                                      <p:cBhvr>
                                        <p:cTn id="352" dur="1000" fill="hold"/>
                                        <p:tgtEl>
                                          <p:spTgt spid="297"/>
                                        </p:tgtEl>
                                        <p:attrNameLst>
                                          <p:attrName>ppt_h</p:attrName>
                                        </p:attrNameLst>
                                      </p:cBhvr>
                                      <p:tavLst>
                                        <p:tav tm="0">
                                          <p:val>
                                            <p:strVal val="#ppt_h"/>
                                          </p:val>
                                        </p:tav>
                                        <p:tav tm="100000">
                                          <p:val>
                                            <p:strVal val="#ppt_h"/>
                                          </p:val>
                                        </p:tav>
                                      </p:tavLst>
                                    </p:anim>
                                    <p:animEffect transition="in" filter="fade">
                                      <p:cBhvr>
                                        <p:cTn id="353" dur="1000"/>
                                        <p:tgtEl>
                                          <p:spTgt spid="297"/>
                                        </p:tgtEl>
                                      </p:cBhvr>
                                    </p:animEffect>
                                  </p:childTnLst>
                                </p:cTn>
                              </p:par>
                              <p:par>
                                <p:cTn id="354" presetID="55" presetClass="entr" presetSubtype="0" fill="hold" nodeType="withEffect">
                                  <p:stCondLst>
                                    <p:cond delay="0"/>
                                  </p:stCondLst>
                                  <p:childTnLst>
                                    <p:set>
                                      <p:cBhvr>
                                        <p:cTn id="355" dur="1" fill="hold">
                                          <p:stCondLst>
                                            <p:cond delay="0"/>
                                          </p:stCondLst>
                                        </p:cTn>
                                        <p:tgtEl>
                                          <p:spTgt spid="299"/>
                                        </p:tgtEl>
                                        <p:attrNameLst>
                                          <p:attrName>style.visibility</p:attrName>
                                        </p:attrNameLst>
                                      </p:cBhvr>
                                      <p:to>
                                        <p:strVal val="visible"/>
                                      </p:to>
                                    </p:set>
                                    <p:anim calcmode="lin" valueType="num">
                                      <p:cBhvr>
                                        <p:cTn id="356" dur="1000" fill="hold"/>
                                        <p:tgtEl>
                                          <p:spTgt spid="299"/>
                                        </p:tgtEl>
                                        <p:attrNameLst>
                                          <p:attrName>ppt_w</p:attrName>
                                        </p:attrNameLst>
                                      </p:cBhvr>
                                      <p:tavLst>
                                        <p:tav tm="0">
                                          <p:val>
                                            <p:strVal val="#ppt_w*0.70"/>
                                          </p:val>
                                        </p:tav>
                                        <p:tav tm="100000">
                                          <p:val>
                                            <p:strVal val="#ppt_w"/>
                                          </p:val>
                                        </p:tav>
                                      </p:tavLst>
                                    </p:anim>
                                    <p:anim calcmode="lin" valueType="num">
                                      <p:cBhvr>
                                        <p:cTn id="357" dur="1000" fill="hold"/>
                                        <p:tgtEl>
                                          <p:spTgt spid="299"/>
                                        </p:tgtEl>
                                        <p:attrNameLst>
                                          <p:attrName>ppt_h</p:attrName>
                                        </p:attrNameLst>
                                      </p:cBhvr>
                                      <p:tavLst>
                                        <p:tav tm="0">
                                          <p:val>
                                            <p:strVal val="#ppt_h"/>
                                          </p:val>
                                        </p:tav>
                                        <p:tav tm="100000">
                                          <p:val>
                                            <p:strVal val="#ppt_h"/>
                                          </p:val>
                                        </p:tav>
                                      </p:tavLst>
                                    </p:anim>
                                    <p:animEffect transition="in" filter="fade">
                                      <p:cBhvr>
                                        <p:cTn id="358" dur="1000"/>
                                        <p:tgtEl>
                                          <p:spTgt spid="299"/>
                                        </p:tgtEl>
                                      </p:cBhvr>
                                    </p:animEffect>
                                  </p:childTnLst>
                                </p:cTn>
                              </p:par>
                              <p:par>
                                <p:cTn id="359" presetID="55" presetClass="entr" presetSubtype="0" fill="hold" nodeType="withEffect">
                                  <p:stCondLst>
                                    <p:cond delay="0"/>
                                  </p:stCondLst>
                                  <p:childTnLst>
                                    <p:set>
                                      <p:cBhvr>
                                        <p:cTn id="360" dur="1" fill="hold">
                                          <p:stCondLst>
                                            <p:cond delay="0"/>
                                          </p:stCondLst>
                                        </p:cTn>
                                        <p:tgtEl>
                                          <p:spTgt spid="298"/>
                                        </p:tgtEl>
                                        <p:attrNameLst>
                                          <p:attrName>style.visibility</p:attrName>
                                        </p:attrNameLst>
                                      </p:cBhvr>
                                      <p:to>
                                        <p:strVal val="visible"/>
                                      </p:to>
                                    </p:set>
                                    <p:anim calcmode="lin" valueType="num">
                                      <p:cBhvr>
                                        <p:cTn id="361" dur="1000" fill="hold"/>
                                        <p:tgtEl>
                                          <p:spTgt spid="298"/>
                                        </p:tgtEl>
                                        <p:attrNameLst>
                                          <p:attrName>ppt_w</p:attrName>
                                        </p:attrNameLst>
                                      </p:cBhvr>
                                      <p:tavLst>
                                        <p:tav tm="0">
                                          <p:val>
                                            <p:strVal val="#ppt_w*0.70"/>
                                          </p:val>
                                        </p:tav>
                                        <p:tav tm="100000">
                                          <p:val>
                                            <p:strVal val="#ppt_w"/>
                                          </p:val>
                                        </p:tav>
                                      </p:tavLst>
                                    </p:anim>
                                    <p:anim calcmode="lin" valueType="num">
                                      <p:cBhvr>
                                        <p:cTn id="362" dur="1000" fill="hold"/>
                                        <p:tgtEl>
                                          <p:spTgt spid="298"/>
                                        </p:tgtEl>
                                        <p:attrNameLst>
                                          <p:attrName>ppt_h</p:attrName>
                                        </p:attrNameLst>
                                      </p:cBhvr>
                                      <p:tavLst>
                                        <p:tav tm="0">
                                          <p:val>
                                            <p:strVal val="#ppt_h"/>
                                          </p:val>
                                        </p:tav>
                                        <p:tav tm="100000">
                                          <p:val>
                                            <p:strVal val="#ppt_h"/>
                                          </p:val>
                                        </p:tav>
                                      </p:tavLst>
                                    </p:anim>
                                    <p:animEffect transition="in" filter="fade">
                                      <p:cBhvr>
                                        <p:cTn id="363" dur="1000"/>
                                        <p:tgtEl>
                                          <p:spTgt spid="298"/>
                                        </p:tgtEl>
                                      </p:cBhvr>
                                    </p:animEffect>
                                  </p:childTnLst>
                                </p:cTn>
                              </p:par>
                              <p:par>
                                <p:cTn id="364" presetID="55" presetClass="entr" presetSubtype="0" fill="hold" nodeType="withEffect">
                                  <p:stCondLst>
                                    <p:cond delay="0"/>
                                  </p:stCondLst>
                                  <p:childTnLst>
                                    <p:set>
                                      <p:cBhvr>
                                        <p:cTn id="365" dur="1" fill="hold">
                                          <p:stCondLst>
                                            <p:cond delay="0"/>
                                          </p:stCondLst>
                                        </p:cTn>
                                        <p:tgtEl>
                                          <p:spTgt spid="300"/>
                                        </p:tgtEl>
                                        <p:attrNameLst>
                                          <p:attrName>style.visibility</p:attrName>
                                        </p:attrNameLst>
                                      </p:cBhvr>
                                      <p:to>
                                        <p:strVal val="visible"/>
                                      </p:to>
                                    </p:set>
                                    <p:anim calcmode="lin" valueType="num">
                                      <p:cBhvr>
                                        <p:cTn id="366" dur="1000" fill="hold"/>
                                        <p:tgtEl>
                                          <p:spTgt spid="300"/>
                                        </p:tgtEl>
                                        <p:attrNameLst>
                                          <p:attrName>ppt_w</p:attrName>
                                        </p:attrNameLst>
                                      </p:cBhvr>
                                      <p:tavLst>
                                        <p:tav tm="0">
                                          <p:val>
                                            <p:strVal val="#ppt_w*0.70"/>
                                          </p:val>
                                        </p:tav>
                                        <p:tav tm="100000">
                                          <p:val>
                                            <p:strVal val="#ppt_w"/>
                                          </p:val>
                                        </p:tav>
                                      </p:tavLst>
                                    </p:anim>
                                    <p:anim calcmode="lin" valueType="num">
                                      <p:cBhvr>
                                        <p:cTn id="367" dur="1000" fill="hold"/>
                                        <p:tgtEl>
                                          <p:spTgt spid="300"/>
                                        </p:tgtEl>
                                        <p:attrNameLst>
                                          <p:attrName>ppt_h</p:attrName>
                                        </p:attrNameLst>
                                      </p:cBhvr>
                                      <p:tavLst>
                                        <p:tav tm="0">
                                          <p:val>
                                            <p:strVal val="#ppt_h"/>
                                          </p:val>
                                        </p:tav>
                                        <p:tav tm="100000">
                                          <p:val>
                                            <p:strVal val="#ppt_h"/>
                                          </p:val>
                                        </p:tav>
                                      </p:tavLst>
                                    </p:anim>
                                    <p:animEffect transition="in" filter="fade">
                                      <p:cBhvr>
                                        <p:cTn id="368" dur="1000"/>
                                        <p:tgtEl>
                                          <p:spTgt spid="300"/>
                                        </p:tgtEl>
                                      </p:cBhvr>
                                    </p:animEffect>
                                  </p:childTnLst>
                                </p:cTn>
                              </p:par>
                            </p:childTnLst>
                          </p:cTn>
                        </p:par>
                      </p:childTnLst>
                    </p:cTn>
                  </p:par>
                  <p:par>
                    <p:cTn id="369" fill="hold">
                      <p:stCondLst>
                        <p:cond delay="indefinite"/>
                      </p:stCondLst>
                      <p:childTnLst>
                        <p:par>
                          <p:cTn id="370" fill="hold">
                            <p:stCondLst>
                              <p:cond delay="0"/>
                            </p:stCondLst>
                            <p:childTnLst>
                              <p:par>
                                <p:cTn id="371" presetID="42" presetClass="path" presetSubtype="0" accel="50000" decel="50000" fill="hold" nodeType="clickEffect">
                                  <p:stCondLst>
                                    <p:cond delay="0"/>
                                  </p:stCondLst>
                                  <p:childTnLst>
                                    <p:animMotion origin="layout" path="M 0.00642 -2.55319E-6 L 0.00642 0.1605 " pathEditMode="relative" rAng="0" ptsTypes="AA">
                                      <p:cBhvr>
                                        <p:cTn id="372" dur="2000" fill="hold"/>
                                        <p:tgtEl>
                                          <p:spTgt spid="296"/>
                                        </p:tgtEl>
                                        <p:attrNameLst>
                                          <p:attrName>ppt_x</p:attrName>
                                          <p:attrName>ppt_y</p:attrName>
                                        </p:attrNameLst>
                                      </p:cBhvr>
                                      <p:rCtr x="0" y="80"/>
                                    </p:animMotion>
                                  </p:childTnLst>
                                </p:cTn>
                              </p:par>
                              <p:par>
                                <p:cTn id="373" presetID="42" presetClass="path" presetSubtype="0" accel="50000" decel="50000" fill="hold" nodeType="withEffect">
                                  <p:stCondLst>
                                    <p:cond delay="0"/>
                                  </p:stCondLst>
                                  <p:childTnLst>
                                    <p:animMotion origin="layout" path="M -0.00538 -2.55319E-6 L -0.00538 0.17114 " pathEditMode="relative" rAng="0" ptsTypes="AA">
                                      <p:cBhvr>
                                        <p:cTn id="374" dur="2000" fill="hold"/>
                                        <p:tgtEl>
                                          <p:spTgt spid="293"/>
                                        </p:tgtEl>
                                        <p:attrNameLst>
                                          <p:attrName>ppt_x</p:attrName>
                                          <p:attrName>ppt_y</p:attrName>
                                        </p:attrNameLst>
                                      </p:cBhvr>
                                      <p:rCtr x="0" y="86"/>
                                    </p:animMotion>
                                  </p:childTnLst>
                                </p:cTn>
                              </p:par>
                              <p:par>
                                <p:cTn id="375" presetID="64" presetClass="path" presetSubtype="0" accel="50000" decel="50000" fill="hold" nodeType="withEffect">
                                  <p:stCondLst>
                                    <p:cond delay="0"/>
                                  </p:stCondLst>
                                  <p:childTnLst>
                                    <p:animMotion origin="layout" path="M -0.00799 0.01041 L -0.00521 -0.13783 " pathEditMode="relative" rAng="0" ptsTypes="AA">
                                      <p:cBhvr>
                                        <p:cTn id="376" dur="2000" fill="hold"/>
                                        <p:tgtEl>
                                          <p:spTgt spid="299"/>
                                        </p:tgtEl>
                                        <p:attrNameLst>
                                          <p:attrName>ppt_x</p:attrName>
                                          <p:attrName>ppt_y</p:attrName>
                                        </p:attrNameLst>
                                      </p:cBhvr>
                                      <p:rCtr x="1" y="-74"/>
                                    </p:animMotion>
                                  </p:childTnLst>
                                </p:cTn>
                              </p:par>
                              <p:par>
                                <p:cTn id="377" presetID="64" presetClass="path" presetSubtype="0" accel="50000" decel="50000" fill="hold" nodeType="withEffect">
                                  <p:stCondLst>
                                    <p:cond delay="0"/>
                                  </p:stCondLst>
                                  <p:childTnLst>
                                    <p:animMotion origin="layout" path="M -0.01007 1.60037E-6 L -0.01007 -0.14894 " pathEditMode="relative" rAng="0" ptsTypes="AA">
                                      <p:cBhvr>
                                        <p:cTn id="378" dur="2000" fill="hold"/>
                                        <p:tgtEl>
                                          <p:spTgt spid="300"/>
                                        </p:tgtEl>
                                        <p:attrNameLst>
                                          <p:attrName>ppt_x</p:attrName>
                                          <p:attrName>ppt_y</p:attrName>
                                        </p:attrNameLst>
                                      </p:cBhvr>
                                      <p:rCtr x="0" y="-74"/>
                                    </p:animMotion>
                                  </p:childTnLst>
                                </p:cTn>
                              </p:par>
                            </p:childTnLst>
                          </p:cTn>
                        </p:par>
                      </p:childTnLst>
                    </p:cTn>
                  </p:par>
                  <p:par>
                    <p:cTn id="379" fill="hold">
                      <p:stCondLst>
                        <p:cond delay="indefinite"/>
                      </p:stCondLst>
                      <p:childTnLst>
                        <p:par>
                          <p:cTn id="380" fill="hold">
                            <p:stCondLst>
                              <p:cond delay="0"/>
                            </p:stCondLst>
                            <p:childTnLst>
                              <p:par>
                                <p:cTn id="381" presetID="53" presetClass="entr" presetSubtype="0" fill="hold" grpId="0" nodeType="clickEffect">
                                  <p:stCondLst>
                                    <p:cond delay="0"/>
                                  </p:stCondLst>
                                  <p:childTnLst>
                                    <p:set>
                                      <p:cBhvr>
                                        <p:cTn id="382" dur="1" fill="hold">
                                          <p:stCondLst>
                                            <p:cond delay="0"/>
                                          </p:stCondLst>
                                        </p:cTn>
                                        <p:tgtEl>
                                          <p:spTgt spid="303"/>
                                        </p:tgtEl>
                                        <p:attrNameLst>
                                          <p:attrName>style.visibility</p:attrName>
                                        </p:attrNameLst>
                                      </p:cBhvr>
                                      <p:to>
                                        <p:strVal val="visible"/>
                                      </p:to>
                                    </p:set>
                                    <p:anim calcmode="lin" valueType="num">
                                      <p:cBhvr>
                                        <p:cTn id="383" dur="500" fill="hold"/>
                                        <p:tgtEl>
                                          <p:spTgt spid="303"/>
                                        </p:tgtEl>
                                        <p:attrNameLst>
                                          <p:attrName>ppt_w</p:attrName>
                                        </p:attrNameLst>
                                      </p:cBhvr>
                                      <p:tavLst>
                                        <p:tav tm="0">
                                          <p:val>
                                            <p:fltVal val="0"/>
                                          </p:val>
                                        </p:tav>
                                        <p:tav tm="100000">
                                          <p:val>
                                            <p:strVal val="#ppt_w"/>
                                          </p:val>
                                        </p:tav>
                                      </p:tavLst>
                                    </p:anim>
                                    <p:anim calcmode="lin" valueType="num">
                                      <p:cBhvr>
                                        <p:cTn id="384" dur="500" fill="hold"/>
                                        <p:tgtEl>
                                          <p:spTgt spid="303"/>
                                        </p:tgtEl>
                                        <p:attrNameLst>
                                          <p:attrName>ppt_h</p:attrName>
                                        </p:attrNameLst>
                                      </p:cBhvr>
                                      <p:tavLst>
                                        <p:tav tm="0">
                                          <p:val>
                                            <p:fltVal val="0"/>
                                          </p:val>
                                        </p:tav>
                                        <p:tav tm="100000">
                                          <p:val>
                                            <p:strVal val="#ppt_h"/>
                                          </p:val>
                                        </p:tav>
                                      </p:tavLst>
                                    </p:anim>
                                    <p:animEffect transition="in" filter="fade">
                                      <p:cBhvr>
                                        <p:cTn id="385" dur="500"/>
                                        <p:tgtEl>
                                          <p:spTgt spid="303"/>
                                        </p:tgtEl>
                                      </p:cBhvr>
                                    </p:animEffect>
                                  </p:childTnLst>
                                </p:cTn>
                              </p:par>
                              <p:par>
                                <p:cTn id="386" presetID="53" presetClass="entr" presetSubtype="0" fill="hold" grpId="0" nodeType="withEffect">
                                  <p:stCondLst>
                                    <p:cond delay="0"/>
                                  </p:stCondLst>
                                  <p:childTnLst>
                                    <p:set>
                                      <p:cBhvr>
                                        <p:cTn id="387" dur="1" fill="hold">
                                          <p:stCondLst>
                                            <p:cond delay="0"/>
                                          </p:stCondLst>
                                        </p:cTn>
                                        <p:tgtEl>
                                          <p:spTgt spid="304"/>
                                        </p:tgtEl>
                                        <p:attrNameLst>
                                          <p:attrName>style.visibility</p:attrName>
                                        </p:attrNameLst>
                                      </p:cBhvr>
                                      <p:to>
                                        <p:strVal val="visible"/>
                                      </p:to>
                                    </p:set>
                                    <p:anim calcmode="lin" valueType="num">
                                      <p:cBhvr>
                                        <p:cTn id="388" dur="500" fill="hold"/>
                                        <p:tgtEl>
                                          <p:spTgt spid="304"/>
                                        </p:tgtEl>
                                        <p:attrNameLst>
                                          <p:attrName>ppt_w</p:attrName>
                                        </p:attrNameLst>
                                      </p:cBhvr>
                                      <p:tavLst>
                                        <p:tav tm="0">
                                          <p:val>
                                            <p:fltVal val="0"/>
                                          </p:val>
                                        </p:tav>
                                        <p:tav tm="100000">
                                          <p:val>
                                            <p:strVal val="#ppt_w"/>
                                          </p:val>
                                        </p:tav>
                                      </p:tavLst>
                                    </p:anim>
                                    <p:anim calcmode="lin" valueType="num">
                                      <p:cBhvr>
                                        <p:cTn id="389" dur="500" fill="hold"/>
                                        <p:tgtEl>
                                          <p:spTgt spid="304"/>
                                        </p:tgtEl>
                                        <p:attrNameLst>
                                          <p:attrName>ppt_h</p:attrName>
                                        </p:attrNameLst>
                                      </p:cBhvr>
                                      <p:tavLst>
                                        <p:tav tm="0">
                                          <p:val>
                                            <p:fltVal val="0"/>
                                          </p:val>
                                        </p:tav>
                                        <p:tav tm="100000">
                                          <p:val>
                                            <p:strVal val="#ppt_h"/>
                                          </p:val>
                                        </p:tav>
                                      </p:tavLst>
                                    </p:anim>
                                    <p:animEffect transition="in" filter="fade">
                                      <p:cBhvr>
                                        <p:cTn id="390" dur="500"/>
                                        <p:tgtEl>
                                          <p:spTgt spid="304"/>
                                        </p:tgtEl>
                                      </p:cBhvr>
                                    </p:animEffect>
                                  </p:childTnLst>
                                </p:cTn>
                              </p:par>
                              <p:par>
                                <p:cTn id="391" presetID="53" presetClass="entr" presetSubtype="0" fill="hold" grpId="0" nodeType="withEffect">
                                  <p:stCondLst>
                                    <p:cond delay="0"/>
                                  </p:stCondLst>
                                  <p:childTnLst>
                                    <p:set>
                                      <p:cBhvr>
                                        <p:cTn id="392" dur="1" fill="hold">
                                          <p:stCondLst>
                                            <p:cond delay="0"/>
                                          </p:stCondLst>
                                        </p:cTn>
                                        <p:tgtEl>
                                          <p:spTgt spid="305"/>
                                        </p:tgtEl>
                                        <p:attrNameLst>
                                          <p:attrName>style.visibility</p:attrName>
                                        </p:attrNameLst>
                                      </p:cBhvr>
                                      <p:to>
                                        <p:strVal val="visible"/>
                                      </p:to>
                                    </p:set>
                                    <p:anim calcmode="lin" valueType="num">
                                      <p:cBhvr>
                                        <p:cTn id="393" dur="500" fill="hold"/>
                                        <p:tgtEl>
                                          <p:spTgt spid="305"/>
                                        </p:tgtEl>
                                        <p:attrNameLst>
                                          <p:attrName>ppt_w</p:attrName>
                                        </p:attrNameLst>
                                      </p:cBhvr>
                                      <p:tavLst>
                                        <p:tav tm="0">
                                          <p:val>
                                            <p:fltVal val="0"/>
                                          </p:val>
                                        </p:tav>
                                        <p:tav tm="100000">
                                          <p:val>
                                            <p:strVal val="#ppt_w"/>
                                          </p:val>
                                        </p:tav>
                                      </p:tavLst>
                                    </p:anim>
                                    <p:anim calcmode="lin" valueType="num">
                                      <p:cBhvr>
                                        <p:cTn id="394" dur="500" fill="hold"/>
                                        <p:tgtEl>
                                          <p:spTgt spid="305"/>
                                        </p:tgtEl>
                                        <p:attrNameLst>
                                          <p:attrName>ppt_h</p:attrName>
                                        </p:attrNameLst>
                                      </p:cBhvr>
                                      <p:tavLst>
                                        <p:tav tm="0">
                                          <p:val>
                                            <p:fltVal val="0"/>
                                          </p:val>
                                        </p:tav>
                                        <p:tav tm="100000">
                                          <p:val>
                                            <p:strVal val="#ppt_h"/>
                                          </p:val>
                                        </p:tav>
                                      </p:tavLst>
                                    </p:anim>
                                    <p:animEffect transition="in" filter="fade">
                                      <p:cBhvr>
                                        <p:cTn id="395" dur="500"/>
                                        <p:tgtEl>
                                          <p:spTgt spid="305"/>
                                        </p:tgtEl>
                                      </p:cBhvr>
                                    </p:animEffect>
                                  </p:childTnLst>
                                </p:cTn>
                              </p:par>
                              <p:par>
                                <p:cTn id="396" presetID="53" presetClass="entr" presetSubtype="0" fill="hold" grpId="0" nodeType="withEffect">
                                  <p:stCondLst>
                                    <p:cond delay="0"/>
                                  </p:stCondLst>
                                  <p:childTnLst>
                                    <p:set>
                                      <p:cBhvr>
                                        <p:cTn id="397" dur="1" fill="hold">
                                          <p:stCondLst>
                                            <p:cond delay="0"/>
                                          </p:stCondLst>
                                        </p:cTn>
                                        <p:tgtEl>
                                          <p:spTgt spid="306"/>
                                        </p:tgtEl>
                                        <p:attrNameLst>
                                          <p:attrName>style.visibility</p:attrName>
                                        </p:attrNameLst>
                                      </p:cBhvr>
                                      <p:to>
                                        <p:strVal val="visible"/>
                                      </p:to>
                                    </p:set>
                                    <p:anim calcmode="lin" valueType="num">
                                      <p:cBhvr>
                                        <p:cTn id="398" dur="500" fill="hold"/>
                                        <p:tgtEl>
                                          <p:spTgt spid="306"/>
                                        </p:tgtEl>
                                        <p:attrNameLst>
                                          <p:attrName>ppt_w</p:attrName>
                                        </p:attrNameLst>
                                      </p:cBhvr>
                                      <p:tavLst>
                                        <p:tav tm="0">
                                          <p:val>
                                            <p:fltVal val="0"/>
                                          </p:val>
                                        </p:tav>
                                        <p:tav tm="100000">
                                          <p:val>
                                            <p:strVal val="#ppt_w"/>
                                          </p:val>
                                        </p:tav>
                                      </p:tavLst>
                                    </p:anim>
                                    <p:anim calcmode="lin" valueType="num">
                                      <p:cBhvr>
                                        <p:cTn id="399" dur="500" fill="hold"/>
                                        <p:tgtEl>
                                          <p:spTgt spid="306"/>
                                        </p:tgtEl>
                                        <p:attrNameLst>
                                          <p:attrName>ppt_h</p:attrName>
                                        </p:attrNameLst>
                                      </p:cBhvr>
                                      <p:tavLst>
                                        <p:tav tm="0">
                                          <p:val>
                                            <p:fltVal val="0"/>
                                          </p:val>
                                        </p:tav>
                                        <p:tav tm="100000">
                                          <p:val>
                                            <p:strVal val="#ppt_h"/>
                                          </p:val>
                                        </p:tav>
                                      </p:tavLst>
                                    </p:anim>
                                    <p:animEffect transition="in" filter="fade">
                                      <p:cBhvr>
                                        <p:cTn id="400" dur="500"/>
                                        <p:tgtEl>
                                          <p:spTgt spid="306"/>
                                        </p:tgtEl>
                                      </p:cBhvr>
                                    </p:animEffect>
                                  </p:childTnLst>
                                </p:cTn>
                              </p:par>
                            </p:childTnLst>
                          </p:cTn>
                        </p:par>
                      </p:childTnLst>
                    </p:cTn>
                  </p:par>
                  <p:par>
                    <p:cTn id="401" fill="hold">
                      <p:stCondLst>
                        <p:cond delay="indefinite"/>
                      </p:stCondLst>
                      <p:childTnLst>
                        <p:par>
                          <p:cTn id="402" fill="hold">
                            <p:stCondLst>
                              <p:cond delay="0"/>
                            </p:stCondLst>
                            <p:childTnLst>
                              <p:par>
                                <p:cTn id="403" presetID="53" presetClass="entr" presetSubtype="0" fill="hold" grpId="0" nodeType="clickEffect">
                                  <p:stCondLst>
                                    <p:cond delay="0"/>
                                  </p:stCondLst>
                                  <p:childTnLst>
                                    <p:set>
                                      <p:cBhvr>
                                        <p:cTn id="404" dur="1" fill="hold">
                                          <p:stCondLst>
                                            <p:cond delay="0"/>
                                          </p:stCondLst>
                                        </p:cTn>
                                        <p:tgtEl>
                                          <p:spTgt spid="307"/>
                                        </p:tgtEl>
                                        <p:attrNameLst>
                                          <p:attrName>style.visibility</p:attrName>
                                        </p:attrNameLst>
                                      </p:cBhvr>
                                      <p:to>
                                        <p:strVal val="visible"/>
                                      </p:to>
                                    </p:set>
                                    <p:anim calcmode="lin" valueType="num">
                                      <p:cBhvr>
                                        <p:cTn id="405" dur="500" fill="hold"/>
                                        <p:tgtEl>
                                          <p:spTgt spid="307"/>
                                        </p:tgtEl>
                                        <p:attrNameLst>
                                          <p:attrName>ppt_w</p:attrName>
                                        </p:attrNameLst>
                                      </p:cBhvr>
                                      <p:tavLst>
                                        <p:tav tm="0">
                                          <p:val>
                                            <p:fltVal val="0"/>
                                          </p:val>
                                        </p:tav>
                                        <p:tav tm="100000">
                                          <p:val>
                                            <p:strVal val="#ppt_w"/>
                                          </p:val>
                                        </p:tav>
                                      </p:tavLst>
                                    </p:anim>
                                    <p:anim calcmode="lin" valueType="num">
                                      <p:cBhvr>
                                        <p:cTn id="406" dur="500" fill="hold"/>
                                        <p:tgtEl>
                                          <p:spTgt spid="307"/>
                                        </p:tgtEl>
                                        <p:attrNameLst>
                                          <p:attrName>ppt_h</p:attrName>
                                        </p:attrNameLst>
                                      </p:cBhvr>
                                      <p:tavLst>
                                        <p:tav tm="0">
                                          <p:val>
                                            <p:fltVal val="0"/>
                                          </p:val>
                                        </p:tav>
                                        <p:tav tm="100000">
                                          <p:val>
                                            <p:strVal val="#ppt_h"/>
                                          </p:val>
                                        </p:tav>
                                      </p:tavLst>
                                    </p:anim>
                                    <p:animEffect transition="in" filter="fade">
                                      <p:cBhvr>
                                        <p:cTn id="407" dur="500"/>
                                        <p:tgtEl>
                                          <p:spTgt spid="307"/>
                                        </p:tgtEl>
                                      </p:cBhvr>
                                    </p:animEffect>
                                  </p:childTnLst>
                                </p:cTn>
                              </p:par>
                              <p:par>
                                <p:cTn id="408" presetID="53" presetClass="entr" presetSubtype="0" fill="hold" grpId="0" nodeType="withEffect">
                                  <p:stCondLst>
                                    <p:cond delay="0"/>
                                  </p:stCondLst>
                                  <p:childTnLst>
                                    <p:set>
                                      <p:cBhvr>
                                        <p:cTn id="409" dur="1" fill="hold">
                                          <p:stCondLst>
                                            <p:cond delay="0"/>
                                          </p:stCondLst>
                                        </p:cTn>
                                        <p:tgtEl>
                                          <p:spTgt spid="308"/>
                                        </p:tgtEl>
                                        <p:attrNameLst>
                                          <p:attrName>style.visibility</p:attrName>
                                        </p:attrNameLst>
                                      </p:cBhvr>
                                      <p:to>
                                        <p:strVal val="visible"/>
                                      </p:to>
                                    </p:set>
                                    <p:anim calcmode="lin" valueType="num">
                                      <p:cBhvr>
                                        <p:cTn id="410" dur="500" fill="hold"/>
                                        <p:tgtEl>
                                          <p:spTgt spid="308"/>
                                        </p:tgtEl>
                                        <p:attrNameLst>
                                          <p:attrName>ppt_w</p:attrName>
                                        </p:attrNameLst>
                                      </p:cBhvr>
                                      <p:tavLst>
                                        <p:tav tm="0">
                                          <p:val>
                                            <p:fltVal val="0"/>
                                          </p:val>
                                        </p:tav>
                                        <p:tav tm="100000">
                                          <p:val>
                                            <p:strVal val="#ppt_w"/>
                                          </p:val>
                                        </p:tav>
                                      </p:tavLst>
                                    </p:anim>
                                    <p:anim calcmode="lin" valueType="num">
                                      <p:cBhvr>
                                        <p:cTn id="411" dur="500" fill="hold"/>
                                        <p:tgtEl>
                                          <p:spTgt spid="308"/>
                                        </p:tgtEl>
                                        <p:attrNameLst>
                                          <p:attrName>ppt_h</p:attrName>
                                        </p:attrNameLst>
                                      </p:cBhvr>
                                      <p:tavLst>
                                        <p:tav tm="0">
                                          <p:val>
                                            <p:fltVal val="0"/>
                                          </p:val>
                                        </p:tav>
                                        <p:tav tm="100000">
                                          <p:val>
                                            <p:strVal val="#ppt_h"/>
                                          </p:val>
                                        </p:tav>
                                      </p:tavLst>
                                    </p:anim>
                                    <p:animEffect transition="in" filter="fade">
                                      <p:cBhvr>
                                        <p:cTn id="412" dur="500"/>
                                        <p:tgtEl>
                                          <p:spTgt spid="308"/>
                                        </p:tgtEl>
                                      </p:cBhvr>
                                    </p:animEffect>
                                  </p:childTnLst>
                                </p:cTn>
                              </p:par>
                              <p:par>
                                <p:cTn id="413" presetID="53" presetClass="entr" presetSubtype="0" fill="hold" grpId="0" nodeType="withEffect">
                                  <p:stCondLst>
                                    <p:cond delay="0"/>
                                  </p:stCondLst>
                                  <p:childTnLst>
                                    <p:set>
                                      <p:cBhvr>
                                        <p:cTn id="414" dur="1" fill="hold">
                                          <p:stCondLst>
                                            <p:cond delay="0"/>
                                          </p:stCondLst>
                                        </p:cTn>
                                        <p:tgtEl>
                                          <p:spTgt spid="309"/>
                                        </p:tgtEl>
                                        <p:attrNameLst>
                                          <p:attrName>style.visibility</p:attrName>
                                        </p:attrNameLst>
                                      </p:cBhvr>
                                      <p:to>
                                        <p:strVal val="visible"/>
                                      </p:to>
                                    </p:set>
                                    <p:anim calcmode="lin" valueType="num">
                                      <p:cBhvr>
                                        <p:cTn id="415" dur="500" fill="hold"/>
                                        <p:tgtEl>
                                          <p:spTgt spid="309"/>
                                        </p:tgtEl>
                                        <p:attrNameLst>
                                          <p:attrName>ppt_w</p:attrName>
                                        </p:attrNameLst>
                                      </p:cBhvr>
                                      <p:tavLst>
                                        <p:tav tm="0">
                                          <p:val>
                                            <p:fltVal val="0"/>
                                          </p:val>
                                        </p:tav>
                                        <p:tav tm="100000">
                                          <p:val>
                                            <p:strVal val="#ppt_w"/>
                                          </p:val>
                                        </p:tav>
                                      </p:tavLst>
                                    </p:anim>
                                    <p:anim calcmode="lin" valueType="num">
                                      <p:cBhvr>
                                        <p:cTn id="416" dur="500" fill="hold"/>
                                        <p:tgtEl>
                                          <p:spTgt spid="309"/>
                                        </p:tgtEl>
                                        <p:attrNameLst>
                                          <p:attrName>ppt_h</p:attrName>
                                        </p:attrNameLst>
                                      </p:cBhvr>
                                      <p:tavLst>
                                        <p:tav tm="0">
                                          <p:val>
                                            <p:fltVal val="0"/>
                                          </p:val>
                                        </p:tav>
                                        <p:tav tm="100000">
                                          <p:val>
                                            <p:strVal val="#ppt_h"/>
                                          </p:val>
                                        </p:tav>
                                      </p:tavLst>
                                    </p:anim>
                                    <p:animEffect transition="in" filter="fade">
                                      <p:cBhvr>
                                        <p:cTn id="417" dur="500"/>
                                        <p:tgtEl>
                                          <p:spTgt spid="309"/>
                                        </p:tgtEl>
                                      </p:cBhvr>
                                    </p:animEffect>
                                  </p:childTnLst>
                                </p:cTn>
                              </p:par>
                              <p:par>
                                <p:cTn id="418" presetID="53" presetClass="entr" presetSubtype="0" fill="hold" grpId="0" nodeType="withEffect">
                                  <p:stCondLst>
                                    <p:cond delay="0"/>
                                  </p:stCondLst>
                                  <p:childTnLst>
                                    <p:set>
                                      <p:cBhvr>
                                        <p:cTn id="419" dur="1" fill="hold">
                                          <p:stCondLst>
                                            <p:cond delay="0"/>
                                          </p:stCondLst>
                                        </p:cTn>
                                        <p:tgtEl>
                                          <p:spTgt spid="310"/>
                                        </p:tgtEl>
                                        <p:attrNameLst>
                                          <p:attrName>style.visibility</p:attrName>
                                        </p:attrNameLst>
                                      </p:cBhvr>
                                      <p:to>
                                        <p:strVal val="visible"/>
                                      </p:to>
                                    </p:set>
                                    <p:anim calcmode="lin" valueType="num">
                                      <p:cBhvr>
                                        <p:cTn id="420" dur="500" fill="hold"/>
                                        <p:tgtEl>
                                          <p:spTgt spid="310"/>
                                        </p:tgtEl>
                                        <p:attrNameLst>
                                          <p:attrName>ppt_w</p:attrName>
                                        </p:attrNameLst>
                                      </p:cBhvr>
                                      <p:tavLst>
                                        <p:tav tm="0">
                                          <p:val>
                                            <p:fltVal val="0"/>
                                          </p:val>
                                        </p:tav>
                                        <p:tav tm="100000">
                                          <p:val>
                                            <p:strVal val="#ppt_w"/>
                                          </p:val>
                                        </p:tav>
                                      </p:tavLst>
                                    </p:anim>
                                    <p:anim calcmode="lin" valueType="num">
                                      <p:cBhvr>
                                        <p:cTn id="421" dur="500" fill="hold"/>
                                        <p:tgtEl>
                                          <p:spTgt spid="310"/>
                                        </p:tgtEl>
                                        <p:attrNameLst>
                                          <p:attrName>ppt_h</p:attrName>
                                        </p:attrNameLst>
                                      </p:cBhvr>
                                      <p:tavLst>
                                        <p:tav tm="0">
                                          <p:val>
                                            <p:fltVal val="0"/>
                                          </p:val>
                                        </p:tav>
                                        <p:tav tm="100000">
                                          <p:val>
                                            <p:strVal val="#ppt_h"/>
                                          </p:val>
                                        </p:tav>
                                      </p:tavLst>
                                    </p:anim>
                                    <p:animEffect transition="in" filter="fade">
                                      <p:cBhvr>
                                        <p:cTn id="422" dur="500"/>
                                        <p:tgtEl>
                                          <p:spTgt spid="310"/>
                                        </p:tgtEl>
                                      </p:cBhvr>
                                    </p:animEffect>
                                  </p:childTnLst>
                                </p:cTn>
                              </p:par>
                            </p:childTnLst>
                          </p:cTn>
                        </p:par>
                        <p:par>
                          <p:cTn id="423" fill="hold">
                            <p:stCondLst>
                              <p:cond delay="500"/>
                            </p:stCondLst>
                            <p:childTnLst>
                              <p:par>
                                <p:cTn id="424" presetID="53" presetClass="entr" presetSubtype="0" fill="hold" grpId="0" nodeType="afterEffect">
                                  <p:stCondLst>
                                    <p:cond delay="0"/>
                                  </p:stCondLst>
                                  <p:childTnLst>
                                    <p:set>
                                      <p:cBhvr>
                                        <p:cTn id="425" dur="1" fill="hold">
                                          <p:stCondLst>
                                            <p:cond delay="0"/>
                                          </p:stCondLst>
                                        </p:cTn>
                                        <p:tgtEl>
                                          <p:spTgt spid="311"/>
                                        </p:tgtEl>
                                        <p:attrNameLst>
                                          <p:attrName>style.visibility</p:attrName>
                                        </p:attrNameLst>
                                      </p:cBhvr>
                                      <p:to>
                                        <p:strVal val="visible"/>
                                      </p:to>
                                    </p:set>
                                    <p:anim calcmode="lin" valueType="num">
                                      <p:cBhvr>
                                        <p:cTn id="426" dur="500" fill="hold"/>
                                        <p:tgtEl>
                                          <p:spTgt spid="311"/>
                                        </p:tgtEl>
                                        <p:attrNameLst>
                                          <p:attrName>ppt_w</p:attrName>
                                        </p:attrNameLst>
                                      </p:cBhvr>
                                      <p:tavLst>
                                        <p:tav tm="0">
                                          <p:val>
                                            <p:fltVal val="0"/>
                                          </p:val>
                                        </p:tav>
                                        <p:tav tm="100000">
                                          <p:val>
                                            <p:strVal val="#ppt_w"/>
                                          </p:val>
                                        </p:tav>
                                      </p:tavLst>
                                    </p:anim>
                                    <p:anim calcmode="lin" valueType="num">
                                      <p:cBhvr>
                                        <p:cTn id="427" dur="500" fill="hold"/>
                                        <p:tgtEl>
                                          <p:spTgt spid="311"/>
                                        </p:tgtEl>
                                        <p:attrNameLst>
                                          <p:attrName>ppt_h</p:attrName>
                                        </p:attrNameLst>
                                      </p:cBhvr>
                                      <p:tavLst>
                                        <p:tav tm="0">
                                          <p:val>
                                            <p:fltVal val="0"/>
                                          </p:val>
                                        </p:tav>
                                        <p:tav tm="100000">
                                          <p:val>
                                            <p:strVal val="#ppt_h"/>
                                          </p:val>
                                        </p:tav>
                                      </p:tavLst>
                                    </p:anim>
                                    <p:animEffect transition="in" filter="fade">
                                      <p:cBhvr>
                                        <p:cTn id="428" dur="500"/>
                                        <p:tgtEl>
                                          <p:spTgt spid="311"/>
                                        </p:tgtEl>
                                      </p:cBhvr>
                                    </p:animEffect>
                                  </p:childTnLst>
                                </p:cTn>
                              </p:par>
                            </p:childTnLst>
                          </p:cTn>
                        </p:par>
                        <p:par>
                          <p:cTn id="429" fill="hold">
                            <p:stCondLst>
                              <p:cond delay="1000"/>
                            </p:stCondLst>
                            <p:childTnLst>
                              <p:par>
                                <p:cTn id="430" presetID="53" presetClass="entr" presetSubtype="0" fill="hold" grpId="0" nodeType="afterEffect">
                                  <p:stCondLst>
                                    <p:cond delay="0"/>
                                  </p:stCondLst>
                                  <p:childTnLst>
                                    <p:set>
                                      <p:cBhvr>
                                        <p:cTn id="431" dur="1" fill="hold">
                                          <p:stCondLst>
                                            <p:cond delay="0"/>
                                          </p:stCondLst>
                                        </p:cTn>
                                        <p:tgtEl>
                                          <p:spTgt spid="312"/>
                                        </p:tgtEl>
                                        <p:attrNameLst>
                                          <p:attrName>style.visibility</p:attrName>
                                        </p:attrNameLst>
                                      </p:cBhvr>
                                      <p:to>
                                        <p:strVal val="visible"/>
                                      </p:to>
                                    </p:set>
                                    <p:anim calcmode="lin" valueType="num">
                                      <p:cBhvr>
                                        <p:cTn id="432" dur="500" fill="hold"/>
                                        <p:tgtEl>
                                          <p:spTgt spid="312"/>
                                        </p:tgtEl>
                                        <p:attrNameLst>
                                          <p:attrName>ppt_w</p:attrName>
                                        </p:attrNameLst>
                                      </p:cBhvr>
                                      <p:tavLst>
                                        <p:tav tm="0">
                                          <p:val>
                                            <p:fltVal val="0"/>
                                          </p:val>
                                        </p:tav>
                                        <p:tav tm="100000">
                                          <p:val>
                                            <p:strVal val="#ppt_w"/>
                                          </p:val>
                                        </p:tav>
                                      </p:tavLst>
                                    </p:anim>
                                    <p:anim calcmode="lin" valueType="num">
                                      <p:cBhvr>
                                        <p:cTn id="433" dur="500" fill="hold"/>
                                        <p:tgtEl>
                                          <p:spTgt spid="312"/>
                                        </p:tgtEl>
                                        <p:attrNameLst>
                                          <p:attrName>ppt_h</p:attrName>
                                        </p:attrNameLst>
                                      </p:cBhvr>
                                      <p:tavLst>
                                        <p:tav tm="0">
                                          <p:val>
                                            <p:fltVal val="0"/>
                                          </p:val>
                                        </p:tav>
                                        <p:tav tm="100000">
                                          <p:val>
                                            <p:strVal val="#ppt_h"/>
                                          </p:val>
                                        </p:tav>
                                      </p:tavLst>
                                    </p:anim>
                                    <p:animEffect transition="in" filter="fade">
                                      <p:cBhvr>
                                        <p:cTn id="434" dur="500"/>
                                        <p:tgtEl>
                                          <p:spTgt spid="312"/>
                                        </p:tgtEl>
                                      </p:cBhvr>
                                    </p:animEffect>
                                  </p:childTnLst>
                                </p:cTn>
                              </p:par>
                            </p:childTnLst>
                          </p:cTn>
                        </p:par>
                        <p:par>
                          <p:cTn id="435" fill="hold">
                            <p:stCondLst>
                              <p:cond delay="1500"/>
                            </p:stCondLst>
                            <p:childTnLst>
                              <p:par>
                                <p:cTn id="436" presetID="53" presetClass="entr" presetSubtype="0" fill="hold" grpId="0" nodeType="afterEffect">
                                  <p:stCondLst>
                                    <p:cond delay="0"/>
                                  </p:stCondLst>
                                  <p:childTnLst>
                                    <p:set>
                                      <p:cBhvr>
                                        <p:cTn id="437" dur="1" fill="hold">
                                          <p:stCondLst>
                                            <p:cond delay="0"/>
                                          </p:stCondLst>
                                        </p:cTn>
                                        <p:tgtEl>
                                          <p:spTgt spid="313"/>
                                        </p:tgtEl>
                                        <p:attrNameLst>
                                          <p:attrName>style.visibility</p:attrName>
                                        </p:attrNameLst>
                                      </p:cBhvr>
                                      <p:to>
                                        <p:strVal val="visible"/>
                                      </p:to>
                                    </p:set>
                                    <p:anim calcmode="lin" valueType="num">
                                      <p:cBhvr>
                                        <p:cTn id="438" dur="500" fill="hold"/>
                                        <p:tgtEl>
                                          <p:spTgt spid="313"/>
                                        </p:tgtEl>
                                        <p:attrNameLst>
                                          <p:attrName>ppt_w</p:attrName>
                                        </p:attrNameLst>
                                      </p:cBhvr>
                                      <p:tavLst>
                                        <p:tav tm="0">
                                          <p:val>
                                            <p:fltVal val="0"/>
                                          </p:val>
                                        </p:tav>
                                        <p:tav tm="100000">
                                          <p:val>
                                            <p:strVal val="#ppt_w"/>
                                          </p:val>
                                        </p:tav>
                                      </p:tavLst>
                                    </p:anim>
                                    <p:anim calcmode="lin" valueType="num">
                                      <p:cBhvr>
                                        <p:cTn id="439" dur="500" fill="hold"/>
                                        <p:tgtEl>
                                          <p:spTgt spid="313"/>
                                        </p:tgtEl>
                                        <p:attrNameLst>
                                          <p:attrName>ppt_h</p:attrName>
                                        </p:attrNameLst>
                                      </p:cBhvr>
                                      <p:tavLst>
                                        <p:tav tm="0">
                                          <p:val>
                                            <p:fltVal val="0"/>
                                          </p:val>
                                        </p:tav>
                                        <p:tav tm="100000">
                                          <p:val>
                                            <p:strVal val="#ppt_h"/>
                                          </p:val>
                                        </p:tav>
                                      </p:tavLst>
                                    </p:anim>
                                    <p:animEffect transition="in" filter="fade">
                                      <p:cBhvr>
                                        <p:cTn id="440" dur="500"/>
                                        <p:tgtEl>
                                          <p:spTgt spid="313"/>
                                        </p:tgtEl>
                                      </p:cBhvr>
                                    </p:animEffect>
                                  </p:childTnLst>
                                </p:cTn>
                              </p:par>
                            </p:childTnLst>
                          </p:cTn>
                        </p:par>
                      </p:childTnLst>
                    </p:cTn>
                  </p:par>
                  <p:par>
                    <p:cTn id="441" fill="hold">
                      <p:stCondLst>
                        <p:cond delay="indefinite"/>
                      </p:stCondLst>
                      <p:childTnLst>
                        <p:par>
                          <p:cTn id="442" fill="hold">
                            <p:stCondLst>
                              <p:cond delay="0"/>
                            </p:stCondLst>
                            <p:childTnLst>
                              <p:par>
                                <p:cTn id="443" presetID="53" presetClass="entr" presetSubtype="0" fill="hold" grpId="0" nodeType="clickEffect">
                                  <p:stCondLst>
                                    <p:cond delay="0"/>
                                  </p:stCondLst>
                                  <p:childTnLst>
                                    <p:set>
                                      <p:cBhvr>
                                        <p:cTn id="444" dur="1" fill="hold">
                                          <p:stCondLst>
                                            <p:cond delay="0"/>
                                          </p:stCondLst>
                                        </p:cTn>
                                        <p:tgtEl>
                                          <p:spTgt spid="314"/>
                                        </p:tgtEl>
                                        <p:attrNameLst>
                                          <p:attrName>style.visibility</p:attrName>
                                        </p:attrNameLst>
                                      </p:cBhvr>
                                      <p:to>
                                        <p:strVal val="visible"/>
                                      </p:to>
                                    </p:set>
                                    <p:anim calcmode="lin" valueType="num">
                                      <p:cBhvr>
                                        <p:cTn id="445" dur="500" fill="hold"/>
                                        <p:tgtEl>
                                          <p:spTgt spid="314"/>
                                        </p:tgtEl>
                                        <p:attrNameLst>
                                          <p:attrName>ppt_w</p:attrName>
                                        </p:attrNameLst>
                                      </p:cBhvr>
                                      <p:tavLst>
                                        <p:tav tm="0">
                                          <p:val>
                                            <p:fltVal val="0"/>
                                          </p:val>
                                        </p:tav>
                                        <p:tav tm="100000">
                                          <p:val>
                                            <p:strVal val="#ppt_w"/>
                                          </p:val>
                                        </p:tav>
                                      </p:tavLst>
                                    </p:anim>
                                    <p:anim calcmode="lin" valueType="num">
                                      <p:cBhvr>
                                        <p:cTn id="446" dur="500" fill="hold"/>
                                        <p:tgtEl>
                                          <p:spTgt spid="314"/>
                                        </p:tgtEl>
                                        <p:attrNameLst>
                                          <p:attrName>ppt_h</p:attrName>
                                        </p:attrNameLst>
                                      </p:cBhvr>
                                      <p:tavLst>
                                        <p:tav tm="0">
                                          <p:val>
                                            <p:fltVal val="0"/>
                                          </p:val>
                                        </p:tav>
                                        <p:tav tm="100000">
                                          <p:val>
                                            <p:strVal val="#ppt_h"/>
                                          </p:val>
                                        </p:tav>
                                      </p:tavLst>
                                    </p:anim>
                                    <p:animEffect transition="in" filter="fade">
                                      <p:cBhvr>
                                        <p:cTn id="447" dur="500"/>
                                        <p:tgtEl>
                                          <p:spTgt spid="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 grpId="0" animBg="1"/>
      <p:bldP spid="166" grpId="0" animBg="1"/>
      <p:bldP spid="303" grpId="0" animBg="1"/>
      <p:bldP spid="304" grpId="0" animBg="1"/>
      <p:bldP spid="305" grpId="0" animBg="1"/>
      <p:bldP spid="306" grpId="0" animBg="1"/>
      <p:bldP spid="307" grpId="0" animBg="1"/>
      <p:bldP spid="308" grpId="0" animBg="1"/>
      <p:bldP spid="309" grpId="0" animBg="1"/>
      <p:bldP spid="310" grpId="0" animBg="1"/>
      <p:bldP spid="311" grpId="0" animBg="1"/>
      <p:bldP spid="312" grpId="0" animBg="1"/>
      <p:bldP spid="313" grpId="0" animBg="1"/>
      <p:bldP spid="3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ttangolo 54"/>
          <p:cNvSpPr/>
          <p:nvPr/>
        </p:nvSpPr>
        <p:spPr>
          <a:xfrm>
            <a:off x="2571736" y="3571876"/>
            <a:ext cx="1214446" cy="307181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4" name="Rettangolo 53"/>
          <p:cNvSpPr/>
          <p:nvPr/>
        </p:nvSpPr>
        <p:spPr>
          <a:xfrm>
            <a:off x="142844" y="3571876"/>
            <a:ext cx="2428892" cy="307181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AutoShape 3">
            <a:hlinkClick r:id="" action="ppaction://hlinkshowjump?jump=previousslide" highlightClick="1"/>
          </p:cNvPr>
          <p:cNvSpPr>
            <a:spLocks noChangeArrowheads="1"/>
          </p:cNvSpPr>
          <p:nvPr/>
        </p:nvSpPr>
        <p:spPr bwMode="auto">
          <a:xfrm>
            <a:off x="107950" y="115888"/>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4" name="AutoShape 40">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sp>
        <p:nvSpPr>
          <p:cNvPr id="5" name="Titolo 1"/>
          <p:cNvSpPr>
            <a:spLocks noGrp="1"/>
          </p:cNvSpPr>
          <p:nvPr>
            <p:ph type="title"/>
          </p:nvPr>
        </p:nvSpPr>
        <p:spPr>
          <a:xfrm>
            <a:off x="457200" y="-142892"/>
            <a:ext cx="8229600" cy="1143000"/>
          </a:xfrm>
        </p:spPr>
        <p:txBody>
          <a:bodyPr>
            <a:normAutofit/>
          </a:bodyPr>
          <a:lstStyle/>
          <a:p>
            <a:r>
              <a:rPr lang="it-IT" sz="2800" b="1" dirty="0" smtClean="0">
                <a:latin typeface="Times New Roman" pitchFamily="18" charset="0"/>
                <a:cs typeface="Times New Roman" pitchFamily="18" charset="0"/>
              </a:rPr>
              <a:t>La distribuzione delle mutazioni cromosomiche sottodominanti legata alla fitness dei supergeni</a:t>
            </a:r>
            <a:endParaRPr lang="it-IT" sz="2800" b="1" dirty="0">
              <a:latin typeface="Times New Roman" pitchFamily="18" charset="0"/>
              <a:cs typeface="Times New Roman" pitchFamily="18" charset="0"/>
            </a:endParaRPr>
          </a:p>
        </p:txBody>
      </p:sp>
      <p:grpSp>
        <p:nvGrpSpPr>
          <p:cNvPr id="6" name="Gruppo 5"/>
          <p:cNvGrpSpPr/>
          <p:nvPr/>
        </p:nvGrpSpPr>
        <p:grpSpPr>
          <a:xfrm>
            <a:off x="500034" y="3786190"/>
            <a:ext cx="3000396" cy="2714644"/>
            <a:chOff x="2643174" y="2928934"/>
            <a:chExt cx="3000396" cy="2714644"/>
          </a:xfrm>
        </p:grpSpPr>
        <p:sp>
          <p:nvSpPr>
            <p:cNvPr id="7" name="Rettangolo 6"/>
            <p:cNvSpPr/>
            <p:nvPr/>
          </p:nvSpPr>
          <p:spPr>
            <a:xfrm>
              <a:off x="2643174" y="4000504"/>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Rettangolo 7"/>
            <p:cNvSpPr/>
            <p:nvPr/>
          </p:nvSpPr>
          <p:spPr>
            <a:xfrm>
              <a:off x="3857620" y="2928934"/>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Rettangolo 8"/>
            <p:cNvSpPr/>
            <p:nvPr/>
          </p:nvSpPr>
          <p:spPr>
            <a:xfrm>
              <a:off x="5072066" y="2928934"/>
              <a:ext cx="571504" cy="57150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Rettangolo 9"/>
            <p:cNvSpPr/>
            <p:nvPr/>
          </p:nvSpPr>
          <p:spPr>
            <a:xfrm>
              <a:off x="2643174" y="2928934"/>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Rettangolo 10"/>
            <p:cNvSpPr/>
            <p:nvPr/>
          </p:nvSpPr>
          <p:spPr>
            <a:xfrm>
              <a:off x="5072066" y="5072074"/>
              <a:ext cx="571504" cy="57150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3857620" y="5072074"/>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Rettangolo 12"/>
            <p:cNvSpPr/>
            <p:nvPr/>
          </p:nvSpPr>
          <p:spPr>
            <a:xfrm>
              <a:off x="2643174" y="5072074"/>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ttangolo 13"/>
            <p:cNvSpPr/>
            <p:nvPr/>
          </p:nvSpPr>
          <p:spPr>
            <a:xfrm>
              <a:off x="5072066" y="4000504"/>
              <a:ext cx="571504" cy="57150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Rettangolo 14"/>
            <p:cNvSpPr/>
            <p:nvPr/>
          </p:nvSpPr>
          <p:spPr>
            <a:xfrm>
              <a:off x="3857620" y="4000504"/>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39" name="Rettangolo 38"/>
          <p:cNvSpPr/>
          <p:nvPr/>
        </p:nvSpPr>
        <p:spPr>
          <a:xfrm>
            <a:off x="4071934" y="4857760"/>
            <a:ext cx="571504" cy="57150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0" name="Rettangolo 39"/>
          <p:cNvSpPr/>
          <p:nvPr/>
        </p:nvSpPr>
        <p:spPr>
          <a:xfrm>
            <a:off x="4071934" y="4214818"/>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1" name="Text Box 7"/>
          <p:cNvSpPr txBox="1">
            <a:spLocks noChangeArrowheads="1"/>
          </p:cNvSpPr>
          <p:nvPr/>
        </p:nvSpPr>
        <p:spPr bwMode="auto">
          <a:xfrm>
            <a:off x="357158" y="3000372"/>
            <a:ext cx="3143272" cy="523220"/>
          </a:xfrm>
          <a:prstGeom prst="rect">
            <a:avLst/>
          </a:prstGeom>
          <a:noFill/>
          <a:ln w="9525">
            <a:noFill/>
            <a:miter lim="800000"/>
            <a:headEnd/>
            <a:tailEnd/>
          </a:ln>
        </p:spPr>
        <p:txBody>
          <a:bodyPr wrap="square">
            <a:spAutoFit/>
          </a:bodyPr>
          <a:lstStyle/>
          <a:p>
            <a:pPr>
              <a:lnSpc>
                <a:spcPct val="75000"/>
              </a:lnSpc>
              <a:spcBef>
                <a:spcPct val="50000"/>
              </a:spcBef>
            </a:pPr>
            <a:r>
              <a:rPr lang="it-IT" sz="1400" b="1" i="0" dirty="0" smtClean="0">
                <a:latin typeface="Times New Roman" pitchFamily="18" charset="0"/>
              </a:rPr>
              <a:t>W’</a:t>
            </a:r>
            <a:r>
              <a:rPr lang="it-IT" sz="1400" b="1" i="0" baseline="-25000" dirty="0" smtClean="0">
                <a:latin typeface="Times New Roman" pitchFamily="18" charset="0"/>
              </a:rPr>
              <a:t>11StSt</a:t>
            </a:r>
            <a:r>
              <a:rPr lang="it-IT" sz="1400" b="1" i="0" dirty="0" smtClean="0">
                <a:latin typeface="Times New Roman" pitchFamily="18" charset="0"/>
              </a:rPr>
              <a:t>&gt;</a:t>
            </a:r>
            <a:r>
              <a:rPr lang="it-IT" sz="1400" b="1" dirty="0" smtClean="0">
                <a:latin typeface="Times New Roman" pitchFamily="18" charset="0"/>
              </a:rPr>
              <a:t> W’</a:t>
            </a:r>
            <a:r>
              <a:rPr lang="it-IT" sz="1400" b="1" baseline="-25000" dirty="0" smtClean="0">
                <a:latin typeface="Times New Roman" pitchFamily="18" charset="0"/>
              </a:rPr>
              <a:t>22InvInv </a:t>
            </a:r>
            <a:r>
              <a:rPr lang="it-IT" sz="1400" b="1" dirty="0" smtClean="0">
                <a:latin typeface="Times New Roman" pitchFamily="18" charset="0"/>
              </a:rPr>
              <a:t>in ambiente 1 </a:t>
            </a:r>
          </a:p>
          <a:p>
            <a:pPr>
              <a:lnSpc>
                <a:spcPct val="75000"/>
              </a:lnSpc>
              <a:spcBef>
                <a:spcPct val="50000"/>
              </a:spcBef>
            </a:pPr>
            <a:r>
              <a:rPr lang="it-IT" sz="1400" b="1" dirty="0" smtClean="0">
                <a:latin typeface="Times New Roman" pitchFamily="18" charset="0"/>
              </a:rPr>
              <a:t>W’</a:t>
            </a:r>
            <a:r>
              <a:rPr lang="it-IT" sz="1400" b="1" baseline="-25000" dirty="0" smtClean="0">
                <a:latin typeface="Times New Roman" pitchFamily="18" charset="0"/>
              </a:rPr>
              <a:t>11StSt</a:t>
            </a:r>
            <a:r>
              <a:rPr lang="it-IT" sz="1400" b="1" dirty="0" smtClean="0">
                <a:latin typeface="Times New Roman" pitchFamily="18" charset="0"/>
              </a:rPr>
              <a:t>&lt; W’</a:t>
            </a:r>
            <a:r>
              <a:rPr lang="it-IT" sz="1400" b="1" baseline="-25000" dirty="0" smtClean="0">
                <a:latin typeface="Times New Roman" pitchFamily="18" charset="0"/>
              </a:rPr>
              <a:t>22InvInv </a:t>
            </a:r>
            <a:r>
              <a:rPr lang="it-IT" sz="1400" b="1" dirty="0" smtClean="0">
                <a:latin typeface="Times New Roman" pitchFamily="18" charset="0"/>
              </a:rPr>
              <a:t>in ambiente 2 </a:t>
            </a:r>
            <a:endParaRPr lang="it-IT" sz="1400" b="1" i="0" dirty="0">
              <a:latin typeface="Times New Roman" pitchFamily="18" charset="0"/>
            </a:endParaRPr>
          </a:p>
        </p:txBody>
      </p:sp>
      <p:sp>
        <p:nvSpPr>
          <p:cNvPr id="42" name="Text Box 19"/>
          <p:cNvSpPr txBox="1">
            <a:spLocks noChangeArrowheads="1"/>
          </p:cNvSpPr>
          <p:nvPr/>
        </p:nvSpPr>
        <p:spPr bwMode="auto">
          <a:xfrm>
            <a:off x="142844" y="1974827"/>
            <a:ext cx="4214842" cy="954107"/>
          </a:xfrm>
          <a:prstGeom prst="rect">
            <a:avLst/>
          </a:prstGeom>
          <a:solidFill>
            <a:schemeClr val="tx2">
              <a:lumMod val="50000"/>
            </a:schemeClr>
          </a:solidFill>
          <a:ln w="9525">
            <a:noFill/>
            <a:miter lim="800000"/>
            <a:headEnd/>
            <a:tailEnd/>
          </a:ln>
        </p:spPr>
        <p:txBody>
          <a:bodyPr wrap="square">
            <a:spAutoFit/>
          </a:bodyPr>
          <a:lstStyle/>
          <a:p>
            <a:pPr>
              <a:spcBef>
                <a:spcPct val="50000"/>
              </a:spcBef>
            </a:pPr>
            <a:r>
              <a:rPr lang="it-IT" sz="1400" b="1" i="0" dirty="0" smtClean="0">
                <a:solidFill>
                  <a:srgbClr val="FFCCFF"/>
                </a:solidFill>
                <a:latin typeface="Times New Roman" pitchFamily="18" charset="0"/>
              </a:rPr>
              <a:t>Se, come ci si aspetta, l’inversione è sottodominante, la combinazione moltiplicativa delle fitness porta al vantaggio di un omozigote rispetto all’altro in un ambiente e lo svantaggio in un altro ambiente.</a:t>
            </a:r>
            <a:endParaRPr lang="it-IT" sz="1400" b="1" i="0" dirty="0">
              <a:solidFill>
                <a:srgbClr val="FFCCFF"/>
              </a:solidFill>
              <a:latin typeface="Times New Roman" pitchFamily="18" charset="0"/>
            </a:endParaRPr>
          </a:p>
        </p:txBody>
      </p:sp>
      <p:sp>
        <p:nvSpPr>
          <p:cNvPr id="43" name="Text Box 19"/>
          <p:cNvSpPr txBox="1">
            <a:spLocks noChangeArrowheads="1"/>
          </p:cNvSpPr>
          <p:nvPr/>
        </p:nvSpPr>
        <p:spPr bwMode="auto">
          <a:xfrm>
            <a:off x="142844" y="857232"/>
            <a:ext cx="8858312" cy="738664"/>
          </a:xfrm>
          <a:prstGeom prst="rect">
            <a:avLst/>
          </a:prstGeom>
          <a:solidFill>
            <a:schemeClr val="accent6">
              <a:lumMod val="50000"/>
            </a:schemeClr>
          </a:solidFill>
          <a:ln w="9525">
            <a:noFill/>
            <a:miter lim="800000"/>
            <a:headEnd/>
            <a:tailEnd/>
          </a:ln>
        </p:spPr>
        <p:txBody>
          <a:bodyPr wrap="square">
            <a:spAutoFit/>
          </a:bodyPr>
          <a:lstStyle/>
          <a:p>
            <a:pPr>
              <a:spcBef>
                <a:spcPct val="50000"/>
              </a:spcBef>
            </a:pPr>
            <a:r>
              <a:rPr lang="it-IT" sz="1400" b="1" i="0" dirty="0" smtClean="0">
                <a:solidFill>
                  <a:srgbClr val="FFFF00"/>
                </a:solidFill>
                <a:latin typeface="Times New Roman" pitchFamily="18" charset="0"/>
              </a:rPr>
              <a:t>In caso di eterogeneità ambientale, su grande o piccola scala, le combinazioni degli alleli dei supergeni presenti nel cromosoma invertito possono conferire in omozigosi un vantaggio selettivo rispetto alle combinazioni presenti nel cromosoma standard in una matrice ambientale e uno svantaggio in un’altra.</a:t>
            </a:r>
            <a:endParaRPr lang="it-IT" sz="1400" b="1" i="0" dirty="0">
              <a:solidFill>
                <a:srgbClr val="FFFF00"/>
              </a:solidFill>
              <a:latin typeface="Times New Roman" pitchFamily="18" charset="0"/>
            </a:endParaRPr>
          </a:p>
        </p:txBody>
      </p:sp>
      <p:sp>
        <p:nvSpPr>
          <p:cNvPr id="44" name="Text Box 19"/>
          <p:cNvSpPr txBox="1">
            <a:spLocks noChangeArrowheads="1"/>
          </p:cNvSpPr>
          <p:nvPr/>
        </p:nvSpPr>
        <p:spPr bwMode="auto">
          <a:xfrm>
            <a:off x="4000496" y="5761041"/>
            <a:ext cx="4929222" cy="954107"/>
          </a:xfrm>
          <a:prstGeom prst="rect">
            <a:avLst/>
          </a:prstGeom>
          <a:solidFill>
            <a:schemeClr val="tx2">
              <a:lumMod val="75000"/>
            </a:schemeClr>
          </a:solidFill>
          <a:ln w="9525">
            <a:noFill/>
            <a:miter lim="800000"/>
            <a:headEnd/>
            <a:tailEnd/>
          </a:ln>
        </p:spPr>
        <p:txBody>
          <a:bodyPr wrap="square">
            <a:spAutoFit/>
          </a:bodyPr>
          <a:lstStyle/>
          <a:p>
            <a:pPr>
              <a:spcBef>
                <a:spcPct val="50000"/>
              </a:spcBef>
            </a:pPr>
            <a:r>
              <a:rPr lang="it-IT" sz="1400" b="1" i="0" dirty="0" smtClean="0">
                <a:solidFill>
                  <a:schemeClr val="accent6">
                    <a:lumMod val="40000"/>
                    <a:lumOff val="60000"/>
                  </a:schemeClr>
                </a:solidFill>
                <a:latin typeface="Times New Roman" pitchFamily="18" charset="0"/>
              </a:rPr>
              <a:t>La distribuzione dei demi </a:t>
            </a:r>
            <a:r>
              <a:rPr lang="it-IT" sz="1400" b="1" dirty="0" err="1" smtClean="0">
                <a:solidFill>
                  <a:schemeClr val="accent6">
                    <a:lumMod val="40000"/>
                    <a:lumOff val="60000"/>
                  </a:schemeClr>
                </a:solidFill>
                <a:latin typeface="Times New Roman" pitchFamily="18" charset="0"/>
              </a:rPr>
              <a:t>monomorfi</a:t>
            </a:r>
            <a:r>
              <a:rPr lang="it-IT" sz="1400" b="1" dirty="0" smtClean="0">
                <a:solidFill>
                  <a:schemeClr val="accent6">
                    <a:lumMod val="40000"/>
                    <a:lumOff val="60000"/>
                  </a:schemeClr>
                </a:solidFill>
                <a:latin typeface="Times New Roman" pitchFamily="18" charset="0"/>
              </a:rPr>
              <a:t> per il cromosoma invertito </a:t>
            </a:r>
            <a:r>
              <a:rPr lang="it-IT" sz="1400" b="1" i="0" dirty="0" smtClean="0">
                <a:solidFill>
                  <a:schemeClr val="accent6">
                    <a:lumMod val="40000"/>
                    <a:lumOff val="60000"/>
                  </a:schemeClr>
                </a:solidFill>
                <a:latin typeface="Times New Roman" pitchFamily="18" charset="0"/>
              </a:rPr>
              <a:t>tende a coincidere con l’estensione dell’ambiente in cui è avvantaggiata la propria combinazione di alleli;  la sottodominanza stabilizza ulteriormente questa distribuzione.</a:t>
            </a:r>
            <a:endParaRPr lang="it-IT" sz="1400" b="1" i="0" dirty="0">
              <a:solidFill>
                <a:schemeClr val="accent6">
                  <a:lumMod val="40000"/>
                  <a:lumOff val="60000"/>
                </a:schemeClr>
              </a:solidFill>
              <a:latin typeface="Times New Roman" pitchFamily="18" charset="0"/>
            </a:endParaRPr>
          </a:p>
        </p:txBody>
      </p:sp>
      <p:sp>
        <p:nvSpPr>
          <p:cNvPr id="45" name="Text Box 7"/>
          <p:cNvSpPr txBox="1">
            <a:spLocks noChangeArrowheads="1"/>
          </p:cNvSpPr>
          <p:nvPr/>
        </p:nvSpPr>
        <p:spPr bwMode="auto">
          <a:xfrm>
            <a:off x="2009756" y="1674886"/>
            <a:ext cx="4562508" cy="253916"/>
          </a:xfrm>
          <a:prstGeom prst="rect">
            <a:avLst/>
          </a:prstGeom>
          <a:noFill/>
          <a:ln w="9525">
            <a:noFill/>
            <a:miter lim="800000"/>
            <a:headEnd/>
            <a:tailEnd/>
          </a:ln>
        </p:spPr>
        <p:txBody>
          <a:bodyPr wrap="square">
            <a:spAutoFit/>
          </a:bodyPr>
          <a:lstStyle/>
          <a:p>
            <a:pPr>
              <a:lnSpc>
                <a:spcPct val="75000"/>
              </a:lnSpc>
              <a:spcBef>
                <a:spcPct val="50000"/>
              </a:spcBef>
            </a:pPr>
            <a:r>
              <a:rPr lang="it-IT" sz="1400" b="1" i="0" dirty="0" smtClean="0">
                <a:latin typeface="Times New Roman" pitchFamily="18" charset="0"/>
              </a:rPr>
              <a:t>W’</a:t>
            </a:r>
            <a:r>
              <a:rPr lang="it-IT" sz="1400" b="1" i="0" baseline="-25000" dirty="0" smtClean="0">
                <a:latin typeface="Times New Roman" pitchFamily="18" charset="0"/>
              </a:rPr>
              <a:t>11</a:t>
            </a:r>
            <a:r>
              <a:rPr lang="it-IT" sz="1400" b="1" i="0" dirty="0" smtClean="0">
                <a:latin typeface="Times New Roman" pitchFamily="18" charset="0"/>
              </a:rPr>
              <a:t>&gt;</a:t>
            </a:r>
            <a:r>
              <a:rPr lang="it-IT" sz="1400" b="1" dirty="0" smtClean="0">
                <a:latin typeface="Times New Roman" pitchFamily="18" charset="0"/>
              </a:rPr>
              <a:t> W’</a:t>
            </a:r>
            <a:r>
              <a:rPr lang="it-IT" sz="1400" b="1" baseline="-25000" dirty="0" smtClean="0">
                <a:latin typeface="Times New Roman" pitchFamily="18" charset="0"/>
              </a:rPr>
              <a:t>22 </a:t>
            </a:r>
            <a:r>
              <a:rPr lang="it-IT" sz="1400" b="1" dirty="0" smtClean="0">
                <a:latin typeface="Times New Roman" pitchFamily="18" charset="0"/>
              </a:rPr>
              <a:t>in ambiente 1; W’</a:t>
            </a:r>
            <a:r>
              <a:rPr lang="it-IT" sz="1400" b="1" baseline="-25000" dirty="0" smtClean="0">
                <a:latin typeface="Times New Roman" pitchFamily="18" charset="0"/>
              </a:rPr>
              <a:t>11</a:t>
            </a:r>
            <a:r>
              <a:rPr lang="it-IT" sz="1400" b="1" dirty="0" smtClean="0">
                <a:latin typeface="Times New Roman" pitchFamily="18" charset="0"/>
              </a:rPr>
              <a:t>&lt; W’</a:t>
            </a:r>
            <a:r>
              <a:rPr lang="it-IT" sz="1400" b="1" baseline="-25000" dirty="0" smtClean="0">
                <a:latin typeface="Times New Roman" pitchFamily="18" charset="0"/>
              </a:rPr>
              <a:t>22 </a:t>
            </a:r>
            <a:r>
              <a:rPr lang="it-IT" sz="1400" b="1" dirty="0" smtClean="0">
                <a:latin typeface="Times New Roman" pitchFamily="18" charset="0"/>
              </a:rPr>
              <a:t>in ambiente 2 </a:t>
            </a:r>
            <a:endParaRPr lang="it-IT" sz="1400" b="1" i="0" dirty="0">
              <a:latin typeface="Times New Roman" pitchFamily="18" charset="0"/>
            </a:endParaRPr>
          </a:p>
        </p:txBody>
      </p:sp>
      <p:sp>
        <p:nvSpPr>
          <p:cNvPr id="46" name="Text Box 7"/>
          <p:cNvSpPr txBox="1">
            <a:spLocks noChangeArrowheads="1"/>
          </p:cNvSpPr>
          <p:nvPr/>
        </p:nvSpPr>
        <p:spPr bwMode="auto">
          <a:xfrm>
            <a:off x="6572264" y="3214686"/>
            <a:ext cx="3143272" cy="523220"/>
          </a:xfrm>
          <a:prstGeom prst="rect">
            <a:avLst/>
          </a:prstGeom>
          <a:noFill/>
          <a:ln w="9525">
            <a:noFill/>
            <a:miter lim="800000"/>
            <a:headEnd/>
            <a:tailEnd/>
          </a:ln>
        </p:spPr>
        <p:txBody>
          <a:bodyPr wrap="square">
            <a:spAutoFit/>
          </a:bodyPr>
          <a:lstStyle/>
          <a:p>
            <a:pPr>
              <a:lnSpc>
                <a:spcPct val="75000"/>
              </a:lnSpc>
              <a:spcBef>
                <a:spcPct val="50000"/>
              </a:spcBef>
            </a:pPr>
            <a:r>
              <a:rPr lang="it-IT" sz="1400" b="1" i="0" dirty="0" smtClean="0">
                <a:latin typeface="Times New Roman" pitchFamily="18" charset="0"/>
              </a:rPr>
              <a:t>W’</a:t>
            </a:r>
            <a:r>
              <a:rPr lang="it-IT" sz="1400" b="1" i="0" baseline="-25000" dirty="0" smtClean="0">
                <a:latin typeface="Times New Roman" pitchFamily="18" charset="0"/>
              </a:rPr>
              <a:t>11StSt</a:t>
            </a:r>
            <a:r>
              <a:rPr lang="it-IT" sz="1400" b="1" i="0" dirty="0" smtClean="0">
                <a:latin typeface="Times New Roman" pitchFamily="18" charset="0"/>
              </a:rPr>
              <a:t>&gt;</a:t>
            </a:r>
            <a:r>
              <a:rPr lang="it-IT" sz="1400" b="1" dirty="0" smtClean="0">
                <a:latin typeface="Times New Roman" pitchFamily="18" charset="0"/>
              </a:rPr>
              <a:t> W’</a:t>
            </a:r>
            <a:r>
              <a:rPr lang="it-IT" sz="1400" b="1" baseline="-25000" dirty="0" smtClean="0">
                <a:latin typeface="Times New Roman" pitchFamily="18" charset="0"/>
              </a:rPr>
              <a:t>12StInv </a:t>
            </a:r>
            <a:r>
              <a:rPr lang="it-IT" sz="1400" b="1" dirty="0" smtClean="0">
                <a:latin typeface="Times New Roman" pitchFamily="18" charset="0"/>
              </a:rPr>
              <a:t>in ambiente 2 </a:t>
            </a:r>
          </a:p>
          <a:p>
            <a:pPr>
              <a:lnSpc>
                <a:spcPct val="75000"/>
              </a:lnSpc>
              <a:spcBef>
                <a:spcPct val="50000"/>
              </a:spcBef>
            </a:pPr>
            <a:r>
              <a:rPr lang="it-IT" sz="1400" b="1" dirty="0" smtClean="0">
                <a:latin typeface="Times New Roman" pitchFamily="18" charset="0"/>
              </a:rPr>
              <a:t>W’</a:t>
            </a:r>
            <a:r>
              <a:rPr lang="it-IT" sz="1400" b="1" baseline="-25000" dirty="0" smtClean="0">
                <a:latin typeface="Times New Roman" pitchFamily="18" charset="0"/>
              </a:rPr>
              <a:t>11StSt</a:t>
            </a:r>
            <a:r>
              <a:rPr lang="it-IT" sz="1400" b="1" dirty="0" smtClean="0">
                <a:latin typeface="Times New Roman" pitchFamily="18" charset="0"/>
              </a:rPr>
              <a:t>&gt;</a:t>
            </a:r>
            <a:r>
              <a:rPr lang="it-IT" sz="1400" b="1" dirty="0" smtClean="0">
                <a:latin typeface="Times New Roman" pitchFamily="18" charset="0"/>
              </a:rPr>
              <a:t>W’</a:t>
            </a:r>
            <a:r>
              <a:rPr lang="it-IT" sz="1400" b="1" baseline="-25000" dirty="0" smtClean="0">
                <a:latin typeface="Times New Roman" pitchFamily="18" charset="0"/>
              </a:rPr>
              <a:t>12StInv </a:t>
            </a:r>
            <a:r>
              <a:rPr lang="it-IT" sz="1400" b="1" dirty="0" smtClean="0">
                <a:latin typeface="Times New Roman" pitchFamily="18" charset="0"/>
              </a:rPr>
              <a:t>in ambiente 1 </a:t>
            </a:r>
            <a:endParaRPr lang="it-IT" sz="1400" b="1" i="0" dirty="0">
              <a:latin typeface="Times New Roman" pitchFamily="18" charset="0"/>
            </a:endParaRPr>
          </a:p>
        </p:txBody>
      </p:sp>
      <p:sp>
        <p:nvSpPr>
          <p:cNvPr id="47" name="Text Box 7"/>
          <p:cNvSpPr txBox="1">
            <a:spLocks noChangeArrowheads="1"/>
          </p:cNvSpPr>
          <p:nvPr/>
        </p:nvSpPr>
        <p:spPr bwMode="auto">
          <a:xfrm>
            <a:off x="4071934" y="3214686"/>
            <a:ext cx="3143272" cy="523220"/>
          </a:xfrm>
          <a:prstGeom prst="rect">
            <a:avLst/>
          </a:prstGeom>
          <a:noFill/>
          <a:ln w="9525">
            <a:noFill/>
            <a:miter lim="800000"/>
            <a:headEnd/>
            <a:tailEnd/>
          </a:ln>
        </p:spPr>
        <p:txBody>
          <a:bodyPr wrap="square">
            <a:spAutoFit/>
          </a:bodyPr>
          <a:lstStyle/>
          <a:p>
            <a:pPr>
              <a:lnSpc>
                <a:spcPct val="75000"/>
              </a:lnSpc>
              <a:spcBef>
                <a:spcPct val="50000"/>
              </a:spcBef>
            </a:pPr>
            <a:r>
              <a:rPr lang="it-IT" sz="1400" b="1" i="0" dirty="0" smtClean="0">
                <a:latin typeface="Times New Roman" pitchFamily="18" charset="0"/>
              </a:rPr>
              <a:t>W’</a:t>
            </a:r>
            <a:r>
              <a:rPr lang="it-IT" sz="1400" b="1" i="0" baseline="-25000" dirty="0" smtClean="0">
                <a:latin typeface="Times New Roman" pitchFamily="18" charset="0"/>
              </a:rPr>
              <a:t>11StSt</a:t>
            </a:r>
            <a:r>
              <a:rPr lang="it-IT" sz="1400" b="1" i="0" u="sng" dirty="0" smtClean="0">
                <a:latin typeface="Times New Roman" pitchFamily="18" charset="0"/>
              </a:rPr>
              <a:t>&lt;</a:t>
            </a:r>
            <a:r>
              <a:rPr lang="it-IT" sz="1400" b="1" dirty="0" smtClean="0">
                <a:latin typeface="Times New Roman" pitchFamily="18" charset="0"/>
              </a:rPr>
              <a:t> W’</a:t>
            </a:r>
            <a:r>
              <a:rPr lang="it-IT" sz="1400" b="1" baseline="-25000" dirty="0" smtClean="0">
                <a:latin typeface="Times New Roman" pitchFamily="18" charset="0"/>
              </a:rPr>
              <a:t>12StInv </a:t>
            </a:r>
            <a:r>
              <a:rPr lang="it-IT" sz="1400" b="1" dirty="0" smtClean="0">
                <a:latin typeface="Times New Roman" pitchFamily="18" charset="0"/>
              </a:rPr>
              <a:t>in ambiente 2 </a:t>
            </a:r>
          </a:p>
          <a:p>
            <a:pPr>
              <a:lnSpc>
                <a:spcPct val="75000"/>
              </a:lnSpc>
              <a:spcBef>
                <a:spcPct val="50000"/>
              </a:spcBef>
            </a:pPr>
            <a:r>
              <a:rPr lang="it-IT" sz="1400" b="1" dirty="0" smtClean="0">
                <a:latin typeface="Times New Roman" pitchFamily="18" charset="0"/>
              </a:rPr>
              <a:t>W’</a:t>
            </a:r>
            <a:r>
              <a:rPr lang="it-IT" sz="1400" b="1" baseline="-25000" dirty="0" smtClean="0">
                <a:latin typeface="Times New Roman" pitchFamily="18" charset="0"/>
              </a:rPr>
              <a:t>11StSt</a:t>
            </a:r>
            <a:r>
              <a:rPr lang="it-IT" sz="1400" b="1" dirty="0" smtClean="0">
                <a:latin typeface="Times New Roman" pitchFamily="18" charset="0"/>
              </a:rPr>
              <a:t>&gt; W’</a:t>
            </a:r>
            <a:r>
              <a:rPr lang="it-IT" sz="1400" b="1" baseline="-25000" dirty="0" smtClean="0">
                <a:latin typeface="Times New Roman" pitchFamily="18" charset="0"/>
              </a:rPr>
              <a:t>12StInv </a:t>
            </a:r>
            <a:r>
              <a:rPr lang="it-IT" sz="1400" b="1" dirty="0" smtClean="0">
                <a:latin typeface="Times New Roman" pitchFamily="18" charset="0"/>
              </a:rPr>
              <a:t>in ambiente 1 </a:t>
            </a:r>
            <a:endParaRPr lang="it-IT" sz="1400" b="1" i="0" dirty="0">
              <a:latin typeface="Times New Roman" pitchFamily="18" charset="0"/>
            </a:endParaRPr>
          </a:p>
        </p:txBody>
      </p:sp>
      <p:sp>
        <p:nvSpPr>
          <p:cNvPr id="48" name="Text Box 19"/>
          <p:cNvSpPr txBox="1">
            <a:spLocks noChangeArrowheads="1"/>
          </p:cNvSpPr>
          <p:nvPr/>
        </p:nvSpPr>
        <p:spPr bwMode="auto">
          <a:xfrm>
            <a:off x="4143372" y="3714753"/>
            <a:ext cx="2357454" cy="307777"/>
          </a:xfrm>
          <a:prstGeom prst="rect">
            <a:avLst/>
          </a:prstGeom>
          <a:solidFill>
            <a:schemeClr val="tx1">
              <a:lumMod val="85000"/>
              <a:lumOff val="15000"/>
            </a:schemeClr>
          </a:solidFill>
          <a:ln w="9525">
            <a:noFill/>
            <a:miter lim="800000"/>
            <a:headEnd/>
            <a:tailEnd/>
          </a:ln>
        </p:spPr>
        <p:txBody>
          <a:bodyPr wrap="square">
            <a:spAutoFit/>
          </a:bodyPr>
          <a:lstStyle/>
          <a:p>
            <a:pPr>
              <a:spcBef>
                <a:spcPct val="50000"/>
              </a:spcBef>
            </a:pPr>
            <a:r>
              <a:rPr lang="it-IT" sz="1400" b="1" i="0" dirty="0" smtClean="0">
                <a:solidFill>
                  <a:schemeClr val="tx2">
                    <a:lumMod val="20000"/>
                    <a:lumOff val="80000"/>
                  </a:schemeClr>
                </a:solidFill>
                <a:latin typeface="Times New Roman" pitchFamily="18" charset="0"/>
              </a:rPr>
              <a:t>Selezione direzionale.</a:t>
            </a:r>
            <a:endParaRPr lang="it-IT" sz="1400" b="1" i="0" dirty="0">
              <a:solidFill>
                <a:schemeClr val="tx2">
                  <a:lumMod val="20000"/>
                  <a:lumOff val="80000"/>
                </a:schemeClr>
              </a:solidFill>
              <a:latin typeface="Times New Roman" pitchFamily="18" charset="0"/>
            </a:endParaRPr>
          </a:p>
        </p:txBody>
      </p:sp>
      <p:sp>
        <p:nvSpPr>
          <p:cNvPr id="49" name="Text Box 19"/>
          <p:cNvSpPr txBox="1">
            <a:spLocks noChangeArrowheads="1"/>
          </p:cNvSpPr>
          <p:nvPr/>
        </p:nvSpPr>
        <p:spPr bwMode="auto">
          <a:xfrm>
            <a:off x="6643702" y="3714752"/>
            <a:ext cx="2357454" cy="307777"/>
          </a:xfrm>
          <a:prstGeom prst="rect">
            <a:avLst/>
          </a:prstGeom>
          <a:solidFill>
            <a:schemeClr val="tx1">
              <a:lumMod val="85000"/>
              <a:lumOff val="15000"/>
            </a:schemeClr>
          </a:solidFill>
          <a:ln w="9525">
            <a:noFill/>
            <a:miter lim="800000"/>
            <a:headEnd/>
            <a:tailEnd/>
          </a:ln>
        </p:spPr>
        <p:txBody>
          <a:bodyPr wrap="square">
            <a:spAutoFit/>
          </a:bodyPr>
          <a:lstStyle/>
          <a:p>
            <a:pPr>
              <a:spcBef>
                <a:spcPct val="50000"/>
              </a:spcBef>
            </a:pPr>
            <a:r>
              <a:rPr lang="it-IT" sz="1400" b="1" i="0" dirty="0" smtClean="0">
                <a:solidFill>
                  <a:schemeClr val="tx2">
                    <a:lumMod val="20000"/>
                    <a:lumOff val="80000"/>
                  </a:schemeClr>
                </a:solidFill>
                <a:latin typeface="Times New Roman" pitchFamily="18" charset="0"/>
              </a:rPr>
              <a:t>Selezione </a:t>
            </a:r>
            <a:r>
              <a:rPr lang="it-IT" sz="1400" b="1" i="0" dirty="0" err="1" smtClean="0">
                <a:solidFill>
                  <a:schemeClr val="tx2">
                    <a:lumMod val="20000"/>
                    <a:lumOff val="80000"/>
                  </a:schemeClr>
                </a:solidFill>
                <a:latin typeface="Times New Roman" pitchFamily="18" charset="0"/>
              </a:rPr>
              <a:t>diversificatrice</a:t>
            </a:r>
            <a:r>
              <a:rPr lang="it-IT" sz="1400" b="1" i="0" dirty="0" smtClean="0">
                <a:solidFill>
                  <a:schemeClr val="tx2">
                    <a:lumMod val="20000"/>
                    <a:lumOff val="80000"/>
                  </a:schemeClr>
                </a:solidFill>
                <a:latin typeface="Times New Roman" pitchFamily="18" charset="0"/>
              </a:rPr>
              <a:t>.</a:t>
            </a:r>
            <a:endParaRPr lang="it-IT" sz="1400" b="1" i="0" dirty="0">
              <a:solidFill>
                <a:schemeClr val="tx2">
                  <a:lumMod val="20000"/>
                  <a:lumOff val="80000"/>
                </a:schemeClr>
              </a:solidFill>
              <a:latin typeface="Times New Roman" pitchFamily="18" charset="0"/>
            </a:endParaRPr>
          </a:p>
        </p:txBody>
      </p:sp>
      <p:sp>
        <p:nvSpPr>
          <p:cNvPr id="50" name="Rettangolo 49"/>
          <p:cNvSpPr/>
          <p:nvPr/>
        </p:nvSpPr>
        <p:spPr>
          <a:xfrm>
            <a:off x="7358082" y="4786322"/>
            <a:ext cx="571504" cy="571504"/>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1" name="Rettangolo 50"/>
          <p:cNvSpPr/>
          <p:nvPr/>
        </p:nvSpPr>
        <p:spPr>
          <a:xfrm>
            <a:off x="7358082" y="4143380"/>
            <a:ext cx="571504" cy="571504"/>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2" name="Text Box 7"/>
          <p:cNvSpPr txBox="1">
            <a:spLocks noChangeArrowheads="1"/>
          </p:cNvSpPr>
          <p:nvPr/>
        </p:nvSpPr>
        <p:spPr bwMode="auto">
          <a:xfrm>
            <a:off x="8010548" y="4286256"/>
            <a:ext cx="1419236" cy="253916"/>
          </a:xfrm>
          <a:prstGeom prst="rect">
            <a:avLst/>
          </a:prstGeom>
          <a:noFill/>
          <a:ln w="9525">
            <a:noFill/>
            <a:miter lim="800000"/>
            <a:headEnd/>
            <a:tailEnd/>
          </a:ln>
        </p:spPr>
        <p:txBody>
          <a:bodyPr wrap="square">
            <a:spAutoFit/>
          </a:bodyPr>
          <a:lstStyle/>
          <a:p>
            <a:pPr>
              <a:lnSpc>
                <a:spcPct val="75000"/>
              </a:lnSpc>
              <a:spcBef>
                <a:spcPct val="50000"/>
              </a:spcBef>
            </a:pPr>
            <a:r>
              <a:rPr lang="it-IT" sz="1400" b="1" dirty="0" smtClean="0">
                <a:latin typeface="Times New Roman" pitchFamily="18" charset="0"/>
              </a:rPr>
              <a:t>Ambiente 1</a:t>
            </a:r>
            <a:endParaRPr lang="it-IT" sz="1400" b="1" i="0" dirty="0">
              <a:latin typeface="Times New Roman" pitchFamily="18" charset="0"/>
            </a:endParaRPr>
          </a:p>
        </p:txBody>
      </p:sp>
      <p:sp>
        <p:nvSpPr>
          <p:cNvPr id="53" name="Text Box 7"/>
          <p:cNvSpPr txBox="1">
            <a:spLocks noChangeArrowheads="1"/>
          </p:cNvSpPr>
          <p:nvPr/>
        </p:nvSpPr>
        <p:spPr bwMode="auto">
          <a:xfrm>
            <a:off x="8001024" y="4929198"/>
            <a:ext cx="1419236" cy="253916"/>
          </a:xfrm>
          <a:prstGeom prst="rect">
            <a:avLst/>
          </a:prstGeom>
          <a:noFill/>
          <a:ln w="9525">
            <a:noFill/>
            <a:miter lim="800000"/>
            <a:headEnd/>
            <a:tailEnd/>
          </a:ln>
        </p:spPr>
        <p:txBody>
          <a:bodyPr wrap="square">
            <a:spAutoFit/>
          </a:bodyPr>
          <a:lstStyle/>
          <a:p>
            <a:pPr>
              <a:lnSpc>
                <a:spcPct val="75000"/>
              </a:lnSpc>
              <a:spcBef>
                <a:spcPct val="50000"/>
              </a:spcBef>
            </a:pPr>
            <a:r>
              <a:rPr lang="it-IT" sz="1400" b="1" dirty="0" smtClean="0">
                <a:latin typeface="Times New Roman" pitchFamily="18" charset="0"/>
              </a:rPr>
              <a:t>Ambiente 2</a:t>
            </a:r>
            <a:endParaRPr lang="it-IT" sz="1400" b="1" i="0" dirty="0">
              <a:latin typeface="Times New Roman" pitchFamily="18" charset="0"/>
            </a:endParaRPr>
          </a:p>
        </p:txBody>
      </p:sp>
      <p:sp>
        <p:nvSpPr>
          <p:cNvPr id="32" name="CasellaDiTesto 31"/>
          <p:cNvSpPr txBox="1"/>
          <p:nvPr/>
        </p:nvSpPr>
        <p:spPr>
          <a:xfrm>
            <a:off x="4857752" y="4071942"/>
            <a:ext cx="2428892" cy="738664"/>
          </a:xfrm>
          <a:prstGeom prst="rect">
            <a:avLst/>
          </a:prstGeom>
          <a:noFill/>
        </p:spPr>
        <p:txBody>
          <a:bodyPr wrap="square" rtlCol="0">
            <a:spAutoFit/>
          </a:bodyPr>
          <a:lstStyle/>
          <a:p>
            <a:r>
              <a:rPr lang="it-IT" sz="1400" b="1" dirty="0" err="1" smtClean="0">
                <a:latin typeface="Times New Roman" pitchFamily="18" charset="0"/>
                <a:cs typeface="Times New Roman" pitchFamily="18" charset="0"/>
              </a:rPr>
              <a:t>Deme</a:t>
            </a:r>
            <a:r>
              <a:rPr lang="it-IT" sz="1400" b="1" dirty="0" smtClean="0">
                <a:latin typeface="Times New Roman" pitchFamily="18" charset="0"/>
                <a:cs typeface="Times New Roman" pitchFamily="18" charset="0"/>
              </a:rPr>
              <a:t> </a:t>
            </a:r>
            <a:r>
              <a:rPr lang="it-IT" sz="1400" b="1" dirty="0" err="1" smtClean="0">
                <a:latin typeface="Times New Roman" pitchFamily="18" charset="0"/>
                <a:cs typeface="Times New Roman" pitchFamily="18" charset="0"/>
              </a:rPr>
              <a:t>monomorfo</a:t>
            </a:r>
            <a:r>
              <a:rPr lang="it-IT" sz="1400" b="1" dirty="0" smtClean="0">
                <a:latin typeface="Times New Roman" pitchFamily="18" charset="0"/>
                <a:cs typeface="Times New Roman" pitchFamily="18" charset="0"/>
              </a:rPr>
              <a:t> per il cromosoma standard e per la combinazione 1 degli alleli</a:t>
            </a:r>
            <a:endParaRPr lang="it-IT" sz="1400" b="1" dirty="0">
              <a:latin typeface="Times New Roman" pitchFamily="18" charset="0"/>
              <a:cs typeface="Times New Roman" pitchFamily="18" charset="0"/>
            </a:endParaRPr>
          </a:p>
        </p:txBody>
      </p:sp>
      <p:sp>
        <p:nvSpPr>
          <p:cNvPr id="33" name="CasellaDiTesto 32"/>
          <p:cNvSpPr txBox="1"/>
          <p:nvPr/>
        </p:nvSpPr>
        <p:spPr>
          <a:xfrm>
            <a:off x="4857784" y="4786322"/>
            <a:ext cx="2714612" cy="738664"/>
          </a:xfrm>
          <a:prstGeom prst="rect">
            <a:avLst/>
          </a:prstGeom>
          <a:noFill/>
        </p:spPr>
        <p:txBody>
          <a:bodyPr wrap="square" rtlCol="0">
            <a:spAutoFit/>
          </a:bodyPr>
          <a:lstStyle/>
          <a:p>
            <a:r>
              <a:rPr lang="it-IT" sz="1400" b="1" dirty="0" err="1" smtClean="0">
                <a:latin typeface="Times New Roman" pitchFamily="18" charset="0"/>
                <a:cs typeface="Times New Roman" pitchFamily="18" charset="0"/>
              </a:rPr>
              <a:t>Deme</a:t>
            </a:r>
            <a:r>
              <a:rPr lang="it-IT" sz="1400" b="1" dirty="0" smtClean="0">
                <a:latin typeface="Times New Roman" pitchFamily="18" charset="0"/>
                <a:cs typeface="Times New Roman" pitchFamily="18" charset="0"/>
              </a:rPr>
              <a:t> </a:t>
            </a:r>
            <a:r>
              <a:rPr lang="it-IT" sz="1400" b="1" dirty="0" err="1" smtClean="0">
                <a:latin typeface="Times New Roman" pitchFamily="18" charset="0"/>
                <a:cs typeface="Times New Roman" pitchFamily="18" charset="0"/>
              </a:rPr>
              <a:t>monomorfo</a:t>
            </a:r>
            <a:r>
              <a:rPr lang="it-IT" sz="1400" b="1" dirty="0" smtClean="0">
                <a:latin typeface="Times New Roman" pitchFamily="18" charset="0"/>
                <a:cs typeface="Times New Roman" pitchFamily="18" charset="0"/>
              </a:rPr>
              <a:t> per il cromosoma invertito e per la combinazione 2 degli alleli</a:t>
            </a:r>
            <a:endParaRPr lang="it-IT" sz="1400" b="1" dirty="0">
              <a:latin typeface="Times New Roman" pitchFamily="18" charset="0"/>
              <a:cs typeface="Times New Roman" pitchFamily="18" charset="0"/>
            </a:endParaRPr>
          </a:p>
        </p:txBody>
      </p:sp>
      <p:sp>
        <p:nvSpPr>
          <p:cNvPr id="34" name="Rettangolo 33"/>
          <p:cNvSpPr/>
          <p:nvPr/>
        </p:nvSpPr>
        <p:spPr>
          <a:xfrm>
            <a:off x="2928926" y="5929330"/>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5" name="Rettangolo 34"/>
          <p:cNvSpPr/>
          <p:nvPr/>
        </p:nvSpPr>
        <p:spPr>
          <a:xfrm>
            <a:off x="2928926" y="3786190"/>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6" name="Rettangolo 35"/>
          <p:cNvSpPr/>
          <p:nvPr/>
        </p:nvSpPr>
        <p:spPr>
          <a:xfrm>
            <a:off x="500034" y="5929330"/>
            <a:ext cx="571504" cy="57150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8" name="Freccia bidirezionale orizzontale 37"/>
          <p:cNvSpPr/>
          <p:nvPr/>
        </p:nvSpPr>
        <p:spPr>
          <a:xfrm>
            <a:off x="7429520" y="5429264"/>
            <a:ext cx="500066" cy="276228"/>
          </a:xfrm>
          <a:prstGeom prst="leftRightArrow">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6" name="Text Box 7"/>
          <p:cNvSpPr txBox="1">
            <a:spLocks noChangeArrowheads="1"/>
          </p:cNvSpPr>
          <p:nvPr/>
        </p:nvSpPr>
        <p:spPr bwMode="auto">
          <a:xfrm>
            <a:off x="8001024" y="5461100"/>
            <a:ext cx="1142976" cy="253916"/>
          </a:xfrm>
          <a:prstGeom prst="rect">
            <a:avLst/>
          </a:prstGeom>
          <a:noFill/>
          <a:ln w="9525">
            <a:noFill/>
            <a:miter lim="800000"/>
            <a:headEnd/>
            <a:tailEnd/>
          </a:ln>
        </p:spPr>
        <p:txBody>
          <a:bodyPr wrap="square">
            <a:spAutoFit/>
          </a:bodyPr>
          <a:lstStyle/>
          <a:p>
            <a:pPr>
              <a:lnSpc>
                <a:spcPct val="75000"/>
              </a:lnSpc>
              <a:spcBef>
                <a:spcPct val="50000"/>
              </a:spcBef>
            </a:pPr>
            <a:r>
              <a:rPr lang="it-IT" sz="1400" b="1" dirty="0" smtClean="0">
                <a:latin typeface="Times New Roman" pitchFamily="18" charset="0"/>
              </a:rPr>
              <a:t>Migrazione</a:t>
            </a:r>
            <a:endParaRPr lang="it-IT" sz="1400" b="1" i="0" dirty="0">
              <a:latin typeface="Times New Roman" pitchFamily="18" charset="0"/>
            </a:endParaRPr>
          </a:p>
        </p:txBody>
      </p:sp>
      <p:sp>
        <p:nvSpPr>
          <p:cNvPr id="57" name="Freccia bidirezionale orizzontale 56"/>
          <p:cNvSpPr/>
          <p:nvPr/>
        </p:nvSpPr>
        <p:spPr>
          <a:xfrm>
            <a:off x="1142976" y="6081730"/>
            <a:ext cx="500066" cy="276228"/>
          </a:xfrm>
          <a:prstGeom prst="leftRightArrow">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8" name="Freccia bidirezionale orizzontale 57"/>
          <p:cNvSpPr/>
          <p:nvPr/>
        </p:nvSpPr>
        <p:spPr>
          <a:xfrm>
            <a:off x="2357422" y="5000636"/>
            <a:ext cx="500066" cy="276228"/>
          </a:xfrm>
          <a:prstGeom prst="leftRightArrow">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9" name="Freccia bidirezionale orizzontale 58"/>
          <p:cNvSpPr/>
          <p:nvPr/>
        </p:nvSpPr>
        <p:spPr>
          <a:xfrm rot="5400000">
            <a:off x="2959883" y="5541183"/>
            <a:ext cx="500066" cy="276228"/>
          </a:xfrm>
          <a:prstGeom prst="leftRightArrow">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0" name="Freccia bidirezionale orizzontale 59"/>
          <p:cNvSpPr/>
          <p:nvPr/>
        </p:nvSpPr>
        <p:spPr>
          <a:xfrm rot="5400000">
            <a:off x="2959883" y="4469613"/>
            <a:ext cx="500066" cy="276228"/>
          </a:xfrm>
          <a:prstGeom prst="leftRightArrow">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1" name="Text Box 19"/>
          <p:cNvSpPr txBox="1">
            <a:spLocks noChangeArrowheads="1"/>
          </p:cNvSpPr>
          <p:nvPr/>
        </p:nvSpPr>
        <p:spPr bwMode="auto">
          <a:xfrm>
            <a:off x="4500562" y="1928802"/>
            <a:ext cx="4429156" cy="1169551"/>
          </a:xfrm>
          <a:prstGeom prst="rect">
            <a:avLst/>
          </a:prstGeom>
          <a:solidFill>
            <a:schemeClr val="tx1">
              <a:lumMod val="85000"/>
              <a:lumOff val="15000"/>
            </a:schemeClr>
          </a:solidFill>
          <a:ln w="9525">
            <a:noFill/>
            <a:miter lim="800000"/>
            <a:headEnd/>
            <a:tailEnd/>
          </a:ln>
        </p:spPr>
        <p:txBody>
          <a:bodyPr wrap="square">
            <a:spAutoFit/>
          </a:bodyPr>
          <a:lstStyle/>
          <a:p>
            <a:pPr>
              <a:spcBef>
                <a:spcPct val="50000"/>
              </a:spcBef>
            </a:pPr>
            <a:r>
              <a:rPr lang="it-IT" sz="1400" b="1" i="0" dirty="0" smtClean="0">
                <a:solidFill>
                  <a:schemeClr val="tx2">
                    <a:lumMod val="20000"/>
                    <a:lumOff val="80000"/>
                  </a:schemeClr>
                </a:solidFill>
                <a:latin typeface="Times New Roman" pitchFamily="18" charset="0"/>
              </a:rPr>
              <a:t>Se la fitness complessiva del’omozigote per il  cromosoma invertito è maggiore o uguale a quella dell’eterozigote,  nell’ambiente vantaggioso, si ricade nella selezione direzionale</a:t>
            </a:r>
            <a:r>
              <a:rPr lang="it-IT" sz="1400" b="1" dirty="0" smtClean="0">
                <a:solidFill>
                  <a:schemeClr val="tx2">
                    <a:lumMod val="20000"/>
                    <a:lumOff val="80000"/>
                  </a:schemeClr>
                </a:solidFill>
                <a:latin typeface="Times New Roman" pitchFamily="18" charset="0"/>
              </a:rPr>
              <a:t>; se è minore, si rimane nella selezione </a:t>
            </a:r>
            <a:r>
              <a:rPr lang="it-IT" sz="1400" b="1" dirty="0" err="1" smtClean="0">
                <a:solidFill>
                  <a:schemeClr val="tx2">
                    <a:lumMod val="20000"/>
                    <a:lumOff val="80000"/>
                  </a:schemeClr>
                </a:solidFill>
                <a:latin typeface="Times New Roman" pitchFamily="18" charset="0"/>
              </a:rPr>
              <a:t>diversificatrice</a:t>
            </a:r>
            <a:r>
              <a:rPr lang="it-IT" sz="1400" b="1" dirty="0" smtClean="0">
                <a:solidFill>
                  <a:schemeClr val="tx2">
                    <a:lumMod val="20000"/>
                    <a:lumOff val="80000"/>
                  </a:schemeClr>
                </a:solidFill>
                <a:latin typeface="Times New Roman" pitchFamily="18" charset="0"/>
              </a:rPr>
              <a:t>.</a:t>
            </a:r>
            <a:endParaRPr lang="it-IT" sz="1400" b="1" i="0" dirty="0">
              <a:solidFill>
                <a:schemeClr val="tx2">
                  <a:lumMod val="20000"/>
                  <a:lumOff val="80000"/>
                </a:schemeClr>
              </a:solidFill>
              <a:latin typeface="Times New Roman" pitchFamily="18" charset="0"/>
            </a:endParaRPr>
          </a:p>
        </p:txBody>
      </p:sp>
      <p:sp>
        <p:nvSpPr>
          <p:cNvPr id="62" name="Freccia bidirezionale orizzontale 61"/>
          <p:cNvSpPr/>
          <p:nvPr/>
        </p:nvSpPr>
        <p:spPr>
          <a:xfrm>
            <a:off x="2357422" y="3929066"/>
            <a:ext cx="500066" cy="276228"/>
          </a:xfrm>
          <a:prstGeom prst="leftRightArrow">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par>
                          <p:cTn id="10" fill="hold">
                            <p:stCondLst>
                              <p:cond delay="500"/>
                            </p:stCondLst>
                            <p:childTnLst>
                              <p:par>
                                <p:cTn id="11" presetID="23" presetClass="entr" presetSubtype="16"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grpId="0" nodeType="click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p:cTn id="19" dur="500" fill="hold"/>
                                        <p:tgtEl>
                                          <p:spTgt spid="42"/>
                                        </p:tgtEl>
                                        <p:attrNameLst>
                                          <p:attrName>ppt_w</p:attrName>
                                        </p:attrNameLst>
                                      </p:cBhvr>
                                      <p:tavLst>
                                        <p:tav tm="0">
                                          <p:val>
                                            <p:fltVal val="0"/>
                                          </p:val>
                                        </p:tav>
                                        <p:tav tm="100000">
                                          <p:val>
                                            <p:strVal val="#ppt_w"/>
                                          </p:val>
                                        </p:tav>
                                      </p:tavLst>
                                    </p:anim>
                                    <p:anim calcmode="lin" valueType="num">
                                      <p:cBhvr>
                                        <p:cTn id="20" dur="500" fill="hold"/>
                                        <p:tgtEl>
                                          <p:spTgt spid="42"/>
                                        </p:tgtEl>
                                        <p:attrNameLst>
                                          <p:attrName>ppt_h</p:attrName>
                                        </p:attrNameLst>
                                      </p:cBhvr>
                                      <p:tavLst>
                                        <p:tav tm="0">
                                          <p:val>
                                            <p:fltVal val="0"/>
                                          </p:val>
                                        </p:tav>
                                        <p:tav tm="100000">
                                          <p:val>
                                            <p:strVal val="#ppt_h"/>
                                          </p:val>
                                        </p:tav>
                                      </p:tavLst>
                                    </p:anim>
                                    <p:animEffect transition="in" filter="fade">
                                      <p:cBhvr>
                                        <p:cTn id="21" dur="500"/>
                                        <p:tgtEl>
                                          <p:spTgt spid="42"/>
                                        </p:tgtEl>
                                      </p:cBhvr>
                                    </p:animEffect>
                                  </p:childTnLst>
                                </p:cTn>
                              </p:par>
                            </p:childTnLst>
                          </p:cTn>
                        </p:par>
                        <p:par>
                          <p:cTn id="22" fill="hold">
                            <p:stCondLst>
                              <p:cond delay="500"/>
                            </p:stCondLst>
                            <p:childTnLst>
                              <p:par>
                                <p:cTn id="23" presetID="23" presetClass="entr" presetSubtype="16"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p:cTn id="25" dur="500" fill="hold"/>
                                        <p:tgtEl>
                                          <p:spTgt spid="41"/>
                                        </p:tgtEl>
                                        <p:attrNameLst>
                                          <p:attrName>ppt_w</p:attrName>
                                        </p:attrNameLst>
                                      </p:cBhvr>
                                      <p:tavLst>
                                        <p:tav tm="0">
                                          <p:val>
                                            <p:fltVal val="0"/>
                                          </p:val>
                                        </p:tav>
                                        <p:tav tm="100000">
                                          <p:val>
                                            <p:strVal val="#ppt_w"/>
                                          </p:val>
                                        </p:tav>
                                      </p:tavLst>
                                    </p:anim>
                                    <p:anim calcmode="lin" valueType="num">
                                      <p:cBhvr>
                                        <p:cTn id="26" dur="500" fill="hold"/>
                                        <p:tgtEl>
                                          <p:spTgt spid="41"/>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0" fill="hold" grpId="0" nodeType="clickEffect">
                                  <p:stCondLst>
                                    <p:cond delay="0"/>
                                  </p:stCondLst>
                                  <p:childTnLst>
                                    <p:set>
                                      <p:cBhvr>
                                        <p:cTn id="30" dur="1" fill="hold">
                                          <p:stCondLst>
                                            <p:cond delay="0"/>
                                          </p:stCondLst>
                                        </p:cTn>
                                        <p:tgtEl>
                                          <p:spTgt spid="61"/>
                                        </p:tgtEl>
                                        <p:attrNameLst>
                                          <p:attrName>style.visibility</p:attrName>
                                        </p:attrNameLst>
                                      </p:cBhvr>
                                      <p:to>
                                        <p:strVal val="visible"/>
                                      </p:to>
                                    </p:set>
                                    <p:anim calcmode="lin" valueType="num">
                                      <p:cBhvr>
                                        <p:cTn id="31" dur="500" fill="hold"/>
                                        <p:tgtEl>
                                          <p:spTgt spid="61"/>
                                        </p:tgtEl>
                                        <p:attrNameLst>
                                          <p:attrName>ppt_w</p:attrName>
                                        </p:attrNameLst>
                                      </p:cBhvr>
                                      <p:tavLst>
                                        <p:tav tm="0">
                                          <p:val>
                                            <p:fltVal val="0"/>
                                          </p:val>
                                        </p:tav>
                                        <p:tav tm="100000">
                                          <p:val>
                                            <p:strVal val="#ppt_w"/>
                                          </p:val>
                                        </p:tav>
                                      </p:tavLst>
                                    </p:anim>
                                    <p:anim calcmode="lin" valueType="num">
                                      <p:cBhvr>
                                        <p:cTn id="32" dur="500" fill="hold"/>
                                        <p:tgtEl>
                                          <p:spTgt spid="61"/>
                                        </p:tgtEl>
                                        <p:attrNameLst>
                                          <p:attrName>ppt_h</p:attrName>
                                        </p:attrNameLst>
                                      </p:cBhvr>
                                      <p:tavLst>
                                        <p:tav tm="0">
                                          <p:val>
                                            <p:fltVal val="0"/>
                                          </p:val>
                                        </p:tav>
                                        <p:tav tm="100000">
                                          <p:val>
                                            <p:strVal val="#ppt_h"/>
                                          </p:val>
                                        </p:tav>
                                      </p:tavLst>
                                    </p:anim>
                                    <p:animEffect transition="in" filter="fade">
                                      <p:cBhvr>
                                        <p:cTn id="33" dur="500"/>
                                        <p:tgtEl>
                                          <p:spTgt spid="61"/>
                                        </p:tgtEl>
                                      </p:cBhvr>
                                    </p:animEffect>
                                  </p:childTnLst>
                                </p:cTn>
                              </p:par>
                            </p:childTnLst>
                          </p:cTn>
                        </p:par>
                      </p:childTnLst>
                    </p:cTn>
                  </p:par>
                  <p:par>
                    <p:cTn id="34" fill="hold">
                      <p:stCondLst>
                        <p:cond delay="indefinite"/>
                      </p:stCondLst>
                      <p:childTnLst>
                        <p:par>
                          <p:cTn id="35" fill="hold">
                            <p:stCondLst>
                              <p:cond delay="0"/>
                            </p:stCondLst>
                            <p:childTnLst>
                              <p:par>
                                <p:cTn id="36" presetID="23" presetClass="entr" presetSubtype="16" fill="hold" grpId="0" nodeType="click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childTnLst>
                                </p:cTn>
                              </p:par>
                            </p:childTnLst>
                          </p:cTn>
                        </p:par>
                        <p:par>
                          <p:cTn id="40" fill="hold">
                            <p:stCondLst>
                              <p:cond delay="500"/>
                            </p:stCondLst>
                            <p:childTnLst>
                              <p:par>
                                <p:cTn id="41" presetID="53" presetClass="entr" presetSubtype="0" fill="hold" grpId="0" nodeType="after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p:cTn id="43" dur="500" fill="hold"/>
                                        <p:tgtEl>
                                          <p:spTgt spid="48"/>
                                        </p:tgtEl>
                                        <p:attrNameLst>
                                          <p:attrName>ppt_w</p:attrName>
                                        </p:attrNameLst>
                                      </p:cBhvr>
                                      <p:tavLst>
                                        <p:tav tm="0">
                                          <p:val>
                                            <p:fltVal val="0"/>
                                          </p:val>
                                        </p:tav>
                                        <p:tav tm="100000">
                                          <p:val>
                                            <p:strVal val="#ppt_w"/>
                                          </p:val>
                                        </p:tav>
                                      </p:tavLst>
                                    </p:anim>
                                    <p:anim calcmode="lin" valueType="num">
                                      <p:cBhvr>
                                        <p:cTn id="44" dur="500" fill="hold"/>
                                        <p:tgtEl>
                                          <p:spTgt spid="48"/>
                                        </p:tgtEl>
                                        <p:attrNameLst>
                                          <p:attrName>ppt_h</p:attrName>
                                        </p:attrNameLst>
                                      </p:cBhvr>
                                      <p:tavLst>
                                        <p:tav tm="0">
                                          <p:val>
                                            <p:fltVal val="0"/>
                                          </p:val>
                                        </p:tav>
                                        <p:tav tm="100000">
                                          <p:val>
                                            <p:strVal val="#ppt_h"/>
                                          </p:val>
                                        </p:tav>
                                      </p:tavLst>
                                    </p:anim>
                                    <p:animEffect transition="in" filter="fade">
                                      <p:cBhvr>
                                        <p:cTn id="45" dur="500"/>
                                        <p:tgtEl>
                                          <p:spTgt spid="48"/>
                                        </p:tgtEl>
                                      </p:cBhvr>
                                    </p:animEffect>
                                  </p:childTnLst>
                                </p:cTn>
                              </p:par>
                            </p:childTnLst>
                          </p:cTn>
                        </p:par>
                      </p:childTnLst>
                    </p:cTn>
                  </p:par>
                  <p:par>
                    <p:cTn id="46" fill="hold">
                      <p:stCondLst>
                        <p:cond delay="indefinite"/>
                      </p:stCondLst>
                      <p:childTnLst>
                        <p:par>
                          <p:cTn id="47" fill="hold">
                            <p:stCondLst>
                              <p:cond delay="0"/>
                            </p:stCondLst>
                            <p:childTnLst>
                              <p:par>
                                <p:cTn id="48" presetID="23" presetClass="entr" presetSubtype="16" fill="hold" grpId="0" nodeType="clickEffect">
                                  <p:stCondLst>
                                    <p:cond delay="0"/>
                                  </p:stCondLst>
                                  <p:childTnLst>
                                    <p:set>
                                      <p:cBhvr>
                                        <p:cTn id="49" dur="1" fill="hold">
                                          <p:stCondLst>
                                            <p:cond delay="0"/>
                                          </p:stCondLst>
                                        </p:cTn>
                                        <p:tgtEl>
                                          <p:spTgt spid="46"/>
                                        </p:tgtEl>
                                        <p:attrNameLst>
                                          <p:attrName>style.visibility</p:attrName>
                                        </p:attrNameLst>
                                      </p:cBhvr>
                                      <p:to>
                                        <p:strVal val="visible"/>
                                      </p:to>
                                    </p:set>
                                    <p:anim calcmode="lin" valueType="num">
                                      <p:cBhvr>
                                        <p:cTn id="50" dur="500" fill="hold"/>
                                        <p:tgtEl>
                                          <p:spTgt spid="46"/>
                                        </p:tgtEl>
                                        <p:attrNameLst>
                                          <p:attrName>ppt_w</p:attrName>
                                        </p:attrNameLst>
                                      </p:cBhvr>
                                      <p:tavLst>
                                        <p:tav tm="0">
                                          <p:val>
                                            <p:fltVal val="0"/>
                                          </p:val>
                                        </p:tav>
                                        <p:tav tm="100000">
                                          <p:val>
                                            <p:strVal val="#ppt_w"/>
                                          </p:val>
                                        </p:tav>
                                      </p:tavLst>
                                    </p:anim>
                                    <p:anim calcmode="lin" valueType="num">
                                      <p:cBhvr>
                                        <p:cTn id="51" dur="500" fill="hold"/>
                                        <p:tgtEl>
                                          <p:spTgt spid="46"/>
                                        </p:tgtEl>
                                        <p:attrNameLst>
                                          <p:attrName>ppt_h</p:attrName>
                                        </p:attrNameLst>
                                      </p:cBhvr>
                                      <p:tavLst>
                                        <p:tav tm="0">
                                          <p:val>
                                            <p:fltVal val="0"/>
                                          </p:val>
                                        </p:tav>
                                        <p:tav tm="100000">
                                          <p:val>
                                            <p:strVal val="#ppt_h"/>
                                          </p:val>
                                        </p:tav>
                                      </p:tavLst>
                                    </p:anim>
                                  </p:childTnLst>
                                </p:cTn>
                              </p:par>
                            </p:childTnLst>
                          </p:cTn>
                        </p:par>
                        <p:par>
                          <p:cTn id="52" fill="hold">
                            <p:stCondLst>
                              <p:cond delay="500"/>
                            </p:stCondLst>
                            <p:childTnLst>
                              <p:par>
                                <p:cTn id="53" presetID="53" presetClass="entr" presetSubtype="0" fill="hold" grpId="0" nodeType="afterEffect">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cBhvr>
                                        <p:cTn id="55" dur="500" fill="hold"/>
                                        <p:tgtEl>
                                          <p:spTgt spid="49"/>
                                        </p:tgtEl>
                                        <p:attrNameLst>
                                          <p:attrName>ppt_w</p:attrName>
                                        </p:attrNameLst>
                                      </p:cBhvr>
                                      <p:tavLst>
                                        <p:tav tm="0">
                                          <p:val>
                                            <p:fltVal val="0"/>
                                          </p:val>
                                        </p:tav>
                                        <p:tav tm="100000">
                                          <p:val>
                                            <p:strVal val="#ppt_w"/>
                                          </p:val>
                                        </p:tav>
                                      </p:tavLst>
                                    </p:anim>
                                    <p:anim calcmode="lin" valueType="num">
                                      <p:cBhvr>
                                        <p:cTn id="56" dur="500" fill="hold"/>
                                        <p:tgtEl>
                                          <p:spTgt spid="49"/>
                                        </p:tgtEl>
                                        <p:attrNameLst>
                                          <p:attrName>ppt_h</p:attrName>
                                        </p:attrNameLst>
                                      </p:cBhvr>
                                      <p:tavLst>
                                        <p:tav tm="0">
                                          <p:val>
                                            <p:fltVal val="0"/>
                                          </p:val>
                                        </p:tav>
                                        <p:tav tm="100000">
                                          <p:val>
                                            <p:strVal val="#ppt_h"/>
                                          </p:val>
                                        </p:tav>
                                      </p:tavLst>
                                    </p:anim>
                                    <p:animEffect transition="in" filter="fade">
                                      <p:cBhvr>
                                        <p:cTn id="57" dur="500"/>
                                        <p:tgtEl>
                                          <p:spTgt spid="49"/>
                                        </p:tgtEl>
                                      </p:cBhvr>
                                    </p:animEffect>
                                  </p:childTnLst>
                                </p:cTn>
                              </p:par>
                            </p:childTnLst>
                          </p:cTn>
                        </p:par>
                      </p:childTnLst>
                    </p:cTn>
                  </p:par>
                  <p:par>
                    <p:cTn id="58" fill="hold">
                      <p:stCondLst>
                        <p:cond delay="indefinite"/>
                      </p:stCondLst>
                      <p:childTnLst>
                        <p:par>
                          <p:cTn id="59" fill="hold">
                            <p:stCondLst>
                              <p:cond delay="0"/>
                            </p:stCondLst>
                            <p:childTnLst>
                              <p:par>
                                <p:cTn id="60" presetID="55" presetClass="entr" presetSubtype="0" fill="hold" grpId="0" nodeType="clickEffect">
                                  <p:stCondLst>
                                    <p:cond delay="0"/>
                                  </p:stCondLst>
                                  <p:childTnLst>
                                    <p:set>
                                      <p:cBhvr>
                                        <p:cTn id="61" dur="1" fill="hold">
                                          <p:stCondLst>
                                            <p:cond delay="0"/>
                                          </p:stCondLst>
                                        </p:cTn>
                                        <p:tgtEl>
                                          <p:spTgt spid="54"/>
                                        </p:tgtEl>
                                        <p:attrNameLst>
                                          <p:attrName>style.visibility</p:attrName>
                                        </p:attrNameLst>
                                      </p:cBhvr>
                                      <p:to>
                                        <p:strVal val="visible"/>
                                      </p:to>
                                    </p:set>
                                    <p:anim calcmode="lin" valueType="num">
                                      <p:cBhvr>
                                        <p:cTn id="62" dur="1000" fill="hold"/>
                                        <p:tgtEl>
                                          <p:spTgt spid="54"/>
                                        </p:tgtEl>
                                        <p:attrNameLst>
                                          <p:attrName>ppt_w</p:attrName>
                                        </p:attrNameLst>
                                      </p:cBhvr>
                                      <p:tavLst>
                                        <p:tav tm="0">
                                          <p:val>
                                            <p:strVal val="#ppt_w*0.70"/>
                                          </p:val>
                                        </p:tav>
                                        <p:tav tm="100000">
                                          <p:val>
                                            <p:strVal val="#ppt_w"/>
                                          </p:val>
                                        </p:tav>
                                      </p:tavLst>
                                    </p:anim>
                                    <p:anim calcmode="lin" valueType="num">
                                      <p:cBhvr>
                                        <p:cTn id="63" dur="1000" fill="hold"/>
                                        <p:tgtEl>
                                          <p:spTgt spid="54"/>
                                        </p:tgtEl>
                                        <p:attrNameLst>
                                          <p:attrName>ppt_h</p:attrName>
                                        </p:attrNameLst>
                                      </p:cBhvr>
                                      <p:tavLst>
                                        <p:tav tm="0">
                                          <p:val>
                                            <p:strVal val="#ppt_h"/>
                                          </p:val>
                                        </p:tav>
                                        <p:tav tm="100000">
                                          <p:val>
                                            <p:strVal val="#ppt_h"/>
                                          </p:val>
                                        </p:tav>
                                      </p:tavLst>
                                    </p:anim>
                                    <p:animEffect transition="in" filter="fade">
                                      <p:cBhvr>
                                        <p:cTn id="64" dur="1000"/>
                                        <p:tgtEl>
                                          <p:spTgt spid="54"/>
                                        </p:tgtEl>
                                      </p:cBhvr>
                                    </p:animEffect>
                                  </p:childTnLst>
                                </p:cTn>
                              </p:par>
                              <p:par>
                                <p:cTn id="65" presetID="55" presetClass="entr" presetSubtype="0" fill="hold" grpId="0" nodeType="withEffect">
                                  <p:stCondLst>
                                    <p:cond delay="0"/>
                                  </p:stCondLst>
                                  <p:childTnLst>
                                    <p:set>
                                      <p:cBhvr>
                                        <p:cTn id="66" dur="1" fill="hold">
                                          <p:stCondLst>
                                            <p:cond delay="0"/>
                                          </p:stCondLst>
                                        </p:cTn>
                                        <p:tgtEl>
                                          <p:spTgt spid="55"/>
                                        </p:tgtEl>
                                        <p:attrNameLst>
                                          <p:attrName>style.visibility</p:attrName>
                                        </p:attrNameLst>
                                      </p:cBhvr>
                                      <p:to>
                                        <p:strVal val="visible"/>
                                      </p:to>
                                    </p:set>
                                    <p:anim calcmode="lin" valueType="num">
                                      <p:cBhvr>
                                        <p:cTn id="67" dur="1000" fill="hold"/>
                                        <p:tgtEl>
                                          <p:spTgt spid="55"/>
                                        </p:tgtEl>
                                        <p:attrNameLst>
                                          <p:attrName>ppt_w</p:attrName>
                                        </p:attrNameLst>
                                      </p:cBhvr>
                                      <p:tavLst>
                                        <p:tav tm="0">
                                          <p:val>
                                            <p:strVal val="#ppt_w*0.70"/>
                                          </p:val>
                                        </p:tav>
                                        <p:tav tm="100000">
                                          <p:val>
                                            <p:strVal val="#ppt_w"/>
                                          </p:val>
                                        </p:tav>
                                      </p:tavLst>
                                    </p:anim>
                                    <p:anim calcmode="lin" valueType="num">
                                      <p:cBhvr>
                                        <p:cTn id="68" dur="1000" fill="hold"/>
                                        <p:tgtEl>
                                          <p:spTgt spid="55"/>
                                        </p:tgtEl>
                                        <p:attrNameLst>
                                          <p:attrName>ppt_h</p:attrName>
                                        </p:attrNameLst>
                                      </p:cBhvr>
                                      <p:tavLst>
                                        <p:tav tm="0">
                                          <p:val>
                                            <p:strVal val="#ppt_h"/>
                                          </p:val>
                                        </p:tav>
                                        <p:tav tm="100000">
                                          <p:val>
                                            <p:strVal val="#ppt_h"/>
                                          </p:val>
                                        </p:tav>
                                      </p:tavLst>
                                    </p:anim>
                                    <p:animEffect transition="in" filter="fade">
                                      <p:cBhvr>
                                        <p:cTn id="69" dur="1000"/>
                                        <p:tgtEl>
                                          <p:spTgt spid="55"/>
                                        </p:tgtEl>
                                      </p:cBhvr>
                                    </p:animEffect>
                                  </p:childTnLst>
                                </p:cTn>
                              </p:par>
                            </p:childTnLst>
                          </p:cTn>
                        </p:par>
                      </p:childTnLst>
                    </p:cTn>
                  </p:par>
                  <p:par>
                    <p:cTn id="70" fill="hold">
                      <p:stCondLst>
                        <p:cond delay="indefinite"/>
                      </p:stCondLst>
                      <p:childTnLst>
                        <p:par>
                          <p:cTn id="71" fill="hold">
                            <p:stCondLst>
                              <p:cond delay="0"/>
                            </p:stCondLst>
                            <p:childTnLst>
                              <p:par>
                                <p:cTn id="72" presetID="55" presetClass="entr" presetSubtype="0" fill="hold" grpId="0" nodeType="clickEffect">
                                  <p:stCondLst>
                                    <p:cond delay="0"/>
                                  </p:stCondLst>
                                  <p:childTnLst>
                                    <p:set>
                                      <p:cBhvr>
                                        <p:cTn id="73" dur="1" fill="hold">
                                          <p:stCondLst>
                                            <p:cond delay="0"/>
                                          </p:stCondLst>
                                        </p:cTn>
                                        <p:tgtEl>
                                          <p:spTgt spid="51"/>
                                        </p:tgtEl>
                                        <p:attrNameLst>
                                          <p:attrName>style.visibility</p:attrName>
                                        </p:attrNameLst>
                                      </p:cBhvr>
                                      <p:to>
                                        <p:strVal val="visible"/>
                                      </p:to>
                                    </p:set>
                                    <p:anim calcmode="lin" valueType="num">
                                      <p:cBhvr>
                                        <p:cTn id="74" dur="1000" fill="hold"/>
                                        <p:tgtEl>
                                          <p:spTgt spid="51"/>
                                        </p:tgtEl>
                                        <p:attrNameLst>
                                          <p:attrName>ppt_w</p:attrName>
                                        </p:attrNameLst>
                                      </p:cBhvr>
                                      <p:tavLst>
                                        <p:tav tm="0">
                                          <p:val>
                                            <p:strVal val="#ppt_w*0.70"/>
                                          </p:val>
                                        </p:tav>
                                        <p:tav tm="100000">
                                          <p:val>
                                            <p:strVal val="#ppt_w"/>
                                          </p:val>
                                        </p:tav>
                                      </p:tavLst>
                                    </p:anim>
                                    <p:anim calcmode="lin" valueType="num">
                                      <p:cBhvr>
                                        <p:cTn id="75" dur="1000" fill="hold"/>
                                        <p:tgtEl>
                                          <p:spTgt spid="51"/>
                                        </p:tgtEl>
                                        <p:attrNameLst>
                                          <p:attrName>ppt_h</p:attrName>
                                        </p:attrNameLst>
                                      </p:cBhvr>
                                      <p:tavLst>
                                        <p:tav tm="0">
                                          <p:val>
                                            <p:strVal val="#ppt_h"/>
                                          </p:val>
                                        </p:tav>
                                        <p:tav tm="100000">
                                          <p:val>
                                            <p:strVal val="#ppt_h"/>
                                          </p:val>
                                        </p:tav>
                                      </p:tavLst>
                                    </p:anim>
                                    <p:animEffect transition="in" filter="fade">
                                      <p:cBhvr>
                                        <p:cTn id="76" dur="1000"/>
                                        <p:tgtEl>
                                          <p:spTgt spid="51"/>
                                        </p:tgtEl>
                                      </p:cBhvr>
                                    </p:animEffect>
                                  </p:childTnLst>
                                </p:cTn>
                              </p:par>
                            </p:childTnLst>
                          </p:cTn>
                        </p:par>
                        <p:par>
                          <p:cTn id="77" fill="hold">
                            <p:stCondLst>
                              <p:cond delay="1000"/>
                            </p:stCondLst>
                            <p:childTnLst>
                              <p:par>
                                <p:cTn id="78" presetID="23" presetClass="entr" presetSubtype="16" fill="hold" grpId="0" nodeType="afterEffect">
                                  <p:stCondLst>
                                    <p:cond delay="0"/>
                                  </p:stCondLst>
                                  <p:childTnLst>
                                    <p:set>
                                      <p:cBhvr>
                                        <p:cTn id="79" dur="1" fill="hold">
                                          <p:stCondLst>
                                            <p:cond delay="0"/>
                                          </p:stCondLst>
                                        </p:cTn>
                                        <p:tgtEl>
                                          <p:spTgt spid="52"/>
                                        </p:tgtEl>
                                        <p:attrNameLst>
                                          <p:attrName>style.visibility</p:attrName>
                                        </p:attrNameLst>
                                      </p:cBhvr>
                                      <p:to>
                                        <p:strVal val="visible"/>
                                      </p:to>
                                    </p:set>
                                    <p:anim calcmode="lin" valueType="num">
                                      <p:cBhvr>
                                        <p:cTn id="80" dur="500" fill="hold"/>
                                        <p:tgtEl>
                                          <p:spTgt spid="52"/>
                                        </p:tgtEl>
                                        <p:attrNameLst>
                                          <p:attrName>ppt_w</p:attrName>
                                        </p:attrNameLst>
                                      </p:cBhvr>
                                      <p:tavLst>
                                        <p:tav tm="0">
                                          <p:val>
                                            <p:fltVal val="0"/>
                                          </p:val>
                                        </p:tav>
                                        <p:tav tm="100000">
                                          <p:val>
                                            <p:strVal val="#ppt_w"/>
                                          </p:val>
                                        </p:tav>
                                      </p:tavLst>
                                    </p:anim>
                                    <p:anim calcmode="lin" valueType="num">
                                      <p:cBhvr>
                                        <p:cTn id="81" dur="500" fill="hold"/>
                                        <p:tgtEl>
                                          <p:spTgt spid="52"/>
                                        </p:tgtEl>
                                        <p:attrNameLst>
                                          <p:attrName>ppt_h</p:attrName>
                                        </p:attrNameLst>
                                      </p:cBhvr>
                                      <p:tavLst>
                                        <p:tav tm="0">
                                          <p:val>
                                            <p:fltVal val="0"/>
                                          </p:val>
                                        </p:tav>
                                        <p:tav tm="100000">
                                          <p:val>
                                            <p:strVal val="#ppt_h"/>
                                          </p:val>
                                        </p:tav>
                                      </p:tavLst>
                                    </p:anim>
                                  </p:childTnLst>
                                </p:cTn>
                              </p:par>
                            </p:childTnLst>
                          </p:cTn>
                        </p:par>
                      </p:childTnLst>
                    </p:cTn>
                  </p:par>
                  <p:par>
                    <p:cTn id="82" fill="hold">
                      <p:stCondLst>
                        <p:cond delay="indefinite"/>
                      </p:stCondLst>
                      <p:childTnLst>
                        <p:par>
                          <p:cTn id="83" fill="hold">
                            <p:stCondLst>
                              <p:cond delay="0"/>
                            </p:stCondLst>
                            <p:childTnLst>
                              <p:par>
                                <p:cTn id="84" presetID="55" presetClass="entr" presetSubtype="0" fill="hold" grpId="0" nodeType="clickEffect">
                                  <p:stCondLst>
                                    <p:cond delay="0"/>
                                  </p:stCondLst>
                                  <p:childTnLst>
                                    <p:set>
                                      <p:cBhvr>
                                        <p:cTn id="85" dur="1" fill="hold">
                                          <p:stCondLst>
                                            <p:cond delay="0"/>
                                          </p:stCondLst>
                                        </p:cTn>
                                        <p:tgtEl>
                                          <p:spTgt spid="50"/>
                                        </p:tgtEl>
                                        <p:attrNameLst>
                                          <p:attrName>style.visibility</p:attrName>
                                        </p:attrNameLst>
                                      </p:cBhvr>
                                      <p:to>
                                        <p:strVal val="visible"/>
                                      </p:to>
                                    </p:set>
                                    <p:anim calcmode="lin" valueType="num">
                                      <p:cBhvr>
                                        <p:cTn id="86" dur="1000" fill="hold"/>
                                        <p:tgtEl>
                                          <p:spTgt spid="50"/>
                                        </p:tgtEl>
                                        <p:attrNameLst>
                                          <p:attrName>ppt_w</p:attrName>
                                        </p:attrNameLst>
                                      </p:cBhvr>
                                      <p:tavLst>
                                        <p:tav tm="0">
                                          <p:val>
                                            <p:strVal val="#ppt_w*0.70"/>
                                          </p:val>
                                        </p:tav>
                                        <p:tav tm="100000">
                                          <p:val>
                                            <p:strVal val="#ppt_w"/>
                                          </p:val>
                                        </p:tav>
                                      </p:tavLst>
                                    </p:anim>
                                    <p:anim calcmode="lin" valueType="num">
                                      <p:cBhvr>
                                        <p:cTn id="87" dur="1000" fill="hold"/>
                                        <p:tgtEl>
                                          <p:spTgt spid="50"/>
                                        </p:tgtEl>
                                        <p:attrNameLst>
                                          <p:attrName>ppt_h</p:attrName>
                                        </p:attrNameLst>
                                      </p:cBhvr>
                                      <p:tavLst>
                                        <p:tav tm="0">
                                          <p:val>
                                            <p:strVal val="#ppt_h"/>
                                          </p:val>
                                        </p:tav>
                                        <p:tav tm="100000">
                                          <p:val>
                                            <p:strVal val="#ppt_h"/>
                                          </p:val>
                                        </p:tav>
                                      </p:tavLst>
                                    </p:anim>
                                    <p:animEffect transition="in" filter="fade">
                                      <p:cBhvr>
                                        <p:cTn id="88" dur="1000"/>
                                        <p:tgtEl>
                                          <p:spTgt spid="50"/>
                                        </p:tgtEl>
                                      </p:cBhvr>
                                    </p:animEffect>
                                  </p:childTnLst>
                                </p:cTn>
                              </p:par>
                            </p:childTnLst>
                          </p:cTn>
                        </p:par>
                        <p:par>
                          <p:cTn id="89" fill="hold">
                            <p:stCondLst>
                              <p:cond delay="1000"/>
                            </p:stCondLst>
                            <p:childTnLst>
                              <p:par>
                                <p:cTn id="90" presetID="23" presetClass="entr" presetSubtype="16" fill="hold" grpId="0" nodeType="afterEffect">
                                  <p:stCondLst>
                                    <p:cond delay="0"/>
                                  </p:stCondLst>
                                  <p:childTnLst>
                                    <p:set>
                                      <p:cBhvr>
                                        <p:cTn id="91" dur="1" fill="hold">
                                          <p:stCondLst>
                                            <p:cond delay="0"/>
                                          </p:stCondLst>
                                        </p:cTn>
                                        <p:tgtEl>
                                          <p:spTgt spid="53"/>
                                        </p:tgtEl>
                                        <p:attrNameLst>
                                          <p:attrName>style.visibility</p:attrName>
                                        </p:attrNameLst>
                                      </p:cBhvr>
                                      <p:to>
                                        <p:strVal val="visible"/>
                                      </p:to>
                                    </p:set>
                                    <p:anim calcmode="lin" valueType="num">
                                      <p:cBhvr>
                                        <p:cTn id="92" dur="500" fill="hold"/>
                                        <p:tgtEl>
                                          <p:spTgt spid="53"/>
                                        </p:tgtEl>
                                        <p:attrNameLst>
                                          <p:attrName>ppt_w</p:attrName>
                                        </p:attrNameLst>
                                      </p:cBhvr>
                                      <p:tavLst>
                                        <p:tav tm="0">
                                          <p:val>
                                            <p:fltVal val="0"/>
                                          </p:val>
                                        </p:tav>
                                        <p:tav tm="100000">
                                          <p:val>
                                            <p:strVal val="#ppt_w"/>
                                          </p:val>
                                        </p:tav>
                                      </p:tavLst>
                                    </p:anim>
                                    <p:anim calcmode="lin" valueType="num">
                                      <p:cBhvr>
                                        <p:cTn id="93" dur="500" fill="hold"/>
                                        <p:tgtEl>
                                          <p:spTgt spid="53"/>
                                        </p:tgtEl>
                                        <p:attrNameLst>
                                          <p:attrName>ppt_h</p:attrName>
                                        </p:attrNameLst>
                                      </p:cBhvr>
                                      <p:tavLst>
                                        <p:tav tm="0">
                                          <p:val>
                                            <p:fltVal val="0"/>
                                          </p:val>
                                        </p:tav>
                                        <p:tav tm="100000">
                                          <p:val>
                                            <p:strVal val="#ppt_h"/>
                                          </p:val>
                                        </p:tav>
                                      </p:tavLst>
                                    </p:anim>
                                  </p:childTnLst>
                                </p:cTn>
                              </p:par>
                            </p:childTnLst>
                          </p:cTn>
                        </p:par>
                      </p:childTnLst>
                    </p:cTn>
                  </p:par>
                  <p:par>
                    <p:cTn id="94" fill="hold">
                      <p:stCondLst>
                        <p:cond delay="indefinite"/>
                      </p:stCondLst>
                      <p:childTnLst>
                        <p:par>
                          <p:cTn id="95" fill="hold">
                            <p:stCondLst>
                              <p:cond delay="0"/>
                            </p:stCondLst>
                            <p:childTnLst>
                              <p:par>
                                <p:cTn id="96" presetID="55" presetClass="entr" presetSubtype="0" fill="hold" nodeType="clickEffect">
                                  <p:stCondLst>
                                    <p:cond delay="0"/>
                                  </p:stCondLst>
                                  <p:childTnLst>
                                    <p:set>
                                      <p:cBhvr>
                                        <p:cTn id="97" dur="1" fill="hold">
                                          <p:stCondLst>
                                            <p:cond delay="0"/>
                                          </p:stCondLst>
                                        </p:cTn>
                                        <p:tgtEl>
                                          <p:spTgt spid="6"/>
                                        </p:tgtEl>
                                        <p:attrNameLst>
                                          <p:attrName>style.visibility</p:attrName>
                                        </p:attrNameLst>
                                      </p:cBhvr>
                                      <p:to>
                                        <p:strVal val="visible"/>
                                      </p:to>
                                    </p:set>
                                    <p:anim calcmode="lin" valueType="num">
                                      <p:cBhvr>
                                        <p:cTn id="98" dur="1000" fill="hold"/>
                                        <p:tgtEl>
                                          <p:spTgt spid="6"/>
                                        </p:tgtEl>
                                        <p:attrNameLst>
                                          <p:attrName>ppt_w</p:attrName>
                                        </p:attrNameLst>
                                      </p:cBhvr>
                                      <p:tavLst>
                                        <p:tav tm="0">
                                          <p:val>
                                            <p:strVal val="#ppt_w*0.70"/>
                                          </p:val>
                                        </p:tav>
                                        <p:tav tm="100000">
                                          <p:val>
                                            <p:strVal val="#ppt_w"/>
                                          </p:val>
                                        </p:tav>
                                      </p:tavLst>
                                    </p:anim>
                                    <p:anim calcmode="lin" valueType="num">
                                      <p:cBhvr>
                                        <p:cTn id="99" dur="1000" fill="hold"/>
                                        <p:tgtEl>
                                          <p:spTgt spid="6"/>
                                        </p:tgtEl>
                                        <p:attrNameLst>
                                          <p:attrName>ppt_h</p:attrName>
                                        </p:attrNameLst>
                                      </p:cBhvr>
                                      <p:tavLst>
                                        <p:tav tm="0">
                                          <p:val>
                                            <p:strVal val="#ppt_h"/>
                                          </p:val>
                                        </p:tav>
                                        <p:tav tm="100000">
                                          <p:val>
                                            <p:strVal val="#ppt_h"/>
                                          </p:val>
                                        </p:tav>
                                      </p:tavLst>
                                    </p:anim>
                                    <p:animEffect transition="in" filter="fade">
                                      <p:cBhvr>
                                        <p:cTn id="100" dur="1000"/>
                                        <p:tgtEl>
                                          <p:spTgt spid="6"/>
                                        </p:tgtEl>
                                      </p:cBhvr>
                                    </p:animEffect>
                                  </p:childTnLst>
                                </p:cTn>
                              </p:par>
                              <p:par>
                                <p:cTn id="101" presetID="55" presetClass="entr" presetSubtype="0" fill="hold" grpId="0" nodeType="withEffect">
                                  <p:stCondLst>
                                    <p:cond delay="0"/>
                                  </p:stCondLst>
                                  <p:childTnLst>
                                    <p:set>
                                      <p:cBhvr>
                                        <p:cTn id="102" dur="1" fill="hold">
                                          <p:stCondLst>
                                            <p:cond delay="0"/>
                                          </p:stCondLst>
                                        </p:cTn>
                                        <p:tgtEl>
                                          <p:spTgt spid="34"/>
                                        </p:tgtEl>
                                        <p:attrNameLst>
                                          <p:attrName>style.visibility</p:attrName>
                                        </p:attrNameLst>
                                      </p:cBhvr>
                                      <p:to>
                                        <p:strVal val="visible"/>
                                      </p:to>
                                    </p:set>
                                    <p:anim calcmode="lin" valueType="num">
                                      <p:cBhvr>
                                        <p:cTn id="103" dur="1000" fill="hold"/>
                                        <p:tgtEl>
                                          <p:spTgt spid="34"/>
                                        </p:tgtEl>
                                        <p:attrNameLst>
                                          <p:attrName>ppt_w</p:attrName>
                                        </p:attrNameLst>
                                      </p:cBhvr>
                                      <p:tavLst>
                                        <p:tav tm="0">
                                          <p:val>
                                            <p:strVal val="#ppt_w*0.70"/>
                                          </p:val>
                                        </p:tav>
                                        <p:tav tm="100000">
                                          <p:val>
                                            <p:strVal val="#ppt_w"/>
                                          </p:val>
                                        </p:tav>
                                      </p:tavLst>
                                    </p:anim>
                                    <p:anim calcmode="lin" valueType="num">
                                      <p:cBhvr>
                                        <p:cTn id="104" dur="1000" fill="hold"/>
                                        <p:tgtEl>
                                          <p:spTgt spid="34"/>
                                        </p:tgtEl>
                                        <p:attrNameLst>
                                          <p:attrName>ppt_h</p:attrName>
                                        </p:attrNameLst>
                                      </p:cBhvr>
                                      <p:tavLst>
                                        <p:tav tm="0">
                                          <p:val>
                                            <p:strVal val="#ppt_h"/>
                                          </p:val>
                                        </p:tav>
                                        <p:tav tm="100000">
                                          <p:val>
                                            <p:strVal val="#ppt_h"/>
                                          </p:val>
                                        </p:tav>
                                      </p:tavLst>
                                    </p:anim>
                                    <p:animEffect transition="in" filter="fade">
                                      <p:cBhvr>
                                        <p:cTn id="105" dur="1000"/>
                                        <p:tgtEl>
                                          <p:spTgt spid="34"/>
                                        </p:tgtEl>
                                      </p:cBhvr>
                                    </p:animEffect>
                                  </p:childTnLst>
                                </p:cTn>
                              </p:par>
                              <p:par>
                                <p:cTn id="106" presetID="55" presetClass="entr" presetSubtype="0" fill="hold" grpId="0" nodeType="withEffect">
                                  <p:stCondLst>
                                    <p:cond delay="0"/>
                                  </p:stCondLst>
                                  <p:childTnLst>
                                    <p:set>
                                      <p:cBhvr>
                                        <p:cTn id="107" dur="1" fill="hold">
                                          <p:stCondLst>
                                            <p:cond delay="0"/>
                                          </p:stCondLst>
                                        </p:cTn>
                                        <p:tgtEl>
                                          <p:spTgt spid="35"/>
                                        </p:tgtEl>
                                        <p:attrNameLst>
                                          <p:attrName>style.visibility</p:attrName>
                                        </p:attrNameLst>
                                      </p:cBhvr>
                                      <p:to>
                                        <p:strVal val="visible"/>
                                      </p:to>
                                    </p:set>
                                    <p:anim calcmode="lin" valueType="num">
                                      <p:cBhvr>
                                        <p:cTn id="108" dur="1000" fill="hold"/>
                                        <p:tgtEl>
                                          <p:spTgt spid="35"/>
                                        </p:tgtEl>
                                        <p:attrNameLst>
                                          <p:attrName>ppt_w</p:attrName>
                                        </p:attrNameLst>
                                      </p:cBhvr>
                                      <p:tavLst>
                                        <p:tav tm="0">
                                          <p:val>
                                            <p:strVal val="#ppt_w*0.70"/>
                                          </p:val>
                                        </p:tav>
                                        <p:tav tm="100000">
                                          <p:val>
                                            <p:strVal val="#ppt_w"/>
                                          </p:val>
                                        </p:tav>
                                      </p:tavLst>
                                    </p:anim>
                                    <p:anim calcmode="lin" valueType="num">
                                      <p:cBhvr>
                                        <p:cTn id="109" dur="1000" fill="hold"/>
                                        <p:tgtEl>
                                          <p:spTgt spid="35"/>
                                        </p:tgtEl>
                                        <p:attrNameLst>
                                          <p:attrName>ppt_h</p:attrName>
                                        </p:attrNameLst>
                                      </p:cBhvr>
                                      <p:tavLst>
                                        <p:tav tm="0">
                                          <p:val>
                                            <p:strVal val="#ppt_h"/>
                                          </p:val>
                                        </p:tav>
                                        <p:tav tm="100000">
                                          <p:val>
                                            <p:strVal val="#ppt_h"/>
                                          </p:val>
                                        </p:tav>
                                      </p:tavLst>
                                    </p:anim>
                                    <p:animEffect transition="in" filter="fade">
                                      <p:cBhvr>
                                        <p:cTn id="110" dur="1000"/>
                                        <p:tgtEl>
                                          <p:spTgt spid="35"/>
                                        </p:tgtEl>
                                      </p:cBhvr>
                                    </p:animEffect>
                                  </p:childTnLst>
                                </p:cTn>
                              </p:par>
                              <p:par>
                                <p:cTn id="111" presetID="55" presetClass="entr" presetSubtype="0" fill="hold" grpId="0" nodeType="withEffect">
                                  <p:stCondLst>
                                    <p:cond delay="0"/>
                                  </p:stCondLst>
                                  <p:childTnLst>
                                    <p:set>
                                      <p:cBhvr>
                                        <p:cTn id="112" dur="1" fill="hold">
                                          <p:stCondLst>
                                            <p:cond delay="0"/>
                                          </p:stCondLst>
                                        </p:cTn>
                                        <p:tgtEl>
                                          <p:spTgt spid="36"/>
                                        </p:tgtEl>
                                        <p:attrNameLst>
                                          <p:attrName>style.visibility</p:attrName>
                                        </p:attrNameLst>
                                      </p:cBhvr>
                                      <p:to>
                                        <p:strVal val="visible"/>
                                      </p:to>
                                    </p:set>
                                    <p:anim calcmode="lin" valueType="num">
                                      <p:cBhvr>
                                        <p:cTn id="113" dur="1000" fill="hold"/>
                                        <p:tgtEl>
                                          <p:spTgt spid="36"/>
                                        </p:tgtEl>
                                        <p:attrNameLst>
                                          <p:attrName>ppt_w</p:attrName>
                                        </p:attrNameLst>
                                      </p:cBhvr>
                                      <p:tavLst>
                                        <p:tav tm="0">
                                          <p:val>
                                            <p:strVal val="#ppt_w*0.70"/>
                                          </p:val>
                                        </p:tav>
                                        <p:tav tm="100000">
                                          <p:val>
                                            <p:strVal val="#ppt_w"/>
                                          </p:val>
                                        </p:tav>
                                      </p:tavLst>
                                    </p:anim>
                                    <p:anim calcmode="lin" valueType="num">
                                      <p:cBhvr>
                                        <p:cTn id="114" dur="1000" fill="hold"/>
                                        <p:tgtEl>
                                          <p:spTgt spid="36"/>
                                        </p:tgtEl>
                                        <p:attrNameLst>
                                          <p:attrName>ppt_h</p:attrName>
                                        </p:attrNameLst>
                                      </p:cBhvr>
                                      <p:tavLst>
                                        <p:tav tm="0">
                                          <p:val>
                                            <p:strVal val="#ppt_h"/>
                                          </p:val>
                                        </p:tav>
                                        <p:tav tm="100000">
                                          <p:val>
                                            <p:strVal val="#ppt_h"/>
                                          </p:val>
                                        </p:tav>
                                      </p:tavLst>
                                    </p:anim>
                                    <p:animEffect transition="in" filter="fade">
                                      <p:cBhvr>
                                        <p:cTn id="115" dur="1000"/>
                                        <p:tgtEl>
                                          <p:spTgt spid="36"/>
                                        </p:tgtEl>
                                      </p:cBhvr>
                                    </p:animEffect>
                                  </p:childTnLst>
                                </p:cTn>
                              </p:par>
                            </p:childTnLst>
                          </p:cTn>
                        </p:par>
                      </p:childTnLst>
                    </p:cTn>
                  </p:par>
                  <p:par>
                    <p:cTn id="116" fill="hold">
                      <p:stCondLst>
                        <p:cond delay="indefinite"/>
                      </p:stCondLst>
                      <p:childTnLst>
                        <p:par>
                          <p:cTn id="117" fill="hold">
                            <p:stCondLst>
                              <p:cond delay="0"/>
                            </p:stCondLst>
                            <p:childTnLst>
                              <p:par>
                                <p:cTn id="118" presetID="55" presetClass="entr" presetSubtype="0" fill="hold" grpId="0" nodeType="clickEffect">
                                  <p:stCondLst>
                                    <p:cond delay="0"/>
                                  </p:stCondLst>
                                  <p:childTnLst>
                                    <p:set>
                                      <p:cBhvr>
                                        <p:cTn id="119" dur="1" fill="hold">
                                          <p:stCondLst>
                                            <p:cond delay="0"/>
                                          </p:stCondLst>
                                        </p:cTn>
                                        <p:tgtEl>
                                          <p:spTgt spid="40"/>
                                        </p:tgtEl>
                                        <p:attrNameLst>
                                          <p:attrName>style.visibility</p:attrName>
                                        </p:attrNameLst>
                                      </p:cBhvr>
                                      <p:to>
                                        <p:strVal val="visible"/>
                                      </p:to>
                                    </p:set>
                                    <p:anim calcmode="lin" valueType="num">
                                      <p:cBhvr>
                                        <p:cTn id="120" dur="1000" fill="hold"/>
                                        <p:tgtEl>
                                          <p:spTgt spid="40"/>
                                        </p:tgtEl>
                                        <p:attrNameLst>
                                          <p:attrName>ppt_w</p:attrName>
                                        </p:attrNameLst>
                                      </p:cBhvr>
                                      <p:tavLst>
                                        <p:tav tm="0">
                                          <p:val>
                                            <p:strVal val="#ppt_w*0.70"/>
                                          </p:val>
                                        </p:tav>
                                        <p:tav tm="100000">
                                          <p:val>
                                            <p:strVal val="#ppt_w"/>
                                          </p:val>
                                        </p:tav>
                                      </p:tavLst>
                                    </p:anim>
                                    <p:anim calcmode="lin" valueType="num">
                                      <p:cBhvr>
                                        <p:cTn id="121" dur="1000" fill="hold"/>
                                        <p:tgtEl>
                                          <p:spTgt spid="40"/>
                                        </p:tgtEl>
                                        <p:attrNameLst>
                                          <p:attrName>ppt_h</p:attrName>
                                        </p:attrNameLst>
                                      </p:cBhvr>
                                      <p:tavLst>
                                        <p:tav tm="0">
                                          <p:val>
                                            <p:strVal val="#ppt_h"/>
                                          </p:val>
                                        </p:tav>
                                        <p:tav tm="100000">
                                          <p:val>
                                            <p:strVal val="#ppt_h"/>
                                          </p:val>
                                        </p:tav>
                                      </p:tavLst>
                                    </p:anim>
                                    <p:animEffect transition="in" filter="fade">
                                      <p:cBhvr>
                                        <p:cTn id="122" dur="1000"/>
                                        <p:tgtEl>
                                          <p:spTgt spid="40"/>
                                        </p:tgtEl>
                                      </p:cBhvr>
                                    </p:animEffect>
                                  </p:childTnLst>
                                </p:cTn>
                              </p:par>
                            </p:childTnLst>
                          </p:cTn>
                        </p:par>
                        <p:par>
                          <p:cTn id="123" fill="hold">
                            <p:stCondLst>
                              <p:cond delay="1000"/>
                            </p:stCondLst>
                            <p:childTnLst>
                              <p:par>
                                <p:cTn id="124" presetID="10" presetClass="entr" presetSubtype="0" fill="hold" grpId="0" nodeType="afterEffect">
                                  <p:stCondLst>
                                    <p:cond delay="0"/>
                                  </p:stCondLst>
                                  <p:childTnLst>
                                    <p:set>
                                      <p:cBhvr>
                                        <p:cTn id="125" dur="1" fill="hold">
                                          <p:stCondLst>
                                            <p:cond delay="0"/>
                                          </p:stCondLst>
                                        </p:cTn>
                                        <p:tgtEl>
                                          <p:spTgt spid="32"/>
                                        </p:tgtEl>
                                        <p:attrNameLst>
                                          <p:attrName>style.visibility</p:attrName>
                                        </p:attrNameLst>
                                      </p:cBhvr>
                                      <p:to>
                                        <p:strVal val="visible"/>
                                      </p:to>
                                    </p:set>
                                    <p:animEffect transition="in" filter="fade">
                                      <p:cBhvr>
                                        <p:cTn id="126" dur="2000"/>
                                        <p:tgtEl>
                                          <p:spTgt spid="32"/>
                                        </p:tgtEl>
                                      </p:cBhvr>
                                    </p:animEffect>
                                  </p:childTnLst>
                                </p:cTn>
                              </p:par>
                            </p:childTnLst>
                          </p:cTn>
                        </p:par>
                      </p:childTnLst>
                    </p:cTn>
                  </p:par>
                  <p:par>
                    <p:cTn id="127" fill="hold">
                      <p:stCondLst>
                        <p:cond delay="indefinite"/>
                      </p:stCondLst>
                      <p:childTnLst>
                        <p:par>
                          <p:cTn id="128" fill="hold">
                            <p:stCondLst>
                              <p:cond delay="0"/>
                            </p:stCondLst>
                            <p:childTnLst>
                              <p:par>
                                <p:cTn id="129" presetID="55" presetClass="entr" presetSubtype="0" fill="hold" grpId="0" nodeType="clickEffect">
                                  <p:stCondLst>
                                    <p:cond delay="0"/>
                                  </p:stCondLst>
                                  <p:childTnLst>
                                    <p:set>
                                      <p:cBhvr>
                                        <p:cTn id="130" dur="1" fill="hold">
                                          <p:stCondLst>
                                            <p:cond delay="0"/>
                                          </p:stCondLst>
                                        </p:cTn>
                                        <p:tgtEl>
                                          <p:spTgt spid="39"/>
                                        </p:tgtEl>
                                        <p:attrNameLst>
                                          <p:attrName>style.visibility</p:attrName>
                                        </p:attrNameLst>
                                      </p:cBhvr>
                                      <p:to>
                                        <p:strVal val="visible"/>
                                      </p:to>
                                    </p:set>
                                    <p:anim calcmode="lin" valueType="num">
                                      <p:cBhvr>
                                        <p:cTn id="131" dur="1000" fill="hold"/>
                                        <p:tgtEl>
                                          <p:spTgt spid="39"/>
                                        </p:tgtEl>
                                        <p:attrNameLst>
                                          <p:attrName>ppt_w</p:attrName>
                                        </p:attrNameLst>
                                      </p:cBhvr>
                                      <p:tavLst>
                                        <p:tav tm="0">
                                          <p:val>
                                            <p:strVal val="#ppt_w*0.70"/>
                                          </p:val>
                                        </p:tav>
                                        <p:tav tm="100000">
                                          <p:val>
                                            <p:strVal val="#ppt_w"/>
                                          </p:val>
                                        </p:tav>
                                      </p:tavLst>
                                    </p:anim>
                                    <p:anim calcmode="lin" valueType="num">
                                      <p:cBhvr>
                                        <p:cTn id="132" dur="1000" fill="hold"/>
                                        <p:tgtEl>
                                          <p:spTgt spid="39"/>
                                        </p:tgtEl>
                                        <p:attrNameLst>
                                          <p:attrName>ppt_h</p:attrName>
                                        </p:attrNameLst>
                                      </p:cBhvr>
                                      <p:tavLst>
                                        <p:tav tm="0">
                                          <p:val>
                                            <p:strVal val="#ppt_h"/>
                                          </p:val>
                                        </p:tav>
                                        <p:tav tm="100000">
                                          <p:val>
                                            <p:strVal val="#ppt_h"/>
                                          </p:val>
                                        </p:tav>
                                      </p:tavLst>
                                    </p:anim>
                                    <p:animEffect transition="in" filter="fade">
                                      <p:cBhvr>
                                        <p:cTn id="133" dur="1000"/>
                                        <p:tgtEl>
                                          <p:spTgt spid="39"/>
                                        </p:tgtEl>
                                      </p:cBhvr>
                                    </p:animEffect>
                                  </p:childTnLst>
                                </p:cTn>
                              </p:par>
                            </p:childTnLst>
                          </p:cTn>
                        </p:par>
                        <p:par>
                          <p:cTn id="134" fill="hold">
                            <p:stCondLst>
                              <p:cond delay="1000"/>
                            </p:stCondLst>
                            <p:childTnLst>
                              <p:par>
                                <p:cTn id="135" presetID="10" presetClass="entr" presetSubtype="0" fill="hold" grpId="0" nodeType="afterEffect">
                                  <p:stCondLst>
                                    <p:cond delay="0"/>
                                  </p:stCondLst>
                                  <p:childTnLst>
                                    <p:set>
                                      <p:cBhvr>
                                        <p:cTn id="136" dur="1" fill="hold">
                                          <p:stCondLst>
                                            <p:cond delay="0"/>
                                          </p:stCondLst>
                                        </p:cTn>
                                        <p:tgtEl>
                                          <p:spTgt spid="33"/>
                                        </p:tgtEl>
                                        <p:attrNameLst>
                                          <p:attrName>style.visibility</p:attrName>
                                        </p:attrNameLst>
                                      </p:cBhvr>
                                      <p:to>
                                        <p:strVal val="visible"/>
                                      </p:to>
                                    </p:set>
                                    <p:animEffect transition="in" filter="fade">
                                      <p:cBhvr>
                                        <p:cTn id="137" dur="2000"/>
                                        <p:tgtEl>
                                          <p:spTgt spid="33"/>
                                        </p:tgtEl>
                                      </p:cBhvr>
                                    </p:animEffect>
                                  </p:childTnLst>
                                </p:cTn>
                              </p:par>
                            </p:childTnLst>
                          </p:cTn>
                        </p:par>
                      </p:childTnLst>
                    </p:cTn>
                  </p:par>
                  <p:par>
                    <p:cTn id="138" fill="hold">
                      <p:stCondLst>
                        <p:cond delay="indefinite"/>
                      </p:stCondLst>
                      <p:childTnLst>
                        <p:par>
                          <p:cTn id="139" fill="hold">
                            <p:stCondLst>
                              <p:cond delay="0"/>
                            </p:stCondLst>
                            <p:childTnLst>
                              <p:par>
                                <p:cTn id="140" presetID="18" presetClass="entr" presetSubtype="12" fill="hold" grpId="0" nodeType="clickEffect">
                                  <p:stCondLst>
                                    <p:cond delay="0"/>
                                  </p:stCondLst>
                                  <p:childTnLst>
                                    <p:set>
                                      <p:cBhvr>
                                        <p:cTn id="141" dur="1" fill="hold">
                                          <p:stCondLst>
                                            <p:cond delay="0"/>
                                          </p:stCondLst>
                                        </p:cTn>
                                        <p:tgtEl>
                                          <p:spTgt spid="38"/>
                                        </p:tgtEl>
                                        <p:attrNameLst>
                                          <p:attrName>style.visibility</p:attrName>
                                        </p:attrNameLst>
                                      </p:cBhvr>
                                      <p:to>
                                        <p:strVal val="visible"/>
                                      </p:to>
                                    </p:set>
                                    <p:animEffect transition="in" filter="strips(downLeft)">
                                      <p:cBhvr>
                                        <p:cTn id="142" dur="500"/>
                                        <p:tgtEl>
                                          <p:spTgt spid="38"/>
                                        </p:tgtEl>
                                      </p:cBhvr>
                                    </p:animEffect>
                                  </p:childTnLst>
                                </p:cTn>
                              </p:par>
                            </p:childTnLst>
                          </p:cTn>
                        </p:par>
                        <p:par>
                          <p:cTn id="143" fill="hold">
                            <p:stCondLst>
                              <p:cond delay="500"/>
                            </p:stCondLst>
                            <p:childTnLst>
                              <p:par>
                                <p:cTn id="144" presetID="23" presetClass="entr" presetSubtype="16" fill="hold" grpId="0" nodeType="afterEffect">
                                  <p:stCondLst>
                                    <p:cond delay="0"/>
                                  </p:stCondLst>
                                  <p:childTnLst>
                                    <p:set>
                                      <p:cBhvr>
                                        <p:cTn id="145" dur="1" fill="hold">
                                          <p:stCondLst>
                                            <p:cond delay="0"/>
                                          </p:stCondLst>
                                        </p:cTn>
                                        <p:tgtEl>
                                          <p:spTgt spid="56"/>
                                        </p:tgtEl>
                                        <p:attrNameLst>
                                          <p:attrName>style.visibility</p:attrName>
                                        </p:attrNameLst>
                                      </p:cBhvr>
                                      <p:to>
                                        <p:strVal val="visible"/>
                                      </p:to>
                                    </p:set>
                                    <p:anim calcmode="lin" valueType="num">
                                      <p:cBhvr>
                                        <p:cTn id="146" dur="500" fill="hold"/>
                                        <p:tgtEl>
                                          <p:spTgt spid="56"/>
                                        </p:tgtEl>
                                        <p:attrNameLst>
                                          <p:attrName>ppt_w</p:attrName>
                                        </p:attrNameLst>
                                      </p:cBhvr>
                                      <p:tavLst>
                                        <p:tav tm="0">
                                          <p:val>
                                            <p:fltVal val="0"/>
                                          </p:val>
                                        </p:tav>
                                        <p:tav tm="100000">
                                          <p:val>
                                            <p:strVal val="#ppt_w"/>
                                          </p:val>
                                        </p:tav>
                                      </p:tavLst>
                                    </p:anim>
                                    <p:anim calcmode="lin" valueType="num">
                                      <p:cBhvr>
                                        <p:cTn id="147" dur="500" fill="hold"/>
                                        <p:tgtEl>
                                          <p:spTgt spid="56"/>
                                        </p:tgtEl>
                                        <p:attrNameLst>
                                          <p:attrName>ppt_h</p:attrName>
                                        </p:attrNameLst>
                                      </p:cBhvr>
                                      <p:tavLst>
                                        <p:tav tm="0">
                                          <p:val>
                                            <p:fltVal val="0"/>
                                          </p:val>
                                        </p:tav>
                                        <p:tav tm="100000">
                                          <p:val>
                                            <p:strVal val="#ppt_h"/>
                                          </p:val>
                                        </p:tav>
                                      </p:tavLst>
                                    </p:anim>
                                  </p:childTnLst>
                                </p:cTn>
                              </p:par>
                            </p:childTnLst>
                          </p:cTn>
                        </p:par>
                      </p:childTnLst>
                    </p:cTn>
                  </p:par>
                  <p:par>
                    <p:cTn id="148" fill="hold">
                      <p:stCondLst>
                        <p:cond delay="indefinite"/>
                      </p:stCondLst>
                      <p:childTnLst>
                        <p:par>
                          <p:cTn id="149" fill="hold">
                            <p:stCondLst>
                              <p:cond delay="0"/>
                            </p:stCondLst>
                            <p:childTnLst>
                              <p:par>
                                <p:cTn id="150" presetID="18" presetClass="entr" presetSubtype="12" fill="hold" grpId="0" nodeType="clickEffect">
                                  <p:stCondLst>
                                    <p:cond delay="0"/>
                                  </p:stCondLst>
                                  <p:childTnLst>
                                    <p:set>
                                      <p:cBhvr>
                                        <p:cTn id="151" dur="1" fill="hold">
                                          <p:stCondLst>
                                            <p:cond delay="0"/>
                                          </p:stCondLst>
                                        </p:cTn>
                                        <p:tgtEl>
                                          <p:spTgt spid="57"/>
                                        </p:tgtEl>
                                        <p:attrNameLst>
                                          <p:attrName>style.visibility</p:attrName>
                                        </p:attrNameLst>
                                      </p:cBhvr>
                                      <p:to>
                                        <p:strVal val="visible"/>
                                      </p:to>
                                    </p:set>
                                    <p:animEffect transition="in" filter="strips(downLeft)">
                                      <p:cBhvr>
                                        <p:cTn id="152" dur="500"/>
                                        <p:tgtEl>
                                          <p:spTgt spid="57"/>
                                        </p:tgtEl>
                                      </p:cBhvr>
                                    </p:animEffect>
                                  </p:childTnLst>
                                </p:cTn>
                              </p:par>
                            </p:childTnLst>
                          </p:cTn>
                        </p:par>
                        <p:par>
                          <p:cTn id="153" fill="hold">
                            <p:stCondLst>
                              <p:cond delay="500"/>
                            </p:stCondLst>
                            <p:childTnLst>
                              <p:par>
                                <p:cTn id="154" presetID="55" presetClass="exit" presetSubtype="0" fill="hold" grpId="1" nodeType="afterEffect">
                                  <p:stCondLst>
                                    <p:cond delay="0"/>
                                  </p:stCondLst>
                                  <p:childTnLst>
                                    <p:anim calcmode="lin" valueType="num">
                                      <p:cBhvr>
                                        <p:cTn id="155" dur="1000"/>
                                        <p:tgtEl>
                                          <p:spTgt spid="36"/>
                                        </p:tgtEl>
                                        <p:attrNameLst>
                                          <p:attrName>ppt_w</p:attrName>
                                        </p:attrNameLst>
                                      </p:cBhvr>
                                      <p:tavLst>
                                        <p:tav tm="0">
                                          <p:val>
                                            <p:strVal val="ppt_w"/>
                                          </p:val>
                                        </p:tav>
                                        <p:tav tm="100000">
                                          <p:val>
                                            <p:strVal val="ppt_w*0.70"/>
                                          </p:val>
                                        </p:tav>
                                      </p:tavLst>
                                    </p:anim>
                                    <p:anim calcmode="lin" valueType="num">
                                      <p:cBhvr>
                                        <p:cTn id="156" dur="1000"/>
                                        <p:tgtEl>
                                          <p:spTgt spid="36"/>
                                        </p:tgtEl>
                                        <p:attrNameLst>
                                          <p:attrName>ppt_h</p:attrName>
                                        </p:attrNameLst>
                                      </p:cBhvr>
                                      <p:tavLst>
                                        <p:tav tm="0">
                                          <p:val>
                                            <p:strVal val="ppt_h"/>
                                          </p:val>
                                        </p:tav>
                                        <p:tav tm="100000">
                                          <p:val>
                                            <p:strVal val="ppt_h"/>
                                          </p:val>
                                        </p:tav>
                                      </p:tavLst>
                                    </p:anim>
                                    <p:animEffect transition="out" filter="fade">
                                      <p:cBhvr>
                                        <p:cTn id="157" dur="1000"/>
                                        <p:tgtEl>
                                          <p:spTgt spid="36"/>
                                        </p:tgtEl>
                                      </p:cBhvr>
                                    </p:animEffect>
                                    <p:set>
                                      <p:cBhvr>
                                        <p:cTn id="158" dur="1" fill="hold">
                                          <p:stCondLst>
                                            <p:cond delay="999"/>
                                          </p:stCondLst>
                                        </p:cTn>
                                        <p:tgtEl>
                                          <p:spTgt spid="36"/>
                                        </p:tgtEl>
                                        <p:attrNameLst>
                                          <p:attrName>style.visibility</p:attrName>
                                        </p:attrNameLst>
                                      </p:cBhvr>
                                      <p:to>
                                        <p:strVal val="hidden"/>
                                      </p:to>
                                    </p:set>
                                  </p:childTnLst>
                                </p:cTn>
                              </p:par>
                            </p:childTnLst>
                          </p:cTn>
                        </p:par>
                        <p:par>
                          <p:cTn id="159" fill="hold">
                            <p:stCondLst>
                              <p:cond delay="1500"/>
                            </p:stCondLst>
                            <p:childTnLst>
                              <p:par>
                                <p:cTn id="160" presetID="55" presetClass="exit" presetSubtype="0" fill="hold" grpId="1" nodeType="afterEffect">
                                  <p:stCondLst>
                                    <p:cond delay="0"/>
                                  </p:stCondLst>
                                  <p:childTnLst>
                                    <p:anim calcmode="lin" valueType="num">
                                      <p:cBhvr>
                                        <p:cTn id="161" dur="1000"/>
                                        <p:tgtEl>
                                          <p:spTgt spid="57"/>
                                        </p:tgtEl>
                                        <p:attrNameLst>
                                          <p:attrName>ppt_w</p:attrName>
                                        </p:attrNameLst>
                                      </p:cBhvr>
                                      <p:tavLst>
                                        <p:tav tm="0">
                                          <p:val>
                                            <p:strVal val="ppt_w"/>
                                          </p:val>
                                        </p:tav>
                                        <p:tav tm="100000">
                                          <p:val>
                                            <p:strVal val="ppt_w*0.70"/>
                                          </p:val>
                                        </p:tav>
                                      </p:tavLst>
                                    </p:anim>
                                    <p:anim calcmode="lin" valueType="num">
                                      <p:cBhvr>
                                        <p:cTn id="162" dur="1000"/>
                                        <p:tgtEl>
                                          <p:spTgt spid="57"/>
                                        </p:tgtEl>
                                        <p:attrNameLst>
                                          <p:attrName>ppt_h</p:attrName>
                                        </p:attrNameLst>
                                      </p:cBhvr>
                                      <p:tavLst>
                                        <p:tav tm="0">
                                          <p:val>
                                            <p:strVal val="ppt_h"/>
                                          </p:val>
                                        </p:tav>
                                        <p:tav tm="100000">
                                          <p:val>
                                            <p:strVal val="ppt_h"/>
                                          </p:val>
                                        </p:tav>
                                      </p:tavLst>
                                    </p:anim>
                                    <p:animEffect transition="out" filter="fade">
                                      <p:cBhvr>
                                        <p:cTn id="163" dur="1000"/>
                                        <p:tgtEl>
                                          <p:spTgt spid="57"/>
                                        </p:tgtEl>
                                      </p:cBhvr>
                                    </p:animEffect>
                                    <p:set>
                                      <p:cBhvr>
                                        <p:cTn id="164" dur="1" fill="hold">
                                          <p:stCondLst>
                                            <p:cond delay="999"/>
                                          </p:stCondLst>
                                        </p:cTn>
                                        <p:tgtEl>
                                          <p:spTgt spid="57"/>
                                        </p:tgtEl>
                                        <p:attrNameLst>
                                          <p:attrName>style.visibility</p:attrName>
                                        </p:attrNameLst>
                                      </p:cBhvr>
                                      <p:to>
                                        <p:strVal val="hidden"/>
                                      </p:to>
                                    </p:set>
                                  </p:childTnLst>
                                </p:cTn>
                              </p:par>
                            </p:childTnLst>
                          </p:cTn>
                        </p:par>
                      </p:childTnLst>
                    </p:cTn>
                  </p:par>
                  <p:par>
                    <p:cTn id="165" fill="hold">
                      <p:stCondLst>
                        <p:cond delay="indefinite"/>
                      </p:stCondLst>
                      <p:childTnLst>
                        <p:par>
                          <p:cTn id="166" fill="hold">
                            <p:stCondLst>
                              <p:cond delay="0"/>
                            </p:stCondLst>
                            <p:childTnLst>
                              <p:par>
                                <p:cTn id="167" presetID="18" presetClass="entr" presetSubtype="12" fill="hold" grpId="0" nodeType="clickEffect">
                                  <p:stCondLst>
                                    <p:cond delay="0"/>
                                  </p:stCondLst>
                                  <p:childTnLst>
                                    <p:set>
                                      <p:cBhvr>
                                        <p:cTn id="168" dur="1" fill="hold">
                                          <p:stCondLst>
                                            <p:cond delay="0"/>
                                          </p:stCondLst>
                                        </p:cTn>
                                        <p:tgtEl>
                                          <p:spTgt spid="58"/>
                                        </p:tgtEl>
                                        <p:attrNameLst>
                                          <p:attrName>style.visibility</p:attrName>
                                        </p:attrNameLst>
                                      </p:cBhvr>
                                      <p:to>
                                        <p:strVal val="visible"/>
                                      </p:to>
                                    </p:set>
                                    <p:animEffect transition="in" filter="strips(downLeft)">
                                      <p:cBhvr>
                                        <p:cTn id="169" dur="500"/>
                                        <p:tgtEl>
                                          <p:spTgt spid="58"/>
                                        </p:tgtEl>
                                      </p:cBhvr>
                                    </p:animEffect>
                                  </p:childTnLst>
                                </p:cTn>
                              </p:par>
                            </p:childTnLst>
                          </p:cTn>
                        </p:par>
                        <p:par>
                          <p:cTn id="170" fill="hold">
                            <p:stCondLst>
                              <p:cond delay="500"/>
                            </p:stCondLst>
                            <p:childTnLst>
                              <p:par>
                                <p:cTn id="171" presetID="55" presetClass="exit" presetSubtype="0" fill="hold" grpId="1" nodeType="afterEffect">
                                  <p:stCondLst>
                                    <p:cond delay="0"/>
                                  </p:stCondLst>
                                  <p:childTnLst>
                                    <p:anim calcmode="lin" valueType="num">
                                      <p:cBhvr>
                                        <p:cTn id="172" dur="1000"/>
                                        <p:tgtEl>
                                          <p:spTgt spid="58"/>
                                        </p:tgtEl>
                                        <p:attrNameLst>
                                          <p:attrName>ppt_w</p:attrName>
                                        </p:attrNameLst>
                                      </p:cBhvr>
                                      <p:tavLst>
                                        <p:tav tm="0">
                                          <p:val>
                                            <p:strVal val="ppt_w"/>
                                          </p:val>
                                        </p:tav>
                                        <p:tav tm="100000">
                                          <p:val>
                                            <p:strVal val="ppt_w*0.70"/>
                                          </p:val>
                                        </p:tav>
                                      </p:tavLst>
                                    </p:anim>
                                    <p:anim calcmode="lin" valueType="num">
                                      <p:cBhvr>
                                        <p:cTn id="173" dur="1000"/>
                                        <p:tgtEl>
                                          <p:spTgt spid="58"/>
                                        </p:tgtEl>
                                        <p:attrNameLst>
                                          <p:attrName>ppt_h</p:attrName>
                                        </p:attrNameLst>
                                      </p:cBhvr>
                                      <p:tavLst>
                                        <p:tav tm="0">
                                          <p:val>
                                            <p:strVal val="ppt_h"/>
                                          </p:val>
                                        </p:tav>
                                        <p:tav tm="100000">
                                          <p:val>
                                            <p:strVal val="ppt_h"/>
                                          </p:val>
                                        </p:tav>
                                      </p:tavLst>
                                    </p:anim>
                                    <p:animEffect transition="out" filter="fade">
                                      <p:cBhvr>
                                        <p:cTn id="174" dur="1000"/>
                                        <p:tgtEl>
                                          <p:spTgt spid="58"/>
                                        </p:tgtEl>
                                      </p:cBhvr>
                                    </p:animEffect>
                                    <p:set>
                                      <p:cBhvr>
                                        <p:cTn id="175" dur="1" fill="hold">
                                          <p:stCondLst>
                                            <p:cond delay="999"/>
                                          </p:stCondLst>
                                        </p:cTn>
                                        <p:tgtEl>
                                          <p:spTgt spid="58"/>
                                        </p:tgtEl>
                                        <p:attrNameLst>
                                          <p:attrName>style.visibility</p:attrName>
                                        </p:attrNameLst>
                                      </p:cBhvr>
                                      <p:to>
                                        <p:strVal val="hidden"/>
                                      </p:to>
                                    </p:set>
                                  </p:childTnLst>
                                </p:cTn>
                              </p:par>
                            </p:childTnLst>
                          </p:cTn>
                        </p:par>
                      </p:childTnLst>
                    </p:cTn>
                  </p:par>
                  <p:par>
                    <p:cTn id="176" fill="hold">
                      <p:stCondLst>
                        <p:cond delay="indefinite"/>
                      </p:stCondLst>
                      <p:childTnLst>
                        <p:par>
                          <p:cTn id="177" fill="hold">
                            <p:stCondLst>
                              <p:cond delay="0"/>
                            </p:stCondLst>
                            <p:childTnLst>
                              <p:par>
                                <p:cTn id="178" presetID="18" presetClass="entr" presetSubtype="12" fill="hold" grpId="0" nodeType="clickEffect">
                                  <p:stCondLst>
                                    <p:cond delay="0"/>
                                  </p:stCondLst>
                                  <p:childTnLst>
                                    <p:set>
                                      <p:cBhvr>
                                        <p:cTn id="179" dur="1" fill="hold">
                                          <p:stCondLst>
                                            <p:cond delay="0"/>
                                          </p:stCondLst>
                                        </p:cTn>
                                        <p:tgtEl>
                                          <p:spTgt spid="59"/>
                                        </p:tgtEl>
                                        <p:attrNameLst>
                                          <p:attrName>style.visibility</p:attrName>
                                        </p:attrNameLst>
                                      </p:cBhvr>
                                      <p:to>
                                        <p:strVal val="visible"/>
                                      </p:to>
                                    </p:set>
                                    <p:animEffect transition="in" filter="strips(downLeft)">
                                      <p:cBhvr>
                                        <p:cTn id="180" dur="500"/>
                                        <p:tgtEl>
                                          <p:spTgt spid="59"/>
                                        </p:tgtEl>
                                      </p:cBhvr>
                                    </p:animEffect>
                                  </p:childTnLst>
                                </p:cTn>
                              </p:par>
                            </p:childTnLst>
                          </p:cTn>
                        </p:par>
                        <p:par>
                          <p:cTn id="181" fill="hold">
                            <p:stCondLst>
                              <p:cond delay="500"/>
                            </p:stCondLst>
                            <p:childTnLst>
                              <p:par>
                                <p:cTn id="182" presetID="55" presetClass="exit" presetSubtype="0" fill="hold" grpId="1" nodeType="afterEffect">
                                  <p:stCondLst>
                                    <p:cond delay="0"/>
                                  </p:stCondLst>
                                  <p:childTnLst>
                                    <p:anim calcmode="lin" valueType="num">
                                      <p:cBhvr>
                                        <p:cTn id="183" dur="1000"/>
                                        <p:tgtEl>
                                          <p:spTgt spid="34"/>
                                        </p:tgtEl>
                                        <p:attrNameLst>
                                          <p:attrName>ppt_w</p:attrName>
                                        </p:attrNameLst>
                                      </p:cBhvr>
                                      <p:tavLst>
                                        <p:tav tm="0">
                                          <p:val>
                                            <p:strVal val="ppt_w"/>
                                          </p:val>
                                        </p:tav>
                                        <p:tav tm="100000">
                                          <p:val>
                                            <p:strVal val="ppt_w*0.70"/>
                                          </p:val>
                                        </p:tav>
                                      </p:tavLst>
                                    </p:anim>
                                    <p:anim calcmode="lin" valueType="num">
                                      <p:cBhvr>
                                        <p:cTn id="184" dur="1000"/>
                                        <p:tgtEl>
                                          <p:spTgt spid="34"/>
                                        </p:tgtEl>
                                        <p:attrNameLst>
                                          <p:attrName>ppt_h</p:attrName>
                                        </p:attrNameLst>
                                      </p:cBhvr>
                                      <p:tavLst>
                                        <p:tav tm="0">
                                          <p:val>
                                            <p:strVal val="ppt_h"/>
                                          </p:val>
                                        </p:tav>
                                        <p:tav tm="100000">
                                          <p:val>
                                            <p:strVal val="ppt_h"/>
                                          </p:val>
                                        </p:tav>
                                      </p:tavLst>
                                    </p:anim>
                                    <p:animEffect transition="out" filter="fade">
                                      <p:cBhvr>
                                        <p:cTn id="185" dur="1000"/>
                                        <p:tgtEl>
                                          <p:spTgt spid="34"/>
                                        </p:tgtEl>
                                      </p:cBhvr>
                                    </p:animEffect>
                                    <p:set>
                                      <p:cBhvr>
                                        <p:cTn id="186" dur="1" fill="hold">
                                          <p:stCondLst>
                                            <p:cond delay="999"/>
                                          </p:stCondLst>
                                        </p:cTn>
                                        <p:tgtEl>
                                          <p:spTgt spid="34"/>
                                        </p:tgtEl>
                                        <p:attrNameLst>
                                          <p:attrName>style.visibility</p:attrName>
                                        </p:attrNameLst>
                                      </p:cBhvr>
                                      <p:to>
                                        <p:strVal val="hidden"/>
                                      </p:to>
                                    </p:set>
                                  </p:childTnLst>
                                </p:cTn>
                              </p:par>
                            </p:childTnLst>
                          </p:cTn>
                        </p:par>
                        <p:par>
                          <p:cTn id="187" fill="hold">
                            <p:stCondLst>
                              <p:cond delay="1500"/>
                            </p:stCondLst>
                            <p:childTnLst>
                              <p:par>
                                <p:cTn id="188" presetID="55" presetClass="exit" presetSubtype="0" fill="hold" grpId="1" nodeType="afterEffect">
                                  <p:stCondLst>
                                    <p:cond delay="0"/>
                                  </p:stCondLst>
                                  <p:childTnLst>
                                    <p:anim calcmode="lin" valueType="num">
                                      <p:cBhvr>
                                        <p:cTn id="189" dur="1000"/>
                                        <p:tgtEl>
                                          <p:spTgt spid="59"/>
                                        </p:tgtEl>
                                        <p:attrNameLst>
                                          <p:attrName>ppt_w</p:attrName>
                                        </p:attrNameLst>
                                      </p:cBhvr>
                                      <p:tavLst>
                                        <p:tav tm="0">
                                          <p:val>
                                            <p:strVal val="ppt_w"/>
                                          </p:val>
                                        </p:tav>
                                        <p:tav tm="100000">
                                          <p:val>
                                            <p:strVal val="ppt_w*0.70"/>
                                          </p:val>
                                        </p:tav>
                                      </p:tavLst>
                                    </p:anim>
                                    <p:anim calcmode="lin" valueType="num">
                                      <p:cBhvr>
                                        <p:cTn id="190" dur="1000"/>
                                        <p:tgtEl>
                                          <p:spTgt spid="59"/>
                                        </p:tgtEl>
                                        <p:attrNameLst>
                                          <p:attrName>ppt_h</p:attrName>
                                        </p:attrNameLst>
                                      </p:cBhvr>
                                      <p:tavLst>
                                        <p:tav tm="0">
                                          <p:val>
                                            <p:strVal val="ppt_h"/>
                                          </p:val>
                                        </p:tav>
                                        <p:tav tm="100000">
                                          <p:val>
                                            <p:strVal val="ppt_h"/>
                                          </p:val>
                                        </p:tav>
                                      </p:tavLst>
                                    </p:anim>
                                    <p:animEffect transition="out" filter="fade">
                                      <p:cBhvr>
                                        <p:cTn id="191" dur="1000"/>
                                        <p:tgtEl>
                                          <p:spTgt spid="59"/>
                                        </p:tgtEl>
                                      </p:cBhvr>
                                    </p:animEffect>
                                    <p:set>
                                      <p:cBhvr>
                                        <p:cTn id="192" dur="1" fill="hold">
                                          <p:stCondLst>
                                            <p:cond delay="999"/>
                                          </p:stCondLst>
                                        </p:cTn>
                                        <p:tgtEl>
                                          <p:spTgt spid="59"/>
                                        </p:tgtEl>
                                        <p:attrNameLst>
                                          <p:attrName>style.visibility</p:attrName>
                                        </p:attrNameLst>
                                      </p:cBhvr>
                                      <p:to>
                                        <p:strVal val="hidden"/>
                                      </p:to>
                                    </p:set>
                                  </p:childTnLst>
                                </p:cTn>
                              </p:par>
                            </p:childTnLst>
                          </p:cTn>
                        </p:par>
                      </p:childTnLst>
                    </p:cTn>
                  </p:par>
                  <p:par>
                    <p:cTn id="193" fill="hold">
                      <p:stCondLst>
                        <p:cond delay="indefinite"/>
                      </p:stCondLst>
                      <p:childTnLst>
                        <p:par>
                          <p:cTn id="194" fill="hold">
                            <p:stCondLst>
                              <p:cond delay="0"/>
                            </p:stCondLst>
                            <p:childTnLst>
                              <p:par>
                                <p:cTn id="195" presetID="18" presetClass="entr" presetSubtype="12" fill="hold" grpId="0" nodeType="clickEffect">
                                  <p:stCondLst>
                                    <p:cond delay="0"/>
                                  </p:stCondLst>
                                  <p:childTnLst>
                                    <p:set>
                                      <p:cBhvr>
                                        <p:cTn id="196" dur="1" fill="hold">
                                          <p:stCondLst>
                                            <p:cond delay="0"/>
                                          </p:stCondLst>
                                        </p:cTn>
                                        <p:tgtEl>
                                          <p:spTgt spid="60"/>
                                        </p:tgtEl>
                                        <p:attrNameLst>
                                          <p:attrName>style.visibility</p:attrName>
                                        </p:attrNameLst>
                                      </p:cBhvr>
                                      <p:to>
                                        <p:strVal val="visible"/>
                                      </p:to>
                                    </p:set>
                                    <p:animEffect transition="in" filter="strips(downLeft)">
                                      <p:cBhvr>
                                        <p:cTn id="197" dur="500"/>
                                        <p:tgtEl>
                                          <p:spTgt spid="60"/>
                                        </p:tgtEl>
                                      </p:cBhvr>
                                    </p:animEffect>
                                  </p:childTnLst>
                                </p:cTn>
                              </p:par>
                            </p:childTnLst>
                          </p:cTn>
                        </p:par>
                        <p:par>
                          <p:cTn id="198" fill="hold">
                            <p:stCondLst>
                              <p:cond delay="500"/>
                            </p:stCondLst>
                            <p:childTnLst>
                              <p:par>
                                <p:cTn id="199" presetID="55" presetClass="exit" presetSubtype="0" fill="hold" grpId="1" nodeType="afterEffect">
                                  <p:stCondLst>
                                    <p:cond delay="0"/>
                                  </p:stCondLst>
                                  <p:childTnLst>
                                    <p:anim calcmode="lin" valueType="num">
                                      <p:cBhvr>
                                        <p:cTn id="200" dur="1000"/>
                                        <p:tgtEl>
                                          <p:spTgt spid="35"/>
                                        </p:tgtEl>
                                        <p:attrNameLst>
                                          <p:attrName>ppt_w</p:attrName>
                                        </p:attrNameLst>
                                      </p:cBhvr>
                                      <p:tavLst>
                                        <p:tav tm="0">
                                          <p:val>
                                            <p:strVal val="ppt_w"/>
                                          </p:val>
                                        </p:tav>
                                        <p:tav tm="100000">
                                          <p:val>
                                            <p:strVal val="ppt_w*0.70"/>
                                          </p:val>
                                        </p:tav>
                                      </p:tavLst>
                                    </p:anim>
                                    <p:anim calcmode="lin" valueType="num">
                                      <p:cBhvr>
                                        <p:cTn id="201" dur="1000"/>
                                        <p:tgtEl>
                                          <p:spTgt spid="35"/>
                                        </p:tgtEl>
                                        <p:attrNameLst>
                                          <p:attrName>ppt_h</p:attrName>
                                        </p:attrNameLst>
                                      </p:cBhvr>
                                      <p:tavLst>
                                        <p:tav tm="0">
                                          <p:val>
                                            <p:strVal val="ppt_h"/>
                                          </p:val>
                                        </p:tav>
                                        <p:tav tm="100000">
                                          <p:val>
                                            <p:strVal val="ppt_h"/>
                                          </p:val>
                                        </p:tav>
                                      </p:tavLst>
                                    </p:anim>
                                    <p:animEffect transition="out" filter="fade">
                                      <p:cBhvr>
                                        <p:cTn id="202" dur="1000"/>
                                        <p:tgtEl>
                                          <p:spTgt spid="35"/>
                                        </p:tgtEl>
                                      </p:cBhvr>
                                    </p:animEffect>
                                    <p:set>
                                      <p:cBhvr>
                                        <p:cTn id="203" dur="1" fill="hold">
                                          <p:stCondLst>
                                            <p:cond delay="999"/>
                                          </p:stCondLst>
                                        </p:cTn>
                                        <p:tgtEl>
                                          <p:spTgt spid="35"/>
                                        </p:tgtEl>
                                        <p:attrNameLst>
                                          <p:attrName>style.visibility</p:attrName>
                                        </p:attrNameLst>
                                      </p:cBhvr>
                                      <p:to>
                                        <p:strVal val="hidden"/>
                                      </p:to>
                                    </p:set>
                                  </p:childTnLst>
                                </p:cTn>
                              </p:par>
                            </p:childTnLst>
                          </p:cTn>
                        </p:par>
                        <p:par>
                          <p:cTn id="204" fill="hold">
                            <p:stCondLst>
                              <p:cond delay="1500"/>
                            </p:stCondLst>
                            <p:childTnLst>
                              <p:par>
                                <p:cTn id="205" presetID="55" presetClass="exit" presetSubtype="0" fill="hold" grpId="1" nodeType="afterEffect">
                                  <p:stCondLst>
                                    <p:cond delay="0"/>
                                  </p:stCondLst>
                                  <p:childTnLst>
                                    <p:anim calcmode="lin" valueType="num">
                                      <p:cBhvr>
                                        <p:cTn id="206" dur="1000"/>
                                        <p:tgtEl>
                                          <p:spTgt spid="60"/>
                                        </p:tgtEl>
                                        <p:attrNameLst>
                                          <p:attrName>ppt_w</p:attrName>
                                        </p:attrNameLst>
                                      </p:cBhvr>
                                      <p:tavLst>
                                        <p:tav tm="0">
                                          <p:val>
                                            <p:strVal val="ppt_w"/>
                                          </p:val>
                                        </p:tav>
                                        <p:tav tm="100000">
                                          <p:val>
                                            <p:strVal val="ppt_w*0.70"/>
                                          </p:val>
                                        </p:tav>
                                      </p:tavLst>
                                    </p:anim>
                                    <p:anim calcmode="lin" valueType="num">
                                      <p:cBhvr>
                                        <p:cTn id="207" dur="1000"/>
                                        <p:tgtEl>
                                          <p:spTgt spid="60"/>
                                        </p:tgtEl>
                                        <p:attrNameLst>
                                          <p:attrName>ppt_h</p:attrName>
                                        </p:attrNameLst>
                                      </p:cBhvr>
                                      <p:tavLst>
                                        <p:tav tm="0">
                                          <p:val>
                                            <p:strVal val="ppt_h"/>
                                          </p:val>
                                        </p:tav>
                                        <p:tav tm="100000">
                                          <p:val>
                                            <p:strVal val="ppt_h"/>
                                          </p:val>
                                        </p:tav>
                                      </p:tavLst>
                                    </p:anim>
                                    <p:animEffect transition="out" filter="fade">
                                      <p:cBhvr>
                                        <p:cTn id="208" dur="1000"/>
                                        <p:tgtEl>
                                          <p:spTgt spid="60"/>
                                        </p:tgtEl>
                                      </p:cBhvr>
                                    </p:animEffect>
                                    <p:set>
                                      <p:cBhvr>
                                        <p:cTn id="209" dur="1" fill="hold">
                                          <p:stCondLst>
                                            <p:cond delay="999"/>
                                          </p:stCondLst>
                                        </p:cTn>
                                        <p:tgtEl>
                                          <p:spTgt spid="60"/>
                                        </p:tgtEl>
                                        <p:attrNameLst>
                                          <p:attrName>style.visibility</p:attrName>
                                        </p:attrNameLst>
                                      </p:cBhvr>
                                      <p:to>
                                        <p:strVal val="hidden"/>
                                      </p:to>
                                    </p:set>
                                  </p:childTnLst>
                                </p:cTn>
                              </p:par>
                            </p:childTnLst>
                          </p:cTn>
                        </p:par>
                      </p:childTnLst>
                    </p:cTn>
                  </p:par>
                  <p:par>
                    <p:cTn id="210" fill="hold">
                      <p:stCondLst>
                        <p:cond delay="indefinite"/>
                      </p:stCondLst>
                      <p:childTnLst>
                        <p:par>
                          <p:cTn id="211" fill="hold">
                            <p:stCondLst>
                              <p:cond delay="0"/>
                            </p:stCondLst>
                            <p:childTnLst>
                              <p:par>
                                <p:cTn id="212" presetID="18" presetClass="entr" presetSubtype="12" fill="hold" grpId="0" nodeType="clickEffect">
                                  <p:stCondLst>
                                    <p:cond delay="0"/>
                                  </p:stCondLst>
                                  <p:childTnLst>
                                    <p:set>
                                      <p:cBhvr>
                                        <p:cTn id="213" dur="1" fill="hold">
                                          <p:stCondLst>
                                            <p:cond delay="0"/>
                                          </p:stCondLst>
                                        </p:cTn>
                                        <p:tgtEl>
                                          <p:spTgt spid="62"/>
                                        </p:tgtEl>
                                        <p:attrNameLst>
                                          <p:attrName>style.visibility</p:attrName>
                                        </p:attrNameLst>
                                      </p:cBhvr>
                                      <p:to>
                                        <p:strVal val="visible"/>
                                      </p:to>
                                    </p:set>
                                    <p:animEffect transition="in" filter="strips(downLeft)">
                                      <p:cBhvr>
                                        <p:cTn id="214" dur="500"/>
                                        <p:tgtEl>
                                          <p:spTgt spid="62"/>
                                        </p:tgtEl>
                                      </p:cBhvr>
                                    </p:animEffect>
                                  </p:childTnLst>
                                </p:cTn>
                              </p:par>
                            </p:childTnLst>
                          </p:cTn>
                        </p:par>
                        <p:par>
                          <p:cTn id="215" fill="hold">
                            <p:stCondLst>
                              <p:cond delay="500"/>
                            </p:stCondLst>
                            <p:childTnLst>
                              <p:par>
                                <p:cTn id="216" presetID="55" presetClass="exit" presetSubtype="0" fill="hold" grpId="1" nodeType="afterEffect">
                                  <p:stCondLst>
                                    <p:cond delay="0"/>
                                  </p:stCondLst>
                                  <p:childTnLst>
                                    <p:anim calcmode="lin" valueType="num">
                                      <p:cBhvr>
                                        <p:cTn id="217" dur="1000"/>
                                        <p:tgtEl>
                                          <p:spTgt spid="62"/>
                                        </p:tgtEl>
                                        <p:attrNameLst>
                                          <p:attrName>ppt_w</p:attrName>
                                        </p:attrNameLst>
                                      </p:cBhvr>
                                      <p:tavLst>
                                        <p:tav tm="0">
                                          <p:val>
                                            <p:strVal val="ppt_w"/>
                                          </p:val>
                                        </p:tav>
                                        <p:tav tm="100000">
                                          <p:val>
                                            <p:strVal val="ppt_w*0.70"/>
                                          </p:val>
                                        </p:tav>
                                      </p:tavLst>
                                    </p:anim>
                                    <p:anim calcmode="lin" valueType="num">
                                      <p:cBhvr>
                                        <p:cTn id="218" dur="1000"/>
                                        <p:tgtEl>
                                          <p:spTgt spid="62"/>
                                        </p:tgtEl>
                                        <p:attrNameLst>
                                          <p:attrName>ppt_h</p:attrName>
                                        </p:attrNameLst>
                                      </p:cBhvr>
                                      <p:tavLst>
                                        <p:tav tm="0">
                                          <p:val>
                                            <p:strVal val="ppt_h"/>
                                          </p:val>
                                        </p:tav>
                                        <p:tav tm="100000">
                                          <p:val>
                                            <p:strVal val="ppt_h"/>
                                          </p:val>
                                        </p:tav>
                                      </p:tavLst>
                                    </p:anim>
                                    <p:animEffect transition="out" filter="fade">
                                      <p:cBhvr>
                                        <p:cTn id="219" dur="1000"/>
                                        <p:tgtEl>
                                          <p:spTgt spid="62"/>
                                        </p:tgtEl>
                                      </p:cBhvr>
                                    </p:animEffect>
                                    <p:set>
                                      <p:cBhvr>
                                        <p:cTn id="220" dur="1" fill="hold">
                                          <p:stCondLst>
                                            <p:cond delay="999"/>
                                          </p:stCondLst>
                                        </p:cTn>
                                        <p:tgtEl>
                                          <p:spTgt spid="62"/>
                                        </p:tgtEl>
                                        <p:attrNameLst>
                                          <p:attrName>style.visibility</p:attrName>
                                        </p:attrNameLst>
                                      </p:cBhvr>
                                      <p:to>
                                        <p:strVal val="hidden"/>
                                      </p:to>
                                    </p:set>
                                  </p:childTnLst>
                                </p:cTn>
                              </p:par>
                            </p:childTnLst>
                          </p:cTn>
                        </p:par>
                      </p:childTnLst>
                    </p:cTn>
                  </p:par>
                  <p:par>
                    <p:cTn id="221" fill="hold">
                      <p:stCondLst>
                        <p:cond delay="indefinite"/>
                      </p:stCondLst>
                      <p:childTnLst>
                        <p:par>
                          <p:cTn id="222" fill="hold">
                            <p:stCondLst>
                              <p:cond delay="0"/>
                            </p:stCondLst>
                            <p:childTnLst>
                              <p:par>
                                <p:cTn id="223" presetID="53" presetClass="entr" presetSubtype="0" fill="hold" grpId="0" nodeType="clickEffect">
                                  <p:stCondLst>
                                    <p:cond delay="0"/>
                                  </p:stCondLst>
                                  <p:childTnLst>
                                    <p:set>
                                      <p:cBhvr>
                                        <p:cTn id="224" dur="1" fill="hold">
                                          <p:stCondLst>
                                            <p:cond delay="0"/>
                                          </p:stCondLst>
                                        </p:cTn>
                                        <p:tgtEl>
                                          <p:spTgt spid="44"/>
                                        </p:tgtEl>
                                        <p:attrNameLst>
                                          <p:attrName>style.visibility</p:attrName>
                                        </p:attrNameLst>
                                      </p:cBhvr>
                                      <p:to>
                                        <p:strVal val="visible"/>
                                      </p:to>
                                    </p:set>
                                    <p:anim calcmode="lin" valueType="num">
                                      <p:cBhvr>
                                        <p:cTn id="225" dur="500" fill="hold"/>
                                        <p:tgtEl>
                                          <p:spTgt spid="44"/>
                                        </p:tgtEl>
                                        <p:attrNameLst>
                                          <p:attrName>ppt_w</p:attrName>
                                        </p:attrNameLst>
                                      </p:cBhvr>
                                      <p:tavLst>
                                        <p:tav tm="0">
                                          <p:val>
                                            <p:fltVal val="0"/>
                                          </p:val>
                                        </p:tav>
                                        <p:tav tm="100000">
                                          <p:val>
                                            <p:strVal val="#ppt_w"/>
                                          </p:val>
                                        </p:tav>
                                      </p:tavLst>
                                    </p:anim>
                                    <p:anim calcmode="lin" valueType="num">
                                      <p:cBhvr>
                                        <p:cTn id="226" dur="500" fill="hold"/>
                                        <p:tgtEl>
                                          <p:spTgt spid="44"/>
                                        </p:tgtEl>
                                        <p:attrNameLst>
                                          <p:attrName>ppt_h</p:attrName>
                                        </p:attrNameLst>
                                      </p:cBhvr>
                                      <p:tavLst>
                                        <p:tav tm="0">
                                          <p:val>
                                            <p:fltVal val="0"/>
                                          </p:val>
                                        </p:tav>
                                        <p:tav tm="100000">
                                          <p:val>
                                            <p:strVal val="#ppt_h"/>
                                          </p:val>
                                        </p:tav>
                                      </p:tavLst>
                                    </p:anim>
                                    <p:animEffect transition="in" filter="fade">
                                      <p:cBhvr>
                                        <p:cTn id="22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4" grpId="0" animBg="1"/>
      <p:bldP spid="39" grpId="0" animBg="1"/>
      <p:bldP spid="40" grpId="0" animBg="1"/>
      <p:bldP spid="41" grpId="0"/>
      <p:bldP spid="42" grpId="0" animBg="1"/>
      <p:bldP spid="43" grpId="0" animBg="1"/>
      <p:bldP spid="44" grpId="0" animBg="1"/>
      <p:bldP spid="45" grpId="0"/>
      <p:bldP spid="46" grpId="0"/>
      <p:bldP spid="47" grpId="0"/>
      <p:bldP spid="48" grpId="0" animBg="1"/>
      <p:bldP spid="49" grpId="0" animBg="1"/>
      <p:bldP spid="50" grpId="0" animBg="1"/>
      <p:bldP spid="51" grpId="0" animBg="1"/>
      <p:bldP spid="52" grpId="0"/>
      <p:bldP spid="53" grpId="0"/>
      <p:bldP spid="32" grpId="0"/>
      <p:bldP spid="33" grpId="0"/>
      <p:bldP spid="34" grpId="0" animBg="1"/>
      <p:bldP spid="34" grpId="1" animBg="1"/>
      <p:bldP spid="35" grpId="0" animBg="1"/>
      <p:bldP spid="35" grpId="1" animBg="1"/>
      <p:bldP spid="36" grpId="0" animBg="1"/>
      <p:bldP spid="36" grpId="1" animBg="1"/>
      <p:bldP spid="38" grpId="0" animBg="1"/>
      <p:bldP spid="56" grpId="0"/>
      <p:bldP spid="57" grpId="0" animBg="1"/>
      <p:bldP spid="57" grpId="1" animBg="1"/>
      <p:bldP spid="58" grpId="0" animBg="1"/>
      <p:bldP spid="58" grpId="1" animBg="1"/>
      <p:bldP spid="59" grpId="0" animBg="1"/>
      <p:bldP spid="59" grpId="1" animBg="1"/>
      <p:bldP spid="60" grpId="0" animBg="1"/>
      <p:bldP spid="60" grpId="1" animBg="1"/>
      <p:bldP spid="61" grpId="0" animBg="1"/>
      <p:bldP spid="62" grpId="0" animBg="1"/>
      <p:bldP spid="62"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9">
            <a:hlinkClick r:id="" action="ppaction://hlinkshowjump?jump=previousslide" highlightClick="1"/>
          </p:cNvPr>
          <p:cNvSpPr>
            <a:spLocks noChangeArrowheads="1"/>
          </p:cNvSpPr>
          <p:nvPr/>
        </p:nvSpPr>
        <p:spPr bwMode="auto">
          <a:xfrm>
            <a:off x="107950" y="115888"/>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4" name="AutoShape 40">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sp>
        <p:nvSpPr>
          <p:cNvPr id="5" name="Titolo 1"/>
          <p:cNvSpPr>
            <a:spLocks noGrp="1"/>
          </p:cNvSpPr>
          <p:nvPr>
            <p:ph type="title"/>
          </p:nvPr>
        </p:nvSpPr>
        <p:spPr>
          <a:xfrm>
            <a:off x="457200" y="-142900"/>
            <a:ext cx="8229600" cy="1143000"/>
          </a:xfrm>
        </p:spPr>
        <p:txBody>
          <a:bodyPr>
            <a:normAutofit fontScale="90000"/>
          </a:bodyPr>
          <a:lstStyle/>
          <a:p>
            <a:r>
              <a:rPr lang="it-IT" sz="2800" b="1" dirty="0" smtClean="0">
                <a:latin typeface="Times New Roman" pitchFamily="18" charset="0"/>
                <a:cs typeface="Times New Roman" pitchFamily="18" charset="0"/>
              </a:rPr>
              <a:t>Il ruolo delle mutazioni cromosomiche sottodominanti nell’</a:t>
            </a:r>
            <a:r>
              <a:rPr lang="it-IT" sz="2800" b="1" dirty="0" err="1" smtClean="0">
                <a:latin typeface="Times New Roman" pitchFamily="18" charset="0"/>
                <a:cs typeface="Times New Roman" pitchFamily="18" charset="0"/>
              </a:rPr>
              <a:t>anagenesi</a:t>
            </a:r>
            <a:r>
              <a:rPr lang="it-IT" sz="2800" b="1" dirty="0" smtClean="0">
                <a:latin typeface="Times New Roman" pitchFamily="18" charset="0"/>
                <a:cs typeface="Times New Roman" pitchFamily="18" charset="0"/>
              </a:rPr>
              <a:t>, nella </a:t>
            </a:r>
            <a:r>
              <a:rPr lang="it-IT" sz="2800" b="1" dirty="0" err="1" smtClean="0">
                <a:latin typeface="Times New Roman" pitchFamily="18" charset="0"/>
                <a:cs typeface="Times New Roman" pitchFamily="18" charset="0"/>
              </a:rPr>
              <a:t>cladogenesi</a:t>
            </a:r>
            <a:r>
              <a:rPr lang="it-IT" sz="2800" b="1" dirty="0" smtClean="0">
                <a:latin typeface="Times New Roman" pitchFamily="18" charset="0"/>
                <a:cs typeface="Times New Roman" pitchFamily="18" charset="0"/>
              </a:rPr>
              <a:t>, nella speciazione</a:t>
            </a:r>
            <a:endParaRPr lang="it-IT" sz="2800" b="1" dirty="0">
              <a:latin typeface="Times New Roman" pitchFamily="18" charset="0"/>
              <a:cs typeface="Times New Roman" pitchFamily="18" charset="0"/>
            </a:endParaRPr>
          </a:p>
        </p:txBody>
      </p:sp>
      <p:sp>
        <p:nvSpPr>
          <p:cNvPr id="161" name="Text Box 51"/>
          <p:cNvSpPr txBox="1">
            <a:spLocks noChangeArrowheads="1"/>
          </p:cNvSpPr>
          <p:nvPr/>
        </p:nvSpPr>
        <p:spPr bwMode="auto">
          <a:xfrm>
            <a:off x="214282" y="1000108"/>
            <a:ext cx="4357718" cy="1569660"/>
          </a:xfrm>
          <a:prstGeom prst="rect">
            <a:avLst/>
          </a:prstGeom>
          <a:solidFill>
            <a:srgbClr val="FFFF00"/>
          </a:solidFill>
          <a:ln w="9525">
            <a:solidFill>
              <a:srgbClr val="FFFF00"/>
            </a:solidFill>
            <a:miter lim="800000"/>
            <a:headEnd/>
            <a:tailEnd/>
          </a:ln>
        </p:spPr>
        <p:txBody>
          <a:bodyPr wrap="square">
            <a:spAutoFit/>
          </a:bodyPr>
          <a:lstStyle/>
          <a:p>
            <a:pPr>
              <a:spcBef>
                <a:spcPct val="50000"/>
              </a:spcBef>
            </a:pPr>
            <a:r>
              <a:rPr lang="it-IT" sz="1600" b="1" dirty="0" smtClean="0">
                <a:solidFill>
                  <a:srgbClr val="008000"/>
                </a:solidFill>
                <a:latin typeface="Times New Roman" pitchFamily="18" charset="0"/>
              </a:rPr>
              <a:t>Le mutazioni cromosomiche sottodominanti agiscono come fattori di isolamento riproduttivo post zigotico; per tassi ridotti di migrazione il loro flusso genico è bloccato e il flusso genico per tutti i geni è ridotto, in particolare per i geni associati a tali mutazioni.</a:t>
            </a:r>
            <a:endParaRPr lang="it-IT" sz="1600" b="1" dirty="0">
              <a:solidFill>
                <a:srgbClr val="008000"/>
              </a:solidFill>
              <a:latin typeface="Times New Roman" pitchFamily="18" charset="0"/>
            </a:endParaRPr>
          </a:p>
        </p:txBody>
      </p:sp>
      <p:sp>
        <p:nvSpPr>
          <p:cNvPr id="181" name="Text Box 51"/>
          <p:cNvSpPr txBox="1">
            <a:spLocks noChangeArrowheads="1"/>
          </p:cNvSpPr>
          <p:nvPr/>
        </p:nvSpPr>
        <p:spPr bwMode="auto">
          <a:xfrm>
            <a:off x="4643438" y="1000108"/>
            <a:ext cx="4357718" cy="1569660"/>
          </a:xfrm>
          <a:prstGeom prst="rect">
            <a:avLst/>
          </a:prstGeom>
          <a:solidFill>
            <a:srgbClr val="008000"/>
          </a:solidFill>
          <a:ln w="9525">
            <a:solidFill>
              <a:srgbClr val="008000"/>
            </a:solidFill>
            <a:miter lim="800000"/>
            <a:headEnd/>
            <a:tailEnd/>
          </a:ln>
        </p:spPr>
        <p:txBody>
          <a:bodyPr wrap="square">
            <a:spAutoFit/>
          </a:bodyPr>
          <a:lstStyle/>
          <a:p>
            <a:pPr>
              <a:spcBef>
                <a:spcPct val="50000"/>
              </a:spcBef>
            </a:pPr>
            <a:r>
              <a:rPr lang="it-IT" sz="1600" b="1" dirty="0" smtClean="0">
                <a:solidFill>
                  <a:srgbClr val="FFFF00"/>
                </a:solidFill>
                <a:latin typeface="Times New Roman" pitchFamily="18" charset="0"/>
              </a:rPr>
              <a:t>Le mutazioni cromosomiche sottodominanti tendono a occupare areali compatti; più mutazioni cromosomiche tendono a fare coincidere i propri areali; questi fattori rafforzano la loro capacità di agire come fattori di isolamento riproduttivo.</a:t>
            </a:r>
            <a:endParaRPr lang="it-IT" sz="1600" b="1" dirty="0">
              <a:solidFill>
                <a:srgbClr val="FFFF00"/>
              </a:solidFill>
              <a:latin typeface="Times New Roman" pitchFamily="18" charset="0"/>
            </a:endParaRPr>
          </a:p>
        </p:txBody>
      </p:sp>
      <p:sp>
        <p:nvSpPr>
          <p:cNvPr id="182" name="Text Box 51"/>
          <p:cNvSpPr txBox="1">
            <a:spLocks noChangeArrowheads="1"/>
          </p:cNvSpPr>
          <p:nvPr/>
        </p:nvSpPr>
        <p:spPr bwMode="auto">
          <a:xfrm>
            <a:off x="1428728" y="2645158"/>
            <a:ext cx="6286544" cy="923330"/>
          </a:xfrm>
          <a:prstGeom prst="rect">
            <a:avLst/>
          </a:prstGeom>
          <a:solidFill>
            <a:srgbClr val="FFC000"/>
          </a:solidFill>
          <a:ln w="9525">
            <a:solidFill>
              <a:srgbClr val="FFC000"/>
            </a:solidFill>
            <a:miter lim="800000"/>
            <a:headEnd/>
            <a:tailEnd/>
          </a:ln>
        </p:spPr>
        <p:txBody>
          <a:bodyPr wrap="square">
            <a:spAutoFit/>
          </a:bodyPr>
          <a:lstStyle/>
          <a:p>
            <a:pPr>
              <a:spcBef>
                <a:spcPct val="50000"/>
              </a:spcBef>
            </a:pPr>
            <a:r>
              <a:rPr lang="it-IT" b="1" dirty="0" smtClean="0">
                <a:solidFill>
                  <a:schemeClr val="tx2"/>
                </a:solidFill>
                <a:latin typeface="Times New Roman" pitchFamily="18" charset="0"/>
              </a:rPr>
              <a:t>Quindi, non ostante le difficoltà e le particolari condizioni che ne aiutano la fissazione (p. </a:t>
            </a:r>
            <a:r>
              <a:rPr lang="it-IT" b="1" dirty="0" err="1" smtClean="0">
                <a:solidFill>
                  <a:schemeClr val="tx2"/>
                </a:solidFill>
                <a:latin typeface="Times New Roman" pitchFamily="18" charset="0"/>
              </a:rPr>
              <a:t>es</a:t>
            </a:r>
            <a:r>
              <a:rPr lang="it-IT" b="1" dirty="0" smtClean="0">
                <a:solidFill>
                  <a:schemeClr val="tx2"/>
                </a:solidFill>
                <a:latin typeface="Times New Roman" pitchFamily="18" charset="0"/>
              </a:rPr>
              <a:t> loro origine in demi piccoli e isolati) svolgono un ruolo importante nella </a:t>
            </a:r>
            <a:r>
              <a:rPr lang="it-IT" b="1" dirty="0" err="1" smtClean="0">
                <a:solidFill>
                  <a:schemeClr val="tx2"/>
                </a:solidFill>
                <a:latin typeface="Times New Roman" pitchFamily="18" charset="0"/>
              </a:rPr>
              <a:t>cladogenesi</a:t>
            </a:r>
            <a:r>
              <a:rPr lang="it-IT" b="1" dirty="0" smtClean="0">
                <a:solidFill>
                  <a:schemeClr val="tx2"/>
                </a:solidFill>
                <a:latin typeface="Times New Roman" pitchFamily="18" charset="0"/>
              </a:rPr>
              <a:t>.</a:t>
            </a:r>
            <a:endParaRPr lang="it-IT" b="1" dirty="0">
              <a:solidFill>
                <a:schemeClr val="tx2"/>
              </a:solidFill>
              <a:latin typeface="Times New Roman" pitchFamily="18" charset="0"/>
            </a:endParaRPr>
          </a:p>
        </p:txBody>
      </p:sp>
      <p:sp>
        <p:nvSpPr>
          <p:cNvPr id="183" name="Text Box 51"/>
          <p:cNvSpPr txBox="1">
            <a:spLocks noChangeArrowheads="1"/>
          </p:cNvSpPr>
          <p:nvPr/>
        </p:nvSpPr>
        <p:spPr bwMode="auto">
          <a:xfrm>
            <a:off x="214282" y="3716728"/>
            <a:ext cx="4071966" cy="1323439"/>
          </a:xfrm>
          <a:prstGeom prst="rect">
            <a:avLst/>
          </a:prstGeom>
          <a:solidFill>
            <a:srgbClr val="FF0000"/>
          </a:solidFill>
          <a:ln w="9525">
            <a:solidFill>
              <a:srgbClr val="FF0000"/>
            </a:solidFill>
            <a:miter lim="800000"/>
            <a:headEnd/>
            <a:tailEnd/>
          </a:ln>
        </p:spPr>
        <p:txBody>
          <a:bodyPr wrap="square">
            <a:spAutoFit/>
          </a:bodyPr>
          <a:lstStyle/>
          <a:p>
            <a:pPr>
              <a:spcBef>
                <a:spcPct val="50000"/>
              </a:spcBef>
            </a:pPr>
            <a:r>
              <a:rPr lang="it-IT" sz="1600" b="1" dirty="0" smtClean="0">
                <a:solidFill>
                  <a:srgbClr val="FFFF00"/>
                </a:solidFill>
                <a:latin typeface="Times New Roman" pitchFamily="18" charset="0"/>
              </a:rPr>
              <a:t>Le mutazioni cromosomiche sottodominanti riducono o impediscono la ricombinazione dei geni ad esse associati; questo favorisce la formazione di combinazioni di alleli </a:t>
            </a:r>
            <a:r>
              <a:rPr lang="it-IT" sz="1600" b="1" dirty="0" err="1" smtClean="0">
                <a:solidFill>
                  <a:srgbClr val="FFFF00"/>
                </a:solidFill>
                <a:latin typeface="Times New Roman" pitchFamily="18" charset="0"/>
              </a:rPr>
              <a:t>coadattati</a:t>
            </a:r>
            <a:r>
              <a:rPr lang="it-IT" sz="1600" b="1" dirty="0" smtClean="0">
                <a:solidFill>
                  <a:srgbClr val="FFFF00"/>
                </a:solidFill>
                <a:latin typeface="Times New Roman" pitchFamily="18" charset="0"/>
              </a:rPr>
              <a:t> per questi geni.</a:t>
            </a:r>
            <a:endParaRPr lang="it-IT" sz="1600" b="1" dirty="0">
              <a:solidFill>
                <a:srgbClr val="FFFF00"/>
              </a:solidFill>
              <a:latin typeface="Times New Roman" pitchFamily="18" charset="0"/>
            </a:endParaRPr>
          </a:p>
        </p:txBody>
      </p:sp>
      <p:sp>
        <p:nvSpPr>
          <p:cNvPr id="184" name="Text Box 51"/>
          <p:cNvSpPr txBox="1">
            <a:spLocks noChangeArrowheads="1"/>
          </p:cNvSpPr>
          <p:nvPr/>
        </p:nvSpPr>
        <p:spPr bwMode="auto">
          <a:xfrm>
            <a:off x="4500562" y="3714752"/>
            <a:ext cx="4500594" cy="1323439"/>
          </a:xfrm>
          <a:prstGeom prst="rect">
            <a:avLst/>
          </a:prstGeom>
          <a:solidFill>
            <a:srgbClr val="FFFF00"/>
          </a:solidFill>
          <a:ln w="9525">
            <a:solidFill>
              <a:srgbClr val="FFFF00"/>
            </a:solidFill>
            <a:miter lim="800000"/>
            <a:headEnd/>
            <a:tailEnd/>
          </a:ln>
        </p:spPr>
        <p:txBody>
          <a:bodyPr wrap="square">
            <a:spAutoFit/>
          </a:bodyPr>
          <a:lstStyle/>
          <a:p>
            <a:pPr>
              <a:spcBef>
                <a:spcPct val="50000"/>
              </a:spcBef>
            </a:pPr>
            <a:r>
              <a:rPr lang="it-IT" sz="1600" b="1" dirty="0" smtClean="0">
                <a:solidFill>
                  <a:srgbClr val="FF0000"/>
                </a:solidFill>
                <a:latin typeface="Times New Roman" pitchFamily="18" charset="0"/>
              </a:rPr>
              <a:t>Le mutazioni cromosomiche sottodominanti tendono ad occupare areali coincidenti con la presenza di ambienti cui le proprie combinazioni di alleli sono più adatte di quelle dei cromosomi standard.</a:t>
            </a:r>
            <a:endParaRPr lang="it-IT" sz="1600" b="1" dirty="0">
              <a:solidFill>
                <a:srgbClr val="FF0000"/>
              </a:solidFill>
              <a:latin typeface="Times New Roman" pitchFamily="18" charset="0"/>
            </a:endParaRPr>
          </a:p>
        </p:txBody>
      </p:sp>
      <p:sp>
        <p:nvSpPr>
          <p:cNvPr id="185" name="Text Box 51"/>
          <p:cNvSpPr txBox="1">
            <a:spLocks noChangeArrowheads="1"/>
          </p:cNvSpPr>
          <p:nvPr/>
        </p:nvSpPr>
        <p:spPr bwMode="auto">
          <a:xfrm>
            <a:off x="500034" y="5220314"/>
            <a:ext cx="8072494" cy="369332"/>
          </a:xfrm>
          <a:prstGeom prst="rect">
            <a:avLst/>
          </a:prstGeom>
          <a:solidFill>
            <a:srgbClr val="FFC000"/>
          </a:solidFill>
          <a:ln w="9525">
            <a:solidFill>
              <a:srgbClr val="FFC000"/>
            </a:solidFill>
            <a:miter lim="800000"/>
            <a:headEnd/>
            <a:tailEnd/>
          </a:ln>
        </p:spPr>
        <p:txBody>
          <a:bodyPr wrap="square">
            <a:spAutoFit/>
          </a:bodyPr>
          <a:lstStyle/>
          <a:p>
            <a:pPr>
              <a:spcBef>
                <a:spcPct val="50000"/>
              </a:spcBef>
            </a:pPr>
            <a:r>
              <a:rPr lang="it-IT" b="1" dirty="0" smtClean="0">
                <a:solidFill>
                  <a:schemeClr val="tx2"/>
                </a:solidFill>
                <a:latin typeface="Times New Roman" pitchFamily="18" charset="0"/>
              </a:rPr>
              <a:t>Quindi svolgono un ruolo importante sia nella </a:t>
            </a:r>
            <a:r>
              <a:rPr lang="it-IT" b="1" dirty="0" err="1" smtClean="0">
                <a:solidFill>
                  <a:schemeClr val="tx2"/>
                </a:solidFill>
                <a:latin typeface="Times New Roman" pitchFamily="18" charset="0"/>
              </a:rPr>
              <a:t>cladogenesi</a:t>
            </a:r>
            <a:r>
              <a:rPr lang="it-IT" b="1" dirty="0" smtClean="0">
                <a:solidFill>
                  <a:schemeClr val="tx2"/>
                </a:solidFill>
                <a:latin typeface="Times New Roman" pitchFamily="18" charset="0"/>
              </a:rPr>
              <a:t> che nell’</a:t>
            </a:r>
            <a:r>
              <a:rPr lang="it-IT" b="1" dirty="0" err="1" smtClean="0">
                <a:solidFill>
                  <a:schemeClr val="tx2"/>
                </a:solidFill>
                <a:latin typeface="Times New Roman" pitchFamily="18" charset="0"/>
              </a:rPr>
              <a:t>anagenesi</a:t>
            </a:r>
            <a:r>
              <a:rPr lang="it-IT" b="1" dirty="0" smtClean="0">
                <a:solidFill>
                  <a:schemeClr val="tx2"/>
                </a:solidFill>
                <a:latin typeface="Times New Roman" pitchFamily="18" charset="0"/>
              </a:rPr>
              <a:t>.</a:t>
            </a:r>
            <a:endParaRPr lang="it-IT" b="1" dirty="0">
              <a:solidFill>
                <a:schemeClr val="tx2"/>
              </a:solidFill>
              <a:latin typeface="Times New Roman" pitchFamily="18" charset="0"/>
            </a:endParaRPr>
          </a:p>
        </p:txBody>
      </p:sp>
      <p:sp>
        <p:nvSpPr>
          <p:cNvPr id="186" name="Text Box 51"/>
          <p:cNvSpPr txBox="1">
            <a:spLocks noChangeArrowheads="1"/>
          </p:cNvSpPr>
          <p:nvPr/>
        </p:nvSpPr>
        <p:spPr bwMode="auto">
          <a:xfrm>
            <a:off x="214282" y="5702874"/>
            <a:ext cx="8572560" cy="646331"/>
          </a:xfrm>
          <a:prstGeom prst="rect">
            <a:avLst/>
          </a:prstGeom>
          <a:solidFill>
            <a:schemeClr val="tx2"/>
          </a:solidFill>
          <a:ln w="9525">
            <a:solidFill>
              <a:schemeClr val="tx2"/>
            </a:solidFill>
            <a:miter lim="800000"/>
            <a:headEnd/>
            <a:tailEnd/>
          </a:ln>
        </p:spPr>
        <p:txBody>
          <a:bodyPr wrap="square">
            <a:spAutoFit/>
          </a:bodyPr>
          <a:lstStyle/>
          <a:p>
            <a:pPr>
              <a:spcBef>
                <a:spcPct val="50000"/>
              </a:spcBef>
            </a:pPr>
            <a:r>
              <a:rPr lang="it-IT" b="1" dirty="0" smtClean="0">
                <a:solidFill>
                  <a:srgbClr val="FF0000"/>
                </a:solidFill>
                <a:latin typeface="Times New Roman" pitchFamily="18" charset="0"/>
              </a:rPr>
              <a:t>È documentato il loro ruolo nella divergenza </a:t>
            </a:r>
            <a:r>
              <a:rPr lang="it-IT" b="1" dirty="0" err="1" smtClean="0">
                <a:solidFill>
                  <a:srgbClr val="FF0000"/>
                </a:solidFill>
                <a:latin typeface="Times New Roman" pitchFamily="18" charset="0"/>
              </a:rPr>
              <a:t>evolutivasia</a:t>
            </a:r>
            <a:r>
              <a:rPr lang="it-IT" b="1" dirty="0" smtClean="0">
                <a:solidFill>
                  <a:srgbClr val="FF0000"/>
                </a:solidFill>
                <a:latin typeface="Times New Roman" pitchFamily="18" charset="0"/>
              </a:rPr>
              <a:t> tra popolazione della stessa specie che fra specie affini; dunque svolgono un ruolo attivo nella speciazione.</a:t>
            </a:r>
            <a:endParaRPr lang="it-IT" b="1" dirty="0">
              <a:solidFill>
                <a:srgbClr val="FF0000"/>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61"/>
                                        </p:tgtEl>
                                        <p:attrNameLst>
                                          <p:attrName>style.visibility</p:attrName>
                                        </p:attrNameLst>
                                      </p:cBhvr>
                                      <p:to>
                                        <p:strVal val="visible"/>
                                      </p:to>
                                    </p:set>
                                    <p:anim calcmode="lin" valueType="num">
                                      <p:cBhvr>
                                        <p:cTn id="7" dur="500" fill="hold"/>
                                        <p:tgtEl>
                                          <p:spTgt spid="161"/>
                                        </p:tgtEl>
                                        <p:attrNameLst>
                                          <p:attrName>ppt_w</p:attrName>
                                        </p:attrNameLst>
                                      </p:cBhvr>
                                      <p:tavLst>
                                        <p:tav tm="0">
                                          <p:val>
                                            <p:fltVal val="0"/>
                                          </p:val>
                                        </p:tav>
                                        <p:tav tm="100000">
                                          <p:val>
                                            <p:strVal val="#ppt_w"/>
                                          </p:val>
                                        </p:tav>
                                      </p:tavLst>
                                    </p:anim>
                                    <p:anim calcmode="lin" valueType="num">
                                      <p:cBhvr>
                                        <p:cTn id="8" dur="500" fill="hold"/>
                                        <p:tgtEl>
                                          <p:spTgt spid="161"/>
                                        </p:tgtEl>
                                        <p:attrNameLst>
                                          <p:attrName>ppt_h</p:attrName>
                                        </p:attrNameLst>
                                      </p:cBhvr>
                                      <p:tavLst>
                                        <p:tav tm="0">
                                          <p:val>
                                            <p:fltVal val="0"/>
                                          </p:val>
                                        </p:tav>
                                        <p:tav tm="100000">
                                          <p:val>
                                            <p:strVal val="#ppt_h"/>
                                          </p:val>
                                        </p:tav>
                                      </p:tavLst>
                                    </p:anim>
                                    <p:animEffect transition="in" filter="fade">
                                      <p:cBhvr>
                                        <p:cTn id="9" dur="500"/>
                                        <p:tgtEl>
                                          <p:spTgt spid="161"/>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81"/>
                                        </p:tgtEl>
                                        <p:attrNameLst>
                                          <p:attrName>style.visibility</p:attrName>
                                        </p:attrNameLst>
                                      </p:cBhvr>
                                      <p:to>
                                        <p:strVal val="visible"/>
                                      </p:to>
                                    </p:set>
                                    <p:anim calcmode="lin" valueType="num">
                                      <p:cBhvr>
                                        <p:cTn id="14" dur="500" fill="hold"/>
                                        <p:tgtEl>
                                          <p:spTgt spid="181"/>
                                        </p:tgtEl>
                                        <p:attrNameLst>
                                          <p:attrName>ppt_w</p:attrName>
                                        </p:attrNameLst>
                                      </p:cBhvr>
                                      <p:tavLst>
                                        <p:tav tm="0">
                                          <p:val>
                                            <p:fltVal val="0"/>
                                          </p:val>
                                        </p:tav>
                                        <p:tav tm="100000">
                                          <p:val>
                                            <p:strVal val="#ppt_w"/>
                                          </p:val>
                                        </p:tav>
                                      </p:tavLst>
                                    </p:anim>
                                    <p:anim calcmode="lin" valueType="num">
                                      <p:cBhvr>
                                        <p:cTn id="15" dur="500" fill="hold"/>
                                        <p:tgtEl>
                                          <p:spTgt spid="181"/>
                                        </p:tgtEl>
                                        <p:attrNameLst>
                                          <p:attrName>ppt_h</p:attrName>
                                        </p:attrNameLst>
                                      </p:cBhvr>
                                      <p:tavLst>
                                        <p:tav tm="0">
                                          <p:val>
                                            <p:fltVal val="0"/>
                                          </p:val>
                                        </p:tav>
                                        <p:tav tm="100000">
                                          <p:val>
                                            <p:strVal val="#ppt_h"/>
                                          </p:val>
                                        </p:tav>
                                      </p:tavLst>
                                    </p:anim>
                                    <p:animEffect transition="in" filter="fade">
                                      <p:cBhvr>
                                        <p:cTn id="16" dur="500"/>
                                        <p:tgtEl>
                                          <p:spTgt spid="181"/>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82"/>
                                        </p:tgtEl>
                                        <p:attrNameLst>
                                          <p:attrName>style.visibility</p:attrName>
                                        </p:attrNameLst>
                                      </p:cBhvr>
                                      <p:to>
                                        <p:strVal val="visible"/>
                                      </p:to>
                                    </p:set>
                                    <p:anim calcmode="lin" valueType="num">
                                      <p:cBhvr>
                                        <p:cTn id="21" dur="500" fill="hold"/>
                                        <p:tgtEl>
                                          <p:spTgt spid="182"/>
                                        </p:tgtEl>
                                        <p:attrNameLst>
                                          <p:attrName>ppt_w</p:attrName>
                                        </p:attrNameLst>
                                      </p:cBhvr>
                                      <p:tavLst>
                                        <p:tav tm="0">
                                          <p:val>
                                            <p:fltVal val="0"/>
                                          </p:val>
                                        </p:tav>
                                        <p:tav tm="100000">
                                          <p:val>
                                            <p:strVal val="#ppt_w"/>
                                          </p:val>
                                        </p:tav>
                                      </p:tavLst>
                                    </p:anim>
                                    <p:anim calcmode="lin" valueType="num">
                                      <p:cBhvr>
                                        <p:cTn id="22" dur="500" fill="hold"/>
                                        <p:tgtEl>
                                          <p:spTgt spid="182"/>
                                        </p:tgtEl>
                                        <p:attrNameLst>
                                          <p:attrName>ppt_h</p:attrName>
                                        </p:attrNameLst>
                                      </p:cBhvr>
                                      <p:tavLst>
                                        <p:tav tm="0">
                                          <p:val>
                                            <p:fltVal val="0"/>
                                          </p:val>
                                        </p:tav>
                                        <p:tav tm="100000">
                                          <p:val>
                                            <p:strVal val="#ppt_h"/>
                                          </p:val>
                                        </p:tav>
                                      </p:tavLst>
                                    </p:anim>
                                    <p:animEffect transition="in" filter="fade">
                                      <p:cBhvr>
                                        <p:cTn id="23" dur="500"/>
                                        <p:tgtEl>
                                          <p:spTgt spid="182"/>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183"/>
                                        </p:tgtEl>
                                        <p:attrNameLst>
                                          <p:attrName>style.visibility</p:attrName>
                                        </p:attrNameLst>
                                      </p:cBhvr>
                                      <p:to>
                                        <p:strVal val="visible"/>
                                      </p:to>
                                    </p:set>
                                    <p:anim calcmode="lin" valueType="num">
                                      <p:cBhvr>
                                        <p:cTn id="28" dur="500" fill="hold"/>
                                        <p:tgtEl>
                                          <p:spTgt spid="183"/>
                                        </p:tgtEl>
                                        <p:attrNameLst>
                                          <p:attrName>ppt_w</p:attrName>
                                        </p:attrNameLst>
                                      </p:cBhvr>
                                      <p:tavLst>
                                        <p:tav tm="0">
                                          <p:val>
                                            <p:fltVal val="0"/>
                                          </p:val>
                                        </p:tav>
                                        <p:tav tm="100000">
                                          <p:val>
                                            <p:strVal val="#ppt_w"/>
                                          </p:val>
                                        </p:tav>
                                      </p:tavLst>
                                    </p:anim>
                                    <p:anim calcmode="lin" valueType="num">
                                      <p:cBhvr>
                                        <p:cTn id="29" dur="500" fill="hold"/>
                                        <p:tgtEl>
                                          <p:spTgt spid="183"/>
                                        </p:tgtEl>
                                        <p:attrNameLst>
                                          <p:attrName>ppt_h</p:attrName>
                                        </p:attrNameLst>
                                      </p:cBhvr>
                                      <p:tavLst>
                                        <p:tav tm="0">
                                          <p:val>
                                            <p:fltVal val="0"/>
                                          </p:val>
                                        </p:tav>
                                        <p:tav tm="100000">
                                          <p:val>
                                            <p:strVal val="#ppt_h"/>
                                          </p:val>
                                        </p:tav>
                                      </p:tavLst>
                                    </p:anim>
                                    <p:animEffect transition="in" filter="fade">
                                      <p:cBhvr>
                                        <p:cTn id="30" dur="500"/>
                                        <p:tgtEl>
                                          <p:spTgt spid="183"/>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184"/>
                                        </p:tgtEl>
                                        <p:attrNameLst>
                                          <p:attrName>style.visibility</p:attrName>
                                        </p:attrNameLst>
                                      </p:cBhvr>
                                      <p:to>
                                        <p:strVal val="visible"/>
                                      </p:to>
                                    </p:set>
                                    <p:anim calcmode="lin" valueType="num">
                                      <p:cBhvr>
                                        <p:cTn id="35" dur="500" fill="hold"/>
                                        <p:tgtEl>
                                          <p:spTgt spid="184"/>
                                        </p:tgtEl>
                                        <p:attrNameLst>
                                          <p:attrName>ppt_w</p:attrName>
                                        </p:attrNameLst>
                                      </p:cBhvr>
                                      <p:tavLst>
                                        <p:tav tm="0">
                                          <p:val>
                                            <p:fltVal val="0"/>
                                          </p:val>
                                        </p:tav>
                                        <p:tav tm="100000">
                                          <p:val>
                                            <p:strVal val="#ppt_w"/>
                                          </p:val>
                                        </p:tav>
                                      </p:tavLst>
                                    </p:anim>
                                    <p:anim calcmode="lin" valueType="num">
                                      <p:cBhvr>
                                        <p:cTn id="36" dur="500" fill="hold"/>
                                        <p:tgtEl>
                                          <p:spTgt spid="184"/>
                                        </p:tgtEl>
                                        <p:attrNameLst>
                                          <p:attrName>ppt_h</p:attrName>
                                        </p:attrNameLst>
                                      </p:cBhvr>
                                      <p:tavLst>
                                        <p:tav tm="0">
                                          <p:val>
                                            <p:fltVal val="0"/>
                                          </p:val>
                                        </p:tav>
                                        <p:tav tm="100000">
                                          <p:val>
                                            <p:strVal val="#ppt_h"/>
                                          </p:val>
                                        </p:tav>
                                      </p:tavLst>
                                    </p:anim>
                                    <p:animEffect transition="in" filter="fade">
                                      <p:cBhvr>
                                        <p:cTn id="37" dur="500"/>
                                        <p:tgtEl>
                                          <p:spTgt spid="184"/>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185"/>
                                        </p:tgtEl>
                                        <p:attrNameLst>
                                          <p:attrName>style.visibility</p:attrName>
                                        </p:attrNameLst>
                                      </p:cBhvr>
                                      <p:to>
                                        <p:strVal val="visible"/>
                                      </p:to>
                                    </p:set>
                                    <p:anim calcmode="lin" valueType="num">
                                      <p:cBhvr>
                                        <p:cTn id="42" dur="500" fill="hold"/>
                                        <p:tgtEl>
                                          <p:spTgt spid="185"/>
                                        </p:tgtEl>
                                        <p:attrNameLst>
                                          <p:attrName>ppt_w</p:attrName>
                                        </p:attrNameLst>
                                      </p:cBhvr>
                                      <p:tavLst>
                                        <p:tav tm="0">
                                          <p:val>
                                            <p:fltVal val="0"/>
                                          </p:val>
                                        </p:tav>
                                        <p:tav tm="100000">
                                          <p:val>
                                            <p:strVal val="#ppt_w"/>
                                          </p:val>
                                        </p:tav>
                                      </p:tavLst>
                                    </p:anim>
                                    <p:anim calcmode="lin" valueType="num">
                                      <p:cBhvr>
                                        <p:cTn id="43" dur="500" fill="hold"/>
                                        <p:tgtEl>
                                          <p:spTgt spid="185"/>
                                        </p:tgtEl>
                                        <p:attrNameLst>
                                          <p:attrName>ppt_h</p:attrName>
                                        </p:attrNameLst>
                                      </p:cBhvr>
                                      <p:tavLst>
                                        <p:tav tm="0">
                                          <p:val>
                                            <p:fltVal val="0"/>
                                          </p:val>
                                        </p:tav>
                                        <p:tav tm="100000">
                                          <p:val>
                                            <p:strVal val="#ppt_h"/>
                                          </p:val>
                                        </p:tav>
                                      </p:tavLst>
                                    </p:anim>
                                    <p:animEffect transition="in" filter="fade">
                                      <p:cBhvr>
                                        <p:cTn id="44" dur="500"/>
                                        <p:tgtEl>
                                          <p:spTgt spid="185"/>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186"/>
                                        </p:tgtEl>
                                        <p:attrNameLst>
                                          <p:attrName>style.visibility</p:attrName>
                                        </p:attrNameLst>
                                      </p:cBhvr>
                                      <p:to>
                                        <p:strVal val="visible"/>
                                      </p:to>
                                    </p:set>
                                    <p:anim calcmode="lin" valueType="num">
                                      <p:cBhvr>
                                        <p:cTn id="49" dur="500" fill="hold"/>
                                        <p:tgtEl>
                                          <p:spTgt spid="186"/>
                                        </p:tgtEl>
                                        <p:attrNameLst>
                                          <p:attrName>ppt_w</p:attrName>
                                        </p:attrNameLst>
                                      </p:cBhvr>
                                      <p:tavLst>
                                        <p:tav tm="0">
                                          <p:val>
                                            <p:fltVal val="0"/>
                                          </p:val>
                                        </p:tav>
                                        <p:tav tm="100000">
                                          <p:val>
                                            <p:strVal val="#ppt_w"/>
                                          </p:val>
                                        </p:tav>
                                      </p:tavLst>
                                    </p:anim>
                                    <p:anim calcmode="lin" valueType="num">
                                      <p:cBhvr>
                                        <p:cTn id="50" dur="500" fill="hold"/>
                                        <p:tgtEl>
                                          <p:spTgt spid="186"/>
                                        </p:tgtEl>
                                        <p:attrNameLst>
                                          <p:attrName>ppt_h</p:attrName>
                                        </p:attrNameLst>
                                      </p:cBhvr>
                                      <p:tavLst>
                                        <p:tav tm="0">
                                          <p:val>
                                            <p:fltVal val="0"/>
                                          </p:val>
                                        </p:tav>
                                        <p:tav tm="100000">
                                          <p:val>
                                            <p:strVal val="#ppt_h"/>
                                          </p:val>
                                        </p:tav>
                                      </p:tavLst>
                                    </p:anim>
                                    <p:animEffect transition="in" filter="fade">
                                      <p:cBhvr>
                                        <p:cTn id="51" dur="500"/>
                                        <p:tgtEl>
                                          <p:spTgt spid="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animBg="1"/>
      <p:bldP spid="181" grpId="0" animBg="1"/>
      <p:bldP spid="182" grpId="0" animBg="1"/>
      <p:bldP spid="183" grpId="0" animBg="1"/>
      <p:bldP spid="184" grpId="0" animBg="1"/>
      <p:bldP spid="185" grpId="0" animBg="1"/>
      <p:bldP spid="18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Line 2"/>
          <p:cNvSpPr>
            <a:spLocks noChangeShapeType="1"/>
          </p:cNvSpPr>
          <p:nvPr/>
        </p:nvSpPr>
        <p:spPr bwMode="auto">
          <a:xfrm rot="-5400000">
            <a:off x="1402557" y="3140869"/>
            <a:ext cx="0" cy="287337"/>
          </a:xfrm>
          <a:prstGeom prst="line">
            <a:avLst/>
          </a:prstGeom>
          <a:noFill/>
          <a:ln w="57150">
            <a:solidFill>
              <a:srgbClr val="6699FF"/>
            </a:solidFill>
            <a:round/>
            <a:headEnd/>
            <a:tailEnd/>
          </a:ln>
        </p:spPr>
        <p:txBody>
          <a:bodyPr/>
          <a:lstStyle/>
          <a:p>
            <a:endParaRPr lang="it-IT"/>
          </a:p>
        </p:txBody>
      </p:sp>
      <p:sp>
        <p:nvSpPr>
          <p:cNvPr id="13315" name="Rectangle 3"/>
          <p:cNvSpPr>
            <a:spLocks noGrp="1" noChangeArrowheads="1"/>
          </p:cNvSpPr>
          <p:nvPr>
            <p:ph type="title"/>
          </p:nvPr>
        </p:nvSpPr>
        <p:spPr>
          <a:xfrm>
            <a:off x="1692275" y="-24"/>
            <a:ext cx="5308617" cy="1063627"/>
          </a:xfrm>
        </p:spPr>
        <p:txBody>
          <a:bodyPr>
            <a:normAutofit fontScale="90000"/>
          </a:bodyPr>
          <a:lstStyle/>
          <a:p>
            <a:pPr eaLnBrk="1" hangingPunct="1"/>
            <a:r>
              <a:rPr lang="it-IT" sz="2800" b="1" dirty="0" smtClean="0">
                <a:latin typeface="Times New Roman" pitchFamily="18" charset="0"/>
              </a:rPr>
              <a:t>Il ruolo delle duplicazioni nell’</a:t>
            </a:r>
            <a:r>
              <a:rPr lang="it-IT" sz="2800" b="1" dirty="0" err="1" smtClean="0">
                <a:latin typeface="Times New Roman" pitchFamily="18" charset="0"/>
              </a:rPr>
              <a:t>anagenesi</a:t>
            </a:r>
            <a:r>
              <a:rPr lang="it-IT" sz="2800" b="1" dirty="0" smtClean="0">
                <a:latin typeface="Times New Roman" pitchFamily="18" charset="0"/>
              </a:rPr>
              <a:t>: l’origine di nuovi geni</a:t>
            </a:r>
          </a:p>
        </p:txBody>
      </p:sp>
      <p:sp>
        <p:nvSpPr>
          <p:cNvPr id="36868" name="Line 4"/>
          <p:cNvSpPr>
            <a:spLocks noChangeShapeType="1"/>
          </p:cNvSpPr>
          <p:nvPr/>
        </p:nvSpPr>
        <p:spPr bwMode="auto">
          <a:xfrm rot="-5400000">
            <a:off x="1619251" y="2924175"/>
            <a:ext cx="0" cy="720725"/>
          </a:xfrm>
          <a:prstGeom prst="line">
            <a:avLst/>
          </a:prstGeom>
          <a:noFill/>
          <a:ln w="57150">
            <a:solidFill>
              <a:schemeClr val="accent2"/>
            </a:solidFill>
            <a:round/>
            <a:headEnd/>
            <a:tailEnd/>
          </a:ln>
        </p:spPr>
        <p:txBody>
          <a:bodyPr/>
          <a:lstStyle/>
          <a:p>
            <a:endParaRPr lang="it-IT"/>
          </a:p>
        </p:txBody>
      </p:sp>
      <p:grpSp>
        <p:nvGrpSpPr>
          <p:cNvPr id="2" name="Group 5"/>
          <p:cNvGrpSpPr>
            <a:grpSpLocks/>
          </p:cNvGrpSpPr>
          <p:nvPr/>
        </p:nvGrpSpPr>
        <p:grpSpPr bwMode="auto">
          <a:xfrm>
            <a:off x="395288" y="1844675"/>
            <a:ext cx="1584325" cy="144463"/>
            <a:chOff x="249" y="1480"/>
            <a:chExt cx="998" cy="91"/>
          </a:xfrm>
        </p:grpSpPr>
        <p:sp>
          <p:nvSpPr>
            <p:cNvPr id="13374" name="Line 6"/>
            <p:cNvSpPr>
              <a:spLocks noChangeShapeType="1"/>
            </p:cNvSpPr>
            <p:nvPr/>
          </p:nvSpPr>
          <p:spPr bwMode="auto">
            <a:xfrm>
              <a:off x="249" y="1525"/>
              <a:ext cx="998" cy="0"/>
            </a:xfrm>
            <a:prstGeom prst="line">
              <a:avLst/>
            </a:prstGeom>
            <a:noFill/>
            <a:ln w="57150">
              <a:solidFill>
                <a:schemeClr val="accent2"/>
              </a:solidFill>
              <a:round/>
              <a:headEnd/>
              <a:tailEnd/>
            </a:ln>
          </p:spPr>
          <p:txBody>
            <a:bodyPr/>
            <a:lstStyle/>
            <a:p>
              <a:endParaRPr lang="it-IT"/>
            </a:p>
          </p:txBody>
        </p:sp>
        <p:sp>
          <p:nvSpPr>
            <p:cNvPr id="13375" name="Oval 7"/>
            <p:cNvSpPr>
              <a:spLocks noChangeArrowheads="1"/>
            </p:cNvSpPr>
            <p:nvPr/>
          </p:nvSpPr>
          <p:spPr bwMode="auto">
            <a:xfrm>
              <a:off x="522" y="1480"/>
              <a:ext cx="90" cy="91"/>
            </a:xfrm>
            <a:prstGeom prst="ellipse">
              <a:avLst/>
            </a:prstGeom>
            <a:solidFill>
              <a:schemeClr val="accent2"/>
            </a:solidFill>
            <a:ln w="9525">
              <a:solidFill>
                <a:schemeClr val="tx1"/>
              </a:solidFill>
              <a:round/>
              <a:headEnd/>
              <a:tailEnd/>
            </a:ln>
          </p:spPr>
          <p:txBody>
            <a:bodyPr wrap="none" anchor="ctr"/>
            <a:lstStyle/>
            <a:p>
              <a:endParaRPr lang="it-IT"/>
            </a:p>
          </p:txBody>
        </p:sp>
      </p:grpSp>
      <p:sp>
        <p:nvSpPr>
          <p:cNvPr id="36872" name="Text Box 8"/>
          <p:cNvSpPr txBox="1">
            <a:spLocks noChangeArrowheads="1"/>
          </p:cNvSpPr>
          <p:nvPr/>
        </p:nvSpPr>
        <p:spPr bwMode="auto">
          <a:xfrm>
            <a:off x="395288" y="1557338"/>
            <a:ext cx="1439862" cy="396875"/>
          </a:xfrm>
          <a:prstGeom prst="rect">
            <a:avLst/>
          </a:prstGeom>
          <a:noFill/>
          <a:ln w="9525">
            <a:noFill/>
            <a:miter lim="800000"/>
            <a:headEnd/>
            <a:tailEnd/>
          </a:ln>
        </p:spPr>
        <p:txBody>
          <a:bodyPr>
            <a:spAutoFit/>
          </a:bodyPr>
          <a:lstStyle/>
          <a:p>
            <a:pPr>
              <a:spcBef>
                <a:spcPct val="50000"/>
              </a:spcBef>
            </a:pPr>
            <a:r>
              <a:rPr lang="it-IT" sz="2000" b="1" i="0">
                <a:latin typeface="Times New Roman" pitchFamily="18" charset="0"/>
              </a:rPr>
              <a:t>L      M    N</a:t>
            </a:r>
          </a:p>
        </p:txBody>
      </p:sp>
      <p:sp>
        <p:nvSpPr>
          <p:cNvPr id="36873" name="Text Box 9"/>
          <p:cNvSpPr txBox="1">
            <a:spLocks noChangeArrowheads="1"/>
          </p:cNvSpPr>
          <p:nvPr/>
        </p:nvSpPr>
        <p:spPr bwMode="auto">
          <a:xfrm>
            <a:off x="395288" y="2924175"/>
            <a:ext cx="1871662" cy="396875"/>
          </a:xfrm>
          <a:prstGeom prst="rect">
            <a:avLst/>
          </a:prstGeom>
          <a:noFill/>
          <a:ln w="9525">
            <a:noFill/>
            <a:miter lim="800000"/>
            <a:headEnd/>
            <a:tailEnd/>
          </a:ln>
        </p:spPr>
        <p:txBody>
          <a:bodyPr>
            <a:spAutoFit/>
          </a:bodyPr>
          <a:lstStyle/>
          <a:p>
            <a:pPr>
              <a:spcBef>
                <a:spcPct val="50000"/>
              </a:spcBef>
            </a:pPr>
            <a:r>
              <a:rPr lang="it-IT" sz="2000" b="1" i="0">
                <a:latin typeface="Times New Roman" pitchFamily="18" charset="0"/>
              </a:rPr>
              <a:t>L      M  M  N</a:t>
            </a:r>
          </a:p>
        </p:txBody>
      </p:sp>
      <p:sp>
        <p:nvSpPr>
          <p:cNvPr id="36874" name="AutoShape 10"/>
          <p:cNvSpPr>
            <a:spLocks noChangeArrowheads="1"/>
          </p:cNvSpPr>
          <p:nvPr/>
        </p:nvSpPr>
        <p:spPr bwMode="auto">
          <a:xfrm>
            <a:off x="900113" y="2133600"/>
            <a:ext cx="360362" cy="649288"/>
          </a:xfrm>
          <a:prstGeom prst="downArrow">
            <a:avLst>
              <a:gd name="adj1" fmla="val 50000"/>
              <a:gd name="adj2" fmla="val 45044"/>
            </a:avLst>
          </a:prstGeom>
          <a:solidFill>
            <a:srgbClr val="EB1D07"/>
          </a:solidFill>
          <a:ln w="9525">
            <a:solidFill>
              <a:srgbClr val="EB1D07"/>
            </a:solidFill>
            <a:miter lim="800000"/>
            <a:headEnd/>
            <a:tailEnd/>
          </a:ln>
        </p:spPr>
        <p:txBody>
          <a:bodyPr wrap="none" anchor="ctr"/>
          <a:lstStyle/>
          <a:p>
            <a:endParaRPr lang="it-IT"/>
          </a:p>
        </p:txBody>
      </p:sp>
      <p:sp>
        <p:nvSpPr>
          <p:cNvPr id="36875" name="Text Box 11"/>
          <p:cNvSpPr txBox="1">
            <a:spLocks noChangeArrowheads="1"/>
          </p:cNvSpPr>
          <p:nvPr/>
        </p:nvSpPr>
        <p:spPr bwMode="auto">
          <a:xfrm>
            <a:off x="1476375" y="2000240"/>
            <a:ext cx="1727200" cy="707886"/>
          </a:xfrm>
          <a:prstGeom prst="rect">
            <a:avLst/>
          </a:prstGeom>
          <a:solidFill>
            <a:srgbClr val="DAD8D8"/>
          </a:solidFill>
          <a:ln w="9525">
            <a:noFill/>
            <a:miter lim="800000"/>
            <a:headEnd/>
            <a:tailEnd/>
          </a:ln>
        </p:spPr>
        <p:txBody>
          <a:bodyPr>
            <a:spAutoFit/>
          </a:bodyPr>
          <a:lstStyle/>
          <a:p>
            <a:pPr>
              <a:spcBef>
                <a:spcPct val="50000"/>
              </a:spcBef>
            </a:pPr>
            <a:r>
              <a:rPr lang="it-IT" sz="2000" b="1" i="0" dirty="0" smtClean="0">
                <a:latin typeface="Times New Roman" pitchFamily="18" charset="0"/>
              </a:rPr>
              <a:t>Duplicazione (“neutrale”) </a:t>
            </a:r>
            <a:endParaRPr lang="it-IT" sz="2000" b="1" i="0" dirty="0">
              <a:latin typeface="Times New Roman" pitchFamily="18" charset="0"/>
            </a:endParaRPr>
          </a:p>
        </p:txBody>
      </p:sp>
      <p:sp>
        <p:nvSpPr>
          <p:cNvPr id="36876" name="Line 12"/>
          <p:cNvSpPr>
            <a:spLocks noChangeShapeType="1"/>
          </p:cNvSpPr>
          <p:nvPr/>
        </p:nvSpPr>
        <p:spPr bwMode="auto">
          <a:xfrm rot="-5400000">
            <a:off x="467519" y="4472781"/>
            <a:ext cx="0" cy="287338"/>
          </a:xfrm>
          <a:prstGeom prst="line">
            <a:avLst/>
          </a:prstGeom>
          <a:noFill/>
          <a:ln w="57150">
            <a:solidFill>
              <a:srgbClr val="6699FF"/>
            </a:solidFill>
            <a:round/>
            <a:headEnd/>
            <a:tailEnd/>
          </a:ln>
        </p:spPr>
        <p:txBody>
          <a:bodyPr/>
          <a:lstStyle/>
          <a:p>
            <a:endParaRPr lang="it-IT"/>
          </a:p>
        </p:txBody>
      </p:sp>
      <p:sp>
        <p:nvSpPr>
          <p:cNvPr id="36877" name="Text Box 13"/>
          <p:cNvSpPr txBox="1">
            <a:spLocks noChangeArrowheads="1"/>
          </p:cNvSpPr>
          <p:nvPr/>
        </p:nvSpPr>
        <p:spPr bwMode="auto">
          <a:xfrm>
            <a:off x="971550" y="4256088"/>
            <a:ext cx="2447925" cy="396875"/>
          </a:xfrm>
          <a:prstGeom prst="rect">
            <a:avLst/>
          </a:prstGeom>
          <a:solidFill>
            <a:srgbClr val="5AC9EC"/>
          </a:solidFill>
          <a:ln w="9525">
            <a:noFill/>
            <a:miter lim="800000"/>
            <a:headEnd/>
            <a:tailEnd/>
          </a:ln>
        </p:spPr>
        <p:txBody>
          <a:bodyPr>
            <a:spAutoFit/>
          </a:bodyPr>
          <a:lstStyle/>
          <a:p>
            <a:pPr>
              <a:spcBef>
                <a:spcPct val="50000"/>
              </a:spcBef>
            </a:pPr>
            <a:r>
              <a:rPr lang="it-IT" sz="2000" b="1" i="0" dirty="0">
                <a:latin typeface="Times New Roman" pitchFamily="18" charset="0"/>
              </a:rPr>
              <a:t>Regione duplicata</a:t>
            </a:r>
          </a:p>
        </p:txBody>
      </p:sp>
      <p:sp>
        <p:nvSpPr>
          <p:cNvPr id="36878" name="Text Box 14"/>
          <p:cNvSpPr txBox="1">
            <a:spLocks noChangeArrowheads="1"/>
          </p:cNvSpPr>
          <p:nvPr/>
        </p:nvSpPr>
        <p:spPr bwMode="auto">
          <a:xfrm>
            <a:off x="250825" y="4256088"/>
            <a:ext cx="576263" cy="396875"/>
          </a:xfrm>
          <a:prstGeom prst="rect">
            <a:avLst/>
          </a:prstGeom>
          <a:noFill/>
          <a:ln w="9525">
            <a:noFill/>
            <a:miter lim="800000"/>
            <a:headEnd/>
            <a:tailEnd/>
          </a:ln>
        </p:spPr>
        <p:txBody>
          <a:bodyPr>
            <a:spAutoFit/>
          </a:bodyPr>
          <a:lstStyle/>
          <a:p>
            <a:pPr>
              <a:spcBef>
                <a:spcPct val="50000"/>
              </a:spcBef>
            </a:pPr>
            <a:r>
              <a:rPr lang="it-IT" sz="2000" b="1" i="0">
                <a:latin typeface="Times New Roman" pitchFamily="18" charset="0"/>
              </a:rPr>
              <a:t>M</a:t>
            </a:r>
          </a:p>
        </p:txBody>
      </p:sp>
      <p:grpSp>
        <p:nvGrpSpPr>
          <p:cNvPr id="3" name="Group 15"/>
          <p:cNvGrpSpPr>
            <a:grpSpLocks/>
          </p:cNvGrpSpPr>
          <p:nvPr/>
        </p:nvGrpSpPr>
        <p:grpSpPr bwMode="auto">
          <a:xfrm>
            <a:off x="396875" y="3213100"/>
            <a:ext cx="862013" cy="144463"/>
            <a:chOff x="250" y="2477"/>
            <a:chExt cx="543" cy="91"/>
          </a:xfrm>
        </p:grpSpPr>
        <p:sp>
          <p:nvSpPr>
            <p:cNvPr id="13372" name="Line 16"/>
            <p:cNvSpPr>
              <a:spLocks noChangeShapeType="1"/>
            </p:cNvSpPr>
            <p:nvPr/>
          </p:nvSpPr>
          <p:spPr bwMode="auto">
            <a:xfrm>
              <a:off x="250" y="2523"/>
              <a:ext cx="543" cy="0"/>
            </a:xfrm>
            <a:prstGeom prst="line">
              <a:avLst/>
            </a:prstGeom>
            <a:noFill/>
            <a:ln w="57150">
              <a:solidFill>
                <a:schemeClr val="accent2"/>
              </a:solidFill>
              <a:round/>
              <a:headEnd/>
              <a:tailEnd/>
            </a:ln>
          </p:spPr>
          <p:txBody>
            <a:bodyPr/>
            <a:lstStyle/>
            <a:p>
              <a:endParaRPr lang="it-IT"/>
            </a:p>
          </p:txBody>
        </p:sp>
        <p:sp>
          <p:nvSpPr>
            <p:cNvPr id="13373" name="Oval 17"/>
            <p:cNvSpPr>
              <a:spLocks noChangeArrowheads="1"/>
            </p:cNvSpPr>
            <p:nvPr/>
          </p:nvSpPr>
          <p:spPr bwMode="auto">
            <a:xfrm>
              <a:off x="521" y="2477"/>
              <a:ext cx="90" cy="91"/>
            </a:xfrm>
            <a:prstGeom prst="ellipse">
              <a:avLst/>
            </a:prstGeom>
            <a:solidFill>
              <a:schemeClr val="accent2"/>
            </a:solidFill>
            <a:ln w="9525">
              <a:solidFill>
                <a:schemeClr val="tx1"/>
              </a:solidFill>
              <a:round/>
              <a:headEnd/>
              <a:tailEnd/>
            </a:ln>
          </p:spPr>
          <p:txBody>
            <a:bodyPr wrap="none" anchor="ctr"/>
            <a:lstStyle/>
            <a:p>
              <a:endParaRPr lang="it-IT"/>
            </a:p>
          </p:txBody>
        </p:sp>
      </p:grpSp>
      <p:grpSp>
        <p:nvGrpSpPr>
          <p:cNvPr id="4" name="Group 18"/>
          <p:cNvGrpSpPr>
            <a:grpSpLocks/>
          </p:cNvGrpSpPr>
          <p:nvPr/>
        </p:nvGrpSpPr>
        <p:grpSpPr bwMode="auto">
          <a:xfrm>
            <a:off x="3922713" y="2276475"/>
            <a:ext cx="1873250" cy="144463"/>
            <a:chOff x="249" y="2160"/>
            <a:chExt cx="1180" cy="91"/>
          </a:xfrm>
        </p:grpSpPr>
        <p:sp>
          <p:nvSpPr>
            <p:cNvPr id="13369" name="Line 19"/>
            <p:cNvSpPr>
              <a:spLocks noChangeShapeType="1"/>
            </p:cNvSpPr>
            <p:nvPr/>
          </p:nvSpPr>
          <p:spPr bwMode="auto">
            <a:xfrm flipV="1">
              <a:off x="249" y="2205"/>
              <a:ext cx="1180" cy="1"/>
            </a:xfrm>
            <a:prstGeom prst="line">
              <a:avLst/>
            </a:prstGeom>
            <a:noFill/>
            <a:ln w="57150">
              <a:solidFill>
                <a:schemeClr val="accent2"/>
              </a:solidFill>
              <a:round/>
              <a:headEnd/>
              <a:tailEnd/>
            </a:ln>
          </p:spPr>
          <p:txBody>
            <a:bodyPr/>
            <a:lstStyle/>
            <a:p>
              <a:endParaRPr lang="it-IT"/>
            </a:p>
          </p:txBody>
        </p:sp>
        <p:sp>
          <p:nvSpPr>
            <p:cNvPr id="13370" name="Oval 20"/>
            <p:cNvSpPr>
              <a:spLocks noChangeArrowheads="1"/>
            </p:cNvSpPr>
            <p:nvPr/>
          </p:nvSpPr>
          <p:spPr bwMode="auto">
            <a:xfrm>
              <a:off x="520" y="2160"/>
              <a:ext cx="90" cy="91"/>
            </a:xfrm>
            <a:prstGeom prst="ellipse">
              <a:avLst/>
            </a:prstGeom>
            <a:solidFill>
              <a:schemeClr val="accent2"/>
            </a:solidFill>
            <a:ln w="9525">
              <a:solidFill>
                <a:schemeClr val="tx1"/>
              </a:solidFill>
              <a:round/>
              <a:headEnd/>
              <a:tailEnd/>
            </a:ln>
          </p:spPr>
          <p:txBody>
            <a:bodyPr wrap="none" anchor="ctr"/>
            <a:lstStyle/>
            <a:p>
              <a:endParaRPr lang="it-IT"/>
            </a:p>
          </p:txBody>
        </p:sp>
        <p:sp>
          <p:nvSpPr>
            <p:cNvPr id="13371" name="Line 21"/>
            <p:cNvSpPr>
              <a:spLocks noChangeShapeType="1"/>
            </p:cNvSpPr>
            <p:nvPr/>
          </p:nvSpPr>
          <p:spPr bwMode="auto">
            <a:xfrm rot="-5400000">
              <a:off x="885" y="2114"/>
              <a:ext cx="0" cy="181"/>
            </a:xfrm>
            <a:prstGeom prst="line">
              <a:avLst/>
            </a:prstGeom>
            <a:noFill/>
            <a:ln w="57150">
              <a:solidFill>
                <a:srgbClr val="6699FF"/>
              </a:solidFill>
              <a:round/>
              <a:headEnd/>
              <a:tailEnd/>
            </a:ln>
          </p:spPr>
          <p:txBody>
            <a:bodyPr/>
            <a:lstStyle/>
            <a:p>
              <a:endParaRPr lang="it-IT"/>
            </a:p>
          </p:txBody>
        </p:sp>
      </p:grpSp>
      <p:sp>
        <p:nvSpPr>
          <p:cNvPr id="36886" name="Text Box 22"/>
          <p:cNvSpPr txBox="1">
            <a:spLocks noChangeArrowheads="1"/>
          </p:cNvSpPr>
          <p:nvPr/>
        </p:nvSpPr>
        <p:spPr bwMode="auto">
          <a:xfrm>
            <a:off x="3924300" y="1989138"/>
            <a:ext cx="1871663" cy="396875"/>
          </a:xfrm>
          <a:prstGeom prst="rect">
            <a:avLst/>
          </a:prstGeom>
          <a:noFill/>
          <a:ln w="9525">
            <a:noFill/>
            <a:miter lim="800000"/>
            <a:headEnd/>
            <a:tailEnd/>
          </a:ln>
        </p:spPr>
        <p:txBody>
          <a:bodyPr>
            <a:spAutoFit/>
          </a:bodyPr>
          <a:lstStyle/>
          <a:p>
            <a:pPr>
              <a:spcBef>
                <a:spcPct val="50000"/>
              </a:spcBef>
            </a:pPr>
            <a:r>
              <a:rPr lang="it-IT" sz="2000" b="1" i="0">
                <a:latin typeface="Times New Roman" pitchFamily="18" charset="0"/>
              </a:rPr>
              <a:t>L     M  M’   N</a:t>
            </a:r>
          </a:p>
        </p:txBody>
      </p:sp>
      <p:grpSp>
        <p:nvGrpSpPr>
          <p:cNvPr id="5" name="Group 23"/>
          <p:cNvGrpSpPr>
            <a:grpSpLocks/>
          </p:cNvGrpSpPr>
          <p:nvPr/>
        </p:nvGrpSpPr>
        <p:grpSpPr bwMode="auto">
          <a:xfrm>
            <a:off x="3922713" y="3213100"/>
            <a:ext cx="1873250" cy="144463"/>
            <a:chOff x="249" y="2160"/>
            <a:chExt cx="1180" cy="91"/>
          </a:xfrm>
        </p:grpSpPr>
        <p:sp>
          <p:nvSpPr>
            <p:cNvPr id="13366" name="Line 24"/>
            <p:cNvSpPr>
              <a:spLocks noChangeShapeType="1"/>
            </p:cNvSpPr>
            <p:nvPr/>
          </p:nvSpPr>
          <p:spPr bwMode="auto">
            <a:xfrm flipV="1">
              <a:off x="249" y="2205"/>
              <a:ext cx="1180" cy="1"/>
            </a:xfrm>
            <a:prstGeom prst="line">
              <a:avLst/>
            </a:prstGeom>
            <a:noFill/>
            <a:ln w="57150">
              <a:solidFill>
                <a:schemeClr val="accent2"/>
              </a:solidFill>
              <a:round/>
              <a:headEnd/>
              <a:tailEnd/>
            </a:ln>
          </p:spPr>
          <p:txBody>
            <a:bodyPr/>
            <a:lstStyle/>
            <a:p>
              <a:endParaRPr lang="it-IT"/>
            </a:p>
          </p:txBody>
        </p:sp>
        <p:sp>
          <p:nvSpPr>
            <p:cNvPr id="13367" name="Oval 25"/>
            <p:cNvSpPr>
              <a:spLocks noChangeArrowheads="1"/>
            </p:cNvSpPr>
            <p:nvPr/>
          </p:nvSpPr>
          <p:spPr bwMode="auto">
            <a:xfrm>
              <a:off x="520" y="2160"/>
              <a:ext cx="90" cy="91"/>
            </a:xfrm>
            <a:prstGeom prst="ellipse">
              <a:avLst/>
            </a:prstGeom>
            <a:solidFill>
              <a:schemeClr val="accent2"/>
            </a:solidFill>
            <a:ln w="9525">
              <a:solidFill>
                <a:schemeClr val="tx1"/>
              </a:solidFill>
              <a:round/>
              <a:headEnd/>
              <a:tailEnd/>
            </a:ln>
          </p:spPr>
          <p:txBody>
            <a:bodyPr wrap="none" anchor="ctr"/>
            <a:lstStyle/>
            <a:p>
              <a:endParaRPr lang="it-IT"/>
            </a:p>
          </p:txBody>
        </p:sp>
        <p:sp>
          <p:nvSpPr>
            <p:cNvPr id="13368" name="Line 26"/>
            <p:cNvSpPr>
              <a:spLocks noChangeShapeType="1"/>
            </p:cNvSpPr>
            <p:nvPr/>
          </p:nvSpPr>
          <p:spPr bwMode="auto">
            <a:xfrm rot="-5400000">
              <a:off x="885" y="2114"/>
              <a:ext cx="0" cy="181"/>
            </a:xfrm>
            <a:prstGeom prst="line">
              <a:avLst/>
            </a:prstGeom>
            <a:noFill/>
            <a:ln w="57150">
              <a:solidFill>
                <a:srgbClr val="6699FF"/>
              </a:solidFill>
              <a:round/>
              <a:headEnd/>
              <a:tailEnd/>
            </a:ln>
          </p:spPr>
          <p:txBody>
            <a:bodyPr/>
            <a:lstStyle/>
            <a:p>
              <a:endParaRPr lang="it-IT"/>
            </a:p>
          </p:txBody>
        </p:sp>
      </p:grpSp>
      <p:sp>
        <p:nvSpPr>
          <p:cNvPr id="36891" name="Text Box 27"/>
          <p:cNvSpPr txBox="1">
            <a:spLocks noChangeArrowheads="1"/>
          </p:cNvSpPr>
          <p:nvPr/>
        </p:nvSpPr>
        <p:spPr bwMode="auto">
          <a:xfrm>
            <a:off x="3924300" y="2924175"/>
            <a:ext cx="1871663" cy="396875"/>
          </a:xfrm>
          <a:prstGeom prst="rect">
            <a:avLst/>
          </a:prstGeom>
          <a:noFill/>
          <a:ln w="9525">
            <a:noFill/>
            <a:miter lim="800000"/>
            <a:headEnd/>
            <a:tailEnd/>
          </a:ln>
        </p:spPr>
        <p:txBody>
          <a:bodyPr>
            <a:spAutoFit/>
          </a:bodyPr>
          <a:lstStyle/>
          <a:p>
            <a:pPr>
              <a:spcBef>
                <a:spcPct val="50000"/>
              </a:spcBef>
            </a:pPr>
            <a:r>
              <a:rPr lang="it-IT" sz="2000" b="1" i="0">
                <a:latin typeface="Times New Roman" pitchFamily="18" charset="0"/>
              </a:rPr>
              <a:t>L      M m2   N</a:t>
            </a:r>
          </a:p>
        </p:txBody>
      </p:sp>
      <p:grpSp>
        <p:nvGrpSpPr>
          <p:cNvPr id="6" name="Group 28"/>
          <p:cNvGrpSpPr>
            <a:grpSpLocks/>
          </p:cNvGrpSpPr>
          <p:nvPr/>
        </p:nvGrpSpPr>
        <p:grpSpPr bwMode="auto">
          <a:xfrm>
            <a:off x="3922713" y="2746375"/>
            <a:ext cx="1873250" cy="144463"/>
            <a:chOff x="249" y="2160"/>
            <a:chExt cx="1180" cy="91"/>
          </a:xfrm>
        </p:grpSpPr>
        <p:sp>
          <p:nvSpPr>
            <p:cNvPr id="13363" name="Line 29"/>
            <p:cNvSpPr>
              <a:spLocks noChangeShapeType="1"/>
            </p:cNvSpPr>
            <p:nvPr/>
          </p:nvSpPr>
          <p:spPr bwMode="auto">
            <a:xfrm flipV="1">
              <a:off x="249" y="2205"/>
              <a:ext cx="1180" cy="1"/>
            </a:xfrm>
            <a:prstGeom prst="line">
              <a:avLst/>
            </a:prstGeom>
            <a:noFill/>
            <a:ln w="57150">
              <a:solidFill>
                <a:schemeClr val="accent2"/>
              </a:solidFill>
              <a:round/>
              <a:headEnd/>
              <a:tailEnd/>
            </a:ln>
          </p:spPr>
          <p:txBody>
            <a:bodyPr/>
            <a:lstStyle/>
            <a:p>
              <a:endParaRPr lang="it-IT"/>
            </a:p>
          </p:txBody>
        </p:sp>
        <p:sp>
          <p:nvSpPr>
            <p:cNvPr id="13364" name="Oval 30"/>
            <p:cNvSpPr>
              <a:spLocks noChangeArrowheads="1"/>
            </p:cNvSpPr>
            <p:nvPr/>
          </p:nvSpPr>
          <p:spPr bwMode="auto">
            <a:xfrm>
              <a:off x="520" y="2160"/>
              <a:ext cx="90" cy="91"/>
            </a:xfrm>
            <a:prstGeom prst="ellipse">
              <a:avLst/>
            </a:prstGeom>
            <a:solidFill>
              <a:schemeClr val="accent2"/>
            </a:solidFill>
            <a:ln w="9525">
              <a:solidFill>
                <a:schemeClr val="tx1"/>
              </a:solidFill>
              <a:round/>
              <a:headEnd/>
              <a:tailEnd/>
            </a:ln>
          </p:spPr>
          <p:txBody>
            <a:bodyPr wrap="none" anchor="ctr"/>
            <a:lstStyle/>
            <a:p>
              <a:endParaRPr lang="it-IT"/>
            </a:p>
          </p:txBody>
        </p:sp>
        <p:sp>
          <p:nvSpPr>
            <p:cNvPr id="13365" name="Line 31"/>
            <p:cNvSpPr>
              <a:spLocks noChangeShapeType="1"/>
            </p:cNvSpPr>
            <p:nvPr/>
          </p:nvSpPr>
          <p:spPr bwMode="auto">
            <a:xfrm rot="-5400000">
              <a:off x="885" y="2114"/>
              <a:ext cx="0" cy="181"/>
            </a:xfrm>
            <a:prstGeom prst="line">
              <a:avLst/>
            </a:prstGeom>
            <a:noFill/>
            <a:ln w="57150">
              <a:solidFill>
                <a:srgbClr val="6699FF"/>
              </a:solidFill>
              <a:round/>
              <a:headEnd/>
              <a:tailEnd/>
            </a:ln>
          </p:spPr>
          <p:txBody>
            <a:bodyPr/>
            <a:lstStyle/>
            <a:p>
              <a:endParaRPr lang="it-IT"/>
            </a:p>
          </p:txBody>
        </p:sp>
      </p:grpSp>
      <p:sp>
        <p:nvSpPr>
          <p:cNvPr id="36896" name="Text Box 32"/>
          <p:cNvSpPr txBox="1">
            <a:spLocks noChangeArrowheads="1"/>
          </p:cNvSpPr>
          <p:nvPr/>
        </p:nvSpPr>
        <p:spPr bwMode="auto">
          <a:xfrm>
            <a:off x="3924300" y="2455863"/>
            <a:ext cx="1871663" cy="396875"/>
          </a:xfrm>
          <a:prstGeom prst="rect">
            <a:avLst/>
          </a:prstGeom>
          <a:noFill/>
          <a:ln w="9525">
            <a:noFill/>
            <a:miter lim="800000"/>
            <a:headEnd/>
            <a:tailEnd/>
          </a:ln>
        </p:spPr>
        <p:txBody>
          <a:bodyPr>
            <a:spAutoFit/>
          </a:bodyPr>
          <a:lstStyle/>
          <a:p>
            <a:pPr>
              <a:spcBef>
                <a:spcPct val="50000"/>
              </a:spcBef>
            </a:pPr>
            <a:r>
              <a:rPr lang="it-IT" sz="2000" b="1" i="0">
                <a:latin typeface="Times New Roman" pitchFamily="18" charset="0"/>
              </a:rPr>
              <a:t>L      M m1   N</a:t>
            </a:r>
          </a:p>
        </p:txBody>
      </p:sp>
      <p:grpSp>
        <p:nvGrpSpPr>
          <p:cNvPr id="7" name="Group 33"/>
          <p:cNvGrpSpPr>
            <a:grpSpLocks/>
          </p:cNvGrpSpPr>
          <p:nvPr/>
        </p:nvGrpSpPr>
        <p:grpSpPr bwMode="auto">
          <a:xfrm>
            <a:off x="7019925" y="3068638"/>
            <a:ext cx="1873250" cy="144462"/>
            <a:chOff x="249" y="2160"/>
            <a:chExt cx="1180" cy="91"/>
          </a:xfrm>
        </p:grpSpPr>
        <p:sp>
          <p:nvSpPr>
            <p:cNvPr id="13360" name="Line 34"/>
            <p:cNvSpPr>
              <a:spLocks noChangeShapeType="1"/>
            </p:cNvSpPr>
            <p:nvPr/>
          </p:nvSpPr>
          <p:spPr bwMode="auto">
            <a:xfrm flipV="1">
              <a:off x="249" y="2205"/>
              <a:ext cx="1180" cy="1"/>
            </a:xfrm>
            <a:prstGeom prst="line">
              <a:avLst/>
            </a:prstGeom>
            <a:noFill/>
            <a:ln w="57150">
              <a:solidFill>
                <a:schemeClr val="accent2"/>
              </a:solidFill>
              <a:round/>
              <a:headEnd/>
              <a:tailEnd/>
            </a:ln>
          </p:spPr>
          <p:txBody>
            <a:bodyPr/>
            <a:lstStyle/>
            <a:p>
              <a:endParaRPr lang="it-IT"/>
            </a:p>
          </p:txBody>
        </p:sp>
        <p:sp>
          <p:nvSpPr>
            <p:cNvPr id="13361" name="Oval 35"/>
            <p:cNvSpPr>
              <a:spLocks noChangeArrowheads="1"/>
            </p:cNvSpPr>
            <p:nvPr/>
          </p:nvSpPr>
          <p:spPr bwMode="auto">
            <a:xfrm>
              <a:off x="520" y="2160"/>
              <a:ext cx="90" cy="91"/>
            </a:xfrm>
            <a:prstGeom prst="ellipse">
              <a:avLst/>
            </a:prstGeom>
            <a:solidFill>
              <a:schemeClr val="accent2"/>
            </a:solidFill>
            <a:ln w="9525">
              <a:solidFill>
                <a:schemeClr val="tx1"/>
              </a:solidFill>
              <a:round/>
              <a:headEnd/>
              <a:tailEnd/>
            </a:ln>
          </p:spPr>
          <p:txBody>
            <a:bodyPr wrap="none" anchor="ctr"/>
            <a:lstStyle/>
            <a:p>
              <a:endParaRPr lang="it-IT"/>
            </a:p>
          </p:txBody>
        </p:sp>
        <p:sp>
          <p:nvSpPr>
            <p:cNvPr id="13362" name="Line 36"/>
            <p:cNvSpPr>
              <a:spLocks noChangeShapeType="1"/>
            </p:cNvSpPr>
            <p:nvPr/>
          </p:nvSpPr>
          <p:spPr bwMode="auto">
            <a:xfrm rot="-5400000">
              <a:off x="885" y="2114"/>
              <a:ext cx="0" cy="181"/>
            </a:xfrm>
            <a:prstGeom prst="line">
              <a:avLst/>
            </a:prstGeom>
            <a:noFill/>
            <a:ln w="57150">
              <a:solidFill>
                <a:srgbClr val="6699FF"/>
              </a:solidFill>
              <a:round/>
              <a:headEnd/>
              <a:tailEnd/>
            </a:ln>
          </p:spPr>
          <p:txBody>
            <a:bodyPr/>
            <a:lstStyle/>
            <a:p>
              <a:endParaRPr lang="it-IT"/>
            </a:p>
          </p:txBody>
        </p:sp>
      </p:grpSp>
      <p:sp>
        <p:nvSpPr>
          <p:cNvPr id="36901" name="Text Box 37"/>
          <p:cNvSpPr txBox="1">
            <a:spLocks noChangeArrowheads="1"/>
          </p:cNvSpPr>
          <p:nvPr/>
        </p:nvSpPr>
        <p:spPr bwMode="auto">
          <a:xfrm>
            <a:off x="7021513" y="2781300"/>
            <a:ext cx="1871662" cy="396875"/>
          </a:xfrm>
          <a:prstGeom prst="rect">
            <a:avLst/>
          </a:prstGeom>
          <a:noFill/>
          <a:ln w="9525">
            <a:noFill/>
            <a:miter lim="800000"/>
            <a:headEnd/>
            <a:tailEnd/>
          </a:ln>
        </p:spPr>
        <p:txBody>
          <a:bodyPr>
            <a:spAutoFit/>
          </a:bodyPr>
          <a:lstStyle/>
          <a:p>
            <a:pPr>
              <a:spcBef>
                <a:spcPct val="50000"/>
              </a:spcBef>
            </a:pPr>
            <a:r>
              <a:rPr lang="it-IT" sz="2000" b="1" i="0">
                <a:latin typeface="Times New Roman" pitchFamily="18" charset="0"/>
              </a:rPr>
              <a:t>L      M </a:t>
            </a:r>
            <a:r>
              <a:rPr lang="it-IT" sz="2000" b="1" i="0">
                <a:solidFill>
                  <a:srgbClr val="EB1D07"/>
                </a:solidFill>
                <a:latin typeface="Times New Roman" pitchFamily="18" charset="0"/>
              </a:rPr>
              <a:t>O</a:t>
            </a:r>
            <a:r>
              <a:rPr lang="it-IT" sz="2000" b="1" i="0">
                <a:latin typeface="Times New Roman" pitchFamily="18" charset="0"/>
              </a:rPr>
              <a:t>    N</a:t>
            </a:r>
          </a:p>
        </p:txBody>
      </p:sp>
      <p:sp>
        <p:nvSpPr>
          <p:cNvPr id="36902" name="Line 38"/>
          <p:cNvSpPr>
            <a:spLocks noChangeShapeType="1"/>
          </p:cNvSpPr>
          <p:nvPr/>
        </p:nvSpPr>
        <p:spPr bwMode="auto">
          <a:xfrm flipV="1">
            <a:off x="2484438" y="2349500"/>
            <a:ext cx="1295400" cy="935038"/>
          </a:xfrm>
          <a:prstGeom prst="line">
            <a:avLst/>
          </a:prstGeom>
          <a:noFill/>
          <a:ln w="9525">
            <a:solidFill>
              <a:srgbClr val="EB1D07"/>
            </a:solidFill>
            <a:round/>
            <a:headEnd/>
            <a:tailEnd type="triangle" w="med" len="med"/>
          </a:ln>
        </p:spPr>
        <p:txBody>
          <a:bodyPr/>
          <a:lstStyle/>
          <a:p>
            <a:endParaRPr lang="it-IT"/>
          </a:p>
        </p:txBody>
      </p:sp>
      <p:sp>
        <p:nvSpPr>
          <p:cNvPr id="36903" name="Line 39"/>
          <p:cNvSpPr>
            <a:spLocks noChangeShapeType="1"/>
          </p:cNvSpPr>
          <p:nvPr/>
        </p:nvSpPr>
        <p:spPr bwMode="auto">
          <a:xfrm flipV="1">
            <a:off x="2484438" y="2852738"/>
            <a:ext cx="1366837" cy="431800"/>
          </a:xfrm>
          <a:prstGeom prst="line">
            <a:avLst/>
          </a:prstGeom>
          <a:noFill/>
          <a:ln w="9525">
            <a:solidFill>
              <a:srgbClr val="EB1D07"/>
            </a:solidFill>
            <a:round/>
            <a:headEnd/>
            <a:tailEnd type="triangle" w="med" len="med"/>
          </a:ln>
        </p:spPr>
        <p:txBody>
          <a:bodyPr/>
          <a:lstStyle/>
          <a:p>
            <a:endParaRPr lang="it-IT"/>
          </a:p>
        </p:txBody>
      </p:sp>
      <p:sp>
        <p:nvSpPr>
          <p:cNvPr id="36904" name="Line 40"/>
          <p:cNvSpPr>
            <a:spLocks noChangeShapeType="1"/>
          </p:cNvSpPr>
          <p:nvPr/>
        </p:nvSpPr>
        <p:spPr bwMode="auto">
          <a:xfrm flipV="1">
            <a:off x="2484438" y="3284538"/>
            <a:ext cx="1366837" cy="0"/>
          </a:xfrm>
          <a:prstGeom prst="line">
            <a:avLst/>
          </a:prstGeom>
          <a:noFill/>
          <a:ln w="9525">
            <a:solidFill>
              <a:srgbClr val="EB1D07"/>
            </a:solidFill>
            <a:round/>
            <a:headEnd/>
            <a:tailEnd type="triangle" w="med" len="med"/>
          </a:ln>
        </p:spPr>
        <p:txBody>
          <a:bodyPr/>
          <a:lstStyle/>
          <a:p>
            <a:endParaRPr lang="it-IT"/>
          </a:p>
        </p:txBody>
      </p:sp>
      <p:sp>
        <p:nvSpPr>
          <p:cNvPr id="36905" name="Text Box 41"/>
          <p:cNvSpPr txBox="1">
            <a:spLocks noChangeArrowheads="1"/>
          </p:cNvSpPr>
          <p:nvPr/>
        </p:nvSpPr>
        <p:spPr bwMode="auto">
          <a:xfrm>
            <a:off x="2411413" y="3357563"/>
            <a:ext cx="1296987" cy="581025"/>
          </a:xfrm>
          <a:prstGeom prst="rect">
            <a:avLst/>
          </a:prstGeom>
          <a:noFill/>
          <a:ln w="9525">
            <a:noFill/>
            <a:miter lim="800000"/>
            <a:headEnd/>
            <a:tailEnd/>
          </a:ln>
        </p:spPr>
        <p:txBody>
          <a:bodyPr>
            <a:spAutoFit/>
          </a:bodyPr>
          <a:lstStyle/>
          <a:p>
            <a:pPr>
              <a:spcBef>
                <a:spcPct val="50000"/>
              </a:spcBef>
            </a:pPr>
            <a:r>
              <a:rPr lang="it-IT" sz="1600" b="1">
                <a:solidFill>
                  <a:srgbClr val="EB1D07"/>
                </a:solidFill>
                <a:latin typeface="Times New Roman" pitchFamily="18" charset="0"/>
              </a:rPr>
              <a:t>Mutazioni geniche</a:t>
            </a:r>
          </a:p>
        </p:txBody>
      </p:sp>
      <p:sp>
        <p:nvSpPr>
          <p:cNvPr id="36906" name="AutoShape 42"/>
          <p:cNvSpPr>
            <a:spLocks/>
          </p:cNvSpPr>
          <p:nvPr/>
        </p:nvSpPr>
        <p:spPr bwMode="auto">
          <a:xfrm flipH="1">
            <a:off x="6011863" y="2205038"/>
            <a:ext cx="215900" cy="1152525"/>
          </a:xfrm>
          <a:prstGeom prst="leftBrace">
            <a:avLst>
              <a:gd name="adj1" fmla="val 44485"/>
              <a:gd name="adj2" fmla="val 50000"/>
            </a:avLst>
          </a:prstGeom>
          <a:noFill/>
          <a:ln w="9525">
            <a:solidFill>
              <a:schemeClr val="tx1"/>
            </a:solidFill>
            <a:round/>
            <a:headEnd/>
            <a:tailEnd/>
          </a:ln>
        </p:spPr>
        <p:txBody>
          <a:bodyPr wrap="none" anchor="ctr"/>
          <a:lstStyle/>
          <a:p>
            <a:endParaRPr lang="it-IT"/>
          </a:p>
        </p:txBody>
      </p:sp>
      <p:sp>
        <p:nvSpPr>
          <p:cNvPr id="36907" name="Line 43"/>
          <p:cNvSpPr>
            <a:spLocks noChangeShapeType="1"/>
          </p:cNvSpPr>
          <p:nvPr/>
        </p:nvSpPr>
        <p:spPr bwMode="auto">
          <a:xfrm>
            <a:off x="6229350" y="2781300"/>
            <a:ext cx="719138" cy="287338"/>
          </a:xfrm>
          <a:prstGeom prst="line">
            <a:avLst/>
          </a:prstGeom>
          <a:noFill/>
          <a:ln w="9525">
            <a:solidFill>
              <a:srgbClr val="EB1D07"/>
            </a:solidFill>
            <a:prstDash val="dash"/>
            <a:round/>
            <a:headEnd/>
            <a:tailEnd type="triangle" w="med" len="med"/>
          </a:ln>
        </p:spPr>
        <p:txBody>
          <a:bodyPr/>
          <a:lstStyle/>
          <a:p>
            <a:endParaRPr lang="it-IT"/>
          </a:p>
        </p:txBody>
      </p:sp>
      <p:sp>
        <p:nvSpPr>
          <p:cNvPr id="36908" name="Text Box 44"/>
          <p:cNvSpPr txBox="1">
            <a:spLocks noChangeArrowheads="1"/>
          </p:cNvSpPr>
          <p:nvPr/>
        </p:nvSpPr>
        <p:spPr bwMode="auto">
          <a:xfrm>
            <a:off x="4787900" y="4508500"/>
            <a:ext cx="431800" cy="396875"/>
          </a:xfrm>
          <a:prstGeom prst="rect">
            <a:avLst/>
          </a:prstGeom>
          <a:solidFill>
            <a:schemeClr val="bg2"/>
          </a:solidFill>
          <a:ln w="9525">
            <a:noFill/>
            <a:miter lim="800000"/>
            <a:headEnd/>
            <a:tailEnd/>
          </a:ln>
        </p:spPr>
        <p:txBody>
          <a:bodyPr>
            <a:spAutoFit/>
          </a:bodyPr>
          <a:lstStyle/>
          <a:p>
            <a:pPr>
              <a:spcBef>
                <a:spcPct val="50000"/>
              </a:spcBef>
            </a:pPr>
            <a:r>
              <a:rPr lang="it-IT" sz="2000" b="1" i="0">
                <a:latin typeface="Symbol" pitchFamily="18" charset="2"/>
              </a:rPr>
              <a:t> m</a:t>
            </a:r>
          </a:p>
        </p:txBody>
      </p:sp>
      <p:sp>
        <p:nvSpPr>
          <p:cNvPr id="36909" name="Text Box 45"/>
          <p:cNvSpPr txBox="1">
            <a:spLocks noChangeArrowheads="1"/>
          </p:cNvSpPr>
          <p:nvPr/>
        </p:nvSpPr>
        <p:spPr bwMode="auto">
          <a:xfrm>
            <a:off x="7235825" y="4005263"/>
            <a:ext cx="431800" cy="396875"/>
          </a:xfrm>
          <a:prstGeom prst="rect">
            <a:avLst/>
          </a:prstGeom>
          <a:solidFill>
            <a:srgbClr val="EB1D07"/>
          </a:solidFill>
          <a:ln w="9525">
            <a:noFill/>
            <a:miter lim="800000"/>
            <a:headEnd/>
            <a:tailEnd/>
          </a:ln>
        </p:spPr>
        <p:txBody>
          <a:bodyPr>
            <a:spAutoFit/>
          </a:bodyPr>
          <a:lstStyle/>
          <a:p>
            <a:pPr>
              <a:spcBef>
                <a:spcPct val="50000"/>
              </a:spcBef>
            </a:pPr>
            <a:r>
              <a:rPr lang="it-IT" sz="2000" b="1" i="0">
                <a:latin typeface="Symbol" pitchFamily="18" charset="2"/>
              </a:rPr>
              <a:t>o</a:t>
            </a:r>
          </a:p>
        </p:txBody>
      </p:sp>
      <p:sp>
        <p:nvSpPr>
          <p:cNvPr id="36910" name="Text Box 46"/>
          <p:cNvSpPr txBox="1">
            <a:spLocks noChangeArrowheads="1"/>
          </p:cNvSpPr>
          <p:nvPr/>
        </p:nvSpPr>
        <p:spPr bwMode="auto">
          <a:xfrm>
            <a:off x="4716463" y="5445125"/>
            <a:ext cx="576262" cy="396875"/>
          </a:xfrm>
          <a:prstGeom prst="rect">
            <a:avLst/>
          </a:prstGeom>
          <a:solidFill>
            <a:schemeClr val="bg2"/>
          </a:solidFill>
          <a:ln w="9525">
            <a:noFill/>
            <a:miter lim="800000"/>
            <a:headEnd/>
            <a:tailEnd/>
          </a:ln>
        </p:spPr>
        <p:txBody>
          <a:bodyPr>
            <a:spAutoFit/>
          </a:bodyPr>
          <a:lstStyle/>
          <a:p>
            <a:pPr>
              <a:spcBef>
                <a:spcPct val="50000"/>
              </a:spcBef>
            </a:pPr>
            <a:r>
              <a:rPr lang="it-IT" sz="2000" b="1" i="0">
                <a:latin typeface="Symbol" pitchFamily="18" charset="2"/>
              </a:rPr>
              <a:t> m</a:t>
            </a:r>
            <a:r>
              <a:rPr lang="it-IT" sz="2000" b="1" i="0">
                <a:latin typeface="Times New Roman" pitchFamily="18" charset="0"/>
              </a:rPr>
              <a:t>’</a:t>
            </a:r>
            <a:endParaRPr lang="it-IT" sz="2000" b="1" i="0">
              <a:latin typeface="Symbol" pitchFamily="18" charset="2"/>
            </a:endParaRPr>
          </a:p>
        </p:txBody>
      </p:sp>
      <p:sp>
        <p:nvSpPr>
          <p:cNvPr id="36911" name="Text Box 47"/>
          <p:cNvSpPr txBox="1">
            <a:spLocks noChangeArrowheads="1"/>
          </p:cNvSpPr>
          <p:nvPr/>
        </p:nvSpPr>
        <p:spPr bwMode="auto">
          <a:xfrm>
            <a:off x="6299200" y="1916113"/>
            <a:ext cx="1296988" cy="825500"/>
          </a:xfrm>
          <a:prstGeom prst="rect">
            <a:avLst/>
          </a:prstGeom>
          <a:noFill/>
          <a:ln w="9525">
            <a:noFill/>
            <a:miter lim="800000"/>
            <a:headEnd/>
            <a:tailEnd/>
          </a:ln>
        </p:spPr>
        <p:txBody>
          <a:bodyPr>
            <a:spAutoFit/>
          </a:bodyPr>
          <a:lstStyle/>
          <a:p>
            <a:pPr>
              <a:spcBef>
                <a:spcPct val="50000"/>
              </a:spcBef>
            </a:pPr>
            <a:r>
              <a:rPr lang="it-IT" sz="1600" b="1">
                <a:solidFill>
                  <a:srgbClr val="EB1D07"/>
                </a:solidFill>
                <a:latin typeface="Times New Roman" pitchFamily="18" charset="0"/>
              </a:rPr>
              <a:t>Diverse mutazioni geniche</a:t>
            </a:r>
          </a:p>
        </p:txBody>
      </p:sp>
      <p:sp>
        <p:nvSpPr>
          <p:cNvPr id="36912" name="Text Box 48"/>
          <p:cNvSpPr txBox="1">
            <a:spLocks noChangeArrowheads="1"/>
          </p:cNvSpPr>
          <p:nvPr/>
        </p:nvSpPr>
        <p:spPr bwMode="auto">
          <a:xfrm>
            <a:off x="3995738" y="1263650"/>
            <a:ext cx="1871662" cy="581025"/>
          </a:xfrm>
          <a:prstGeom prst="rect">
            <a:avLst/>
          </a:prstGeom>
          <a:solidFill>
            <a:srgbClr val="D6ECEE"/>
          </a:solidFill>
          <a:ln w="9525">
            <a:noFill/>
            <a:miter lim="800000"/>
            <a:headEnd/>
            <a:tailEnd/>
          </a:ln>
        </p:spPr>
        <p:txBody>
          <a:bodyPr>
            <a:spAutoFit/>
          </a:bodyPr>
          <a:lstStyle/>
          <a:p>
            <a:pPr>
              <a:spcBef>
                <a:spcPct val="50000"/>
              </a:spcBef>
            </a:pPr>
            <a:r>
              <a:rPr lang="it-IT" sz="1600" b="1" i="0">
                <a:latin typeface="Times New Roman" pitchFamily="18" charset="0"/>
              </a:rPr>
              <a:t>M’: allele funzionale di M</a:t>
            </a:r>
          </a:p>
        </p:txBody>
      </p:sp>
      <p:sp>
        <p:nvSpPr>
          <p:cNvPr id="36913" name="Text Box 49"/>
          <p:cNvSpPr txBox="1">
            <a:spLocks noChangeArrowheads="1"/>
          </p:cNvSpPr>
          <p:nvPr/>
        </p:nvSpPr>
        <p:spPr bwMode="auto">
          <a:xfrm>
            <a:off x="3995738" y="3644900"/>
            <a:ext cx="1871662" cy="581025"/>
          </a:xfrm>
          <a:prstGeom prst="rect">
            <a:avLst/>
          </a:prstGeom>
          <a:solidFill>
            <a:srgbClr val="62B7BE"/>
          </a:solidFill>
          <a:ln w="9525">
            <a:noFill/>
            <a:miter lim="800000"/>
            <a:headEnd/>
            <a:tailEnd/>
          </a:ln>
        </p:spPr>
        <p:txBody>
          <a:bodyPr>
            <a:spAutoFit/>
          </a:bodyPr>
          <a:lstStyle/>
          <a:p>
            <a:pPr>
              <a:spcBef>
                <a:spcPct val="50000"/>
              </a:spcBef>
            </a:pPr>
            <a:r>
              <a:rPr lang="it-IT" sz="1600" b="1" i="0">
                <a:latin typeface="Times New Roman" pitchFamily="18" charset="0"/>
              </a:rPr>
              <a:t>m1, m2: alleli non funzionali di M</a:t>
            </a:r>
          </a:p>
        </p:txBody>
      </p:sp>
      <p:sp>
        <p:nvSpPr>
          <p:cNvPr id="36914" name="Text Box 50"/>
          <p:cNvSpPr txBox="1">
            <a:spLocks noChangeArrowheads="1"/>
          </p:cNvSpPr>
          <p:nvPr/>
        </p:nvSpPr>
        <p:spPr bwMode="auto">
          <a:xfrm>
            <a:off x="7092950" y="1412875"/>
            <a:ext cx="1871663" cy="336550"/>
          </a:xfrm>
          <a:prstGeom prst="rect">
            <a:avLst/>
          </a:prstGeom>
          <a:solidFill>
            <a:srgbClr val="DBED2F"/>
          </a:solidFill>
          <a:ln w="9525">
            <a:noFill/>
            <a:miter lim="800000"/>
            <a:headEnd/>
            <a:tailEnd/>
          </a:ln>
        </p:spPr>
        <p:txBody>
          <a:bodyPr>
            <a:spAutoFit/>
          </a:bodyPr>
          <a:lstStyle/>
          <a:p>
            <a:pPr>
              <a:spcBef>
                <a:spcPct val="50000"/>
              </a:spcBef>
            </a:pPr>
            <a:r>
              <a:rPr lang="it-IT" sz="1600" b="1" i="0">
                <a:solidFill>
                  <a:srgbClr val="EB1D07"/>
                </a:solidFill>
                <a:latin typeface="Times New Roman" pitchFamily="18" charset="0"/>
              </a:rPr>
              <a:t>O</a:t>
            </a:r>
            <a:r>
              <a:rPr lang="it-IT" sz="1600" b="1" i="0">
                <a:latin typeface="Times New Roman" pitchFamily="18" charset="0"/>
              </a:rPr>
              <a:t>: nuovo gene</a:t>
            </a:r>
          </a:p>
        </p:txBody>
      </p:sp>
      <p:sp>
        <p:nvSpPr>
          <p:cNvPr id="36915" name="Text Box 51"/>
          <p:cNvSpPr txBox="1">
            <a:spLocks noChangeArrowheads="1"/>
          </p:cNvSpPr>
          <p:nvPr/>
        </p:nvSpPr>
        <p:spPr bwMode="auto">
          <a:xfrm>
            <a:off x="3276600" y="4941888"/>
            <a:ext cx="1225550" cy="336550"/>
          </a:xfrm>
          <a:prstGeom prst="rect">
            <a:avLst/>
          </a:prstGeom>
          <a:solidFill>
            <a:schemeClr val="accent1"/>
          </a:solidFill>
          <a:ln w="9525">
            <a:noFill/>
            <a:miter lim="800000"/>
            <a:headEnd/>
            <a:tailEnd/>
          </a:ln>
        </p:spPr>
        <p:txBody>
          <a:bodyPr>
            <a:spAutoFit/>
          </a:bodyPr>
          <a:lstStyle/>
          <a:p>
            <a:pPr>
              <a:spcBef>
                <a:spcPct val="50000"/>
              </a:spcBef>
            </a:pPr>
            <a:r>
              <a:rPr lang="it-IT" sz="1600" b="1">
                <a:latin typeface="Times New Roman" pitchFamily="18" charset="0"/>
              </a:rPr>
              <a:t>Sostanza 1</a:t>
            </a:r>
          </a:p>
        </p:txBody>
      </p:sp>
      <p:sp>
        <p:nvSpPr>
          <p:cNvPr id="36916" name="Text Box 52"/>
          <p:cNvSpPr txBox="1">
            <a:spLocks noChangeArrowheads="1"/>
          </p:cNvSpPr>
          <p:nvPr/>
        </p:nvSpPr>
        <p:spPr bwMode="auto">
          <a:xfrm>
            <a:off x="3276600" y="5829300"/>
            <a:ext cx="1225550" cy="336550"/>
          </a:xfrm>
          <a:prstGeom prst="rect">
            <a:avLst/>
          </a:prstGeom>
          <a:solidFill>
            <a:schemeClr val="accent1"/>
          </a:solidFill>
          <a:ln w="9525">
            <a:noFill/>
            <a:miter lim="800000"/>
            <a:headEnd/>
            <a:tailEnd/>
          </a:ln>
        </p:spPr>
        <p:txBody>
          <a:bodyPr>
            <a:spAutoFit/>
          </a:bodyPr>
          <a:lstStyle/>
          <a:p>
            <a:pPr>
              <a:spcBef>
                <a:spcPct val="50000"/>
              </a:spcBef>
            </a:pPr>
            <a:r>
              <a:rPr lang="it-IT" sz="1600" b="1">
                <a:latin typeface="Times New Roman" pitchFamily="18" charset="0"/>
              </a:rPr>
              <a:t>Sostanza 1</a:t>
            </a:r>
          </a:p>
        </p:txBody>
      </p:sp>
      <p:sp>
        <p:nvSpPr>
          <p:cNvPr id="36917" name="Text Box 53"/>
          <p:cNvSpPr txBox="1">
            <a:spLocks noChangeArrowheads="1"/>
          </p:cNvSpPr>
          <p:nvPr/>
        </p:nvSpPr>
        <p:spPr bwMode="auto">
          <a:xfrm>
            <a:off x="5507038" y="4941888"/>
            <a:ext cx="1225550" cy="336550"/>
          </a:xfrm>
          <a:prstGeom prst="rect">
            <a:avLst/>
          </a:prstGeom>
          <a:solidFill>
            <a:srgbClr val="6574FF"/>
          </a:solidFill>
          <a:ln w="9525">
            <a:noFill/>
            <a:miter lim="800000"/>
            <a:headEnd/>
            <a:tailEnd/>
          </a:ln>
        </p:spPr>
        <p:txBody>
          <a:bodyPr>
            <a:spAutoFit/>
          </a:bodyPr>
          <a:lstStyle/>
          <a:p>
            <a:pPr>
              <a:spcBef>
                <a:spcPct val="50000"/>
              </a:spcBef>
            </a:pPr>
            <a:r>
              <a:rPr lang="it-IT" sz="1600" b="1">
                <a:latin typeface="Times New Roman" pitchFamily="18" charset="0"/>
              </a:rPr>
              <a:t>Sostanza 2</a:t>
            </a:r>
          </a:p>
        </p:txBody>
      </p:sp>
      <p:sp>
        <p:nvSpPr>
          <p:cNvPr id="36918" name="Text Box 54"/>
          <p:cNvSpPr txBox="1">
            <a:spLocks noChangeArrowheads="1"/>
          </p:cNvSpPr>
          <p:nvPr/>
        </p:nvSpPr>
        <p:spPr bwMode="auto">
          <a:xfrm>
            <a:off x="5435600" y="5829300"/>
            <a:ext cx="1225550" cy="336550"/>
          </a:xfrm>
          <a:prstGeom prst="rect">
            <a:avLst/>
          </a:prstGeom>
          <a:solidFill>
            <a:srgbClr val="6574FF"/>
          </a:solidFill>
          <a:ln w="9525">
            <a:noFill/>
            <a:miter lim="800000"/>
            <a:headEnd/>
            <a:tailEnd/>
          </a:ln>
        </p:spPr>
        <p:txBody>
          <a:bodyPr>
            <a:spAutoFit/>
          </a:bodyPr>
          <a:lstStyle/>
          <a:p>
            <a:pPr>
              <a:spcBef>
                <a:spcPct val="50000"/>
              </a:spcBef>
            </a:pPr>
            <a:r>
              <a:rPr lang="it-IT" sz="1600" b="1">
                <a:latin typeface="Times New Roman" pitchFamily="18" charset="0"/>
              </a:rPr>
              <a:t>Sostanza 2</a:t>
            </a:r>
          </a:p>
        </p:txBody>
      </p:sp>
      <p:sp>
        <p:nvSpPr>
          <p:cNvPr id="36919" name="Text Box 55"/>
          <p:cNvSpPr txBox="1">
            <a:spLocks noChangeArrowheads="1"/>
          </p:cNvSpPr>
          <p:nvPr/>
        </p:nvSpPr>
        <p:spPr bwMode="auto">
          <a:xfrm>
            <a:off x="7883525" y="4437063"/>
            <a:ext cx="1225550" cy="336550"/>
          </a:xfrm>
          <a:prstGeom prst="rect">
            <a:avLst/>
          </a:prstGeom>
          <a:noFill/>
          <a:ln w="9525">
            <a:noFill/>
            <a:miter lim="800000"/>
            <a:headEnd/>
            <a:tailEnd/>
          </a:ln>
        </p:spPr>
        <p:txBody>
          <a:bodyPr>
            <a:spAutoFit/>
          </a:bodyPr>
          <a:lstStyle/>
          <a:p>
            <a:pPr>
              <a:spcBef>
                <a:spcPct val="50000"/>
              </a:spcBef>
            </a:pPr>
            <a:r>
              <a:rPr lang="it-IT" sz="1600" b="1">
                <a:latin typeface="Times New Roman" pitchFamily="18" charset="0"/>
              </a:rPr>
              <a:t>Sostanza 4</a:t>
            </a:r>
          </a:p>
        </p:txBody>
      </p:sp>
      <p:sp>
        <p:nvSpPr>
          <p:cNvPr id="36920" name="Text Box 56"/>
          <p:cNvSpPr txBox="1">
            <a:spLocks noChangeArrowheads="1"/>
          </p:cNvSpPr>
          <p:nvPr/>
        </p:nvSpPr>
        <p:spPr bwMode="auto">
          <a:xfrm>
            <a:off x="5940425" y="4437063"/>
            <a:ext cx="1225550" cy="336550"/>
          </a:xfrm>
          <a:prstGeom prst="rect">
            <a:avLst/>
          </a:prstGeom>
          <a:noFill/>
          <a:ln w="9525">
            <a:noFill/>
            <a:miter lim="800000"/>
            <a:headEnd/>
            <a:tailEnd/>
          </a:ln>
        </p:spPr>
        <p:txBody>
          <a:bodyPr>
            <a:spAutoFit/>
          </a:bodyPr>
          <a:lstStyle/>
          <a:p>
            <a:pPr>
              <a:spcBef>
                <a:spcPct val="50000"/>
              </a:spcBef>
            </a:pPr>
            <a:r>
              <a:rPr lang="it-IT" sz="1600" b="1">
                <a:latin typeface="Times New Roman" pitchFamily="18" charset="0"/>
              </a:rPr>
              <a:t>Sostanza 3</a:t>
            </a:r>
          </a:p>
        </p:txBody>
      </p:sp>
      <p:sp>
        <p:nvSpPr>
          <p:cNvPr id="36921" name="Line 57"/>
          <p:cNvSpPr>
            <a:spLocks noChangeShapeType="1"/>
          </p:cNvSpPr>
          <p:nvPr/>
        </p:nvSpPr>
        <p:spPr bwMode="auto">
          <a:xfrm>
            <a:off x="4572000" y="5157788"/>
            <a:ext cx="863600" cy="0"/>
          </a:xfrm>
          <a:prstGeom prst="line">
            <a:avLst/>
          </a:prstGeom>
          <a:noFill/>
          <a:ln w="38100">
            <a:solidFill>
              <a:schemeClr val="tx1"/>
            </a:solidFill>
            <a:round/>
            <a:headEnd/>
            <a:tailEnd type="triangle" w="med" len="med"/>
          </a:ln>
        </p:spPr>
        <p:txBody>
          <a:bodyPr/>
          <a:lstStyle/>
          <a:p>
            <a:endParaRPr lang="it-IT"/>
          </a:p>
        </p:txBody>
      </p:sp>
      <p:sp>
        <p:nvSpPr>
          <p:cNvPr id="36922" name="Line 58"/>
          <p:cNvSpPr>
            <a:spLocks noChangeShapeType="1"/>
          </p:cNvSpPr>
          <p:nvPr/>
        </p:nvSpPr>
        <p:spPr bwMode="auto">
          <a:xfrm>
            <a:off x="7019925" y="4652963"/>
            <a:ext cx="863600" cy="0"/>
          </a:xfrm>
          <a:prstGeom prst="line">
            <a:avLst/>
          </a:prstGeom>
          <a:noFill/>
          <a:ln w="38100">
            <a:solidFill>
              <a:schemeClr val="tx1"/>
            </a:solidFill>
            <a:round/>
            <a:headEnd/>
            <a:tailEnd type="triangle" w="med" len="med"/>
          </a:ln>
        </p:spPr>
        <p:txBody>
          <a:bodyPr/>
          <a:lstStyle/>
          <a:p>
            <a:endParaRPr lang="it-IT"/>
          </a:p>
        </p:txBody>
      </p:sp>
      <p:sp>
        <p:nvSpPr>
          <p:cNvPr id="36923" name="Line 59"/>
          <p:cNvSpPr>
            <a:spLocks noChangeShapeType="1"/>
          </p:cNvSpPr>
          <p:nvPr/>
        </p:nvSpPr>
        <p:spPr bwMode="auto">
          <a:xfrm>
            <a:off x="4572000" y="6021388"/>
            <a:ext cx="863600" cy="0"/>
          </a:xfrm>
          <a:prstGeom prst="line">
            <a:avLst/>
          </a:prstGeom>
          <a:noFill/>
          <a:ln w="38100">
            <a:solidFill>
              <a:schemeClr val="tx1"/>
            </a:solidFill>
            <a:round/>
            <a:headEnd/>
            <a:tailEnd type="triangle" w="med" len="med"/>
          </a:ln>
        </p:spPr>
        <p:txBody>
          <a:bodyPr/>
          <a:lstStyle/>
          <a:p>
            <a:endParaRPr lang="it-IT"/>
          </a:p>
        </p:txBody>
      </p:sp>
      <p:sp>
        <p:nvSpPr>
          <p:cNvPr id="36924" name="Text Box 60"/>
          <p:cNvSpPr txBox="1">
            <a:spLocks noChangeArrowheads="1"/>
          </p:cNvSpPr>
          <p:nvPr/>
        </p:nvSpPr>
        <p:spPr bwMode="auto">
          <a:xfrm>
            <a:off x="539750" y="5157788"/>
            <a:ext cx="1944688" cy="641350"/>
          </a:xfrm>
          <a:prstGeom prst="rect">
            <a:avLst/>
          </a:prstGeom>
          <a:solidFill>
            <a:srgbClr val="D6ECEE"/>
          </a:solidFill>
          <a:ln w="9525">
            <a:noFill/>
            <a:miter lim="800000"/>
            <a:headEnd/>
            <a:tailEnd/>
          </a:ln>
        </p:spPr>
        <p:txBody>
          <a:bodyPr>
            <a:spAutoFit/>
          </a:bodyPr>
          <a:lstStyle/>
          <a:p>
            <a:pPr>
              <a:spcBef>
                <a:spcPct val="50000"/>
              </a:spcBef>
            </a:pPr>
            <a:r>
              <a:rPr lang="it-IT" b="1" i="0">
                <a:latin typeface="Symbol" pitchFamily="18" charset="2"/>
              </a:rPr>
              <a:t> m, m</a:t>
            </a:r>
            <a:r>
              <a:rPr lang="it-IT" b="1" i="0">
                <a:latin typeface="Times New Roman" pitchFamily="18" charset="0"/>
              </a:rPr>
              <a:t>’: prodotti del gene M</a:t>
            </a:r>
            <a:endParaRPr lang="it-IT" b="1" i="0">
              <a:latin typeface="Symbol" pitchFamily="18" charset="2"/>
            </a:endParaRPr>
          </a:p>
        </p:txBody>
      </p:sp>
      <p:sp>
        <p:nvSpPr>
          <p:cNvPr id="36925" name="Text Box 61"/>
          <p:cNvSpPr txBox="1">
            <a:spLocks noChangeArrowheads="1"/>
          </p:cNvSpPr>
          <p:nvPr/>
        </p:nvSpPr>
        <p:spPr bwMode="auto">
          <a:xfrm>
            <a:off x="7164388" y="5157788"/>
            <a:ext cx="1439862" cy="641350"/>
          </a:xfrm>
          <a:prstGeom prst="rect">
            <a:avLst/>
          </a:prstGeom>
          <a:solidFill>
            <a:srgbClr val="FEFEB4"/>
          </a:solidFill>
          <a:ln w="9525">
            <a:noFill/>
            <a:miter lim="800000"/>
            <a:headEnd/>
            <a:tailEnd/>
          </a:ln>
        </p:spPr>
        <p:txBody>
          <a:bodyPr>
            <a:spAutoFit/>
          </a:bodyPr>
          <a:lstStyle/>
          <a:p>
            <a:pPr>
              <a:spcBef>
                <a:spcPct val="50000"/>
              </a:spcBef>
            </a:pPr>
            <a:r>
              <a:rPr lang="it-IT" b="1" i="0">
                <a:latin typeface="Symbol" pitchFamily="18" charset="2"/>
              </a:rPr>
              <a:t> o</a:t>
            </a:r>
            <a:r>
              <a:rPr lang="it-IT" b="1" i="0">
                <a:latin typeface="Times New Roman" pitchFamily="18" charset="0"/>
              </a:rPr>
              <a:t>: prodotto del gene </a:t>
            </a:r>
            <a:r>
              <a:rPr lang="it-IT" b="1" i="0">
                <a:solidFill>
                  <a:srgbClr val="EB1D07"/>
                </a:solidFill>
                <a:latin typeface="Times New Roman" pitchFamily="18" charset="0"/>
              </a:rPr>
              <a:t>O</a:t>
            </a:r>
            <a:endParaRPr lang="it-IT" b="1" i="0">
              <a:latin typeface="Symbol" pitchFamily="18" charset="2"/>
            </a:endParaRPr>
          </a:p>
        </p:txBody>
      </p:sp>
      <p:sp>
        <p:nvSpPr>
          <p:cNvPr id="13358" name="AutoShape 62">
            <a:hlinkClick r:id="" action="ppaction://hlinkshowjump?jump=previousslide" highlightClick="1"/>
          </p:cNvPr>
          <p:cNvSpPr>
            <a:spLocks noChangeArrowheads="1"/>
          </p:cNvSpPr>
          <p:nvPr/>
        </p:nvSpPr>
        <p:spPr bwMode="auto">
          <a:xfrm>
            <a:off x="395288" y="404813"/>
            <a:ext cx="647700" cy="404812"/>
          </a:xfrm>
          <a:prstGeom prst="actionButtonBackPrevious">
            <a:avLst/>
          </a:prstGeom>
          <a:solidFill>
            <a:schemeClr val="accent1"/>
          </a:solidFill>
          <a:ln w="9525">
            <a:noFill/>
            <a:miter lim="800000"/>
            <a:headEnd/>
            <a:tailEnd/>
          </a:ln>
        </p:spPr>
        <p:txBody>
          <a:bodyPr wrap="none" anchor="ctr"/>
          <a:lstStyle/>
          <a:p>
            <a:endParaRPr lang="it-IT"/>
          </a:p>
        </p:txBody>
      </p:sp>
      <p:sp>
        <p:nvSpPr>
          <p:cNvPr id="13359" name="AutoShape 63">
            <a:hlinkClick r:id="" action="ppaction://hlinkshowjump?jump=nextslide" highlightClick="1"/>
          </p:cNvPr>
          <p:cNvSpPr>
            <a:spLocks noChangeArrowheads="1"/>
          </p:cNvSpPr>
          <p:nvPr/>
        </p:nvSpPr>
        <p:spPr bwMode="auto">
          <a:xfrm>
            <a:off x="7812088" y="333375"/>
            <a:ext cx="792162" cy="431800"/>
          </a:xfrm>
          <a:prstGeom prst="actionButtonForwardNext">
            <a:avLst/>
          </a:prstGeom>
          <a:solidFill>
            <a:schemeClr val="accent1"/>
          </a:solidFill>
          <a:ln w="9525">
            <a:noFill/>
            <a:miter lim="800000"/>
            <a:headEnd/>
            <a:tailEnd/>
          </a:ln>
        </p:spPr>
        <p:txBody>
          <a:bodyPr wrap="none" anchor="ctr"/>
          <a:lstStyle/>
          <a:p>
            <a:endParaRPr lang="it-IT"/>
          </a:p>
        </p:txBody>
      </p:sp>
      <p:sp>
        <p:nvSpPr>
          <p:cNvPr id="64" name="Text Box 51"/>
          <p:cNvSpPr txBox="1">
            <a:spLocks noChangeArrowheads="1"/>
          </p:cNvSpPr>
          <p:nvPr/>
        </p:nvSpPr>
        <p:spPr bwMode="auto">
          <a:xfrm>
            <a:off x="6286512" y="3306764"/>
            <a:ext cx="2500330" cy="584775"/>
          </a:xfrm>
          <a:prstGeom prst="rect">
            <a:avLst/>
          </a:prstGeom>
          <a:solidFill>
            <a:schemeClr val="accent2">
              <a:lumMod val="40000"/>
              <a:lumOff val="60000"/>
            </a:schemeClr>
          </a:solidFill>
          <a:ln w="9525">
            <a:noFill/>
            <a:miter lim="800000"/>
            <a:headEnd/>
            <a:tailEnd/>
          </a:ln>
        </p:spPr>
        <p:txBody>
          <a:bodyPr wrap="square">
            <a:spAutoFit/>
          </a:bodyPr>
          <a:lstStyle/>
          <a:p>
            <a:pPr>
              <a:spcBef>
                <a:spcPct val="50000"/>
              </a:spcBef>
            </a:pPr>
            <a:r>
              <a:rPr lang="it-IT" sz="1600" b="1" dirty="0" smtClean="0">
                <a:latin typeface="Times New Roman" pitchFamily="18" charset="0"/>
              </a:rPr>
              <a:t>L’individuo con il nuovo gene O è avvantaggiato</a:t>
            </a:r>
            <a:endParaRPr lang="it-IT" sz="1600" b="1" dirty="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6872"/>
                                        </p:tgtEl>
                                        <p:attrNameLst>
                                          <p:attrName>style.visibility</p:attrName>
                                        </p:attrNameLst>
                                      </p:cBhvr>
                                      <p:to>
                                        <p:strVal val="visible"/>
                                      </p:to>
                                    </p:set>
                                    <p:anim calcmode="lin" valueType="num">
                                      <p:cBhvr>
                                        <p:cTn id="7" dur="500" fill="hold"/>
                                        <p:tgtEl>
                                          <p:spTgt spid="36872"/>
                                        </p:tgtEl>
                                        <p:attrNameLst>
                                          <p:attrName>ppt_w</p:attrName>
                                        </p:attrNameLst>
                                      </p:cBhvr>
                                      <p:tavLst>
                                        <p:tav tm="0">
                                          <p:val>
                                            <p:fltVal val="0"/>
                                          </p:val>
                                        </p:tav>
                                        <p:tav tm="100000">
                                          <p:val>
                                            <p:strVal val="#ppt_w"/>
                                          </p:val>
                                        </p:tav>
                                      </p:tavLst>
                                    </p:anim>
                                    <p:anim calcmode="lin" valueType="num">
                                      <p:cBhvr>
                                        <p:cTn id="8" dur="500" fill="hold"/>
                                        <p:tgtEl>
                                          <p:spTgt spid="36872"/>
                                        </p:tgtEl>
                                        <p:attrNameLst>
                                          <p:attrName>ppt_h</p:attrName>
                                        </p:attrNameLst>
                                      </p:cBhvr>
                                      <p:tavLst>
                                        <p:tav tm="0">
                                          <p:val>
                                            <p:fltVal val="0"/>
                                          </p:val>
                                        </p:tav>
                                        <p:tav tm="100000">
                                          <p:val>
                                            <p:strVal val="#ppt_h"/>
                                          </p:val>
                                        </p:tav>
                                      </p:tavLst>
                                    </p:anim>
                                    <p:animEffect transition="in" filter="fade">
                                      <p:cBhvr>
                                        <p:cTn id="9" dur="500"/>
                                        <p:tgtEl>
                                          <p:spTgt spid="36872"/>
                                        </p:tgtEl>
                                      </p:cBhvr>
                                    </p:animEffect>
                                  </p:childTnLst>
                                </p:cTn>
                              </p:par>
                              <p:par>
                                <p:cTn id="10" presetID="55"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strVal val="#ppt_w*0.70"/>
                                          </p:val>
                                        </p:tav>
                                        <p:tav tm="100000">
                                          <p:val>
                                            <p:strVal val="#ppt_w"/>
                                          </p:val>
                                        </p:tav>
                                      </p:tavLst>
                                    </p:anim>
                                    <p:anim calcmode="lin" valueType="num">
                                      <p:cBhvr>
                                        <p:cTn id="13" dur="1000" fill="hold"/>
                                        <p:tgtEl>
                                          <p:spTgt spid="2"/>
                                        </p:tgtEl>
                                        <p:attrNameLst>
                                          <p:attrName>ppt_h</p:attrName>
                                        </p:attrNameLst>
                                      </p:cBhvr>
                                      <p:tavLst>
                                        <p:tav tm="0">
                                          <p:val>
                                            <p:strVal val="#ppt_h"/>
                                          </p:val>
                                        </p:tav>
                                        <p:tav tm="100000">
                                          <p:val>
                                            <p:strVal val="#ppt_h"/>
                                          </p:val>
                                        </p:tav>
                                      </p:tavLst>
                                    </p:anim>
                                    <p:animEffect transition="in" filter="fade">
                                      <p:cBhvr>
                                        <p:cTn id="14" dur="10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8" presetClass="entr" presetSubtype="12" fill="hold" grpId="0" nodeType="clickEffect">
                                  <p:stCondLst>
                                    <p:cond delay="0"/>
                                  </p:stCondLst>
                                  <p:childTnLst>
                                    <p:set>
                                      <p:cBhvr>
                                        <p:cTn id="18" dur="1" fill="hold">
                                          <p:stCondLst>
                                            <p:cond delay="0"/>
                                          </p:stCondLst>
                                        </p:cTn>
                                        <p:tgtEl>
                                          <p:spTgt spid="36874"/>
                                        </p:tgtEl>
                                        <p:attrNameLst>
                                          <p:attrName>style.visibility</p:attrName>
                                        </p:attrNameLst>
                                      </p:cBhvr>
                                      <p:to>
                                        <p:strVal val="visible"/>
                                      </p:to>
                                    </p:set>
                                    <p:animEffect transition="in" filter="strips(downLeft)">
                                      <p:cBhvr>
                                        <p:cTn id="19" dur="500"/>
                                        <p:tgtEl>
                                          <p:spTgt spid="36874"/>
                                        </p:tgtEl>
                                      </p:cBhvr>
                                    </p:animEffect>
                                  </p:childTnLst>
                                </p:cTn>
                              </p:par>
                            </p:childTnLst>
                          </p:cTn>
                        </p:par>
                        <p:par>
                          <p:cTn id="20" fill="hold">
                            <p:stCondLst>
                              <p:cond delay="500"/>
                            </p:stCondLst>
                            <p:childTnLst>
                              <p:par>
                                <p:cTn id="21" presetID="53" presetClass="entr" presetSubtype="0" fill="hold" grpId="0" nodeType="afterEffect">
                                  <p:stCondLst>
                                    <p:cond delay="0"/>
                                  </p:stCondLst>
                                  <p:childTnLst>
                                    <p:set>
                                      <p:cBhvr>
                                        <p:cTn id="22" dur="1" fill="hold">
                                          <p:stCondLst>
                                            <p:cond delay="0"/>
                                          </p:stCondLst>
                                        </p:cTn>
                                        <p:tgtEl>
                                          <p:spTgt spid="36875"/>
                                        </p:tgtEl>
                                        <p:attrNameLst>
                                          <p:attrName>style.visibility</p:attrName>
                                        </p:attrNameLst>
                                      </p:cBhvr>
                                      <p:to>
                                        <p:strVal val="visible"/>
                                      </p:to>
                                    </p:set>
                                    <p:anim calcmode="lin" valueType="num">
                                      <p:cBhvr>
                                        <p:cTn id="23" dur="500" fill="hold"/>
                                        <p:tgtEl>
                                          <p:spTgt spid="36875"/>
                                        </p:tgtEl>
                                        <p:attrNameLst>
                                          <p:attrName>ppt_w</p:attrName>
                                        </p:attrNameLst>
                                      </p:cBhvr>
                                      <p:tavLst>
                                        <p:tav tm="0">
                                          <p:val>
                                            <p:fltVal val="0"/>
                                          </p:val>
                                        </p:tav>
                                        <p:tav tm="100000">
                                          <p:val>
                                            <p:strVal val="#ppt_w"/>
                                          </p:val>
                                        </p:tav>
                                      </p:tavLst>
                                    </p:anim>
                                    <p:anim calcmode="lin" valueType="num">
                                      <p:cBhvr>
                                        <p:cTn id="24" dur="500" fill="hold"/>
                                        <p:tgtEl>
                                          <p:spTgt spid="36875"/>
                                        </p:tgtEl>
                                        <p:attrNameLst>
                                          <p:attrName>ppt_h</p:attrName>
                                        </p:attrNameLst>
                                      </p:cBhvr>
                                      <p:tavLst>
                                        <p:tav tm="0">
                                          <p:val>
                                            <p:fltVal val="0"/>
                                          </p:val>
                                        </p:tav>
                                        <p:tav tm="100000">
                                          <p:val>
                                            <p:strVal val="#ppt_h"/>
                                          </p:val>
                                        </p:tav>
                                      </p:tavLst>
                                    </p:anim>
                                    <p:animEffect transition="in" filter="fade">
                                      <p:cBhvr>
                                        <p:cTn id="25" dur="500"/>
                                        <p:tgtEl>
                                          <p:spTgt spid="36875"/>
                                        </p:tgtEl>
                                      </p:cBhvr>
                                    </p:animEffect>
                                  </p:childTnLst>
                                </p:cTn>
                              </p:par>
                            </p:childTnLst>
                          </p:cTn>
                        </p:par>
                        <p:par>
                          <p:cTn id="26" fill="hold">
                            <p:stCondLst>
                              <p:cond delay="1000"/>
                            </p:stCondLst>
                            <p:childTnLst>
                              <p:par>
                                <p:cTn id="27" presetID="1" presetClass="entr" presetSubtype="0"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86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6866"/>
                                        </p:tgtEl>
                                        <p:attrNameLst>
                                          <p:attrName>style.visibility</p:attrName>
                                        </p:attrNameLst>
                                      </p:cBhvr>
                                      <p:to>
                                        <p:strVal val="visible"/>
                                      </p:to>
                                    </p:set>
                                  </p:childTnLst>
                                </p:cTn>
                              </p:par>
                            </p:childTnLst>
                          </p:cTn>
                        </p:par>
                        <p:par>
                          <p:cTn id="33" fill="hold">
                            <p:stCondLst>
                              <p:cond delay="1000"/>
                            </p:stCondLst>
                            <p:childTnLst>
                              <p:par>
                                <p:cTn id="34" presetID="63" presetClass="path" presetSubtype="0" accel="50000" decel="50000" fill="hold" grpId="1" nodeType="afterEffect">
                                  <p:stCondLst>
                                    <p:cond delay="0"/>
                                  </p:stCondLst>
                                  <p:childTnLst>
                                    <p:animMotion origin="layout" path="M -3.33333E-6 4.81481E-6 L 0.0316 4.81481E-6 " pathEditMode="relative" rAng="0" ptsTypes="AA">
                                      <p:cBhvr>
                                        <p:cTn id="35" dur="2000" fill="hold"/>
                                        <p:tgtEl>
                                          <p:spTgt spid="36868"/>
                                        </p:tgtEl>
                                        <p:attrNameLst>
                                          <p:attrName>ppt_x</p:attrName>
                                          <p:attrName>ppt_y</p:attrName>
                                        </p:attrNameLst>
                                      </p:cBhvr>
                                      <p:rCtr x="16" y="0"/>
                                    </p:animMotion>
                                  </p:childTnLst>
                                </p:cTn>
                              </p:par>
                            </p:childTnLst>
                          </p:cTn>
                        </p:par>
                        <p:par>
                          <p:cTn id="36" fill="hold">
                            <p:stCondLst>
                              <p:cond delay="3000"/>
                            </p:stCondLst>
                            <p:childTnLst>
                              <p:par>
                                <p:cTn id="37" presetID="53" presetClass="entr" presetSubtype="0" fill="hold" grpId="0" nodeType="afterEffect">
                                  <p:stCondLst>
                                    <p:cond delay="0"/>
                                  </p:stCondLst>
                                  <p:childTnLst>
                                    <p:set>
                                      <p:cBhvr>
                                        <p:cTn id="38" dur="1" fill="hold">
                                          <p:stCondLst>
                                            <p:cond delay="0"/>
                                          </p:stCondLst>
                                        </p:cTn>
                                        <p:tgtEl>
                                          <p:spTgt spid="36873"/>
                                        </p:tgtEl>
                                        <p:attrNameLst>
                                          <p:attrName>style.visibility</p:attrName>
                                        </p:attrNameLst>
                                      </p:cBhvr>
                                      <p:to>
                                        <p:strVal val="visible"/>
                                      </p:to>
                                    </p:set>
                                    <p:anim calcmode="lin" valueType="num">
                                      <p:cBhvr>
                                        <p:cTn id="39" dur="500" fill="hold"/>
                                        <p:tgtEl>
                                          <p:spTgt spid="36873"/>
                                        </p:tgtEl>
                                        <p:attrNameLst>
                                          <p:attrName>ppt_w</p:attrName>
                                        </p:attrNameLst>
                                      </p:cBhvr>
                                      <p:tavLst>
                                        <p:tav tm="0">
                                          <p:val>
                                            <p:fltVal val="0"/>
                                          </p:val>
                                        </p:tav>
                                        <p:tav tm="100000">
                                          <p:val>
                                            <p:strVal val="#ppt_w"/>
                                          </p:val>
                                        </p:tav>
                                      </p:tavLst>
                                    </p:anim>
                                    <p:anim calcmode="lin" valueType="num">
                                      <p:cBhvr>
                                        <p:cTn id="40" dur="500" fill="hold"/>
                                        <p:tgtEl>
                                          <p:spTgt spid="36873"/>
                                        </p:tgtEl>
                                        <p:attrNameLst>
                                          <p:attrName>ppt_h</p:attrName>
                                        </p:attrNameLst>
                                      </p:cBhvr>
                                      <p:tavLst>
                                        <p:tav tm="0">
                                          <p:val>
                                            <p:fltVal val="0"/>
                                          </p:val>
                                        </p:tav>
                                        <p:tav tm="100000">
                                          <p:val>
                                            <p:strVal val="#ppt_h"/>
                                          </p:val>
                                        </p:tav>
                                      </p:tavLst>
                                    </p:anim>
                                    <p:animEffect transition="in" filter="fade">
                                      <p:cBhvr>
                                        <p:cTn id="41" dur="500"/>
                                        <p:tgtEl>
                                          <p:spTgt spid="36873"/>
                                        </p:tgtEl>
                                      </p:cBhvr>
                                    </p:animEffect>
                                  </p:childTnLst>
                                </p:cTn>
                              </p:par>
                              <p:par>
                                <p:cTn id="42" presetID="55" presetClass="entr" presetSubtype="0" fill="hold" grpId="0" nodeType="withEffect">
                                  <p:stCondLst>
                                    <p:cond delay="0"/>
                                  </p:stCondLst>
                                  <p:childTnLst>
                                    <p:set>
                                      <p:cBhvr>
                                        <p:cTn id="43" dur="1" fill="hold">
                                          <p:stCondLst>
                                            <p:cond delay="0"/>
                                          </p:stCondLst>
                                        </p:cTn>
                                        <p:tgtEl>
                                          <p:spTgt spid="36876"/>
                                        </p:tgtEl>
                                        <p:attrNameLst>
                                          <p:attrName>style.visibility</p:attrName>
                                        </p:attrNameLst>
                                      </p:cBhvr>
                                      <p:to>
                                        <p:strVal val="visible"/>
                                      </p:to>
                                    </p:set>
                                    <p:anim calcmode="lin" valueType="num">
                                      <p:cBhvr>
                                        <p:cTn id="44" dur="1000" fill="hold"/>
                                        <p:tgtEl>
                                          <p:spTgt spid="36876"/>
                                        </p:tgtEl>
                                        <p:attrNameLst>
                                          <p:attrName>ppt_w</p:attrName>
                                        </p:attrNameLst>
                                      </p:cBhvr>
                                      <p:tavLst>
                                        <p:tav tm="0">
                                          <p:val>
                                            <p:strVal val="#ppt_w*0.70"/>
                                          </p:val>
                                        </p:tav>
                                        <p:tav tm="100000">
                                          <p:val>
                                            <p:strVal val="#ppt_w"/>
                                          </p:val>
                                        </p:tav>
                                      </p:tavLst>
                                    </p:anim>
                                    <p:anim calcmode="lin" valueType="num">
                                      <p:cBhvr>
                                        <p:cTn id="45" dur="1000" fill="hold"/>
                                        <p:tgtEl>
                                          <p:spTgt spid="36876"/>
                                        </p:tgtEl>
                                        <p:attrNameLst>
                                          <p:attrName>ppt_h</p:attrName>
                                        </p:attrNameLst>
                                      </p:cBhvr>
                                      <p:tavLst>
                                        <p:tav tm="0">
                                          <p:val>
                                            <p:strVal val="#ppt_h"/>
                                          </p:val>
                                        </p:tav>
                                        <p:tav tm="100000">
                                          <p:val>
                                            <p:strVal val="#ppt_h"/>
                                          </p:val>
                                        </p:tav>
                                      </p:tavLst>
                                    </p:anim>
                                    <p:animEffect transition="in" filter="fade">
                                      <p:cBhvr>
                                        <p:cTn id="46" dur="1000"/>
                                        <p:tgtEl>
                                          <p:spTgt spid="36876"/>
                                        </p:tgtEl>
                                      </p:cBhvr>
                                    </p:animEffect>
                                  </p:childTnLst>
                                </p:cTn>
                              </p:par>
                              <p:par>
                                <p:cTn id="47" presetID="53" presetClass="entr" presetSubtype="0" fill="hold" grpId="0" nodeType="withEffect">
                                  <p:stCondLst>
                                    <p:cond delay="0"/>
                                  </p:stCondLst>
                                  <p:childTnLst>
                                    <p:set>
                                      <p:cBhvr>
                                        <p:cTn id="48" dur="1" fill="hold">
                                          <p:stCondLst>
                                            <p:cond delay="0"/>
                                          </p:stCondLst>
                                        </p:cTn>
                                        <p:tgtEl>
                                          <p:spTgt spid="36878"/>
                                        </p:tgtEl>
                                        <p:attrNameLst>
                                          <p:attrName>style.visibility</p:attrName>
                                        </p:attrNameLst>
                                      </p:cBhvr>
                                      <p:to>
                                        <p:strVal val="visible"/>
                                      </p:to>
                                    </p:set>
                                    <p:anim calcmode="lin" valueType="num">
                                      <p:cBhvr>
                                        <p:cTn id="49" dur="500" fill="hold"/>
                                        <p:tgtEl>
                                          <p:spTgt spid="36878"/>
                                        </p:tgtEl>
                                        <p:attrNameLst>
                                          <p:attrName>ppt_w</p:attrName>
                                        </p:attrNameLst>
                                      </p:cBhvr>
                                      <p:tavLst>
                                        <p:tav tm="0">
                                          <p:val>
                                            <p:fltVal val="0"/>
                                          </p:val>
                                        </p:tav>
                                        <p:tav tm="100000">
                                          <p:val>
                                            <p:strVal val="#ppt_w"/>
                                          </p:val>
                                        </p:tav>
                                      </p:tavLst>
                                    </p:anim>
                                    <p:anim calcmode="lin" valueType="num">
                                      <p:cBhvr>
                                        <p:cTn id="50" dur="500" fill="hold"/>
                                        <p:tgtEl>
                                          <p:spTgt spid="36878"/>
                                        </p:tgtEl>
                                        <p:attrNameLst>
                                          <p:attrName>ppt_h</p:attrName>
                                        </p:attrNameLst>
                                      </p:cBhvr>
                                      <p:tavLst>
                                        <p:tav tm="0">
                                          <p:val>
                                            <p:fltVal val="0"/>
                                          </p:val>
                                        </p:tav>
                                        <p:tav tm="100000">
                                          <p:val>
                                            <p:strVal val="#ppt_h"/>
                                          </p:val>
                                        </p:tav>
                                      </p:tavLst>
                                    </p:anim>
                                    <p:animEffect transition="in" filter="fade">
                                      <p:cBhvr>
                                        <p:cTn id="51" dur="500"/>
                                        <p:tgtEl>
                                          <p:spTgt spid="36878"/>
                                        </p:tgtEl>
                                      </p:cBhvr>
                                    </p:animEffect>
                                  </p:childTnLst>
                                </p:cTn>
                              </p:par>
                            </p:childTnLst>
                          </p:cTn>
                        </p:par>
                        <p:par>
                          <p:cTn id="52" fill="hold">
                            <p:stCondLst>
                              <p:cond delay="4000"/>
                            </p:stCondLst>
                            <p:childTnLst>
                              <p:par>
                                <p:cTn id="53" presetID="53" presetClass="entr" presetSubtype="0" fill="hold" grpId="0" nodeType="afterEffect">
                                  <p:stCondLst>
                                    <p:cond delay="0"/>
                                  </p:stCondLst>
                                  <p:childTnLst>
                                    <p:set>
                                      <p:cBhvr>
                                        <p:cTn id="54" dur="1" fill="hold">
                                          <p:stCondLst>
                                            <p:cond delay="0"/>
                                          </p:stCondLst>
                                        </p:cTn>
                                        <p:tgtEl>
                                          <p:spTgt spid="36877"/>
                                        </p:tgtEl>
                                        <p:attrNameLst>
                                          <p:attrName>style.visibility</p:attrName>
                                        </p:attrNameLst>
                                      </p:cBhvr>
                                      <p:to>
                                        <p:strVal val="visible"/>
                                      </p:to>
                                    </p:set>
                                    <p:anim calcmode="lin" valueType="num">
                                      <p:cBhvr>
                                        <p:cTn id="55" dur="500" fill="hold"/>
                                        <p:tgtEl>
                                          <p:spTgt spid="36877"/>
                                        </p:tgtEl>
                                        <p:attrNameLst>
                                          <p:attrName>ppt_w</p:attrName>
                                        </p:attrNameLst>
                                      </p:cBhvr>
                                      <p:tavLst>
                                        <p:tav tm="0">
                                          <p:val>
                                            <p:fltVal val="0"/>
                                          </p:val>
                                        </p:tav>
                                        <p:tav tm="100000">
                                          <p:val>
                                            <p:strVal val="#ppt_w"/>
                                          </p:val>
                                        </p:tav>
                                      </p:tavLst>
                                    </p:anim>
                                    <p:anim calcmode="lin" valueType="num">
                                      <p:cBhvr>
                                        <p:cTn id="56" dur="500" fill="hold"/>
                                        <p:tgtEl>
                                          <p:spTgt spid="36877"/>
                                        </p:tgtEl>
                                        <p:attrNameLst>
                                          <p:attrName>ppt_h</p:attrName>
                                        </p:attrNameLst>
                                      </p:cBhvr>
                                      <p:tavLst>
                                        <p:tav tm="0">
                                          <p:val>
                                            <p:fltVal val="0"/>
                                          </p:val>
                                        </p:tav>
                                        <p:tav tm="100000">
                                          <p:val>
                                            <p:strVal val="#ppt_h"/>
                                          </p:val>
                                        </p:tav>
                                      </p:tavLst>
                                    </p:anim>
                                    <p:animEffect transition="in" filter="fade">
                                      <p:cBhvr>
                                        <p:cTn id="57" dur="500"/>
                                        <p:tgtEl>
                                          <p:spTgt spid="36877"/>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3" fill="hold" grpId="0" nodeType="clickEffect">
                                  <p:stCondLst>
                                    <p:cond delay="0"/>
                                  </p:stCondLst>
                                  <p:childTnLst>
                                    <p:set>
                                      <p:cBhvr>
                                        <p:cTn id="61" dur="1" fill="hold">
                                          <p:stCondLst>
                                            <p:cond delay="0"/>
                                          </p:stCondLst>
                                        </p:cTn>
                                        <p:tgtEl>
                                          <p:spTgt spid="36902"/>
                                        </p:tgtEl>
                                        <p:attrNameLst>
                                          <p:attrName>style.visibility</p:attrName>
                                        </p:attrNameLst>
                                      </p:cBhvr>
                                      <p:to>
                                        <p:strVal val="visible"/>
                                      </p:to>
                                    </p:set>
                                    <p:animEffect transition="in" filter="strips(upRight)">
                                      <p:cBhvr>
                                        <p:cTn id="62" dur="500"/>
                                        <p:tgtEl>
                                          <p:spTgt spid="36902"/>
                                        </p:tgtEl>
                                      </p:cBhvr>
                                    </p:animEffect>
                                  </p:childTnLst>
                                </p:cTn>
                              </p:par>
                              <p:par>
                                <p:cTn id="63" presetID="18" presetClass="entr" presetSubtype="3" fill="hold" grpId="0" nodeType="withEffect">
                                  <p:stCondLst>
                                    <p:cond delay="0"/>
                                  </p:stCondLst>
                                  <p:childTnLst>
                                    <p:set>
                                      <p:cBhvr>
                                        <p:cTn id="64" dur="1" fill="hold">
                                          <p:stCondLst>
                                            <p:cond delay="0"/>
                                          </p:stCondLst>
                                        </p:cTn>
                                        <p:tgtEl>
                                          <p:spTgt spid="36903"/>
                                        </p:tgtEl>
                                        <p:attrNameLst>
                                          <p:attrName>style.visibility</p:attrName>
                                        </p:attrNameLst>
                                      </p:cBhvr>
                                      <p:to>
                                        <p:strVal val="visible"/>
                                      </p:to>
                                    </p:set>
                                    <p:animEffect transition="in" filter="strips(upRight)">
                                      <p:cBhvr>
                                        <p:cTn id="65" dur="500"/>
                                        <p:tgtEl>
                                          <p:spTgt spid="36903"/>
                                        </p:tgtEl>
                                      </p:cBhvr>
                                    </p:animEffect>
                                  </p:childTnLst>
                                </p:cTn>
                              </p:par>
                              <p:par>
                                <p:cTn id="66" presetID="18" presetClass="entr" presetSubtype="3" fill="hold" grpId="0" nodeType="withEffect">
                                  <p:stCondLst>
                                    <p:cond delay="0"/>
                                  </p:stCondLst>
                                  <p:childTnLst>
                                    <p:set>
                                      <p:cBhvr>
                                        <p:cTn id="67" dur="1" fill="hold">
                                          <p:stCondLst>
                                            <p:cond delay="0"/>
                                          </p:stCondLst>
                                        </p:cTn>
                                        <p:tgtEl>
                                          <p:spTgt spid="36904"/>
                                        </p:tgtEl>
                                        <p:attrNameLst>
                                          <p:attrName>style.visibility</p:attrName>
                                        </p:attrNameLst>
                                      </p:cBhvr>
                                      <p:to>
                                        <p:strVal val="visible"/>
                                      </p:to>
                                    </p:set>
                                    <p:animEffect transition="in" filter="strips(upRight)">
                                      <p:cBhvr>
                                        <p:cTn id="68" dur="500"/>
                                        <p:tgtEl>
                                          <p:spTgt spid="36904"/>
                                        </p:tgtEl>
                                      </p:cBhvr>
                                    </p:animEffect>
                                  </p:childTnLst>
                                </p:cTn>
                              </p:par>
                            </p:childTnLst>
                          </p:cTn>
                        </p:par>
                        <p:par>
                          <p:cTn id="69" fill="hold">
                            <p:stCondLst>
                              <p:cond delay="500"/>
                            </p:stCondLst>
                            <p:childTnLst>
                              <p:par>
                                <p:cTn id="70" presetID="53" presetClass="entr" presetSubtype="0" fill="hold" grpId="0" nodeType="afterEffect">
                                  <p:stCondLst>
                                    <p:cond delay="0"/>
                                  </p:stCondLst>
                                  <p:childTnLst>
                                    <p:set>
                                      <p:cBhvr>
                                        <p:cTn id="71" dur="1" fill="hold">
                                          <p:stCondLst>
                                            <p:cond delay="0"/>
                                          </p:stCondLst>
                                        </p:cTn>
                                        <p:tgtEl>
                                          <p:spTgt spid="36905"/>
                                        </p:tgtEl>
                                        <p:attrNameLst>
                                          <p:attrName>style.visibility</p:attrName>
                                        </p:attrNameLst>
                                      </p:cBhvr>
                                      <p:to>
                                        <p:strVal val="visible"/>
                                      </p:to>
                                    </p:set>
                                    <p:anim calcmode="lin" valueType="num">
                                      <p:cBhvr>
                                        <p:cTn id="72" dur="500" fill="hold"/>
                                        <p:tgtEl>
                                          <p:spTgt spid="36905"/>
                                        </p:tgtEl>
                                        <p:attrNameLst>
                                          <p:attrName>ppt_w</p:attrName>
                                        </p:attrNameLst>
                                      </p:cBhvr>
                                      <p:tavLst>
                                        <p:tav tm="0">
                                          <p:val>
                                            <p:fltVal val="0"/>
                                          </p:val>
                                        </p:tav>
                                        <p:tav tm="100000">
                                          <p:val>
                                            <p:strVal val="#ppt_w"/>
                                          </p:val>
                                        </p:tav>
                                      </p:tavLst>
                                    </p:anim>
                                    <p:anim calcmode="lin" valueType="num">
                                      <p:cBhvr>
                                        <p:cTn id="73" dur="500" fill="hold"/>
                                        <p:tgtEl>
                                          <p:spTgt spid="36905"/>
                                        </p:tgtEl>
                                        <p:attrNameLst>
                                          <p:attrName>ppt_h</p:attrName>
                                        </p:attrNameLst>
                                      </p:cBhvr>
                                      <p:tavLst>
                                        <p:tav tm="0">
                                          <p:val>
                                            <p:fltVal val="0"/>
                                          </p:val>
                                        </p:tav>
                                        <p:tav tm="100000">
                                          <p:val>
                                            <p:strVal val="#ppt_h"/>
                                          </p:val>
                                        </p:tav>
                                      </p:tavLst>
                                    </p:anim>
                                    <p:animEffect transition="in" filter="fade">
                                      <p:cBhvr>
                                        <p:cTn id="74" dur="500"/>
                                        <p:tgtEl>
                                          <p:spTgt spid="36905"/>
                                        </p:tgtEl>
                                      </p:cBhvr>
                                    </p:animEffect>
                                  </p:childTnLst>
                                </p:cTn>
                              </p:par>
                            </p:childTnLst>
                          </p:cTn>
                        </p:par>
                      </p:childTnLst>
                    </p:cTn>
                  </p:par>
                  <p:par>
                    <p:cTn id="75" fill="hold">
                      <p:stCondLst>
                        <p:cond delay="indefinite"/>
                      </p:stCondLst>
                      <p:childTnLst>
                        <p:par>
                          <p:cTn id="76" fill="hold">
                            <p:stCondLst>
                              <p:cond delay="0"/>
                            </p:stCondLst>
                            <p:childTnLst>
                              <p:par>
                                <p:cTn id="77" presetID="55" presetClass="entr" presetSubtype="0" fill="hold" nodeType="clickEffect">
                                  <p:stCondLst>
                                    <p:cond delay="0"/>
                                  </p:stCondLst>
                                  <p:childTnLst>
                                    <p:set>
                                      <p:cBhvr>
                                        <p:cTn id="78" dur="1" fill="hold">
                                          <p:stCondLst>
                                            <p:cond delay="0"/>
                                          </p:stCondLst>
                                        </p:cTn>
                                        <p:tgtEl>
                                          <p:spTgt spid="5"/>
                                        </p:tgtEl>
                                        <p:attrNameLst>
                                          <p:attrName>style.visibility</p:attrName>
                                        </p:attrNameLst>
                                      </p:cBhvr>
                                      <p:to>
                                        <p:strVal val="visible"/>
                                      </p:to>
                                    </p:set>
                                    <p:anim calcmode="lin" valueType="num">
                                      <p:cBhvr>
                                        <p:cTn id="79" dur="1000" fill="hold"/>
                                        <p:tgtEl>
                                          <p:spTgt spid="5"/>
                                        </p:tgtEl>
                                        <p:attrNameLst>
                                          <p:attrName>ppt_w</p:attrName>
                                        </p:attrNameLst>
                                      </p:cBhvr>
                                      <p:tavLst>
                                        <p:tav tm="0">
                                          <p:val>
                                            <p:strVal val="#ppt_w*0.70"/>
                                          </p:val>
                                        </p:tav>
                                        <p:tav tm="100000">
                                          <p:val>
                                            <p:strVal val="#ppt_w"/>
                                          </p:val>
                                        </p:tav>
                                      </p:tavLst>
                                    </p:anim>
                                    <p:anim calcmode="lin" valueType="num">
                                      <p:cBhvr>
                                        <p:cTn id="80" dur="1000" fill="hold"/>
                                        <p:tgtEl>
                                          <p:spTgt spid="5"/>
                                        </p:tgtEl>
                                        <p:attrNameLst>
                                          <p:attrName>ppt_h</p:attrName>
                                        </p:attrNameLst>
                                      </p:cBhvr>
                                      <p:tavLst>
                                        <p:tav tm="0">
                                          <p:val>
                                            <p:strVal val="#ppt_h"/>
                                          </p:val>
                                        </p:tav>
                                        <p:tav tm="100000">
                                          <p:val>
                                            <p:strVal val="#ppt_h"/>
                                          </p:val>
                                        </p:tav>
                                      </p:tavLst>
                                    </p:anim>
                                    <p:animEffect transition="in" filter="fade">
                                      <p:cBhvr>
                                        <p:cTn id="81" dur="1000"/>
                                        <p:tgtEl>
                                          <p:spTgt spid="5"/>
                                        </p:tgtEl>
                                      </p:cBhvr>
                                    </p:animEffect>
                                  </p:childTnLst>
                                </p:cTn>
                              </p:par>
                              <p:par>
                                <p:cTn id="82" presetID="55" presetClass="entr" presetSubtype="0" fill="hold" nodeType="withEffect">
                                  <p:stCondLst>
                                    <p:cond delay="0"/>
                                  </p:stCondLst>
                                  <p:childTnLst>
                                    <p:set>
                                      <p:cBhvr>
                                        <p:cTn id="83" dur="1" fill="hold">
                                          <p:stCondLst>
                                            <p:cond delay="0"/>
                                          </p:stCondLst>
                                        </p:cTn>
                                        <p:tgtEl>
                                          <p:spTgt spid="6"/>
                                        </p:tgtEl>
                                        <p:attrNameLst>
                                          <p:attrName>style.visibility</p:attrName>
                                        </p:attrNameLst>
                                      </p:cBhvr>
                                      <p:to>
                                        <p:strVal val="visible"/>
                                      </p:to>
                                    </p:set>
                                    <p:anim calcmode="lin" valueType="num">
                                      <p:cBhvr>
                                        <p:cTn id="84" dur="1000" fill="hold"/>
                                        <p:tgtEl>
                                          <p:spTgt spid="6"/>
                                        </p:tgtEl>
                                        <p:attrNameLst>
                                          <p:attrName>ppt_w</p:attrName>
                                        </p:attrNameLst>
                                      </p:cBhvr>
                                      <p:tavLst>
                                        <p:tav tm="0">
                                          <p:val>
                                            <p:strVal val="#ppt_w*0.70"/>
                                          </p:val>
                                        </p:tav>
                                        <p:tav tm="100000">
                                          <p:val>
                                            <p:strVal val="#ppt_w"/>
                                          </p:val>
                                        </p:tav>
                                      </p:tavLst>
                                    </p:anim>
                                    <p:anim calcmode="lin" valueType="num">
                                      <p:cBhvr>
                                        <p:cTn id="85" dur="1000" fill="hold"/>
                                        <p:tgtEl>
                                          <p:spTgt spid="6"/>
                                        </p:tgtEl>
                                        <p:attrNameLst>
                                          <p:attrName>ppt_h</p:attrName>
                                        </p:attrNameLst>
                                      </p:cBhvr>
                                      <p:tavLst>
                                        <p:tav tm="0">
                                          <p:val>
                                            <p:strVal val="#ppt_h"/>
                                          </p:val>
                                        </p:tav>
                                        <p:tav tm="100000">
                                          <p:val>
                                            <p:strVal val="#ppt_h"/>
                                          </p:val>
                                        </p:tav>
                                      </p:tavLst>
                                    </p:anim>
                                    <p:animEffect transition="in" filter="fade">
                                      <p:cBhvr>
                                        <p:cTn id="86" dur="1000"/>
                                        <p:tgtEl>
                                          <p:spTgt spid="6"/>
                                        </p:tgtEl>
                                      </p:cBhvr>
                                    </p:animEffect>
                                  </p:childTnLst>
                                </p:cTn>
                              </p:par>
                              <p:par>
                                <p:cTn id="87" presetID="55" presetClass="entr" presetSubtype="0" fill="hold" nodeType="withEffect">
                                  <p:stCondLst>
                                    <p:cond delay="0"/>
                                  </p:stCondLst>
                                  <p:childTnLst>
                                    <p:set>
                                      <p:cBhvr>
                                        <p:cTn id="88" dur="1" fill="hold">
                                          <p:stCondLst>
                                            <p:cond delay="0"/>
                                          </p:stCondLst>
                                        </p:cTn>
                                        <p:tgtEl>
                                          <p:spTgt spid="4"/>
                                        </p:tgtEl>
                                        <p:attrNameLst>
                                          <p:attrName>style.visibility</p:attrName>
                                        </p:attrNameLst>
                                      </p:cBhvr>
                                      <p:to>
                                        <p:strVal val="visible"/>
                                      </p:to>
                                    </p:set>
                                    <p:anim calcmode="lin" valueType="num">
                                      <p:cBhvr>
                                        <p:cTn id="89" dur="1000" fill="hold"/>
                                        <p:tgtEl>
                                          <p:spTgt spid="4"/>
                                        </p:tgtEl>
                                        <p:attrNameLst>
                                          <p:attrName>ppt_w</p:attrName>
                                        </p:attrNameLst>
                                      </p:cBhvr>
                                      <p:tavLst>
                                        <p:tav tm="0">
                                          <p:val>
                                            <p:strVal val="#ppt_w*0.70"/>
                                          </p:val>
                                        </p:tav>
                                        <p:tav tm="100000">
                                          <p:val>
                                            <p:strVal val="#ppt_w"/>
                                          </p:val>
                                        </p:tav>
                                      </p:tavLst>
                                    </p:anim>
                                    <p:anim calcmode="lin" valueType="num">
                                      <p:cBhvr>
                                        <p:cTn id="90" dur="1000" fill="hold"/>
                                        <p:tgtEl>
                                          <p:spTgt spid="4"/>
                                        </p:tgtEl>
                                        <p:attrNameLst>
                                          <p:attrName>ppt_h</p:attrName>
                                        </p:attrNameLst>
                                      </p:cBhvr>
                                      <p:tavLst>
                                        <p:tav tm="0">
                                          <p:val>
                                            <p:strVal val="#ppt_h"/>
                                          </p:val>
                                        </p:tav>
                                        <p:tav tm="100000">
                                          <p:val>
                                            <p:strVal val="#ppt_h"/>
                                          </p:val>
                                        </p:tav>
                                      </p:tavLst>
                                    </p:anim>
                                    <p:animEffect transition="in" filter="fade">
                                      <p:cBhvr>
                                        <p:cTn id="91" dur="1000"/>
                                        <p:tgtEl>
                                          <p:spTgt spid="4"/>
                                        </p:tgtEl>
                                      </p:cBhvr>
                                    </p:animEffect>
                                  </p:childTnLst>
                                </p:cTn>
                              </p:par>
                            </p:childTnLst>
                          </p:cTn>
                        </p:par>
                        <p:par>
                          <p:cTn id="92" fill="hold">
                            <p:stCondLst>
                              <p:cond delay="1000"/>
                            </p:stCondLst>
                            <p:childTnLst>
                              <p:par>
                                <p:cTn id="93" presetID="53" presetClass="entr" presetSubtype="0" fill="hold" grpId="0" nodeType="afterEffect">
                                  <p:stCondLst>
                                    <p:cond delay="0"/>
                                  </p:stCondLst>
                                  <p:childTnLst>
                                    <p:set>
                                      <p:cBhvr>
                                        <p:cTn id="94" dur="1" fill="hold">
                                          <p:stCondLst>
                                            <p:cond delay="0"/>
                                          </p:stCondLst>
                                        </p:cTn>
                                        <p:tgtEl>
                                          <p:spTgt spid="36886"/>
                                        </p:tgtEl>
                                        <p:attrNameLst>
                                          <p:attrName>style.visibility</p:attrName>
                                        </p:attrNameLst>
                                      </p:cBhvr>
                                      <p:to>
                                        <p:strVal val="visible"/>
                                      </p:to>
                                    </p:set>
                                    <p:anim calcmode="lin" valueType="num">
                                      <p:cBhvr>
                                        <p:cTn id="95" dur="500" fill="hold"/>
                                        <p:tgtEl>
                                          <p:spTgt spid="36886"/>
                                        </p:tgtEl>
                                        <p:attrNameLst>
                                          <p:attrName>ppt_w</p:attrName>
                                        </p:attrNameLst>
                                      </p:cBhvr>
                                      <p:tavLst>
                                        <p:tav tm="0">
                                          <p:val>
                                            <p:fltVal val="0"/>
                                          </p:val>
                                        </p:tav>
                                        <p:tav tm="100000">
                                          <p:val>
                                            <p:strVal val="#ppt_w"/>
                                          </p:val>
                                        </p:tav>
                                      </p:tavLst>
                                    </p:anim>
                                    <p:anim calcmode="lin" valueType="num">
                                      <p:cBhvr>
                                        <p:cTn id="96" dur="500" fill="hold"/>
                                        <p:tgtEl>
                                          <p:spTgt spid="36886"/>
                                        </p:tgtEl>
                                        <p:attrNameLst>
                                          <p:attrName>ppt_h</p:attrName>
                                        </p:attrNameLst>
                                      </p:cBhvr>
                                      <p:tavLst>
                                        <p:tav tm="0">
                                          <p:val>
                                            <p:fltVal val="0"/>
                                          </p:val>
                                        </p:tav>
                                        <p:tav tm="100000">
                                          <p:val>
                                            <p:strVal val="#ppt_h"/>
                                          </p:val>
                                        </p:tav>
                                      </p:tavLst>
                                    </p:anim>
                                    <p:animEffect transition="in" filter="fade">
                                      <p:cBhvr>
                                        <p:cTn id="97" dur="500"/>
                                        <p:tgtEl>
                                          <p:spTgt spid="36886"/>
                                        </p:tgtEl>
                                      </p:cBhvr>
                                    </p:animEffect>
                                  </p:childTnLst>
                                </p:cTn>
                              </p:par>
                              <p:par>
                                <p:cTn id="98" presetID="53" presetClass="entr" presetSubtype="0" fill="hold" grpId="0" nodeType="withEffect">
                                  <p:stCondLst>
                                    <p:cond delay="0"/>
                                  </p:stCondLst>
                                  <p:childTnLst>
                                    <p:set>
                                      <p:cBhvr>
                                        <p:cTn id="99" dur="1" fill="hold">
                                          <p:stCondLst>
                                            <p:cond delay="0"/>
                                          </p:stCondLst>
                                        </p:cTn>
                                        <p:tgtEl>
                                          <p:spTgt spid="36891"/>
                                        </p:tgtEl>
                                        <p:attrNameLst>
                                          <p:attrName>style.visibility</p:attrName>
                                        </p:attrNameLst>
                                      </p:cBhvr>
                                      <p:to>
                                        <p:strVal val="visible"/>
                                      </p:to>
                                    </p:set>
                                    <p:anim calcmode="lin" valueType="num">
                                      <p:cBhvr>
                                        <p:cTn id="100" dur="500" fill="hold"/>
                                        <p:tgtEl>
                                          <p:spTgt spid="36891"/>
                                        </p:tgtEl>
                                        <p:attrNameLst>
                                          <p:attrName>ppt_w</p:attrName>
                                        </p:attrNameLst>
                                      </p:cBhvr>
                                      <p:tavLst>
                                        <p:tav tm="0">
                                          <p:val>
                                            <p:fltVal val="0"/>
                                          </p:val>
                                        </p:tav>
                                        <p:tav tm="100000">
                                          <p:val>
                                            <p:strVal val="#ppt_w"/>
                                          </p:val>
                                        </p:tav>
                                      </p:tavLst>
                                    </p:anim>
                                    <p:anim calcmode="lin" valueType="num">
                                      <p:cBhvr>
                                        <p:cTn id="101" dur="500" fill="hold"/>
                                        <p:tgtEl>
                                          <p:spTgt spid="36891"/>
                                        </p:tgtEl>
                                        <p:attrNameLst>
                                          <p:attrName>ppt_h</p:attrName>
                                        </p:attrNameLst>
                                      </p:cBhvr>
                                      <p:tavLst>
                                        <p:tav tm="0">
                                          <p:val>
                                            <p:fltVal val="0"/>
                                          </p:val>
                                        </p:tav>
                                        <p:tav tm="100000">
                                          <p:val>
                                            <p:strVal val="#ppt_h"/>
                                          </p:val>
                                        </p:tav>
                                      </p:tavLst>
                                    </p:anim>
                                    <p:animEffect transition="in" filter="fade">
                                      <p:cBhvr>
                                        <p:cTn id="102" dur="500"/>
                                        <p:tgtEl>
                                          <p:spTgt spid="36891"/>
                                        </p:tgtEl>
                                      </p:cBhvr>
                                    </p:animEffect>
                                  </p:childTnLst>
                                </p:cTn>
                              </p:par>
                              <p:par>
                                <p:cTn id="103" presetID="53" presetClass="entr" presetSubtype="0" fill="hold" grpId="0" nodeType="withEffect">
                                  <p:stCondLst>
                                    <p:cond delay="0"/>
                                  </p:stCondLst>
                                  <p:childTnLst>
                                    <p:set>
                                      <p:cBhvr>
                                        <p:cTn id="104" dur="1" fill="hold">
                                          <p:stCondLst>
                                            <p:cond delay="0"/>
                                          </p:stCondLst>
                                        </p:cTn>
                                        <p:tgtEl>
                                          <p:spTgt spid="36896"/>
                                        </p:tgtEl>
                                        <p:attrNameLst>
                                          <p:attrName>style.visibility</p:attrName>
                                        </p:attrNameLst>
                                      </p:cBhvr>
                                      <p:to>
                                        <p:strVal val="visible"/>
                                      </p:to>
                                    </p:set>
                                    <p:anim calcmode="lin" valueType="num">
                                      <p:cBhvr>
                                        <p:cTn id="105" dur="500" fill="hold"/>
                                        <p:tgtEl>
                                          <p:spTgt spid="36896"/>
                                        </p:tgtEl>
                                        <p:attrNameLst>
                                          <p:attrName>ppt_w</p:attrName>
                                        </p:attrNameLst>
                                      </p:cBhvr>
                                      <p:tavLst>
                                        <p:tav tm="0">
                                          <p:val>
                                            <p:fltVal val="0"/>
                                          </p:val>
                                        </p:tav>
                                        <p:tav tm="100000">
                                          <p:val>
                                            <p:strVal val="#ppt_w"/>
                                          </p:val>
                                        </p:tav>
                                      </p:tavLst>
                                    </p:anim>
                                    <p:anim calcmode="lin" valueType="num">
                                      <p:cBhvr>
                                        <p:cTn id="106" dur="500" fill="hold"/>
                                        <p:tgtEl>
                                          <p:spTgt spid="36896"/>
                                        </p:tgtEl>
                                        <p:attrNameLst>
                                          <p:attrName>ppt_h</p:attrName>
                                        </p:attrNameLst>
                                      </p:cBhvr>
                                      <p:tavLst>
                                        <p:tav tm="0">
                                          <p:val>
                                            <p:fltVal val="0"/>
                                          </p:val>
                                        </p:tav>
                                        <p:tav tm="100000">
                                          <p:val>
                                            <p:strVal val="#ppt_h"/>
                                          </p:val>
                                        </p:tav>
                                      </p:tavLst>
                                    </p:anim>
                                    <p:animEffect transition="in" filter="fade">
                                      <p:cBhvr>
                                        <p:cTn id="107" dur="500"/>
                                        <p:tgtEl>
                                          <p:spTgt spid="36896"/>
                                        </p:tgtEl>
                                      </p:cBhvr>
                                    </p:animEffect>
                                  </p:childTnLst>
                                </p:cTn>
                              </p:par>
                            </p:childTnLst>
                          </p:cTn>
                        </p:par>
                      </p:childTnLst>
                    </p:cTn>
                  </p:par>
                  <p:par>
                    <p:cTn id="108" fill="hold">
                      <p:stCondLst>
                        <p:cond delay="indefinite"/>
                      </p:stCondLst>
                      <p:childTnLst>
                        <p:par>
                          <p:cTn id="109" fill="hold">
                            <p:stCondLst>
                              <p:cond delay="0"/>
                            </p:stCondLst>
                            <p:childTnLst>
                              <p:par>
                                <p:cTn id="110" presetID="53" presetClass="entr" presetSubtype="0" fill="hold" grpId="0" nodeType="clickEffect">
                                  <p:stCondLst>
                                    <p:cond delay="0"/>
                                  </p:stCondLst>
                                  <p:childTnLst>
                                    <p:set>
                                      <p:cBhvr>
                                        <p:cTn id="111" dur="1" fill="hold">
                                          <p:stCondLst>
                                            <p:cond delay="0"/>
                                          </p:stCondLst>
                                        </p:cTn>
                                        <p:tgtEl>
                                          <p:spTgt spid="36912"/>
                                        </p:tgtEl>
                                        <p:attrNameLst>
                                          <p:attrName>style.visibility</p:attrName>
                                        </p:attrNameLst>
                                      </p:cBhvr>
                                      <p:to>
                                        <p:strVal val="visible"/>
                                      </p:to>
                                    </p:set>
                                    <p:anim calcmode="lin" valueType="num">
                                      <p:cBhvr>
                                        <p:cTn id="112" dur="500" fill="hold"/>
                                        <p:tgtEl>
                                          <p:spTgt spid="36912"/>
                                        </p:tgtEl>
                                        <p:attrNameLst>
                                          <p:attrName>ppt_w</p:attrName>
                                        </p:attrNameLst>
                                      </p:cBhvr>
                                      <p:tavLst>
                                        <p:tav tm="0">
                                          <p:val>
                                            <p:fltVal val="0"/>
                                          </p:val>
                                        </p:tav>
                                        <p:tav tm="100000">
                                          <p:val>
                                            <p:strVal val="#ppt_w"/>
                                          </p:val>
                                        </p:tav>
                                      </p:tavLst>
                                    </p:anim>
                                    <p:anim calcmode="lin" valueType="num">
                                      <p:cBhvr>
                                        <p:cTn id="113" dur="500" fill="hold"/>
                                        <p:tgtEl>
                                          <p:spTgt spid="36912"/>
                                        </p:tgtEl>
                                        <p:attrNameLst>
                                          <p:attrName>ppt_h</p:attrName>
                                        </p:attrNameLst>
                                      </p:cBhvr>
                                      <p:tavLst>
                                        <p:tav tm="0">
                                          <p:val>
                                            <p:fltVal val="0"/>
                                          </p:val>
                                        </p:tav>
                                        <p:tav tm="100000">
                                          <p:val>
                                            <p:strVal val="#ppt_h"/>
                                          </p:val>
                                        </p:tav>
                                      </p:tavLst>
                                    </p:anim>
                                    <p:animEffect transition="in" filter="fade">
                                      <p:cBhvr>
                                        <p:cTn id="114" dur="500"/>
                                        <p:tgtEl>
                                          <p:spTgt spid="36912"/>
                                        </p:tgtEl>
                                      </p:cBhvr>
                                    </p:animEffect>
                                  </p:childTnLst>
                                </p:cTn>
                              </p:par>
                              <p:par>
                                <p:cTn id="115" presetID="53" presetClass="entr" presetSubtype="0" fill="hold" grpId="0" nodeType="withEffect">
                                  <p:stCondLst>
                                    <p:cond delay="0"/>
                                  </p:stCondLst>
                                  <p:childTnLst>
                                    <p:set>
                                      <p:cBhvr>
                                        <p:cTn id="116" dur="1" fill="hold">
                                          <p:stCondLst>
                                            <p:cond delay="0"/>
                                          </p:stCondLst>
                                        </p:cTn>
                                        <p:tgtEl>
                                          <p:spTgt spid="36913"/>
                                        </p:tgtEl>
                                        <p:attrNameLst>
                                          <p:attrName>style.visibility</p:attrName>
                                        </p:attrNameLst>
                                      </p:cBhvr>
                                      <p:to>
                                        <p:strVal val="visible"/>
                                      </p:to>
                                    </p:set>
                                    <p:anim calcmode="lin" valueType="num">
                                      <p:cBhvr>
                                        <p:cTn id="117" dur="500" fill="hold"/>
                                        <p:tgtEl>
                                          <p:spTgt spid="36913"/>
                                        </p:tgtEl>
                                        <p:attrNameLst>
                                          <p:attrName>ppt_w</p:attrName>
                                        </p:attrNameLst>
                                      </p:cBhvr>
                                      <p:tavLst>
                                        <p:tav tm="0">
                                          <p:val>
                                            <p:fltVal val="0"/>
                                          </p:val>
                                        </p:tav>
                                        <p:tav tm="100000">
                                          <p:val>
                                            <p:strVal val="#ppt_w"/>
                                          </p:val>
                                        </p:tav>
                                      </p:tavLst>
                                    </p:anim>
                                    <p:anim calcmode="lin" valueType="num">
                                      <p:cBhvr>
                                        <p:cTn id="118" dur="500" fill="hold"/>
                                        <p:tgtEl>
                                          <p:spTgt spid="36913"/>
                                        </p:tgtEl>
                                        <p:attrNameLst>
                                          <p:attrName>ppt_h</p:attrName>
                                        </p:attrNameLst>
                                      </p:cBhvr>
                                      <p:tavLst>
                                        <p:tav tm="0">
                                          <p:val>
                                            <p:fltVal val="0"/>
                                          </p:val>
                                        </p:tav>
                                        <p:tav tm="100000">
                                          <p:val>
                                            <p:strVal val="#ppt_h"/>
                                          </p:val>
                                        </p:tav>
                                      </p:tavLst>
                                    </p:anim>
                                    <p:animEffect transition="in" filter="fade">
                                      <p:cBhvr>
                                        <p:cTn id="119" dur="500"/>
                                        <p:tgtEl>
                                          <p:spTgt spid="36913"/>
                                        </p:tgtEl>
                                      </p:cBhvr>
                                    </p:animEffect>
                                  </p:childTnLst>
                                </p:cTn>
                              </p:par>
                            </p:childTnLst>
                          </p:cTn>
                        </p:par>
                      </p:childTnLst>
                    </p:cTn>
                  </p:par>
                  <p:par>
                    <p:cTn id="120" fill="hold">
                      <p:stCondLst>
                        <p:cond delay="indefinite"/>
                      </p:stCondLst>
                      <p:childTnLst>
                        <p:par>
                          <p:cTn id="121" fill="hold">
                            <p:stCondLst>
                              <p:cond delay="0"/>
                            </p:stCondLst>
                            <p:childTnLst>
                              <p:par>
                                <p:cTn id="122" presetID="53" presetClass="entr" presetSubtype="0" fill="hold" grpId="0" nodeType="clickEffect">
                                  <p:stCondLst>
                                    <p:cond delay="0"/>
                                  </p:stCondLst>
                                  <p:childTnLst>
                                    <p:set>
                                      <p:cBhvr>
                                        <p:cTn id="123" dur="1" fill="hold">
                                          <p:stCondLst>
                                            <p:cond delay="0"/>
                                          </p:stCondLst>
                                        </p:cTn>
                                        <p:tgtEl>
                                          <p:spTgt spid="36915"/>
                                        </p:tgtEl>
                                        <p:attrNameLst>
                                          <p:attrName>style.visibility</p:attrName>
                                        </p:attrNameLst>
                                      </p:cBhvr>
                                      <p:to>
                                        <p:strVal val="visible"/>
                                      </p:to>
                                    </p:set>
                                    <p:anim calcmode="lin" valueType="num">
                                      <p:cBhvr>
                                        <p:cTn id="124" dur="500" fill="hold"/>
                                        <p:tgtEl>
                                          <p:spTgt spid="36915"/>
                                        </p:tgtEl>
                                        <p:attrNameLst>
                                          <p:attrName>ppt_w</p:attrName>
                                        </p:attrNameLst>
                                      </p:cBhvr>
                                      <p:tavLst>
                                        <p:tav tm="0">
                                          <p:val>
                                            <p:fltVal val="0"/>
                                          </p:val>
                                        </p:tav>
                                        <p:tav tm="100000">
                                          <p:val>
                                            <p:strVal val="#ppt_w"/>
                                          </p:val>
                                        </p:tav>
                                      </p:tavLst>
                                    </p:anim>
                                    <p:anim calcmode="lin" valueType="num">
                                      <p:cBhvr>
                                        <p:cTn id="125" dur="500" fill="hold"/>
                                        <p:tgtEl>
                                          <p:spTgt spid="36915"/>
                                        </p:tgtEl>
                                        <p:attrNameLst>
                                          <p:attrName>ppt_h</p:attrName>
                                        </p:attrNameLst>
                                      </p:cBhvr>
                                      <p:tavLst>
                                        <p:tav tm="0">
                                          <p:val>
                                            <p:fltVal val="0"/>
                                          </p:val>
                                        </p:tav>
                                        <p:tav tm="100000">
                                          <p:val>
                                            <p:strVal val="#ppt_h"/>
                                          </p:val>
                                        </p:tav>
                                      </p:tavLst>
                                    </p:anim>
                                    <p:animEffect transition="in" filter="fade">
                                      <p:cBhvr>
                                        <p:cTn id="126" dur="500"/>
                                        <p:tgtEl>
                                          <p:spTgt spid="36915"/>
                                        </p:tgtEl>
                                      </p:cBhvr>
                                    </p:animEffect>
                                  </p:childTnLst>
                                </p:cTn>
                              </p:par>
                            </p:childTnLst>
                          </p:cTn>
                        </p:par>
                      </p:childTnLst>
                    </p:cTn>
                  </p:par>
                  <p:par>
                    <p:cTn id="127" fill="hold">
                      <p:stCondLst>
                        <p:cond delay="indefinite"/>
                      </p:stCondLst>
                      <p:childTnLst>
                        <p:par>
                          <p:cTn id="128" fill="hold">
                            <p:stCondLst>
                              <p:cond delay="0"/>
                            </p:stCondLst>
                            <p:childTnLst>
                              <p:par>
                                <p:cTn id="129" presetID="53" presetClass="entr" presetSubtype="0" fill="hold" grpId="0" nodeType="clickEffect">
                                  <p:stCondLst>
                                    <p:cond delay="0"/>
                                  </p:stCondLst>
                                  <p:childTnLst>
                                    <p:set>
                                      <p:cBhvr>
                                        <p:cTn id="130" dur="1" fill="hold">
                                          <p:stCondLst>
                                            <p:cond delay="0"/>
                                          </p:stCondLst>
                                        </p:cTn>
                                        <p:tgtEl>
                                          <p:spTgt spid="36908"/>
                                        </p:tgtEl>
                                        <p:attrNameLst>
                                          <p:attrName>style.visibility</p:attrName>
                                        </p:attrNameLst>
                                      </p:cBhvr>
                                      <p:to>
                                        <p:strVal val="visible"/>
                                      </p:to>
                                    </p:set>
                                    <p:anim calcmode="lin" valueType="num">
                                      <p:cBhvr>
                                        <p:cTn id="131" dur="500" fill="hold"/>
                                        <p:tgtEl>
                                          <p:spTgt spid="36908"/>
                                        </p:tgtEl>
                                        <p:attrNameLst>
                                          <p:attrName>ppt_w</p:attrName>
                                        </p:attrNameLst>
                                      </p:cBhvr>
                                      <p:tavLst>
                                        <p:tav tm="0">
                                          <p:val>
                                            <p:fltVal val="0"/>
                                          </p:val>
                                        </p:tav>
                                        <p:tav tm="100000">
                                          <p:val>
                                            <p:strVal val="#ppt_w"/>
                                          </p:val>
                                        </p:tav>
                                      </p:tavLst>
                                    </p:anim>
                                    <p:anim calcmode="lin" valueType="num">
                                      <p:cBhvr>
                                        <p:cTn id="132" dur="500" fill="hold"/>
                                        <p:tgtEl>
                                          <p:spTgt spid="36908"/>
                                        </p:tgtEl>
                                        <p:attrNameLst>
                                          <p:attrName>ppt_h</p:attrName>
                                        </p:attrNameLst>
                                      </p:cBhvr>
                                      <p:tavLst>
                                        <p:tav tm="0">
                                          <p:val>
                                            <p:fltVal val="0"/>
                                          </p:val>
                                        </p:tav>
                                        <p:tav tm="100000">
                                          <p:val>
                                            <p:strVal val="#ppt_h"/>
                                          </p:val>
                                        </p:tav>
                                      </p:tavLst>
                                    </p:anim>
                                    <p:animEffect transition="in" filter="fade">
                                      <p:cBhvr>
                                        <p:cTn id="133" dur="500"/>
                                        <p:tgtEl>
                                          <p:spTgt spid="36908"/>
                                        </p:tgtEl>
                                      </p:cBhvr>
                                    </p:animEffect>
                                  </p:childTnLst>
                                </p:cTn>
                              </p:par>
                            </p:childTnLst>
                          </p:cTn>
                        </p:par>
                        <p:par>
                          <p:cTn id="134" fill="hold">
                            <p:stCondLst>
                              <p:cond delay="500"/>
                            </p:stCondLst>
                            <p:childTnLst>
                              <p:par>
                                <p:cTn id="135" presetID="18" presetClass="entr" presetSubtype="6" fill="hold" grpId="0" nodeType="afterEffect">
                                  <p:stCondLst>
                                    <p:cond delay="0"/>
                                  </p:stCondLst>
                                  <p:childTnLst>
                                    <p:set>
                                      <p:cBhvr>
                                        <p:cTn id="136" dur="1" fill="hold">
                                          <p:stCondLst>
                                            <p:cond delay="0"/>
                                          </p:stCondLst>
                                        </p:cTn>
                                        <p:tgtEl>
                                          <p:spTgt spid="36921"/>
                                        </p:tgtEl>
                                        <p:attrNameLst>
                                          <p:attrName>style.visibility</p:attrName>
                                        </p:attrNameLst>
                                      </p:cBhvr>
                                      <p:to>
                                        <p:strVal val="visible"/>
                                      </p:to>
                                    </p:set>
                                    <p:animEffect transition="in" filter="strips(downRight)">
                                      <p:cBhvr>
                                        <p:cTn id="137" dur="500"/>
                                        <p:tgtEl>
                                          <p:spTgt spid="36921"/>
                                        </p:tgtEl>
                                      </p:cBhvr>
                                    </p:animEffect>
                                  </p:childTnLst>
                                </p:cTn>
                              </p:par>
                            </p:childTnLst>
                          </p:cTn>
                        </p:par>
                        <p:par>
                          <p:cTn id="138" fill="hold">
                            <p:stCondLst>
                              <p:cond delay="1000"/>
                            </p:stCondLst>
                            <p:childTnLst>
                              <p:par>
                                <p:cTn id="139" presetID="53" presetClass="entr" presetSubtype="0" fill="hold" grpId="0" nodeType="afterEffect">
                                  <p:stCondLst>
                                    <p:cond delay="0"/>
                                  </p:stCondLst>
                                  <p:childTnLst>
                                    <p:set>
                                      <p:cBhvr>
                                        <p:cTn id="140" dur="1" fill="hold">
                                          <p:stCondLst>
                                            <p:cond delay="0"/>
                                          </p:stCondLst>
                                        </p:cTn>
                                        <p:tgtEl>
                                          <p:spTgt spid="36917"/>
                                        </p:tgtEl>
                                        <p:attrNameLst>
                                          <p:attrName>style.visibility</p:attrName>
                                        </p:attrNameLst>
                                      </p:cBhvr>
                                      <p:to>
                                        <p:strVal val="visible"/>
                                      </p:to>
                                    </p:set>
                                    <p:anim calcmode="lin" valueType="num">
                                      <p:cBhvr>
                                        <p:cTn id="141" dur="500" fill="hold"/>
                                        <p:tgtEl>
                                          <p:spTgt spid="36917"/>
                                        </p:tgtEl>
                                        <p:attrNameLst>
                                          <p:attrName>ppt_w</p:attrName>
                                        </p:attrNameLst>
                                      </p:cBhvr>
                                      <p:tavLst>
                                        <p:tav tm="0">
                                          <p:val>
                                            <p:fltVal val="0"/>
                                          </p:val>
                                        </p:tav>
                                        <p:tav tm="100000">
                                          <p:val>
                                            <p:strVal val="#ppt_w"/>
                                          </p:val>
                                        </p:tav>
                                      </p:tavLst>
                                    </p:anim>
                                    <p:anim calcmode="lin" valueType="num">
                                      <p:cBhvr>
                                        <p:cTn id="142" dur="500" fill="hold"/>
                                        <p:tgtEl>
                                          <p:spTgt spid="36917"/>
                                        </p:tgtEl>
                                        <p:attrNameLst>
                                          <p:attrName>ppt_h</p:attrName>
                                        </p:attrNameLst>
                                      </p:cBhvr>
                                      <p:tavLst>
                                        <p:tav tm="0">
                                          <p:val>
                                            <p:fltVal val="0"/>
                                          </p:val>
                                        </p:tav>
                                        <p:tav tm="100000">
                                          <p:val>
                                            <p:strVal val="#ppt_h"/>
                                          </p:val>
                                        </p:tav>
                                      </p:tavLst>
                                    </p:anim>
                                    <p:animEffect transition="in" filter="fade">
                                      <p:cBhvr>
                                        <p:cTn id="143" dur="500"/>
                                        <p:tgtEl>
                                          <p:spTgt spid="36917"/>
                                        </p:tgtEl>
                                      </p:cBhvr>
                                    </p:animEffect>
                                  </p:childTnLst>
                                </p:cTn>
                              </p:par>
                            </p:childTnLst>
                          </p:cTn>
                        </p:par>
                      </p:childTnLst>
                    </p:cTn>
                  </p:par>
                  <p:par>
                    <p:cTn id="144" fill="hold">
                      <p:stCondLst>
                        <p:cond delay="indefinite"/>
                      </p:stCondLst>
                      <p:childTnLst>
                        <p:par>
                          <p:cTn id="145" fill="hold">
                            <p:stCondLst>
                              <p:cond delay="0"/>
                            </p:stCondLst>
                            <p:childTnLst>
                              <p:par>
                                <p:cTn id="146" presetID="53" presetClass="entr" presetSubtype="0" fill="hold" grpId="0" nodeType="clickEffect">
                                  <p:stCondLst>
                                    <p:cond delay="0"/>
                                  </p:stCondLst>
                                  <p:childTnLst>
                                    <p:set>
                                      <p:cBhvr>
                                        <p:cTn id="147" dur="1" fill="hold">
                                          <p:stCondLst>
                                            <p:cond delay="0"/>
                                          </p:stCondLst>
                                        </p:cTn>
                                        <p:tgtEl>
                                          <p:spTgt spid="36916"/>
                                        </p:tgtEl>
                                        <p:attrNameLst>
                                          <p:attrName>style.visibility</p:attrName>
                                        </p:attrNameLst>
                                      </p:cBhvr>
                                      <p:to>
                                        <p:strVal val="visible"/>
                                      </p:to>
                                    </p:set>
                                    <p:anim calcmode="lin" valueType="num">
                                      <p:cBhvr>
                                        <p:cTn id="148" dur="500" fill="hold"/>
                                        <p:tgtEl>
                                          <p:spTgt spid="36916"/>
                                        </p:tgtEl>
                                        <p:attrNameLst>
                                          <p:attrName>ppt_w</p:attrName>
                                        </p:attrNameLst>
                                      </p:cBhvr>
                                      <p:tavLst>
                                        <p:tav tm="0">
                                          <p:val>
                                            <p:fltVal val="0"/>
                                          </p:val>
                                        </p:tav>
                                        <p:tav tm="100000">
                                          <p:val>
                                            <p:strVal val="#ppt_w"/>
                                          </p:val>
                                        </p:tav>
                                      </p:tavLst>
                                    </p:anim>
                                    <p:anim calcmode="lin" valueType="num">
                                      <p:cBhvr>
                                        <p:cTn id="149" dur="500" fill="hold"/>
                                        <p:tgtEl>
                                          <p:spTgt spid="36916"/>
                                        </p:tgtEl>
                                        <p:attrNameLst>
                                          <p:attrName>ppt_h</p:attrName>
                                        </p:attrNameLst>
                                      </p:cBhvr>
                                      <p:tavLst>
                                        <p:tav tm="0">
                                          <p:val>
                                            <p:fltVal val="0"/>
                                          </p:val>
                                        </p:tav>
                                        <p:tav tm="100000">
                                          <p:val>
                                            <p:strVal val="#ppt_h"/>
                                          </p:val>
                                        </p:tav>
                                      </p:tavLst>
                                    </p:anim>
                                    <p:animEffect transition="in" filter="fade">
                                      <p:cBhvr>
                                        <p:cTn id="150" dur="500"/>
                                        <p:tgtEl>
                                          <p:spTgt spid="36916"/>
                                        </p:tgtEl>
                                      </p:cBhvr>
                                    </p:animEffect>
                                  </p:childTnLst>
                                </p:cTn>
                              </p:par>
                            </p:childTnLst>
                          </p:cTn>
                        </p:par>
                      </p:childTnLst>
                    </p:cTn>
                  </p:par>
                  <p:par>
                    <p:cTn id="151" fill="hold">
                      <p:stCondLst>
                        <p:cond delay="indefinite"/>
                      </p:stCondLst>
                      <p:childTnLst>
                        <p:par>
                          <p:cTn id="152" fill="hold">
                            <p:stCondLst>
                              <p:cond delay="0"/>
                            </p:stCondLst>
                            <p:childTnLst>
                              <p:par>
                                <p:cTn id="153" presetID="53" presetClass="entr" presetSubtype="0" fill="hold" grpId="0" nodeType="clickEffect">
                                  <p:stCondLst>
                                    <p:cond delay="0"/>
                                  </p:stCondLst>
                                  <p:childTnLst>
                                    <p:set>
                                      <p:cBhvr>
                                        <p:cTn id="154" dur="1" fill="hold">
                                          <p:stCondLst>
                                            <p:cond delay="0"/>
                                          </p:stCondLst>
                                        </p:cTn>
                                        <p:tgtEl>
                                          <p:spTgt spid="36910"/>
                                        </p:tgtEl>
                                        <p:attrNameLst>
                                          <p:attrName>style.visibility</p:attrName>
                                        </p:attrNameLst>
                                      </p:cBhvr>
                                      <p:to>
                                        <p:strVal val="visible"/>
                                      </p:to>
                                    </p:set>
                                    <p:anim calcmode="lin" valueType="num">
                                      <p:cBhvr>
                                        <p:cTn id="155" dur="500" fill="hold"/>
                                        <p:tgtEl>
                                          <p:spTgt spid="36910"/>
                                        </p:tgtEl>
                                        <p:attrNameLst>
                                          <p:attrName>ppt_w</p:attrName>
                                        </p:attrNameLst>
                                      </p:cBhvr>
                                      <p:tavLst>
                                        <p:tav tm="0">
                                          <p:val>
                                            <p:fltVal val="0"/>
                                          </p:val>
                                        </p:tav>
                                        <p:tav tm="100000">
                                          <p:val>
                                            <p:strVal val="#ppt_w"/>
                                          </p:val>
                                        </p:tav>
                                      </p:tavLst>
                                    </p:anim>
                                    <p:anim calcmode="lin" valueType="num">
                                      <p:cBhvr>
                                        <p:cTn id="156" dur="500" fill="hold"/>
                                        <p:tgtEl>
                                          <p:spTgt spid="36910"/>
                                        </p:tgtEl>
                                        <p:attrNameLst>
                                          <p:attrName>ppt_h</p:attrName>
                                        </p:attrNameLst>
                                      </p:cBhvr>
                                      <p:tavLst>
                                        <p:tav tm="0">
                                          <p:val>
                                            <p:fltVal val="0"/>
                                          </p:val>
                                        </p:tav>
                                        <p:tav tm="100000">
                                          <p:val>
                                            <p:strVal val="#ppt_h"/>
                                          </p:val>
                                        </p:tav>
                                      </p:tavLst>
                                    </p:anim>
                                    <p:animEffect transition="in" filter="fade">
                                      <p:cBhvr>
                                        <p:cTn id="157" dur="500"/>
                                        <p:tgtEl>
                                          <p:spTgt spid="36910"/>
                                        </p:tgtEl>
                                      </p:cBhvr>
                                    </p:animEffect>
                                  </p:childTnLst>
                                </p:cTn>
                              </p:par>
                            </p:childTnLst>
                          </p:cTn>
                        </p:par>
                        <p:par>
                          <p:cTn id="158" fill="hold">
                            <p:stCondLst>
                              <p:cond delay="500"/>
                            </p:stCondLst>
                            <p:childTnLst>
                              <p:par>
                                <p:cTn id="159" presetID="18" presetClass="entr" presetSubtype="6" fill="hold" grpId="0" nodeType="afterEffect">
                                  <p:stCondLst>
                                    <p:cond delay="0"/>
                                  </p:stCondLst>
                                  <p:childTnLst>
                                    <p:set>
                                      <p:cBhvr>
                                        <p:cTn id="160" dur="1" fill="hold">
                                          <p:stCondLst>
                                            <p:cond delay="0"/>
                                          </p:stCondLst>
                                        </p:cTn>
                                        <p:tgtEl>
                                          <p:spTgt spid="36923"/>
                                        </p:tgtEl>
                                        <p:attrNameLst>
                                          <p:attrName>style.visibility</p:attrName>
                                        </p:attrNameLst>
                                      </p:cBhvr>
                                      <p:to>
                                        <p:strVal val="visible"/>
                                      </p:to>
                                    </p:set>
                                    <p:animEffect transition="in" filter="strips(downRight)">
                                      <p:cBhvr>
                                        <p:cTn id="161" dur="500"/>
                                        <p:tgtEl>
                                          <p:spTgt spid="36923"/>
                                        </p:tgtEl>
                                      </p:cBhvr>
                                    </p:animEffect>
                                  </p:childTnLst>
                                </p:cTn>
                              </p:par>
                            </p:childTnLst>
                          </p:cTn>
                        </p:par>
                        <p:par>
                          <p:cTn id="162" fill="hold">
                            <p:stCondLst>
                              <p:cond delay="1000"/>
                            </p:stCondLst>
                            <p:childTnLst>
                              <p:par>
                                <p:cTn id="163" presetID="53" presetClass="entr" presetSubtype="0" fill="hold" grpId="0" nodeType="afterEffect">
                                  <p:stCondLst>
                                    <p:cond delay="0"/>
                                  </p:stCondLst>
                                  <p:childTnLst>
                                    <p:set>
                                      <p:cBhvr>
                                        <p:cTn id="164" dur="1" fill="hold">
                                          <p:stCondLst>
                                            <p:cond delay="0"/>
                                          </p:stCondLst>
                                        </p:cTn>
                                        <p:tgtEl>
                                          <p:spTgt spid="36918"/>
                                        </p:tgtEl>
                                        <p:attrNameLst>
                                          <p:attrName>style.visibility</p:attrName>
                                        </p:attrNameLst>
                                      </p:cBhvr>
                                      <p:to>
                                        <p:strVal val="visible"/>
                                      </p:to>
                                    </p:set>
                                    <p:anim calcmode="lin" valueType="num">
                                      <p:cBhvr>
                                        <p:cTn id="165" dur="500" fill="hold"/>
                                        <p:tgtEl>
                                          <p:spTgt spid="36918"/>
                                        </p:tgtEl>
                                        <p:attrNameLst>
                                          <p:attrName>ppt_w</p:attrName>
                                        </p:attrNameLst>
                                      </p:cBhvr>
                                      <p:tavLst>
                                        <p:tav tm="0">
                                          <p:val>
                                            <p:fltVal val="0"/>
                                          </p:val>
                                        </p:tav>
                                        <p:tav tm="100000">
                                          <p:val>
                                            <p:strVal val="#ppt_w"/>
                                          </p:val>
                                        </p:tav>
                                      </p:tavLst>
                                    </p:anim>
                                    <p:anim calcmode="lin" valueType="num">
                                      <p:cBhvr>
                                        <p:cTn id="166" dur="500" fill="hold"/>
                                        <p:tgtEl>
                                          <p:spTgt spid="36918"/>
                                        </p:tgtEl>
                                        <p:attrNameLst>
                                          <p:attrName>ppt_h</p:attrName>
                                        </p:attrNameLst>
                                      </p:cBhvr>
                                      <p:tavLst>
                                        <p:tav tm="0">
                                          <p:val>
                                            <p:fltVal val="0"/>
                                          </p:val>
                                        </p:tav>
                                        <p:tav tm="100000">
                                          <p:val>
                                            <p:strVal val="#ppt_h"/>
                                          </p:val>
                                        </p:tav>
                                      </p:tavLst>
                                    </p:anim>
                                    <p:animEffect transition="in" filter="fade">
                                      <p:cBhvr>
                                        <p:cTn id="167" dur="500"/>
                                        <p:tgtEl>
                                          <p:spTgt spid="36918"/>
                                        </p:tgtEl>
                                      </p:cBhvr>
                                    </p:animEffect>
                                  </p:childTnLst>
                                </p:cTn>
                              </p:par>
                            </p:childTnLst>
                          </p:cTn>
                        </p:par>
                      </p:childTnLst>
                    </p:cTn>
                  </p:par>
                  <p:par>
                    <p:cTn id="168" fill="hold">
                      <p:stCondLst>
                        <p:cond delay="indefinite"/>
                      </p:stCondLst>
                      <p:childTnLst>
                        <p:par>
                          <p:cTn id="169" fill="hold">
                            <p:stCondLst>
                              <p:cond delay="0"/>
                            </p:stCondLst>
                            <p:childTnLst>
                              <p:par>
                                <p:cTn id="170" presetID="53" presetClass="entr" presetSubtype="0" fill="hold" grpId="0" nodeType="clickEffect">
                                  <p:stCondLst>
                                    <p:cond delay="0"/>
                                  </p:stCondLst>
                                  <p:childTnLst>
                                    <p:set>
                                      <p:cBhvr>
                                        <p:cTn id="171" dur="1" fill="hold">
                                          <p:stCondLst>
                                            <p:cond delay="0"/>
                                          </p:stCondLst>
                                        </p:cTn>
                                        <p:tgtEl>
                                          <p:spTgt spid="36924"/>
                                        </p:tgtEl>
                                        <p:attrNameLst>
                                          <p:attrName>style.visibility</p:attrName>
                                        </p:attrNameLst>
                                      </p:cBhvr>
                                      <p:to>
                                        <p:strVal val="visible"/>
                                      </p:to>
                                    </p:set>
                                    <p:anim calcmode="lin" valueType="num">
                                      <p:cBhvr>
                                        <p:cTn id="172" dur="500" fill="hold"/>
                                        <p:tgtEl>
                                          <p:spTgt spid="36924"/>
                                        </p:tgtEl>
                                        <p:attrNameLst>
                                          <p:attrName>ppt_w</p:attrName>
                                        </p:attrNameLst>
                                      </p:cBhvr>
                                      <p:tavLst>
                                        <p:tav tm="0">
                                          <p:val>
                                            <p:fltVal val="0"/>
                                          </p:val>
                                        </p:tav>
                                        <p:tav tm="100000">
                                          <p:val>
                                            <p:strVal val="#ppt_w"/>
                                          </p:val>
                                        </p:tav>
                                      </p:tavLst>
                                    </p:anim>
                                    <p:anim calcmode="lin" valueType="num">
                                      <p:cBhvr>
                                        <p:cTn id="173" dur="500" fill="hold"/>
                                        <p:tgtEl>
                                          <p:spTgt spid="36924"/>
                                        </p:tgtEl>
                                        <p:attrNameLst>
                                          <p:attrName>ppt_h</p:attrName>
                                        </p:attrNameLst>
                                      </p:cBhvr>
                                      <p:tavLst>
                                        <p:tav tm="0">
                                          <p:val>
                                            <p:fltVal val="0"/>
                                          </p:val>
                                        </p:tav>
                                        <p:tav tm="100000">
                                          <p:val>
                                            <p:strVal val="#ppt_h"/>
                                          </p:val>
                                        </p:tav>
                                      </p:tavLst>
                                    </p:anim>
                                    <p:animEffect transition="in" filter="fade">
                                      <p:cBhvr>
                                        <p:cTn id="174" dur="500"/>
                                        <p:tgtEl>
                                          <p:spTgt spid="36924"/>
                                        </p:tgtEl>
                                      </p:cBhvr>
                                    </p:animEffect>
                                  </p:childTnLst>
                                </p:cTn>
                              </p:par>
                            </p:childTnLst>
                          </p:cTn>
                        </p:par>
                      </p:childTnLst>
                    </p:cTn>
                  </p:par>
                  <p:par>
                    <p:cTn id="175" fill="hold">
                      <p:stCondLst>
                        <p:cond delay="indefinite"/>
                      </p:stCondLst>
                      <p:childTnLst>
                        <p:par>
                          <p:cTn id="176" fill="hold">
                            <p:stCondLst>
                              <p:cond delay="0"/>
                            </p:stCondLst>
                            <p:childTnLst>
                              <p:par>
                                <p:cTn id="177" presetID="18" presetClass="entr" presetSubtype="6" fill="hold" grpId="0" nodeType="clickEffect">
                                  <p:stCondLst>
                                    <p:cond delay="0"/>
                                  </p:stCondLst>
                                  <p:childTnLst>
                                    <p:set>
                                      <p:cBhvr>
                                        <p:cTn id="178" dur="1" fill="hold">
                                          <p:stCondLst>
                                            <p:cond delay="0"/>
                                          </p:stCondLst>
                                        </p:cTn>
                                        <p:tgtEl>
                                          <p:spTgt spid="36907"/>
                                        </p:tgtEl>
                                        <p:attrNameLst>
                                          <p:attrName>style.visibility</p:attrName>
                                        </p:attrNameLst>
                                      </p:cBhvr>
                                      <p:to>
                                        <p:strVal val="visible"/>
                                      </p:to>
                                    </p:set>
                                    <p:animEffect transition="in" filter="strips(downRight)">
                                      <p:cBhvr>
                                        <p:cTn id="179" dur="500"/>
                                        <p:tgtEl>
                                          <p:spTgt spid="36907"/>
                                        </p:tgtEl>
                                      </p:cBhvr>
                                    </p:animEffect>
                                  </p:childTnLst>
                                </p:cTn>
                              </p:par>
                            </p:childTnLst>
                          </p:cTn>
                        </p:par>
                        <p:par>
                          <p:cTn id="180" fill="hold">
                            <p:stCondLst>
                              <p:cond delay="500"/>
                            </p:stCondLst>
                            <p:childTnLst>
                              <p:par>
                                <p:cTn id="181" presetID="53" presetClass="entr" presetSubtype="0" fill="hold" grpId="0" nodeType="afterEffect">
                                  <p:stCondLst>
                                    <p:cond delay="0"/>
                                  </p:stCondLst>
                                  <p:childTnLst>
                                    <p:set>
                                      <p:cBhvr>
                                        <p:cTn id="182" dur="1" fill="hold">
                                          <p:stCondLst>
                                            <p:cond delay="0"/>
                                          </p:stCondLst>
                                        </p:cTn>
                                        <p:tgtEl>
                                          <p:spTgt spid="36911"/>
                                        </p:tgtEl>
                                        <p:attrNameLst>
                                          <p:attrName>style.visibility</p:attrName>
                                        </p:attrNameLst>
                                      </p:cBhvr>
                                      <p:to>
                                        <p:strVal val="visible"/>
                                      </p:to>
                                    </p:set>
                                    <p:anim calcmode="lin" valueType="num">
                                      <p:cBhvr>
                                        <p:cTn id="183" dur="500" fill="hold"/>
                                        <p:tgtEl>
                                          <p:spTgt spid="36911"/>
                                        </p:tgtEl>
                                        <p:attrNameLst>
                                          <p:attrName>ppt_w</p:attrName>
                                        </p:attrNameLst>
                                      </p:cBhvr>
                                      <p:tavLst>
                                        <p:tav tm="0">
                                          <p:val>
                                            <p:fltVal val="0"/>
                                          </p:val>
                                        </p:tav>
                                        <p:tav tm="100000">
                                          <p:val>
                                            <p:strVal val="#ppt_w"/>
                                          </p:val>
                                        </p:tav>
                                      </p:tavLst>
                                    </p:anim>
                                    <p:anim calcmode="lin" valueType="num">
                                      <p:cBhvr>
                                        <p:cTn id="184" dur="500" fill="hold"/>
                                        <p:tgtEl>
                                          <p:spTgt spid="36911"/>
                                        </p:tgtEl>
                                        <p:attrNameLst>
                                          <p:attrName>ppt_h</p:attrName>
                                        </p:attrNameLst>
                                      </p:cBhvr>
                                      <p:tavLst>
                                        <p:tav tm="0">
                                          <p:val>
                                            <p:fltVal val="0"/>
                                          </p:val>
                                        </p:tav>
                                        <p:tav tm="100000">
                                          <p:val>
                                            <p:strVal val="#ppt_h"/>
                                          </p:val>
                                        </p:tav>
                                      </p:tavLst>
                                    </p:anim>
                                    <p:animEffect transition="in" filter="fade">
                                      <p:cBhvr>
                                        <p:cTn id="185" dur="500"/>
                                        <p:tgtEl>
                                          <p:spTgt spid="36911"/>
                                        </p:tgtEl>
                                      </p:cBhvr>
                                    </p:animEffect>
                                  </p:childTnLst>
                                </p:cTn>
                              </p:par>
                            </p:childTnLst>
                          </p:cTn>
                        </p:par>
                      </p:childTnLst>
                    </p:cTn>
                  </p:par>
                  <p:par>
                    <p:cTn id="186" fill="hold">
                      <p:stCondLst>
                        <p:cond delay="indefinite"/>
                      </p:stCondLst>
                      <p:childTnLst>
                        <p:par>
                          <p:cTn id="187" fill="hold">
                            <p:stCondLst>
                              <p:cond delay="0"/>
                            </p:stCondLst>
                            <p:childTnLst>
                              <p:par>
                                <p:cTn id="188" presetID="53" presetClass="entr" presetSubtype="0" fill="hold" grpId="0" nodeType="clickEffect">
                                  <p:stCondLst>
                                    <p:cond delay="0"/>
                                  </p:stCondLst>
                                  <p:childTnLst>
                                    <p:set>
                                      <p:cBhvr>
                                        <p:cTn id="189" dur="1" fill="hold">
                                          <p:stCondLst>
                                            <p:cond delay="0"/>
                                          </p:stCondLst>
                                        </p:cTn>
                                        <p:tgtEl>
                                          <p:spTgt spid="36906"/>
                                        </p:tgtEl>
                                        <p:attrNameLst>
                                          <p:attrName>style.visibility</p:attrName>
                                        </p:attrNameLst>
                                      </p:cBhvr>
                                      <p:to>
                                        <p:strVal val="visible"/>
                                      </p:to>
                                    </p:set>
                                    <p:anim calcmode="lin" valueType="num">
                                      <p:cBhvr>
                                        <p:cTn id="190" dur="500" fill="hold"/>
                                        <p:tgtEl>
                                          <p:spTgt spid="36906"/>
                                        </p:tgtEl>
                                        <p:attrNameLst>
                                          <p:attrName>ppt_w</p:attrName>
                                        </p:attrNameLst>
                                      </p:cBhvr>
                                      <p:tavLst>
                                        <p:tav tm="0">
                                          <p:val>
                                            <p:fltVal val="0"/>
                                          </p:val>
                                        </p:tav>
                                        <p:tav tm="100000">
                                          <p:val>
                                            <p:strVal val="#ppt_w"/>
                                          </p:val>
                                        </p:tav>
                                      </p:tavLst>
                                    </p:anim>
                                    <p:anim calcmode="lin" valueType="num">
                                      <p:cBhvr>
                                        <p:cTn id="191" dur="500" fill="hold"/>
                                        <p:tgtEl>
                                          <p:spTgt spid="36906"/>
                                        </p:tgtEl>
                                        <p:attrNameLst>
                                          <p:attrName>ppt_h</p:attrName>
                                        </p:attrNameLst>
                                      </p:cBhvr>
                                      <p:tavLst>
                                        <p:tav tm="0">
                                          <p:val>
                                            <p:fltVal val="0"/>
                                          </p:val>
                                        </p:tav>
                                        <p:tav tm="100000">
                                          <p:val>
                                            <p:strVal val="#ppt_h"/>
                                          </p:val>
                                        </p:tav>
                                      </p:tavLst>
                                    </p:anim>
                                    <p:animEffect transition="in" filter="fade">
                                      <p:cBhvr>
                                        <p:cTn id="192" dur="500"/>
                                        <p:tgtEl>
                                          <p:spTgt spid="36906"/>
                                        </p:tgtEl>
                                      </p:cBhvr>
                                    </p:animEffect>
                                  </p:childTnLst>
                                </p:cTn>
                              </p:par>
                            </p:childTnLst>
                          </p:cTn>
                        </p:par>
                      </p:childTnLst>
                    </p:cTn>
                  </p:par>
                  <p:par>
                    <p:cTn id="193" fill="hold">
                      <p:stCondLst>
                        <p:cond delay="indefinite"/>
                      </p:stCondLst>
                      <p:childTnLst>
                        <p:par>
                          <p:cTn id="194" fill="hold">
                            <p:stCondLst>
                              <p:cond delay="0"/>
                            </p:stCondLst>
                            <p:childTnLst>
                              <p:par>
                                <p:cTn id="195" presetID="55" presetClass="entr" presetSubtype="0" fill="hold" nodeType="clickEffect">
                                  <p:stCondLst>
                                    <p:cond delay="0"/>
                                  </p:stCondLst>
                                  <p:childTnLst>
                                    <p:set>
                                      <p:cBhvr>
                                        <p:cTn id="196" dur="1" fill="hold">
                                          <p:stCondLst>
                                            <p:cond delay="0"/>
                                          </p:stCondLst>
                                        </p:cTn>
                                        <p:tgtEl>
                                          <p:spTgt spid="7"/>
                                        </p:tgtEl>
                                        <p:attrNameLst>
                                          <p:attrName>style.visibility</p:attrName>
                                        </p:attrNameLst>
                                      </p:cBhvr>
                                      <p:to>
                                        <p:strVal val="visible"/>
                                      </p:to>
                                    </p:set>
                                    <p:anim calcmode="lin" valueType="num">
                                      <p:cBhvr>
                                        <p:cTn id="197" dur="1000" fill="hold"/>
                                        <p:tgtEl>
                                          <p:spTgt spid="7"/>
                                        </p:tgtEl>
                                        <p:attrNameLst>
                                          <p:attrName>ppt_w</p:attrName>
                                        </p:attrNameLst>
                                      </p:cBhvr>
                                      <p:tavLst>
                                        <p:tav tm="0">
                                          <p:val>
                                            <p:strVal val="#ppt_w*0.70"/>
                                          </p:val>
                                        </p:tav>
                                        <p:tav tm="100000">
                                          <p:val>
                                            <p:strVal val="#ppt_w"/>
                                          </p:val>
                                        </p:tav>
                                      </p:tavLst>
                                    </p:anim>
                                    <p:anim calcmode="lin" valueType="num">
                                      <p:cBhvr>
                                        <p:cTn id="198" dur="1000" fill="hold"/>
                                        <p:tgtEl>
                                          <p:spTgt spid="7"/>
                                        </p:tgtEl>
                                        <p:attrNameLst>
                                          <p:attrName>ppt_h</p:attrName>
                                        </p:attrNameLst>
                                      </p:cBhvr>
                                      <p:tavLst>
                                        <p:tav tm="0">
                                          <p:val>
                                            <p:strVal val="#ppt_h"/>
                                          </p:val>
                                        </p:tav>
                                        <p:tav tm="100000">
                                          <p:val>
                                            <p:strVal val="#ppt_h"/>
                                          </p:val>
                                        </p:tav>
                                      </p:tavLst>
                                    </p:anim>
                                    <p:animEffect transition="in" filter="fade">
                                      <p:cBhvr>
                                        <p:cTn id="199" dur="1000"/>
                                        <p:tgtEl>
                                          <p:spTgt spid="7"/>
                                        </p:tgtEl>
                                      </p:cBhvr>
                                    </p:animEffect>
                                  </p:childTnLst>
                                </p:cTn>
                              </p:par>
                            </p:childTnLst>
                          </p:cTn>
                        </p:par>
                        <p:par>
                          <p:cTn id="200" fill="hold">
                            <p:stCondLst>
                              <p:cond delay="1000"/>
                            </p:stCondLst>
                            <p:childTnLst>
                              <p:par>
                                <p:cTn id="201" presetID="55" presetClass="entr" presetSubtype="0" fill="hold" grpId="0" nodeType="afterEffect">
                                  <p:stCondLst>
                                    <p:cond delay="0"/>
                                  </p:stCondLst>
                                  <p:childTnLst>
                                    <p:set>
                                      <p:cBhvr>
                                        <p:cTn id="202" dur="1" fill="hold">
                                          <p:stCondLst>
                                            <p:cond delay="0"/>
                                          </p:stCondLst>
                                        </p:cTn>
                                        <p:tgtEl>
                                          <p:spTgt spid="36901"/>
                                        </p:tgtEl>
                                        <p:attrNameLst>
                                          <p:attrName>style.visibility</p:attrName>
                                        </p:attrNameLst>
                                      </p:cBhvr>
                                      <p:to>
                                        <p:strVal val="visible"/>
                                      </p:to>
                                    </p:set>
                                    <p:anim calcmode="lin" valueType="num">
                                      <p:cBhvr>
                                        <p:cTn id="203" dur="1000" fill="hold"/>
                                        <p:tgtEl>
                                          <p:spTgt spid="36901"/>
                                        </p:tgtEl>
                                        <p:attrNameLst>
                                          <p:attrName>ppt_w</p:attrName>
                                        </p:attrNameLst>
                                      </p:cBhvr>
                                      <p:tavLst>
                                        <p:tav tm="0">
                                          <p:val>
                                            <p:strVal val="#ppt_w*0.70"/>
                                          </p:val>
                                        </p:tav>
                                        <p:tav tm="100000">
                                          <p:val>
                                            <p:strVal val="#ppt_w"/>
                                          </p:val>
                                        </p:tav>
                                      </p:tavLst>
                                    </p:anim>
                                    <p:anim calcmode="lin" valueType="num">
                                      <p:cBhvr>
                                        <p:cTn id="204" dur="1000" fill="hold"/>
                                        <p:tgtEl>
                                          <p:spTgt spid="36901"/>
                                        </p:tgtEl>
                                        <p:attrNameLst>
                                          <p:attrName>ppt_h</p:attrName>
                                        </p:attrNameLst>
                                      </p:cBhvr>
                                      <p:tavLst>
                                        <p:tav tm="0">
                                          <p:val>
                                            <p:strVal val="#ppt_h"/>
                                          </p:val>
                                        </p:tav>
                                        <p:tav tm="100000">
                                          <p:val>
                                            <p:strVal val="#ppt_h"/>
                                          </p:val>
                                        </p:tav>
                                      </p:tavLst>
                                    </p:anim>
                                    <p:animEffect transition="in" filter="fade">
                                      <p:cBhvr>
                                        <p:cTn id="205" dur="1000"/>
                                        <p:tgtEl>
                                          <p:spTgt spid="36901"/>
                                        </p:tgtEl>
                                      </p:cBhvr>
                                    </p:animEffect>
                                  </p:childTnLst>
                                </p:cTn>
                              </p:par>
                            </p:childTnLst>
                          </p:cTn>
                        </p:par>
                      </p:childTnLst>
                    </p:cTn>
                  </p:par>
                  <p:par>
                    <p:cTn id="206" fill="hold">
                      <p:stCondLst>
                        <p:cond delay="indefinite"/>
                      </p:stCondLst>
                      <p:childTnLst>
                        <p:par>
                          <p:cTn id="207" fill="hold">
                            <p:stCondLst>
                              <p:cond delay="0"/>
                            </p:stCondLst>
                            <p:childTnLst>
                              <p:par>
                                <p:cTn id="208" presetID="53" presetClass="entr" presetSubtype="0" fill="hold" grpId="0" nodeType="clickEffect">
                                  <p:stCondLst>
                                    <p:cond delay="0"/>
                                  </p:stCondLst>
                                  <p:childTnLst>
                                    <p:set>
                                      <p:cBhvr>
                                        <p:cTn id="209" dur="1" fill="hold">
                                          <p:stCondLst>
                                            <p:cond delay="0"/>
                                          </p:stCondLst>
                                        </p:cTn>
                                        <p:tgtEl>
                                          <p:spTgt spid="36914"/>
                                        </p:tgtEl>
                                        <p:attrNameLst>
                                          <p:attrName>style.visibility</p:attrName>
                                        </p:attrNameLst>
                                      </p:cBhvr>
                                      <p:to>
                                        <p:strVal val="visible"/>
                                      </p:to>
                                    </p:set>
                                    <p:anim calcmode="lin" valueType="num">
                                      <p:cBhvr>
                                        <p:cTn id="210" dur="500" fill="hold"/>
                                        <p:tgtEl>
                                          <p:spTgt spid="36914"/>
                                        </p:tgtEl>
                                        <p:attrNameLst>
                                          <p:attrName>ppt_w</p:attrName>
                                        </p:attrNameLst>
                                      </p:cBhvr>
                                      <p:tavLst>
                                        <p:tav tm="0">
                                          <p:val>
                                            <p:fltVal val="0"/>
                                          </p:val>
                                        </p:tav>
                                        <p:tav tm="100000">
                                          <p:val>
                                            <p:strVal val="#ppt_w"/>
                                          </p:val>
                                        </p:tav>
                                      </p:tavLst>
                                    </p:anim>
                                    <p:anim calcmode="lin" valueType="num">
                                      <p:cBhvr>
                                        <p:cTn id="211" dur="500" fill="hold"/>
                                        <p:tgtEl>
                                          <p:spTgt spid="36914"/>
                                        </p:tgtEl>
                                        <p:attrNameLst>
                                          <p:attrName>ppt_h</p:attrName>
                                        </p:attrNameLst>
                                      </p:cBhvr>
                                      <p:tavLst>
                                        <p:tav tm="0">
                                          <p:val>
                                            <p:fltVal val="0"/>
                                          </p:val>
                                        </p:tav>
                                        <p:tav tm="100000">
                                          <p:val>
                                            <p:strVal val="#ppt_h"/>
                                          </p:val>
                                        </p:tav>
                                      </p:tavLst>
                                    </p:anim>
                                    <p:animEffect transition="in" filter="fade">
                                      <p:cBhvr>
                                        <p:cTn id="212" dur="500"/>
                                        <p:tgtEl>
                                          <p:spTgt spid="36914"/>
                                        </p:tgtEl>
                                      </p:cBhvr>
                                    </p:animEffect>
                                  </p:childTnLst>
                                </p:cTn>
                              </p:par>
                            </p:childTnLst>
                          </p:cTn>
                        </p:par>
                      </p:childTnLst>
                    </p:cTn>
                  </p:par>
                  <p:par>
                    <p:cTn id="213" fill="hold">
                      <p:stCondLst>
                        <p:cond delay="indefinite"/>
                      </p:stCondLst>
                      <p:childTnLst>
                        <p:par>
                          <p:cTn id="214" fill="hold">
                            <p:stCondLst>
                              <p:cond delay="0"/>
                            </p:stCondLst>
                            <p:childTnLst>
                              <p:par>
                                <p:cTn id="215" presetID="53" presetClass="entr" presetSubtype="0" fill="hold" grpId="0" nodeType="clickEffect">
                                  <p:stCondLst>
                                    <p:cond delay="0"/>
                                  </p:stCondLst>
                                  <p:childTnLst>
                                    <p:set>
                                      <p:cBhvr>
                                        <p:cTn id="216" dur="1" fill="hold">
                                          <p:stCondLst>
                                            <p:cond delay="0"/>
                                          </p:stCondLst>
                                        </p:cTn>
                                        <p:tgtEl>
                                          <p:spTgt spid="36925"/>
                                        </p:tgtEl>
                                        <p:attrNameLst>
                                          <p:attrName>style.visibility</p:attrName>
                                        </p:attrNameLst>
                                      </p:cBhvr>
                                      <p:to>
                                        <p:strVal val="visible"/>
                                      </p:to>
                                    </p:set>
                                    <p:anim calcmode="lin" valueType="num">
                                      <p:cBhvr>
                                        <p:cTn id="217" dur="500" fill="hold"/>
                                        <p:tgtEl>
                                          <p:spTgt spid="36925"/>
                                        </p:tgtEl>
                                        <p:attrNameLst>
                                          <p:attrName>ppt_w</p:attrName>
                                        </p:attrNameLst>
                                      </p:cBhvr>
                                      <p:tavLst>
                                        <p:tav tm="0">
                                          <p:val>
                                            <p:fltVal val="0"/>
                                          </p:val>
                                        </p:tav>
                                        <p:tav tm="100000">
                                          <p:val>
                                            <p:strVal val="#ppt_w"/>
                                          </p:val>
                                        </p:tav>
                                      </p:tavLst>
                                    </p:anim>
                                    <p:anim calcmode="lin" valueType="num">
                                      <p:cBhvr>
                                        <p:cTn id="218" dur="500" fill="hold"/>
                                        <p:tgtEl>
                                          <p:spTgt spid="36925"/>
                                        </p:tgtEl>
                                        <p:attrNameLst>
                                          <p:attrName>ppt_h</p:attrName>
                                        </p:attrNameLst>
                                      </p:cBhvr>
                                      <p:tavLst>
                                        <p:tav tm="0">
                                          <p:val>
                                            <p:fltVal val="0"/>
                                          </p:val>
                                        </p:tav>
                                        <p:tav tm="100000">
                                          <p:val>
                                            <p:strVal val="#ppt_h"/>
                                          </p:val>
                                        </p:tav>
                                      </p:tavLst>
                                    </p:anim>
                                    <p:animEffect transition="in" filter="fade">
                                      <p:cBhvr>
                                        <p:cTn id="219" dur="500"/>
                                        <p:tgtEl>
                                          <p:spTgt spid="36925"/>
                                        </p:tgtEl>
                                      </p:cBhvr>
                                    </p:animEffect>
                                  </p:childTnLst>
                                </p:cTn>
                              </p:par>
                            </p:childTnLst>
                          </p:cTn>
                        </p:par>
                      </p:childTnLst>
                    </p:cTn>
                  </p:par>
                  <p:par>
                    <p:cTn id="220" fill="hold">
                      <p:stCondLst>
                        <p:cond delay="indefinite"/>
                      </p:stCondLst>
                      <p:childTnLst>
                        <p:par>
                          <p:cTn id="221" fill="hold">
                            <p:stCondLst>
                              <p:cond delay="0"/>
                            </p:stCondLst>
                            <p:childTnLst>
                              <p:par>
                                <p:cTn id="222" presetID="55" presetClass="entr" presetSubtype="0" fill="hold" grpId="0" nodeType="clickEffect">
                                  <p:stCondLst>
                                    <p:cond delay="0"/>
                                  </p:stCondLst>
                                  <p:childTnLst>
                                    <p:set>
                                      <p:cBhvr>
                                        <p:cTn id="223" dur="1" fill="hold">
                                          <p:stCondLst>
                                            <p:cond delay="0"/>
                                          </p:stCondLst>
                                        </p:cTn>
                                        <p:tgtEl>
                                          <p:spTgt spid="36920"/>
                                        </p:tgtEl>
                                        <p:attrNameLst>
                                          <p:attrName>style.visibility</p:attrName>
                                        </p:attrNameLst>
                                      </p:cBhvr>
                                      <p:to>
                                        <p:strVal val="visible"/>
                                      </p:to>
                                    </p:set>
                                    <p:anim calcmode="lin" valueType="num">
                                      <p:cBhvr>
                                        <p:cTn id="224" dur="1000" fill="hold"/>
                                        <p:tgtEl>
                                          <p:spTgt spid="36920"/>
                                        </p:tgtEl>
                                        <p:attrNameLst>
                                          <p:attrName>ppt_w</p:attrName>
                                        </p:attrNameLst>
                                      </p:cBhvr>
                                      <p:tavLst>
                                        <p:tav tm="0">
                                          <p:val>
                                            <p:strVal val="#ppt_w*0.70"/>
                                          </p:val>
                                        </p:tav>
                                        <p:tav tm="100000">
                                          <p:val>
                                            <p:strVal val="#ppt_w"/>
                                          </p:val>
                                        </p:tav>
                                      </p:tavLst>
                                    </p:anim>
                                    <p:anim calcmode="lin" valueType="num">
                                      <p:cBhvr>
                                        <p:cTn id="225" dur="1000" fill="hold"/>
                                        <p:tgtEl>
                                          <p:spTgt spid="36920"/>
                                        </p:tgtEl>
                                        <p:attrNameLst>
                                          <p:attrName>ppt_h</p:attrName>
                                        </p:attrNameLst>
                                      </p:cBhvr>
                                      <p:tavLst>
                                        <p:tav tm="0">
                                          <p:val>
                                            <p:strVal val="#ppt_h"/>
                                          </p:val>
                                        </p:tav>
                                        <p:tav tm="100000">
                                          <p:val>
                                            <p:strVal val="#ppt_h"/>
                                          </p:val>
                                        </p:tav>
                                      </p:tavLst>
                                    </p:anim>
                                    <p:animEffect transition="in" filter="fade">
                                      <p:cBhvr>
                                        <p:cTn id="226" dur="1000"/>
                                        <p:tgtEl>
                                          <p:spTgt spid="36920"/>
                                        </p:tgtEl>
                                      </p:cBhvr>
                                    </p:animEffect>
                                  </p:childTnLst>
                                </p:cTn>
                              </p:par>
                            </p:childTnLst>
                          </p:cTn>
                        </p:par>
                      </p:childTnLst>
                    </p:cTn>
                  </p:par>
                  <p:par>
                    <p:cTn id="227" fill="hold">
                      <p:stCondLst>
                        <p:cond delay="indefinite"/>
                      </p:stCondLst>
                      <p:childTnLst>
                        <p:par>
                          <p:cTn id="228" fill="hold">
                            <p:stCondLst>
                              <p:cond delay="0"/>
                            </p:stCondLst>
                            <p:childTnLst>
                              <p:par>
                                <p:cTn id="229" presetID="18" presetClass="entr" presetSubtype="6" fill="hold" grpId="0" nodeType="clickEffect">
                                  <p:stCondLst>
                                    <p:cond delay="0"/>
                                  </p:stCondLst>
                                  <p:childTnLst>
                                    <p:set>
                                      <p:cBhvr>
                                        <p:cTn id="230" dur="1" fill="hold">
                                          <p:stCondLst>
                                            <p:cond delay="0"/>
                                          </p:stCondLst>
                                        </p:cTn>
                                        <p:tgtEl>
                                          <p:spTgt spid="36922"/>
                                        </p:tgtEl>
                                        <p:attrNameLst>
                                          <p:attrName>style.visibility</p:attrName>
                                        </p:attrNameLst>
                                      </p:cBhvr>
                                      <p:to>
                                        <p:strVal val="visible"/>
                                      </p:to>
                                    </p:set>
                                    <p:animEffect transition="in" filter="strips(downRight)">
                                      <p:cBhvr>
                                        <p:cTn id="231" dur="500"/>
                                        <p:tgtEl>
                                          <p:spTgt spid="36922"/>
                                        </p:tgtEl>
                                      </p:cBhvr>
                                    </p:animEffect>
                                  </p:childTnLst>
                                </p:cTn>
                              </p:par>
                            </p:childTnLst>
                          </p:cTn>
                        </p:par>
                      </p:childTnLst>
                    </p:cTn>
                  </p:par>
                  <p:par>
                    <p:cTn id="232" fill="hold">
                      <p:stCondLst>
                        <p:cond delay="indefinite"/>
                      </p:stCondLst>
                      <p:childTnLst>
                        <p:par>
                          <p:cTn id="233" fill="hold">
                            <p:stCondLst>
                              <p:cond delay="0"/>
                            </p:stCondLst>
                            <p:childTnLst>
                              <p:par>
                                <p:cTn id="234" presetID="53" presetClass="entr" presetSubtype="0" fill="hold" grpId="0" nodeType="clickEffect">
                                  <p:stCondLst>
                                    <p:cond delay="0"/>
                                  </p:stCondLst>
                                  <p:childTnLst>
                                    <p:set>
                                      <p:cBhvr>
                                        <p:cTn id="235" dur="1" fill="hold">
                                          <p:stCondLst>
                                            <p:cond delay="0"/>
                                          </p:stCondLst>
                                        </p:cTn>
                                        <p:tgtEl>
                                          <p:spTgt spid="36909"/>
                                        </p:tgtEl>
                                        <p:attrNameLst>
                                          <p:attrName>style.visibility</p:attrName>
                                        </p:attrNameLst>
                                      </p:cBhvr>
                                      <p:to>
                                        <p:strVal val="visible"/>
                                      </p:to>
                                    </p:set>
                                    <p:anim calcmode="lin" valueType="num">
                                      <p:cBhvr>
                                        <p:cTn id="236" dur="500" fill="hold"/>
                                        <p:tgtEl>
                                          <p:spTgt spid="36909"/>
                                        </p:tgtEl>
                                        <p:attrNameLst>
                                          <p:attrName>ppt_w</p:attrName>
                                        </p:attrNameLst>
                                      </p:cBhvr>
                                      <p:tavLst>
                                        <p:tav tm="0">
                                          <p:val>
                                            <p:fltVal val="0"/>
                                          </p:val>
                                        </p:tav>
                                        <p:tav tm="100000">
                                          <p:val>
                                            <p:strVal val="#ppt_w"/>
                                          </p:val>
                                        </p:tav>
                                      </p:tavLst>
                                    </p:anim>
                                    <p:anim calcmode="lin" valueType="num">
                                      <p:cBhvr>
                                        <p:cTn id="237" dur="500" fill="hold"/>
                                        <p:tgtEl>
                                          <p:spTgt spid="36909"/>
                                        </p:tgtEl>
                                        <p:attrNameLst>
                                          <p:attrName>ppt_h</p:attrName>
                                        </p:attrNameLst>
                                      </p:cBhvr>
                                      <p:tavLst>
                                        <p:tav tm="0">
                                          <p:val>
                                            <p:fltVal val="0"/>
                                          </p:val>
                                        </p:tav>
                                        <p:tav tm="100000">
                                          <p:val>
                                            <p:strVal val="#ppt_h"/>
                                          </p:val>
                                        </p:tav>
                                      </p:tavLst>
                                    </p:anim>
                                    <p:animEffect transition="in" filter="fade">
                                      <p:cBhvr>
                                        <p:cTn id="238" dur="500"/>
                                        <p:tgtEl>
                                          <p:spTgt spid="36909"/>
                                        </p:tgtEl>
                                      </p:cBhvr>
                                    </p:animEffect>
                                  </p:childTnLst>
                                </p:cTn>
                              </p:par>
                            </p:childTnLst>
                          </p:cTn>
                        </p:par>
                      </p:childTnLst>
                    </p:cTn>
                  </p:par>
                  <p:par>
                    <p:cTn id="239" fill="hold">
                      <p:stCondLst>
                        <p:cond delay="indefinite"/>
                      </p:stCondLst>
                      <p:childTnLst>
                        <p:par>
                          <p:cTn id="240" fill="hold">
                            <p:stCondLst>
                              <p:cond delay="0"/>
                            </p:stCondLst>
                            <p:childTnLst>
                              <p:par>
                                <p:cTn id="241" presetID="55" presetClass="entr" presetSubtype="0" fill="hold" grpId="0" nodeType="clickEffect">
                                  <p:stCondLst>
                                    <p:cond delay="0"/>
                                  </p:stCondLst>
                                  <p:childTnLst>
                                    <p:set>
                                      <p:cBhvr>
                                        <p:cTn id="242" dur="1" fill="hold">
                                          <p:stCondLst>
                                            <p:cond delay="0"/>
                                          </p:stCondLst>
                                        </p:cTn>
                                        <p:tgtEl>
                                          <p:spTgt spid="36919"/>
                                        </p:tgtEl>
                                        <p:attrNameLst>
                                          <p:attrName>style.visibility</p:attrName>
                                        </p:attrNameLst>
                                      </p:cBhvr>
                                      <p:to>
                                        <p:strVal val="visible"/>
                                      </p:to>
                                    </p:set>
                                    <p:anim calcmode="lin" valueType="num">
                                      <p:cBhvr>
                                        <p:cTn id="243" dur="1000" fill="hold"/>
                                        <p:tgtEl>
                                          <p:spTgt spid="36919"/>
                                        </p:tgtEl>
                                        <p:attrNameLst>
                                          <p:attrName>ppt_w</p:attrName>
                                        </p:attrNameLst>
                                      </p:cBhvr>
                                      <p:tavLst>
                                        <p:tav tm="0">
                                          <p:val>
                                            <p:strVal val="#ppt_w*0.70"/>
                                          </p:val>
                                        </p:tav>
                                        <p:tav tm="100000">
                                          <p:val>
                                            <p:strVal val="#ppt_w"/>
                                          </p:val>
                                        </p:tav>
                                      </p:tavLst>
                                    </p:anim>
                                    <p:anim calcmode="lin" valueType="num">
                                      <p:cBhvr>
                                        <p:cTn id="244" dur="1000" fill="hold"/>
                                        <p:tgtEl>
                                          <p:spTgt spid="36919"/>
                                        </p:tgtEl>
                                        <p:attrNameLst>
                                          <p:attrName>ppt_h</p:attrName>
                                        </p:attrNameLst>
                                      </p:cBhvr>
                                      <p:tavLst>
                                        <p:tav tm="0">
                                          <p:val>
                                            <p:strVal val="#ppt_h"/>
                                          </p:val>
                                        </p:tav>
                                        <p:tav tm="100000">
                                          <p:val>
                                            <p:strVal val="#ppt_h"/>
                                          </p:val>
                                        </p:tav>
                                      </p:tavLst>
                                    </p:anim>
                                    <p:animEffect transition="in" filter="fade">
                                      <p:cBhvr>
                                        <p:cTn id="245" dur="1000"/>
                                        <p:tgtEl>
                                          <p:spTgt spid="36919"/>
                                        </p:tgtEl>
                                      </p:cBhvr>
                                    </p:animEffect>
                                  </p:childTnLst>
                                </p:cTn>
                              </p:par>
                            </p:childTnLst>
                          </p:cTn>
                        </p:par>
                      </p:childTnLst>
                    </p:cTn>
                  </p:par>
                  <p:par>
                    <p:cTn id="246" fill="hold">
                      <p:stCondLst>
                        <p:cond delay="indefinite"/>
                      </p:stCondLst>
                      <p:childTnLst>
                        <p:par>
                          <p:cTn id="247" fill="hold">
                            <p:stCondLst>
                              <p:cond delay="0"/>
                            </p:stCondLst>
                            <p:childTnLst>
                              <p:par>
                                <p:cTn id="248" presetID="53" presetClass="entr" presetSubtype="0" fill="hold" grpId="0" nodeType="clickEffect">
                                  <p:stCondLst>
                                    <p:cond delay="0"/>
                                  </p:stCondLst>
                                  <p:childTnLst>
                                    <p:set>
                                      <p:cBhvr>
                                        <p:cTn id="249" dur="1" fill="hold">
                                          <p:stCondLst>
                                            <p:cond delay="0"/>
                                          </p:stCondLst>
                                        </p:cTn>
                                        <p:tgtEl>
                                          <p:spTgt spid="64"/>
                                        </p:tgtEl>
                                        <p:attrNameLst>
                                          <p:attrName>style.visibility</p:attrName>
                                        </p:attrNameLst>
                                      </p:cBhvr>
                                      <p:to>
                                        <p:strVal val="visible"/>
                                      </p:to>
                                    </p:set>
                                    <p:anim calcmode="lin" valueType="num">
                                      <p:cBhvr>
                                        <p:cTn id="250" dur="500" fill="hold"/>
                                        <p:tgtEl>
                                          <p:spTgt spid="64"/>
                                        </p:tgtEl>
                                        <p:attrNameLst>
                                          <p:attrName>ppt_w</p:attrName>
                                        </p:attrNameLst>
                                      </p:cBhvr>
                                      <p:tavLst>
                                        <p:tav tm="0">
                                          <p:val>
                                            <p:fltVal val="0"/>
                                          </p:val>
                                        </p:tav>
                                        <p:tav tm="100000">
                                          <p:val>
                                            <p:strVal val="#ppt_w"/>
                                          </p:val>
                                        </p:tav>
                                      </p:tavLst>
                                    </p:anim>
                                    <p:anim calcmode="lin" valueType="num">
                                      <p:cBhvr>
                                        <p:cTn id="251" dur="500" fill="hold"/>
                                        <p:tgtEl>
                                          <p:spTgt spid="64"/>
                                        </p:tgtEl>
                                        <p:attrNameLst>
                                          <p:attrName>ppt_h</p:attrName>
                                        </p:attrNameLst>
                                      </p:cBhvr>
                                      <p:tavLst>
                                        <p:tav tm="0">
                                          <p:val>
                                            <p:fltVal val="0"/>
                                          </p:val>
                                        </p:tav>
                                        <p:tav tm="100000">
                                          <p:val>
                                            <p:strVal val="#ppt_h"/>
                                          </p:val>
                                        </p:tav>
                                      </p:tavLst>
                                    </p:anim>
                                    <p:animEffect transition="in" filter="fade">
                                      <p:cBhvr>
                                        <p:cTn id="252"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animBg="1"/>
      <p:bldP spid="36868" grpId="0" animBg="1"/>
      <p:bldP spid="36868" grpId="1" animBg="1"/>
      <p:bldP spid="36872" grpId="0"/>
      <p:bldP spid="36873" grpId="0"/>
      <p:bldP spid="36874" grpId="0" animBg="1"/>
      <p:bldP spid="36875" grpId="0" animBg="1"/>
      <p:bldP spid="36876" grpId="0" animBg="1"/>
      <p:bldP spid="36877" grpId="0" animBg="1"/>
      <p:bldP spid="36878" grpId="0"/>
      <p:bldP spid="36886" grpId="0"/>
      <p:bldP spid="36891" grpId="0"/>
      <p:bldP spid="36896" grpId="0"/>
      <p:bldP spid="36901" grpId="0"/>
      <p:bldP spid="36902" grpId="0" animBg="1"/>
      <p:bldP spid="36903" grpId="0" animBg="1"/>
      <p:bldP spid="36904" grpId="0" animBg="1"/>
      <p:bldP spid="36905" grpId="0"/>
      <p:bldP spid="36906" grpId="0" animBg="1"/>
      <p:bldP spid="36907" grpId="0" animBg="1"/>
      <p:bldP spid="36908" grpId="0" animBg="1"/>
      <p:bldP spid="36909" grpId="0" animBg="1"/>
      <p:bldP spid="36910" grpId="0" animBg="1"/>
      <p:bldP spid="36911" grpId="0"/>
      <p:bldP spid="36912" grpId="0" animBg="1"/>
      <p:bldP spid="36913" grpId="0" animBg="1"/>
      <p:bldP spid="36914" grpId="0" animBg="1"/>
      <p:bldP spid="36915" grpId="0" animBg="1"/>
      <p:bldP spid="36916" grpId="0" animBg="1"/>
      <p:bldP spid="36917" grpId="0" animBg="1"/>
      <p:bldP spid="36918" grpId="0" animBg="1"/>
      <p:bldP spid="36919" grpId="0"/>
      <p:bldP spid="36920" grpId="0"/>
      <p:bldP spid="36921" grpId="0" animBg="1"/>
      <p:bldP spid="36922" grpId="0" animBg="1"/>
      <p:bldP spid="36923" grpId="0" animBg="1"/>
      <p:bldP spid="36924" grpId="0" animBg="1"/>
      <p:bldP spid="36925" grpId="0" animBg="1"/>
      <p:bldP spid="6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9">
            <a:hlinkClick r:id="" action="ppaction://hlinkshowjump?jump=previousslide" highlightClick="1"/>
          </p:cNvPr>
          <p:cNvSpPr>
            <a:spLocks noChangeArrowheads="1"/>
          </p:cNvSpPr>
          <p:nvPr/>
        </p:nvSpPr>
        <p:spPr bwMode="auto">
          <a:xfrm>
            <a:off x="107950" y="115888"/>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5" name="Titolo 1"/>
          <p:cNvSpPr>
            <a:spLocks noGrp="1"/>
          </p:cNvSpPr>
          <p:nvPr>
            <p:ph type="title"/>
          </p:nvPr>
        </p:nvSpPr>
        <p:spPr>
          <a:xfrm>
            <a:off x="700118" y="-142900"/>
            <a:ext cx="8229600" cy="1143000"/>
          </a:xfrm>
        </p:spPr>
        <p:txBody>
          <a:bodyPr>
            <a:normAutofit/>
          </a:bodyPr>
          <a:lstStyle/>
          <a:p>
            <a:r>
              <a:rPr lang="it-IT" sz="2800" b="1" dirty="0" smtClean="0">
                <a:latin typeface="Times New Roman" pitchFamily="18" charset="0"/>
                <a:cs typeface="Times New Roman" pitchFamily="18" charset="0"/>
              </a:rPr>
              <a:t>Esempi di mutazioni cromosomiche sottodominanti che marcano la macroevoluzione dei primati</a:t>
            </a:r>
            <a:endParaRPr lang="it-IT" sz="2800" b="1" dirty="0">
              <a:latin typeface="Times New Roman" pitchFamily="18" charset="0"/>
              <a:cs typeface="Times New Roman" pitchFamily="18" charset="0"/>
            </a:endParaRPr>
          </a:p>
        </p:txBody>
      </p:sp>
      <p:sp>
        <p:nvSpPr>
          <p:cNvPr id="4" name="Text Box 51"/>
          <p:cNvSpPr txBox="1">
            <a:spLocks noChangeArrowheads="1"/>
          </p:cNvSpPr>
          <p:nvPr/>
        </p:nvSpPr>
        <p:spPr bwMode="auto">
          <a:xfrm>
            <a:off x="214282" y="4500570"/>
            <a:ext cx="8572560" cy="584775"/>
          </a:xfrm>
          <a:prstGeom prst="rect">
            <a:avLst/>
          </a:prstGeom>
          <a:solidFill>
            <a:schemeClr val="tx2">
              <a:lumMod val="20000"/>
              <a:lumOff val="80000"/>
            </a:schemeClr>
          </a:solidFill>
          <a:ln w="9525">
            <a:solidFill>
              <a:schemeClr val="tx2">
                <a:lumMod val="20000"/>
                <a:lumOff val="80000"/>
              </a:schemeClr>
            </a:solidFill>
            <a:miter lim="800000"/>
            <a:headEnd/>
            <a:tailEnd/>
          </a:ln>
        </p:spPr>
        <p:txBody>
          <a:bodyPr wrap="square">
            <a:spAutoFit/>
          </a:bodyPr>
          <a:lstStyle/>
          <a:p>
            <a:pPr>
              <a:spcBef>
                <a:spcPct val="50000"/>
              </a:spcBef>
            </a:pPr>
            <a:r>
              <a:rPr lang="it-IT" sz="1600" b="1" dirty="0" smtClean="0">
                <a:solidFill>
                  <a:srgbClr val="800000"/>
                </a:solidFill>
                <a:latin typeface="Times New Roman" pitchFamily="18" charset="0"/>
              </a:rPr>
              <a:t>Su una scala più ampia, tra il gibbone e l’uomo c’è una differenza cariotipica riconducibile a 21 diverse </a:t>
            </a:r>
            <a:r>
              <a:rPr lang="it-IT" sz="1600" b="1" dirty="0" err="1" smtClean="0">
                <a:solidFill>
                  <a:srgbClr val="800000"/>
                </a:solidFill>
                <a:latin typeface="Times New Roman" pitchFamily="18" charset="0"/>
              </a:rPr>
              <a:t>traslocazioni</a:t>
            </a:r>
            <a:r>
              <a:rPr lang="it-IT" sz="1600" b="1" dirty="0" smtClean="0">
                <a:solidFill>
                  <a:srgbClr val="800000"/>
                </a:solidFill>
                <a:latin typeface="Times New Roman" pitchFamily="18" charset="0"/>
              </a:rPr>
              <a:t> reciproche intervenute dopo la divergenza evolutiva.</a:t>
            </a:r>
            <a:endParaRPr lang="it-IT" sz="1600" b="1" dirty="0">
              <a:solidFill>
                <a:srgbClr val="800000"/>
              </a:solidFill>
              <a:latin typeface="Times New Roman" pitchFamily="18" charset="0"/>
            </a:endParaRPr>
          </a:p>
        </p:txBody>
      </p:sp>
      <p:sp>
        <p:nvSpPr>
          <p:cNvPr id="6" name="Text Box 51"/>
          <p:cNvSpPr txBox="1">
            <a:spLocks noChangeArrowheads="1"/>
          </p:cNvSpPr>
          <p:nvPr/>
        </p:nvSpPr>
        <p:spPr bwMode="auto">
          <a:xfrm>
            <a:off x="366682" y="928670"/>
            <a:ext cx="8572560" cy="584775"/>
          </a:xfrm>
          <a:prstGeom prst="rect">
            <a:avLst/>
          </a:prstGeom>
          <a:solidFill>
            <a:schemeClr val="accent6">
              <a:lumMod val="20000"/>
              <a:lumOff val="80000"/>
            </a:schemeClr>
          </a:solidFill>
          <a:ln w="9525">
            <a:solidFill>
              <a:schemeClr val="tx2">
                <a:lumMod val="20000"/>
                <a:lumOff val="80000"/>
              </a:schemeClr>
            </a:solidFill>
            <a:miter lim="800000"/>
            <a:headEnd/>
            <a:tailEnd/>
          </a:ln>
        </p:spPr>
        <p:txBody>
          <a:bodyPr wrap="square">
            <a:spAutoFit/>
          </a:bodyPr>
          <a:lstStyle/>
          <a:p>
            <a:pPr>
              <a:spcBef>
                <a:spcPct val="50000"/>
              </a:spcBef>
            </a:pPr>
            <a:r>
              <a:rPr lang="it-IT" sz="1600" b="1" dirty="0" smtClean="0">
                <a:solidFill>
                  <a:schemeClr val="tx2">
                    <a:lumMod val="75000"/>
                  </a:schemeClr>
                </a:solidFill>
                <a:latin typeface="Times New Roman" pitchFamily="18" charset="0"/>
              </a:rPr>
              <a:t>Il cromosoma 2  umano deriva dalla fusione centrica di 2 cromosomi </a:t>
            </a:r>
            <a:r>
              <a:rPr lang="it-IT" sz="1600" b="1" dirty="0" err="1" smtClean="0">
                <a:solidFill>
                  <a:schemeClr val="tx2">
                    <a:lumMod val="75000"/>
                  </a:schemeClr>
                </a:solidFill>
                <a:latin typeface="Times New Roman" pitchFamily="18" charset="0"/>
              </a:rPr>
              <a:t>acrocentrici</a:t>
            </a:r>
            <a:r>
              <a:rPr lang="it-IT" sz="1600" b="1" dirty="0" smtClean="0">
                <a:solidFill>
                  <a:schemeClr val="tx2">
                    <a:lumMod val="75000"/>
                  </a:schemeClr>
                </a:solidFill>
                <a:latin typeface="Times New Roman" pitchFamily="18" charset="0"/>
              </a:rPr>
              <a:t> intervenuta dopo la divergenza dalle specie viventi più vicine (</a:t>
            </a:r>
            <a:r>
              <a:rPr lang="it-IT" sz="1600" b="1" dirty="0" err="1" smtClean="0">
                <a:solidFill>
                  <a:schemeClr val="tx2">
                    <a:lumMod val="75000"/>
                  </a:schemeClr>
                </a:solidFill>
                <a:latin typeface="Times New Roman" pitchFamily="18" charset="0"/>
              </a:rPr>
              <a:t>scimpanzè</a:t>
            </a:r>
            <a:r>
              <a:rPr lang="it-IT" sz="1600" b="1" dirty="0" smtClean="0">
                <a:solidFill>
                  <a:schemeClr val="tx2">
                    <a:lumMod val="75000"/>
                  </a:schemeClr>
                </a:solidFill>
                <a:latin typeface="Times New Roman" pitchFamily="18" charset="0"/>
              </a:rPr>
              <a:t> e </a:t>
            </a:r>
            <a:r>
              <a:rPr lang="it-IT" sz="1600" b="1" dirty="0" err="1" smtClean="0">
                <a:solidFill>
                  <a:schemeClr val="tx2">
                    <a:lumMod val="75000"/>
                  </a:schemeClr>
                </a:solidFill>
                <a:latin typeface="Times New Roman" pitchFamily="18" charset="0"/>
              </a:rPr>
              <a:t>bonobo</a:t>
            </a:r>
            <a:r>
              <a:rPr lang="it-IT" sz="1600" b="1" dirty="0" smtClean="0">
                <a:solidFill>
                  <a:schemeClr val="tx2">
                    <a:lumMod val="75000"/>
                  </a:schemeClr>
                </a:solidFill>
                <a:latin typeface="Times New Roman" pitchFamily="18" charset="0"/>
              </a:rPr>
              <a:t>).</a:t>
            </a:r>
            <a:endParaRPr lang="it-IT" sz="1600" b="1" dirty="0">
              <a:solidFill>
                <a:schemeClr val="tx2">
                  <a:lumMod val="75000"/>
                </a:schemeClr>
              </a:solidFill>
              <a:latin typeface="Times New Roman" pitchFamily="18" charset="0"/>
            </a:endParaRPr>
          </a:p>
        </p:txBody>
      </p:sp>
      <p:grpSp>
        <p:nvGrpSpPr>
          <p:cNvPr id="8" name="Gruppo 78"/>
          <p:cNvGrpSpPr/>
          <p:nvPr/>
        </p:nvGrpSpPr>
        <p:grpSpPr>
          <a:xfrm>
            <a:off x="6072198" y="1714488"/>
            <a:ext cx="71438" cy="500066"/>
            <a:chOff x="8715404" y="3714752"/>
            <a:chExt cx="71438" cy="500066"/>
          </a:xfrm>
          <a:solidFill>
            <a:srgbClr val="FF6600"/>
          </a:solidFill>
        </p:grpSpPr>
        <p:cxnSp>
          <p:nvCxnSpPr>
            <p:cNvPr id="18" name="Connettore 1 17"/>
            <p:cNvCxnSpPr/>
            <p:nvPr/>
          </p:nvCxnSpPr>
          <p:spPr>
            <a:xfrm rot="5400000">
              <a:off x="8536809" y="3964785"/>
              <a:ext cx="500066" cy="0"/>
            </a:xfrm>
            <a:prstGeom prst="line">
              <a:avLst/>
            </a:prstGeom>
            <a:grpFill/>
            <a:ln w="38100">
              <a:solidFill>
                <a:srgbClr val="FF6600"/>
              </a:solidFill>
            </a:ln>
          </p:spPr>
          <p:style>
            <a:lnRef idx="1">
              <a:schemeClr val="accent1"/>
            </a:lnRef>
            <a:fillRef idx="0">
              <a:schemeClr val="accent1"/>
            </a:fillRef>
            <a:effectRef idx="0">
              <a:schemeClr val="accent1"/>
            </a:effectRef>
            <a:fontRef idx="minor">
              <a:schemeClr val="tx1"/>
            </a:fontRef>
          </p:style>
        </p:cxnSp>
        <p:sp>
          <p:nvSpPr>
            <p:cNvPr id="19" name="Ovale 18"/>
            <p:cNvSpPr/>
            <p:nvPr/>
          </p:nvSpPr>
          <p:spPr>
            <a:xfrm>
              <a:off x="8715404" y="3929066"/>
              <a:ext cx="71438" cy="71438"/>
            </a:xfrm>
            <a:prstGeom prst="ellipse">
              <a:avLst/>
            </a:prstGeom>
            <a:grp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0" name="Connettore 1 19"/>
            <p:cNvCxnSpPr/>
            <p:nvPr/>
          </p:nvCxnSpPr>
          <p:spPr>
            <a:xfrm rot="5400000">
              <a:off x="8465371" y="3964785"/>
              <a:ext cx="500066" cy="0"/>
            </a:xfrm>
            <a:prstGeom prst="line">
              <a:avLst/>
            </a:prstGeom>
            <a:grpFill/>
            <a:ln w="38100">
              <a:solidFill>
                <a:srgbClr val="FF6600"/>
              </a:solidFill>
            </a:ln>
          </p:spPr>
          <p:style>
            <a:lnRef idx="1">
              <a:schemeClr val="accent1"/>
            </a:lnRef>
            <a:fillRef idx="0">
              <a:schemeClr val="accent1"/>
            </a:fillRef>
            <a:effectRef idx="0">
              <a:schemeClr val="accent1"/>
            </a:effectRef>
            <a:fontRef idx="minor">
              <a:schemeClr val="tx1"/>
            </a:fontRef>
          </p:style>
        </p:cxnSp>
      </p:grpSp>
      <p:grpSp>
        <p:nvGrpSpPr>
          <p:cNvPr id="9" name="Gruppo 108"/>
          <p:cNvGrpSpPr/>
          <p:nvPr/>
        </p:nvGrpSpPr>
        <p:grpSpPr>
          <a:xfrm>
            <a:off x="571472" y="1714488"/>
            <a:ext cx="285752" cy="366714"/>
            <a:chOff x="8715404" y="4491046"/>
            <a:chExt cx="285752" cy="366714"/>
          </a:xfrm>
        </p:grpSpPr>
        <p:grpSp>
          <p:nvGrpSpPr>
            <p:cNvPr id="10" name="Gruppo 88"/>
            <p:cNvGrpSpPr/>
            <p:nvPr/>
          </p:nvGrpSpPr>
          <p:grpSpPr>
            <a:xfrm>
              <a:off x="8715404" y="4491046"/>
              <a:ext cx="71438" cy="223838"/>
              <a:chOff x="8143900" y="5357826"/>
              <a:chExt cx="71438" cy="223838"/>
            </a:xfrm>
          </p:grpSpPr>
          <p:cxnSp>
            <p:nvCxnSpPr>
              <p:cNvPr id="15" name="Connettore 1 14"/>
              <p:cNvCxnSpPr/>
              <p:nvPr/>
            </p:nvCxnSpPr>
            <p:spPr>
              <a:xfrm rot="5400000">
                <a:off x="8036743" y="5464983"/>
                <a:ext cx="214314" cy="0"/>
              </a:xfrm>
              <a:prstGeom prst="line">
                <a:avLst/>
              </a:prstGeom>
              <a:solidFill>
                <a:srgbClr val="339933"/>
              </a:solidFill>
              <a:ln w="38100">
                <a:solidFill>
                  <a:srgbClr val="339933"/>
                </a:solidFill>
              </a:ln>
            </p:spPr>
            <p:style>
              <a:lnRef idx="1">
                <a:schemeClr val="accent1"/>
              </a:lnRef>
              <a:fillRef idx="0">
                <a:schemeClr val="accent1"/>
              </a:fillRef>
              <a:effectRef idx="0">
                <a:schemeClr val="accent1"/>
              </a:effectRef>
              <a:fontRef idx="minor">
                <a:schemeClr val="tx1"/>
              </a:fontRef>
            </p:style>
          </p:cxnSp>
          <p:cxnSp>
            <p:nvCxnSpPr>
              <p:cNvPr id="16" name="Connettore 1 15"/>
              <p:cNvCxnSpPr/>
              <p:nvPr/>
            </p:nvCxnSpPr>
            <p:spPr>
              <a:xfrm rot="5400000">
                <a:off x="8108181" y="5464983"/>
                <a:ext cx="214314" cy="0"/>
              </a:xfrm>
              <a:prstGeom prst="line">
                <a:avLst/>
              </a:prstGeom>
              <a:solidFill>
                <a:srgbClr val="339933"/>
              </a:solidFill>
              <a:ln w="38100">
                <a:solidFill>
                  <a:srgbClr val="339933"/>
                </a:solidFill>
              </a:ln>
            </p:spPr>
            <p:style>
              <a:lnRef idx="1">
                <a:schemeClr val="accent1"/>
              </a:lnRef>
              <a:fillRef idx="0">
                <a:schemeClr val="accent1"/>
              </a:fillRef>
              <a:effectRef idx="0">
                <a:schemeClr val="accent1"/>
              </a:effectRef>
              <a:fontRef idx="minor">
                <a:schemeClr val="tx1"/>
              </a:fontRef>
            </p:style>
          </p:cxnSp>
          <p:sp>
            <p:nvSpPr>
              <p:cNvPr id="17" name="Ovale 16"/>
              <p:cNvSpPr/>
              <p:nvPr/>
            </p:nvSpPr>
            <p:spPr>
              <a:xfrm>
                <a:off x="8143900" y="5510226"/>
                <a:ext cx="71438" cy="71438"/>
              </a:xfrm>
              <a:prstGeom prst="ellipse">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11" name="Gruppo 91"/>
            <p:cNvGrpSpPr/>
            <p:nvPr/>
          </p:nvGrpSpPr>
          <p:grpSpPr>
            <a:xfrm>
              <a:off x="8929718" y="4643446"/>
              <a:ext cx="71438" cy="214314"/>
              <a:chOff x="8501090" y="5357826"/>
              <a:chExt cx="71438" cy="214314"/>
            </a:xfrm>
          </p:grpSpPr>
          <p:cxnSp>
            <p:nvCxnSpPr>
              <p:cNvPr id="12" name="Connettore 1 11"/>
              <p:cNvCxnSpPr/>
              <p:nvPr/>
            </p:nvCxnSpPr>
            <p:spPr>
              <a:xfrm rot="5400000">
                <a:off x="8393933" y="5464983"/>
                <a:ext cx="214314" cy="0"/>
              </a:xfrm>
              <a:prstGeom prst="line">
                <a:avLst/>
              </a:prstGeom>
              <a:solidFill>
                <a:srgbClr val="339933"/>
              </a:solidFill>
              <a:ln w="38100">
                <a:solidFill>
                  <a:srgbClr val="339933"/>
                </a:solidFill>
              </a:ln>
            </p:spPr>
            <p:style>
              <a:lnRef idx="1">
                <a:schemeClr val="accent1"/>
              </a:lnRef>
              <a:fillRef idx="0">
                <a:schemeClr val="accent1"/>
              </a:fillRef>
              <a:effectRef idx="0">
                <a:schemeClr val="accent1"/>
              </a:effectRef>
              <a:fontRef idx="minor">
                <a:schemeClr val="tx1"/>
              </a:fontRef>
            </p:style>
          </p:cxnSp>
          <p:sp>
            <p:nvSpPr>
              <p:cNvPr id="13" name="Ovale 12"/>
              <p:cNvSpPr/>
              <p:nvPr/>
            </p:nvSpPr>
            <p:spPr>
              <a:xfrm>
                <a:off x="8501090" y="5357826"/>
                <a:ext cx="71438" cy="71438"/>
              </a:xfrm>
              <a:prstGeom prst="ellipse">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14" name="Connettore 1 13"/>
              <p:cNvCxnSpPr/>
              <p:nvPr/>
            </p:nvCxnSpPr>
            <p:spPr>
              <a:xfrm rot="5400000">
                <a:off x="8465371" y="5464983"/>
                <a:ext cx="214314" cy="0"/>
              </a:xfrm>
              <a:prstGeom prst="line">
                <a:avLst/>
              </a:prstGeom>
              <a:solidFill>
                <a:srgbClr val="339933"/>
              </a:solidFill>
              <a:ln w="38100">
                <a:solidFill>
                  <a:srgbClr val="339933"/>
                </a:solidFill>
              </a:ln>
            </p:spPr>
            <p:style>
              <a:lnRef idx="1">
                <a:schemeClr val="accent1"/>
              </a:lnRef>
              <a:fillRef idx="0">
                <a:schemeClr val="accent1"/>
              </a:fillRef>
              <a:effectRef idx="0">
                <a:schemeClr val="accent1"/>
              </a:effectRef>
              <a:fontRef idx="minor">
                <a:schemeClr val="tx1"/>
              </a:fontRef>
            </p:style>
          </p:cxnSp>
        </p:grpSp>
      </p:grpSp>
      <p:sp>
        <p:nvSpPr>
          <p:cNvPr id="21" name="CasellaDiTesto 20"/>
          <p:cNvSpPr txBox="1"/>
          <p:nvPr/>
        </p:nvSpPr>
        <p:spPr>
          <a:xfrm>
            <a:off x="1214414" y="1643050"/>
            <a:ext cx="3214710" cy="738664"/>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Cromosomi non omologhi </a:t>
            </a:r>
            <a:r>
              <a:rPr lang="it-IT" sz="1400" b="1" dirty="0" err="1" smtClean="0">
                <a:latin typeface="Times New Roman" pitchFamily="18" charset="0"/>
                <a:cs typeface="Times New Roman" pitchFamily="18" charset="0"/>
              </a:rPr>
              <a:t>acrocentrici</a:t>
            </a:r>
            <a:r>
              <a:rPr lang="it-IT" sz="1400" b="1" dirty="0" smtClean="0">
                <a:latin typeface="Times New Roman" pitchFamily="18" charset="0"/>
                <a:cs typeface="Times New Roman" pitchFamily="18" charset="0"/>
              </a:rPr>
              <a:t> ancestrali conservati in tutte le catarrine</a:t>
            </a:r>
            <a:endParaRPr lang="it-IT" sz="1400" b="1" dirty="0">
              <a:latin typeface="Times New Roman" pitchFamily="18" charset="0"/>
              <a:cs typeface="Times New Roman" pitchFamily="18" charset="0"/>
            </a:endParaRPr>
          </a:p>
        </p:txBody>
      </p:sp>
      <p:sp>
        <p:nvSpPr>
          <p:cNvPr id="22" name="Freccia a destra 21"/>
          <p:cNvSpPr/>
          <p:nvPr/>
        </p:nvSpPr>
        <p:spPr>
          <a:xfrm>
            <a:off x="4429124" y="1928802"/>
            <a:ext cx="1357322" cy="14287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 name="CasellaDiTesto 22"/>
          <p:cNvSpPr txBox="1"/>
          <p:nvPr/>
        </p:nvSpPr>
        <p:spPr>
          <a:xfrm>
            <a:off x="4000496" y="3763036"/>
            <a:ext cx="2500330" cy="523220"/>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Fissione centrica +</a:t>
            </a:r>
          </a:p>
          <a:p>
            <a:r>
              <a:rPr lang="it-IT" sz="1400" b="1" dirty="0" smtClean="0">
                <a:latin typeface="Times New Roman" pitchFamily="18" charset="0"/>
                <a:cs typeface="Times New Roman" pitchFamily="18" charset="0"/>
              </a:rPr>
              <a:t>spostamento del centromero</a:t>
            </a:r>
            <a:endParaRPr lang="it-IT" sz="1400" b="1" dirty="0">
              <a:latin typeface="Times New Roman" pitchFamily="18" charset="0"/>
              <a:cs typeface="Times New Roman" pitchFamily="18" charset="0"/>
            </a:endParaRPr>
          </a:p>
        </p:txBody>
      </p:sp>
      <p:sp>
        <p:nvSpPr>
          <p:cNvPr id="24" name="CasellaDiTesto 23"/>
          <p:cNvSpPr txBox="1"/>
          <p:nvPr/>
        </p:nvSpPr>
        <p:spPr>
          <a:xfrm>
            <a:off x="6367474" y="1785926"/>
            <a:ext cx="2205054" cy="310036"/>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Cromosoma 2 umano</a:t>
            </a:r>
            <a:endParaRPr lang="it-IT" sz="1400" b="1" dirty="0">
              <a:latin typeface="Times New Roman" pitchFamily="18" charset="0"/>
              <a:cs typeface="Times New Roman" pitchFamily="18" charset="0"/>
            </a:endParaRPr>
          </a:p>
        </p:txBody>
      </p:sp>
      <p:grpSp>
        <p:nvGrpSpPr>
          <p:cNvPr id="25" name="Gruppo 78"/>
          <p:cNvGrpSpPr/>
          <p:nvPr/>
        </p:nvGrpSpPr>
        <p:grpSpPr>
          <a:xfrm>
            <a:off x="571472" y="3548722"/>
            <a:ext cx="71438" cy="500066"/>
            <a:chOff x="8715404" y="3714752"/>
            <a:chExt cx="71438" cy="500066"/>
          </a:xfrm>
          <a:solidFill>
            <a:srgbClr val="0000FF"/>
          </a:solidFill>
        </p:grpSpPr>
        <p:cxnSp>
          <p:nvCxnSpPr>
            <p:cNvPr id="26" name="Connettore 1 25"/>
            <p:cNvCxnSpPr/>
            <p:nvPr/>
          </p:nvCxnSpPr>
          <p:spPr>
            <a:xfrm rot="5400000">
              <a:off x="8536809" y="3964785"/>
              <a:ext cx="500066" cy="0"/>
            </a:xfrm>
            <a:prstGeom prst="line">
              <a:avLst/>
            </a:prstGeom>
            <a:grpFill/>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27" name="Ovale 26"/>
            <p:cNvSpPr/>
            <p:nvPr/>
          </p:nvSpPr>
          <p:spPr>
            <a:xfrm>
              <a:off x="8715404" y="3929066"/>
              <a:ext cx="71438" cy="71438"/>
            </a:xfrm>
            <a:prstGeom prst="ellipse">
              <a:avLst/>
            </a:prstGeom>
            <a:grp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8" name="Connettore 1 27"/>
            <p:cNvCxnSpPr/>
            <p:nvPr/>
          </p:nvCxnSpPr>
          <p:spPr>
            <a:xfrm rot="5400000">
              <a:off x="8465371" y="3964785"/>
              <a:ext cx="500066" cy="0"/>
            </a:xfrm>
            <a:prstGeom prst="line">
              <a:avLst/>
            </a:prstGeom>
            <a:grpFill/>
            <a:ln w="38100">
              <a:solidFill>
                <a:srgbClr val="0000FF"/>
              </a:solidFill>
            </a:ln>
          </p:spPr>
          <p:style>
            <a:lnRef idx="1">
              <a:schemeClr val="accent1"/>
            </a:lnRef>
            <a:fillRef idx="0">
              <a:schemeClr val="accent1"/>
            </a:fillRef>
            <a:effectRef idx="0">
              <a:schemeClr val="accent1"/>
            </a:effectRef>
            <a:fontRef idx="minor">
              <a:schemeClr val="tx1"/>
            </a:fontRef>
          </p:style>
        </p:cxnSp>
      </p:grpSp>
      <p:sp>
        <p:nvSpPr>
          <p:cNvPr id="29" name="CasellaDiTesto 28"/>
          <p:cNvSpPr txBox="1"/>
          <p:nvPr/>
        </p:nvSpPr>
        <p:spPr>
          <a:xfrm>
            <a:off x="857224" y="3405846"/>
            <a:ext cx="3429024" cy="307777"/>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Cromosoma </a:t>
            </a:r>
            <a:r>
              <a:rPr lang="it-IT" sz="1400" b="1" dirty="0" err="1" smtClean="0">
                <a:latin typeface="Times New Roman" pitchFamily="18" charset="0"/>
                <a:cs typeface="Times New Roman" pitchFamily="18" charset="0"/>
              </a:rPr>
              <a:t>metacrocentrico</a:t>
            </a:r>
            <a:r>
              <a:rPr lang="it-IT" sz="1400" b="1" dirty="0" smtClean="0">
                <a:latin typeface="Times New Roman" pitchFamily="18" charset="0"/>
                <a:cs typeface="Times New Roman" pitchFamily="18" charset="0"/>
              </a:rPr>
              <a:t> ancestrale</a:t>
            </a:r>
            <a:endParaRPr lang="it-IT" sz="1400" b="1" dirty="0">
              <a:latin typeface="Times New Roman" pitchFamily="18" charset="0"/>
              <a:cs typeface="Times New Roman" pitchFamily="18" charset="0"/>
            </a:endParaRPr>
          </a:p>
        </p:txBody>
      </p:sp>
      <p:sp>
        <p:nvSpPr>
          <p:cNvPr id="30" name="Freccia a destra 29"/>
          <p:cNvSpPr/>
          <p:nvPr/>
        </p:nvSpPr>
        <p:spPr>
          <a:xfrm>
            <a:off x="4357686" y="3691598"/>
            <a:ext cx="1357322" cy="14287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1" name="CasellaDiTesto 30"/>
          <p:cNvSpPr txBox="1"/>
          <p:nvPr/>
        </p:nvSpPr>
        <p:spPr>
          <a:xfrm>
            <a:off x="4295772" y="2000240"/>
            <a:ext cx="1990740" cy="308906"/>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Fusione centrica</a:t>
            </a:r>
            <a:endParaRPr lang="it-IT" sz="1400" b="1" dirty="0">
              <a:latin typeface="Times New Roman" pitchFamily="18" charset="0"/>
              <a:cs typeface="Times New Roman" pitchFamily="18" charset="0"/>
            </a:endParaRPr>
          </a:p>
        </p:txBody>
      </p:sp>
      <p:sp>
        <p:nvSpPr>
          <p:cNvPr id="32" name="Text Box 51"/>
          <p:cNvSpPr txBox="1">
            <a:spLocks noChangeArrowheads="1"/>
          </p:cNvSpPr>
          <p:nvPr/>
        </p:nvSpPr>
        <p:spPr bwMode="auto">
          <a:xfrm>
            <a:off x="357158" y="2487035"/>
            <a:ext cx="8572560" cy="830997"/>
          </a:xfrm>
          <a:prstGeom prst="rect">
            <a:avLst/>
          </a:prstGeom>
          <a:solidFill>
            <a:schemeClr val="accent4"/>
          </a:solidFill>
          <a:ln w="9525">
            <a:solidFill>
              <a:schemeClr val="tx2">
                <a:lumMod val="20000"/>
                <a:lumOff val="80000"/>
              </a:schemeClr>
            </a:solidFill>
            <a:miter lim="800000"/>
            <a:headEnd/>
            <a:tailEnd/>
          </a:ln>
        </p:spPr>
        <p:txBody>
          <a:bodyPr wrap="square">
            <a:spAutoFit/>
          </a:bodyPr>
          <a:lstStyle/>
          <a:p>
            <a:pPr>
              <a:spcBef>
                <a:spcPct val="50000"/>
              </a:spcBef>
            </a:pPr>
            <a:r>
              <a:rPr lang="it-IT" sz="1600" b="1" dirty="0" smtClean="0">
                <a:solidFill>
                  <a:srgbClr val="CCFF33"/>
                </a:solidFill>
                <a:latin typeface="Times New Roman" pitchFamily="18" charset="0"/>
              </a:rPr>
              <a:t>I cromosomi 14 e 15  umani, comuni alle altre scimmie antropomorfe derivano dalla fissione centrica di un cromosoma </a:t>
            </a:r>
            <a:r>
              <a:rPr lang="it-IT" sz="1600" b="1" dirty="0" err="1" smtClean="0">
                <a:solidFill>
                  <a:srgbClr val="CCFF33"/>
                </a:solidFill>
                <a:latin typeface="Times New Roman" pitchFamily="18" charset="0"/>
              </a:rPr>
              <a:t>metacrocentrico</a:t>
            </a:r>
            <a:r>
              <a:rPr lang="it-IT" sz="1600" b="1" dirty="0" smtClean="0">
                <a:solidFill>
                  <a:srgbClr val="CCFF33"/>
                </a:solidFill>
                <a:latin typeface="Times New Roman" pitchFamily="18" charset="0"/>
              </a:rPr>
              <a:t> accompagnato da uno “spostamento” del centromero intervenuta dopo la divergenza dalle altre catarrine.</a:t>
            </a:r>
            <a:endParaRPr lang="it-IT" sz="1600" b="1" dirty="0">
              <a:solidFill>
                <a:srgbClr val="CCFF33"/>
              </a:solidFill>
              <a:latin typeface="Times New Roman" pitchFamily="18" charset="0"/>
            </a:endParaRPr>
          </a:p>
        </p:txBody>
      </p:sp>
      <p:grpSp>
        <p:nvGrpSpPr>
          <p:cNvPr id="42" name="Gruppo 41"/>
          <p:cNvGrpSpPr/>
          <p:nvPr/>
        </p:nvGrpSpPr>
        <p:grpSpPr>
          <a:xfrm>
            <a:off x="6143636" y="3490914"/>
            <a:ext cx="285752" cy="366714"/>
            <a:chOff x="6143636" y="3490914"/>
            <a:chExt cx="285752" cy="366714"/>
          </a:xfrm>
        </p:grpSpPr>
        <p:grpSp>
          <p:nvGrpSpPr>
            <p:cNvPr id="34" name="Gruppo 88"/>
            <p:cNvGrpSpPr/>
            <p:nvPr/>
          </p:nvGrpSpPr>
          <p:grpSpPr>
            <a:xfrm flipV="1">
              <a:off x="6143636" y="3490914"/>
              <a:ext cx="71438" cy="223838"/>
              <a:chOff x="8143900" y="5357826"/>
              <a:chExt cx="71438" cy="223838"/>
            </a:xfrm>
          </p:grpSpPr>
          <p:cxnSp>
            <p:nvCxnSpPr>
              <p:cNvPr id="39" name="Connettore 1 38"/>
              <p:cNvCxnSpPr/>
              <p:nvPr/>
            </p:nvCxnSpPr>
            <p:spPr>
              <a:xfrm rot="5400000">
                <a:off x="8036743" y="5464983"/>
                <a:ext cx="214314" cy="0"/>
              </a:xfrm>
              <a:prstGeom prst="line">
                <a:avLst/>
              </a:prstGeom>
              <a:solidFill>
                <a:srgbClr val="339933"/>
              </a:solidFill>
              <a:ln w="38100">
                <a:solidFill>
                  <a:srgbClr val="339933"/>
                </a:solidFill>
              </a:ln>
            </p:spPr>
            <p:style>
              <a:lnRef idx="1">
                <a:schemeClr val="accent1"/>
              </a:lnRef>
              <a:fillRef idx="0">
                <a:schemeClr val="accent1"/>
              </a:fillRef>
              <a:effectRef idx="0">
                <a:schemeClr val="accent1"/>
              </a:effectRef>
              <a:fontRef idx="minor">
                <a:schemeClr val="tx1"/>
              </a:fontRef>
            </p:style>
          </p:cxnSp>
          <p:cxnSp>
            <p:nvCxnSpPr>
              <p:cNvPr id="40" name="Connettore 1 39"/>
              <p:cNvCxnSpPr/>
              <p:nvPr/>
            </p:nvCxnSpPr>
            <p:spPr>
              <a:xfrm rot="5400000">
                <a:off x="8108181" y="5464983"/>
                <a:ext cx="214314" cy="0"/>
              </a:xfrm>
              <a:prstGeom prst="line">
                <a:avLst/>
              </a:prstGeom>
              <a:solidFill>
                <a:srgbClr val="339933"/>
              </a:solidFill>
              <a:ln w="38100">
                <a:solidFill>
                  <a:srgbClr val="339933"/>
                </a:solidFill>
              </a:ln>
            </p:spPr>
            <p:style>
              <a:lnRef idx="1">
                <a:schemeClr val="accent1"/>
              </a:lnRef>
              <a:fillRef idx="0">
                <a:schemeClr val="accent1"/>
              </a:fillRef>
              <a:effectRef idx="0">
                <a:schemeClr val="accent1"/>
              </a:effectRef>
              <a:fontRef idx="minor">
                <a:schemeClr val="tx1"/>
              </a:fontRef>
            </p:style>
          </p:cxnSp>
          <p:sp>
            <p:nvSpPr>
              <p:cNvPr id="41" name="Ovale 40"/>
              <p:cNvSpPr/>
              <p:nvPr/>
            </p:nvSpPr>
            <p:spPr>
              <a:xfrm>
                <a:off x="8143900" y="5510226"/>
                <a:ext cx="71438" cy="71438"/>
              </a:xfrm>
              <a:prstGeom prst="ellipse">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35" name="Gruppo 91"/>
            <p:cNvGrpSpPr/>
            <p:nvPr/>
          </p:nvGrpSpPr>
          <p:grpSpPr>
            <a:xfrm>
              <a:off x="6357950" y="3643314"/>
              <a:ext cx="71438" cy="214314"/>
              <a:chOff x="8501090" y="5357826"/>
              <a:chExt cx="71438" cy="214314"/>
            </a:xfrm>
          </p:grpSpPr>
          <p:cxnSp>
            <p:nvCxnSpPr>
              <p:cNvPr id="36" name="Connettore 1 35"/>
              <p:cNvCxnSpPr/>
              <p:nvPr/>
            </p:nvCxnSpPr>
            <p:spPr>
              <a:xfrm rot="5400000">
                <a:off x="8393933" y="5464983"/>
                <a:ext cx="214314" cy="0"/>
              </a:xfrm>
              <a:prstGeom prst="line">
                <a:avLst/>
              </a:prstGeom>
              <a:solidFill>
                <a:srgbClr val="339933"/>
              </a:solidFill>
              <a:ln w="38100">
                <a:solidFill>
                  <a:srgbClr val="339933"/>
                </a:solidFill>
              </a:ln>
            </p:spPr>
            <p:style>
              <a:lnRef idx="1">
                <a:schemeClr val="accent1"/>
              </a:lnRef>
              <a:fillRef idx="0">
                <a:schemeClr val="accent1"/>
              </a:fillRef>
              <a:effectRef idx="0">
                <a:schemeClr val="accent1"/>
              </a:effectRef>
              <a:fontRef idx="minor">
                <a:schemeClr val="tx1"/>
              </a:fontRef>
            </p:style>
          </p:cxnSp>
          <p:sp>
            <p:nvSpPr>
              <p:cNvPr id="37" name="Ovale 36"/>
              <p:cNvSpPr/>
              <p:nvPr/>
            </p:nvSpPr>
            <p:spPr>
              <a:xfrm>
                <a:off x="8501090" y="5357826"/>
                <a:ext cx="71438" cy="71438"/>
              </a:xfrm>
              <a:prstGeom prst="ellipse">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38" name="Connettore 1 37"/>
              <p:cNvCxnSpPr/>
              <p:nvPr/>
            </p:nvCxnSpPr>
            <p:spPr>
              <a:xfrm rot="5400000">
                <a:off x="8465371" y="5464983"/>
                <a:ext cx="214314" cy="0"/>
              </a:xfrm>
              <a:prstGeom prst="line">
                <a:avLst/>
              </a:prstGeom>
              <a:solidFill>
                <a:srgbClr val="339933"/>
              </a:solidFill>
              <a:ln w="38100">
                <a:solidFill>
                  <a:srgbClr val="339933"/>
                </a:solidFill>
              </a:ln>
            </p:spPr>
            <p:style>
              <a:lnRef idx="1">
                <a:schemeClr val="accent1"/>
              </a:lnRef>
              <a:fillRef idx="0">
                <a:schemeClr val="accent1"/>
              </a:fillRef>
              <a:effectRef idx="0">
                <a:schemeClr val="accent1"/>
              </a:effectRef>
              <a:fontRef idx="minor">
                <a:schemeClr val="tx1"/>
              </a:fontRef>
            </p:style>
          </p:cxnSp>
        </p:grpSp>
      </p:grpSp>
      <p:sp>
        <p:nvSpPr>
          <p:cNvPr id="43" name="CasellaDiTesto 42"/>
          <p:cNvSpPr txBox="1"/>
          <p:nvPr/>
        </p:nvSpPr>
        <p:spPr>
          <a:xfrm>
            <a:off x="6519874" y="3547592"/>
            <a:ext cx="2205054" cy="738664"/>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Cromosomi 14 e 15 umani, comuni alle altre scimmie antropomorfe</a:t>
            </a:r>
            <a:endParaRPr lang="it-IT" sz="1400" b="1" dirty="0">
              <a:latin typeface="Times New Roman" pitchFamily="18" charset="0"/>
              <a:cs typeface="Times New Roman" pitchFamily="18" charset="0"/>
            </a:endParaRPr>
          </a:p>
        </p:txBody>
      </p:sp>
      <p:sp>
        <p:nvSpPr>
          <p:cNvPr id="45" name="Text Box 51"/>
          <p:cNvSpPr txBox="1">
            <a:spLocks noChangeArrowheads="1"/>
          </p:cNvSpPr>
          <p:nvPr/>
        </p:nvSpPr>
        <p:spPr bwMode="auto">
          <a:xfrm>
            <a:off x="142844" y="5487431"/>
            <a:ext cx="8572560" cy="1077218"/>
          </a:xfrm>
          <a:prstGeom prst="rect">
            <a:avLst/>
          </a:prstGeom>
          <a:solidFill>
            <a:schemeClr val="accent2">
              <a:lumMod val="20000"/>
              <a:lumOff val="80000"/>
            </a:schemeClr>
          </a:solidFill>
          <a:ln w="9525">
            <a:solidFill>
              <a:schemeClr val="tx2">
                <a:lumMod val="20000"/>
                <a:lumOff val="80000"/>
              </a:schemeClr>
            </a:solidFill>
            <a:miter lim="800000"/>
            <a:headEnd/>
            <a:tailEnd/>
          </a:ln>
        </p:spPr>
        <p:txBody>
          <a:bodyPr wrap="square">
            <a:spAutoFit/>
          </a:bodyPr>
          <a:lstStyle/>
          <a:p>
            <a:pPr>
              <a:spcBef>
                <a:spcPct val="50000"/>
              </a:spcBef>
            </a:pPr>
            <a:r>
              <a:rPr lang="it-IT" sz="1600" b="1" dirty="0" smtClean="0">
                <a:solidFill>
                  <a:schemeClr val="tx2"/>
                </a:solidFill>
                <a:latin typeface="Times New Roman" pitchFamily="18" charset="0"/>
              </a:rPr>
              <a:t>La presenza di questi riordinamenti cromosomici testimoniano dell’occorrenza </a:t>
            </a:r>
            <a:r>
              <a:rPr lang="it-IT" sz="1600" b="1" dirty="0" err="1" smtClean="0">
                <a:solidFill>
                  <a:schemeClr val="tx2"/>
                </a:solidFill>
                <a:latin typeface="Times New Roman" pitchFamily="18" charset="0"/>
              </a:rPr>
              <a:t>deelle</a:t>
            </a:r>
            <a:r>
              <a:rPr lang="it-IT" sz="1600" b="1" dirty="0" smtClean="0">
                <a:solidFill>
                  <a:schemeClr val="tx2"/>
                </a:solidFill>
                <a:latin typeface="Times New Roman" pitchFamily="18" charset="0"/>
              </a:rPr>
              <a:t> condizioni particolari compatibili con la fissazione e l’espansione di mutazioni cromosomiche sottodominanti durante le diverse fasi della divergenza evolutiva, sulle quali è verosimile che tali mutazioni abbiano esercitato un ruolo propulsivo.</a:t>
            </a:r>
            <a:endParaRPr lang="it-IT" sz="1600" b="1" dirty="0">
              <a:solidFill>
                <a:schemeClr val="tx2"/>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strVal val="#ppt_w*0.70"/>
                                          </p:val>
                                        </p:tav>
                                        <p:tav tm="100000">
                                          <p:val>
                                            <p:strVal val="#ppt_w"/>
                                          </p:val>
                                        </p:tav>
                                      </p:tavLst>
                                    </p:anim>
                                    <p:anim calcmode="lin" valueType="num">
                                      <p:cBhvr>
                                        <p:cTn id="15" dur="1000" fill="hold"/>
                                        <p:tgtEl>
                                          <p:spTgt spid="9"/>
                                        </p:tgtEl>
                                        <p:attrNameLst>
                                          <p:attrName>ppt_h</p:attrName>
                                        </p:attrNameLst>
                                      </p:cBhvr>
                                      <p:tavLst>
                                        <p:tav tm="0">
                                          <p:val>
                                            <p:strVal val="#ppt_h"/>
                                          </p:val>
                                        </p:tav>
                                        <p:tav tm="100000">
                                          <p:val>
                                            <p:strVal val="#ppt_h"/>
                                          </p:val>
                                        </p:tav>
                                      </p:tavLst>
                                    </p:anim>
                                    <p:animEffect transition="in" filter="fade">
                                      <p:cBhvr>
                                        <p:cTn id="16" dur="1000"/>
                                        <p:tgtEl>
                                          <p:spTgt spid="9"/>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20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6"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strips(downRight)">
                                      <p:cBhvr>
                                        <p:cTn id="25" dur="500"/>
                                        <p:tgtEl>
                                          <p:spTgt spid="22"/>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2000"/>
                                        <p:tgtEl>
                                          <p:spTgt spid="31"/>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1000" fill="hold"/>
                                        <p:tgtEl>
                                          <p:spTgt spid="8"/>
                                        </p:tgtEl>
                                        <p:attrNameLst>
                                          <p:attrName>ppt_w</p:attrName>
                                        </p:attrNameLst>
                                      </p:cBhvr>
                                      <p:tavLst>
                                        <p:tav tm="0">
                                          <p:val>
                                            <p:strVal val="#ppt_w*0.70"/>
                                          </p:val>
                                        </p:tav>
                                        <p:tav tm="100000">
                                          <p:val>
                                            <p:strVal val="#ppt_w"/>
                                          </p:val>
                                        </p:tav>
                                      </p:tavLst>
                                    </p:anim>
                                    <p:anim calcmode="lin" valueType="num">
                                      <p:cBhvr>
                                        <p:cTn id="35" dur="1000" fill="hold"/>
                                        <p:tgtEl>
                                          <p:spTgt spid="8"/>
                                        </p:tgtEl>
                                        <p:attrNameLst>
                                          <p:attrName>ppt_h</p:attrName>
                                        </p:attrNameLst>
                                      </p:cBhvr>
                                      <p:tavLst>
                                        <p:tav tm="0">
                                          <p:val>
                                            <p:strVal val="#ppt_h"/>
                                          </p:val>
                                        </p:tav>
                                        <p:tav tm="100000">
                                          <p:val>
                                            <p:strVal val="#ppt_h"/>
                                          </p:val>
                                        </p:tav>
                                      </p:tavLst>
                                    </p:anim>
                                    <p:animEffect transition="in" filter="fade">
                                      <p:cBhvr>
                                        <p:cTn id="36" dur="1000"/>
                                        <p:tgtEl>
                                          <p:spTgt spid="8"/>
                                        </p:tgtEl>
                                      </p:cBhvr>
                                    </p:animEffect>
                                  </p:childTnLst>
                                </p:cTn>
                              </p:par>
                            </p:childTnLst>
                          </p:cTn>
                        </p:par>
                        <p:par>
                          <p:cTn id="37" fill="hold">
                            <p:stCondLst>
                              <p:cond delay="1000"/>
                            </p:stCondLst>
                            <p:childTnLst>
                              <p:par>
                                <p:cTn id="38" presetID="10" presetClass="entr" presetSubtype="0"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2000"/>
                                        <p:tgtEl>
                                          <p:spTgt spid="24"/>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0" fill="hold" grpId="0" nodeType="clickEffect">
                                  <p:stCondLst>
                                    <p:cond delay="0"/>
                                  </p:stCondLst>
                                  <p:childTnLst>
                                    <p:set>
                                      <p:cBhvr>
                                        <p:cTn id="44" dur="1" fill="hold">
                                          <p:stCondLst>
                                            <p:cond delay="0"/>
                                          </p:stCondLst>
                                        </p:cTn>
                                        <p:tgtEl>
                                          <p:spTgt spid="32"/>
                                        </p:tgtEl>
                                        <p:attrNameLst>
                                          <p:attrName>style.visibility</p:attrName>
                                        </p:attrNameLst>
                                      </p:cBhvr>
                                      <p:to>
                                        <p:strVal val="visible"/>
                                      </p:to>
                                    </p:set>
                                    <p:anim calcmode="lin" valueType="num">
                                      <p:cBhvr>
                                        <p:cTn id="45" dur="500" fill="hold"/>
                                        <p:tgtEl>
                                          <p:spTgt spid="32"/>
                                        </p:tgtEl>
                                        <p:attrNameLst>
                                          <p:attrName>ppt_w</p:attrName>
                                        </p:attrNameLst>
                                      </p:cBhvr>
                                      <p:tavLst>
                                        <p:tav tm="0">
                                          <p:val>
                                            <p:fltVal val="0"/>
                                          </p:val>
                                        </p:tav>
                                        <p:tav tm="100000">
                                          <p:val>
                                            <p:strVal val="#ppt_w"/>
                                          </p:val>
                                        </p:tav>
                                      </p:tavLst>
                                    </p:anim>
                                    <p:anim calcmode="lin" valueType="num">
                                      <p:cBhvr>
                                        <p:cTn id="46" dur="500" fill="hold"/>
                                        <p:tgtEl>
                                          <p:spTgt spid="32"/>
                                        </p:tgtEl>
                                        <p:attrNameLst>
                                          <p:attrName>ppt_h</p:attrName>
                                        </p:attrNameLst>
                                      </p:cBhvr>
                                      <p:tavLst>
                                        <p:tav tm="0">
                                          <p:val>
                                            <p:fltVal val="0"/>
                                          </p:val>
                                        </p:tav>
                                        <p:tav tm="100000">
                                          <p:val>
                                            <p:strVal val="#ppt_h"/>
                                          </p:val>
                                        </p:tav>
                                      </p:tavLst>
                                    </p:anim>
                                    <p:animEffect transition="in" filter="fade">
                                      <p:cBhvr>
                                        <p:cTn id="47" dur="500"/>
                                        <p:tgtEl>
                                          <p:spTgt spid="32"/>
                                        </p:tgtEl>
                                      </p:cBhvr>
                                    </p:animEffect>
                                  </p:childTnLst>
                                </p:cTn>
                              </p:par>
                            </p:childTnLst>
                          </p:cTn>
                        </p:par>
                      </p:childTnLst>
                    </p:cTn>
                  </p:par>
                  <p:par>
                    <p:cTn id="48" fill="hold">
                      <p:stCondLst>
                        <p:cond delay="indefinite"/>
                      </p:stCondLst>
                      <p:childTnLst>
                        <p:par>
                          <p:cTn id="49" fill="hold">
                            <p:stCondLst>
                              <p:cond delay="0"/>
                            </p:stCondLst>
                            <p:childTnLst>
                              <p:par>
                                <p:cTn id="50" presetID="55" presetClass="entr" presetSubtype="0" fill="hold" nodeType="click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1000" fill="hold"/>
                                        <p:tgtEl>
                                          <p:spTgt spid="25"/>
                                        </p:tgtEl>
                                        <p:attrNameLst>
                                          <p:attrName>ppt_w</p:attrName>
                                        </p:attrNameLst>
                                      </p:cBhvr>
                                      <p:tavLst>
                                        <p:tav tm="0">
                                          <p:val>
                                            <p:strVal val="#ppt_w*0.70"/>
                                          </p:val>
                                        </p:tav>
                                        <p:tav tm="100000">
                                          <p:val>
                                            <p:strVal val="#ppt_w"/>
                                          </p:val>
                                        </p:tav>
                                      </p:tavLst>
                                    </p:anim>
                                    <p:anim calcmode="lin" valueType="num">
                                      <p:cBhvr>
                                        <p:cTn id="53" dur="1000" fill="hold"/>
                                        <p:tgtEl>
                                          <p:spTgt spid="25"/>
                                        </p:tgtEl>
                                        <p:attrNameLst>
                                          <p:attrName>ppt_h</p:attrName>
                                        </p:attrNameLst>
                                      </p:cBhvr>
                                      <p:tavLst>
                                        <p:tav tm="0">
                                          <p:val>
                                            <p:strVal val="#ppt_h"/>
                                          </p:val>
                                        </p:tav>
                                        <p:tav tm="100000">
                                          <p:val>
                                            <p:strVal val="#ppt_h"/>
                                          </p:val>
                                        </p:tav>
                                      </p:tavLst>
                                    </p:anim>
                                    <p:animEffect transition="in" filter="fade">
                                      <p:cBhvr>
                                        <p:cTn id="54" dur="1000"/>
                                        <p:tgtEl>
                                          <p:spTgt spid="25"/>
                                        </p:tgtEl>
                                      </p:cBhvr>
                                    </p:animEffect>
                                  </p:childTnLst>
                                </p:cTn>
                              </p:par>
                            </p:childTnLst>
                          </p:cTn>
                        </p:par>
                        <p:par>
                          <p:cTn id="55" fill="hold">
                            <p:stCondLst>
                              <p:cond delay="1000"/>
                            </p:stCondLst>
                            <p:childTnLst>
                              <p:par>
                                <p:cTn id="56" presetID="10" presetClass="entr" presetSubtype="0"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2000"/>
                                        <p:tgtEl>
                                          <p:spTgt spid="29"/>
                                        </p:tgtEl>
                                      </p:cBhvr>
                                    </p:animEffect>
                                  </p:childTnLst>
                                </p:cTn>
                              </p:par>
                            </p:childTnLst>
                          </p:cTn>
                        </p:par>
                      </p:childTnLst>
                    </p:cTn>
                  </p:par>
                  <p:par>
                    <p:cTn id="59" fill="hold">
                      <p:stCondLst>
                        <p:cond delay="indefinite"/>
                      </p:stCondLst>
                      <p:childTnLst>
                        <p:par>
                          <p:cTn id="60" fill="hold">
                            <p:stCondLst>
                              <p:cond delay="0"/>
                            </p:stCondLst>
                            <p:childTnLst>
                              <p:par>
                                <p:cTn id="61" presetID="18" presetClass="entr" presetSubtype="6" fill="hold" grpId="0" nodeType="click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strips(downRight)">
                                      <p:cBhvr>
                                        <p:cTn id="63" dur="500"/>
                                        <p:tgtEl>
                                          <p:spTgt spid="30"/>
                                        </p:tgtEl>
                                      </p:cBhvr>
                                    </p:animEffect>
                                  </p:childTnLst>
                                </p:cTn>
                              </p:par>
                            </p:childTnLst>
                          </p:cTn>
                        </p:par>
                        <p:par>
                          <p:cTn id="64" fill="hold">
                            <p:stCondLst>
                              <p:cond delay="500"/>
                            </p:stCondLst>
                            <p:childTnLst>
                              <p:par>
                                <p:cTn id="65" presetID="10" presetClass="entr" presetSubtype="0"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2000"/>
                                        <p:tgtEl>
                                          <p:spTgt spid="23"/>
                                        </p:tgtEl>
                                      </p:cBhvr>
                                    </p:animEffect>
                                  </p:childTnLst>
                                </p:cTn>
                              </p:par>
                            </p:childTnLst>
                          </p:cTn>
                        </p:par>
                      </p:childTnLst>
                    </p:cTn>
                  </p:par>
                  <p:par>
                    <p:cTn id="68" fill="hold">
                      <p:stCondLst>
                        <p:cond delay="indefinite"/>
                      </p:stCondLst>
                      <p:childTnLst>
                        <p:par>
                          <p:cTn id="69" fill="hold">
                            <p:stCondLst>
                              <p:cond delay="0"/>
                            </p:stCondLst>
                            <p:childTnLst>
                              <p:par>
                                <p:cTn id="70" presetID="55" presetClass="entr" presetSubtype="0" fill="hold" nodeType="clickEffect">
                                  <p:stCondLst>
                                    <p:cond delay="0"/>
                                  </p:stCondLst>
                                  <p:childTnLst>
                                    <p:set>
                                      <p:cBhvr>
                                        <p:cTn id="71" dur="1" fill="hold">
                                          <p:stCondLst>
                                            <p:cond delay="0"/>
                                          </p:stCondLst>
                                        </p:cTn>
                                        <p:tgtEl>
                                          <p:spTgt spid="42"/>
                                        </p:tgtEl>
                                        <p:attrNameLst>
                                          <p:attrName>style.visibility</p:attrName>
                                        </p:attrNameLst>
                                      </p:cBhvr>
                                      <p:to>
                                        <p:strVal val="visible"/>
                                      </p:to>
                                    </p:set>
                                    <p:anim calcmode="lin" valueType="num">
                                      <p:cBhvr>
                                        <p:cTn id="72" dur="1000" fill="hold"/>
                                        <p:tgtEl>
                                          <p:spTgt spid="42"/>
                                        </p:tgtEl>
                                        <p:attrNameLst>
                                          <p:attrName>ppt_w</p:attrName>
                                        </p:attrNameLst>
                                      </p:cBhvr>
                                      <p:tavLst>
                                        <p:tav tm="0">
                                          <p:val>
                                            <p:strVal val="#ppt_w*0.70"/>
                                          </p:val>
                                        </p:tav>
                                        <p:tav tm="100000">
                                          <p:val>
                                            <p:strVal val="#ppt_w"/>
                                          </p:val>
                                        </p:tav>
                                      </p:tavLst>
                                    </p:anim>
                                    <p:anim calcmode="lin" valueType="num">
                                      <p:cBhvr>
                                        <p:cTn id="73" dur="1000" fill="hold"/>
                                        <p:tgtEl>
                                          <p:spTgt spid="42"/>
                                        </p:tgtEl>
                                        <p:attrNameLst>
                                          <p:attrName>ppt_h</p:attrName>
                                        </p:attrNameLst>
                                      </p:cBhvr>
                                      <p:tavLst>
                                        <p:tav tm="0">
                                          <p:val>
                                            <p:strVal val="#ppt_h"/>
                                          </p:val>
                                        </p:tav>
                                        <p:tav tm="100000">
                                          <p:val>
                                            <p:strVal val="#ppt_h"/>
                                          </p:val>
                                        </p:tav>
                                      </p:tavLst>
                                    </p:anim>
                                    <p:animEffect transition="in" filter="fade">
                                      <p:cBhvr>
                                        <p:cTn id="74" dur="1000"/>
                                        <p:tgtEl>
                                          <p:spTgt spid="42"/>
                                        </p:tgtEl>
                                      </p:cBhvr>
                                    </p:animEffect>
                                  </p:childTnLst>
                                </p:cTn>
                              </p:par>
                            </p:childTnLst>
                          </p:cTn>
                        </p:par>
                        <p:par>
                          <p:cTn id="75" fill="hold">
                            <p:stCondLst>
                              <p:cond delay="1000"/>
                            </p:stCondLst>
                            <p:childTnLst>
                              <p:par>
                                <p:cTn id="76" presetID="10" presetClass="entr" presetSubtype="0" fill="hold" grpId="0" nodeType="afterEffect">
                                  <p:stCondLst>
                                    <p:cond delay="0"/>
                                  </p:stCondLst>
                                  <p:childTnLst>
                                    <p:set>
                                      <p:cBhvr>
                                        <p:cTn id="77" dur="1" fill="hold">
                                          <p:stCondLst>
                                            <p:cond delay="0"/>
                                          </p:stCondLst>
                                        </p:cTn>
                                        <p:tgtEl>
                                          <p:spTgt spid="43"/>
                                        </p:tgtEl>
                                        <p:attrNameLst>
                                          <p:attrName>style.visibility</p:attrName>
                                        </p:attrNameLst>
                                      </p:cBhvr>
                                      <p:to>
                                        <p:strVal val="visible"/>
                                      </p:to>
                                    </p:set>
                                    <p:animEffect transition="in" filter="fade">
                                      <p:cBhvr>
                                        <p:cTn id="78" dur="2000"/>
                                        <p:tgtEl>
                                          <p:spTgt spid="43"/>
                                        </p:tgtEl>
                                      </p:cBhvr>
                                    </p:animEffect>
                                  </p:childTnLst>
                                </p:cTn>
                              </p:par>
                            </p:childTnLst>
                          </p:cTn>
                        </p:par>
                      </p:childTnLst>
                    </p:cTn>
                  </p:par>
                  <p:par>
                    <p:cTn id="79" fill="hold">
                      <p:stCondLst>
                        <p:cond delay="indefinite"/>
                      </p:stCondLst>
                      <p:childTnLst>
                        <p:par>
                          <p:cTn id="80" fill="hold">
                            <p:stCondLst>
                              <p:cond delay="0"/>
                            </p:stCondLst>
                            <p:childTnLst>
                              <p:par>
                                <p:cTn id="81" presetID="53" presetClass="entr" presetSubtype="0" fill="hold" grpId="0" nodeType="clickEffect">
                                  <p:stCondLst>
                                    <p:cond delay="0"/>
                                  </p:stCondLst>
                                  <p:childTnLst>
                                    <p:set>
                                      <p:cBhvr>
                                        <p:cTn id="82" dur="1" fill="hold">
                                          <p:stCondLst>
                                            <p:cond delay="0"/>
                                          </p:stCondLst>
                                        </p:cTn>
                                        <p:tgtEl>
                                          <p:spTgt spid="4"/>
                                        </p:tgtEl>
                                        <p:attrNameLst>
                                          <p:attrName>style.visibility</p:attrName>
                                        </p:attrNameLst>
                                      </p:cBhvr>
                                      <p:to>
                                        <p:strVal val="visible"/>
                                      </p:to>
                                    </p:set>
                                    <p:anim calcmode="lin" valueType="num">
                                      <p:cBhvr>
                                        <p:cTn id="83" dur="500" fill="hold"/>
                                        <p:tgtEl>
                                          <p:spTgt spid="4"/>
                                        </p:tgtEl>
                                        <p:attrNameLst>
                                          <p:attrName>ppt_w</p:attrName>
                                        </p:attrNameLst>
                                      </p:cBhvr>
                                      <p:tavLst>
                                        <p:tav tm="0">
                                          <p:val>
                                            <p:fltVal val="0"/>
                                          </p:val>
                                        </p:tav>
                                        <p:tav tm="100000">
                                          <p:val>
                                            <p:strVal val="#ppt_w"/>
                                          </p:val>
                                        </p:tav>
                                      </p:tavLst>
                                    </p:anim>
                                    <p:anim calcmode="lin" valueType="num">
                                      <p:cBhvr>
                                        <p:cTn id="84" dur="500" fill="hold"/>
                                        <p:tgtEl>
                                          <p:spTgt spid="4"/>
                                        </p:tgtEl>
                                        <p:attrNameLst>
                                          <p:attrName>ppt_h</p:attrName>
                                        </p:attrNameLst>
                                      </p:cBhvr>
                                      <p:tavLst>
                                        <p:tav tm="0">
                                          <p:val>
                                            <p:fltVal val="0"/>
                                          </p:val>
                                        </p:tav>
                                        <p:tav tm="100000">
                                          <p:val>
                                            <p:strVal val="#ppt_h"/>
                                          </p:val>
                                        </p:tav>
                                      </p:tavLst>
                                    </p:anim>
                                    <p:animEffect transition="in" filter="fade">
                                      <p:cBhvr>
                                        <p:cTn id="85" dur="500"/>
                                        <p:tgtEl>
                                          <p:spTgt spid="4"/>
                                        </p:tgtEl>
                                      </p:cBhvr>
                                    </p:animEffect>
                                  </p:childTnLst>
                                </p:cTn>
                              </p:par>
                            </p:childTnLst>
                          </p:cTn>
                        </p:par>
                      </p:childTnLst>
                    </p:cTn>
                  </p:par>
                  <p:par>
                    <p:cTn id="86" fill="hold">
                      <p:stCondLst>
                        <p:cond delay="indefinite"/>
                      </p:stCondLst>
                      <p:childTnLst>
                        <p:par>
                          <p:cTn id="87" fill="hold">
                            <p:stCondLst>
                              <p:cond delay="0"/>
                            </p:stCondLst>
                            <p:childTnLst>
                              <p:par>
                                <p:cTn id="88" presetID="53" presetClass="entr" presetSubtype="0" fill="hold" grpId="0" nodeType="clickEffect">
                                  <p:stCondLst>
                                    <p:cond delay="0"/>
                                  </p:stCondLst>
                                  <p:childTnLst>
                                    <p:set>
                                      <p:cBhvr>
                                        <p:cTn id="89" dur="1" fill="hold">
                                          <p:stCondLst>
                                            <p:cond delay="0"/>
                                          </p:stCondLst>
                                        </p:cTn>
                                        <p:tgtEl>
                                          <p:spTgt spid="45"/>
                                        </p:tgtEl>
                                        <p:attrNameLst>
                                          <p:attrName>style.visibility</p:attrName>
                                        </p:attrNameLst>
                                      </p:cBhvr>
                                      <p:to>
                                        <p:strVal val="visible"/>
                                      </p:to>
                                    </p:set>
                                    <p:anim calcmode="lin" valueType="num">
                                      <p:cBhvr>
                                        <p:cTn id="90" dur="500" fill="hold"/>
                                        <p:tgtEl>
                                          <p:spTgt spid="45"/>
                                        </p:tgtEl>
                                        <p:attrNameLst>
                                          <p:attrName>ppt_w</p:attrName>
                                        </p:attrNameLst>
                                      </p:cBhvr>
                                      <p:tavLst>
                                        <p:tav tm="0">
                                          <p:val>
                                            <p:fltVal val="0"/>
                                          </p:val>
                                        </p:tav>
                                        <p:tav tm="100000">
                                          <p:val>
                                            <p:strVal val="#ppt_w"/>
                                          </p:val>
                                        </p:tav>
                                      </p:tavLst>
                                    </p:anim>
                                    <p:anim calcmode="lin" valueType="num">
                                      <p:cBhvr>
                                        <p:cTn id="91" dur="500" fill="hold"/>
                                        <p:tgtEl>
                                          <p:spTgt spid="45"/>
                                        </p:tgtEl>
                                        <p:attrNameLst>
                                          <p:attrName>ppt_h</p:attrName>
                                        </p:attrNameLst>
                                      </p:cBhvr>
                                      <p:tavLst>
                                        <p:tav tm="0">
                                          <p:val>
                                            <p:fltVal val="0"/>
                                          </p:val>
                                        </p:tav>
                                        <p:tav tm="100000">
                                          <p:val>
                                            <p:strVal val="#ppt_h"/>
                                          </p:val>
                                        </p:tav>
                                      </p:tavLst>
                                    </p:anim>
                                    <p:animEffect transition="in" filter="fade">
                                      <p:cBhvr>
                                        <p:cTn id="9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21" grpId="0"/>
      <p:bldP spid="22" grpId="0" animBg="1"/>
      <p:bldP spid="23" grpId="0"/>
      <p:bldP spid="24" grpId="0"/>
      <p:bldP spid="29" grpId="0"/>
      <p:bldP spid="30" grpId="0" animBg="1"/>
      <p:bldP spid="31" grpId="0"/>
      <p:bldP spid="32" grpId="0" animBg="1"/>
      <p:bldP spid="43" grpId="0"/>
      <p:bldP spid="45" grpId="0" animBg="1"/>
    </p:bld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5423</TotalTime>
  <Words>4317</Words>
  <Application>Microsoft Office PowerPoint</Application>
  <PresentationFormat>Presentazione su schermo (4:3)</PresentationFormat>
  <Paragraphs>279</Paragraphs>
  <Slides>12</Slides>
  <Notes>12</Notes>
  <HiddenSlides>0</HiddenSlides>
  <MMClips>0</MMClips>
  <ScaleCrop>false</ScaleCrop>
  <HeadingPairs>
    <vt:vector size="4" baseType="variant">
      <vt:variant>
        <vt:lpstr>Tema</vt:lpstr>
      </vt:variant>
      <vt:variant>
        <vt:i4>1</vt:i4>
      </vt:variant>
      <vt:variant>
        <vt:lpstr>Titoli diapositive</vt:lpstr>
      </vt:variant>
      <vt:variant>
        <vt:i4>12</vt:i4>
      </vt:variant>
    </vt:vector>
  </HeadingPairs>
  <TitlesOfParts>
    <vt:vector size="13" baseType="lpstr">
      <vt:lpstr>Tema di Office</vt:lpstr>
      <vt:lpstr>Più mutazioni cromosomiche sottodominanti persistono con più efficacia in una distribuzione politipica</vt:lpstr>
      <vt:lpstr>L’espansione di mutazioni cromosomiche sottodominanti in metapopolazioni</vt:lpstr>
      <vt:lpstr>Accumulo di più mutazioni cromosomiche sottodominanti </vt:lpstr>
      <vt:lpstr>Le mutazioni cromosomiche sottodominanti  sono fattori di isolamento riproduttivo</vt:lpstr>
      <vt:lpstr>Le inversioni sopprimono la ricombinazione intracromosomica, le traslocazioni e le fusioni centriche riducono la ricombinazione intercromosomica</vt:lpstr>
      <vt:lpstr>Le inversioni: selezione senza ricombinazione</vt:lpstr>
      <vt:lpstr>Le inversioni: alleli coadattati e supergeni</vt:lpstr>
      <vt:lpstr>Effetti del crossing over nella regione compresa fra il centromero e il sito della traslocazione</vt:lpstr>
      <vt:lpstr>La distribuzione delle mutazioni cromosomiche sottodominanti legata alla fitness dei supergeni</vt:lpstr>
      <vt:lpstr>Il ruolo delle mutazioni cromosomiche sottodominanti nell’anagenesi, nella cladogenesi, nella speciazione</vt:lpstr>
      <vt:lpstr>Il ruolo delle duplicazioni nell’anagenesi: l’origine di nuovi geni</vt:lpstr>
      <vt:lpstr>Esempi di mutazioni cromosomiche sottodominanti che marcano la macroevoluzione dei primati</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Rizzoni</dc:creator>
  <cp:lastModifiedBy>Rizzoni</cp:lastModifiedBy>
  <cp:revision>549</cp:revision>
  <dcterms:created xsi:type="dcterms:W3CDTF">2010-01-05T14:26:55Z</dcterms:created>
  <dcterms:modified xsi:type="dcterms:W3CDTF">2010-06-08T17:47:43Z</dcterms:modified>
</cp:coreProperties>
</file>