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6" r:id="rId5"/>
    <p:sldId id="260" r:id="rId6"/>
    <p:sldId id="261" r:id="rId7"/>
    <p:sldId id="262" r:id="rId8"/>
    <p:sldId id="263" r:id="rId9"/>
    <p:sldId id="265" r:id="rId10"/>
    <p:sldId id="264"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a:srgbClr val="1F1FEF"/>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00" autoAdjust="0"/>
  </p:normalViewPr>
  <p:slideViewPr>
    <p:cSldViewPr>
      <p:cViewPr varScale="1">
        <p:scale>
          <a:sx n="72" d="100"/>
          <a:sy n="72" d="100"/>
        </p:scale>
        <p:origin x="-109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3C571C-4EB4-4181-8C7C-DE3C0D710651}" type="datetimeFigureOut">
              <a:rPr lang="it-IT" smtClean="0"/>
              <a:pPr/>
              <a:t>08/06/2010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BDA460-1B17-4E6D-85EB-7B1D12A0BE80}"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47FC91A2-DEB0-4AEE-A70E-186A05CAA96E}" type="slidenum">
              <a:rPr lang="it-IT" smtClean="0"/>
              <a:pPr/>
              <a:t>1</a:t>
            </a:fld>
            <a:endParaRPr lang="it-IT"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it-IT" smtClean="0"/>
              <a:t>Le allopoliploidie sono generate da un percorso obbligato a 2 tappe. La prima tappa è una fecondazione interspecifica in cui le 2 specie coinvolte abbiano i loro cromosomi abbastanza simili da poter interagire nello sviluppo della progenie ibrida, quindi in grado di consentire la vita e la salute degli ibridi, ma abbastanza diversificati da non potersi più appaiare in meiosi.</a:t>
            </a:r>
          </a:p>
          <a:p>
            <a:pPr eaLnBrk="1" hangingPunct="1"/>
            <a:r>
              <a:rPr lang="it-IT" smtClean="0"/>
              <a:t>L’ibrido viene chiamato anfidiploide, è sano e vitale ma completamente sterile, poiché, in mancanza dell’appaiamento dei cromosomi omologhi, la distribuzione dei cromosomi in 1° divisione meiotica è casuale e i gameti che si formano presentano aneuploidie complesse. Se, come avviene nelle piante e in alcuni animali, l’ibrido anfidiploide è in grado di riprodursi senza meiosi (partenogenesi, riproduzione vegetativa) si può sviloppare una popolazione geneticamente uniforme (un clone) di individui anfidiploidi.</a:t>
            </a:r>
          </a:p>
          <a:p>
            <a:pPr eaLnBrk="1" hangingPunct="1"/>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FDD0B2E7-A31B-4A6A-8D0B-EC96AECA0B7D}" type="slidenum">
              <a:rPr lang="it-IT" smtClean="0"/>
              <a:pPr/>
              <a:t>2</a:t>
            </a:fld>
            <a:endParaRPr lang="it-IT"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it-IT" dirty="0" smtClean="0"/>
              <a:t>La seconda tappa nella genesi dell’</a:t>
            </a:r>
            <a:r>
              <a:rPr lang="it-IT" dirty="0" err="1" smtClean="0"/>
              <a:t>allopoliploidia</a:t>
            </a:r>
            <a:r>
              <a:rPr lang="it-IT" dirty="0" smtClean="0"/>
              <a:t> è il salto di una mitosi nella linea germinale in alcuni individui </a:t>
            </a:r>
            <a:r>
              <a:rPr lang="it-IT" dirty="0" err="1" smtClean="0"/>
              <a:t>anfidiploidi</a:t>
            </a:r>
            <a:r>
              <a:rPr lang="it-IT" dirty="0" smtClean="0"/>
              <a:t>;  si formano così cellule </a:t>
            </a:r>
            <a:r>
              <a:rPr lang="it-IT" dirty="0" err="1" smtClean="0"/>
              <a:t>allotetraploidi</a:t>
            </a:r>
            <a:r>
              <a:rPr lang="it-IT" dirty="0" smtClean="0"/>
              <a:t> da cui derivano </a:t>
            </a:r>
            <a:r>
              <a:rPr lang="it-IT" dirty="0" err="1" smtClean="0"/>
              <a:t>meiociti</a:t>
            </a:r>
            <a:r>
              <a:rPr lang="it-IT" dirty="0" smtClean="0"/>
              <a:t> I in cui ogni cromosoma ha un cromosoma identico a sé con cui appaiarsi in 1° divisione meiotica; queste cellule sono in grado di formare gameti bilanciati </a:t>
            </a:r>
            <a:r>
              <a:rPr lang="it-IT" dirty="0" err="1" smtClean="0"/>
              <a:t>anfidiploidi</a:t>
            </a:r>
            <a:r>
              <a:rPr lang="it-IT" dirty="0" smtClean="0"/>
              <a:t>; dalla fecondazione di 2 gameti </a:t>
            </a:r>
            <a:r>
              <a:rPr lang="it-IT" dirty="0" err="1" smtClean="0"/>
              <a:t>anfidiploide</a:t>
            </a:r>
            <a:r>
              <a:rPr lang="it-IT" dirty="0" smtClean="0"/>
              <a:t> si forma uno zigote </a:t>
            </a:r>
            <a:r>
              <a:rPr lang="it-IT" dirty="0" err="1" smtClean="0"/>
              <a:t>allotetraploide</a:t>
            </a:r>
            <a:r>
              <a:rPr lang="it-IT" dirty="0" smtClean="0"/>
              <a:t> in grado di svilupparsi e di dare vita ad un individuo </a:t>
            </a:r>
            <a:r>
              <a:rPr lang="it-IT" dirty="0" err="1" smtClean="0"/>
              <a:t>allotetraploide</a:t>
            </a:r>
            <a:r>
              <a:rPr lang="it-IT" dirty="0" smtClean="0"/>
              <a:t>, sano, vitale e del tutto fecondo.</a:t>
            </a:r>
          </a:p>
          <a:p>
            <a:pPr eaLnBrk="1" hangingPunct="1"/>
            <a:endParaRPr lang="it-IT"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3BDC8933-F04D-43F9-8DF2-33C2BB84C394}" type="slidenum">
              <a:rPr lang="it-IT" smtClean="0"/>
              <a:pPr/>
              <a:t>3</a:t>
            </a:fld>
            <a:endParaRPr lang="it-IT"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it-IT" sz="1000" dirty="0" smtClean="0"/>
              <a:t>Le mutazioni cromosomiche strutturali consistono in un’alterazione della struttura dei cromosomi conseguenti al danneggiamento del DNA. La presente diapositiva raffigura la tipologia delle principali mutazioni cromosomiche strutturali, stabili e bilanciate. Tutte le mutazioni il cui risultato sono cromosomi con un centromero e due </a:t>
            </a:r>
            <a:r>
              <a:rPr lang="it-IT" sz="1000" dirty="0" err="1" smtClean="0"/>
              <a:t>telomeri</a:t>
            </a:r>
            <a:r>
              <a:rPr lang="it-IT" sz="1000" dirty="0" smtClean="0"/>
              <a:t> sono </a:t>
            </a:r>
            <a:r>
              <a:rPr lang="it-IT" sz="1000" b="1" dirty="0" smtClean="0"/>
              <a:t>stabili</a:t>
            </a:r>
            <a:r>
              <a:rPr lang="it-IT" sz="1000" dirty="0" smtClean="0"/>
              <a:t>, perché sono in grado di trasmettersi invariate nella progenie cellulare attraverso la mitosi. Tutte le mutazioni in cui non ci sono geni in eccesso o difetto, ma cambia solo la collocazione dei geni, sono dette mutazioni </a:t>
            </a:r>
            <a:r>
              <a:rPr lang="it-IT" sz="1000" b="1" dirty="0" smtClean="0"/>
              <a:t>bilanciate</a:t>
            </a:r>
            <a:r>
              <a:rPr lang="it-IT" sz="1000" dirty="0" smtClean="0"/>
              <a:t> (inversioni </a:t>
            </a:r>
            <a:r>
              <a:rPr lang="it-IT" sz="1000" dirty="0" err="1" smtClean="0"/>
              <a:t>pericentriche</a:t>
            </a:r>
            <a:r>
              <a:rPr lang="it-IT" sz="1000" dirty="0" smtClean="0"/>
              <a:t> – con il centromero entro la regione invertita – e paracentriche - con il centromero fuori dalla regione invertita; </a:t>
            </a:r>
            <a:r>
              <a:rPr lang="it-IT" sz="1000" dirty="0" err="1" smtClean="0"/>
              <a:t>traslocazioni</a:t>
            </a:r>
            <a:r>
              <a:rPr lang="it-IT" sz="1000" dirty="0" smtClean="0"/>
              <a:t>, fusioni e fissioni centriche).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3DC5132D-EBB1-4B55-8F70-C30A8265D0AA}" type="slidenum">
              <a:rPr lang="it-IT" smtClean="0"/>
              <a:pPr/>
              <a:t>4</a:t>
            </a:fld>
            <a:endParaRPr lang="it-IT"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it-IT" sz="1000" dirty="0" smtClean="0"/>
              <a:t>La presente diapositiva raffigura la tipologia delle principali mutazioni cromosomiche strutturali sbilanciate</a:t>
            </a:r>
            <a:r>
              <a:rPr lang="it-IT" sz="1000" smtClean="0"/>
              <a:t>. </a:t>
            </a:r>
            <a:endParaRPr lang="it-IT" sz="100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59462B8-8EF2-4201-B047-3E3EF41E3A58}" type="slidenum">
              <a:rPr lang="it-IT" smtClean="0"/>
              <a:pPr/>
              <a:t>5</a:t>
            </a:fld>
            <a:endParaRPr lang="it-IT"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r>
              <a:rPr lang="it-IT" smtClean="0"/>
              <a:t>Le diapositive 18-21 descrivono il comportamento dei riordinamenti strutturali bilanciati (inversioni paracentriche e pericentriche, traslocazioni reciproche, fusioni centriche) in condizione eterozigote in 1° divisione meiotica. Poiché l’appaiamento tra gli omologhi è preciso, i bivalenti che coinvolgono un cromosoma con un inversione e il suo omologo normale presentano una caratteristica ansa in corrispondenza della regione invertita: uno dei 2 omologhi forma un “cappio” (il cromosoma rosso, con l’inversione, nelle diapositive 18-19), l’altro si piega a ferro di cavallo (il cromosoma nero, normale, nelle diapositive 18-19).</a:t>
            </a:r>
          </a:p>
          <a:p>
            <a:pPr eaLnBrk="1" hangingPunct="1"/>
            <a:r>
              <a:rPr lang="it-IT" smtClean="0"/>
              <a:t>Se in un’inversione paracentrica in eterozigoti avviene un crossing over entro l’ansa in corrispondenza della regione invertita, 1 dei 2 cromatidi coinvolti nel crossing over non ha alcun centromero, e non prenderà parte, per questo, alla 2° divisione meiotica e di conseguenza verrà perduto; l’altro, invece, ha due centromeri che, facendo parte di 2 diversi cromosomi omologhi, sono necessariamente tirati verso i poli opposti, sottoponendo così il proprio cromatidio a un vero e proprio tiro alla fune; si forma un “ponte” di cromatina (la sostanza di cui sono costituiti i cromosomi, instabile, che si rompe, dando luogo a ulteriori riordinamenti cromosomici complessi, incompatibili con la vita dell’embrione, se un gamete che contiene un segmento rotto del cromatidio di centrico prende parte alla fecondazione.</a:t>
            </a:r>
          </a:p>
          <a:p>
            <a:pPr eaLnBrk="1" hangingPunct="1"/>
            <a:r>
              <a:rPr lang="it-IT" smtClean="0"/>
              <a:t>Dunque i due cromatidi che hanno subito il crossing over non possono essere trasmessi alla progenie, mentre i cromatidi che non lo hanno subito sono pienamente compatibili con la vita e trasmissibili alla progenie.</a:t>
            </a:r>
          </a:p>
          <a:p>
            <a:pPr eaLnBrk="1" hangingPunct="1"/>
            <a:r>
              <a:rPr lang="it-IT" smtClean="0"/>
              <a:t>Per quanto riguarda gli effetti genetici, la soppressione del crossing over nella regione invertita deriva dal fatto che, quando questo crossing over si realizza, i suoi prodotti non sono vitali e non danno luogo a una progenie vitale. Questa è anche la causa della riduzione della fecondità.</a:t>
            </a:r>
          </a:p>
          <a:p>
            <a:pPr eaLnBrk="1" hangingPunct="1"/>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4CFCF4B-E0AA-4E76-9A03-A9B89A63ACAA}" type="slidenum">
              <a:rPr lang="it-IT" smtClean="0"/>
              <a:pPr/>
              <a:t>6</a:t>
            </a:fld>
            <a:endParaRPr lang="it-IT"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it-IT" smtClean="0"/>
              <a:t>Se in un’inversione pericentrica in eterozigoti avviene un crossing over entro l’ansa in corrispondenza della regione invertita, i 2 cromatidi coinvolti nel crossing over presentano ciascuno una duplicazione e una delezione complementari alla delezione e alla duplicazione corrispondente dell’altro (il cromatidio nero/rosso, il secondo dall’alto nella diapositiva, presenta una duplicazione per il gene E e una delezione per il gene A, mentre il cromatidio rosso/nero, il terzo dall’alto, presenta una duplicazione per il gene A e una delezione per il gene E); se i gameti che possiedono questi cromatidi prendono parte alla fecondazione, gli sbilanciamenti dovuti alla duplicazione e alla delezione possono compromettere lo sviluppo dello zigote che ne deriva.</a:t>
            </a:r>
          </a:p>
          <a:p>
            <a:pPr eaLnBrk="1" hangingPunct="1"/>
            <a:r>
              <a:rPr lang="it-IT" smtClean="0"/>
              <a:t>Dunque i due cromatidi che hanno subito il crossing over non possono essere trasmessi alla progenie, mentre i cromatidi che non lo hanno subito sono pienamente compatibili con la vita e trasmissibili alla progenie.</a:t>
            </a:r>
          </a:p>
          <a:p>
            <a:pPr eaLnBrk="1" hangingPunct="1"/>
            <a:r>
              <a:rPr lang="it-IT" smtClean="0"/>
              <a:t>Anche in questo caso, per quanto riguarda gli effetti genetici, la soppressione del crossing over nella regione invertita deriva dal fatto che, quando questo crossing over si realizza, i suoi prodotti non sono vitali e non danno luogo a una progenie vitale. Questa è anche la causa della riduzione della fecondità.</a:t>
            </a:r>
          </a:p>
          <a:p>
            <a:pPr eaLnBrk="1" hangingPunct="1"/>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AFABA1F6-9E06-4DA0-99D5-24649813DAD4}" type="slidenum">
              <a:rPr lang="it-IT" smtClean="0"/>
              <a:pPr/>
              <a:t>7</a:t>
            </a:fld>
            <a:endParaRPr lang="it-IT"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r>
              <a:rPr lang="it-IT" smtClean="0"/>
              <a:t>Poiché l’appaiamento tra gli omologhi è preciso, i 2 cromosomi con la traslocazione reciproca e i loro 2 omologhi normali si appaiano in un’unica struttura, un quadrivalente cruciforme, in cui ogni regione cromosomica è appaiata alla propria regione omologa. </a:t>
            </a:r>
          </a:p>
          <a:p>
            <a:pPr eaLnBrk="1" hangingPunct="1"/>
            <a:r>
              <a:rPr lang="it-IT" smtClean="0"/>
              <a:t>Se, durante la 1° divisione meiotica segregano allo stesso polo i cromosomi opposti lungo la diagonale (il cromosoma azzurro in alto a sinistra insieme al cromosoma rosso in basso a destra e, al polo opposto, il cromosoma azzurro/rosso in basso a sinistra insieme al cromosoma rosso/azzurro in alto a destra), i 4 prodotti della meiosi che ne risultano saranno tutti bilanciati; questa modalità di segregazione è chiamata segregazione alternata (a sinistra nella diapositiva); il risultato della segregazione alternata è che a un polo migrano insieme i 2 cromosomi normali, all’altro i 2 cromosomi con la traslocazione.</a:t>
            </a:r>
          </a:p>
          <a:p>
            <a:pPr eaLnBrk="1" hangingPunct="1"/>
            <a:r>
              <a:rPr lang="it-IT" smtClean="0"/>
              <a:t>Se, invece,  segregano allo stesso polo i cromosomi adiacenti (il cromosoma azzurro in alto a sinistra insieme al cromosoma rosso/azzurro in alto a destra e, al polo opposto, il cromosoma azzurro/rosso in basso a sinistra insieme al cromosoma rosso in basso a destra), i 4 prodotti della meiosi che ne risultano saranno tutti sbilanciati (una duplicazione di C e una delezione di E ed F per i 2 prodotti che derivano dal polo in alto; una duplicazione di E ed F e una delezione di C per i 2 prodotti che derivano dal polo in basso); questa modalità di segregazione è chiamata segregazione adiacente (a destra nella diapositiva); il risultato della segregazione alternata è che a entrambi i poli migrano un cromosoma normale e un cromosoma con la traslocazione.</a:t>
            </a:r>
          </a:p>
          <a:p>
            <a:pPr eaLnBrk="1" hangingPunct="1"/>
            <a:r>
              <a:rPr lang="it-IT" smtClean="0"/>
              <a:t>Per quanto riguarda gli effetti genetici,  per le traslocazioni, solo la segregazione alternata produce spore o gameti bilanciati; quando si realizza questo tipo di segregazione, i due cromosomi normali, che derivano dallo stesso genitore, vanno allo stesso polo, mentre al polo opposto vanno i 2 cromosomi coinvolti nella traslocazione, che derivano dall’altro genitore; così gli alleli che si trovano sui due cromosomi normali segregano sempre insieme, nella segregazione alternata, come se fossero sullo stesso cromosoma; lo stesso ovviamente avviene per gli alleli che si trovano sui cromosomi coinvolti nella segregazione; per questo si parla di pseudo-associazione. Il fatto che la segregazione adiacente produca gameti o spore sbilanciati giustifica la riduzione della fecondità.</a:t>
            </a:r>
          </a:p>
          <a:p>
            <a:pPr eaLnBrk="1" hangingPunct="1"/>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CDB12858-1136-4A42-8CD9-9A79C040C989}" type="slidenum">
              <a:rPr lang="it-IT" smtClean="0"/>
              <a:pPr/>
              <a:t>8</a:t>
            </a:fld>
            <a:endParaRPr lang="it-IT"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it-IT" smtClean="0"/>
              <a:t>Poiché l’appaiamento tra gli omologhi è preciso, il cromosoma metacentrico derivato dalla fusione e i 2 omologhi telocentrici normali si appaiano in un’unica struttura, un trivalente, in cui ogni regione cromosomica è appaiata alla propria regione omologa. </a:t>
            </a:r>
          </a:p>
          <a:p>
            <a:pPr eaLnBrk="1" hangingPunct="1"/>
            <a:r>
              <a:rPr lang="it-IT" smtClean="0"/>
              <a:t>Se, durante la 1° divisione meiotica segregano allo stesso polo i 2 cromosomi acrocentrici (i 2 cromosomi rossi) e, al polo opposto, il cromosoma metacentrico (azzurro), i 4 prodotti della meiosi che ne risultano saranno tutti bilanciati (a sinistra, nella diapositiva).</a:t>
            </a:r>
          </a:p>
          <a:p>
            <a:pPr eaLnBrk="1" hangingPunct="1"/>
            <a:r>
              <a:rPr lang="it-IT" smtClean="0"/>
              <a:t>Se, invece,  segregano allo stesso polo il cromosoma metacentrico (azzurro) e uno dei 2 cromosomi acrocentrici (rossi), i 4 prodotti della meiosi che ne risultano saranno tutti sbilanciati e complementari (una nullisomia  e una disomia del cromosoma con B e C, nello schema al centro e una nullisomia  e una disomia del cromosoma con A, nello schema a destra).</a:t>
            </a:r>
          </a:p>
          <a:p>
            <a:pPr eaLnBrk="1" hangingPunct="1"/>
            <a:r>
              <a:rPr lang="it-IT" smtClean="0"/>
              <a:t>Per quanto riguarda gli effetti genetici, la pseudoassociazione riguarda gli alleli presenti sui 2 cromosomi telocentrici omologhi al cromosoma metacentrico derivato dalla fusione; infatti l’unica modalità di segregazione bilanciata è quella per cui il cromosoma metacentrico va a un polo e i 2 cromosomi telocentrici all’altro. Il fatto che talvolta un cromosoma telocentrico migra allo stesso polo del cromosoma metacentrico giustifica la riduzione di fecondità.</a:t>
            </a:r>
          </a:p>
          <a:p>
            <a:pPr eaLnBrk="1" hangingPunct="1"/>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CD3B4EF-8279-41CE-9A2B-125A4FEE50AA}" type="slidenum">
              <a:rPr lang="it-IT" smtClean="0"/>
              <a:pPr/>
              <a:t>9</a:t>
            </a:fld>
            <a:endParaRPr lang="it-IT"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marL="228600" indent="-228600" eaLnBrk="1" hangingPunct="1">
              <a:lnSpc>
                <a:spcPct val="90000"/>
              </a:lnSpc>
            </a:pPr>
            <a:r>
              <a:rPr lang="it-IT" sz="1000" smtClean="0"/>
              <a:t>Le leggi fondamentali della genetica delle popolazioni furono formulati indipendentemente da Hardy e Weinberg nei primi anni del secolo scorso: la 1° legge pone le condizioni per cui le frequenze degli alleli in una popolazioni (frequenze alleliche) non cambino da una generazione all’altra, quindi rimangano invariate nel tempo. La mancanza di variazione delle frequenze alleliche nel tempo è la condizione genetica per la stasi evolutiva; dunque individuare le condizioni della stasi evolutiva a livello popolazionistico consente, per contrasto, di definire le condizioni che promuovono l’evoluzione.</a:t>
            </a:r>
          </a:p>
          <a:p>
            <a:pPr marL="228600" indent="-228600" eaLnBrk="1" hangingPunct="1">
              <a:lnSpc>
                <a:spcPct val="90000"/>
              </a:lnSpc>
            </a:pPr>
            <a:r>
              <a:rPr lang="it-IT" sz="1000" smtClean="0"/>
              <a:t>Le frequenze alleliche rimangono costanti nel tempo se:</a:t>
            </a:r>
          </a:p>
          <a:p>
            <a:pPr marL="228600" indent="-228600" eaLnBrk="1" hangingPunct="1">
              <a:lnSpc>
                <a:spcPct val="90000"/>
              </a:lnSpc>
            </a:pPr>
            <a:r>
              <a:rPr lang="it-IT" sz="1000" smtClean="0"/>
              <a:t>i diversi genotipi degli organismi hanno tutti la stessa idoneità riproduttiva (“fitness”), cioè la stessa probabilità di riprodursi con successo; i diversi alleli nei gameti hanno la stessa probabilità di partecipare alla fecondazione; ovvero non c’è selezione;</a:t>
            </a:r>
          </a:p>
          <a:p>
            <a:pPr marL="228600" indent="-228600" eaLnBrk="1" hangingPunct="1">
              <a:lnSpc>
                <a:spcPct val="90000"/>
              </a:lnSpc>
            </a:pPr>
            <a:r>
              <a:rPr lang="it-IT" sz="1000" smtClean="0"/>
              <a:t>la frequenza di mutazione è uguale per tutti gli alleli, oppure non c’è mutazione;</a:t>
            </a:r>
          </a:p>
          <a:p>
            <a:pPr marL="228600" indent="-228600" eaLnBrk="1" hangingPunct="1">
              <a:lnSpc>
                <a:spcPct val="90000"/>
              </a:lnSpc>
            </a:pPr>
            <a:r>
              <a:rPr lang="it-IT" sz="1000" smtClean="0"/>
              <a:t>le frequenze alleliche di una popolazione immigrante sono uguali a quelle delle popolazioni riceventi, oppure non c’è migrazione;</a:t>
            </a:r>
          </a:p>
          <a:p>
            <a:pPr marL="228600" indent="-228600" eaLnBrk="1" hangingPunct="1">
              <a:lnSpc>
                <a:spcPct val="90000"/>
              </a:lnSpc>
            </a:pPr>
            <a:r>
              <a:rPr lang="it-IT" sz="1000" smtClean="0"/>
              <a:t>la popolazione è infinitamente grande, o almeno è abbastanza grande che siano trascurabili le variazioni casuali delle frequenze all’eliche.</a:t>
            </a:r>
          </a:p>
          <a:p>
            <a:pPr marL="228600" indent="-228600" eaLnBrk="1" hangingPunct="1">
              <a:lnSpc>
                <a:spcPct val="90000"/>
              </a:lnSpc>
            </a:pPr>
            <a:r>
              <a:rPr lang="it-IT" sz="1000" smtClean="0"/>
              <a:t>Se ogni gamete del pool di un sesso ha uguale probabilità di prendere parte alla fecondazione con qualsiasi gamete dell’altro sesso, senza nessuna preferenza di accoppiamento, si ha una condizione di panmissia. La 2° legge di Hardy-Weinberg asserisce che se la popolazione è panmittica la somma delle frequenze genotipiche, cioè quelle dei genotipi diploidi, è uguale al quadrato del polinomio delle frequenze all’eliche, per cui la frequenza di ogni genotipo omozigote è uguale al quadrato della corrispondente frequenza allelica, mentre la frequenza di ogni genotipo eterozigote è uguale al doppio prodotto delle frequenze dei due alleli implicati, come è illustrato dalla tabella a sinistra nella diapositiva, che a sua volta è una versione generalizzata della tabella a destra della diapositiva precedente.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6507ADA6-14E3-4AD7-94E1-BF381E9A2693}" type="slidenum">
              <a:rPr lang="it-IT" smtClean="0"/>
              <a:pPr/>
              <a:t>10</a:t>
            </a:fld>
            <a:endParaRPr lang="it-IT"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lnSpc>
                <a:spcPct val="80000"/>
              </a:lnSpc>
            </a:pPr>
            <a:r>
              <a:rPr lang="it-IT" sz="1000" smtClean="0"/>
              <a:t>La definizione di specie è un problema ancora aperto; la definizione data nella diapositiva, pur nelle sue ambiguità, è quella che risponde di più ai criteri dell’evoluzionismo secondo Darwin e Wallace.</a:t>
            </a:r>
          </a:p>
          <a:p>
            <a:pPr eaLnBrk="1" hangingPunct="1">
              <a:lnSpc>
                <a:spcPct val="80000"/>
              </a:lnSpc>
            </a:pPr>
            <a:r>
              <a:rPr lang="it-IT" sz="1000" smtClean="0"/>
              <a:t>Il  criterio dell’isolamento riproduttivo, oltre al fatto di essere applicabile solo a organismi a riproduzione sessuale, rende facile il confronto fra specie sincrone, in cui è possibile verificare l’eventuale formazione di ibridi fecondi, ma non è applicabile fra specie vissute in epoche diverse, di cui non si può verificare l’eventuale formazione di ibridi fecondi. Questo problema è particolarmente evidente nella formazione di specie per anagenesi, quindi per semplice cambiamento genetico senza ramificazioni,in cui non si possono fare incroci fra la specie attuale e quella ancestrale.</a:t>
            </a:r>
          </a:p>
          <a:p>
            <a:pPr eaLnBrk="1" hangingPunct="1">
              <a:lnSpc>
                <a:spcPct val="80000"/>
              </a:lnSpc>
            </a:pPr>
            <a:r>
              <a:rPr lang="it-IT" sz="1000" smtClean="0"/>
              <a:t>Se avviene la speciazione per cladogenesi, se cioè c’è stata una divisione in 2 o più rami, è invece possibile verificare l’isolamento riproduttivo tra le 2 o più specie contemporanee. Anche in questo caso, però, non sempre è possibile una verifica rigorosa: l’isolamento riproduttivo deve essere totale perché se popolazioni esaminate si possano assegnare a specie diverse. Per di più l’isolamento definito in condizioni naturali può non esserci più in condizioni particolarmente artefatte.</a:t>
            </a:r>
          </a:p>
          <a:p>
            <a:pPr eaLnBrk="1" hangingPunct="1">
              <a:lnSpc>
                <a:spcPct val="80000"/>
              </a:lnSpc>
            </a:pPr>
            <a:r>
              <a:rPr lang="it-IT" sz="1000" smtClean="0"/>
              <a:t>Uno dei criteri che si usano per definire l’appartenenza a una o più specie di popolazioni diverse vissute nello stesso tempo o in tempi diversi può essere la misurazione delle distanze genetiche (vedere l’ultima diapositiva): se 2 popolazioni presentano una distanza maggiore o uguale a quella presente fra due specie diverse ormai riconosciute, allora, per induzione, si può ammettere che le 2 popolazioni esaminate appartengano a 2 specie diverse; su questa base, confrontando il DNA mitocondriale si è concluso che l’uomo di Neanderthal e l’uomo ettuale appartengono a due specie diverse. Ma anche questo criterio può avere alcune falle: non è detto che diversi processi di speciazione richiedano l’accumulo della stessa distanza genetica….</a:t>
            </a:r>
          </a:p>
          <a:p>
            <a:pPr eaLnBrk="1" hangingPunct="1">
              <a:lnSpc>
                <a:spcPct val="80000"/>
              </a:lnSpc>
            </a:pPr>
            <a:r>
              <a:rPr lang="it-IT" sz="1000" smtClean="0"/>
              <a:t>Sono documentate diverse modalità di speciazione per cladogenesi: graduale, rapida o istantanea; con separazione geografica (allopatria), con contiguità (parapatria) o nello stesso territorio (sinpatria).</a:t>
            </a:r>
          </a:p>
          <a:p>
            <a:pPr eaLnBrk="1" hangingPunct="1">
              <a:lnSpc>
                <a:spcPct val="80000"/>
              </a:lnSpc>
            </a:pPr>
            <a:r>
              <a:rPr lang="it-IT" sz="1000" smtClean="0"/>
              <a:t>Nella speciazione per cladogenesi giocano un ruolo decisivo i meccanismi di isolamento riproduttivo ereditabili, cioè con base genetica.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7B6BF00-0860-4994-B29F-81AE5F53E416}"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55D2CE5-8D28-4E97-891F-3095D266B4D7}"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457200" y="1600200"/>
            <a:ext cx="8229600" cy="4525963"/>
          </a:xfrm>
        </p:spPr>
        <p:txBody>
          <a:bodyPr/>
          <a:lstStyle/>
          <a:p>
            <a:pPr lvl="0"/>
            <a:endParaRPr lang="it-IT"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4A2B66E-1675-4850-8958-D165FE334D2E}"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6BF00-0860-4994-B29F-81AE5F53E416}" type="datetimeFigureOut">
              <a:rPr lang="it-IT" smtClean="0"/>
              <a:pPr/>
              <a:t>08/06/2010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5D2CE5-8D28-4E97-891F-3095D266B4D7}"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409700" y="285728"/>
            <a:ext cx="6392863" cy="433388"/>
          </a:xfrm>
        </p:spPr>
        <p:txBody>
          <a:bodyPr>
            <a:normAutofit fontScale="90000"/>
          </a:bodyPr>
          <a:lstStyle/>
          <a:p>
            <a:pPr eaLnBrk="1" hangingPunct="1"/>
            <a:r>
              <a:rPr lang="it-IT" sz="2400" dirty="0" smtClean="0"/>
              <a:t> ALLOPOLIPLOIDIA: gli ibridi </a:t>
            </a:r>
            <a:r>
              <a:rPr lang="it-IT" sz="2400" dirty="0" err="1" smtClean="0"/>
              <a:t>anfidiploidi</a:t>
            </a:r>
            <a:r>
              <a:rPr lang="it-IT" sz="2800" dirty="0" smtClean="0"/>
              <a:t> </a:t>
            </a:r>
          </a:p>
        </p:txBody>
      </p:sp>
      <p:grpSp>
        <p:nvGrpSpPr>
          <p:cNvPr id="2" name="Group 3"/>
          <p:cNvGrpSpPr>
            <a:grpSpLocks/>
          </p:cNvGrpSpPr>
          <p:nvPr/>
        </p:nvGrpSpPr>
        <p:grpSpPr bwMode="auto">
          <a:xfrm>
            <a:off x="1836738" y="3644900"/>
            <a:ext cx="144462" cy="503238"/>
            <a:chOff x="2426" y="2290"/>
            <a:chExt cx="91" cy="317"/>
          </a:xfrm>
        </p:grpSpPr>
        <p:sp>
          <p:nvSpPr>
            <p:cNvPr id="22589" name="Line 4"/>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2590" name="Oval 5"/>
            <p:cNvSpPr>
              <a:spLocks noChangeArrowheads="1"/>
            </p:cNvSpPr>
            <p:nvPr/>
          </p:nvSpPr>
          <p:spPr bwMode="auto">
            <a:xfrm rot="20039758" flipH="1">
              <a:off x="2426" y="2322"/>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3" name="Group 6"/>
          <p:cNvGrpSpPr>
            <a:grpSpLocks/>
          </p:cNvGrpSpPr>
          <p:nvPr/>
        </p:nvGrpSpPr>
        <p:grpSpPr bwMode="auto">
          <a:xfrm flipH="1">
            <a:off x="2628900" y="2924175"/>
            <a:ext cx="144463" cy="1079500"/>
            <a:chOff x="1692" y="1930"/>
            <a:chExt cx="91" cy="680"/>
          </a:xfrm>
        </p:grpSpPr>
        <p:sp>
          <p:nvSpPr>
            <p:cNvPr id="22587" name="Line 7"/>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2588" name="Oval 8"/>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sp>
        <p:nvSpPr>
          <p:cNvPr id="22533" name="Oval 9"/>
          <p:cNvSpPr>
            <a:spLocks noChangeArrowheads="1"/>
          </p:cNvSpPr>
          <p:nvPr/>
        </p:nvSpPr>
        <p:spPr bwMode="auto">
          <a:xfrm>
            <a:off x="1476375" y="2781300"/>
            <a:ext cx="1873250" cy="1871663"/>
          </a:xfrm>
          <a:prstGeom prst="ellipse">
            <a:avLst/>
          </a:prstGeom>
          <a:noFill/>
          <a:ln w="9525">
            <a:solidFill>
              <a:schemeClr val="tx1"/>
            </a:solidFill>
            <a:round/>
            <a:headEnd/>
            <a:tailEnd/>
          </a:ln>
        </p:spPr>
        <p:txBody>
          <a:bodyPr wrap="none" anchor="ctr"/>
          <a:lstStyle/>
          <a:p>
            <a:endParaRPr lang="it-IT"/>
          </a:p>
        </p:txBody>
      </p:sp>
      <p:grpSp>
        <p:nvGrpSpPr>
          <p:cNvPr id="4" name="Group 10"/>
          <p:cNvGrpSpPr>
            <a:grpSpLocks/>
          </p:cNvGrpSpPr>
          <p:nvPr/>
        </p:nvGrpSpPr>
        <p:grpSpPr bwMode="auto">
          <a:xfrm>
            <a:off x="693738" y="1989138"/>
            <a:ext cx="422275" cy="1079500"/>
            <a:chOff x="437" y="1251"/>
            <a:chExt cx="266" cy="680"/>
          </a:xfrm>
        </p:grpSpPr>
        <p:sp>
          <p:nvSpPr>
            <p:cNvPr id="22583" name="Line 11"/>
            <p:cNvSpPr>
              <a:spLocks noChangeShapeType="1"/>
            </p:cNvSpPr>
            <p:nvPr/>
          </p:nvSpPr>
          <p:spPr bwMode="auto">
            <a:xfrm rot="-1173742">
              <a:off x="521" y="1614"/>
              <a:ext cx="0" cy="317"/>
            </a:xfrm>
            <a:prstGeom prst="line">
              <a:avLst/>
            </a:prstGeom>
            <a:noFill/>
            <a:ln w="38100">
              <a:solidFill>
                <a:srgbClr val="CC0000"/>
              </a:solidFill>
              <a:prstDash val="sysDot"/>
              <a:round/>
              <a:headEnd/>
              <a:tailEnd/>
            </a:ln>
          </p:spPr>
          <p:txBody>
            <a:bodyPr/>
            <a:lstStyle/>
            <a:p>
              <a:endParaRPr lang="it-IT"/>
            </a:p>
          </p:txBody>
        </p:sp>
        <p:sp>
          <p:nvSpPr>
            <p:cNvPr id="22584" name="Oval 12"/>
            <p:cNvSpPr>
              <a:spLocks noChangeArrowheads="1"/>
            </p:cNvSpPr>
            <p:nvPr/>
          </p:nvSpPr>
          <p:spPr bwMode="auto">
            <a:xfrm rot="-1173742">
              <a:off x="437" y="1620"/>
              <a:ext cx="91" cy="90"/>
            </a:xfrm>
            <a:prstGeom prst="ellipse">
              <a:avLst/>
            </a:prstGeom>
            <a:solidFill>
              <a:srgbClr val="CC0000"/>
            </a:solidFill>
            <a:ln w="38100">
              <a:solidFill>
                <a:schemeClr val="tx1"/>
              </a:solidFill>
              <a:prstDash val="sysDot"/>
              <a:round/>
              <a:headEnd/>
              <a:tailEnd/>
            </a:ln>
          </p:spPr>
          <p:txBody>
            <a:bodyPr wrap="none" anchor="ctr"/>
            <a:lstStyle/>
            <a:p>
              <a:endParaRPr lang="it-IT"/>
            </a:p>
          </p:txBody>
        </p:sp>
        <p:sp>
          <p:nvSpPr>
            <p:cNvPr id="22585" name="Line 13"/>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22586" name="Oval 14"/>
            <p:cNvSpPr>
              <a:spLocks noChangeArrowheads="1"/>
            </p:cNvSpPr>
            <p:nvPr/>
          </p:nvSpPr>
          <p:spPr bwMode="auto">
            <a:xfrm rot="-1055619">
              <a:off x="612" y="1568"/>
              <a:ext cx="91" cy="90"/>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grpSp>
      <p:grpSp>
        <p:nvGrpSpPr>
          <p:cNvPr id="5" name="Group 15"/>
          <p:cNvGrpSpPr>
            <a:grpSpLocks/>
          </p:cNvGrpSpPr>
          <p:nvPr/>
        </p:nvGrpSpPr>
        <p:grpSpPr bwMode="auto">
          <a:xfrm>
            <a:off x="323850" y="1122363"/>
            <a:ext cx="909638" cy="2162175"/>
            <a:chOff x="204" y="707"/>
            <a:chExt cx="573" cy="1362"/>
          </a:xfrm>
        </p:grpSpPr>
        <p:sp>
          <p:nvSpPr>
            <p:cNvPr id="22581" name="Oval 16"/>
            <p:cNvSpPr>
              <a:spLocks noChangeArrowheads="1"/>
            </p:cNvSpPr>
            <p:nvPr/>
          </p:nvSpPr>
          <p:spPr bwMode="auto">
            <a:xfrm rot="-1238558">
              <a:off x="368" y="1146"/>
              <a:ext cx="409" cy="923"/>
            </a:xfrm>
            <a:prstGeom prst="ellipse">
              <a:avLst/>
            </a:prstGeom>
            <a:noFill/>
            <a:ln w="9525">
              <a:solidFill>
                <a:schemeClr val="tx1"/>
              </a:solidFill>
              <a:round/>
              <a:headEnd/>
              <a:tailEnd/>
            </a:ln>
          </p:spPr>
          <p:txBody>
            <a:bodyPr wrap="none" anchor="ctr"/>
            <a:lstStyle/>
            <a:p>
              <a:endParaRPr lang="it-IT"/>
            </a:p>
          </p:txBody>
        </p:sp>
        <p:sp>
          <p:nvSpPr>
            <p:cNvPr id="22582" name="Freeform 17"/>
            <p:cNvSpPr>
              <a:spLocks/>
            </p:cNvSpPr>
            <p:nvPr/>
          </p:nvSpPr>
          <p:spPr bwMode="auto">
            <a:xfrm>
              <a:off x="204" y="707"/>
              <a:ext cx="228" cy="483"/>
            </a:xfrm>
            <a:custGeom>
              <a:avLst/>
              <a:gdLst>
                <a:gd name="T0" fmla="*/ 0 w 228"/>
                <a:gd name="T1" fmla="*/ 16 h 483"/>
                <a:gd name="T2" fmla="*/ 64 w 228"/>
                <a:gd name="T3" fmla="*/ 44 h 483"/>
                <a:gd name="T4" fmla="*/ 55 w 228"/>
                <a:gd name="T5" fmla="*/ 181 h 483"/>
                <a:gd name="T6" fmla="*/ 119 w 228"/>
                <a:gd name="T7" fmla="*/ 245 h 483"/>
                <a:gd name="T8" fmla="*/ 192 w 228"/>
                <a:gd name="T9" fmla="*/ 409 h 483"/>
                <a:gd name="T10" fmla="*/ 210 w 228"/>
                <a:gd name="T11" fmla="*/ 428 h 483"/>
                <a:gd name="T12" fmla="*/ 228 w 228"/>
                <a:gd name="T13" fmla="*/ 483 h 483"/>
                <a:gd name="T14" fmla="*/ 0 60000 65536"/>
                <a:gd name="T15" fmla="*/ 0 60000 65536"/>
                <a:gd name="T16" fmla="*/ 0 60000 65536"/>
                <a:gd name="T17" fmla="*/ 0 60000 65536"/>
                <a:gd name="T18" fmla="*/ 0 60000 65536"/>
                <a:gd name="T19" fmla="*/ 0 60000 65536"/>
                <a:gd name="T20" fmla="*/ 0 60000 65536"/>
                <a:gd name="T21" fmla="*/ 0 w 228"/>
                <a:gd name="T22" fmla="*/ 0 h 483"/>
                <a:gd name="T23" fmla="*/ 228 w 228"/>
                <a:gd name="T24" fmla="*/ 483 h 4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8" h="483">
                  <a:moveTo>
                    <a:pt x="0" y="16"/>
                  </a:moveTo>
                  <a:cubicBezTo>
                    <a:pt x="42" y="2"/>
                    <a:pt x="50" y="0"/>
                    <a:pt x="64" y="44"/>
                  </a:cubicBezTo>
                  <a:cubicBezTo>
                    <a:pt x="53" y="98"/>
                    <a:pt x="37" y="123"/>
                    <a:pt x="55" y="181"/>
                  </a:cubicBezTo>
                  <a:cubicBezTo>
                    <a:pt x="64" y="210"/>
                    <a:pt x="98" y="225"/>
                    <a:pt x="119" y="245"/>
                  </a:cubicBezTo>
                  <a:cubicBezTo>
                    <a:pt x="143" y="317"/>
                    <a:pt x="109" y="382"/>
                    <a:pt x="192" y="409"/>
                  </a:cubicBezTo>
                  <a:cubicBezTo>
                    <a:pt x="198" y="415"/>
                    <a:pt x="206" y="420"/>
                    <a:pt x="210" y="428"/>
                  </a:cubicBezTo>
                  <a:cubicBezTo>
                    <a:pt x="218" y="445"/>
                    <a:pt x="228" y="483"/>
                    <a:pt x="228" y="483"/>
                  </a:cubicBezTo>
                </a:path>
              </a:pathLst>
            </a:custGeom>
            <a:noFill/>
            <a:ln w="9525">
              <a:solidFill>
                <a:schemeClr val="tx1"/>
              </a:solidFill>
              <a:round/>
              <a:headEnd/>
              <a:tailEnd/>
            </a:ln>
          </p:spPr>
          <p:txBody>
            <a:bodyPr/>
            <a:lstStyle/>
            <a:p>
              <a:endParaRPr lang="it-IT"/>
            </a:p>
          </p:txBody>
        </p:sp>
      </p:grpSp>
      <p:sp>
        <p:nvSpPr>
          <p:cNvPr id="130066" name="Text Box 18"/>
          <p:cNvSpPr txBox="1">
            <a:spLocks noChangeArrowheads="1"/>
          </p:cNvSpPr>
          <p:nvPr/>
        </p:nvSpPr>
        <p:spPr bwMode="auto">
          <a:xfrm>
            <a:off x="250825" y="1557338"/>
            <a:ext cx="3744913" cy="1006475"/>
          </a:xfrm>
          <a:prstGeom prst="rect">
            <a:avLst/>
          </a:prstGeom>
          <a:solidFill>
            <a:srgbClr val="FFFF00"/>
          </a:solidFill>
          <a:ln w="9525">
            <a:noFill/>
            <a:miter lim="800000"/>
            <a:headEnd/>
            <a:tailEnd/>
          </a:ln>
        </p:spPr>
        <p:txBody>
          <a:bodyPr>
            <a:spAutoFit/>
          </a:bodyPr>
          <a:lstStyle/>
          <a:p>
            <a:pPr>
              <a:spcBef>
                <a:spcPct val="50000"/>
              </a:spcBef>
            </a:pPr>
            <a:r>
              <a:rPr lang="it-IT" sz="2000" dirty="0"/>
              <a:t>Fecondazione interspecifica, fra specie diverse ma compatibili, con sviluppo dell’ibrido</a:t>
            </a:r>
          </a:p>
        </p:txBody>
      </p:sp>
      <p:cxnSp>
        <p:nvCxnSpPr>
          <p:cNvPr id="130067" name="AutoShape 19"/>
          <p:cNvCxnSpPr>
            <a:cxnSpLocks noChangeShapeType="1"/>
            <a:stCxn id="130069" idx="2"/>
            <a:endCxn id="130083" idx="0"/>
          </p:cNvCxnSpPr>
          <p:nvPr/>
        </p:nvCxnSpPr>
        <p:spPr bwMode="auto">
          <a:xfrm>
            <a:off x="1836738" y="5426075"/>
            <a:ext cx="285750" cy="614363"/>
          </a:xfrm>
          <a:prstGeom prst="straightConnector1">
            <a:avLst/>
          </a:prstGeom>
          <a:noFill/>
          <a:ln w="38100">
            <a:solidFill>
              <a:srgbClr val="FF0000"/>
            </a:solidFill>
            <a:prstDash val="dash"/>
            <a:round/>
            <a:headEnd/>
            <a:tailEnd type="triangle" w="med" len="med"/>
          </a:ln>
        </p:spPr>
      </p:cxnSp>
      <p:sp>
        <p:nvSpPr>
          <p:cNvPr id="130068" name="Text Box 20"/>
          <p:cNvSpPr txBox="1">
            <a:spLocks noChangeArrowheads="1"/>
          </p:cNvSpPr>
          <p:nvPr/>
        </p:nvSpPr>
        <p:spPr bwMode="auto">
          <a:xfrm>
            <a:off x="5364163" y="765175"/>
            <a:ext cx="3024187" cy="701675"/>
          </a:xfrm>
          <a:prstGeom prst="rect">
            <a:avLst/>
          </a:prstGeom>
          <a:solidFill>
            <a:srgbClr val="FF6699"/>
          </a:solidFill>
          <a:ln w="9525">
            <a:noFill/>
            <a:miter lim="800000"/>
            <a:headEnd/>
            <a:tailEnd/>
          </a:ln>
        </p:spPr>
        <p:txBody>
          <a:bodyPr>
            <a:spAutoFit/>
          </a:bodyPr>
          <a:lstStyle/>
          <a:p>
            <a:pPr algn="ctr">
              <a:spcBef>
                <a:spcPct val="50000"/>
              </a:spcBef>
            </a:pPr>
            <a:r>
              <a:rPr lang="it-IT" sz="2000"/>
              <a:t>MEIOSI ABORTIVE, STERILITA’</a:t>
            </a:r>
          </a:p>
        </p:txBody>
      </p:sp>
      <p:sp>
        <p:nvSpPr>
          <p:cNvPr id="130069" name="Text Box 21"/>
          <p:cNvSpPr txBox="1">
            <a:spLocks noChangeArrowheads="1"/>
          </p:cNvSpPr>
          <p:nvPr/>
        </p:nvSpPr>
        <p:spPr bwMode="auto">
          <a:xfrm>
            <a:off x="323850" y="4724400"/>
            <a:ext cx="3024188" cy="701675"/>
          </a:xfrm>
          <a:prstGeom prst="rect">
            <a:avLst/>
          </a:prstGeom>
          <a:solidFill>
            <a:srgbClr val="FF6699"/>
          </a:solidFill>
          <a:ln w="9525">
            <a:noFill/>
            <a:miter lim="800000"/>
            <a:headEnd/>
            <a:tailEnd/>
          </a:ln>
        </p:spPr>
        <p:txBody>
          <a:bodyPr>
            <a:spAutoFit/>
          </a:bodyPr>
          <a:lstStyle/>
          <a:p>
            <a:pPr>
              <a:spcBef>
                <a:spcPct val="50000"/>
              </a:spcBef>
            </a:pPr>
            <a:r>
              <a:rPr lang="it-IT" sz="2000"/>
              <a:t>Zigote anfidiploide ibrido, vitale</a:t>
            </a:r>
          </a:p>
        </p:txBody>
      </p:sp>
      <p:grpSp>
        <p:nvGrpSpPr>
          <p:cNvPr id="6" name="Group 22"/>
          <p:cNvGrpSpPr>
            <a:grpSpLocks/>
          </p:cNvGrpSpPr>
          <p:nvPr/>
        </p:nvGrpSpPr>
        <p:grpSpPr bwMode="auto">
          <a:xfrm flipH="1">
            <a:off x="2700338" y="2925763"/>
            <a:ext cx="144462" cy="1079500"/>
            <a:chOff x="1692" y="1930"/>
            <a:chExt cx="91" cy="680"/>
          </a:xfrm>
        </p:grpSpPr>
        <p:sp>
          <p:nvSpPr>
            <p:cNvPr id="22579" name="Line 23"/>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2580" name="Oval 24"/>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7" name="Group 25"/>
          <p:cNvGrpSpPr>
            <a:grpSpLocks/>
          </p:cNvGrpSpPr>
          <p:nvPr/>
        </p:nvGrpSpPr>
        <p:grpSpPr bwMode="auto">
          <a:xfrm>
            <a:off x="1906588" y="3646488"/>
            <a:ext cx="144462" cy="503237"/>
            <a:chOff x="2426" y="2290"/>
            <a:chExt cx="91" cy="317"/>
          </a:xfrm>
        </p:grpSpPr>
        <p:sp>
          <p:nvSpPr>
            <p:cNvPr id="22577" name="Line 26"/>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2578" name="Oval 27"/>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8" name="Group 28"/>
          <p:cNvGrpSpPr>
            <a:grpSpLocks/>
          </p:cNvGrpSpPr>
          <p:nvPr/>
        </p:nvGrpSpPr>
        <p:grpSpPr bwMode="auto">
          <a:xfrm>
            <a:off x="2124075" y="2781300"/>
            <a:ext cx="422275" cy="1079500"/>
            <a:chOff x="437" y="1251"/>
            <a:chExt cx="266" cy="680"/>
          </a:xfrm>
        </p:grpSpPr>
        <p:sp>
          <p:nvSpPr>
            <p:cNvPr id="22573" name="Line 29"/>
            <p:cNvSpPr>
              <a:spLocks noChangeShapeType="1"/>
            </p:cNvSpPr>
            <p:nvPr/>
          </p:nvSpPr>
          <p:spPr bwMode="auto">
            <a:xfrm rot="-1173742">
              <a:off x="521" y="1614"/>
              <a:ext cx="0" cy="317"/>
            </a:xfrm>
            <a:prstGeom prst="line">
              <a:avLst/>
            </a:prstGeom>
            <a:noFill/>
            <a:ln w="38100">
              <a:solidFill>
                <a:srgbClr val="CC0000"/>
              </a:solidFill>
              <a:prstDash val="sysDot"/>
              <a:round/>
              <a:headEnd/>
              <a:tailEnd/>
            </a:ln>
          </p:spPr>
          <p:txBody>
            <a:bodyPr/>
            <a:lstStyle/>
            <a:p>
              <a:endParaRPr lang="it-IT"/>
            </a:p>
          </p:txBody>
        </p:sp>
        <p:sp>
          <p:nvSpPr>
            <p:cNvPr id="22574" name="Oval 30"/>
            <p:cNvSpPr>
              <a:spLocks noChangeArrowheads="1"/>
            </p:cNvSpPr>
            <p:nvPr/>
          </p:nvSpPr>
          <p:spPr bwMode="auto">
            <a:xfrm rot="-1173742">
              <a:off x="437" y="1620"/>
              <a:ext cx="91" cy="90"/>
            </a:xfrm>
            <a:prstGeom prst="ellipse">
              <a:avLst/>
            </a:prstGeom>
            <a:solidFill>
              <a:srgbClr val="CC0000"/>
            </a:solidFill>
            <a:ln w="38100">
              <a:noFill/>
              <a:prstDash val="sysDot"/>
              <a:round/>
              <a:headEnd/>
              <a:tailEnd/>
            </a:ln>
          </p:spPr>
          <p:txBody>
            <a:bodyPr wrap="none" anchor="ctr"/>
            <a:lstStyle/>
            <a:p>
              <a:endParaRPr lang="it-IT"/>
            </a:p>
          </p:txBody>
        </p:sp>
        <p:sp>
          <p:nvSpPr>
            <p:cNvPr id="22575" name="Line 31"/>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22576" name="Oval 32"/>
            <p:cNvSpPr>
              <a:spLocks noChangeArrowheads="1"/>
            </p:cNvSpPr>
            <p:nvPr/>
          </p:nvSpPr>
          <p:spPr bwMode="auto">
            <a:xfrm rot="-1055619">
              <a:off x="612" y="1568"/>
              <a:ext cx="91" cy="90"/>
            </a:xfrm>
            <a:prstGeom prst="ellipse">
              <a:avLst/>
            </a:prstGeom>
            <a:solidFill>
              <a:schemeClr val="accent1"/>
            </a:solidFill>
            <a:ln w="38100">
              <a:noFill/>
              <a:prstDash val="sysDot"/>
              <a:round/>
              <a:headEnd/>
              <a:tailEnd/>
            </a:ln>
          </p:spPr>
          <p:txBody>
            <a:bodyPr wrap="none" anchor="ctr"/>
            <a:lstStyle/>
            <a:p>
              <a:endParaRPr lang="it-IT"/>
            </a:p>
          </p:txBody>
        </p:sp>
      </p:grpSp>
      <p:sp>
        <p:nvSpPr>
          <p:cNvPr id="22543" name="AutoShape 33">
            <a:hlinkClick r:id="" action="ppaction://hlinkshowjump?jump=nextslide" highlightClick="1"/>
          </p:cNvPr>
          <p:cNvSpPr>
            <a:spLocks noChangeArrowheads="1"/>
          </p:cNvSpPr>
          <p:nvPr/>
        </p:nvSpPr>
        <p:spPr bwMode="auto">
          <a:xfrm>
            <a:off x="8315325" y="333375"/>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22544" name="AutoShape 34">
            <a:hlinkClick r:id="" action="ppaction://hlinkshowjump?jump=previousslide" highlightClick="1"/>
          </p:cNvPr>
          <p:cNvSpPr>
            <a:spLocks noChangeArrowheads="1"/>
          </p:cNvSpPr>
          <p:nvPr/>
        </p:nvSpPr>
        <p:spPr bwMode="auto">
          <a:xfrm>
            <a:off x="393700" y="404813"/>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130083" name="Text Box 35"/>
          <p:cNvSpPr txBox="1">
            <a:spLocks noChangeArrowheads="1"/>
          </p:cNvSpPr>
          <p:nvPr/>
        </p:nvSpPr>
        <p:spPr bwMode="auto">
          <a:xfrm>
            <a:off x="250825" y="6040438"/>
            <a:ext cx="3743325" cy="701675"/>
          </a:xfrm>
          <a:prstGeom prst="rect">
            <a:avLst/>
          </a:prstGeom>
          <a:solidFill>
            <a:srgbClr val="14EA3D"/>
          </a:solidFill>
          <a:ln w="9525">
            <a:noFill/>
            <a:miter lim="800000"/>
            <a:headEnd/>
            <a:tailEnd/>
          </a:ln>
        </p:spPr>
        <p:txBody>
          <a:bodyPr>
            <a:spAutoFit/>
          </a:bodyPr>
          <a:lstStyle/>
          <a:p>
            <a:pPr>
              <a:spcBef>
                <a:spcPct val="50000"/>
              </a:spcBef>
            </a:pPr>
            <a:r>
              <a:rPr lang="it-IT" sz="2000"/>
              <a:t>inividuo anfidiploide ibrido, vitale ma sterile</a:t>
            </a:r>
            <a:r>
              <a:rPr lang="it-IT" sz="2000" b="0"/>
              <a:t> </a:t>
            </a:r>
          </a:p>
        </p:txBody>
      </p:sp>
      <p:sp>
        <p:nvSpPr>
          <p:cNvPr id="130084" name="Text Box 36"/>
          <p:cNvSpPr txBox="1">
            <a:spLocks noChangeArrowheads="1"/>
          </p:cNvSpPr>
          <p:nvPr/>
        </p:nvSpPr>
        <p:spPr bwMode="auto">
          <a:xfrm>
            <a:off x="2124075" y="5368925"/>
            <a:ext cx="2808288" cy="581025"/>
          </a:xfrm>
          <a:prstGeom prst="rect">
            <a:avLst/>
          </a:prstGeom>
          <a:noFill/>
          <a:ln w="9525">
            <a:noFill/>
            <a:miter lim="800000"/>
            <a:headEnd/>
            <a:tailEnd/>
          </a:ln>
        </p:spPr>
        <p:txBody>
          <a:bodyPr>
            <a:spAutoFit/>
          </a:bodyPr>
          <a:lstStyle/>
          <a:p>
            <a:pPr>
              <a:spcBef>
                <a:spcPct val="50000"/>
              </a:spcBef>
            </a:pPr>
            <a:r>
              <a:rPr lang="it-IT" sz="1600">
                <a:solidFill>
                  <a:srgbClr val="FF0000"/>
                </a:solidFill>
              </a:rPr>
              <a:t>Successive divisioni mitotiche, differenziamento</a:t>
            </a:r>
          </a:p>
        </p:txBody>
      </p:sp>
      <p:grpSp>
        <p:nvGrpSpPr>
          <p:cNvPr id="9" name="Group 37"/>
          <p:cNvGrpSpPr>
            <a:grpSpLocks/>
          </p:cNvGrpSpPr>
          <p:nvPr/>
        </p:nvGrpSpPr>
        <p:grpSpPr bwMode="auto">
          <a:xfrm rot="-4103794">
            <a:off x="6948488" y="2133600"/>
            <a:ext cx="215900" cy="1079500"/>
            <a:chOff x="4377" y="1344"/>
            <a:chExt cx="136" cy="680"/>
          </a:xfrm>
        </p:grpSpPr>
        <p:grpSp>
          <p:nvGrpSpPr>
            <p:cNvPr id="10" name="Group 38"/>
            <p:cNvGrpSpPr>
              <a:grpSpLocks/>
            </p:cNvGrpSpPr>
            <p:nvPr/>
          </p:nvGrpSpPr>
          <p:grpSpPr bwMode="auto">
            <a:xfrm flipH="1">
              <a:off x="4422" y="1344"/>
              <a:ext cx="91" cy="680"/>
              <a:chOff x="1692" y="1930"/>
              <a:chExt cx="91" cy="680"/>
            </a:xfrm>
          </p:grpSpPr>
          <p:sp>
            <p:nvSpPr>
              <p:cNvPr id="22571" name="Line 39"/>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2572" name="Oval 40"/>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grpSp>
          <p:nvGrpSpPr>
            <p:cNvPr id="11" name="Group 41"/>
            <p:cNvGrpSpPr>
              <a:grpSpLocks/>
            </p:cNvGrpSpPr>
            <p:nvPr/>
          </p:nvGrpSpPr>
          <p:grpSpPr bwMode="auto">
            <a:xfrm flipH="1">
              <a:off x="4377" y="1344"/>
              <a:ext cx="91" cy="680"/>
              <a:chOff x="1692" y="1930"/>
              <a:chExt cx="91" cy="680"/>
            </a:xfrm>
          </p:grpSpPr>
          <p:sp>
            <p:nvSpPr>
              <p:cNvPr id="22569" name="Line 42"/>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2570" name="Oval 43"/>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grpSp>
      <p:grpSp>
        <p:nvGrpSpPr>
          <p:cNvPr id="12" name="Group 44"/>
          <p:cNvGrpSpPr>
            <a:grpSpLocks/>
          </p:cNvGrpSpPr>
          <p:nvPr/>
        </p:nvGrpSpPr>
        <p:grpSpPr bwMode="auto">
          <a:xfrm rot="-4145834">
            <a:off x="7889081" y="2993232"/>
            <a:ext cx="206375" cy="503238"/>
            <a:chOff x="4066" y="2251"/>
            <a:chExt cx="130" cy="317"/>
          </a:xfrm>
        </p:grpSpPr>
        <p:sp>
          <p:nvSpPr>
            <p:cNvPr id="22563" name="Line 45"/>
            <p:cNvSpPr>
              <a:spLocks noChangeShapeType="1"/>
            </p:cNvSpPr>
            <p:nvPr/>
          </p:nvSpPr>
          <p:spPr bwMode="auto">
            <a:xfrm rot="-1173742">
              <a:off x="4196" y="2251"/>
              <a:ext cx="0" cy="317"/>
            </a:xfrm>
            <a:prstGeom prst="line">
              <a:avLst/>
            </a:prstGeom>
            <a:noFill/>
            <a:ln w="38100">
              <a:solidFill>
                <a:srgbClr val="CC0000"/>
              </a:solidFill>
              <a:prstDash val="sysDot"/>
              <a:round/>
              <a:headEnd/>
              <a:tailEnd/>
            </a:ln>
          </p:spPr>
          <p:txBody>
            <a:bodyPr/>
            <a:lstStyle/>
            <a:p>
              <a:endParaRPr lang="it-IT"/>
            </a:p>
          </p:txBody>
        </p:sp>
        <p:sp>
          <p:nvSpPr>
            <p:cNvPr id="22564" name="Oval 46"/>
            <p:cNvSpPr>
              <a:spLocks noChangeArrowheads="1"/>
            </p:cNvSpPr>
            <p:nvPr/>
          </p:nvSpPr>
          <p:spPr bwMode="auto">
            <a:xfrm rot="-1173742">
              <a:off x="4105" y="2257"/>
              <a:ext cx="91" cy="90"/>
            </a:xfrm>
            <a:prstGeom prst="ellipse">
              <a:avLst/>
            </a:prstGeom>
            <a:solidFill>
              <a:srgbClr val="CC0000"/>
            </a:solidFill>
            <a:ln w="38100">
              <a:noFill/>
              <a:prstDash val="sysDot"/>
              <a:round/>
              <a:headEnd/>
              <a:tailEnd/>
            </a:ln>
          </p:spPr>
          <p:txBody>
            <a:bodyPr wrap="none" anchor="ctr"/>
            <a:lstStyle/>
            <a:p>
              <a:endParaRPr lang="it-IT"/>
            </a:p>
          </p:txBody>
        </p:sp>
        <p:sp>
          <p:nvSpPr>
            <p:cNvPr id="22565" name="Line 47"/>
            <p:cNvSpPr>
              <a:spLocks noChangeShapeType="1"/>
            </p:cNvSpPr>
            <p:nvPr/>
          </p:nvSpPr>
          <p:spPr bwMode="auto">
            <a:xfrm rot="-1173742">
              <a:off x="4150" y="2251"/>
              <a:ext cx="0" cy="317"/>
            </a:xfrm>
            <a:prstGeom prst="line">
              <a:avLst/>
            </a:prstGeom>
            <a:noFill/>
            <a:ln w="38100">
              <a:solidFill>
                <a:srgbClr val="CC0000"/>
              </a:solidFill>
              <a:prstDash val="sysDot"/>
              <a:round/>
              <a:headEnd/>
              <a:tailEnd/>
            </a:ln>
          </p:spPr>
          <p:txBody>
            <a:bodyPr/>
            <a:lstStyle/>
            <a:p>
              <a:endParaRPr lang="it-IT"/>
            </a:p>
          </p:txBody>
        </p:sp>
        <p:sp>
          <p:nvSpPr>
            <p:cNvPr id="22566" name="Oval 48"/>
            <p:cNvSpPr>
              <a:spLocks noChangeArrowheads="1"/>
            </p:cNvSpPr>
            <p:nvPr/>
          </p:nvSpPr>
          <p:spPr bwMode="auto">
            <a:xfrm rot="-1173742">
              <a:off x="4066" y="2257"/>
              <a:ext cx="91" cy="90"/>
            </a:xfrm>
            <a:prstGeom prst="ellipse">
              <a:avLst/>
            </a:prstGeom>
            <a:solidFill>
              <a:srgbClr val="CC0000"/>
            </a:solidFill>
            <a:ln w="38100">
              <a:noFill/>
              <a:prstDash val="sysDot"/>
              <a:round/>
              <a:headEnd/>
              <a:tailEnd/>
            </a:ln>
          </p:spPr>
          <p:txBody>
            <a:bodyPr wrap="none" anchor="ctr"/>
            <a:lstStyle/>
            <a:p>
              <a:endParaRPr lang="it-IT"/>
            </a:p>
          </p:txBody>
        </p:sp>
      </p:grpSp>
      <p:grpSp>
        <p:nvGrpSpPr>
          <p:cNvPr id="13" name="Group 49"/>
          <p:cNvGrpSpPr>
            <a:grpSpLocks/>
          </p:cNvGrpSpPr>
          <p:nvPr/>
        </p:nvGrpSpPr>
        <p:grpSpPr bwMode="auto">
          <a:xfrm rot="-4254700">
            <a:off x="5723731" y="2277269"/>
            <a:ext cx="217488" cy="1079500"/>
            <a:chOff x="4467" y="1888"/>
            <a:chExt cx="137" cy="680"/>
          </a:xfrm>
        </p:grpSpPr>
        <p:sp>
          <p:nvSpPr>
            <p:cNvPr id="22559" name="Line 50"/>
            <p:cNvSpPr>
              <a:spLocks noChangeShapeType="1"/>
            </p:cNvSpPr>
            <p:nvPr/>
          </p:nvSpPr>
          <p:spPr bwMode="auto">
            <a:xfrm rot="-1055619">
              <a:off x="4558" y="1888"/>
              <a:ext cx="0" cy="680"/>
            </a:xfrm>
            <a:prstGeom prst="line">
              <a:avLst/>
            </a:prstGeom>
            <a:noFill/>
            <a:ln w="38100">
              <a:solidFill>
                <a:srgbClr val="00CC66"/>
              </a:solidFill>
              <a:prstDash val="sysDot"/>
              <a:round/>
              <a:headEnd/>
              <a:tailEnd/>
            </a:ln>
          </p:spPr>
          <p:txBody>
            <a:bodyPr/>
            <a:lstStyle/>
            <a:p>
              <a:endParaRPr lang="it-IT"/>
            </a:p>
          </p:txBody>
        </p:sp>
        <p:sp>
          <p:nvSpPr>
            <p:cNvPr id="22560" name="Oval 51"/>
            <p:cNvSpPr>
              <a:spLocks noChangeArrowheads="1"/>
            </p:cNvSpPr>
            <p:nvPr/>
          </p:nvSpPr>
          <p:spPr bwMode="auto">
            <a:xfrm rot="-1055619">
              <a:off x="4513" y="2205"/>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22561" name="Line 52"/>
            <p:cNvSpPr>
              <a:spLocks noChangeShapeType="1"/>
            </p:cNvSpPr>
            <p:nvPr/>
          </p:nvSpPr>
          <p:spPr bwMode="auto">
            <a:xfrm rot="-1055619">
              <a:off x="4512" y="1888"/>
              <a:ext cx="0" cy="680"/>
            </a:xfrm>
            <a:prstGeom prst="line">
              <a:avLst/>
            </a:prstGeom>
            <a:noFill/>
            <a:ln w="38100">
              <a:solidFill>
                <a:srgbClr val="00CC66"/>
              </a:solidFill>
              <a:prstDash val="sysDot"/>
              <a:round/>
              <a:headEnd/>
              <a:tailEnd/>
            </a:ln>
          </p:spPr>
          <p:txBody>
            <a:bodyPr/>
            <a:lstStyle/>
            <a:p>
              <a:endParaRPr lang="it-IT"/>
            </a:p>
          </p:txBody>
        </p:sp>
        <p:sp>
          <p:nvSpPr>
            <p:cNvPr id="22562" name="Oval 53"/>
            <p:cNvSpPr>
              <a:spLocks noChangeArrowheads="1"/>
            </p:cNvSpPr>
            <p:nvPr/>
          </p:nvSpPr>
          <p:spPr bwMode="auto">
            <a:xfrm rot="-1055619">
              <a:off x="4467" y="2205"/>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14" name="Group 54"/>
          <p:cNvGrpSpPr>
            <a:grpSpLocks/>
          </p:cNvGrpSpPr>
          <p:nvPr/>
        </p:nvGrpSpPr>
        <p:grpSpPr bwMode="auto">
          <a:xfrm rot="-3891514">
            <a:off x="6374606" y="3067844"/>
            <a:ext cx="214313" cy="504825"/>
            <a:chOff x="4015" y="2568"/>
            <a:chExt cx="135" cy="318"/>
          </a:xfrm>
        </p:grpSpPr>
        <p:grpSp>
          <p:nvGrpSpPr>
            <p:cNvPr id="15" name="Group 55"/>
            <p:cNvGrpSpPr>
              <a:grpSpLocks/>
            </p:cNvGrpSpPr>
            <p:nvPr/>
          </p:nvGrpSpPr>
          <p:grpSpPr bwMode="auto">
            <a:xfrm>
              <a:off x="4015" y="2568"/>
              <a:ext cx="91" cy="317"/>
              <a:chOff x="2426" y="2290"/>
              <a:chExt cx="91" cy="317"/>
            </a:xfrm>
          </p:grpSpPr>
          <p:sp>
            <p:nvSpPr>
              <p:cNvPr id="22557" name="Line 56"/>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2558" name="Oval 57"/>
              <p:cNvSpPr>
                <a:spLocks noChangeArrowheads="1"/>
              </p:cNvSpPr>
              <p:nvPr/>
            </p:nvSpPr>
            <p:spPr bwMode="auto">
              <a:xfrm rot="20039758" flipH="1">
                <a:off x="2426" y="2322"/>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16" name="Group 58"/>
            <p:cNvGrpSpPr>
              <a:grpSpLocks/>
            </p:cNvGrpSpPr>
            <p:nvPr/>
          </p:nvGrpSpPr>
          <p:grpSpPr bwMode="auto">
            <a:xfrm>
              <a:off x="4059" y="2569"/>
              <a:ext cx="91" cy="317"/>
              <a:chOff x="2426" y="2290"/>
              <a:chExt cx="91" cy="317"/>
            </a:xfrm>
          </p:grpSpPr>
          <p:sp>
            <p:nvSpPr>
              <p:cNvPr id="22555" name="Line 59"/>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2556" name="Oval 60"/>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sp>
        <p:nvSpPr>
          <p:cNvPr id="130109" name="Text Box 61"/>
          <p:cNvSpPr txBox="1">
            <a:spLocks noChangeArrowheads="1"/>
          </p:cNvSpPr>
          <p:nvPr/>
        </p:nvSpPr>
        <p:spPr bwMode="auto">
          <a:xfrm>
            <a:off x="5076825" y="4333875"/>
            <a:ext cx="3924300" cy="1311275"/>
          </a:xfrm>
          <a:prstGeom prst="rect">
            <a:avLst/>
          </a:prstGeom>
          <a:solidFill>
            <a:srgbClr val="A3F3FB"/>
          </a:solidFill>
          <a:ln w="9525">
            <a:noFill/>
            <a:miter lim="800000"/>
            <a:headEnd/>
            <a:tailEnd/>
          </a:ln>
        </p:spPr>
        <p:txBody>
          <a:bodyPr>
            <a:spAutoFit/>
          </a:bodyPr>
          <a:lstStyle/>
          <a:p>
            <a:pPr>
              <a:spcBef>
                <a:spcPct val="50000"/>
              </a:spcBef>
            </a:pPr>
            <a:r>
              <a:rPr lang="it-IT" sz="2000"/>
              <a:t>I cromosomi non sono a 2 a 2 omologhi: in 1° divisione meiotica non riescono ad appaiarsi e segregano casualmente</a:t>
            </a:r>
          </a:p>
        </p:txBody>
      </p:sp>
      <p:sp>
        <p:nvSpPr>
          <p:cNvPr id="130110" name="Text Box 62"/>
          <p:cNvSpPr txBox="1">
            <a:spLocks noChangeArrowheads="1"/>
          </p:cNvSpPr>
          <p:nvPr/>
        </p:nvSpPr>
        <p:spPr bwMode="auto">
          <a:xfrm>
            <a:off x="4427538" y="5895975"/>
            <a:ext cx="4465637" cy="701675"/>
          </a:xfrm>
          <a:prstGeom prst="rect">
            <a:avLst/>
          </a:prstGeom>
          <a:solidFill>
            <a:srgbClr val="E2F11F"/>
          </a:solidFill>
          <a:ln w="9525">
            <a:noFill/>
            <a:miter lim="800000"/>
            <a:headEnd/>
            <a:tailEnd/>
          </a:ln>
        </p:spPr>
        <p:txBody>
          <a:bodyPr>
            <a:spAutoFit/>
          </a:bodyPr>
          <a:lstStyle/>
          <a:p>
            <a:pPr>
              <a:spcBef>
                <a:spcPct val="50000"/>
              </a:spcBef>
            </a:pPr>
            <a:r>
              <a:rPr lang="it-IT" sz="2000"/>
              <a:t>Di conseguenza i gameti sono sbilanciati geneticamente, quindi sterili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nodeType="clickEffect">
                                  <p:stCondLst>
                                    <p:cond delay="0"/>
                                  </p:stCondLst>
                                  <p:childTnLst>
                                    <p:animMotion origin="layout" path="M 1.66667E-6 -3.69942E-6 L 0.14913 0.1207 " pathEditMode="relative" rAng="0" ptsTypes="AA">
                                      <p:cBhvr>
                                        <p:cTn id="6" dur="2000" fill="hold"/>
                                        <p:tgtEl>
                                          <p:spTgt spid="4"/>
                                        </p:tgtEl>
                                        <p:attrNameLst>
                                          <p:attrName>ppt_x</p:attrName>
                                          <p:attrName>ppt_y</p:attrName>
                                        </p:attrNameLst>
                                      </p:cBhvr>
                                      <p:rCtr x="74" y="60"/>
                                    </p:animMotion>
                                  </p:childTnLst>
                                </p:cTn>
                              </p:par>
                              <p:par>
                                <p:cTn id="7" presetID="49" presetClass="path" presetSubtype="0" accel="50000" decel="50000" fill="hold" nodeType="withEffect">
                                  <p:stCondLst>
                                    <p:cond delay="0"/>
                                  </p:stCondLst>
                                  <p:childTnLst>
                                    <p:animMotion origin="layout" path="M 5.55556E-7 -4.85549E-6 L 0.14722 0.12602 " pathEditMode="relative" rAng="0" ptsTypes="AA">
                                      <p:cBhvr>
                                        <p:cTn id="8" dur="2000" fill="hold"/>
                                        <p:tgtEl>
                                          <p:spTgt spid="5"/>
                                        </p:tgtEl>
                                        <p:attrNameLst>
                                          <p:attrName>ppt_x</p:attrName>
                                          <p:attrName>ppt_y</p:attrName>
                                        </p:attrNameLst>
                                      </p:cBhvr>
                                      <p:rCtr x="74" y="63"/>
                                    </p:animMotion>
                                  </p:childTnLst>
                                  <p:subTnLst>
                                    <p:set>
                                      <p:cBhvr override="childStyle">
                                        <p:cTn dur="1" fill="hold" display="0" masterRel="sameClick" afterEffect="1">
                                          <p:stCondLst>
                                            <p:cond evt="end" delay="0">
                                              <p:tn val="7"/>
                                            </p:cond>
                                          </p:stCondLst>
                                        </p:cTn>
                                        <p:tgtEl>
                                          <p:spTgt spid="5"/>
                                        </p:tgtEl>
                                        <p:attrNameLst>
                                          <p:attrName>style.visibility</p:attrName>
                                        </p:attrNameLst>
                                      </p:cBhvr>
                                      <p:to>
                                        <p:strVal val="hidden"/>
                                      </p:to>
                                    </p:set>
                                  </p:subTnLst>
                                </p:cTn>
                              </p:par>
                            </p:childTnLst>
                          </p:cTn>
                        </p:par>
                        <p:par>
                          <p:cTn id="9" fill="hold">
                            <p:stCondLst>
                              <p:cond delay="2000"/>
                            </p:stCondLst>
                            <p:childTnLst>
                              <p:par>
                                <p:cTn id="10" presetID="23" presetClass="entr" presetSubtype="16" fill="hold" grpId="0" nodeType="afterEffect">
                                  <p:stCondLst>
                                    <p:cond delay="1000"/>
                                  </p:stCondLst>
                                  <p:childTnLst>
                                    <p:set>
                                      <p:cBhvr>
                                        <p:cTn id="11" dur="1" fill="hold">
                                          <p:stCondLst>
                                            <p:cond delay="0"/>
                                          </p:stCondLst>
                                        </p:cTn>
                                        <p:tgtEl>
                                          <p:spTgt spid="130066"/>
                                        </p:tgtEl>
                                        <p:attrNameLst>
                                          <p:attrName>style.visibility</p:attrName>
                                        </p:attrNameLst>
                                      </p:cBhvr>
                                      <p:to>
                                        <p:strVal val="visible"/>
                                      </p:to>
                                    </p:set>
                                    <p:anim calcmode="lin" valueType="num">
                                      <p:cBhvr>
                                        <p:cTn id="12" dur="500" fill="hold"/>
                                        <p:tgtEl>
                                          <p:spTgt spid="130066"/>
                                        </p:tgtEl>
                                        <p:attrNameLst>
                                          <p:attrName>ppt_w</p:attrName>
                                        </p:attrNameLst>
                                      </p:cBhvr>
                                      <p:tavLst>
                                        <p:tav tm="0">
                                          <p:val>
                                            <p:fltVal val="0"/>
                                          </p:val>
                                        </p:tav>
                                        <p:tav tm="100000">
                                          <p:val>
                                            <p:strVal val="#ppt_w"/>
                                          </p:val>
                                        </p:tav>
                                      </p:tavLst>
                                    </p:anim>
                                    <p:anim calcmode="lin" valueType="num">
                                      <p:cBhvr>
                                        <p:cTn id="13" dur="500" fill="hold"/>
                                        <p:tgtEl>
                                          <p:spTgt spid="130066"/>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par>
                                <p:cTn id="22" presetID="9"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130069"/>
                                        </p:tgtEl>
                                        <p:attrNameLst>
                                          <p:attrName>style.visibility</p:attrName>
                                        </p:attrNameLst>
                                      </p:cBhvr>
                                      <p:to>
                                        <p:strVal val="visible"/>
                                      </p:to>
                                    </p:set>
                                    <p:anim calcmode="lin" valueType="num">
                                      <p:cBhvr>
                                        <p:cTn id="29" dur="500" fill="hold"/>
                                        <p:tgtEl>
                                          <p:spTgt spid="130069"/>
                                        </p:tgtEl>
                                        <p:attrNameLst>
                                          <p:attrName>ppt_w</p:attrName>
                                        </p:attrNameLst>
                                      </p:cBhvr>
                                      <p:tavLst>
                                        <p:tav tm="0">
                                          <p:val>
                                            <p:fltVal val="0"/>
                                          </p:val>
                                        </p:tav>
                                        <p:tav tm="100000">
                                          <p:val>
                                            <p:strVal val="#ppt_w"/>
                                          </p:val>
                                        </p:tav>
                                      </p:tavLst>
                                    </p:anim>
                                    <p:anim calcmode="lin" valueType="num">
                                      <p:cBhvr>
                                        <p:cTn id="30" dur="500" fill="hold"/>
                                        <p:tgtEl>
                                          <p:spTgt spid="130069"/>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8" presetClass="entr" presetSubtype="3" fill="hold" nodeType="clickEffect">
                                  <p:stCondLst>
                                    <p:cond delay="0"/>
                                  </p:stCondLst>
                                  <p:childTnLst>
                                    <p:set>
                                      <p:cBhvr>
                                        <p:cTn id="34" dur="1" fill="hold">
                                          <p:stCondLst>
                                            <p:cond delay="0"/>
                                          </p:stCondLst>
                                        </p:cTn>
                                        <p:tgtEl>
                                          <p:spTgt spid="130067"/>
                                        </p:tgtEl>
                                        <p:attrNameLst>
                                          <p:attrName>style.visibility</p:attrName>
                                        </p:attrNameLst>
                                      </p:cBhvr>
                                      <p:to>
                                        <p:strVal val="visible"/>
                                      </p:to>
                                    </p:set>
                                    <p:animEffect transition="in" filter="strips(upRight)">
                                      <p:cBhvr>
                                        <p:cTn id="35" dur="1000"/>
                                        <p:tgtEl>
                                          <p:spTgt spid="130067"/>
                                        </p:tgtEl>
                                      </p:cBhvr>
                                    </p:animEffect>
                                  </p:childTnLst>
                                </p:cTn>
                              </p:par>
                              <p:par>
                                <p:cTn id="36" presetID="53" presetClass="entr" presetSubtype="0" fill="hold" grpId="0" nodeType="withEffect">
                                  <p:stCondLst>
                                    <p:cond delay="500"/>
                                  </p:stCondLst>
                                  <p:childTnLst>
                                    <p:set>
                                      <p:cBhvr>
                                        <p:cTn id="37" dur="1" fill="hold">
                                          <p:stCondLst>
                                            <p:cond delay="0"/>
                                          </p:stCondLst>
                                        </p:cTn>
                                        <p:tgtEl>
                                          <p:spTgt spid="130084"/>
                                        </p:tgtEl>
                                        <p:attrNameLst>
                                          <p:attrName>style.visibility</p:attrName>
                                        </p:attrNameLst>
                                      </p:cBhvr>
                                      <p:to>
                                        <p:strVal val="visible"/>
                                      </p:to>
                                    </p:set>
                                    <p:anim calcmode="lin" valueType="num">
                                      <p:cBhvr>
                                        <p:cTn id="38" dur="500" fill="hold"/>
                                        <p:tgtEl>
                                          <p:spTgt spid="130084"/>
                                        </p:tgtEl>
                                        <p:attrNameLst>
                                          <p:attrName>ppt_w</p:attrName>
                                        </p:attrNameLst>
                                      </p:cBhvr>
                                      <p:tavLst>
                                        <p:tav tm="0">
                                          <p:val>
                                            <p:fltVal val="0"/>
                                          </p:val>
                                        </p:tav>
                                        <p:tav tm="100000">
                                          <p:val>
                                            <p:strVal val="#ppt_w"/>
                                          </p:val>
                                        </p:tav>
                                      </p:tavLst>
                                    </p:anim>
                                    <p:anim calcmode="lin" valueType="num">
                                      <p:cBhvr>
                                        <p:cTn id="39" dur="500" fill="hold"/>
                                        <p:tgtEl>
                                          <p:spTgt spid="130084"/>
                                        </p:tgtEl>
                                        <p:attrNameLst>
                                          <p:attrName>ppt_h</p:attrName>
                                        </p:attrNameLst>
                                      </p:cBhvr>
                                      <p:tavLst>
                                        <p:tav tm="0">
                                          <p:val>
                                            <p:fltVal val="0"/>
                                          </p:val>
                                        </p:tav>
                                        <p:tav tm="100000">
                                          <p:val>
                                            <p:strVal val="#ppt_h"/>
                                          </p:val>
                                        </p:tav>
                                      </p:tavLst>
                                    </p:anim>
                                    <p:animEffect transition="in" filter="fade">
                                      <p:cBhvr>
                                        <p:cTn id="40" dur="500"/>
                                        <p:tgtEl>
                                          <p:spTgt spid="130084"/>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grpId="0" nodeType="clickEffect">
                                  <p:stCondLst>
                                    <p:cond delay="0"/>
                                  </p:stCondLst>
                                  <p:childTnLst>
                                    <p:set>
                                      <p:cBhvr>
                                        <p:cTn id="44" dur="1" fill="hold">
                                          <p:stCondLst>
                                            <p:cond delay="0"/>
                                          </p:stCondLst>
                                        </p:cTn>
                                        <p:tgtEl>
                                          <p:spTgt spid="130083"/>
                                        </p:tgtEl>
                                        <p:attrNameLst>
                                          <p:attrName>style.visibility</p:attrName>
                                        </p:attrNameLst>
                                      </p:cBhvr>
                                      <p:to>
                                        <p:strVal val="visible"/>
                                      </p:to>
                                    </p:set>
                                    <p:anim calcmode="lin" valueType="num">
                                      <p:cBhvr>
                                        <p:cTn id="45" dur="500" fill="hold"/>
                                        <p:tgtEl>
                                          <p:spTgt spid="130083"/>
                                        </p:tgtEl>
                                        <p:attrNameLst>
                                          <p:attrName>ppt_w</p:attrName>
                                        </p:attrNameLst>
                                      </p:cBhvr>
                                      <p:tavLst>
                                        <p:tav tm="0">
                                          <p:val>
                                            <p:fltVal val="0"/>
                                          </p:val>
                                        </p:tav>
                                        <p:tav tm="100000">
                                          <p:val>
                                            <p:strVal val="#ppt_w"/>
                                          </p:val>
                                        </p:tav>
                                      </p:tavLst>
                                    </p:anim>
                                    <p:anim calcmode="lin" valueType="num">
                                      <p:cBhvr>
                                        <p:cTn id="46" dur="500" fill="hold"/>
                                        <p:tgtEl>
                                          <p:spTgt spid="130083"/>
                                        </p:tgtEl>
                                        <p:attrNameLst>
                                          <p:attrName>ppt_h</p:attrName>
                                        </p:attrNameLst>
                                      </p:cBhvr>
                                      <p:tavLst>
                                        <p:tav tm="0">
                                          <p:val>
                                            <p:fltVal val="0"/>
                                          </p:val>
                                        </p:tav>
                                        <p:tav tm="100000">
                                          <p:val>
                                            <p:strVal val="#ppt_h"/>
                                          </p:val>
                                        </p:tav>
                                      </p:tavLst>
                                    </p:anim>
                                    <p:animEffect transition="in" filter="fade">
                                      <p:cBhvr>
                                        <p:cTn id="47" dur="500"/>
                                        <p:tgtEl>
                                          <p:spTgt spid="130083"/>
                                        </p:tgtEl>
                                      </p:cBhvr>
                                    </p:animEffect>
                                  </p:childTnLst>
                                </p:cTn>
                              </p:par>
                            </p:childTnLst>
                          </p:cTn>
                        </p:par>
                        <p:par>
                          <p:cTn id="48" fill="hold">
                            <p:stCondLst>
                              <p:cond delay="500"/>
                            </p:stCondLst>
                            <p:childTnLst>
                              <p:par>
                                <p:cTn id="49" presetID="23" presetClass="entr" presetSubtype="16" fill="hold" grpId="0" nodeType="afterEffect">
                                  <p:stCondLst>
                                    <p:cond delay="0"/>
                                  </p:stCondLst>
                                  <p:childTnLst>
                                    <p:set>
                                      <p:cBhvr>
                                        <p:cTn id="50" dur="1" fill="hold">
                                          <p:stCondLst>
                                            <p:cond delay="0"/>
                                          </p:stCondLst>
                                        </p:cTn>
                                        <p:tgtEl>
                                          <p:spTgt spid="130068"/>
                                        </p:tgtEl>
                                        <p:attrNameLst>
                                          <p:attrName>style.visibility</p:attrName>
                                        </p:attrNameLst>
                                      </p:cBhvr>
                                      <p:to>
                                        <p:strVal val="visible"/>
                                      </p:to>
                                    </p:set>
                                    <p:anim calcmode="lin" valueType="num">
                                      <p:cBhvr>
                                        <p:cTn id="51" dur="500" fill="hold"/>
                                        <p:tgtEl>
                                          <p:spTgt spid="130068"/>
                                        </p:tgtEl>
                                        <p:attrNameLst>
                                          <p:attrName>ppt_w</p:attrName>
                                        </p:attrNameLst>
                                      </p:cBhvr>
                                      <p:tavLst>
                                        <p:tav tm="0">
                                          <p:val>
                                            <p:fltVal val="0"/>
                                          </p:val>
                                        </p:tav>
                                        <p:tav tm="100000">
                                          <p:val>
                                            <p:strVal val="#ppt_w"/>
                                          </p:val>
                                        </p:tav>
                                      </p:tavLst>
                                    </p:anim>
                                    <p:anim calcmode="lin" valueType="num">
                                      <p:cBhvr>
                                        <p:cTn id="52" dur="500" fill="hold"/>
                                        <p:tgtEl>
                                          <p:spTgt spid="130068"/>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1000" fill="hold"/>
                                        <p:tgtEl>
                                          <p:spTgt spid="13"/>
                                        </p:tgtEl>
                                        <p:attrNameLst>
                                          <p:attrName>ppt_w</p:attrName>
                                        </p:attrNameLst>
                                      </p:cBhvr>
                                      <p:tavLst>
                                        <p:tav tm="0">
                                          <p:val>
                                            <p:strVal val="#ppt_w*0.70"/>
                                          </p:val>
                                        </p:tav>
                                        <p:tav tm="100000">
                                          <p:val>
                                            <p:strVal val="#ppt_w"/>
                                          </p:val>
                                        </p:tav>
                                      </p:tavLst>
                                    </p:anim>
                                    <p:anim calcmode="lin" valueType="num">
                                      <p:cBhvr>
                                        <p:cTn id="58" dur="1000" fill="hold"/>
                                        <p:tgtEl>
                                          <p:spTgt spid="13"/>
                                        </p:tgtEl>
                                        <p:attrNameLst>
                                          <p:attrName>ppt_h</p:attrName>
                                        </p:attrNameLst>
                                      </p:cBhvr>
                                      <p:tavLst>
                                        <p:tav tm="0">
                                          <p:val>
                                            <p:strVal val="#ppt_h"/>
                                          </p:val>
                                        </p:tav>
                                        <p:tav tm="100000">
                                          <p:val>
                                            <p:strVal val="#ppt_h"/>
                                          </p:val>
                                        </p:tav>
                                      </p:tavLst>
                                    </p:anim>
                                    <p:animEffect transition="in" filter="fade">
                                      <p:cBhvr>
                                        <p:cTn id="59" dur="1000"/>
                                        <p:tgtEl>
                                          <p:spTgt spid="13"/>
                                        </p:tgtEl>
                                      </p:cBhvr>
                                    </p:animEffect>
                                  </p:childTnLst>
                                </p:cTn>
                              </p:par>
                              <p:par>
                                <p:cTn id="60" presetID="55" presetClass="entr" presetSubtype="0"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1000" fill="hold"/>
                                        <p:tgtEl>
                                          <p:spTgt spid="9"/>
                                        </p:tgtEl>
                                        <p:attrNameLst>
                                          <p:attrName>ppt_w</p:attrName>
                                        </p:attrNameLst>
                                      </p:cBhvr>
                                      <p:tavLst>
                                        <p:tav tm="0">
                                          <p:val>
                                            <p:strVal val="#ppt_w*0.70"/>
                                          </p:val>
                                        </p:tav>
                                        <p:tav tm="100000">
                                          <p:val>
                                            <p:strVal val="#ppt_w"/>
                                          </p:val>
                                        </p:tav>
                                      </p:tavLst>
                                    </p:anim>
                                    <p:anim calcmode="lin" valueType="num">
                                      <p:cBhvr>
                                        <p:cTn id="63" dur="1000" fill="hold"/>
                                        <p:tgtEl>
                                          <p:spTgt spid="9"/>
                                        </p:tgtEl>
                                        <p:attrNameLst>
                                          <p:attrName>ppt_h</p:attrName>
                                        </p:attrNameLst>
                                      </p:cBhvr>
                                      <p:tavLst>
                                        <p:tav tm="0">
                                          <p:val>
                                            <p:strVal val="#ppt_h"/>
                                          </p:val>
                                        </p:tav>
                                        <p:tav tm="100000">
                                          <p:val>
                                            <p:strVal val="#ppt_h"/>
                                          </p:val>
                                        </p:tav>
                                      </p:tavLst>
                                    </p:anim>
                                    <p:animEffect transition="in" filter="fade">
                                      <p:cBhvr>
                                        <p:cTn id="64" dur="1000"/>
                                        <p:tgtEl>
                                          <p:spTgt spid="9"/>
                                        </p:tgtEl>
                                      </p:cBhvr>
                                    </p:animEffect>
                                  </p:childTnLst>
                                </p:cTn>
                              </p:par>
                              <p:par>
                                <p:cTn id="65" presetID="55" presetClass="entr" presetSubtype="0" fill="hold" nodeType="with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1000" fill="hold"/>
                                        <p:tgtEl>
                                          <p:spTgt spid="12"/>
                                        </p:tgtEl>
                                        <p:attrNameLst>
                                          <p:attrName>ppt_w</p:attrName>
                                        </p:attrNameLst>
                                      </p:cBhvr>
                                      <p:tavLst>
                                        <p:tav tm="0">
                                          <p:val>
                                            <p:strVal val="#ppt_w*0.70"/>
                                          </p:val>
                                        </p:tav>
                                        <p:tav tm="100000">
                                          <p:val>
                                            <p:strVal val="#ppt_w"/>
                                          </p:val>
                                        </p:tav>
                                      </p:tavLst>
                                    </p:anim>
                                    <p:anim calcmode="lin" valueType="num">
                                      <p:cBhvr>
                                        <p:cTn id="68" dur="1000" fill="hold"/>
                                        <p:tgtEl>
                                          <p:spTgt spid="12"/>
                                        </p:tgtEl>
                                        <p:attrNameLst>
                                          <p:attrName>ppt_h</p:attrName>
                                        </p:attrNameLst>
                                      </p:cBhvr>
                                      <p:tavLst>
                                        <p:tav tm="0">
                                          <p:val>
                                            <p:strVal val="#ppt_h"/>
                                          </p:val>
                                        </p:tav>
                                        <p:tav tm="100000">
                                          <p:val>
                                            <p:strVal val="#ppt_h"/>
                                          </p:val>
                                        </p:tav>
                                      </p:tavLst>
                                    </p:anim>
                                    <p:animEffect transition="in" filter="fade">
                                      <p:cBhvr>
                                        <p:cTn id="69" dur="1000"/>
                                        <p:tgtEl>
                                          <p:spTgt spid="12"/>
                                        </p:tgtEl>
                                      </p:cBhvr>
                                    </p:animEffect>
                                  </p:childTnLst>
                                </p:cTn>
                              </p:par>
                              <p:par>
                                <p:cTn id="70" presetID="55" presetClass="entr" presetSubtype="0"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1000" fill="hold"/>
                                        <p:tgtEl>
                                          <p:spTgt spid="14"/>
                                        </p:tgtEl>
                                        <p:attrNameLst>
                                          <p:attrName>ppt_w</p:attrName>
                                        </p:attrNameLst>
                                      </p:cBhvr>
                                      <p:tavLst>
                                        <p:tav tm="0">
                                          <p:val>
                                            <p:strVal val="#ppt_w*0.70"/>
                                          </p:val>
                                        </p:tav>
                                        <p:tav tm="100000">
                                          <p:val>
                                            <p:strVal val="#ppt_w"/>
                                          </p:val>
                                        </p:tav>
                                      </p:tavLst>
                                    </p:anim>
                                    <p:anim calcmode="lin" valueType="num">
                                      <p:cBhvr>
                                        <p:cTn id="73" dur="1000" fill="hold"/>
                                        <p:tgtEl>
                                          <p:spTgt spid="14"/>
                                        </p:tgtEl>
                                        <p:attrNameLst>
                                          <p:attrName>ppt_h</p:attrName>
                                        </p:attrNameLst>
                                      </p:cBhvr>
                                      <p:tavLst>
                                        <p:tav tm="0">
                                          <p:val>
                                            <p:strVal val="#ppt_h"/>
                                          </p:val>
                                        </p:tav>
                                        <p:tav tm="100000">
                                          <p:val>
                                            <p:strVal val="#ppt_h"/>
                                          </p:val>
                                        </p:tav>
                                      </p:tavLst>
                                    </p:anim>
                                    <p:animEffect transition="in" filter="fade">
                                      <p:cBhvr>
                                        <p:cTn id="74" dur="1000"/>
                                        <p:tgtEl>
                                          <p:spTgt spid="14"/>
                                        </p:tgtEl>
                                      </p:cBhvr>
                                    </p:animEffect>
                                  </p:childTnLst>
                                </p:cTn>
                              </p:par>
                            </p:childTnLst>
                          </p:cTn>
                        </p:par>
                      </p:childTnLst>
                    </p:cTn>
                  </p:par>
                  <p:par>
                    <p:cTn id="75" fill="hold">
                      <p:stCondLst>
                        <p:cond delay="indefinite"/>
                      </p:stCondLst>
                      <p:childTnLst>
                        <p:par>
                          <p:cTn id="76" fill="hold">
                            <p:stCondLst>
                              <p:cond delay="0"/>
                            </p:stCondLst>
                            <p:childTnLst>
                              <p:par>
                                <p:cTn id="77" presetID="64" presetClass="path" presetSubtype="0" accel="50000" decel="50000" fill="hold" nodeType="clickEffect">
                                  <p:stCondLst>
                                    <p:cond delay="0"/>
                                  </p:stCondLst>
                                  <p:childTnLst>
                                    <p:animMotion origin="layout" path="M 3.33333E-6 2.22222E-6 L 3.33333E-6 -0.15486 " pathEditMode="relative" rAng="0" ptsTypes="AA">
                                      <p:cBhvr>
                                        <p:cTn id="78" dur="2000" fill="hold"/>
                                        <p:tgtEl>
                                          <p:spTgt spid="13"/>
                                        </p:tgtEl>
                                        <p:attrNameLst>
                                          <p:attrName>ppt_x</p:attrName>
                                          <p:attrName>ppt_y</p:attrName>
                                        </p:attrNameLst>
                                      </p:cBhvr>
                                      <p:rCtr x="0" y="-78"/>
                                    </p:animMotion>
                                  </p:childTnLst>
                                </p:cTn>
                              </p:par>
                              <p:par>
                                <p:cTn id="79" presetID="56" presetClass="path" presetSubtype="0" accel="50000" decel="50000" fill="hold" nodeType="withEffect">
                                  <p:stCondLst>
                                    <p:cond delay="0"/>
                                  </p:stCondLst>
                                  <p:childTnLst>
                                    <p:animMotion origin="layout" path="M -1.38889E-6 -4.81481E-6 L 0.07483 -0.14189 " pathEditMode="relative" rAng="0" ptsTypes="AA">
                                      <p:cBhvr>
                                        <p:cTn id="80" dur="2000" fill="hold"/>
                                        <p:tgtEl>
                                          <p:spTgt spid="9"/>
                                        </p:tgtEl>
                                        <p:attrNameLst>
                                          <p:attrName>ppt_x</p:attrName>
                                          <p:attrName>ppt_y</p:attrName>
                                        </p:attrNameLst>
                                      </p:cBhvr>
                                      <p:rCtr x="37" y="-71"/>
                                    </p:animMotion>
                                  </p:childTnLst>
                                </p:cTn>
                              </p:par>
                              <p:par>
                                <p:cTn id="81" presetID="49" presetClass="path" presetSubtype="0" accel="50000" decel="50000" fill="hold" nodeType="withEffect">
                                  <p:stCondLst>
                                    <p:cond delay="0"/>
                                  </p:stCondLst>
                                  <p:childTnLst>
                                    <p:animMotion origin="layout" path="M -4.16667E-6 2.22222E-6 L 0.07466 0.1 " pathEditMode="relative" rAng="0" ptsTypes="AA">
                                      <p:cBhvr>
                                        <p:cTn id="82" dur="2000" fill="hold"/>
                                        <p:tgtEl>
                                          <p:spTgt spid="14"/>
                                        </p:tgtEl>
                                        <p:attrNameLst>
                                          <p:attrName>ppt_x</p:attrName>
                                          <p:attrName>ppt_y</p:attrName>
                                        </p:attrNameLst>
                                      </p:cBhvr>
                                      <p:rCtr x="37" y="50"/>
                                    </p:animMotion>
                                  </p:childTnLst>
                                </p:cTn>
                              </p:par>
                            </p:childTnLst>
                          </p:cTn>
                        </p:par>
                        <p:par>
                          <p:cTn id="83" fill="hold">
                            <p:stCondLst>
                              <p:cond delay="2000"/>
                            </p:stCondLst>
                            <p:childTnLst>
                              <p:par>
                                <p:cTn id="84" presetID="64" presetClass="path" presetSubtype="0" accel="50000" decel="50000" fill="hold" nodeType="afterEffect">
                                  <p:stCondLst>
                                    <p:cond delay="0"/>
                                  </p:stCondLst>
                                  <p:childTnLst>
                                    <p:animMotion origin="layout" path="M 1.66667E-6 1.85185E-6 L -0.00382 -0.17269 " pathEditMode="relative" rAng="0" ptsTypes="AA">
                                      <p:cBhvr>
                                        <p:cTn id="85" dur="2000" fill="hold"/>
                                        <p:tgtEl>
                                          <p:spTgt spid="12"/>
                                        </p:tgtEl>
                                        <p:attrNameLst>
                                          <p:attrName>ppt_x</p:attrName>
                                          <p:attrName>ppt_y</p:attrName>
                                        </p:attrNameLst>
                                      </p:cBhvr>
                                      <p:rCtr x="-2" y="-86"/>
                                    </p:animMotion>
                                  </p:childTnLst>
                                </p:cTn>
                              </p:par>
                            </p:childTnLst>
                          </p:cTn>
                        </p:par>
                      </p:childTnLst>
                    </p:cTn>
                  </p:par>
                  <p:par>
                    <p:cTn id="86" fill="hold">
                      <p:stCondLst>
                        <p:cond delay="indefinite"/>
                      </p:stCondLst>
                      <p:childTnLst>
                        <p:par>
                          <p:cTn id="87" fill="hold">
                            <p:stCondLst>
                              <p:cond delay="0"/>
                            </p:stCondLst>
                            <p:childTnLst>
                              <p:par>
                                <p:cTn id="88" presetID="53" presetClass="entr" presetSubtype="0" fill="hold" grpId="0" nodeType="clickEffect">
                                  <p:stCondLst>
                                    <p:cond delay="0"/>
                                  </p:stCondLst>
                                  <p:childTnLst>
                                    <p:set>
                                      <p:cBhvr>
                                        <p:cTn id="89" dur="1" fill="hold">
                                          <p:stCondLst>
                                            <p:cond delay="0"/>
                                          </p:stCondLst>
                                        </p:cTn>
                                        <p:tgtEl>
                                          <p:spTgt spid="130109"/>
                                        </p:tgtEl>
                                        <p:attrNameLst>
                                          <p:attrName>style.visibility</p:attrName>
                                        </p:attrNameLst>
                                      </p:cBhvr>
                                      <p:to>
                                        <p:strVal val="visible"/>
                                      </p:to>
                                    </p:set>
                                    <p:anim calcmode="lin" valueType="num">
                                      <p:cBhvr>
                                        <p:cTn id="90" dur="500" fill="hold"/>
                                        <p:tgtEl>
                                          <p:spTgt spid="130109"/>
                                        </p:tgtEl>
                                        <p:attrNameLst>
                                          <p:attrName>ppt_w</p:attrName>
                                        </p:attrNameLst>
                                      </p:cBhvr>
                                      <p:tavLst>
                                        <p:tav tm="0">
                                          <p:val>
                                            <p:fltVal val="0"/>
                                          </p:val>
                                        </p:tav>
                                        <p:tav tm="100000">
                                          <p:val>
                                            <p:strVal val="#ppt_w"/>
                                          </p:val>
                                        </p:tav>
                                      </p:tavLst>
                                    </p:anim>
                                    <p:anim calcmode="lin" valueType="num">
                                      <p:cBhvr>
                                        <p:cTn id="91" dur="500" fill="hold"/>
                                        <p:tgtEl>
                                          <p:spTgt spid="130109"/>
                                        </p:tgtEl>
                                        <p:attrNameLst>
                                          <p:attrName>ppt_h</p:attrName>
                                        </p:attrNameLst>
                                      </p:cBhvr>
                                      <p:tavLst>
                                        <p:tav tm="0">
                                          <p:val>
                                            <p:fltVal val="0"/>
                                          </p:val>
                                        </p:tav>
                                        <p:tav tm="100000">
                                          <p:val>
                                            <p:strVal val="#ppt_h"/>
                                          </p:val>
                                        </p:tav>
                                      </p:tavLst>
                                    </p:anim>
                                    <p:animEffect transition="in" filter="fade">
                                      <p:cBhvr>
                                        <p:cTn id="92" dur="500"/>
                                        <p:tgtEl>
                                          <p:spTgt spid="130109"/>
                                        </p:tgtEl>
                                      </p:cBhvr>
                                    </p:animEffect>
                                  </p:childTnLst>
                                </p:cTn>
                              </p:par>
                            </p:childTnLst>
                          </p:cTn>
                        </p:par>
                        <p:par>
                          <p:cTn id="93" fill="hold">
                            <p:stCondLst>
                              <p:cond delay="500"/>
                            </p:stCondLst>
                            <p:childTnLst>
                              <p:par>
                                <p:cTn id="94" presetID="53" presetClass="entr" presetSubtype="0" fill="hold" grpId="0" nodeType="afterEffect">
                                  <p:stCondLst>
                                    <p:cond delay="0"/>
                                  </p:stCondLst>
                                  <p:childTnLst>
                                    <p:set>
                                      <p:cBhvr>
                                        <p:cTn id="95" dur="1" fill="hold">
                                          <p:stCondLst>
                                            <p:cond delay="0"/>
                                          </p:stCondLst>
                                        </p:cTn>
                                        <p:tgtEl>
                                          <p:spTgt spid="130110"/>
                                        </p:tgtEl>
                                        <p:attrNameLst>
                                          <p:attrName>style.visibility</p:attrName>
                                        </p:attrNameLst>
                                      </p:cBhvr>
                                      <p:to>
                                        <p:strVal val="visible"/>
                                      </p:to>
                                    </p:set>
                                    <p:anim calcmode="lin" valueType="num">
                                      <p:cBhvr>
                                        <p:cTn id="96" dur="500" fill="hold"/>
                                        <p:tgtEl>
                                          <p:spTgt spid="130110"/>
                                        </p:tgtEl>
                                        <p:attrNameLst>
                                          <p:attrName>ppt_w</p:attrName>
                                        </p:attrNameLst>
                                      </p:cBhvr>
                                      <p:tavLst>
                                        <p:tav tm="0">
                                          <p:val>
                                            <p:fltVal val="0"/>
                                          </p:val>
                                        </p:tav>
                                        <p:tav tm="100000">
                                          <p:val>
                                            <p:strVal val="#ppt_w"/>
                                          </p:val>
                                        </p:tav>
                                      </p:tavLst>
                                    </p:anim>
                                    <p:anim calcmode="lin" valueType="num">
                                      <p:cBhvr>
                                        <p:cTn id="97" dur="500" fill="hold"/>
                                        <p:tgtEl>
                                          <p:spTgt spid="130110"/>
                                        </p:tgtEl>
                                        <p:attrNameLst>
                                          <p:attrName>ppt_h</p:attrName>
                                        </p:attrNameLst>
                                      </p:cBhvr>
                                      <p:tavLst>
                                        <p:tav tm="0">
                                          <p:val>
                                            <p:fltVal val="0"/>
                                          </p:val>
                                        </p:tav>
                                        <p:tav tm="100000">
                                          <p:val>
                                            <p:strVal val="#ppt_h"/>
                                          </p:val>
                                        </p:tav>
                                      </p:tavLst>
                                    </p:anim>
                                    <p:animEffect transition="in" filter="fade">
                                      <p:cBhvr>
                                        <p:cTn id="98" dur="500"/>
                                        <p:tgtEl>
                                          <p:spTgt spid="130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66" grpId="0" animBg="1"/>
      <p:bldP spid="130068" grpId="0" animBg="1"/>
      <p:bldP spid="130069" grpId="0" animBg="1"/>
      <p:bldP spid="130083" grpId="0" animBg="1"/>
      <p:bldP spid="130084" grpId="0"/>
      <p:bldP spid="130109" grpId="0" animBg="1"/>
      <p:bldP spid="1301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 Box 2"/>
          <p:cNvSpPr txBox="1">
            <a:spLocks noChangeArrowheads="1"/>
          </p:cNvSpPr>
          <p:nvPr/>
        </p:nvSpPr>
        <p:spPr bwMode="auto">
          <a:xfrm>
            <a:off x="1403350" y="3435350"/>
            <a:ext cx="2305050" cy="641350"/>
          </a:xfrm>
          <a:prstGeom prst="rect">
            <a:avLst/>
          </a:prstGeom>
          <a:noFill/>
          <a:ln w="9525">
            <a:noFill/>
            <a:miter lim="800000"/>
            <a:headEnd/>
            <a:tailEnd/>
          </a:ln>
        </p:spPr>
        <p:txBody>
          <a:bodyPr>
            <a:spAutoFit/>
          </a:bodyPr>
          <a:lstStyle/>
          <a:p>
            <a:pPr>
              <a:spcBef>
                <a:spcPct val="50000"/>
              </a:spcBef>
            </a:pPr>
            <a:r>
              <a:rPr lang="it-IT" sz="1800">
                <a:solidFill>
                  <a:srgbClr val="FF0000"/>
                </a:solidFill>
              </a:rPr>
              <a:t>Salto di una mitosi nella linea germinale</a:t>
            </a:r>
          </a:p>
        </p:txBody>
      </p:sp>
      <p:cxnSp>
        <p:nvCxnSpPr>
          <p:cNvPr id="132099" name="AutoShape 3"/>
          <p:cNvCxnSpPr>
            <a:cxnSpLocks noChangeShapeType="1"/>
            <a:stCxn id="23567" idx="3"/>
            <a:endCxn id="23708" idx="0"/>
          </p:cNvCxnSpPr>
          <p:nvPr/>
        </p:nvCxnSpPr>
        <p:spPr bwMode="auto">
          <a:xfrm>
            <a:off x="742950" y="3081338"/>
            <a:ext cx="660400" cy="923925"/>
          </a:xfrm>
          <a:prstGeom prst="straightConnector1">
            <a:avLst/>
          </a:prstGeom>
          <a:noFill/>
          <a:ln w="38100">
            <a:solidFill>
              <a:srgbClr val="FF0000"/>
            </a:solidFill>
            <a:prstDash val="dash"/>
            <a:round/>
            <a:headEnd/>
            <a:tailEnd type="triangle" w="med" len="med"/>
          </a:ln>
        </p:spPr>
      </p:cxnSp>
      <p:sp>
        <p:nvSpPr>
          <p:cNvPr id="132100" name="Text Box 4"/>
          <p:cNvSpPr txBox="1">
            <a:spLocks noChangeArrowheads="1"/>
          </p:cNvSpPr>
          <p:nvPr/>
        </p:nvSpPr>
        <p:spPr bwMode="auto">
          <a:xfrm>
            <a:off x="323850" y="6172200"/>
            <a:ext cx="2592388" cy="366713"/>
          </a:xfrm>
          <a:prstGeom prst="rect">
            <a:avLst/>
          </a:prstGeom>
          <a:solidFill>
            <a:srgbClr val="FFFF00"/>
          </a:solidFill>
          <a:ln w="9525">
            <a:noFill/>
            <a:miter lim="800000"/>
            <a:headEnd/>
            <a:tailEnd/>
          </a:ln>
        </p:spPr>
        <p:txBody>
          <a:bodyPr>
            <a:spAutoFit/>
          </a:bodyPr>
          <a:lstStyle/>
          <a:p>
            <a:pPr algn="ctr">
              <a:spcBef>
                <a:spcPct val="50000"/>
              </a:spcBef>
            </a:pPr>
            <a:r>
              <a:rPr lang="it-IT" sz="1800"/>
              <a:t>Meiocita allotetraploide</a:t>
            </a:r>
          </a:p>
        </p:txBody>
      </p:sp>
      <p:grpSp>
        <p:nvGrpSpPr>
          <p:cNvPr id="2" name="Group 5"/>
          <p:cNvGrpSpPr>
            <a:grpSpLocks/>
          </p:cNvGrpSpPr>
          <p:nvPr/>
        </p:nvGrpSpPr>
        <p:grpSpPr bwMode="auto">
          <a:xfrm>
            <a:off x="395288" y="4005263"/>
            <a:ext cx="2016125" cy="2087562"/>
            <a:chOff x="3152" y="1299"/>
            <a:chExt cx="1270" cy="1315"/>
          </a:xfrm>
        </p:grpSpPr>
        <p:sp>
          <p:nvSpPr>
            <p:cNvPr id="23708" name="Oval 6"/>
            <p:cNvSpPr>
              <a:spLocks noChangeArrowheads="1"/>
            </p:cNvSpPr>
            <p:nvPr/>
          </p:nvSpPr>
          <p:spPr bwMode="auto">
            <a:xfrm>
              <a:off x="3152" y="1299"/>
              <a:ext cx="1270" cy="1315"/>
            </a:xfrm>
            <a:prstGeom prst="ellipse">
              <a:avLst/>
            </a:prstGeom>
            <a:noFill/>
            <a:ln w="9525">
              <a:solidFill>
                <a:schemeClr val="tx1"/>
              </a:solidFill>
              <a:round/>
              <a:headEnd/>
              <a:tailEnd/>
            </a:ln>
          </p:spPr>
          <p:txBody>
            <a:bodyPr wrap="none" anchor="ctr"/>
            <a:lstStyle/>
            <a:p>
              <a:endParaRPr lang="it-IT"/>
            </a:p>
          </p:txBody>
        </p:sp>
        <p:grpSp>
          <p:nvGrpSpPr>
            <p:cNvPr id="3" name="Group 7"/>
            <p:cNvGrpSpPr>
              <a:grpSpLocks/>
            </p:cNvGrpSpPr>
            <p:nvPr/>
          </p:nvGrpSpPr>
          <p:grpSpPr bwMode="auto">
            <a:xfrm>
              <a:off x="3334" y="1343"/>
              <a:ext cx="862" cy="1180"/>
              <a:chOff x="3334" y="1208"/>
              <a:chExt cx="862" cy="1180"/>
            </a:xfrm>
          </p:grpSpPr>
          <p:grpSp>
            <p:nvGrpSpPr>
              <p:cNvPr id="4" name="Group 8"/>
              <p:cNvGrpSpPr>
                <a:grpSpLocks/>
              </p:cNvGrpSpPr>
              <p:nvPr/>
            </p:nvGrpSpPr>
            <p:grpSpPr bwMode="auto">
              <a:xfrm>
                <a:off x="3334" y="1208"/>
                <a:ext cx="726" cy="1148"/>
                <a:chOff x="431" y="2097"/>
                <a:chExt cx="726" cy="1148"/>
              </a:xfrm>
            </p:grpSpPr>
            <p:grpSp>
              <p:nvGrpSpPr>
                <p:cNvPr id="5" name="Group 9"/>
                <p:cNvGrpSpPr>
                  <a:grpSpLocks/>
                </p:cNvGrpSpPr>
                <p:nvPr/>
              </p:nvGrpSpPr>
              <p:grpSpPr bwMode="auto">
                <a:xfrm>
                  <a:off x="431" y="2474"/>
                  <a:ext cx="91" cy="317"/>
                  <a:chOff x="158" y="1480"/>
                  <a:chExt cx="91" cy="317"/>
                </a:xfrm>
              </p:grpSpPr>
              <p:sp>
                <p:nvSpPr>
                  <p:cNvPr id="23739" name="Line 10"/>
                  <p:cNvSpPr>
                    <a:spLocks noChangeShapeType="1"/>
                  </p:cNvSpPr>
                  <p:nvPr/>
                </p:nvSpPr>
                <p:spPr bwMode="auto">
                  <a:xfrm>
                    <a:off x="249" y="1480"/>
                    <a:ext cx="0" cy="317"/>
                  </a:xfrm>
                  <a:prstGeom prst="line">
                    <a:avLst/>
                  </a:prstGeom>
                  <a:noFill/>
                  <a:ln w="38100">
                    <a:solidFill>
                      <a:srgbClr val="CC0000"/>
                    </a:solidFill>
                    <a:prstDash val="sysDot"/>
                    <a:round/>
                    <a:headEnd/>
                    <a:tailEnd/>
                  </a:ln>
                </p:spPr>
                <p:txBody>
                  <a:bodyPr/>
                  <a:lstStyle/>
                  <a:p>
                    <a:endParaRPr lang="it-IT"/>
                  </a:p>
                </p:txBody>
              </p:sp>
              <p:sp>
                <p:nvSpPr>
                  <p:cNvPr id="23740" name="Line 11"/>
                  <p:cNvSpPr>
                    <a:spLocks noChangeShapeType="1"/>
                  </p:cNvSpPr>
                  <p:nvPr/>
                </p:nvSpPr>
                <p:spPr bwMode="auto">
                  <a:xfrm>
                    <a:off x="158" y="1480"/>
                    <a:ext cx="0" cy="317"/>
                  </a:xfrm>
                  <a:prstGeom prst="line">
                    <a:avLst/>
                  </a:prstGeom>
                  <a:noFill/>
                  <a:ln w="38100">
                    <a:solidFill>
                      <a:srgbClr val="CC0000"/>
                    </a:solidFill>
                    <a:prstDash val="sysDot"/>
                    <a:round/>
                    <a:headEnd/>
                    <a:tailEnd/>
                  </a:ln>
                </p:spPr>
                <p:txBody>
                  <a:bodyPr/>
                  <a:lstStyle/>
                  <a:p>
                    <a:endParaRPr lang="it-IT"/>
                  </a:p>
                </p:txBody>
              </p:sp>
              <p:sp>
                <p:nvSpPr>
                  <p:cNvPr id="23741" name="Oval 12"/>
                  <p:cNvSpPr>
                    <a:spLocks noChangeArrowheads="1"/>
                  </p:cNvSpPr>
                  <p:nvPr/>
                </p:nvSpPr>
                <p:spPr bwMode="auto">
                  <a:xfrm>
                    <a:off x="158" y="1480"/>
                    <a:ext cx="91" cy="90"/>
                  </a:xfrm>
                  <a:prstGeom prst="ellipse">
                    <a:avLst/>
                  </a:prstGeom>
                  <a:solidFill>
                    <a:srgbClr val="CC0000"/>
                  </a:solidFill>
                  <a:ln w="38100">
                    <a:solidFill>
                      <a:schemeClr val="tx1"/>
                    </a:solidFill>
                    <a:prstDash val="sysDot"/>
                    <a:round/>
                    <a:headEnd/>
                    <a:tailEnd/>
                  </a:ln>
                </p:spPr>
                <p:txBody>
                  <a:bodyPr wrap="none" anchor="ctr"/>
                  <a:lstStyle/>
                  <a:p>
                    <a:endParaRPr lang="it-IT"/>
                  </a:p>
                </p:txBody>
              </p:sp>
            </p:grpSp>
            <p:grpSp>
              <p:nvGrpSpPr>
                <p:cNvPr id="6" name="Group 13"/>
                <p:cNvGrpSpPr>
                  <a:grpSpLocks/>
                </p:cNvGrpSpPr>
                <p:nvPr/>
              </p:nvGrpSpPr>
              <p:grpSpPr bwMode="auto">
                <a:xfrm rot="1560242">
                  <a:off x="567" y="2928"/>
                  <a:ext cx="91" cy="317"/>
                  <a:chOff x="612" y="1480"/>
                  <a:chExt cx="91" cy="317"/>
                </a:xfrm>
              </p:grpSpPr>
              <p:sp>
                <p:nvSpPr>
                  <p:cNvPr id="23736" name="Line 14"/>
                  <p:cNvSpPr>
                    <a:spLocks noChangeShapeType="1"/>
                  </p:cNvSpPr>
                  <p:nvPr/>
                </p:nvSpPr>
                <p:spPr bwMode="auto">
                  <a:xfrm>
                    <a:off x="612" y="1480"/>
                    <a:ext cx="0" cy="317"/>
                  </a:xfrm>
                  <a:prstGeom prst="line">
                    <a:avLst/>
                  </a:prstGeom>
                  <a:noFill/>
                  <a:ln w="38100">
                    <a:solidFill>
                      <a:srgbClr val="FF5050"/>
                    </a:solidFill>
                    <a:round/>
                    <a:headEnd/>
                    <a:tailEnd/>
                  </a:ln>
                </p:spPr>
                <p:txBody>
                  <a:bodyPr/>
                  <a:lstStyle/>
                  <a:p>
                    <a:endParaRPr lang="it-IT"/>
                  </a:p>
                </p:txBody>
              </p:sp>
              <p:sp>
                <p:nvSpPr>
                  <p:cNvPr id="23737" name="Line 15"/>
                  <p:cNvSpPr>
                    <a:spLocks noChangeShapeType="1"/>
                  </p:cNvSpPr>
                  <p:nvPr/>
                </p:nvSpPr>
                <p:spPr bwMode="auto">
                  <a:xfrm>
                    <a:off x="703" y="1480"/>
                    <a:ext cx="0" cy="317"/>
                  </a:xfrm>
                  <a:prstGeom prst="line">
                    <a:avLst/>
                  </a:prstGeom>
                  <a:noFill/>
                  <a:ln w="38100">
                    <a:solidFill>
                      <a:srgbClr val="FF3399"/>
                    </a:solidFill>
                    <a:round/>
                    <a:headEnd/>
                    <a:tailEnd/>
                  </a:ln>
                </p:spPr>
                <p:txBody>
                  <a:bodyPr/>
                  <a:lstStyle/>
                  <a:p>
                    <a:endParaRPr lang="it-IT"/>
                  </a:p>
                </p:txBody>
              </p:sp>
              <p:sp>
                <p:nvSpPr>
                  <p:cNvPr id="23738" name="Oval 16"/>
                  <p:cNvSpPr>
                    <a:spLocks noChangeArrowheads="1"/>
                  </p:cNvSpPr>
                  <p:nvPr/>
                </p:nvSpPr>
                <p:spPr bwMode="auto">
                  <a:xfrm>
                    <a:off x="612" y="1480"/>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7" name="Group 17"/>
                <p:cNvGrpSpPr>
                  <a:grpSpLocks/>
                </p:cNvGrpSpPr>
                <p:nvPr/>
              </p:nvGrpSpPr>
              <p:grpSpPr bwMode="auto">
                <a:xfrm rot="1316187">
                  <a:off x="1066" y="2565"/>
                  <a:ext cx="91" cy="680"/>
                  <a:chOff x="1202" y="1162"/>
                  <a:chExt cx="91" cy="680"/>
                </a:xfrm>
              </p:grpSpPr>
              <p:sp>
                <p:nvSpPr>
                  <p:cNvPr id="23733" name="Line 18"/>
                  <p:cNvSpPr>
                    <a:spLocks noChangeShapeType="1"/>
                  </p:cNvSpPr>
                  <p:nvPr/>
                </p:nvSpPr>
                <p:spPr bwMode="auto">
                  <a:xfrm>
                    <a:off x="1202" y="1162"/>
                    <a:ext cx="0" cy="680"/>
                  </a:xfrm>
                  <a:prstGeom prst="line">
                    <a:avLst/>
                  </a:prstGeom>
                  <a:noFill/>
                  <a:ln w="38100">
                    <a:solidFill>
                      <a:srgbClr val="006600"/>
                    </a:solidFill>
                    <a:round/>
                    <a:headEnd/>
                    <a:tailEnd/>
                  </a:ln>
                </p:spPr>
                <p:txBody>
                  <a:bodyPr/>
                  <a:lstStyle/>
                  <a:p>
                    <a:endParaRPr lang="it-IT"/>
                  </a:p>
                </p:txBody>
              </p:sp>
              <p:sp>
                <p:nvSpPr>
                  <p:cNvPr id="23734" name="Line 19"/>
                  <p:cNvSpPr>
                    <a:spLocks noChangeShapeType="1"/>
                  </p:cNvSpPr>
                  <p:nvPr/>
                </p:nvSpPr>
                <p:spPr bwMode="auto">
                  <a:xfrm>
                    <a:off x="1292" y="1162"/>
                    <a:ext cx="0" cy="680"/>
                  </a:xfrm>
                  <a:prstGeom prst="line">
                    <a:avLst/>
                  </a:prstGeom>
                  <a:noFill/>
                  <a:ln w="38100">
                    <a:solidFill>
                      <a:srgbClr val="006600"/>
                    </a:solidFill>
                    <a:round/>
                    <a:headEnd/>
                    <a:tailEnd/>
                  </a:ln>
                </p:spPr>
                <p:txBody>
                  <a:bodyPr/>
                  <a:lstStyle/>
                  <a:p>
                    <a:endParaRPr lang="it-IT"/>
                  </a:p>
                </p:txBody>
              </p:sp>
              <p:sp>
                <p:nvSpPr>
                  <p:cNvPr id="23735" name="Oval 20"/>
                  <p:cNvSpPr>
                    <a:spLocks noChangeArrowheads="1"/>
                  </p:cNvSpPr>
                  <p:nvPr/>
                </p:nvSpPr>
                <p:spPr bwMode="auto">
                  <a:xfrm>
                    <a:off x="1202" y="1480"/>
                    <a:ext cx="91" cy="90"/>
                  </a:xfrm>
                  <a:prstGeom prst="ellipse">
                    <a:avLst/>
                  </a:prstGeom>
                  <a:solidFill>
                    <a:srgbClr val="006600"/>
                  </a:solidFill>
                  <a:ln w="9525">
                    <a:solidFill>
                      <a:schemeClr val="tx1"/>
                    </a:solidFill>
                    <a:round/>
                    <a:headEnd/>
                    <a:tailEnd/>
                  </a:ln>
                </p:spPr>
                <p:txBody>
                  <a:bodyPr wrap="none" anchor="ctr"/>
                  <a:lstStyle/>
                  <a:p>
                    <a:endParaRPr lang="it-IT"/>
                  </a:p>
                </p:txBody>
              </p:sp>
            </p:grpSp>
            <p:sp>
              <p:nvSpPr>
                <p:cNvPr id="23730" name="Line 21"/>
                <p:cNvSpPr>
                  <a:spLocks noChangeShapeType="1"/>
                </p:cNvSpPr>
                <p:nvPr/>
              </p:nvSpPr>
              <p:spPr bwMode="auto">
                <a:xfrm rot="-1055619">
                  <a:off x="926" y="2097"/>
                  <a:ext cx="0" cy="680"/>
                </a:xfrm>
                <a:prstGeom prst="line">
                  <a:avLst/>
                </a:prstGeom>
                <a:noFill/>
                <a:ln w="38100">
                  <a:solidFill>
                    <a:srgbClr val="00CC66"/>
                  </a:solidFill>
                  <a:prstDash val="sysDot"/>
                  <a:round/>
                  <a:headEnd/>
                  <a:tailEnd/>
                </a:ln>
              </p:spPr>
              <p:txBody>
                <a:bodyPr/>
                <a:lstStyle/>
                <a:p>
                  <a:endParaRPr lang="it-IT"/>
                </a:p>
              </p:txBody>
            </p:sp>
            <p:sp>
              <p:nvSpPr>
                <p:cNvPr id="23731" name="Line 22"/>
                <p:cNvSpPr>
                  <a:spLocks noChangeShapeType="1"/>
                </p:cNvSpPr>
                <p:nvPr/>
              </p:nvSpPr>
              <p:spPr bwMode="auto">
                <a:xfrm rot="-1055619">
                  <a:off x="841" y="2124"/>
                  <a:ext cx="0" cy="680"/>
                </a:xfrm>
                <a:prstGeom prst="line">
                  <a:avLst/>
                </a:prstGeom>
                <a:noFill/>
                <a:ln w="38100">
                  <a:solidFill>
                    <a:srgbClr val="00CC66"/>
                  </a:solidFill>
                  <a:prstDash val="sysDot"/>
                  <a:round/>
                  <a:headEnd/>
                  <a:tailEnd/>
                </a:ln>
              </p:spPr>
              <p:txBody>
                <a:bodyPr/>
                <a:lstStyle/>
                <a:p>
                  <a:endParaRPr lang="it-IT"/>
                </a:p>
              </p:txBody>
            </p:sp>
            <p:sp>
              <p:nvSpPr>
                <p:cNvPr id="23732" name="Oval 23"/>
                <p:cNvSpPr>
                  <a:spLocks noChangeArrowheads="1"/>
                </p:cNvSpPr>
                <p:nvPr/>
              </p:nvSpPr>
              <p:spPr bwMode="auto">
                <a:xfrm rot="-1055619">
                  <a:off x="845" y="2426"/>
                  <a:ext cx="91" cy="90"/>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grpSp>
          <p:grpSp>
            <p:nvGrpSpPr>
              <p:cNvPr id="8" name="Group 24"/>
              <p:cNvGrpSpPr>
                <a:grpSpLocks/>
              </p:cNvGrpSpPr>
              <p:nvPr/>
            </p:nvGrpSpPr>
            <p:grpSpPr bwMode="auto">
              <a:xfrm>
                <a:off x="3470" y="1240"/>
                <a:ext cx="726" cy="1148"/>
                <a:chOff x="431" y="2097"/>
                <a:chExt cx="726" cy="1148"/>
              </a:xfrm>
            </p:grpSpPr>
            <p:grpSp>
              <p:nvGrpSpPr>
                <p:cNvPr id="9" name="Group 25"/>
                <p:cNvGrpSpPr>
                  <a:grpSpLocks/>
                </p:cNvGrpSpPr>
                <p:nvPr/>
              </p:nvGrpSpPr>
              <p:grpSpPr bwMode="auto">
                <a:xfrm>
                  <a:off x="431" y="2474"/>
                  <a:ext cx="91" cy="317"/>
                  <a:chOff x="158" y="1480"/>
                  <a:chExt cx="91" cy="317"/>
                </a:xfrm>
              </p:grpSpPr>
              <p:sp>
                <p:nvSpPr>
                  <p:cNvPr id="23724" name="Line 26"/>
                  <p:cNvSpPr>
                    <a:spLocks noChangeShapeType="1"/>
                  </p:cNvSpPr>
                  <p:nvPr/>
                </p:nvSpPr>
                <p:spPr bwMode="auto">
                  <a:xfrm>
                    <a:off x="249" y="1480"/>
                    <a:ext cx="0" cy="317"/>
                  </a:xfrm>
                  <a:prstGeom prst="line">
                    <a:avLst/>
                  </a:prstGeom>
                  <a:noFill/>
                  <a:ln w="38100">
                    <a:solidFill>
                      <a:srgbClr val="CC0000"/>
                    </a:solidFill>
                    <a:prstDash val="sysDot"/>
                    <a:round/>
                    <a:headEnd/>
                    <a:tailEnd/>
                  </a:ln>
                </p:spPr>
                <p:txBody>
                  <a:bodyPr/>
                  <a:lstStyle/>
                  <a:p>
                    <a:endParaRPr lang="it-IT"/>
                  </a:p>
                </p:txBody>
              </p:sp>
              <p:sp>
                <p:nvSpPr>
                  <p:cNvPr id="23725" name="Line 27"/>
                  <p:cNvSpPr>
                    <a:spLocks noChangeShapeType="1"/>
                  </p:cNvSpPr>
                  <p:nvPr/>
                </p:nvSpPr>
                <p:spPr bwMode="auto">
                  <a:xfrm>
                    <a:off x="158" y="1480"/>
                    <a:ext cx="0" cy="317"/>
                  </a:xfrm>
                  <a:prstGeom prst="line">
                    <a:avLst/>
                  </a:prstGeom>
                  <a:noFill/>
                  <a:ln w="38100">
                    <a:solidFill>
                      <a:srgbClr val="CC0000"/>
                    </a:solidFill>
                    <a:prstDash val="sysDot"/>
                    <a:round/>
                    <a:headEnd/>
                    <a:tailEnd/>
                  </a:ln>
                </p:spPr>
                <p:txBody>
                  <a:bodyPr/>
                  <a:lstStyle/>
                  <a:p>
                    <a:endParaRPr lang="it-IT"/>
                  </a:p>
                </p:txBody>
              </p:sp>
              <p:sp>
                <p:nvSpPr>
                  <p:cNvPr id="23726" name="Oval 28"/>
                  <p:cNvSpPr>
                    <a:spLocks noChangeArrowheads="1"/>
                  </p:cNvSpPr>
                  <p:nvPr/>
                </p:nvSpPr>
                <p:spPr bwMode="auto">
                  <a:xfrm>
                    <a:off x="158" y="1480"/>
                    <a:ext cx="91" cy="90"/>
                  </a:xfrm>
                  <a:prstGeom prst="ellipse">
                    <a:avLst/>
                  </a:prstGeom>
                  <a:solidFill>
                    <a:srgbClr val="CC0000"/>
                  </a:solidFill>
                  <a:ln w="38100">
                    <a:solidFill>
                      <a:schemeClr val="tx1"/>
                    </a:solidFill>
                    <a:prstDash val="sysDot"/>
                    <a:round/>
                    <a:headEnd/>
                    <a:tailEnd/>
                  </a:ln>
                </p:spPr>
                <p:txBody>
                  <a:bodyPr wrap="none" anchor="ctr"/>
                  <a:lstStyle/>
                  <a:p>
                    <a:endParaRPr lang="it-IT"/>
                  </a:p>
                </p:txBody>
              </p:sp>
            </p:grpSp>
            <p:grpSp>
              <p:nvGrpSpPr>
                <p:cNvPr id="10" name="Group 29"/>
                <p:cNvGrpSpPr>
                  <a:grpSpLocks/>
                </p:cNvGrpSpPr>
                <p:nvPr/>
              </p:nvGrpSpPr>
              <p:grpSpPr bwMode="auto">
                <a:xfrm rot="1560242">
                  <a:off x="567" y="2928"/>
                  <a:ext cx="91" cy="317"/>
                  <a:chOff x="612" y="1480"/>
                  <a:chExt cx="91" cy="317"/>
                </a:xfrm>
              </p:grpSpPr>
              <p:sp>
                <p:nvSpPr>
                  <p:cNvPr id="23721" name="Line 30"/>
                  <p:cNvSpPr>
                    <a:spLocks noChangeShapeType="1"/>
                  </p:cNvSpPr>
                  <p:nvPr/>
                </p:nvSpPr>
                <p:spPr bwMode="auto">
                  <a:xfrm>
                    <a:off x="612" y="1480"/>
                    <a:ext cx="0" cy="317"/>
                  </a:xfrm>
                  <a:prstGeom prst="line">
                    <a:avLst/>
                  </a:prstGeom>
                  <a:noFill/>
                  <a:ln w="38100">
                    <a:solidFill>
                      <a:srgbClr val="FF5050"/>
                    </a:solidFill>
                    <a:round/>
                    <a:headEnd/>
                    <a:tailEnd/>
                  </a:ln>
                </p:spPr>
                <p:txBody>
                  <a:bodyPr/>
                  <a:lstStyle/>
                  <a:p>
                    <a:endParaRPr lang="it-IT"/>
                  </a:p>
                </p:txBody>
              </p:sp>
              <p:sp>
                <p:nvSpPr>
                  <p:cNvPr id="23722" name="Line 31"/>
                  <p:cNvSpPr>
                    <a:spLocks noChangeShapeType="1"/>
                  </p:cNvSpPr>
                  <p:nvPr/>
                </p:nvSpPr>
                <p:spPr bwMode="auto">
                  <a:xfrm>
                    <a:off x="703" y="1480"/>
                    <a:ext cx="0" cy="317"/>
                  </a:xfrm>
                  <a:prstGeom prst="line">
                    <a:avLst/>
                  </a:prstGeom>
                  <a:noFill/>
                  <a:ln w="38100">
                    <a:solidFill>
                      <a:srgbClr val="FF3399"/>
                    </a:solidFill>
                    <a:round/>
                    <a:headEnd/>
                    <a:tailEnd/>
                  </a:ln>
                </p:spPr>
                <p:txBody>
                  <a:bodyPr/>
                  <a:lstStyle/>
                  <a:p>
                    <a:endParaRPr lang="it-IT"/>
                  </a:p>
                </p:txBody>
              </p:sp>
              <p:sp>
                <p:nvSpPr>
                  <p:cNvPr id="23723" name="Oval 32"/>
                  <p:cNvSpPr>
                    <a:spLocks noChangeArrowheads="1"/>
                  </p:cNvSpPr>
                  <p:nvPr/>
                </p:nvSpPr>
                <p:spPr bwMode="auto">
                  <a:xfrm>
                    <a:off x="612" y="1480"/>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11" name="Group 33"/>
                <p:cNvGrpSpPr>
                  <a:grpSpLocks/>
                </p:cNvGrpSpPr>
                <p:nvPr/>
              </p:nvGrpSpPr>
              <p:grpSpPr bwMode="auto">
                <a:xfrm rot="1316187">
                  <a:off x="1066" y="2565"/>
                  <a:ext cx="91" cy="680"/>
                  <a:chOff x="1202" y="1162"/>
                  <a:chExt cx="91" cy="680"/>
                </a:xfrm>
              </p:grpSpPr>
              <p:sp>
                <p:nvSpPr>
                  <p:cNvPr id="23718" name="Line 34"/>
                  <p:cNvSpPr>
                    <a:spLocks noChangeShapeType="1"/>
                  </p:cNvSpPr>
                  <p:nvPr/>
                </p:nvSpPr>
                <p:spPr bwMode="auto">
                  <a:xfrm>
                    <a:off x="1202" y="1162"/>
                    <a:ext cx="0" cy="680"/>
                  </a:xfrm>
                  <a:prstGeom prst="line">
                    <a:avLst/>
                  </a:prstGeom>
                  <a:noFill/>
                  <a:ln w="38100">
                    <a:solidFill>
                      <a:srgbClr val="006600"/>
                    </a:solidFill>
                    <a:round/>
                    <a:headEnd/>
                    <a:tailEnd/>
                  </a:ln>
                </p:spPr>
                <p:txBody>
                  <a:bodyPr/>
                  <a:lstStyle/>
                  <a:p>
                    <a:endParaRPr lang="it-IT"/>
                  </a:p>
                </p:txBody>
              </p:sp>
              <p:sp>
                <p:nvSpPr>
                  <p:cNvPr id="23719" name="Line 35"/>
                  <p:cNvSpPr>
                    <a:spLocks noChangeShapeType="1"/>
                  </p:cNvSpPr>
                  <p:nvPr/>
                </p:nvSpPr>
                <p:spPr bwMode="auto">
                  <a:xfrm>
                    <a:off x="1292" y="1162"/>
                    <a:ext cx="0" cy="680"/>
                  </a:xfrm>
                  <a:prstGeom prst="line">
                    <a:avLst/>
                  </a:prstGeom>
                  <a:noFill/>
                  <a:ln w="38100">
                    <a:solidFill>
                      <a:srgbClr val="006600"/>
                    </a:solidFill>
                    <a:round/>
                    <a:headEnd/>
                    <a:tailEnd/>
                  </a:ln>
                </p:spPr>
                <p:txBody>
                  <a:bodyPr/>
                  <a:lstStyle/>
                  <a:p>
                    <a:endParaRPr lang="it-IT"/>
                  </a:p>
                </p:txBody>
              </p:sp>
              <p:sp>
                <p:nvSpPr>
                  <p:cNvPr id="23720" name="Oval 36"/>
                  <p:cNvSpPr>
                    <a:spLocks noChangeArrowheads="1"/>
                  </p:cNvSpPr>
                  <p:nvPr/>
                </p:nvSpPr>
                <p:spPr bwMode="auto">
                  <a:xfrm>
                    <a:off x="1202" y="1480"/>
                    <a:ext cx="91" cy="90"/>
                  </a:xfrm>
                  <a:prstGeom prst="ellipse">
                    <a:avLst/>
                  </a:prstGeom>
                  <a:solidFill>
                    <a:srgbClr val="006600"/>
                  </a:solidFill>
                  <a:ln w="9525">
                    <a:solidFill>
                      <a:schemeClr val="tx1"/>
                    </a:solidFill>
                    <a:round/>
                    <a:headEnd/>
                    <a:tailEnd/>
                  </a:ln>
                </p:spPr>
                <p:txBody>
                  <a:bodyPr wrap="none" anchor="ctr"/>
                  <a:lstStyle/>
                  <a:p>
                    <a:endParaRPr lang="it-IT"/>
                  </a:p>
                </p:txBody>
              </p:sp>
            </p:grpSp>
            <p:sp>
              <p:nvSpPr>
                <p:cNvPr id="23715" name="Line 37"/>
                <p:cNvSpPr>
                  <a:spLocks noChangeShapeType="1"/>
                </p:cNvSpPr>
                <p:nvPr/>
              </p:nvSpPr>
              <p:spPr bwMode="auto">
                <a:xfrm rot="-1055619">
                  <a:off x="926" y="2097"/>
                  <a:ext cx="0" cy="680"/>
                </a:xfrm>
                <a:prstGeom prst="line">
                  <a:avLst/>
                </a:prstGeom>
                <a:noFill/>
                <a:ln w="38100">
                  <a:solidFill>
                    <a:srgbClr val="00CC66"/>
                  </a:solidFill>
                  <a:prstDash val="sysDot"/>
                  <a:round/>
                  <a:headEnd/>
                  <a:tailEnd/>
                </a:ln>
              </p:spPr>
              <p:txBody>
                <a:bodyPr/>
                <a:lstStyle/>
                <a:p>
                  <a:endParaRPr lang="it-IT"/>
                </a:p>
              </p:txBody>
            </p:sp>
            <p:sp>
              <p:nvSpPr>
                <p:cNvPr id="23716" name="Line 38"/>
                <p:cNvSpPr>
                  <a:spLocks noChangeShapeType="1"/>
                </p:cNvSpPr>
                <p:nvPr/>
              </p:nvSpPr>
              <p:spPr bwMode="auto">
                <a:xfrm rot="-1055619">
                  <a:off x="841" y="2124"/>
                  <a:ext cx="0" cy="680"/>
                </a:xfrm>
                <a:prstGeom prst="line">
                  <a:avLst/>
                </a:prstGeom>
                <a:noFill/>
                <a:ln w="38100">
                  <a:solidFill>
                    <a:srgbClr val="00CC66"/>
                  </a:solidFill>
                  <a:prstDash val="sysDot"/>
                  <a:round/>
                  <a:headEnd/>
                  <a:tailEnd/>
                </a:ln>
              </p:spPr>
              <p:txBody>
                <a:bodyPr/>
                <a:lstStyle/>
                <a:p>
                  <a:endParaRPr lang="it-IT"/>
                </a:p>
              </p:txBody>
            </p:sp>
            <p:sp>
              <p:nvSpPr>
                <p:cNvPr id="23717" name="Oval 39"/>
                <p:cNvSpPr>
                  <a:spLocks noChangeArrowheads="1"/>
                </p:cNvSpPr>
                <p:nvPr/>
              </p:nvSpPr>
              <p:spPr bwMode="auto">
                <a:xfrm rot="-1055619">
                  <a:off x="845" y="2426"/>
                  <a:ext cx="91" cy="90"/>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grpSp>
        </p:grpSp>
      </p:grpSp>
      <p:cxnSp>
        <p:nvCxnSpPr>
          <p:cNvPr id="132136" name="AutoShape 40"/>
          <p:cNvCxnSpPr>
            <a:cxnSpLocks noChangeShapeType="1"/>
            <a:stCxn id="23708" idx="6"/>
            <a:endCxn id="132155" idx="1"/>
          </p:cNvCxnSpPr>
          <p:nvPr/>
        </p:nvCxnSpPr>
        <p:spPr bwMode="auto">
          <a:xfrm>
            <a:off x="2411413" y="5049838"/>
            <a:ext cx="1512887" cy="369887"/>
          </a:xfrm>
          <a:prstGeom prst="straightConnector1">
            <a:avLst/>
          </a:prstGeom>
          <a:noFill/>
          <a:ln w="38100">
            <a:solidFill>
              <a:srgbClr val="FF0000"/>
            </a:solidFill>
            <a:prstDash val="dash"/>
            <a:round/>
            <a:headEnd/>
            <a:tailEnd type="triangle" w="med" len="med"/>
          </a:ln>
        </p:spPr>
      </p:cxnSp>
      <p:grpSp>
        <p:nvGrpSpPr>
          <p:cNvPr id="12" name="Group 41"/>
          <p:cNvGrpSpPr>
            <a:grpSpLocks/>
          </p:cNvGrpSpPr>
          <p:nvPr/>
        </p:nvGrpSpPr>
        <p:grpSpPr bwMode="auto">
          <a:xfrm>
            <a:off x="7019925" y="4797425"/>
            <a:ext cx="1873250" cy="1871663"/>
            <a:chOff x="4422" y="3022"/>
            <a:chExt cx="1180" cy="1179"/>
          </a:xfrm>
        </p:grpSpPr>
        <p:grpSp>
          <p:nvGrpSpPr>
            <p:cNvPr id="13" name="Group 42"/>
            <p:cNvGrpSpPr>
              <a:grpSpLocks/>
            </p:cNvGrpSpPr>
            <p:nvPr/>
          </p:nvGrpSpPr>
          <p:grpSpPr bwMode="auto">
            <a:xfrm>
              <a:off x="4603" y="3702"/>
              <a:ext cx="91" cy="317"/>
              <a:chOff x="2426" y="2290"/>
              <a:chExt cx="91" cy="317"/>
            </a:xfrm>
          </p:grpSpPr>
          <p:sp>
            <p:nvSpPr>
              <p:cNvPr id="23706" name="Line 43"/>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707" name="Oval 44"/>
              <p:cNvSpPr>
                <a:spLocks noChangeArrowheads="1"/>
              </p:cNvSpPr>
              <p:nvPr/>
            </p:nvSpPr>
            <p:spPr bwMode="auto">
              <a:xfrm rot="20039758" flipH="1">
                <a:off x="2426" y="2322"/>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14" name="Group 45"/>
            <p:cNvGrpSpPr>
              <a:grpSpLocks/>
            </p:cNvGrpSpPr>
            <p:nvPr/>
          </p:nvGrpSpPr>
          <p:grpSpPr bwMode="auto">
            <a:xfrm flipH="1">
              <a:off x="4830" y="3339"/>
              <a:ext cx="91" cy="680"/>
              <a:chOff x="1692" y="1930"/>
              <a:chExt cx="91" cy="680"/>
            </a:xfrm>
          </p:grpSpPr>
          <p:sp>
            <p:nvSpPr>
              <p:cNvPr id="23704" name="Line 46"/>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705" name="Oval 47"/>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sp>
          <p:nvSpPr>
            <p:cNvPr id="23698" name="Oval 48"/>
            <p:cNvSpPr>
              <a:spLocks noChangeArrowheads="1"/>
            </p:cNvSpPr>
            <p:nvPr/>
          </p:nvSpPr>
          <p:spPr bwMode="auto">
            <a:xfrm>
              <a:off x="4422" y="3022"/>
              <a:ext cx="1180" cy="1179"/>
            </a:xfrm>
            <a:prstGeom prst="ellipse">
              <a:avLst/>
            </a:prstGeom>
            <a:noFill/>
            <a:ln w="9525">
              <a:solidFill>
                <a:schemeClr val="tx1"/>
              </a:solidFill>
              <a:round/>
              <a:headEnd/>
              <a:tailEnd/>
            </a:ln>
          </p:spPr>
          <p:txBody>
            <a:bodyPr wrap="none" anchor="ctr"/>
            <a:lstStyle/>
            <a:p>
              <a:endParaRPr lang="it-IT"/>
            </a:p>
          </p:txBody>
        </p:sp>
        <p:grpSp>
          <p:nvGrpSpPr>
            <p:cNvPr id="15" name="Group 49"/>
            <p:cNvGrpSpPr>
              <a:grpSpLocks/>
            </p:cNvGrpSpPr>
            <p:nvPr/>
          </p:nvGrpSpPr>
          <p:grpSpPr bwMode="auto">
            <a:xfrm>
              <a:off x="4468" y="3249"/>
              <a:ext cx="266" cy="680"/>
              <a:chOff x="437" y="1251"/>
              <a:chExt cx="266" cy="680"/>
            </a:xfrm>
          </p:grpSpPr>
          <p:sp>
            <p:nvSpPr>
              <p:cNvPr id="23700" name="Line 50"/>
              <p:cNvSpPr>
                <a:spLocks noChangeShapeType="1"/>
              </p:cNvSpPr>
              <p:nvPr/>
            </p:nvSpPr>
            <p:spPr bwMode="auto">
              <a:xfrm rot="-1173742">
                <a:off x="521" y="1614"/>
                <a:ext cx="0" cy="317"/>
              </a:xfrm>
              <a:prstGeom prst="line">
                <a:avLst/>
              </a:prstGeom>
              <a:noFill/>
              <a:ln w="38100">
                <a:solidFill>
                  <a:srgbClr val="CC0000"/>
                </a:solidFill>
                <a:prstDash val="sysDot"/>
                <a:round/>
                <a:headEnd/>
                <a:tailEnd/>
              </a:ln>
            </p:spPr>
            <p:txBody>
              <a:bodyPr/>
              <a:lstStyle/>
              <a:p>
                <a:endParaRPr lang="it-IT"/>
              </a:p>
            </p:txBody>
          </p:sp>
          <p:sp>
            <p:nvSpPr>
              <p:cNvPr id="23701" name="Oval 51"/>
              <p:cNvSpPr>
                <a:spLocks noChangeArrowheads="1"/>
              </p:cNvSpPr>
              <p:nvPr/>
            </p:nvSpPr>
            <p:spPr bwMode="auto">
              <a:xfrm rot="-1173742">
                <a:off x="437" y="1620"/>
                <a:ext cx="91" cy="90"/>
              </a:xfrm>
              <a:prstGeom prst="ellipse">
                <a:avLst/>
              </a:prstGeom>
              <a:solidFill>
                <a:srgbClr val="CC0000"/>
              </a:solidFill>
              <a:ln w="38100">
                <a:noFill/>
                <a:prstDash val="sysDot"/>
                <a:round/>
                <a:headEnd/>
                <a:tailEnd/>
              </a:ln>
            </p:spPr>
            <p:txBody>
              <a:bodyPr wrap="none" anchor="ctr"/>
              <a:lstStyle/>
              <a:p>
                <a:endParaRPr lang="it-IT"/>
              </a:p>
            </p:txBody>
          </p:sp>
          <p:sp>
            <p:nvSpPr>
              <p:cNvPr id="23702" name="Line 52"/>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23703" name="Oval 53"/>
              <p:cNvSpPr>
                <a:spLocks noChangeArrowheads="1"/>
              </p:cNvSpPr>
              <p:nvPr/>
            </p:nvSpPr>
            <p:spPr bwMode="auto">
              <a:xfrm rot="-1055619">
                <a:off x="612" y="1568"/>
                <a:ext cx="91" cy="90"/>
              </a:xfrm>
              <a:prstGeom prst="ellipse">
                <a:avLst/>
              </a:prstGeom>
              <a:solidFill>
                <a:schemeClr val="accent1"/>
              </a:solidFill>
              <a:ln w="38100">
                <a:noFill/>
                <a:prstDash val="sysDot"/>
                <a:round/>
                <a:headEnd/>
                <a:tailEnd/>
              </a:ln>
            </p:spPr>
            <p:txBody>
              <a:bodyPr wrap="none" anchor="ctr"/>
              <a:lstStyle/>
              <a:p>
                <a:endParaRPr lang="it-IT"/>
              </a:p>
            </p:txBody>
          </p:sp>
        </p:grpSp>
      </p:grpSp>
      <p:cxnSp>
        <p:nvCxnSpPr>
          <p:cNvPr id="132150" name="AutoShape 54"/>
          <p:cNvCxnSpPr>
            <a:cxnSpLocks noChangeShapeType="1"/>
            <a:stCxn id="132155" idx="3"/>
            <a:endCxn id="23698" idx="2"/>
          </p:cNvCxnSpPr>
          <p:nvPr/>
        </p:nvCxnSpPr>
        <p:spPr bwMode="auto">
          <a:xfrm>
            <a:off x="5795963" y="5419725"/>
            <a:ext cx="1223962" cy="314325"/>
          </a:xfrm>
          <a:prstGeom prst="straightConnector1">
            <a:avLst/>
          </a:prstGeom>
          <a:noFill/>
          <a:ln w="38100">
            <a:solidFill>
              <a:srgbClr val="FF0000"/>
            </a:solidFill>
            <a:prstDash val="dash"/>
            <a:round/>
            <a:headEnd/>
            <a:tailEnd type="triangle" w="med" len="med"/>
          </a:ln>
        </p:spPr>
      </p:cxnSp>
      <p:sp>
        <p:nvSpPr>
          <p:cNvPr id="132151" name="Text Box 55"/>
          <p:cNvSpPr txBox="1">
            <a:spLocks noChangeArrowheads="1"/>
          </p:cNvSpPr>
          <p:nvPr/>
        </p:nvSpPr>
        <p:spPr bwMode="auto">
          <a:xfrm>
            <a:off x="7380288" y="2997200"/>
            <a:ext cx="1728787" cy="1006475"/>
          </a:xfrm>
          <a:prstGeom prst="rect">
            <a:avLst/>
          </a:prstGeom>
          <a:solidFill>
            <a:srgbClr val="FFFF00"/>
          </a:solidFill>
          <a:ln w="9525">
            <a:noFill/>
            <a:miter lim="800000"/>
            <a:headEnd/>
            <a:tailEnd/>
          </a:ln>
        </p:spPr>
        <p:txBody>
          <a:bodyPr>
            <a:spAutoFit/>
          </a:bodyPr>
          <a:lstStyle/>
          <a:p>
            <a:pPr algn="ctr">
              <a:spcBef>
                <a:spcPct val="50000"/>
              </a:spcBef>
            </a:pPr>
            <a:r>
              <a:rPr lang="it-IT" sz="2000"/>
              <a:t>Fecondazione  fra gameti anfidiploidi</a:t>
            </a:r>
          </a:p>
        </p:txBody>
      </p:sp>
      <p:sp>
        <p:nvSpPr>
          <p:cNvPr id="132152" name="Text Box 56"/>
          <p:cNvSpPr txBox="1">
            <a:spLocks noChangeArrowheads="1"/>
          </p:cNvSpPr>
          <p:nvPr/>
        </p:nvSpPr>
        <p:spPr bwMode="auto">
          <a:xfrm>
            <a:off x="5580063" y="2924175"/>
            <a:ext cx="3527425" cy="822325"/>
          </a:xfrm>
          <a:prstGeom prst="rect">
            <a:avLst/>
          </a:prstGeom>
          <a:solidFill>
            <a:srgbClr val="FFFF00"/>
          </a:solidFill>
          <a:ln w="9525">
            <a:noFill/>
            <a:miter lim="800000"/>
            <a:headEnd/>
            <a:tailEnd/>
          </a:ln>
        </p:spPr>
        <p:txBody>
          <a:bodyPr>
            <a:spAutoFit/>
          </a:bodyPr>
          <a:lstStyle/>
          <a:p>
            <a:pPr algn="ctr">
              <a:spcBef>
                <a:spcPct val="50000"/>
              </a:spcBef>
            </a:pPr>
            <a:r>
              <a:rPr lang="it-IT"/>
              <a:t>ZIGOTE ALLOTETRAPLOIDE</a:t>
            </a:r>
          </a:p>
        </p:txBody>
      </p:sp>
      <p:cxnSp>
        <p:nvCxnSpPr>
          <p:cNvPr id="132153" name="AutoShape 57"/>
          <p:cNvCxnSpPr>
            <a:cxnSpLocks noChangeShapeType="1"/>
            <a:stCxn id="132152" idx="0"/>
            <a:endCxn id="132154" idx="2"/>
          </p:cNvCxnSpPr>
          <p:nvPr/>
        </p:nvCxnSpPr>
        <p:spPr bwMode="auto">
          <a:xfrm flipH="1" flipV="1">
            <a:off x="7272338" y="2419350"/>
            <a:ext cx="71437" cy="504825"/>
          </a:xfrm>
          <a:prstGeom prst="straightConnector1">
            <a:avLst/>
          </a:prstGeom>
          <a:noFill/>
          <a:ln w="38100">
            <a:solidFill>
              <a:srgbClr val="FF0000"/>
            </a:solidFill>
            <a:prstDash val="dashDot"/>
            <a:round/>
            <a:headEnd/>
            <a:tailEnd type="triangle" w="med" len="med"/>
          </a:ln>
        </p:spPr>
      </p:cxnSp>
      <p:sp>
        <p:nvSpPr>
          <p:cNvPr id="132154" name="Text Box 58"/>
          <p:cNvSpPr txBox="1">
            <a:spLocks noChangeArrowheads="1"/>
          </p:cNvSpPr>
          <p:nvPr/>
        </p:nvSpPr>
        <p:spPr bwMode="auto">
          <a:xfrm>
            <a:off x="5580063" y="1412875"/>
            <a:ext cx="3384550" cy="1006475"/>
          </a:xfrm>
          <a:prstGeom prst="rect">
            <a:avLst/>
          </a:prstGeom>
          <a:solidFill>
            <a:srgbClr val="00FF00"/>
          </a:solidFill>
          <a:ln w="9525">
            <a:noFill/>
            <a:miter lim="800000"/>
            <a:headEnd/>
            <a:tailEnd/>
          </a:ln>
        </p:spPr>
        <p:txBody>
          <a:bodyPr>
            <a:spAutoFit/>
          </a:bodyPr>
          <a:lstStyle/>
          <a:p>
            <a:pPr algn="ctr">
              <a:spcBef>
                <a:spcPct val="50000"/>
              </a:spcBef>
            </a:pPr>
            <a:r>
              <a:rPr lang="it-IT" sz="2000"/>
              <a:t>INDIVIDUO ALLOTETRAPLOIDE    FECONDO</a:t>
            </a:r>
          </a:p>
        </p:txBody>
      </p:sp>
      <p:sp>
        <p:nvSpPr>
          <p:cNvPr id="132155" name="Text Box 59"/>
          <p:cNvSpPr txBox="1">
            <a:spLocks noChangeArrowheads="1"/>
          </p:cNvSpPr>
          <p:nvPr/>
        </p:nvSpPr>
        <p:spPr bwMode="auto">
          <a:xfrm>
            <a:off x="3924300" y="4960938"/>
            <a:ext cx="1871663" cy="915987"/>
          </a:xfrm>
          <a:prstGeom prst="rect">
            <a:avLst/>
          </a:prstGeom>
          <a:solidFill>
            <a:srgbClr val="FFFF00"/>
          </a:solidFill>
          <a:ln w="9525">
            <a:noFill/>
            <a:miter lim="800000"/>
            <a:headEnd/>
            <a:tailEnd/>
          </a:ln>
        </p:spPr>
        <p:txBody>
          <a:bodyPr>
            <a:spAutoFit/>
          </a:bodyPr>
          <a:lstStyle/>
          <a:p>
            <a:pPr>
              <a:spcBef>
                <a:spcPct val="50000"/>
              </a:spcBef>
            </a:pPr>
            <a:r>
              <a:rPr lang="it-IT" sz="1800"/>
              <a:t>1° DIVISIONE MEIOTICA  NORMALE</a:t>
            </a:r>
          </a:p>
        </p:txBody>
      </p:sp>
      <p:sp>
        <p:nvSpPr>
          <p:cNvPr id="132156" name="Text Box 60"/>
          <p:cNvSpPr txBox="1">
            <a:spLocks noChangeArrowheads="1"/>
          </p:cNvSpPr>
          <p:nvPr/>
        </p:nvSpPr>
        <p:spPr bwMode="auto">
          <a:xfrm>
            <a:off x="7092950" y="4083050"/>
            <a:ext cx="1943100" cy="641350"/>
          </a:xfrm>
          <a:prstGeom prst="rect">
            <a:avLst/>
          </a:prstGeom>
          <a:solidFill>
            <a:srgbClr val="FFFF00"/>
          </a:solidFill>
          <a:ln w="9525">
            <a:noFill/>
            <a:miter lim="800000"/>
            <a:headEnd/>
            <a:tailEnd/>
          </a:ln>
        </p:spPr>
        <p:txBody>
          <a:bodyPr>
            <a:spAutoFit/>
          </a:bodyPr>
          <a:lstStyle/>
          <a:p>
            <a:pPr algn="ctr">
              <a:spcBef>
                <a:spcPct val="50000"/>
              </a:spcBef>
            </a:pPr>
            <a:r>
              <a:rPr lang="it-IT" sz="1800"/>
              <a:t>GAMETE ANFIDIPLOIDE</a:t>
            </a:r>
          </a:p>
        </p:txBody>
      </p:sp>
      <p:sp>
        <p:nvSpPr>
          <p:cNvPr id="23567" name="Oval 61"/>
          <p:cNvSpPr>
            <a:spLocks noChangeArrowheads="1"/>
          </p:cNvSpPr>
          <p:nvPr/>
        </p:nvSpPr>
        <p:spPr bwMode="auto">
          <a:xfrm>
            <a:off x="468313" y="1484313"/>
            <a:ext cx="1873250" cy="1871662"/>
          </a:xfrm>
          <a:prstGeom prst="ellipse">
            <a:avLst/>
          </a:prstGeom>
          <a:noFill/>
          <a:ln w="9525">
            <a:solidFill>
              <a:schemeClr val="tx1"/>
            </a:solidFill>
            <a:round/>
            <a:headEnd/>
            <a:tailEnd/>
          </a:ln>
        </p:spPr>
        <p:txBody>
          <a:bodyPr wrap="none" anchor="ctr"/>
          <a:lstStyle/>
          <a:p>
            <a:endParaRPr lang="it-IT"/>
          </a:p>
        </p:txBody>
      </p:sp>
      <p:grpSp>
        <p:nvGrpSpPr>
          <p:cNvPr id="16" name="Group 62"/>
          <p:cNvGrpSpPr>
            <a:grpSpLocks/>
          </p:cNvGrpSpPr>
          <p:nvPr/>
        </p:nvGrpSpPr>
        <p:grpSpPr bwMode="auto">
          <a:xfrm>
            <a:off x="1042988" y="2349500"/>
            <a:ext cx="217487" cy="503238"/>
            <a:chOff x="657" y="1480"/>
            <a:chExt cx="137" cy="317"/>
          </a:xfrm>
        </p:grpSpPr>
        <p:grpSp>
          <p:nvGrpSpPr>
            <p:cNvPr id="17" name="Group 63"/>
            <p:cNvGrpSpPr>
              <a:grpSpLocks/>
            </p:cNvGrpSpPr>
            <p:nvPr/>
          </p:nvGrpSpPr>
          <p:grpSpPr bwMode="auto">
            <a:xfrm>
              <a:off x="703" y="1480"/>
              <a:ext cx="91" cy="317"/>
              <a:chOff x="2426" y="2290"/>
              <a:chExt cx="91" cy="317"/>
            </a:xfrm>
          </p:grpSpPr>
          <p:sp>
            <p:nvSpPr>
              <p:cNvPr id="23694" name="Line 64"/>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95" name="Oval 65"/>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18" name="Group 66"/>
            <p:cNvGrpSpPr>
              <a:grpSpLocks/>
            </p:cNvGrpSpPr>
            <p:nvPr/>
          </p:nvGrpSpPr>
          <p:grpSpPr bwMode="auto">
            <a:xfrm>
              <a:off x="657" y="1480"/>
              <a:ext cx="91" cy="317"/>
              <a:chOff x="2426" y="2290"/>
              <a:chExt cx="91" cy="317"/>
            </a:xfrm>
          </p:grpSpPr>
          <p:sp>
            <p:nvSpPr>
              <p:cNvPr id="23692" name="Line 67"/>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93" name="Oval 68"/>
              <p:cNvSpPr>
                <a:spLocks noChangeArrowheads="1"/>
              </p:cNvSpPr>
              <p:nvPr/>
            </p:nvSpPr>
            <p:spPr bwMode="auto">
              <a:xfrm rot="20039758" flipH="1">
                <a:off x="2426" y="2322"/>
                <a:ext cx="91" cy="90"/>
              </a:xfrm>
              <a:prstGeom prst="ellipse">
                <a:avLst/>
              </a:prstGeom>
              <a:solidFill>
                <a:srgbClr val="FF3399"/>
              </a:solidFill>
              <a:ln w="9525">
                <a:solidFill>
                  <a:srgbClr val="FF0066"/>
                </a:solidFill>
                <a:round/>
                <a:headEnd/>
                <a:tailEnd/>
              </a:ln>
            </p:spPr>
            <p:txBody>
              <a:bodyPr wrap="none" anchor="ctr"/>
              <a:lstStyle/>
              <a:p>
                <a:endParaRPr lang="it-IT"/>
              </a:p>
            </p:txBody>
          </p:sp>
        </p:grpSp>
      </p:grpSp>
      <p:grpSp>
        <p:nvGrpSpPr>
          <p:cNvPr id="19" name="Group 69"/>
          <p:cNvGrpSpPr>
            <a:grpSpLocks/>
          </p:cNvGrpSpPr>
          <p:nvPr/>
        </p:nvGrpSpPr>
        <p:grpSpPr bwMode="auto">
          <a:xfrm>
            <a:off x="1476375" y="2420938"/>
            <a:ext cx="215900" cy="503237"/>
            <a:chOff x="930" y="1525"/>
            <a:chExt cx="136" cy="317"/>
          </a:xfrm>
        </p:grpSpPr>
        <p:sp>
          <p:nvSpPr>
            <p:cNvPr id="23685" name="Line 70"/>
            <p:cNvSpPr>
              <a:spLocks noChangeShapeType="1"/>
            </p:cNvSpPr>
            <p:nvPr/>
          </p:nvSpPr>
          <p:spPr bwMode="auto">
            <a:xfrm rot="-1173742">
              <a:off x="1014" y="1525"/>
              <a:ext cx="0" cy="317"/>
            </a:xfrm>
            <a:prstGeom prst="line">
              <a:avLst/>
            </a:prstGeom>
            <a:noFill/>
            <a:ln w="38100">
              <a:solidFill>
                <a:srgbClr val="CC0000"/>
              </a:solidFill>
              <a:prstDash val="sysDot"/>
              <a:round/>
              <a:headEnd/>
              <a:tailEnd/>
            </a:ln>
          </p:spPr>
          <p:txBody>
            <a:bodyPr/>
            <a:lstStyle/>
            <a:p>
              <a:endParaRPr lang="it-IT"/>
            </a:p>
          </p:txBody>
        </p:sp>
        <p:sp>
          <p:nvSpPr>
            <p:cNvPr id="23686" name="Oval 71"/>
            <p:cNvSpPr>
              <a:spLocks noChangeArrowheads="1"/>
            </p:cNvSpPr>
            <p:nvPr/>
          </p:nvSpPr>
          <p:spPr bwMode="auto">
            <a:xfrm rot="-1173742">
              <a:off x="930" y="1531"/>
              <a:ext cx="91" cy="90"/>
            </a:xfrm>
            <a:prstGeom prst="ellipse">
              <a:avLst/>
            </a:prstGeom>
            <a:solidFill>
              <a:srgbClr val="CC0000"/>
            </a:solidFill>
            <a:ln w="38100">
              <a:noFill/>
              <a:prstDash val="sysDot"/>
              <a:round/>
              <a:headEnd/>
              <a:tailEnd/>
            </a:ln>
          </p:spPr>
          <p:txBody>
            <a:bodyPr wrap="none" anchor="ctr"/>
            <a:lstStyle/>
            <a:p>
              <a:endParaRPr lang="it-IT"/>
            </a:p>
          </p:txBody>
        </p:sp>
        <p:grpSp>
          <p:nvGrpSpPr>
            <p:cNvPr id="20" name="Group 72"/>
            <p:cNvGrpSpPr>
              <a:grpSpLocks/>
            </p:cNvGrpSpPr>
            <p:nvPr/>
          </p:nvGrpSpPr>
          <p:grpSpPr bwMode="auto">
            <a:xfrm>
              <a:off x="975" y="1525"/>
              <a:ext cx="91" cy="317"/>
              <a:chOff x="975" y="1525"/>
              <a:chExt cx="91" cy="317"/>
            </a:xfrm>
          </p:grpSpPr>
          <p:sp>
            <p:nvSpPr>
              <p:cNvPr id="23688" name="Line 73"/>
              <p:cNvSpPr>
                <a:spLocks noChangeShapeType="1"/>
              </p:cNvSpPr>
              <p:nvPr/>
            </p:nvSpPr>
            <p:spPr bwMode="auto">
              <a:xfrm rot="-1173742">
                <a:off x="1059" y="1525"/>
                <a:ext cx="0" cy="317"/>
              </a:xfrm>
              <a:prstGeom prst="line">
                <a:avLst/>
              </a:prstGeom>
              <a:noFill/>
              <a:ln w="38100">
                <a:solidFill>
                  <a:srgbClr val="CC0000"/>
                </a:solidFill>
                <a:prstDash val="sysDot"/>
                <a:round/>
                <a:headEnd/>
                <a:tailEnd/>
              </a:ln>
            </p:spPr>
            <p:txBody>
              <a:bodyPr/>
              <a:lstStyle/>
              <a:p>
                <a:endParaRPr lang="it-IT"/>
              </a:p>
            </p:txBody>
          </p:sp>
          <p:sp>
            <p:nvSpPr>
              <p:cNvPr id="23689" name="Oval 74"/>
              <p:cNvSpPr>
                <a:spLocks noChangeArrowheads="1"/>
              </p:cNvSpPr>
              <p:nvPr/>
            </p:nvSpPr>
            <p:spPr bwMode="auto">
              <a:xfrm rot="-1173742">
                <a:off x="975" y="1531"/>
                <a:ext cx="91" cy="90"/>
              </a:xfrm>
              <a:prstGeom prst="ellipse">
                <a:avLst/>
              </a:prstGeom>
              <a:solidFill>
                <a:srgbClr val="CC0000"/>
              </a:solidFill>
              <a:ln w="38100">
                <a:noFill/>
                <a:prstDash val="sysDot"/>
                <a:round/>
                <a:headEnd/>
                <a:tailEnd/>
              </a:ln>
            </p:spPr>
            <p:txBody>
              <a:bodyPr wrap="none" anchor="ctr"/>
              <a:lstStyle/>
              <a:p>
                <a:endParaRPr lang="it-IT"/>
              </a:p>
            </p:txBody>
          </p:sp>
        </p:grpSp>
      </p:grpSp>
      <p:grpSp>
        <p:nvGrpSpPr>
          <p:cNvPr id="21" name="Group 75"/>
          <p:cNvGrpSpPr>
            <a:grpSpLocks/>
          </p:cNvGrpSpPr>
          <p:nvPr/>
        </p:nvGrpSpPr>
        <p:grpSpPr bwMode="auto">
          <a:xfrm>
            <a:off x="1754188" y="1844675"/>
            <a:ext cx="215900" cy="1079500"/>
            <a:chOff x="1105" y="1162"/>
            <a:chExt cx="136" cy="680"/>
          </a:xfrm>
        </p:grpSpPr>
        <p:sp>
          <p:nvSpPr>
            <p:cNvPr id="23681" name="Line 76"/>
            <p:cNvSpPr>
              <a:spLocks noChangeShapeType="1"/>
            </p:cNvSpPr>
            <p:nvPr/>
          </p:nvSpPr>
          <p:spPr bwMode="auto">
            <a:xfrm rot="-1055619">
              <a:off x="1150" y="1162"/>
              <a:ext cx="0" cy="680"/>
            </a:xfrm>
            <a:prstGeom prst="line">
              <a:avLst/>
            </a:prstGeom>
            <a:noFill/>
            <a:ln w="38100">
              <a:solidFill>
                <a:srgbClr val="00CC66"/>
              </a:solidFill>
              <a:prstDash val="sysDot"/>
              <a:round/>
              <a:headEnd/>
              <a:tailEnd/>
            </a:ln>
          </p:spPr>
          <p:txBody>
            <a:bodyPr/>
            <a:lstStyle/>
            <a:p>
              <a:endParaRPr lang="it-IT"/>
            </a:p>
          </p:txBody>
        </p:sp>
        <p:sp>
          <p:nvSpPr>
            <p:cNvPr id="23682" name="Oval 77"/>
            <p:cNvSpPr>
              <a:spLocks noChangeArrowheads="1"/>
            </p:cNvSpPr>
            <p:nvPr/>
          </p:nvSpPr>
          <p:spPr bwMode="auto">
            <a:xfrm rot="-1055619">
              <a:off x="1105" y="1479"/>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23683" name="Line 78"/>
            <p:cNvSpPr>
              <a:spLocks noChangeShapeType="1"/>
            </p:cNvSpPr>
            <p:nvPr/>
          </p:nvSpPr>
          <p:spPr bwMode="auto">
            <a:xfrm rot="-1055619">
              <a:off x="1195" y="1162"/>
              <a:ext cx="0" cy="680"/>
            </a:xfrm>
            <a:prstGeom prst="line">
              <a:avLst/>
            </a:prstGeom>
            <a:noFill/>
            <a:ln w="38100">
              <a:solidFill>
                <a:srgbClr val="00CC66"/>
              </a:solidFill>
              <a:prstDash val="sysDot"/>
              <a:round/>
              <a:headEnd/>
              <a:tailEnd/>
            </a:ln>
          </p:spPr>
          <p:txBody>
            <a:bodyPr/>
            <a:lstStyle/>
            <a:p>
              <a:endParaRPr lang="it-IT"/>
            </a:p>
          </p:txBody>
        </p:sp>
        <p:sp>
          <p:nvSpPr>
            <p:cNvPr id="23684" name="Oval 79"/>
            <p:cNvSpPr>
              <a:spLocks noChangeArrowheads="1"/>
            </p:cNvSpPr>
            <p:nvPr/>
          </p:nvSpPr>
          <p:spPr bwMode="auto">
            <a:xfrm rot="-1055619">
              <a:off x="1150" y="1479"/>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22" name="Group 80"/>
          <p:cNvGrpSpPr>
            <a:grpSpLocks/>
          </p:cNvGrpSpPr>
          <p:nvPr/>
        </p:nvGrpSpPr>
        <p:grpSpPr bwMode="auto">
          <a:xfrm>
            <a:off x="755650" y="1989138"/>
            <a:ext cx="215900" cy="1081087"/>
            <a:chOff x="1701" y="1842"/>
            <a:chExt cx="136" cy="681"/>
          </a:xfrm>
        </p:grpSpPr>
        <p:grpSp>
          <p:nvGrpSpPr>
            <p:cNvPr id="23" name="Group 81"/>
            <p:cNvGrpSpPr>
              <a:grpSpLocks/>
            </p:cNvGrpSpPr>
            <p:nvPr/>
          </p:nvGrpSpPr>
          <p:grpSpPr bwMode="auto">
            <a:xfrm flipH="1">
              <a:off x="1701" y="1843"/>
              <a:ext cx="91" cy="680"/>
              <a:chOff x="1692" y="1930"/>
              <a:chExt cx="91" cy="680"/>
            </a:xfrm>
          </p:grpSpPr>
          <p:sp>
            <p:nvSpPr>
              <p:cNvPr id="23679" name="Line 82"/>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80" name="Oval 83"/>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24" name="Group 84"/>
            <p:cNvGrpSpPr>
              <a:grpSpLocks/>
            </p:cNvGrpSpPr>
            <p:nvPr/>
          </p:nvGrpSpPr>
          <p:grpSpPr bwMode="auto">
            <a:xfrm flipH="1">
              <a:off x="1746" y="1842"/>
              <a:ext cx="91" cy="680"/>
              <a:chOff x="1692" y="1930"/>
              <a:chExt cx="91" cy="680"/>
            </a:xfrm>
          </p:grpSpPr>
          <p:sp>
            <p:nvSpPr>
              <p:cNvPr id="23677" name="Line 85"/>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78" name="Oval 86"/>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grpSp>
        <p:nvGrpSpPr>
          <p:cNvPr id="25" name="Group 87"/>
          <p:cNvGrpSpPr>
            <a:grpSpLocks/>
          </p:cNvGrpSpPr>
          <p:nvPr/>
        </p:nvGrpSpPr>
        <p:grpSpPr bwMode="auto">
          <a:xfrm rot="-4308076">
            <a:off x="6011069" y="5010944"/>
            <a:ext cx="215900" cy="1081088"/>
            <a:chOff x="1701" y="1842"/>
            <a:chExt cx="136" cy="681"/>
          </a:xfrm>
        </p:grpSpPr>
        <p:grpSp>
          <p:nvGrpSpPr>
            <p:cNvPr id="26" name="Group 88"/>
            <p:cNvGrpSpPr>
              <a:grpSpLocks/>
            </p:cNvGrpSpPr>
            <p:nvPr/>
          </p:nvGrpSpPr>
          <p:grpSpPr bwMode="auto">
            <a:xfrm flipH="1">
              <a:off x="1701" y="1843"/>
              <a:ext cx="91" cy="680"/>
              <a:chOff x="1692" y="1930"/>
              <a:chExt cx="91" cy="680"/>
            </a:xfrm>
          </p:grpSpPr>
          <p:sp>
            <p:nvSpPr>
              <p:cNvPr id="23673" name="Line 89"/>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74" name="Oval 90"/>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27" name="Group 91"/>
            <p:cNvGrpSpPr>
              <a:grpSpLocks/>
            </p:cNvGrpSpPr>
            <p:nvPr/>
          </p:nvGrpSpPr>
          <p:grpSpPr bwMode="auto">
            <a:xfrm flipH="1">
              <a:off x="1746" y="1842"/>
              <a:ext cx="91" cy="680"/>
              <a:chOff x="1692" y="1930"/>
              <a:chExt cx="91" cy="680"/>
            </a:xfrm>
          </p:grpSpPr>
          <p:sp>
            <p:nvSpPr>
              <p:cNvPr id="23671" name="Line 92"/>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72" name="Oval 93"/>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grpSp>
        <p:nvGrpSpPr>
          <p:cNvPr id="28" name="Group 94"/>
          <p:cNvGrpSpPr>
            <a:grpSpLocks/>
          </p:cNvGrpSpPr>
          <p:nvPr/>
        </p:nvGrpSpPr>
        <p:grpSpPr bwMode="auto">
          <a:xfrm rot="-4327516">
            <a:off x="6011069" y="4795044"/>
            <a:ext cx="215900" cy="1081088"/>
            <a:chOff x="1701" y="1842"/>
            <a:chExt cx="136" cy="681"/>
          </a:xfrm>
        </p:grpSpPr>
        <p:grpSp>
          <p:nvGrpSpPr>
            <p:cNvPr id="29" name="Group 95"/>
            <p:cNvGrpSpPr>
              <a:grpSpLocks/>
            </p:cNvGrpSpPr>
            <p:nvPr/>
          </p:nvGrpSpPr>
          <p:grpSpPr bwMode="auto">
            <a:xfrm flipH="1">
              <a:off x="1701" y="1843"/>
              <a:ext cx="91" cy="680"/>
              <a:chOff x="1692" y="1930"/>
              <a:chExt cx="91" cy="680"/>
            </a:xfrm>
          </p:grpSpPr>
          <p:sp>
            <p:nvSpPr>
              <p:cNvPr id="23667" name="Line 96"/>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68" name="Oval 97"/>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30" name="Group 98"/>
            <p:cNvGrpSpPr>
              <a:grpSpLocks/>
            </p:cNvGrpSpPr>
            <p:nvPr/>
          </p:nvGrpSpPr>
          <p:grpSpPr bwMode="auto">
            <a:xfrm flipH="1">
              <a:off x="1746" y="1842"/>
              <a:ext cx="91" cy="680"/>
              <a:chOff x="1692" y="1930"/>
              <a:chExt cx="91" cy="680"/>
            </a:xfrm>
          </p:grpSpPr>
          <p:sp>
            <p:nvSpPr>
              <p:cNvPr id="23665" name="Line 99"/>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66" name="Oval 100"/>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grpSp>
        <p:nvGrpSpPr>
          <p:cNvPr id="31" name="Group 101"/>
          <p:cNvGrpSpPr>
            <a:grpSpLocks/>
          </p:cNvGrpSpPr>
          <p:nvPr/>
        </p:nvGrpSpPr>
        <p:grpSpPr bwMode="auto">
          <a:xfrm rot="-4012214">
            <a:off x="5146675" y="5373688"/>
            <a:ext cx="217487" cy="503238"/>
            <a:chOff x="657" y="1480"/>
            <a:chExt cx="137" cy="317"/>
          </a:xfrm>
        </p:grpSpPr>
        <p:grpSp>
          <p:nvGrpSpPr>
            <p:cNvPr id="23552" name="Group 102"/>
            <p:cNvGrpSpPr>
              <a:grpSpLocks/>
            </p:cNvGrpSpPr>
            <p:nvPr/>
          </p:nvGrpSpPr>
          <p:grpSpPr bwMode="auto">
            <a:xfrm>
              <a:off x="703" y="1480"/>
              <a:ext cx="91" cy="317"/>
              <a:chOff x="2426" y="2290"/>
              <a:chExt cx="91" cy="317"/>
            </a:xfrm>
          </p:grpSpPr>
          <p:sp>
            <p:nvSpPr>
              <p:cNvPr id="23661" name="Line 103"/>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62" name="Oval 104"/>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23553" name="Group 105"/>
            <p:cNvGrpSpPr>
              <a:grpSpLocks/>
            </p:cNvGrpSpPr>
            <p:nvPr/>
          </p:nvGrpSpPr>
          <p:grpSpPr bwMode="auto">
            <a:xfrm>
              <a:off x="657" y="1480"/>
              <a:ext cx="91" cy="317"/>
              <a:chOff x="2426" y="2290"/>
              <a:chExt cx="91" cy="317"/>
            </a:xfrm>
          </p:grpSpPr>
          <p:sp>
            <p:nvSpPr>
              <p:cNvPr id="23659" name="Line 106"/>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60" name="Oval 107"/>
              <p:cNvSpPr>
                <a:spLocks noChangeArrowheads="1"/>
              </p:cNvSpPr>
              <p:nvPr/>
            </p:nvSpPr>
            <p:spPr bwMode="auto">
              <a:xfrm rot="20039758" flipH="1">
                <a:off x="2426" y="2322"/>
                <a:ext cx="91" cy="90"/>
              </a:xfrm>
              <a:prstGeom prst="ellipse">
                <a:avLst/>
              </a:prstGeom>
              <a:solidFill>
                <a:srgbClr val="FF3399"/>
              </a:solidFill>
              <a:ln w="9525">
                <a:solidFill>
                  <a:srgbClr val="FF0066"/>
                </a:solidFill>
                <a:round/>
                <a:headEnd/>
                <a:tailEnd/>
              </a:ln>
            </p:spPr>
            <p:txBody>
              <a:bodyPr wrap="none" anchor="ctr"/>
              <a:lstStyle/>
              <a:p>
                <a:endParaRPr lang="it-IT"/>
              </a:p>
            </p:txBody>
          </p:sp>
        </p:grpSp>
      </p:grpSp>
      <p:grpSp>
        <p:nvGrpSpPr>
          <p:cNvPr id="23554" name="Group 108"/>
          <p:cNvGrpSpPr>
            <a:grpSpLocks/>
          </p:cNvGrpSpPr>
          <p:nvPr/>
        </p:nvGrpSpPr>
        <p:grpSpPr bwMode="auto">
          <a:xfrm rot="-3754384">
            <a:off x="5146675" y="5156200"/>
            <a:ext cx="217488" cy="503238"/>
            <a:chOff x="657" y="1480"/>
            <a:chExt cx="137" cy="317"/>
          </a:xfrm>
        </p:grpSpPr>
        <p:grpSp>
          <p:nvGrpSpPr>
            <p:cNvPr id="23555" name="Group 109"/>
            <p:cNvGrpSpPr>
              <a:grpSpLocks/>
            </p:cNvGrpSpPr>
            <p:nvPr/>
          </p:nvGrpSpPr>
          <p:grpSpPr bwMode="auto">
            <a:xfrm>
              <a:off x="703" y="1480"/>
              <a:ext cx="91" cy="317"/>
              <a:chOff x="2426" y="2290"/>
              <a:chExt cx="91" cy="317"/>
            </a:xfrm>
          </p:grpSpPr>
          <p:sp>
            <p:nvSpPr>
              <p:cNvPr id="23655" name="Line 110"/>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56" name="Oval 111"/>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23556" name="Group 112"/>
            <p:cNvGrpSpPr>
              <a:grpSpLocks/>
            </p:cNvGrpSpPr>
            <p:nvPr/>
          </p:nvGrpSpPr>
          <p:grpSpPr bwMode="auto">
            <a:xfrm>
              <a:off x="657" y="1480"/>
              <a:ext cx="91" cy="317"/>
              <a:chOff x="2426" y="2290"/>
              <a:chExt cx="91" cy="317"/>
            </a:xfrm>
          </p:grpSpPr>
          <p:sp>
            <p:nvSpPr>
              <p:cNvPr id="23653" name="Line 113"/>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54" name="Oval 114"/>
              <p:cNvSpPr>
                <a:spLocks noChangeArrowheads="1"/>
              </p:cNvSpPr>
              <p:nvPr/>
            </p:nvSpPr>
            <p:spPr bwMode="auto">
              <a:xfrm rot="20039758" flipH="1">
                <a:off x="2426" y="2322"/>
                <a:ext cx="91" cy="90"/>
              </a:xfrm>
              <a:prstGeom prst="ellipse">
                <a:avLst/>
              </a:prstGeom>
              <a:solidFill>
                <a:srgbClr val="FF3399"/>
              </a:solidFill>
              <a:ln w="9525">
                <a:solidFill>
                  <a:srgbClr val="FF0066"/>
                </a:solidFill>
                <a:round/>
                <a:headEnd/>
                <a:tailEnd/>
              </a:ln>
            </p:spPr>
            <p:txBody>
              <a:bodyPr wrap="none" anchor="ctr"/>
              <a:lstStyle/>
              <a:p>
                <a:endParaRPr lang="it-IT"/>
              </a:p>
            </p:txBody>
          </p:sp>
        </p:grpSp>
      </p:grpSp>
      <p:grpSp>
        <p:nvGrpSpPr>
          <p:cNvPr id="23557" name="Group 115"/>
          <p:cNvGrpSpPr>
            <a:grpSpLocks/>
          </p:cNvGrpSpPr>
          <p:nvPr/>
        </p:nvGrpSpPr>
        <p:grpSpPr bwMode="auto">
          <a:xfrm rot="-4189376">
            <a:off x="4571207" y="5372894"/>
            <a:ext cx="215900" cy="503237"/>
            <a:chOff x="930" y="1525"/>
            <a:chExt cx="136" cy="317"/>
          </a:xfrm>
        </p:grpSpPr>
        <p:sp>
          <p:nvSpPr>
            <p:cNvPr id="23646" name="Line 116"/>
            <p:cNvSpPr>
              <a:spLocks noChangeShapeType="1"/>
            </p:cNvSpPr>
            <p:nvPr/>
          </p:nvSpPr>
          <p:spPr bwMode="auto">
            <a:xfrm rot="-1173742">
              <a:off x="1014" y="1525"/>
              <a:ext cx="0" cy="317"/>
            </a:xfrm>
            <a:prstGeom prst="line">
              <a:avLst/>
            </a:prstGeom>
            <a:noFill/>
            <a:ln w="38100">
              <a:solidFill>
                <a:srgbClr val="CC0000"/>
              </a:solidFill>
              <a:prstDash val="sysDot"/>
              <a:round/>
              <a:headEnd/>
              <a:tailEnd/>
            </a:ln>
          </p:spPr>
          <p:txBody>
            <a:bodyPr/>
            <a:lstStyle/>
            <a:p>
              <a:endParaRPr lang="it-IT"/>
            </a:p>
          </p:txBody>
        </p:sp>
        <p:sp>
          <p:nvSpPr>
            <p:cNvPr id="23647" name="Oval 117"/>
            <p:cNvSpPr>
              <a:spLocks noChangeArrowheads="1"/>
            </p:cNvSpPr>
            <p:nvPr/>
          </p:nvSpPr>
          <p:spPr bwMode="auto">
            <a:xfrm rot="-1173742">
              <a:off x="930" y="1531"/>
              <a:ext cx="91" cy="90"/>
            </a:xfrm>
            <a:prstGeom prst="ellipse">
              <a:avLst/>
            </a:prstGeom>
            <a:solidFill>
              <a:srgbClr val="CC0000"/>
            </a:solidFill>
            <a:ln w="38100">
              <a:noFill/>
              <a:prstDash val="sysDot"/>
              <a:round/>
              <a:headEnd/>
              <a:tailEnd/>
            </a:ln>
          </p:spPr>
          <p:txBody>
            <a:bodyPr wrap="none" anchor="ctr"/>
            <a:lstStyle/>
            <a:p>
              <a:endParaRPr lang="it-IT"/>
            </a:p>
          </p:txBody>
        </p:sp>
        <p:grpSp>
          <p:nvGrpSpPr>
            <p:cNvPr id="23558" name="Group 118"/>
            <p:cNvGrpSpPr>
              <a:grpSpLocks/>
            </p:cNvGrpSpPr>
            <p:nvPr/>
          </p:nvGrpSpPr>
          <p:grpSpPr bwMode="auto">
            <a:xfrm>
              <a:off x="975" y="1525"/>
              <a:ext cx="91" cy="317"/>
              <a:chOff x="975" y="1525"/>
              <a:chExt cx="91" cy="317"/>
            </a:xfrm>
          </p:grpSpPr>
          <p:sp>
            <p:nvSpPr>
              <p:cNvPr id="23649" name="Line 119"/>
              <p:cNvSpPr>
                <a:spLocks noChangeShapeType="1"/>
              </p:cNvSpPr>
              <p:nvPr/>
            </p:nvSpPr>
            <p:spPr bwMode="auto">
              <a:xfrm rot="-1173742">
                <a:off x="1059" y="1525"/>
                <a:ext cx="0" cy="317"/>
              </a:xfrm>
              <a:prstGeom prst="line">
                <a:avLst/>
              </a:prstGeom>
              <a:noFill/>
              <a:ln w="38100">
                <a:solidFill>
                  <a:srgbClr val="CC0000"/>
                </a:solidFill>
                <a:prstDash val="sysDot"/>
                <a:round/>
                <a:headEnd/>
                <a:tailEnd/>
              </a:ln>
            </p:spPr>
            <p:txBody>
              <a:bodyPr/>
              <a:lstStyle/>
              <a:p>
                <a:endParaRPr lang="it-IT"/>
              </a:p>
            </p:txBody>
          </p:sp>
          <p:sp>
            <p:nvSpPr>
              <p:cNvPr id="23650" name="Oval 120"/>
              <p:cNvSpPr>
                <a:spLocks noChangeArrowheads="1"/>
              </p:cNvSpPr>
              <p:nvPr/>
            </p:nvSpPr>
            <p:spPr bwMode="auto">
              <a:xfrm rot="-1173742">
                <a:off x="975" y="1531"/>
                <a:ext cx="91" cy="90"/>
              </a:xfrm>
              <a:prstGeom prst="ellipse">
                <a:avLst/>
              </a:prstGeom>
              <a:solidFill>
                <a:srgbClr val="CC0000"/>
              </a:solidFill>
              <a:ln w="38100">
                <a:noFill/>
                <a:prstDash val="sysDot"/>
                <a:round/>
                <a:headEnd/>
                <a:tailEnd/>
              </a:ln>
            </p:spPr>
            <p:txBody>
              <a:bodyPr wrap="none" anchor="ctr"/>
              <a:lstStyle/>
              <a:p>
                <a:endParaRPr lang="it-IT"/>
              </a:p>
            </p:txBody>
          </p:sp>
        </p:grpSp>
      </p:grpSp>
      <p:grpSp>
        <p:nvGrpSpPr>
          <p:cNvPr id="23559" name="Group 121"/>
          <p:cNvGrpSpPr>
            <a:grpSpLocks/>
          </p:cNvGrpSpPr>
          <p:nvPr/>
        </p:nvGrpSpPr>
        <p:grpSpPr bwMode="auto">
          <a:xfrm rot="-4327734">
            <a:off x="4571207" y="5156994"/>
            <a:ext cx="215900" cy="503237"/>
            <a:chOff x="930" y="1525"/>
            <a:chExt cx="136" cy="317"/>
          </a:xfrm>
        </p:grpSpPr>
        <p:sp>
          <p:nvSpPr>
            <p:cNvPr id="23641" name="Line 122"/>
            <p:cNvSpPr>
              <a:spLocks noChangeShapeType="1"/>
            </p:cNvSpPr>
            <p:nvPr/>
          </p:nvSpPr>
          <p:spPr bwMode="auto">
            <a:xfrm rot="-1173742">
              <a:off x="1014" y="1525"/>
              <a:ext cx="0" cy="317"/>
            </a:xfrm>
            <a:prstGeom prst="line">
              <a:avLst/>
            </a:prstGeom>
            <a:noFill/>
            <a:ln w="38100">
              <a:solidFill>
                <a:srgbClr val="CC0000"/>
              </a:solidFill>
              <a:prstDash val="sysDot"/>
              <a:round/>
              <a:headEnd/>
              <a:tailEnd/>
            </a:ln>
          </p:spPr>
          <p:txBody>
            <a:bodyPr/>
            <a:lstStyle/>
            <a:p>
              <a:endParaRPr lang="it-IT"/>
            </a:p>
          </p:txBody>
        </p:sp>
        <p:sp>
          <p:nvSpPr>
            <p:cNvPr id="23642" name="Oval 123"/>
            <p:cNvSpPr>
              <a:spLocks noChangeArrowheads="1"/>
            </p:cNvSpPr>
            <p:nvPr/>
          </p:nvSpPr>
          <p:spPr bwMode="auto">
            <a:xfrm rot="-1173742">
              <a:off x="930" y="1531"/>
              <a:ext cx="91" cy="90"/>
            </a:xfrm>
            <a:prstGeom prst="ellipse">
              <a:avLst/>
            </a:prstGeom>
            <a:solidFill>
              <a:srgbClr val="CC0000"/>
            </a:solidFill>
            <a:ln w="38100">
              <a:noFill/>
              <a:prstDash val="sysDot"/>
              <a:round/>
              <a:headEnd/>
              <a:tailEnd/>
            </a:ln>
          </p:spPr>
          <p:txBody>
            <a:bodyPr wrap="none" anchor="ctr"/>
            <a:lstStyle/>
            <a:p>
              <a:endParaRPr lang="it-IT"/>
            </a:p>
          </p:txBody>
        </p:sp>
        <p:grpSp>
          <p:nvGrpSpPr>
            <p:cNvPr id="23560" name="Group 124"/>
            <p:cNvGrpSpPr>
              <a:grpSpLocks/>
            </p:cNvGrpSpPr>
            <p:nvPr/>
          </p:nvGrpSpPr>
          <p:grpSpPr bwMode="auto">
            <a:xfrm>
              <a:off x="975" y="1525"/>
              <a:ext cx="91" cy="317"/>
              <a:chOff x="975" y="1525"/>
              <a:chExt cx="91" cy="317"/>
            </a:xfrm>
          </p:grpSpPr>
          <p:sp>
            <p:nvSpPr>
              <p:cNvPr id="23644" name="Line 125"/>
              <p:cNvSpPr>
                <a:spLocks noChangeShapeType="1"/>
              </p:cNvSpPr>
              <p:nvPr/>
            </p:nvSpPr>
            <p:spPr bwMode="auto">
              <a:xfrm rot="-1173742">
                <a:off x="1059" y="1525"/>
                <a:ext cx="0" cy="317"/>
              </a:xfrm>
              <a:prstGeom prst="line">
                <a:avLst/>
              </a:prstGeom>
              <a:noFill/>
              <a:ln w="38100">
                <a:solidFill>
                  <a:srgbClr val="CC0000"/>
                </a:solidFill>
                <a:prstDash val="sysDot"/>
                <a:round/>
                <a:headEnd/>
                <a:tailEnd/>
              </a:ln>
            </p:spPr>
            <p:txBody>
              <a:bodyPr/>
              <a:lstStyle/>
              <a:p>
                <a:endParaRPr lang="it-IT"/>
              </a:p>
            </p:txBody>
          </p:sp>
          <p:sp>
            <p:nvSpPr>
              <p:cNvPr id="23645" name="Oval 126"/>
              <p:cNvSpPr>
                <a:spLocks noChangeArrowheads="1"/>
              </p:cNvSpPr>
              <p:nvPr/>
            </p:nvSpPr>
            <p:spPr bwMode="auto">
              <a:xfrm rot="-1173742">
                <a:off x="975" y="1531"/>
                <a:ext cx="91" cy="90"/>
              </a:xfrm>
              <a:prstGeom prst="ellipse">
                <a:avLst/>
              </a:prstGeom>
              <a:solidFill>
                <a:srgbClr val="CC0000"/>
              </a:solidFill>
              <a:ln w="38100">
                <a:noFill/>
                <a:prstDash val="sysDot"/>
                <a:round/>
                <a:headEnd/>
                <a:tailEnd/>
              </a:ln>
            </p:spPr>
            <p:txBody>
              <a:bodyPr wrap="none" anchor="ctr"/>
              <a:lstStyle/>
              <a:p>
                <a:endParaRPr lang="it-IT"/>
              </a:p>
            </p:txBody>
          </p:sp>
        </p:grpSp>
      </p:grpSp>
      <p:grpSp>
        <p:nvGrpSpPr>
          <p:cNvPr id="23561" name="Group 127"/>
          <p:cNvGrpSpPr>
            <a:grpSpLocks/>
          </p:cNvGrpSpPr>
          <p:nvPr/>
        </p:nvGrpSpPr>
        <p:grpSpPr bwMode="auto">
          <a:xfrm rot="-4473442">
            <a:off x="3635375" y="5084763"/>
            <a:ext cx="215900" cy="1079500"/>
            <a:chOff x="1105" y="1162"/>
            <a:chExt cx="136" cy="680"/>
          </a:xfrm>
        </p:grpSpPr>
        <p:sp>
          <p:nvSpPr>
            <p:cNvPr id="23637" name="Line 128"/>
            <p:cNvSpPr>
              <a:spLocks noChangeShapeType="1"/>
            </p:cNvSpPr>
            <p:nvPr/>
          </p:nvSpPr>
          <p:spPr bwMode="auto">
            <a:xfrm rot="-1055619">
              <a:off x="1150" y="1162"/>
              <a:ext cx="0" cy="680"/>
            </a:xfrm>
            <a:prstGeom prst="line">
              <a:avLst/>
            </a:prstGeom>
            <a:noFill/>
            <a:ln w="38100">
              <a:solidFill>
                <a:srgbClr val="00CC66"/>
              </a:solidFill>
              <a:prstDash val="sysDot"/>
              <a:round/>
              <a:headEnd/>
              <a:tailEnd/>
            </a:ln>
          </p:spPr>
          <p:txBody>
            <a:bodyPr/>
            <a:lstStyle/>
            <a:p>
              <a:endParaRPr lang="it-IT"/>
            </a:p>
          </p:txBody>
        </p:sp>
        <p:sp>
          <p:nvSpPr>
            <p:cNvPr id="23638" name="Oval 129"/>
            <p:cNvSpPr>
              <a:spLocks noChangeArrowheads="1"/>
            </p:cNvSpPr>
            <p:nvPr/>
          </p:nvSpPr>
          <p:spPr bwMode="auto">
            <a:xfrm rot="-1055619">
              <a:off x="1105" y="1479"/>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23639" name="Line 130"/>
            <p:cNvSpPr>
              <a:spLocks noChangeShapeType="1"/>
            </p:cNvSpPr>
            <p:nvPr/>
          </p:nvSpPr>
          <p:spPr bwMode="auto">
            <a:xfrm rot="-1055619">
              <a:off x="1195" y="1162"/>
              <a:ext cx="0" cy="680"/>
            </a:xfrm>
            <a:prstGeom prst="line">
              <a:avLst/>
            </a:prstGeom>
            <a:noFill/>
            <a:ln w="38100">
              <a:solidFill>
                <a:srgbClr val="00CC66"/>
              </a:solidFill>
              <a:prstDash val="sysDot"/>
              <a:round/>
              <a:headEnd/>
              <a:tailEnd/>
            </a:ln>
          </p:spPr>
          <p:txBody>
            <a:bodyPr/>
            <a:lstStyle/>
            <a:p>
              <a:endParaRPr lang="it-IT"/>
            </a:p>
          </p:txBody>
        </p:sp>
        <p:sp>
          <p:nvSpPr>
            <p:cNvPr id="23640" name="Oval 131"/>
            <p:cNvSpPr>
              <a:spLocks noChangeArrowheads="1"/>
            </p:cNvSpPr>
            <p:nvPr/>
          </p:nvSpPr>
          <p:spPr bwMode="auto">
            <a:xfrm rot="-1055619">
              <a:off x="1150" y="1479"/>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23562" name="Group 132"/>
          <p:cNvGrpSpPr>
            <a:grpSpLocks/>
          </p:cNvGrpSpPr>
          <p:nvPr/>
        </p:nvGrpSpPr>
        <p:grpSpPr bwMode="auto">
          <a:xfrm rot="-4443810">
            <a:off x="3635375" y="4868863"/>
            <a:ext cx="215900" cy="1079500"/>
            <a:chOff x="1105" y="1162"/>
            <a:chExt cx="136" cy="680"/>
          </a:xfrm>
        </p:grpSpPr>
        <p:sp>
          <p:nvSpPr>
            <p:cNvPr id="23633" name="Line 133"/>
            <p:cNvSpPr>
              <a:spLocks noChangeShapeType="1"/>
            </p:cNvSpPr>
            <p:nvPr/>
          </p:nvSpPr>
          <p:spPr bwMode="auto">
            <a:xfrm rot="-1055619">
              <a:off x="1150" y="1162"/>
              <a:ext cx="0" cy="680"/>
            </a:xfrm>
            <a:prstGeom prst="line">
              <a:avLst/>
            </a:prstGeom>
            <a:noFill/>
            <a:ln w="38100">
              <a:solidFill>
                <a:srgbClr val="00CC66"/>
              </a:solidFill>
              <a:prstDash val="sysDot"/>
              <a:round/>
              <a:headEnd/>
              <a:tailEnd/>
            </a:ln>
          </p:spPr>
          <p:txBody>
            <a:bodyPr/>
            <a:lstStyle/>
            <a:p>
              <a:endParaRPr lang="it-IT"/>
            </a:p>
          </p:txBody>
        </p:sp>
        <p:sp>
          <p:nvSpPr>
            <p:cNvPr id="23634" name="Oval 134"/>
            <p:cNvSpPr>
              <a:spLocks noChangeArrowheads="1"/>
            </p:cNvSpPr>
            <p:nvPr/>
          </p:nvSpPr>
          <p:spPr bwMode="auto">
            <a:xfrm rot="-1055619">
              <a:off x="1105" y="1479"/>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23635" name="Line 135"/>
            <p:cNvSpPr>
              <a:spLocks noChangeShapeType="1"/>
            </p:cNvSpPr>
            <p:nvPr/>
          </p:nvSpPr>
          <p:spPr bwMode="auto">
            <a:xfrm rot="-1055619">
              <a:off x="1195" y="1162"/>
              <a:ext cx="0" cy="680"/>
            </a:xfrm>
            <a:prstGeom prst="line">
              <a:avLst/>
            </a:prstGeom>
            <a:noFill/>
            <a:ln w="38100">
              <a:solidFill>
                <a:srgbClr val="00CC66"/>
              </a:solidFill>
              <a:prstDash val="sysDot"/>
              <a:round/>
              <a:headEnd/>
              <a:tailEnd/>
            </a:ln>
          </p:spPr>
          <p:txBody>
            <a:bodyPr/>
            <a:lstStyle/>
            <a:p>
              <a:endParaRPr lang="it-IT"/>
            </a:p>
          </p:txBody>
        </p:sp>
        <p:sp>
          <p:nvSpPr>
            <p:cNvPr id="23636" name="Oval 136"/>
            <p:cNvSpPr>
              <a:spLocks noChangeArrowheads="1"/>
            </p:cNvSpPr>
            <p:nvPr/>
          </p:nvSpPr>
          <p:spPr bwMode="auto">
            <a:xfrm rot="-1055619">
              <a:off x="1150" y="1479"/>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23563" name="Group 137"/>
          <p:cNvGrpSpPr>
            <a:grpSpLocks/>
          </p:cNvGrpSpPr>
          <p:nvPr/>
        </p:nvGrpSpPr>
        <p:grpSpPr bwMode="auto">
          <a:xfrm>
            <a:off x="6542088" y="2852738"/>
            <a:ext cx="909637" cy="2162175"/>
            <a:chOff x="204" y="707"/>
            <a:chExt cx="573" cy="1362"/>
          </a:xfrm>
        </p:grpSpPr>
        <p:sp>
          <p:nvSpPr>
            <p:cNvPr id="23631" name="Oval 138"/>
            <p:cNvSpPr>
              <a:spLocks noChangeArrowheads="1"/>
            </p:cNvSpPr>
            <p:nvPr/>
          </p:nvSpPr>
          <p:spPr bwMode="auto">
            <a:xfrm rot="-1238558">
              <a:off x="368" y="1146"/>
              <a:ext cx="409" cy="923"/>
            </a:xfrm>
            <a:prstGeom prst="ellipse">
              <a:avLst/>
            </a:prstGeom>
            <a:noFill/>
            <a:ln w="9525">
              <a:solidFill>
                <a:schemeClr val="tx1"/>
              </a:solidFill>
              <a:round/>
              <a:headEnd/>
              <a:tailEnd/>
            </a:ln>
          </p:spPr>
          <p:txBody>
            <a:bodyPr wrap="none" anchor="ctr"/>
            <a:lstStyle/>
            <a:p>
              <a:endParaRPr lang="it-IT"/>
            </a:p>
          </p:txBody>
        </p:sp>
        <p:sp>
          <p:nvSpPr>
            <p:cNvPr id="23632" name="Freeform 139"/>
            <p:cNvSpPr>
              <a:spLocks/>
            </p:cNvSpPr>
            <p:nvPr/>
          </p:nvSpPr>
          <p:spPr bwMode="auto">
            <a:xfrm>
              <a:off x="204" y="707"/>
              <a:ext cx="228" cy="483"/>
            </a:xfrm>
            <a:custGeom>
              <a:avLst/>
              <a:gdLst>
                <a:gd name="T0" fmla="*/ 0 w 228"/>
                <a:gd name="T1" fmla="*/ 16 h 483"/>
                <a:gd name="T2" fmla="*/ 64 w 228"/>
                <a:gd name="T3" fmla="*/ 44 h 483"/>
                <a:gd name="T4" fmla="*/ 55 w 228"/>
                <a:gd name="T5" fmla="*/ 181 h 483"/>
                <a:gd name="T6" fmla="*/ 119 w 228"/>
                <a:gd name="T7" fmla="*/ 245 h 483"/>
                <a:gd name="T8" fmla="*/ 192 w 228"/>
                <a:gd name="T9" fmla="*/ 409 h 483"/>
                <a:gd name="T10" fmla="*/ 210 w 228"/>
                <a:gd name="T11" fmla="*/ 428 h 483"/>
                <a:gd name="T12" fmla="*/ 228 w 228"/>
                <a:gd name="T13" fmla="*/ 483 h 483"/>
                <a:gd name="T14" fmla="*/ 0 60000 65536"/>
                <a:gd name="T15" fmla="*/ 0 60000 65536"/>
                <a:gd name="T16" fmla="*/ 0 60000 65536"/>
                <a:gd name="T17" fmla="*/ 0 60000 65536"/>
                <a:gd name="T18" fmla="*/ 0 60000 65536"/>
                <a:gd name="T19" fmla="*/ 0 60000 65536"/>
                <a:gd name="T20" fmla="*/ 0 60000 65536"/>
                <a:gd name="T21" fmla="*/ 0 w 228"/>
                <a:gd name="T22" fmla="*/ 0 h 483"/>
                <a:gd name="T23" fmla="*/ 228 w 228"/>
                <a:gd name="T24" fmla="*/ 483 h 4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8" h="483">
                  <a:moveTo>
                    <a:pt x="0" y="16"/>
                  </a:moveTo>
                  <a:cubicBezTo>
                    <a:pt x="42" y="2"/>
                    <a:pt x="50" y="0"/>
                    <a:pt x="64" y="44"/>
                  </a:cubicBezTo>
                  <a:cubicBezTo>
                    <a:pt x="53" y="98"/>
                    <a:pt x="37" y="123"/>
                    <a:pt x="55" y="181"/>
                  </a:cubicBezTo>
                  <a:cubicBezTo>
                    <a:pt x="64" y="210"/>
                    <a:pt x="98" y="225"/>
                    <a:pt x="119" y="245"/>
                  </a:cubicBezTo>
                  <a:cubicBezTo>
                    <a:pt x="143" y="317"/>
                    <a:pt x="109" y="382"/>
                    <a:pt x="192" y="409"/>
                  </a:cubicBezTo>
                  <a:cubicBezTo>
                    <a:pt x="198" y="415"/>
                    <a:pt x="206" y="420"/>
                    <a:pt x="210" y="428"/>
                  </a:cubicBezTo>
                  <a:cubicBezTo>
                    <a:pt x="218" y="445"/>
                    <a:pt x="228" y="483"/>
                    <a:pt x="228" y="483"/>
                  </a:cubicBezTo>
                </a:path>
              </a:pathLst>
            </a:custGeom>
            <a:noFill/>
            <a:ln w="9525">
              <a:solidFill>
                <a:schemeClr val="tx1"/>
              </a:solidFill>
              <a:round/>
              <a:headEnd/>
              <a:tailEnd/>
            </a:ln>
          </p:spPr>
          <p:txBody>
            <a:bodyPr/>
            <a:lstStyle/>
            <a:p>
              <a:endParaRPr lang="it-IT"/>
            </a:p>
          </p:txBody>
        </p:sp>
      </p:grpSp>
      <p:grpSp>
        <p:nvGrpSpPr>
          <p:cNvPr id="23564" name="Group 140"/>
          <p:cNvGrpSpPr>
            <a:grpSpLocks/>
          </p:cNvGrpSpPr>
          <p:nvPr/>
        </p:nvGrpSpPr>
        <p:grpSpPr bwMode="auto">
          <a:xfrm>
            <a:off x="6838950" y="3644900"/>
            <a:ext cx="422275" cy="1079500"/>
            <a:chOff x="437" y="1251"/>
            <a:chExt cx="266" cy="680"/>
          </a:xfrm>
        </p:grpSpPr>
        <p:sp>
          <p:nvSpPr>
            <p:cNvPr id="23627" name="Line 141"/>
            <p:cNvSpPr>
              <a:spLocks noChangeShapeType="1"/>
            </p:cNvSpPr>
            <p:nvPr/>
          </p:nvSpPr>
          <p:spPr bwMode="auto">
            <a:xfrm rot="-1173742">
              <a:off x="521" y="1614"/>
              <a:ext cx="0" cy="317"/>
            </a:xfrm>
            <a:prstGeom prst="line">
              <a:avLst/>
            </a:prstGeom>
            <a:noFill/>
            <a:ln w="38100">
              <a:solidFill>
                <a:srgbClr val="CC0000"/>
              </a:solidFill>
              <a:prstDash val="sysDot"/>
              <a:round/>
              <a:headEnd/>
              <a:tailEnd/>
            </a:ln>
          </p:spPr>
          <p:txBody>
            <a:bodyPr/>
            <a:lstStyle/>
            <a:p>
              <a:endParaRPr lang="it-IT"/>
            </a:p>
          </p:txBody>
        </p:sp>
        <p:sp>
          <p:nvSpPr>
            <p:cNvPr id="23628" name="Oval 142"/>
            <p:cNvSpPr>
              <a:spLocks noChangeArrowheads="1"/>
            </p:cNvSpPr>
            <p:nvPr/>
          </p:nvSpPr>
          <p:spPr bwMode="auto">
            <a:xfrm rot="-1173742">
              <a:off x="437" y="1620"/>
              <a:ext cx="91" cy="90"/>
            </a:xfrm>
            <a:prstGeom prst="ellipse">
              <a:avLst/>
            </a:prstGeom>
            <a:solidFill>
              <a:srgbClr val="CC0000"/>
            </a:solidFill>
            <a:ln w="38100">
              <a:solidFill>
                <a:schemeClr val="tx1"/>
              </a:solidFill>
              <a:prstDash val="sysDot"/>
              <a:round/>
              <a:headEnd/>
              <a:tailEnd/>
            </a:ln>
          </p:spPr>
          <p:txBody>
            <a:bodyPr wrap="none" anchor="ctr"/>
            <a:lstStyle/>
            <a:p>
              <a:endParaRPr lang="it-IT"/>
            </a:p>
          </p:txBody>
        </p:sp>
        <p:sp>
          <p:nvSpPr>
            <p:cNvPr id="23629" name="Line 143"/>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23630" name="Oval 144"/>
            <p:cNvSpPr>
              <a:spLocks noChangeArrowheads="1"/>
            </p:cNvSpPr>
            <p:nvPr/>
          </p:nvSpPr>
          <p:spPr bwMode="auto">
            <a:xfrm rot="-1055619">
              <a:off x="612" y="1568"/>
              <a:ext cx="91" cy="90"/>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grpSp>
      <p:grpSp>
        <p:nvGrpSpPr>
          <p:cNvPr id="23565" name="Group 145"/>
          <p:cNvGrpSpPr>
            <a:grpSpLocks/>
          </p:cNvGrpSpPr>
          <p:nvPr/>
        </p:nvGrpSpPr>
        <p:grpSpPr bwMode="auto">
          <a:xfrm flipH="1">
            <a:off x="6973888" y="3644900"/>
            <a:ext cx="144462" cy="1079500"/>
            <a:chOff x="1692" y="1930"/>
            <a:chExt cx="91" cy="680"/>
          </a:xfrm>
        </p:grpSpPr>
        <p:sp>
          <p:nvSpPr>
            <p:cNvPr id="23625" name="Line 146"/>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26" name="Oval 147"/>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23566" name="Group 148"/>
          <p:cNvGrpSpPr>
            <a:grpSpLocks/>
          </p:cNvGrpSpPr>
          <p:nvPr/>
        </p:nvGrpSpPr>
        <p:grpSpPr bwMode="auto">
          <a:xfrm>
            <a:off x="6732588" y="3789363"/>
            <a:ext cx="144462" cy="503237"/>
            <a:chOff x="2426" y="2290"/>
            <a:chExt cx="91" cy="317"/>
          </a:xfrm>
        </p:grpSpPr>
        <p:sp>
          <p:nvSpPr>
            <p:cNvPr id="23623" name="Line 149"/>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24" name="Oval 150"/>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sp>
        <p:nvSpPr>
          <p:cNvPr id="23584" name="Rectangle 151"/>
          <p:cNvSpPr>
            <a:spLocks noGrp="1" noChangeArrowheads="1"/>
          </p:cNvSpPr>
          <p:nvPr>
            <p:ph type="title"/>
          </p:nvPr>
        </p:nvSpPr>
        <p:spPr>
          <a:xfrm>
            <a:off x="1476375" y="115888"/>
            <a:ext cx="5400675" cy="865187"/>
          </a:xfrm>
        </p:spPr>
        <p:txBody>
          <a:bodyPr>
            <a:normAutofit fontScale="90000"/>
          </a:bodyPr>
          <a:lstStyle/>
          <a:p>
            <a:pPr eaLnBrk="1" hangingPunct="1"/>
            <a:r>
              <a:rPr lang="it-IT" sz="2800" dirty="0" smtClean="0"/>
              <a:t>ALLOPOLIPLOIDIA: origine di individui </a:t>
            </a:r>
            <a:r>
              <a:rPr lang="it-IT" sz="2800" dirty="0" err="1" smtClean="0"/>
              <a:t>allotetraploidi</a:t>
            </a:r>
            <a:r>
              <a:rPr lang="it-IT" sz="2800" dirty="0" smtClean="0"/>
              <a:t> </a:t>
            </a:r>
          </a:p>
        </p:txBody>
      </p:sp>
      <p:sp>
        <p:nvSpPr>
          <p:cNvPr id="23585" name="AutoShape 152">
            <a:hlinkClick r:id="" action="ppaction://hlinkshowjump?jump=previousslide" highlightClick="1"/>
          </p:cNvPr>
          <p:cNvSpPr>
            <a:spLocks noChangeArrowheads="1"/>
          </p:cNvSpPr>
          <p:nvPr/>
        </p:nvSpPr>
        <p:spPr bwMode="auto">
          <a:xfrm>
            <a:off x="393700" y="404813"/>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3586" name="AutoShape 153">
            <a:hlinkClick r:id="" action="ppaction://hlinkshowjump?jump=nextslide" highlightClick="1"/>
          </p:cNvPr>
          <p:cNvSpPr>
            <a:spLocks noChangeArrowheads="1"/>
          </p:cNvSpPr>
          <p:nvPr/>
        </p:nvSpPr>
        <p:spPr bwMode="auto">
          <a:xfrm>
            <a:off x="8315325" y="333375"/>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23568" name="Group 154"/>
          <p:cNvGrpSpPr>
            <a:grpSpLocks/>
          </p:cNvGrpSpPr>
          <p:nvPr/>
        </p:nvGrpSpPr>
        <p:grpSpPr bwMode="auto">
          <a:xfrm>
            <a:off x="3203575" y="1125538"/>
            <a:ext cx="2016125" cy="2087562"/>
            <a:chOff x="3152" y="1299"/>
            <a:chExt cx="1270" cy="1315"/>
          </a:xfrm>
        </p:grpSpPr>
        <p:sp>
          <p:nvSpPr>
            <p:cNvPr id="23589" name="Oval 155"/>
            <p:cNvSpPr>
              <a:spLocks noChangeArrowheads="1"/>
            </p:cNvSpPr>
            <p:nvPr/>
          </p:nvSpPr>
          <p:spPr bwMode="auto">
            <a:xfrm>
              <a:off x="3152" y="1299"/>
              <a:ext cx="1270" cy="1315"/>
            </a:xfrm>
            <a:prstGeom prst="ellipse">
              <a:avLst/>
            </a:prstGeom>
            <a:noFill/>
            <a:ln w="9525">
              <a:solidFill>
                <a:schemeClr val="tx1"/>
              </a:solidFill>
              <a:round/>
              <a:headEnd/>
              <a:tailEnd/>
            </a:ln>
          </p:spPr>
          <p:txBody>
            <a:bodyPr wrap="none" anchor="ctr"/>
            <a:lstStyle/>
            <a:p>
              <a:endParaRPr lang="it-IT"/>
            </a:p>
          </p:txBody>
        </p:sp>
        <p:grpSp>
          <p:nvGrpSpPr>
            <p:cNvPr id="23569" name="Group 156"/>
            <p:cNvGrpSpPr>
              <a:grpSpLocks/>
            </p:cNvGrpSpPr>
            <p:nvPr/>
          </p:nvGrpSpPr>
          <p:grpSpPr bwMode="auto">
            <a:xfrm>
              <a:off x="3334" y="1343"/>
              <a:ext cx="862" cy="1180"/>
              <a:chOff x="3334" y="1208"/>
              <a:chExt cx="862" cy="1180"/>
            </a:xfrm>
          </p:grpSpPr>
          <p:grpSp>
            <p:nvGrpSpPr>
              <p:cNvPr id="23570" name="Group 157"/>
              <p:cNvGrpSpPr>
                <a:grpSpLocks/>
              </p:cNvGrpSpPr>
              <p:nvPr/>
            </p:nvGrpSpPr>
            <p:grpSpPr bwMode="auto">
              <a:xfrm>
                <a:off x="3334" y="1208"/>
                <a:ext cx="726" cy="1148"/>
                <a:chOff x="431" y="2097"/>
                <a:chExt cx="726" cy="1148"/>
              </a:xfrm>
            </p:grpSpPr>
            <p:grpSp>
              <p:nvGrpSpPr>
                <p:cNvPr id="23571" name="Group 158"/>
                <p:cNvGrpSpPr>
                  <a:grpSpLocks/>
                </p:cNvGrpSpPr>
                <p:nvPr/>
              </p:nvGrpSpPr>
              <p:grpSpPr bwMode="auto">
                <a:xfrm>
                  <a:off x="431" y="2474"/>
                  <a:ext cx="91" cy="317"/>
                  <a:chOff x="158" y="1480"/>
                  <a:chExt cx="91" cy="317"/>
                </a:xfrm>
              </p:grpSpPr>
              <p:sp>
                <p:nvSpPr>
                  <p:cNvPr id="23620" name="Line 159"/>
                  <p:cNvSpPr>
                    <a:spLocks noChangeShapeType="1"/>
                  </p:cNvSpPr>
                  <p:nvPr/>
                </p:nvSpPr>
                <p:spPr bwMode="auto">
                  <a:xfrm>
                    <a:off x="249" y="1480"/>
                    <a:ext cx="0" cy="317"/>
                  </a:xfrm>
                  <a:prstGeom prst="line">
                    <a:avLst/>
                  </a:prstGeom>
                  <a:noFill/>
                  <a:ln w="38100">
                    <a:solidFill>
                      <a:srgbClr val="CC0000"/>
                    </a:solidFill>
                    <a:prstDash val="sysDot"/>
                    <a:round/>
                    <a:headEnd/>
                    <a:tailEnd/>
                  </a:ln>
                </p:spPr>
                <p:txBody>
                  <a:bodyPr/>
                  <a:lstStyle/>
                  <a:p>
                    <a:endParaRPr lang="it-IT"/>
                  </a:p>
                </p:txBody>
              </p:sp>
              <p:sp>
                <p:nvSpPr>
                  <p:cNvPr id="23621" name="Line 160"/>
                  <p:cNvSpPr>
                    <a:spLocks noChangeShapeType="1"/>
                  </p:cNvSpPr>
                  <p:nvPr/>
                </p:nvSpPr>
                <p:spPr bwMode="auto">
                  <a:xfrm>
                    <a:off x="158" y="1480"/>
                    <a:ext cx="0" cy="317"/>
                  </a:xfrm>
                  <a:prstGeom prst="line">
                    <a:avLst/>
                  </a:prstGeom>
                  <a:noFill/>
                  <a:ln w="38100">
                    <a:solidFill>
                      <a:srgbClr val="CC0000"/>
                    </a:solidFill>
                    <a:prstDash val="sysDot"/>
                    <a:round/>
                    <a:headEnd/>
                    <a:tailEnd/>
                  </a:ln>
                </p:spPr>
                <p:txBody>
                  <a:bodyPr/>
                  <a:lstStyle/>
                  <a:p>
                    <a:endParaRPr lang="it-IT"/>
                  </a:p>
                </p:txBody>
              </p:sp>
              <p:sp>
                <p:nvSpPr>
                  <p:cNvPr id="23622" name="Oval 161"/>
                  <p:cNvSpPr>
                    <a:spLocks noChangeArrowheads="1"/>
                  </p:cNvSpPr>
                  <p:nvPr/>
                </p:nvSpPr>
                <p:spPr bwMode="auto">
                  <a:xfrm>
                    <a:off x="158" y="1480"/>
                    <a:ext cx="91" cy="90"/>
                  </a:xfrm>
                  <a:prstGeom prst="ellipse">
                    <a:avLst/>
                  </a:prstGeom>
                  <a:solidFill>
                    <a:srgbClr val="CC0000"/>
                  </a:solidFill>
                  <a:ln w="38100">
                    <a:solidFill>
                      <a:schemeClr val="tx1"/>
                    </a:solidFill>
                    <a:prstDash val="sysDot"/>
                    <a:round/>
                    <a:headEnd/>
                    <a:tailEnd/>
                  </a:ln>
                </p:spPr>
                <p:txBody>
                  <a:bodyPr wrap="none" anchor="ctr"/>
                  <a:lstStyle/>
                  <a:p>
                    <a:endParaRPr lang="it-IT"/>
                  </a:p>
                </p:txBody>
              </p:sp>
            </p:grpSp>
            <p:grpSp>
              <p:nvGrpSpPr>
                <p:cNvPr id="23572" name="Group 162"/>
                <p:cNvGrpSpPr>
                  <a:grpSpLocks/>
                </p:cNvGrpSpPr>
                <p:nvPr/>
              </p:nvGrpSpPr>
              <p:grpSpPr bwMode="auto">
                <a:xfrm rot="1560242">
                  <a:off x="567" y="2928"/>
                  <a:ext cx="91" cy="317"/>
                  <a:chOff x="612" y="1480"/>
                  <a:chExt cx="91" cy="317"/>
                </a:xfrm>
              </p:grpSpPr>
              <p:sp>
                <p:nvSpPr>
                  <p:cNvPr id="23617" name="Line 163"/>
                  <p:cNvSpPr>
                    <a:spLocks noChangeShapeType="1"/>
                  </p:cNvSpPr>
                  <p:nvPr/>
                </p:nvSpPr>
                <p:spPr bwMode="auto">
                  <a:xfrm>
                    <a:off x="612" y="1480"/>
                    <a:ext cx="0" cy="317"/>
                  </a:xfrm>
                  <a:prstGeom prst="line">
                    <a:avLst/>
                  </a:prstGeom>
                  <a:noFill/>
                  <a:ln w="38100">
                    <a:solidFill>
                      <a:srgbClr val="FF5050"/>
                    </a:solidFill>
                    <a:round/>
                    <a:headEnd/>
                    <a:tailEnd/>
                  </a:ln>
                </p:spPr>
                <p:txBody>
                  <a:bodyPr/>
                  <a:lstStyle/>
                  <a:p>
                    <a:endParaRPr lang="it-IT"/>
                  </a:p>
                </p:txBody>
              </p:sp>
              <p:sp>
                <p:nvSpPr>
                  <p:cNvPr id="23618" name="Line 164"/>
                  <p:cNvSpPr>
                    <a:spLocks noChangeShapeType="1"/>
                  </p:cNvSpPr>
                  <p:nvPr/>
                </p:nvSpPr>
                <p:spPr bwMode="auto">
                  <a:xfrm>
                    <a:off x="703" y="1480"/>
                    <a:ext cx="0" cy="317"/>
                  </a:xfrm>
                  <a:prstGeom prst="line">
                    <a:avLst/>
                  </a:prstGeom>
                  <a:noFill/>
                  <a:ln w="38100">
                    <a:solidFill>
                      <a:srgbClr val="FF3399"/>
                    </a:solidFill>
                    <a:round/>
                    <a:headEnd/>
                    <a:tailEnd/>
                  </a:ln>
                </p:spPr>
                <p:txBody>
                  <a:bodyPr/>
                  <a:lstStyle/>
                  <a:p>
                    <a:endParaRPr lang="it-IT"/>
                  </a:p>
                </p:txBody>
              </p:sp>
              <p:sp>
                <p:nvSpPr>
                  <p:cNvPr id="23619" name="Oval 165"/>
                  <p:cNvSpPr>
                    <a:spLocks noChangeArrowheads="1"/>
                  </p:cNvSpPr>
                  <p:nvPr/>
                </p:nvSpPr>
                <p:spPr bwMode="auto">
                  <a:xfrm>
                    <a:off x="612" y="1480"/>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23573" name="Group 166"/>
                <p:cNvGrpSpPr>
                  <a:grpSpLocks/>
                </p:cNvGrpSpPr>
                <p:nvPr/>
              </p:nvGrpSpPr>
              <p:grpSpPr bwMode="auto">
                <a:xfrm rot="1316187">
                  <a:off x="1066" y="2565"/>
                  <a:ext cx="91" cy="680"/>
                  <a:chOff x="1202" y="1162"/>
                  <a:chExt cx="91" cy="680"/>
                </a:xfrm>
              </p:grpSpPr>
              <p:sp>
                <p:nvSpPr>
                  <p:cNvPr id="23614" name="Line 167"/>
                  <p:cNvSpPr>
                    <a:spLocks noChangeShapeType="1"/>
                  </p:cNvSpPr>
                  <p:nvPr/>
                </p:nvSpPr>
                <p:spPr bwMode="auto">
                  <a:xfrm>
                    <a:off x="1202" y="1162"/>
                    <a:ext cx="0" cy="680"/>
                  </a:xfrm>
                  <a:prstGeom prst="line">
                    <a:avLst/>
                  </a:prstGeom>
                  <a:noFill/>
                  <a:ln w="38100">
                    <a:solidFill>
                      <a:srgbClr val="006600"/>
                    </a:solidFill>
                    <a:round/>
                    <a:headEnd/>
                    <a:tailEnd/>
                  </a:ln>
                </p:spPr>
                <p:txBody>
                  <a:bodyPr/>
                  <a:lstStyle/>
                  <a:p>
                    <a:endParaRPr lang="it-IT"/>
                  </a:p>
                </p:txBody>
              </p:sp>
              <p:sp>
                <p:nvSpPr>
                  <p:cNvPr id="23615" name="Line 168"/>
                  <p:cNvSpPr>
                    <a:spLocks noChangeShapeType="1"/>
                  </p:cNvSpPr>
                  <p:nvPr/>
                </p:nvSpPr>
                <p:spPr bwMode="auto">
                  <a:xfrm>
                    <a:off x="1292" y="1162"/>
                    <a:ext cx="0" cy="680"/>
                  </a:xfrm>
                  <a:prstGeom prst="line">
                    <a:avLst/>
                  </a:prstGeom>
                  <a:noFill/>
                  <a:ln w="38100">
                    <a:solidFill>
                      <a:srgbClr val="006600"/>
                    </a:solidFill>
                    <a:round/>
                    <a:headEnd/>
                    <a:tailEnd/>
                  </a:ln>
                </p:spPr>
                <p:txBody>
                  <a:bodyPr/>
                  <a:lstStyle/>
                  <a:p>
                    <a:endParaRPr lang="it-IT"/>
                  </a:p>
                </p:txBody>
              </p:sp>
              <p:sp>
                <p:nvSpPr>
                  <p:cNvPr id="23616" name="Oval 169"/>
                  <p:cNvSpPr>
                    <a:spLocks noChangeArrowheads="1"/>
                  </p:cNvSpPr>
                  <p:nvPr/>
                </p:nvSpPr>
                <p:spPr bwMode="auto">
                  <a:xfrm>
                    <a:off x="1202" y="1480"/>
                    <a:ext cx="91" cy="90"/>
                  </a:xfrm>
                  <a:prstGeom prst="ellipse">
                    <a:avLst/>
                  </a:prstGeom>
                  <a:solidFill>
                    <a:srgbClr val="006600"/>
                  </a:solidFill>
                  <a:ln w="9525">
                    <a:solidFill>
                      <a:schemeClr val="tx1"/>
                    </a:solidFill>
                    <a:round/>
                    <a:headEnd/>
                    <a:tailEnd/>
                  </a:ln>
                </p:spPr>
                <p:txBody>
                  <a:bodyPr wrap="none" anchor="ctr"/>
                  <a:lstStyle/>
                  <a:p>
                    <a:endParaRPr lang="it-IT"/>
                  </a:p>
                </p:txBody>
              </p:sp>
            </p:grpSp>
            <p:sp>
              <p:nvSpPr>
                <p:cNvPr id="23611" name="Line 170"/>
                <p:cNvSpPr>
                  <a:spLocks noChangeShapeType="1"/>
                </p:cNvSpPr>
                <p:nvPr/>
              </p:nvSpPr>
              <p:spPr bwMode="auto">
                <a:xfrm rot="-1055619">
                  <a:off x="926" y="2097"/>
                  <a:ext cx="0" cy="680"/>
                </a:xfrm>
                <a:prstGeom prst="line">
                  <a:avLst/>
                </a:prstGeom>
                <a:noFill/>
                <a:ln w="38100">
                  <a:solidFill>
                    <a:srgbClr val="00CC66"/>
                  </a:solidFill>
                  <a:prstDash val="sysDot"/>
                  <a:round/>
                  <a:headEnd/>
                  <a:tailEnd/>
                </a:ln>
              </p:spPr>
              <p:txBody>
                <a:bodyPr/>
                <a:lstStyle/>
                <a:p>
                  <a:endParaRPr lang="it-IT"/>
                </a:p>
              </p:txBody>
            </p:sp>
            <p:sp>
              <p:nvSpPr>
                <p:cNvPr id="23612" name="Line 171"/>
                <p:cNvSpPr>
                  <a:spLocks noChangeShapeType="1"/>
                </p:cNvSpPr>
                <p:nvPr/>
              </p:nvSpPr>
              <p:spPr bwMode="auto">
                <a:xfrm rot="-1055619">
                  <a:off x="841" y="2124"/>
                  <a:ext cx="0" cy="680"/>
                </a:xfrm>
                <a:prstGeom prst="line">
                  <a:avLst/>
                </a:prstGeom>
                <a:noFill/>
                <a:ln w="38100">
                  <a:solidFill>
                    <a:srgbClr val="00CC66"/>
                  </a:solidFill>
                  <a:prstDash val="sysDot"/>
                  <a:round/>
                  <a:headEnd/>
                  <a:tailEnd/>
                </a:ln>
              </p:spPr>
              <p:txBody>
                <a:bodyPr/>
                <a:lstStyle/>
                <a:p>
                  <a:endParaRPr lang="it-IT"/>
                </a:p>
              </p:txBody>
            </p:sp>
            <p:sp>
              <p:nvSpPr>
                <p:cNvPr id="23613" name="Oval 172"/>
                <p:cNvSpPr>
                  <a:spLocks noChangeArrowheads="1"/>
                </p:cNvSpPr>
                <p:nvPr/>
              </p:nvSpPr>
              <p:spPr bwMode="auto">
                <a:xfrm rot="-1055619">
                  <a:off x="845" y="2426"/>
                  <a:ext cx="91" cy="90"/>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grpSp>
          <p:grpSp>
            <p:nvGrpSpPr>
              <p:cNvPr id="23574" name="Group 173"/>
              <p:cNvGrpSpPr>
                <a:grpSpLocks/>
              </p:cNvGrpSpPr>
              <p:nvPr/>
            </p:nvGrpSpPr>
            <p:grpSpPr bwMode="auto">
              <a:xfrm>
                <a:off x="3470" y="1240"/>
                <a:ext cx="726" cy="1148"/>
                <a:chOff x="431" y="2097"/>
                <a:chExt cx="726" cy="1148"/>
              </a:xfrm>
            </p:grpSpPr>
            <p:grpSp>
              <p:nvGrpSpPr>
                <p:cNvPr id="23575" name="Group 174"/>
                <p:cNvGrpSpPr>
                  <a:grpSpLocks/>
                </p:cNvGrpSpPr>
                <p:nvPr/>
              </p:nvGrpSpPr>
              <p:grpSpPr bwMode="auto">
                <a:xfrm>
                  <a:off x="431" y="2474"/>
                  <a:ext cx="91" cy="317"/>
                  <a:chOff x="158" y="1480"/>
                  <a:chExt cx="91" cy="317"/>
                </a:xfrm>
              </p:grpSpPr>
              <p:sp>
                <p:nvSpPr>
                  <p:cNvPr id="23605" name="Line 175"/>
                  <p:cNvSpPr>
                    <a:spLocks noChangeShapeType="1"/>
                  </p:cNvSpPr>
                  <p:nvPr/>
                </p:nvSpPr>
                <p:spPr bwMode="auto">
                  <a:xfrm>
                    <a:off x="249" y="1480"/>
                    <a:ext cx="0" cy="317"/>
                  </a:xfrm>
                  <a:prstGeom prst="line">
                    <a:avLst/>
                  </a:prstGeom>
                  <a:noFill/>
                  <a:ln w="38100">
                    <a:solidFill>
                      <a:srgbClr val="CC0000"/>
                    </a:solidFill>
                    <a:prstDash val="sysDot"/>
                    <a:round/>
                    <a:headEnd/>
                    <a:tailEnd/>
                  </a:ln>
                </p:spPr>
                <p:txBody>
                  <a:bodyPr/>
                  <a:lstStyle/>
                  <a:p>
                    <a:endParaRPr lang="it-IT"/>
                  </a:p>
                </p:txBody>
              </p:sp>
              <p:sp>
                <p:nvSpPr>
                  <p:cNvPr id="23606" name="Line 176"/>
                  <p:cNvSpPr>
                    <a:spLocks noChangeShapeType="1"/>
                  </p:cNvSpPr>
                  <p:nvPr/>
                </p:nvSpPr>
                <p:spPr bwMode="auto">
                  <a:xfrm>
                    <a:off x="158" y="1480"/>
                    <a:ext cx="0" cy="317"/>
                  </a:xfrm>
                  <a:prstGeom prst="line">
                    <a:avLst/>
                  </a:prstGeom>
                  <a:noFill/>
                  <a:ln w="38100">
                    <a:solidFill>
                      <a:srgbClr val="CC0000"/>
                    </a:solidFill>
                    <a:prstDash val="sysDot"/>
                    <a:round/>
                    <a:headEnd/>
                    <a:tailEnd/>
                  </a:ln>
                </p:spPr>
                <p:txBody>
                  <a:bodyPr/>
                  <a:lstStyle/>
                  <a:p>
                    <a:endParaRPr lang="it-IT"/>
                  </a:p>
                </p:txBody>
              </p:sp>
              <p:sp>
                <p:nvSpPr>
                  <p:cNvPr id="23607" name="Oval 177"/>
                  <p:cNvSpPr>
                    <a:spLocks noChangeArrowheads="1"/>
                  </p:cNvSpPr>
                  <p:nvPr/>
                </p:nvSpPr>
                <p:spPr bwMode="auto">
                  <a:xfrm>
                    <a:off x="158" y="1480"/>
                    <a:ext cx="91" cy="90"/>
                  </a:xfrm>
                  <a:prstGeom prst="ellipse">
                    <a:avLst/>
                  </a:prstGeom>
                  <a:solidFill>
                    <a:srgbClr val="CC0000"/>
                  </a:solidFill>
                  <a:ln w="38100">
                    <a:solidFill>
                      <a:schemeClr val="tx1"/>
                    </a:solidFill>
                    <a:prstDash val="sysDot"/>
                    <a:round/>
                    <a:headEnd/>
                    <a:tailEnd/>
                  </a:ln>
                </p:spPr>
                <p:txBody>
                  <a:bodyPr wrap="none" anchor="ctr"/>
                  <a:lstStyle/>
                  <a:p>
                    <a:endParaRPr lang="it-IT"/>
                  </a:p>
                </p:txBody>
              </p:sp>
            </p:grpSp>
            <p:grpSp>
              <p:nvGrpSpPr>
                <p:cNvPr id="23576" name="Group 178"/>
                <p:cNvGrpSpPr>
                  <a:grpSpLocks/>
                </p:cNvGrpSpPr>
                <p:nvPr/>
              </p:nvGrpSpPr>
              <p:grpSpPr bwMode="auto">
                <a:xfrm rot="1560242">
                  <a:off x="567" y="2928"/>
                  <a:ext cx="91" cy="317"/>
                  <a:chOff x="612" y="1480"/>
                  <a:chExt cx="91" cy="317"/>
                </a:xfrm>
              </p:grpSpPr>
              <p:sp>
                <p:nvSpPr>
                  <p:cNvPr id="23602" name="Line 179"/>
                  <p:cNvSpPr>
                    <a:spLocks noChangeShapeType="1"/>
                  </p:cNvSpPr>
                  <p:nvPr/>
                </p:nvSpPr>
                <p:spPr bwMode="auto">
                  <a:xfrm>
                    <a:off x="612" y="1480"/>
                    <a:ext cx="0" cy="317"/>
                  </a:xfrm>
                  <a:prstGeom prst="line">
                    <a:avLst/>
                  </a:prstGeom>
                  <a:noFill/>
                  <a:ln w="38100">
                    <a:solidFill>
                      <a:srgbClr val="FF5050"/>
                    </a:solidFill>
                    <a:round/>
                    <a:headEnd/>
                    <a:tailEnd/>
                  </a:ln>
                </p:spPr>
                <p:txBody>
                  <a:bodyPr/>
                  <a:lstStyle/>
                  <a:p>
                    <a:endParaRPr lang="it-IT"/>
                  </a:p>
                </p:txBody>
              </p:sp>
              <p:sp>
                <p:nvSpPr>
                  <p:cNvPr id="23603" name="Line 180"/>
                  <p:cNvSpPr>
                    <a:spLocks noChangeShapeType="1"/>
                  </p:cNvSpPr>
                  <p:nvPr/>
                </p:nvSpPr>
                <p:spPr bwMode="auto">
                  <a:xfrm>
                    <a:off x="703" y="1480"/>
                    <a:ext cx="0" cy="317"/>
                  </a:xfrm>
                  <a:prstGeom prst="line">
                    <a:avLst/>
                  </a:prstGeom>
                  <a:noFill/>
                  <a:ln w="38100">
                    <a:solidFill>
                      <a:srgbClr val="FF3399"/>
                    </a:solidFill>
                    <a:round/>
                    <a:headEnd/>
                    <a:tailEnd/>
                  </a:ln>
                </p:spPr>
                <p:txBody>
                  <a:bodyPr/>
                  <a:lstStyle/>
                  <a:p>
                    <a:endParaRPr lang="it-IT"/>
                  </a:p>
                </p:txBody>
              </p:sp>
              <p:sp>
                <p:nvSpPr>
                  <p:cNvPr id="23604" name="Oval 181"/>
                  <p:cNvSpPr>
                    <a:spLocks noChangeArrowheads="1"/>
                  </p:cNvSpPr>
                  <p:nvPr/>
                </p:nvSpPr>
                <p:spPr bwMode="auto">
                  <a:xfrm>
                    <a:off x="612" y="1480"/>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23577" name="Group 182"/>
                <p:cNvGrpSpPr>
                  <a:grpSpLocks/>
                </p:cNvGrpSpPr>
                <p:nvPr/>
              </p:nvGrpSpPr>
              <p:grpSpPr bwMode="auto">
                <a:xfrm rot="1316187">
                  <a:off x="1066" y="2565"/>
                  <a:ext cx="91" cy="680"/>
                  <a:chOff x="1202" y="1162"/>
                  <a:chExt cx="91" cy="680"/>
                </a:xfrm>
              </p:grpSpPr>
              <p:sp>
                <p:nvSpPr>
                  <p:cNvPr id="23599" name="Line 183"/>
                  <p:cNvSpPr>
                    <a:spLocks noChangeShapeType="1"/>
                  </p:cNvSpPr>
                  <p:nvPr/>
                </p:nvSpPr>
                <p:spPr bwMode="auto">
                  <a:xfrm>
                    <a:off x="1202" y="1162"/>
                    <a:ext cx="0" cy="680"/>
                  </a:xfrm>
                  <a:prstGeom prst="line">
                    <a:avLst/>
                  </a:prstGeom>
                  <a:noFill/>
                  <a:ln w="38100">
                    <a:solidFill>
                      <a:srgbClr val="006600"/>
                    </a:solidFill>
                    <a:round/>
                    <a:headEnd/>
                    <a:tailEnd/>
                  </a:ln>
                </p:spPr>
                <p:txBody>
                  <a:bodyPr/>
                  <a:lstStyle/>
                  <a:p>
                    <a:endParaRPr lang="it-IT"/>
                  </a:p>
                </p:txBody>
              </p:sp>
              <p:sp>
                <p:nvSpPr>
                  <p:cNvPr id="23600" name="Line 184"/>
                  <p:cNvSpPr>
                    <a:spLocks noChangeShapeType="1"/>
                  </p:cNvSpPr>
                  <p:nvPr/>
                </p:nvSpPr>
                <p:spPr bwMode="auto">
                  <a:xfrm>
                    <a:off x="1292" y="1162"/>
                    <a:ext cx="0" cy="680"/>
                  </a:xfrm>
                  <a:prstGeom prst="line">
                    <a:avLst/>
                  </a:prstGeom>
                  <a:noFill/>
                  <a:ln w="38100">
                    <a:solidFill>
                      <a:srgbClr val="006600"/>
                    </a:solidFill>
                    <a:round/>
                    <a:headEnd/>
                    <a:tailEnd/>
                  </a:ln>
                </p:spPr>
                <p:txBody>
                  <a:bodyPr/>
                  <a:lstStyle/>
                  <a:p>
                    <a:endParaRPr lang="it-IT"/>
                  </a:p>
                </p:txBody>
              </p:sp>
              <p:sp>
                <p:nvSpPr>
                  <p:cNvPr id="23601" name="Oval 185"/>
                  <p:cNvSpPr>
                    <a:spLocks noChangeArrowheads="1"/>
                  </p:cNvSpPr>
                  <p:nvPr/>
                </p:nvSpPr>
                <p:spPr bwMode="auto">
                  <a:xfrm>
                    <a:off x="1202" y="1480"/>
                    <a:ext cx="91" cy="90"/>
                  </a:xfrm>
                  <a:prstGeom prst="ellipse">
                    <a:avLst/>
                  </a:prstGeom>
                  <a:solidFill>
                    <a:srgbClr val="006600"/>
                  </a:solidFill>
                  <a:ln w="9525">
                    <a:solidFill>
                      <a:schemeClr val="tx1"/>
                    </a:solidFill>
                    <a:round/>
                    <a:headEnd/>
                    <a:tailEnd/>
                  </a:ln>
                </p:spPr>
                <p:txBody>
                  <a:bodyPr wrap="none" anchor="ctr"/>
                  <a:lstStyle/>
                  <a:p>
                    <a:endParaRPr lang="it-IT"/>
                  </a:p>
                </p:txBody>
              </p:sp>
            </p:grpSp>
            <p:sp>
              <p:nvSpPr>
                <p:cNvPr id="23596" name="Line 186"/>
                <p:cNvSpPr>
                  <a:spLocks noChangeShapeType="1"/>
                </p:cNvSpPr>
                <p:nvPr/>
              </p:nvSpPr>
              <p:spPr bwMode="auto">
                <a:xfrm rot="-1055619">
                  <a:off x="926" y="2097"/>
                  <a:ext cx="0" cy="680"/>
                </a:xfrm>
                <a:prstGeom prst="line">
                  <a:avLst/>
                </a:prstGeom>
                <a:noFill/>
                <a:ln w="38100">
                  <a:solidFill>
                    <a:srgbClr val="00CC66"/>
                  </a:solidFill>
                  <a:prstDash val="sysDot"/>
                  <a:round/>
                  <a:headEnd/>
                  <a:tailEnd/>
                </a:ln>
              </p:spPr>
              <p:txBody>
                <a:bodyPr/>
                <a:lstStyle/>
                <a:p>
                  <a:endParaRPr lang="it-IT"/>
                </a:p>
              </p:txBody>
            </p:sp>
            <p:sp>
              <p:nvSpPr>
                <p:cNvPr id="23597" name="Line 187"/>
                <p:cNvSpPr>
                  <a:spLocks noChangeShapeType="1"/>
                </p:cNvSpPr>
                <p:nvPr/>
              </p:nvSpPr>
              <p:spPr bwMode="auto">
                <a:xfrm rot="-1055619">
                  <a:off x="841" y="2124"/>
                  <a:ext cx="0" cy="680"/>
                </a:xfrm>
                <a:prstGeom prst="line">
                  <a:avLst/>
                </a:prstGeom>
                <a:noFill/>
                <a:ln w="38100">
                  <a:solidFill>
                    <a:srgbClr val="00CC66"/>
                  </a:solidFill>
                  <a:prstDash val="sysDot"/>
                  <a:round/>
                  <a:headEnd/>
                  <a:tailEnd/>
                </a:ln>
              </p:spPr>
              <p:txBody>
                <a:bodyPr/>
                <a:lstStyle/>
                <a:p>
                  <a:endParaRPr lang="it-IT"/>
                </a:p>
              </p:txBody>
            </p:sp>
            <p:sp>
              <p:nvSpPr>
                <p:cNvPr id="23598" name="Oval 188"/>
                <p:cNvSpPr>
                  <a:spLocks noChangeArrowheads="1"/>
                </p:cNvSpPr>
                <p:nvPr/>
              </p:nvSpPr>
              <p:spPr bwMode="auto">
                <a:xfrm rot="-1055619">
                  <a:off x="845" y="2426"/>
                  <a:ext cx="91" cy="90"/>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grpSp>
        </p:grpSp>
      </p:grpSp>
      <p:sp>
        <p:nvSpPr>
          <p:cNvPr id="23588" name="Text Box 189"/>
          <p:cNvSpPr txBox="1">
            <a:spLocks noChangeArrowheads="1"/>
          </p:cNvSpPr>
          <p:nvPr/>
        </p:nvSpPr>
        <p:spPr bwMode="auto">
          <a:xfrm>
            <a:off x="107950" y="1052513"/>
            <a:ext cx="2663825" cy="396875"/>
          </a:xfrm>
          <a:prstGeom prst="rect">
            <a:avLst/>
          </a:prstGeom>
          <a:solidFill>
            <a:srgbClr val="E2F11F"/>
          </a:solidFill>
          <a:ln w="9525">
            <a:noFill/>
            <a:miter lim="800000"/>
            <a:headEnd/>
            <a:tailEnd/>
          </a:ln>
        </p:spPr>
        <p:txBody>
          <a:bodyPr>
            <a:spAutoFit/>
          </a:bodyPr>
          <a:lstStyle/>
          <a:p>
            <a:pPr>
              <a:spcBef>
                <a:spcPct val="50000"/>
              </a:spcBef>
            </a:pPr>
            <a:r>
              <a:rPr lang="it-IT" sz="2000"/>
              <a:t>Cellula anfidiploide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2098"/>
                                        </p:tgtEl>
                                        <p:attrNameLst>
                                          <p:attrName>style.visibility</p:attrName>
                                        </p:attrNameLst>
                                      </p:cBhvr>
                                      <p:to>
                                        <p:strVal val="visible"/>
                                      </p:to>
                                    </p:set>
                                    <p:animEffect transition="in" filter="strips(downRight)">
                                      <p:cBhvr>
                                        <p:cTn id="7" dur="500"/>
                                        <p:tgtEl>
                                          <p:spTgt spid="132098"/>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132099"/>
                                        </p:tgtEl>
                                        <p:attrNameLst>
                                          <p:attrName>style.visibility</p:attrName>
                                        </p:attrNameLst>
                                      </p:cBhvr>
                                      <p:to>
                                        <p:strVal val="visible"/>
                                      </p:to>
                                    </p:set>
                                    <p:animEffect transition="in" filter="strips(downRight)">
                                      <p:cBhvr>
                                        <p:cTn id="11" dur="1000"/>
                                        <p:tgtEl>
                                          <p:spTgt spid="132099"/>
                                        </p:tgtEl>
                                      </p:cBhvr>
                                    </p:animEffect>
                                  </p:childTnLst>
                                </p:cTn>
                              </p:par>
                            </p:childTnLst>
                          </p:cTn>
                        </p:par>
                        <p:par>
                          <p:cTn id="12" fill="hold">
                            <p:stCondLst>
                              <p:cond delay="1500"/>
                            </p:stCondLst>
                            <p:childTnLst>
                              <p:par>
                                <p:cTn id="13" presetID="9"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2000"/>
                            </p:stCondLst>
                            <p:childTnLst>
                              <p:par>
                                <p:cTn id="17" presetID="23" presetClass="entr" presetSubtype="16" fill="hold" grpId="0" nodeType="afterEffect">
                                  <p:stCondLst>
                                    <p:cond delay="0"/>
                                  </p:stCondLst>
                                  <p:childTnLst>
                                    <p:set>
                                      <p:cBhvr>
                                        <p:cTn id="18" dur="1" fill="hold">
                                          <p:stCondLst>
                                            <p:cond delay="0"/>
                                          </p:stCondLst>
                                        </p:cTn>
                                        <p:tgtEl>
                                          <p:spTgt spid="132100"/>
                                        </p:tgtEl>
                                        <p:attrNameLst>
                                          <p:attrName>style.visibility</p:attrName>
                                        </p:attrNameLst>
                                      </p:cBhvr>
                                      <p:to>
                                        <p:strVal val="visible"/>
                                      </p:to>
                                    </p:set>
                                    <p:anim calcmode="lin" valueType="num">
                                      <p:cBhvr>
                                        <p:cTn id="19" dur="500" fill="hold"/>
                                        <p:tgtEl>
                                          <p:spTgt spid="132100"/>
                                        </p:tgtEl>
                                        <p:attrNameLst>
                                          <p:attrName>ppt_w</p:attrName>
                                        </p:attrNameLst>
                                      </p:cBhvr>
                                      <p:tavLst>
                                        <p:tav tm="0">
                                          <p:val>
                                            <p:fltVal val="0"/>
                                          </p:val>
                                        </p:tav>
                                        <p:tav tm="100000">
                                          <p:val>
                                            <p:strVal val="#ppt_w"/>
                                          </p:val>
                                        </p:tav>
                                      </p:tavLst>
                                    </p:anim>
                                    <p:anim calcmode="lin" valueType="num">
                                      <p:cBhvr>
                                        <p:cTn id="20" dur="500" fill="hold"/>
                                        <p:tgtEl>
                                          <p:spTgt spid="132100"/>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132136"/>
                                        </p:tgtEl>
                                        <p:attrNameLst>
                                          <p:attrName>style.visibility</p:attrName>
                                        </p:attrNameLst>
                                      </p:cBhvr>
                                      <p:to>
                                        <p:strVal val="visible"/>
                                      </p:to>
                                    </p:set>
                                    <p:animEffect transition="in" filter="strips(downRight)">
                                      <p:cBhvr>
                                        <p:cTn id="25" dur="1000"/>
                                        <p:tgtEl>
                                          <p:spTgt spid="132136"/>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132155"/>
                                        </p:tgtEl>
                                        <p:attrNameLst>
                                          <p:attrName>style.visibility</p:attrName>
                                        </p:attrNameLst>
                                      </p:cBhvr>
                                      <p:to>
                                        <p:strVal val="visible"/>
                                      </p:to>
                                    </p:set>
                                    <p:anim calcmode="lin" valueType="num">
                                      <p:cBhvr>
                                        <p:cTn id="30" dur="500" fill="hold"/>
                                        <p:tgtEl>
                                          <p:spTgt spid="132155"/>
                                        </p:tgtEl>
                                        <p:attrNameLst>
                                          <p:attrName>ppt_w</p:attrName>
                                        </p:attrNameLst>
                                      </p:cBhvr>
                                      <p:tavLst>
                                        <p:tav tm="0">
                                          <p:val>
                                            <p:fltVal val="0"/>
                                          </p:val>
                                        </p:tav>
                                        <p:tav tm="100000">
                                          <p:val>
                                            <p:strVal val="#ppt_w"/>
                                          </p:val>
                                        </p:tav>
                                      </p:tavLst>
                                    </p:anim>
                                    <p:anim calcmode="lin" valueType="num">
                                      <p:cBhvr>
                                        <p:cTn id="31" dur="500" fill="hold"/>
                                        <p:tgtEl>
                                          <p:spTgt spid="132155"/>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 presetClass="exit" presetSubtype="4" fill="hold" grpId="1" nodeType="clickEffect">
                                  <p:stCondLst>
                                    <p:cond delay="0"/>
                                  </p:stCondLst>
                                  <p:childTnLst>
                                    <p:anim calcmode="lin" valueType="num">
                                      <p:cBhvr additive="base">
                                        <p:cTn id="35" dur="500"/>
                                        <p:tgtEl>
                                          <p:spTgt spid="132155"/>
                                        </p:tgtEl>
                                        <p:attrNameLst>
                                          <p:attrName>ppt_x</p:attrName>
                                        </p:attrNameLst>
                                      </p:cBhvr>
                                      <p:tavLst>
                                        <p:tav tm="0">
                                          <p:val>
                                            <p:strVal val="ppt_x"/>
                                          </p:val>
                                        </p:tav>
                                        <p:tav tm="100000">
                                          <p:val>
                                            <p:strVal val="ppt_x"/>
                                          </p:val>
                                        </p:tav>
                                      </p:tavLst>
                                    </p:anim>
                                    <p:anim calcmode="lin" valueType="num">
                                      <p:cBhvr additive="base">
                                        <p:cTn id="36" dur="500"/>
                                        <p:tgtEl>
                                          <p:spTgt spid="132155"/>
                                        </p:tgtEl>
                                        <p:attrNameLst>
                                          <p:attrName>ppt_y</p:attrName>
                                        </p:attrNameLst>
                                      </p:cBhvr>
                                      <p:tavLst>
                                        <p:tav tm="0">
                                          <p:val>
                                            <p:strVal val="ppt_y"/>
                                          </p:val>
                                        </p:tav>
                                        <p:tav tm="100000">
                                          <p:val>
                                            <p:strVal val="1+ppt_h/2"/>
                                          </p:val>
                                        </p:tav>
                                      </p:tavLst>
                                    </p:anim>
                                    <p:set>
                                      <p:cBhvr>
                                        <p:cTn id="37" dur="1" fill="hold">
                                          <p:stCondLst>
                                            <p:cond delay="499"/>
                                          </p:stCondLst>
                                        </p:cTn>
                                        <p:tgtEl>
                                          <p:spTgt spid="132155"/>
                                        </p:tgtEl>
                                        <p:attrNameLst>
                                          <p:attrName>style.visibility</p:attrName>
                                        </p:attrNameLst>
                                      </p:cBhvr>
                                      <p:to>
                                        <p:strVal val="hidden"/>
                                      </p:to>
                                    </p:set>
                                  </p:childTnLst>
                                </p:cTn>
                              </p:par>
                              <p:par>
                                <p:cTn id="38" presetID="53" presetClass="exit" presetSubtype="0" fill="hold" nodeType="withEffect">
                                  <p:stCondLst>
                                    <p:cond delay="0"/>
                                  </p:stCondLst>
                                  <p:childTnLst>
                                    <p:anim calcmode="lin" valueType="num">
                                      <p:cBhvr>
                                        <p:cTn id="39" dur="500"/>
                                        <p:tgtEl>
                                          <p:spTgt spid="132136"/>
                                        </p:tgtEl>
                                        <p:attrNameLst>
                                          <p:attrName>ppt_w</p:attrName>
                                        </p:attrNameLst>
                                      </p:cBhvr>
                                      <p:tavLst>
                                        <p:tav tm="0">
                                          <p:val>
                                            <p:strVal val="ppt_w"/>
                                          </p:val>
                                        </p:tav>
                                        <p:tav tm="100000">
                                          <p:val>
                                            <p:fltVal val="0"/>
                                          </p:val>
                                        </p:tav>
                                      </p:tavLst>
                                    </p:anim>
                                    <p:anim calcmode="lin" valueType="num">
                                      <p:cBhvr>
                                        <p:cTn id="40" dur="500"/>
                                        <p:tgtEl>
                                          <p:spTgt spid="132136"/>
                                        </p:tgtEl>
                                        <p:attrNameLst>
                                          <p:attrName>ppt_h</p:attrName>
                                        </p:attrNameLst>
                                      </p:cBhvr>
                                      <p:tavLst>
                                        <p:tav tm="0">
                                          <p:val>
                                            <p:strVal val="ppt_h"/>
                                          </p:val>
                                        </p:tav>
                                        <p:tav tm="100000">
                                          <p:val>
                                            <p:fltVal val="0"/>
                                          </p:val>
                                        </p:tav>
                                      </p:tavLst>
                                    </p:anim>
                                    <p:animEffect transition="out" filter="fade">
                                      <p:cBhvr>
                                        <p:cTn id="41" dur="500"/>
                                        <p:tgtEl>
                                          <p:spTgt spid="132136"/>
                                        </p:tgtEl>
                                      </p:cBhvr>
                                    </p:animEffect>
                                    <p:set>
                                      <p:cBhvr>
                                        <p:cTn id="42" dur="1" fill="hold">
                                          <p:stCondLst>
                                            <p:cond delay="499"/>
                                          </p:stCondLst>
                                        </p:cTn>
                                        <p:tgtEl>
                                          <p:spTgt spid="13213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000" fill="hold"/>
                                        <p:tgtEl>
                                          <p:spTgt spid="25"/>
                                        </p:tgtEl>
                                        <p:attrNameLst>
                                          <p:attrName>ppt_w</p:attrName>
                                        </p:attrNameLst>
                                      </p:cBhvr>
                                      <p:tavLst>
                                        <p:tav tm="0">
                                          <p:val>
                                            <p:strVal val="#ppt_w*0.70"/>
                                          </p:val>
                                        </p:tav>
                                        <p:tav tm="100000">
                                          <p:val>
                                            <p:strVal val="#ppt_w"/>
                                          </p:val>
                                        </p:tav>
                                      </p:tavLst>
                                    </p:anim>
                                    <p:anim calcmode="lin" valueType="num">
                                      <p:cBhvr>
                                        <p:cTn id="48" dur="1000" fill="hold"/>
                                        <p:tgtEl>
                                          <p:spTgt spid="25"/>
                                        </p:tgtEl>
                                        <p:attrNameLst>
                                          <p:attrName>ppt_h</p:attrName>
                                        </p:attrNameLst>
                                      </p:cBhvr>
                                      <p:tavLst>
                                        <p:tav tm="0">
                                          <p:val>
                                            <p:strVal val="#ppt_h"/>
                                          </p:val>
                                        </p:tav>
                                        <p:tav tm="100000">
                                          <p:val>
                                            <p:strVal val="#ppt_h"/>
                                          </p:val>
                                        </p:tav>
                                      </p:tavLst>
                                    </p:anim>
                                    <p:animEffect transition="in" filter="fade">
                                      <p:cBhvr>
                                        <p:cTn id="49" dur="1000"/>
                                        <p:tgtEl>
                                          <p:spTgt spid="25"/>
                                        </p:tgtEl>
                                      </p:cBhvr>
                                    </p:animEffect>
                                  </p:childTnLst>
                                </p:cTn>
                              </p:par>
                              <p:par>
                                <p:cTn id="50" presetID="55"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1000" fill="hold"/>
                                        <p:tgtEl>
                                          <p:spTgt spid="28"/>
                                        </p:tgtEl>
                                        <p:attrNameLst>
                                          <p:attrName>ppt_w</p:attrName>
                                        </p:attrNameLst>
                                      </p:cBhvr>
                                      <p:tavLst>
                                        <p:tav tm="0">
                                          <p:val>
                                            <p:strVal val="#ppt_w*0.70"/>
                                          </p:val>
                                        </p:tav>
                                        <p:tav tm="100000">
                                          <p:val>
                                            <p:strVal val="#ppt_w"/>
                                          </p:val>
                                        </p:tav>
                                      </p:tavLst>
                                    </p:anim>
                                    <p:anim calcmode="lin" valueType="num">
                                      <p:cBhvr>
                                        <p:cTn id="53" dur="1000" fill="hold"/>
                                        <p:tgtEl>
                                          <p:spTgt spid="28"/>
                                        </p:tgtEl>
                                        <p:attrNameLst>
                                          <p:attrName>ppt_h</p:attrName>
                                        </p:attrNameLst>
                                      </p:cBhvr>
                                      <p:tavLst>
                                        <p:tav tm="0">
                                          <p:val>
                                            <p:strVal val="#ppt_h"/>
                                          </p:val>
                                        </p:tav>
                                        <p:tav tm="100000">
                                          <p:val>
                                            <p:strVal val="#ppt_h"/>
                                          </p:val>
                                        </p:tav>
                                      </p:tavLst>
                                    </p:anim>
                                    <p:animEffect transition="in" filter="fade">
                                      <p:cBhvr>
                                        <p:cTn id="54" dur="1000"/>
                                        <p:tgtEl>
                                          <p:spTgt spid="28"/>
                                        </p:tgtEl>
                                      </p:cBhvr>
                                    </p:animEffect>
                                  </p:childTnLst>
                                </p:cTn>
                              </p:par>
                              <p:par>
                                <p:cTn id="55" presetID="55"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1000" fill="hold"/>
                                        <p:tgtEl>
                                          <p:spTgt spid="31"/>
                                        </p:tgtEl>
                                        <p:attrNameLst>
                                          <p:attrName>ppt_w</p:attrName>
                                        </p:attrNameLst>
                                      </p:cBhvr>
                                      <p:tavLst>
                                        <p:tav tm="0">
                                          <p:val>
                                            <p:strVal val="#ppt_w*0.70"/>
                                          </p:val>
                                        </p:tav>
                                        <p:tav tm="100000">
                                          <p:val>
                                            <p:strVal val="#ppt_w"/>
                                          </p:val>
                                        </p:tav>
                                      </p:tavLst>
                                    </p:anim>
                                    <p:anim calcmode="lin" valueType="num">
                                      <p:cBhvr>
                                        <p:cTn id="58" dur="1000" fill="hold"/>
                                        <p:tgtEl>
                                          <p:spTgt spid="31"/>
                                        </p:tgtEl>
                                        <p:attrNameLst>
                                          <p:attrName>ppt_h</p:attrName>
                                        </p:attrNameLst>
                                      </p:cBhvr>
                                      <p:tavLst>
                                        <p:tav tm="0">
                                          <p:val>
                                            <p:strVal val="#ppt_h"/>
                                          </p:val>
                                        </p:tav>
                                        <p:tav tm="100000">
                                          <p:val>
                                            <p:strVal val="#ppt_h"/>
                                          </p:val>
                                        </p:tav>
                                      </p:tavLst>
                                    </p:anim>
                                    <p:animEffect transition="in" filter="fade">
                                      <p:cBhvr>
                                        <p:cTn id="59" dur="1000"/>
                                        <p:tgtEl>
                                          <p:spTgt spid="31"/>
                                        </p:tgtEl>
                                      </p:cBhvr>
                                    </p:animEffect>
                                  </p:childTnLst>
                                </p:cTn>
                              </p:par>
                              <p:par>
                                <p:cTn id="60" presetID="55" presetClass="entr" presetSubtype="0" fill="hold" nodeType="withEffect">
                                  <p:stCondLst>
                                    <p:cond delay="0"/>
                                  </p:stCondLst>
                                  <p:childTnLst>
                                    <p:set>
                                      <p:cBhvr>
                                        <p:cTn id="61" dur="1" fill="hold">
                                          <p:stCondLst>
                                            <p:cond delay="0"/>
                                          </p:stCondLst>
                                        </p:cTn>
                                        <p:tgtEl>
                                          <p:spTgt spid="23554"/>
                                        </p:tgtEl>
                                        <p:attrNameLst>
                                          <p:attrName>style.visibility</p:attrName>
                                        </p:attrNameLst>
                                      </p:cBhvr>
                                      <p:to>
                                        <p:strVal val="visible"/>
                                      </p:to>
                                    </p:set>
                                    <p:anim calcmode="lin" valueType="num">
                                      <p:cBhvr>
                                        <p:cTn id="62" dur="1000" fill="hold"/>
                                        <p:tgtEl>
                                          <p:spTgt spid="23554"/>
                                        </p:tgtEl>
                                        <p:attrNameLst>
                                          <p:attrName>ppt_w</p:attrName>
                                        </p:attrNameLst>
                                      </p:cBhvr>
                                      <p:tavLst>
                                        <p:tav tm="0">
                                          <p:val>
                                            <p:strVal val="#ppt_w*0.70"/>
                                          </p:val>
                                        </p:tav>
                                        <p:tav tm="100000">
                                          <p:val>
                                            <p:strVal val="#ppt_w"/>
                                          </p:val>
                                        </p:tav>
                                      </p:tavLst>
                                    </p:anim>
                                    <p:anim calcmode="lin" valueType="num">
                                      <p:cBhvr>
                                        <p:cTn id="63" dur="1000" fill="hold"/>
                                        <p:tgtEl>
                                          <p:spTgt spid="23554"/>
                                        </p:tgtEl>
                                        <p:attrNameLst>
                                          <p:attrName>ppt_h</p:attrName>
                                        </p:attrNameLst>
                                      </p:cBhvr>
                                      <p:tavLst>
                                        <p:tav tm="0">
                                          <p:val>
                                            <p:strVal val="#ppt_h"/>
                                          </p:val>
                                        </p:tav>
                                        <p:tav tm="100000">
                                          <p:val>
                                            <p:strVal val="#ppt_h"/>
                                          </p:val>
                                        </p:tav>
                                      </p:tavLst>
                                    </p:anim>
                                    <p:animEffect transition="in" filter="fade">
                                      <p:cBhvr>
                                        <p:cTn id="64" dur="1000"/>
                                        <p:tgtEl>
                                          <p:spTgt spid="23554"/>
                                        </p:tgtEl>
                                      </p:cBhvr>
                                    </p:animEffect>
                                  </p:childTnLst>
                                </p:cTn>
                              </p:par>
                              <p:par>
                                <p:cTn id="65" presetID="55" presetClass="entr" presetSubtype="0" fill="hold" nodeType="withEffect">
                                  <p:stCondLst>
                                    <p:cond delay="0"/>
                                  </p:stCondLst>
                                  <p:childTnLst>
                                    <p:set>
                                      <p:cBhvr>
                                        <p:cTn id="66" dur="1" fill="hold">
                                          <p:stCondLst>
                                            <p:cond delay="0"/>
                                          </p:stCondLst>
                                        </p:cTn>
                                        <p:tgtEl>
                                          <p:spTgt spid="23557"/>
                                        </p:tgtEl>
                                        <p:attrNameLst>
                                          <p:attrName>style.visibility</p:attrName>
                                        </p:attrNameLst>
                                      </p:cBhvr>
                                      <p:to>
                                        <p:strVal val="visible"/>
                                      </p:to>
                                    </p:set>
                                    <p:anim calcmode="lin" valueType="num">
                                      <p:cBhvr>
                                        <p:cTn id="67" dur="1000" fill="hold"/>
                                        <p:tgtEl>
                                          <p:spTgt spid="23557"/>
                                        </p:tgtEl>
                                        <p:attrNameLst>
                                          <p:attrName>ppt_w</p:attrName>
                                        </p:attrNameLst>
                                      </p:cBhvr>
                                      <p:tavLst>
                                        <p:tav tm="0">
                                          <p:val>
                                            <p:strVal val="#ppt_w*0.70"/>
                                          </p:val>
                                        </p:tav>
                                        <p:tav tm="100000">
                                          <p:val>
                                            <p:strVal val="#ppt_w"/>
                                          </p:val>
                                        </p:tav>
                                      </p:tavLst>
                                    </p:anim>
                                    <p:anim calcmode="lin" valueType="num">
                                      <p:cBhvr>
                                        <p:cTn id="68" dur="1000" fill="hold"/>
                                        <p:tgtEl>
                                          <p:spTgt spid="23557"/>
                                        </p:tgtEl>
                                        <p:attrNameLst>
                                          <p:attrName>ppt_h</p:attrName>
                                        </p:attrNameLst>
                                      </p:cBhvr>
                                      <p:tavLst>
                                        <p:tav tm="0">
                                          <p:val>
                                            <p:strVal val="#ppt_h"/>
                                          </p:val>
                                        </p:tav>
                                        <p:tav tm="100000">
                                          <p:val>
                                            <p:strVal val="#ppt_h"/>
                                          </p:val>
                                        </p:tav>
                                      </p:tavLst>
                                    </p:anim>
                                    <p:animEffect transition="in" filter="fade">
                                      <p:cBhvr>
                                        <p:cTn id="69" dur="1000"/>
                                        <p:tgtEl>
                                          <p:spTgt spid="23557"/>
                                        </p:tgtEl>
                                      </p:cBhvr>
                                    </p:animEffect>
                                  </p:childTnLst>
                                </p:cTn>
                              </p:par>
                              <p:par>
                                <p:cTn id="70" presetID="55" presetClass="entr" presetSubtype="0" fill="hold" nodeType="withEffect">
                                  <p:stCondLst>
                                    <p:cond delay="0"/>
                                  </p:stCondLst>
                                  <p:childTnLst>
                                    <p:set>
                                      <p:cBhvr>
                                        <p:cTn id="71" dur="1" fill="hold">
                                          <p:stCondLst>
                                            <p:cond delay="0"/>
                                          </p:stCondLst>
                                        </p:cTn>
                                        <p:tgtEl>
                                          <p:spTgt spid="23559"/>
                                        </p:tgtEl>
                                        <p:attrNameLst>
                                          <p:attrName>style.visibility</p:attrName>
                                        </p:attrNameLst>
                                      </p:cBhvr>
                                      <p:to>
                                        <p:strVal val="visible"/>
                                      </p:to>
                                    </p:set>
                                    <p:anim calcmode="lin" valueType="num">
                                      <p:cBhvr>
                                        <p:cTn id="72" dur="1000" fill="hold"/>
                                        <p:tgtEl>
                                          <p:spTgt spid="23559"/>
                                        </p:tgtEl>
                                        <p:attrNameLst>
                                          <p:attrName>ppt_w</p:attrName>
                                        </p:attrNameLst>
                                      </p:cBhvr>
                                      <p:tavLst>
                                        <p:tav tm="0">
                                          <p:val>
                                            <p:strVal val="#ppt_w*0.70"/>
                                          </p:val>
                                        </p:tav>
                                        <p:tav tm="100000">
                                          <p:val>
                                            <p:strVal val="#ppt_w"/>
                                          </p:val>
                                        </p:tav>
                                      </p:tavLst>
                                    </p:anim>
                                    <p:anim calcmode="lin" valueType="num">
                                      <p:cBhvr>
                                        <p:cTn id="73" dur="1000" fill="hold"/>
                                        <p:tgtEl>
                                          <p:spTgt spid="23559"/>
                                        </p:tgtEl>
                                        <p:attrNameLst>
                                          <p:attrName>ppt_h</p:attrName>
                                        </p:attrNameLst>
                                      </p:cBhvr>
                                      <p:tavLst>
                                        <p:tav tm="0">
                                          <p:val>
                                            <p:strVal val="#ppt_h"/>
                                          </p:val>
                                        </p:tav>
                                        <p:tav tm="100000">
                                          <p:val>
                                            <p:strVal val="#ppt_h"/>
                                          </p:val>
                                        </p:tav>
                                      </p:tavLst>
                                    </p:anim>
                                    <p:animEffect transition="in" filter="fade">
                                      <p:cBhvr>
                                        <p:cTn id="74" dur="1000"/>
                                        <p:tgtEl>
                                          <p:spTgt spid="23559"/>
                                        </p:tgtEl>
                                      </p:cBhvr>
                                    </p:animEffect>
                                  </p:childTnLst>
                                </p:cTn>
                              </p:par>
                              <p:par>
                                <p:cTn id="75" presetID="55" presetClass="entr" presetSubtype="0" fill="hold" nodeType="withEffect">
                                  <p:stCondLst>
                                    <p:cond delay="0"/>
                                  </p:stCondLst>
                                  <p:childTnLst>
                                    <p:set>
                                      <p:cBhvr>
                                        <p:cTn id="76" dur="1" fill="hold">
                                          <p:stCondLst>
                                            <p:cond delay="0"/>
                                          </p:stCondLst>
                                        </p:cTn>
                                        <p:tgtEl>
                                          <p:spTgt spid="23561"/>
                                        </p:tgtEl>
                                        <p:attrNameLst>
                                          <p:attrName>style.visibility</p:attrName>
                                        </p:attrNameLst>
                                      </p:cBhvr>
                                      <p:to>
                                        <p:strVal val="visible"/>
                                      </p:to>
                                    </p:set>
                                    <p:anim calcmode="lin" valueType="num">
                                      <p:cBhvr>
                                        <p:cTn id="77" dur="1000" fill="hold"/>
                                        <p:tgtEl>
                                          <p:spTgt spid="23561"/>
                                        </p:tgtEl>
                                        <p:attrNameLst>
                                          <p:attrName>ppt_w</p:attrName>
                                        </p:attrNameLst>
                                      </p:cBhvr>
                                      <p:tavLst>
                                        <p:tav tm="0">
                                          <p:val>
                                            <p:strVal val="#ppt_w*0.70"/>
                                          </p:val>
                                        </p:tav>
                                        <p:tav tm="100000">
                                          <p:val>
                                            <p:strVal val="#ppt_w"/>
                                          </p:val>
                                        </p:tav>
                                      </p:tavLst>
                                    </p:anim>
                                    <p:anim calcmode="lin" valueType="num">
                                      <p:cBhvr>
                                        <p:cTn id="78" dur="1000" fill="hold"/>
                                        <p:tgtEl>
                                          <p:spTgt spid="23561"/>
                                        </p:tgtEl>
                                        <p:attrNameLst>
                                          <p:attrName>ppt_h</p:attrName>
                                        </p:attrNameLst>
                                      </p:cBhvr>
                                      <p:tavLst>
                                        <p:tav tm="0">
                                          <p:val>
                                            <p:strVal val="#ppt_h"/>
                                          </p:val>
                                        </p:tav>
                                        <p:tav tm="100000">
                                          <p:val>
                                            <p:strVal val="#ppt_h"/>
                                          </p:val>
                                        </p:tav>
                                      </p:tavLst>
                                    </p:anim>
                                    <p:animEffect transition="in" filter="fade">
                                      <p:cBhvr>
                                        <p:cTn id="79" dur="1000"/>
                                        <p:tgtEl>
                                          <p:spTgt spid="23561"/>
                                        </p:tgtEl>
                                      </p:cBhvr>
                                    </p:animEffect>
                                  </p:childTnLst>
                                </p:cTn>
                              </p:par>
                              <p:par>
                                <p:cTn id="80" presetID="55" presetClass="entr" presetSubtype="0" fill="hold" nodeType="withEffect">
                                  <p:stCondLst>
                                    <p:cond delay="0"/>
                                  </p:stCondLst>
                                  <p:childTnLst>
                                    <p:set>
                                      <p:cBhvr>
                                        <p:cTn id="81" dur="1" fill="hold">
                                          <p:stCondLst>
                                            <p:cond delay="0"/>
                                          </p:stCondLst>
                                        </p:cTn>
                                        <p:tgtEl>
                                          <p:spTgt spid="23562"/>
                                        </p:tgtEl>
                                        <p:attrNameLst>
                                          <p:attrName>style.visibility</p:attrName>
                                        </p:attrNameLst>
                                      </p:cBhvr>
                                      <p:to>
                                        <p:strVal val="visible"/>
                                      </p:to>
                                    </p:set>
                                    <p:anim calcmode="lin" valueType="num">
                                      <p:cBhvr>
                                        <p:cTn id="82" dur="1000" fill="hold"/>
                                        <p:tgtEl>
                                          <p:spTgt spid="23562"/>
                                        </p:tgtEl>
                                        <p:attrNameLst>
                                          <p:attrName>ppt_w</p:attrName>
                                        </p:attrNameLst>
                                      </p:cBhvr>
                                      <p:tavLst>
                                        <p:tav tm="0">
                                          <p:val>
                                            <p:strVal val="#ppt_w*0.70"/>
                                          </p:val>
                                        </p:tav>
                                        <p:tav tm="100000">
                                          <p:val>
                                            <p:strVal val="#ppt_w"/>
                                          </p:val>
                                        </p:tav>
                                      </p:tavLst>
                                    </p:anim>
                                    <p:anim calcmode="lin" valueType="num">
                                      <p:cBhvr>
                                        <p:cTn id="83" dur="1000" fill="hold"/>
                                        <p:tgtEl>
                                          <p:spTgt spid="23562"/>
                                        </p:tgtEl>
                                        <p:attrNameLst>
                                          <p:attrName>ppt_h</p:attrName>
                                        </p:attrNameLst>
                                      </p:cBhvr>
                                      <p:tavLst>
                                        <p:tav tm="0">
                                          <p:val>
                                            <p:strVal val="#ppt_h"/>
                                          </p:val>
                                        </p:tav>
                                        <p:tav tm="100000">
                                          <p:val>
                                            <p:strVal val="#ppt_h"/>
                                          </p:val>
                                        </p:tav>
                                      </p:tavLst>
                                    </p:anim>
                                    <p:animEffect transition="in" filter="fade">
                                      <p:cBhvr>
                                        <p:cTn id="84" dur="1000"/>
                                        <p:tgtEl>
                                          <p:spTgt spid="23562"/>
                                        </p:tgtEl>
                                      </p:cBhvr>
                                    </p:animEffect>
                                  </p:childTnLst>
                                </p:cTn>
                              </p:par>
                            </p:childTnLst>
                          </p:cTn>
                        </p:par>
                      </p:childTnLst>
                    </p:cTn>
                  </p:par>
                  <p:par>
                    <p:cTn id="85" fill="hold">
                      <p:stCondLst>
                        <p:cond delay="indefinite"/>
                      </p:stCondLst>
                      <p:childTnLst>
                        <p:par>
                          <p:cTn id="86" fill="hold">
                            <p:stCondLst>
                              <p:cond delay="0"/>
                            </p:stCondLst>
                            <p:childTnLst>
                              <p:par>
                                <p:cTn id="87" presetID="64" presetClass="path" presetSubtype="0" accel="50000" decel="50000" fill="hold" nodeType="clickEffect">
                                  <p:stCondLst>
                                    <p:cond delay="0"/>
                                  </p:stCondLst>
                                  <p:childTnLst>
                                    <p:animMotion origin="layout" path="M -4.44444E-6 -3.7037E-7 L -0.00381 -0.15185 " pathEditMode="relative" rAng="0" ptsTypes="AA">
                                      <p:cBhvr>
                                        <p:cTn id="88" dur="2000" fill="hold"/>
                                        <p:tgtEl>
                                          <p:spTgt spid="28"/>
                                        </p:tgtEl>
                                        <p:attrNameLst>
                                          <p:attrName>ppt_x</p:attrName>
                                          <p:attrName>ppt_y</p:attrName>
                                        </p:attrNameLst>
                                      </p:cBhvr>
                                      <p:rCtr x="-2" y="-76"/>
                                    </p:animMotion>
                                  </p:childTnLst>
                                </p:cTn>
                              </p:par>
                              <p:par>
                                <p:cTn id="89" presetID="64" presetClass="path" presetSubtype="0" accel="50000" decel="50000" fill="hold" nodeType="withEffect">
                                  <p:stCondLst>
                                    <p:cond delay="0"/>
                                  </p:stCondLst>
                                  <p:childTnLst>
                                    <p:animMotion origin="layout" path="M 0 2.96296E-6 L -0.00382 -0.16227 " pathEditMode="relative" rAng="0" ptsTypes="AA">
                                      <p:cBhvr>
                                        <p:cTn id="90" dur="2000" fill="hold"/>
                                        <p:tgtEl>
                                          <p:spTgt spid="23554"/>
                                        </p:tgtEl>
                                        <p:attrNameLst>
                                          <p:attrName>ppt_x</p:attrName>
                                          <p:attrName>ppt_y</p:attrName>
                                        </p:attrNameLst>
                                      </p:cBhvr>
                                      <p:rCtr x="-2" y="-81"/>
                                    </p:animMotion>
                                  </p:childTnLst>
                                </p:cTn>
                              </p:par>
                              <p:par>
                                <p:cTn id="91" presetID="64" presetClass="path" presetSubtype="0" accel="50000" decel="50000" fill="hold" nodeType="withEffect">
                                  <p:stCondLst>
                                    <p:cond delay="0"/>
                                  </p:stCondLst>
                                  <p:childTnLst>
                                    <p:animMotion origin="layout" path="M 8.33333E-7 1.48148E-6 L -0.00382 -0.1625 " pathEditMode="relative" rAng="0" ptsTypes="AA">
                                      <p:cBhvr>
                                        <p:cTn id="92" dur="2000" fill="hold"/>
                                        <p:tgtEl>
                                          <p:spTgt spid="23559"/>
                                        </p:tgtEl>
                                        <p:attrNameLst>
                                          <p:attrName>ppt_x</p:attrName>
                                          <p:attrName>ppt_y</p:attrName>
                                        </p:attrNameLst>
                                      </p:cBhvr>
                                      <p:rCtr x="-2" y="-81"/>
                                    </p:animMotion>
                                  </p:childTnLst>
                                </p:cTn>
                              </p:par>
                              <p:par>
                                <p:cTn id="93" presetID="64" presetClass="path" presetSubtype="0" accel="50000" decel="50000" fill="hold" nodeType="withEffect">
                                  <p:stCondLst>
                                    <p:cond delay="0"/>
                                  </p:stCondLst>
                                  <p:childTnLst>
                                    <p:animMotion origin="layout" path="M -2.22222E-6 1.48148E-6 L -0.00399 -0.1625 " pathEditMode="relative" rAng="0" ptsTypes="AA">
                                      <p:cBhvr>
                                        <p:cTn id="94" dur="2000" fill="hold"/>
                                        <p:tgtEl>
                                          <p:spTgt spid="23562"/>
                                        </p:tgtEl>
                                        <p:attrNameLst>
                                          <p:attrName>ppt_x</p:attrName>
                                          <p:attrName>ppt_y</p:attrName>
                                        </p:attrNameLst>
                                      </p:cBhvr>
                                      <p:rCtr x="-2" y="-81"/>
                                    </p:animMotion>
                                  </p:childTnLst>
                                </p:cTn>
                              </p:par>
                              <p:par>
                                <p:cTn id="95" presetID="42" presetClass="path" presetSubtype="0" accel="50000" decel="50000" fill="hold" nodeType="withEffect">
                                  <p:stCondLst>
                                    <p:cond delay="0"/>
                                  </p:stCondLst>
                                  <p:childTnLst>
                                    <p:animMotion origin="layout" path="M -4.44444E-6 -1.85185E-6 L 0.004 0.15255 " pathEditMode="relative" rAng="0" ptsTypes="AA">
                                      <p:cBhvr>
                                        <p:cTn id="96" dur="2000" fill="hold"/>
                                        <p:tgtEl>
                                          <p:spTgt spid="25"/>
                                        </p:tgtEl>
                                        <p:attrNameLst>
                                          <p:attrName>ppt_x</p:attrName>
                                          <p:attrName>ppt_y</p:attrName>
                                        </p:attrNameLst>
                                      </p:cBhvr>
                                      <p:rCtr x="2" y="76"/>
                                    </p:animMotion>
                                  </p:childTnLst>
                                </p:cTn>
                              </p:par>
                              <p:par>
                                <p:cTn id="97" presetID="42" presetClass="path" presetSubtype="0" accel="50000" decel="50000" fill="hold" nodeType="withEffect">
                                  <p:stCondLst>
                                    <p:cond delay="0"/>
                                  </p:stCondLst>
                                  <p:childTnLst>
                                    <p:animMotion origin="layout" path="M 0 0 L 0.00399 0.1419 " pathEditMode="relative" rAng="0" ptsTypes="AA">
                                      <p:cBhvr>
                                        <p:cTn id="98" dur="2000" fill="hold"/>
                                        <p:tgtEl>
                                          <p:spTgt spid="31"/>
                                        </p:tgtEl>
                                        <p:attrNameLst>
                                          <p:attrName>ppt_x</p:attrName>
                                          <p:attrName>ppt_y</p:attrName>
                                        </p:attrNameLst>
                                      </p:cBhvr>
                                      <p:rCtr x="2" y="71"/>
                                    </p:animMotion>
                                  </p:childTnLst>
                                </p:cTn>
                              </p:par>
                              <p:par>
                                <p:cTn id="99" presetID="42" presetClass="path" presetSubtype="0" accel="50000" decel="50000" fill="hold" nodeType="withEffect">
                                  <p:stCondLst>
                                    <p:cond delay="0"/>
                                  </p:stCondLst>
                                  <p:childTnLst>
                                    <p:animMotion origin="layout" path="M 8.33333E-7 0 L -0.00382 0.1419 " pathEditMode="relative" rAng="0" ptsTypes="AA">
                                      <p:cBhvr>
                                        <p:cTn id="100" dur="2000" fill="hold"/>
                                        <p:tgtEl>
                                          <p:spTgt spid="23557"/>
                                        </p:tgtEl>
                                        <p:attrNameLst>
                                          <p:attrName>ppt_x</p:attrName>
                                          <p:attrName>ppt_y</p:attrName>
                                        </p:attrNameLst>
                                      </p:cBhvr>
                                      <p:rCtr x="-2" y="71"/>
                                    </p:animMotion>
                                  </p:childTnLst>
                                </p:cTn>
                              </p:par>
                              <p:par>
                                <p:cTn id="101" presetID="42" presetClass="path" presetSubtype="0" accel="50000" decel="50000" fill="hold" nodeType="withEffect">
                                  <p:stCondLst>
                                    <p:cond delay="0"/>
                                  </p:stCondLst>
                                  <p:childTnLst>
                                    <p:animMotion origin="layout" path="M -2.22222E-6 0 L 0.00382 0.1419 " pathEditMode="relative" rAng="0" ptsTypes="AA">
                                      <p:cBhvr>
                                        <p:cTn id="102" dur="2000" fill="hold"/>
                                        <p:tgtEl>
                                          <p:spTgt spid="23561"/>
                                        </p:tgtEl>
                                        <p:attrNameLst>
                                          <p:attrName>ppt_x</p:attrName>
                                          <p:attrName>ppt_y</p:attrName>
                                        </p:attrNameLst>
                                      </p:cBhvr>
                                      <p:rCtr x="2" y="71"/>
                                    </p:animMotion>
                                  </p:childTnLst>
                                </p:cTn>
                              </p:par>
                            </p:childTnLst>
                          </p:cTn>
                        </p:par>
                        <p:par>
                          <p:cTn id="103" fill="hold">
                            <p:stCondLst>
                              <p:cond delay="2000"/>
                            </p:stCondLst>
                            <p:childTnLst>
                              <p:par>
                                <p:cTn id="104" presetID="2" presetClass="entr" presetSubtype="4" fill="hold" grpId="2" nodeType="afterEffect">
                                  <p:stCondLst>
                                    <p:cond delay="0"/>
                                  </p:stCondLst>
                                  <p:childTnLst>
                                    <p:set>
                                      <p:cBhvr>
                                        <p:cTn id="105" dur="1" fill="hold">
                                          <p:stCondLst>
                                            <p:cond delay="0"/>
                                          </p:stCondLst>
                                        </p:cTn>
                                        <p:tgtEl>
                                          <p:spTgt spid="132155"/>
                                        </p:tgtEl>
                                        <p:attrNameLst>
                                          <p:attrName>style.visibility</p:attrName>
                                        </p:attrNameLst>
                                      </p:cBhvr>
                                      <p:to>
                                        <p:strVal val="visible"/>
                                      </p:to>
                                    </p:set>
                                    <p:anim calcmode="lin" valueType="num">
                                      <p:cBhvr additive="base">
                                        <p:cTn id="106" dur="500" fill="hold"/>
                                        <p:tgtEl>
                                          <p:spTgt spid="132155"/>
                                        </p:tgtEl>
                                        <p:attrNameLst>
                                          <p:attrName>ppt_x</p:attrName>
                                        </p:attrNameLst>
                                      </p:cBhvr>
                                      <p:tavLst>
                                        <p:tav tm="0">
                                          <p:val>
                                            <p:strVal val="#ppt_x"/>
                                          </p:val>
                                        </p:tav>
                                        <p:tav tm="100000">
                                          <p:val>
                                            <p:strVal val="#ppt_x"/>
                                          </p:val>
                                        </p:tav>
                                      </p:tavLst>
                                    </p:anim>
                                    <p:anim calcmode="lin" valueType="num">
                                      <p:cBhvr additive="base">
                                        <p:cTn id="107" dur="500" fill="hold"/>
                                        <p:tgtEl>
                                          <p:spTgt spid="132155"/>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18" presetClass="entr" presetSubtype="6" fill="hold" nodeType="clickEffect">
                                  <p:stCondLst>
                                    <p:cond delay="0"/>
                                  </p:stCondLst>
                                  <p:childTnLst>
                                    <p:set>
                                      <p:cBhvr>
                                        <p:cTn id="111" dur="1" fill="hold">
                                          <p:stCondLst>
                                            <p:cond delay="0"/>
                                          </p:stCondLst>
                                        </p:cTn>
                                        <p:tgtEl>
                                          <p:spTgt spid="132150"/>
                                        </p:tgtEl>
                                        <p:attrNameLst>
                                          <p:attrName>style.visibility</p:attrName>
                                        </p:attrNameLst>
                                      </p:cBhvr>
                                      <p:to>
                                        <p:strVal val="visible"/>
                                      </p:to>
                                    </p:set>
                                    <p:animEffect transition="in" filter="strips(downRight)">
                                      <p:cBhvr>
                                        <p:cTn id="112" dur="1000"/>
                                        <p:tgtEl>
                                          <p:spTgt spid="132150"/>
                                        </p:tgtEl>
                                      </p:cBhvr>
                                    </p:animEffect>
                                  </p:childTnLst>
                                </p:cTn>
                              </p:par>
                            </p:childTnLst>
                          </p:cTn>
                        </p:par>
                        <p:par>
                          <p:cTn id="113" fill="hold">
                            <p:stCondLst>
                              <p:cond delay="1000"/>
                            </p:stCondLst>
                            <p:childTnLst>
                              <p:par>
                                <p:cTn id="114" presetID="55" presetClass="entr" presetSubtype="0" fill="hold" nodeType="afterEffect">
                                  <p:stCondLst>
                                    <p:cond delay="0"/>
                                  </p:stCondLst>
                                  <p:childTnLst>
                                    <p:set>
                                      <p:cBhvr>
                                        <p:cTn id="115" dur="1" fill="hold">
                                          <p:stCondLst>
                                            <p:cond delay="0"/>
                                          </p:stCondLst>
                                        </p:cTn>
                                        <p:tgtEl>
                                          <p:spTgt spid="12"/>
                                        </p:tgtEl>
                                        <p:attrNameLst>
                                          <p:attrName>style.visibility</p:attrName>
                                        </p:attrNameLst>
                                      </p:cBhvr>
                                      <p:to>
                                        <p:strVal val="visible"/>
                                      </p:to>
                                    </p:set>
                                    <p:anim calcmode="lin" valueType="num">
                                      <p:cBhvr>
                                        <p:cTn id="116" dur="1000" fill="hold"/>
                                        <p:tgtEl>
                                          <p:spTgt spid="12"/>
                                        </p:tgtEl>
                                        <p:attrNameLst>
                                          <p:attrName>ppt_w</p:attrName>
                                        </p:attrNameLst>
                                      </p:cBhvr>
                                      <p:tavLst>
                                        <p:tav tm="0">
                                          <p:val>
                                            <p:strVal val="#ppt_w*0.70"/>
                                          </p:val>
                                        </p:tav>
                                        <p:tav tm="100000">
                                          <p:val>
                                            <p:strVal val="#ppt_w"/>
                                          </p:val>
                                        </p:tav>
                                      </p:tavLst>
                                    </p:anim>
                                    <p:anim calcmode="lin" valueType="num">
                                      <p:cBhvr>
                                        <p:cTn id="117" dur="1000" fill="hold"/>
                                        <p:tgtEl>
                                          <p:spTgt spid="12"/>
                                        </p:tgtEl>
                                        <p:attrNameLst>
                                          <p:attrName>ppt_h</p:attrName>
                                        </p:attrNameLst>
                                      </p:cBhvr>
                                      <p:tavLst>
                                        <p:tav tm="0">
                                          <p:val>
                                            <p:strVal val="#ppt_h"/>
                                          </p:val>
                                        </p:tav>
                                        <p:tav tm="100000">
                                          <p:val>
                                            <p:strVal val="#ppt_h"/>
                                          </p:val>
                                        </p:tav>
                                      </p:tavLst>
                                    </p:anim>
                                    <p:animEffect transition="in" filter="fade">
                                      <p:cBhvr>
                                        <p:cTn id="118" dur="1000"/>
                                        <p:tgtEl>
                                          <p:spTgt spid="12"/>
                                        </p:tgtEl>
                                      </p:cBhvr>
                                    </p:animEffect>
                                  </p:childTnLst>
                                </p:cTn>
                              </p:par>
                            </p:childTnLst>
                          </p:cTn>
                        </p:par>
                        <p:par>
                          <p:cTn id="119" fill="hold">
                            <p:stCondLst>
                              <p:cond delay="2000"/>
                            </p:stCondLst>
                            <p:childTnLst>
                              <p:par>
                                <p:cTn id="120" presetID="23" presetClass="entr" presetSubtype="16" fill="hold" grpId="0" nodeType="afterEffect">
                                  <p:stCondLst>
                                    <p:cond delay="0"/>
                                  </p:stCondLst>
                                  <p:childTnLst>
                                    <p:set>
                                      <p:cBhvr>
                                        <p:cTn id="121" dur="1" fill="hold">
                                          <p:stCondLst>
                                            <p:cond delay="0"/>
                                          </p:stCondLst>
                                        </p:cTn>
                                        <p:tgtEl>
                                          <p:spTgt spid="132156"/>
                                        </p:tgtEl>
                                        <p:attrNameLst>
                                          <p:attrName>style.visibility</p:attrName>
                                        </p:attrNameLst>
                                      </p:cBhvr>
                                      <p:to>
                                        <p:strVal val="visible"/>
                                      </p:to>
                                    </p:set>
                                    <p:anim calcmode="lin" valueType="num">
                                      <p:cBhvr>
                                        <p:cTn id="122" dur="500" fill="hold"/>
                                        <p:tgtEl>
                                          <p:spTgt spid="132156"/>
                                        </p:tgtEl>
                                        <p:attrNameLst>
                                          <p:attrName>ppt_w</p:attrName>
                                        </p:attrNameLst>
                                      </p:cBhvr>
                                      <p:tavLst>
                                        <p:tav tm="0">
                                          <p:val>
                                            <p:fltVal val="0"/>
                                          </p:val>
                                        </p:tav>
                                        <p:tav tm="100000">
                                          <p:val>
                                            <p:strVal val="#ppt_w"/>
                                          </p:val>
                                        </p:tav>
                                      </p:tavLst>
                                    </p:anim>
                                    <p:anim calcmode="lin" valueType="num">
                                      <p:cBhvr>
                                        <p:cTn id="123" dur="500" fill="hold"/>
                                        <p:tgtEl>
                                          <p:spTgt spid="132156"/>
                                        </p:tgtEl>
                                        <p:attrNameLst>
                                          <p:attrName>ppt_h</p:attrName>
                                        </p:attrNameLst>
                                      </p:cBhvr>
                                      <p:tavLst>
                                        <p:tav tm="0">
                                          <p:val>
                                            <p:fltVal val="0"/>
                                          </p:val>
                                        </p:tav>
                                        <p:tav tm="100000">
                                          <p:val>
                                            <p:strVal val="#ppt_h"/>
                                          </p:val>
                                        </p:tav>
                                      </p:tavLst>
                                    </p:anim>
                                  </p:childTnLst>
                                </p:cTn>
                              </p:par>
                            </p:childTnLst>
                          </p:cTn>
                        </p:par>
                      </p:childTnLst>
                    </p:cTn>
                  </p:par>
                  <p:par>
                    <p:cTn id="124" fill="hold">
                      <p:stCondLst>
                        <p:cond delay="indefinite"/>
                      </p:stCondLst>
                      <p:childTnLst>
                        <p:par>
                          <p:cTn id="125" fill="hold">
                            <p:stCondLst>
                              <p:cond delay="0"/>
                            </p:stCondLst>
                            <p:childTnLst>
                              <p:par>
                                <p:cTn id="126" presetID="53" presetClass="exit" presetSubtype="0" fill="hold" grpId="1" nodeType="clickEffect">
                                  <p:stCondLst>
                                    <p:cond delay="0"/>
                                  </p:stCondLst>
                                  <p:childTnLst>
                                    <p:anim calcmode="lin" valueType="num">
                                      <p:cBhvr>
                                        <p:cTn id="127" dur="500"/>
                                        <p:tgtEl>
                                          <p:spTgt spid="132156"/>
                                        </p:tgtEl>
                                        <p:attrNameLst>
                                          <p:attrName>ppt_w</p:attrName>
                                        </p:attrNameLst>
                                      </p:cBhvr>
                                      <p:tavLst>
                                        <p:tav tm="0">
                                          <p:val>
                                            <p:strVal val="ppt_w"/>
                                          </p:val>
                                        </p:tav>
                                        <p:tav tm="100000">
                                          <p:val>
                                            <p:fltVal val="0"/>
                                          </p:val>
                                        </p:tav>
                                      </p:tavLst>
                                    </p:anim>
                                    <p:anim calcmode="lin" valueType="num">
                                      <p:cBhvr>
                                        <p:cTn id="128" dur="500"/>
                                        <p:tgtEl>
                                          <p:spTgt spid="132156"/>
                                        </p:tgtEl>
                                        <p:attrNameLst>
                                          <p:attrName>ppt_h</p:attrName>
                                        </p:attrNameLst>
                                      </p:cBhvr>
                                      <p:tavLst>
                                        <p:tav tm="0">
                                          <p:val>
                                            <p:strVal val="ppt_h"/>
                                          </p:val>
                                        </p:tav>
                                        <p:tav tm="100000">
                                          <p:val>
                                            <p:fltVal val="0"/>
                                          </p:val>
                                        </p:tav>
                                      </p:tavLst>
                                    </p:anim>
                                    <p:animEffect transition="out" filter="fade">
                                      <p:cBhvr>
                                        <p:cTn id="129" dur="500"/>
                                        <p:tgtEl>
                                          <p:spTgt spid="132156"/>
                                        </p:tgtEl>
                                      </p:cBhvr>
                                    </p:animEffect>
                                    <p:set>
                                      <p:cBhvr>
                                        <p:cTn id="130" dur="1" fill="hold">
                                          <p:stCondLst>
                                            <p:cond delay="499"/>
                                          </p:stCondLst>
                                        </p:cTn>
                                        <p:tgtEl>
                                          <p:spTgt spid="132156"/>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23563"/>
                                        </p:tgtEl>
                                        <p:attrNameLst>
                                          <p:attrName>style.visibility</p:attrName>
                                        </p:attrNameLst>
                                      </p:cBhvr>
                                      <p:to>
                                        <p:strVal val="visible"/>
                                      </p:to>
                                    </p:set>
                                  </p:childTnLst>
                                </p:cTn>
                              </p:par>
                            </p:childTnLst>
                          </p:cTn>
                        </p:par>
                        <p:par>
                          <p:cTn id="133" fill="hold">
                            <p:stCondLst>
                              <p:cond delay="500"/>
                            </p:stCondLst>
                            <p:childTnLst>
                              <p:par>
                                <p:cTn id="134" presetID="55" presetClass="entr" presetSubtype="0" fill="hold" nodeType="afterEffect">
                                  <p:stCondLst>
                                    <p:cond delay="0"/>
                                  </p:stCondLst>
                                  <p:childTnLst>
                                    <p:set>
                                      <p:cBhvr>
                                        <p:cTn id="135" dur="1" fill="hold">
                                          <p:stCondLst>
                                            <p:cond delay="0"/>
                                          </p:stCondLst>
                                        </p:cTn>
                                        <p:tgtEl>
                                          <p:spTgt spid="23564"/>
                                        </p:tgtEl>
                                        <p:attrNameLst>
                                          <p:attrName>style.visibility</p:attrName>
                                        </p:attrNameLst>
                                      </p:cBhvr>
                                      <p:to>
                                        <p:strVal val="visible"/>
                                      </p:to>
                                    </p:set>
                                    <p:anim calcmode="lin" valueType="num">
                                      <p:cBhvr>
                                        <p:cTn id="136" dur="1000" fill="hold"/>
                                        <p:tgtEl>
                                          <p:spTgt spid="23564"/>
                                        </p:tgtEl>
                                        <p:attrNameLst>
                                          <p:attrName>ppt_w</p:attrName>
                                        </p:attrNameLst>
                                      </p:cBhvr>
                                      <p:tavLst>
                                        <p:tav tm="0">
                                          <p:val>
                                            <p:strVal val="#ppt_w*0.70"/>
                                          </p:val>
                                        </p:tav>
                                        <p:tav tm="100000">
                                          <p:val>
                                            <p:strVal val="#ppt_w"/>
                                          </p:val>
                                        </p:tav>
                                      </p:tavLst>
                                    </p:anim>
                                    <p:anim calcmode="lin" valueType="num">
                                      <p:cBhvr>
                                        <p:cTn id="137" dur="1000" fill="hold"/>
                                        <p:tgtEl>
                                          <p:spTgt spid="23564"/>
                                        </p:tgtEl>
                                        <p:attrNameLst>
                                          <p:attrName>ppt_h</p:attrName>
                                        </p:attrNameLst>
                                      </p:cBhvr>
                                      <p:tavLst>
                                        <p:tav tm="0">
                                          <p:val>
                                            <p:strVal val="#ppt_h"/>
                                          </p:val>
                                        </p:tav>
                                        <p:tav tm="100000">
                                          <p:val>
                                            <p:strVal val="#ppt_h"/>
                                          </p:val>
                                        </p:tav>
                                      </p:tavLst>
                                    </p:anim>
                                    <p:animEffect transition="in" filter="fade">
                                      <p:cBhvr>
                                        <p:cTn id="138" dur="1000"/>
                                        <p:tgtEl>
                                          <p:spTgt spid="23564"/>
                                        </p:tgtEl>
                                      </p:cBhvr>
                                    </p:animEffect>
                                  </p:childTnLst>
                                </p:cTn>
                              </p:par>
                              <p:par>
                                <p:cTn id="139" presetID="55" presetClass="entr" presetSubtype="0" fill="hold" nodeType="withEffect">
                                  <p:stCondLst>
                                    <p:cond delay="0"/>
                                  </p:stCondLst>
                                  <p:childTnLst>
                                    <p:set>
                                      <p:cBhvr>
                                        <p:cTn id="140" dur="1" fill="hold">
                                          <p:stCondLst>
                                            <p:cond delay="0"/>
                                          </p:stCondLst>
                                        </p:cTn>
                                        <p:tgtEl>
                                          <p:spTgt spid="23565"/>
                                        </p:tgtEl>
                                        <p:attrNameLst>
                                          <p:attrName>style.visibility</p:attrName>
                                        </p:attrNameLst>
                                      </p:cBhvr>
                                      <p:to>
                                        <p:strVal val="visible"/>
                                      </p:to>
                                    </p:set>
                                    <p:anim calcmode="lin" valueType="num">
                                      <p:cBhvr>
                                        <p:cTn id="141" dur="1000" fill="hold"/>
                                        <p:tgtEl>
                                          <p:spTgt spid="23565"/>
                                        </p:tgtEl>
                                        <p:attrNameLst>
                                          <p:attrName>ppt_w</p:attrName>
                                        </p:attrNameLst>
                                      </p:cBhvr>
                                      <p:tavLst>
                                        <p:tav tm="0">
                                          <p:val>
                                            <p:strVal val="#ppt_w*0.70"/>
                                          </p:val>
                                        </p:tav>
                                        <p:tav tm="100000">
                                          <p:val>
                                            <p:strVal val="#ppt_w"/>
                                          </p:val>
                                        </p:tav>
                                      </p:tavLst>
                                    </p:anim>
                                    <p:anim calcmode="lin" valueType="num">
                                      <p:cBhvr>
                                        <p:cTn id="142" dur="1000" fill="hold"/>
                                        <p:tgtEl>
                                          <p:spTgt spid="23565"/>
                                        </p:tgtEl>
                                        <p:attrNameLst>
                                          <p:attrName>ppt_h</p:attrName>
                                        </p:attrNameLst>
                                      </p:cBhvr>
                                      <p:tavLst>
                                        <p:tav tm="0">
                                          <p:val>
                                            <p:strVal val="#ppt_h"/>
                                          </p:val>
                                        </p:tav>
                                        <p:tav tm="100000">
                                          <p:val>
                                            <p:strVal val="#ppt_h"/>
                                          </p:val>
                                        </p:tav>
                                      </p:tavLst>
                                    </p:anim>
                                    <p:animEffect transition="in" filter="fade">
                                      <p:cBhvr>
                                        <p:cTn id="143" dur="1000"/>
                                        <p:tgtEl>
                                          <p:spTgt spid="23565"/>
                                        </p:tgtEl>
                                      </p:cBhvr>
                                    </p:animEffect>
                                  </p:childTnLst>
                                </p:cTn>
                              </p:par>
                              <p:par>
                                <p:cTn id="144" presetID="55" presetClass="entr" presetSubtype="0" fill="hold" nodeType="withEffect">
                                  <p:stCondLst>
                                    <p:cond delay="0"/>
                                  </p:stCondLst>
                                  <p:childTnLst>
                                    <p:set>
                                      <p:cBhvr>
                                        <p:cTn id="145" dur="1" fill="hold">
                                          <p:stCondLst>
                                            <p:cond delay="0"/>
                                          </p:stCondLst>
                                        </p:cTn>
                                        <p:tgtEl>
                                          <p:spTgt spid="23566"/>
                                        </p:tgtEl>
                                        <p:attrNameLst>
                                          <p:attrName>style.visibility</p:attrName>
                                        </p:attrNameLst>
                                      </p:cBhvr>
                                      <p:to>
                                        <p:strVal val="visible"/>
                                      </p:to>
                                    </p:set>
                                    <p:anim calcmode="lin" valueType="num">
                                      <p:cBhvr>
                                        <p:cTn id="146" dur="1000" fill="hold"/>
                                        <p:tgtEl>
                                          <p:spTgt spid="23566"/>
                                        </p:tgtEl>
                                        <p:attrNameLst>
                                          <p:attrName>ppt_w</p:attrName>
                                        </p:attrNameLst>
                                      </p:cBhvr>
                                      <p:tavLst>
                                        <p:tav tm="0">
                                          <p:val>
                                            <p:strVal val="#ppt_w*0.70"/>
                                          </p:val>
                                        </p:tav>
                                        <p:tav tm="100000">
                                          <p:val>
                                            <p:strVal val="#ppt_w"/>
                                          </p:val>
                                        </p:tav>
                                      </p:tavLst>
                                    </p:anim>
                                    <p:anim calcmode="lin" valueType="num">
                                      <p:cBhvr>
                                        <p:cTn id="147" dur="1000" fill="hold"/>
                                        <p:tgtEl>
                                          <p:spTgt spid="23566"/>
                                        </p:tgtEl>
                                        <p:attrNameLst>
                                          <p:attrName>ppt_h</p:attrName>
                                        </p:attrNameLst>
                                      </p:cBhvr>
                                      <p:tavLst>
                                        <p:tav tm="0">
                                          <p:val>
                                            <p:strVal val="#ppt_h"/>
                                          </p:val>
                                        </p:tav>
                                        <p:tav tm="100000">
                                          <p:val>
                                            <p:strVal val="#ppt_h"/>
                                          </p:val>
                                        </p:tav>
                                      </p:tavLst>
                                    </p:anim>
                                    <p:animEffect transition="in" filter="fade">
                                      <p:cBhvr>
                                        <p:cTn id="148" dur="1000"/>
                                        <p:tgtEl>
                                          <p:spTgt spid="23566"/>
                                        </p:tgtEl>
                                      </p:cBhvr>
                                    </p:animEffect>
                                  </p:childTnLst>
                                </p:cTn>
                              </p:par>
                            </p:childTnLst>
                          </p:cTn>
                        </p:par>
                      </p:childTnLst>
                    </p:cTn>
                  </p:par>
                  <p:par>
                    <p:cTn id="149" fill="hold">
                      <p:stCondLst>
                        <p:cond delay="indefinite"/>
                      </p:stCondLst>
                      <p:childTnLst>
                        <p:par>
                          <p:cTn id="150" fill="hold">
                            <p:stCondLst>
                              <p:cond delay="0"/>
                            </p:stCondLst>
                            <p:childTnLst>
                              <p:par>
                                <p:cTn id="151" presetID="18" presetClass="entr" presetSubtype="6" fill="hold" grpId="0" nodeType="clickEffect">
                                  <p:stCondLst>
                                    <p:cond delay="0"/>
                                  </p:stCondLst>
                                  <p:childTnLst>
                                    <p:set>
                                      <p:cBhvr>
                                        <p:cTn id="152" dur="1" fill="hold">
                                          <p:stCondLst>
                                            <p:cond delay="0"/>
                                          </p:stCondLst>
                                        </p:cTn>
                                        <p:tgtEl>
                                          <p:spTgt spid="132151"/>
                                        </p:tgtEl>
                                        <p:attrNameLst>
                                          <p:attrName>style.visibility</p:attrName>
                                        </p:attrNameLst>
                                      </p:cBhvr>
                                      <p:to>
                                        <p:strVal val="visible"/>
                                      </p:to>
                                    </p:set>
                                    <p:animEffect transition="in" filter="strips(downRight)">
                                      <p:cBhvr>
                                        <p:cTn id="153" dur="1000"/>
                                        <p:tgtEl>
                                          <p:spTgt spid="132151"/>
                                        </p:tgtEl>
                                      </p:cBhvr>
                                    </p:animEffect>
                                  </p:childTnLst>
                                </p:cTn>
                              </p:par>
                            </p:childTnLst>
                          </p:cTn>
                        </p:par>
                      </p:childTnLst>
                    </p:cTn>
                  </p:par>
                  <p:par>
                    <p:cTn id="154" fill="hold">
                      <p:stCondLst>
                        <p:cond delay="indefinite"/>
                      </p:stCondLst>
                      <p:childTnLst>
                        <p:par>
                          <p:cTn id="155" fill="hold">
                            <p:stCondLst>
                              <p:cond delay="0"/>
                            </p:stCondLst>
                            <p:childTnLst>
                              <p:par>
                                <p:cTn id="156" presetID="49" presetClass="path" presetSubtype="0" accel="50000" decel="50000" fill="hold" nodeType="clickEffect">
                                  <p:stCondLst>
                                    <p:cond delay="0"/>
                                  </p:stCondLst>
                                  <p:childTnLst>
                                    <p:animMotion origin="layout" path="M 3.61111E-6 4.07407E-6 L 0.13923 0.20972 " pathEditMode="relative" rAng="0" ptsTypes="AA">
                                      <p:cBhvr>
                                        <p:cTn id="157" dur="2000" fill="hold"/>
                                        <p:tgtEl>
                                          <p:spTgt spid="23563"/>
                                        </p:tgtEl>
                                        <p:attrNameLst>
                                          <p:attrName>ppt_x</p:attrName>
                                          <p:attrName>ppt_y</p:attrName>
                                        </p:attrNameLst>
                                      </p:cBhvr>
                                      <p:rCtr x="70" y="105"/>
                                    </p:animMotion>
                                  </p:childTnLst>
                                </p:cTn>
                              </p:par>
                              <p:par>
                                <p:cTn id="158" presetID="49" presetClass="path" presetSubtype="0" accel="50000" decel="50000" fill="hold" nodeType="withEffect">
                                  <p:stCondLst>
                                    <p:cond delay="0"/>
                                  </p:stCondLst>
                                  <p:childTnLst>
                                    <p:animMotion origin="layout" path="M 8.33333E-7 1.11022E-16 L 0.13333 0.19421 " pathEditMode="relative" rAng="0" ptsTypes="AA">
                                      <p:cBhvr>
                                        <p:cTn id="159" dur="2000" fill="hold"/>
                                        <p:tgtEl>
                                          <p:spTgt spid="23564"/>
                                        </p:tgtEl>
                                        <p:attrNameLst>
                                          <p:attrName>ppt_x</p:attrName>
                                          <p:attrName>ppt_y</p:attrName>
                                        </p:attrNameLst>
                                      </p:cBhvr>
                                      <p:rCtr x="67" y="97"/>
                                    </p:animMotion>
                                  </p:childTnLst>
                                </p:cTn>
                              </p:par>
                              <p:par>
                                <p:cTn id="160" presetID="49" presetClass="path" presetSubtype="0" accel="50000" decel="50000" fill="hold" nodeType="withEffect">
                                  <p:stCondLst>
                                    <p:cond delay="0"/>
                                  </p:stCondLst>
                                  <p:childTnLst>
                                    <p:animMotion origin="layout" path="M 1.66667E-6 1.11022E-16 L 0.13385 0.19421 " pathEditMode="relative" rAng="0" ptsTypes="AA">
                                      <p:cBhvr>
                                        <p:cTn id="161" dur="2000" fill="hold"/>
                                        <p:tgtEl>
                                          <p:spTgt spid="23565"/>
                                        </p:tgtEl>
                                        <p:attrNameLst>
                                          <p:attrName>ppt_x</p:attrName>
                                          <p:attrName>ppt_y</p:attrName>
                                        </p:attrNameLst>
                                      </p:cBhvr>
                                      <p:rCtr x="67" y="97"/>
                                    </p:animMotion>
                                  </p:childTnLst>
                                </p:cTn>
                              </p:par>
                              <p:par>
                                <p:cTn id="162" presetID="49" presetClass="path" presetSubtype="0" accel="50000" decel="50000" fill="hold" nodeType="withEffect">
                                  <p:stCondLst>
                                    <p:cond delay="0"/>
                                  </p:stCondLst>
                                  <p:childTnLst>
                                    <p:animMotion origin="layout" path="M 3.88889E-6 4.81481E-6 L 0.13385 0.19421 " pathEditMode="relative" rAng="0" ptsTypes="AA">
                                      <p:cBhvr>
                                        <p:cTn id="163" dur="2000" fill="hold"/>
                                        <p:tgtEl>
                                          <p:spTgt spid="23566"/>
                                        </p:tgtEl>
                                        <p:attrNameLst>
                                          <p:attrName>ppt_x</p:attrName>
                                          <p:attrName>ppt_y</p:attrName>
                                        </p:attrNameLst>
                                      </p:cBhvr>
                                      <p:rCtr x="67" y="97"/>
                                    </p:animMotion>
                                  </p:childTnLst>
                                </p:cTn>
                              </p:par>
                              <p:par>
                                <p:cTn id="164" presetID="53" presetClass="exit" presetSubtype="0" fill="hold" nodeType="withEffect">
                                  <p:stCondLst>
                                    <p:cond delay="0"/>
                                  </p:stCondLst>
                                  <p:childTnLst>
                                    <p:anim calcmode="lin" valueType="num">
                                      <p:cBhvr>
                                        <p:cTn id="165" dur="1000"/>
                                        <p:tgtEl>
                                          <p:spTgt spid="23563"/>
                                        </p:tgtEl>
                                        <p:attrNameLst>
                                          <p:attrName>ppt_w</p:attrName>
                                        </p:attrNameLst>
                                      </p:cBhvr>
                                      <p:tavLst>
                                        <p:tav tm="0">
                                          <p:val>
                                            <p:strVal val="ppt_w"/>
                                          </p:val>
                                        </p:tav>
                                        <p:tav tm="100000">
                                          <p:val>
                                            <p:fltVal val="0"/>
                                          </p:val>
                                        </p:tav>
                                      </p:tavLst>
                                    </p:anim>
                                    <p:anim calcmode="lin" valueType="num">
                                      <p:cBhvr>
                                        <p:cTn id="166" dur="1000"/>
                                        <p:tgtEl>
                                          <p:spTgt spid="23563"/>
                                        </p:tgtEl>
                                        <p:attrNameLst>
                                          <p:attrName>ppt_h</p:attrName>
                                        </p:attrNameLst>
                                      </p:cBhvr>
                                      <p:tavLst>
                                        <p:tav tm="0">
                                          <p:val>
                                            <p:strVal val="ppt_h"/>
                                          </p:val>
                                        </p:tav>
                                        <p:tav tm="100000">
                                          <p:val>
                                            <p:fltVal val="0"/>
                                          </p:val>
                                        </p:tav>
                                      </p:tavLst>
                                    </p:anim>
                                    <p:animEffect transition="out" filter="fade">
                                      <p:cBhvr>
                                        <p:cTn id="167" dur="1000"/>
                                        <p:tgtEl>
                                          <p:spTgt spid="23563"/>
                                        </p:tgtEl>
                                      </p:cBhvr>
                                    </p:animEffect>
                                    <p:set>
                                      <p:cBhvr>
                                        <p:cTn id="168" dur="1" fill="hold">
                                          <p:stCondLst>
                                            <p:cond delay="999"/>
                                          </p:stCondLst>
                                        </p:cTn>
                                        <p:tgtEl>
                                          <p:spTgt spid="23563"/>
                                        </p:tgtEl>
                                        <p:attrNameLst>
                                          <p:attrName>style.visibility</p:attrName>
                                        </p:attrNameLst>
                                      </p:cBhvr>
                                      <p:to>
                                        <p:strVal val="hidden"/>
                                      </p:to>
                                    </p:set>
                                  </p:childTnLst>
                                </p:cTn>
                              </p:par>
                            </p:childTnLst>
                          </p:cTn>
                        </p:par>
                      </p:childTnLst>
                    </p:cTn>
                  </p:par>
                  <p:par>
                    <p:cTn id="169" fill="hold">
                      <p:stCondLst>
                        <p:cond delay="indefinite"/>
                      </p:stCondLst>
                      <p:childTnLst>
                        <p:par>
                          <p:cTn id="170" fill="hold">
                            <p:stCondLst>
                              <p:cond delay="0"/>
                            </p:stCondLst>
                            <p:childTnLst>
                              <p:par>
                                <p:cTn id="171" presetID="8" presetClass="exit" presetSubtype="16" fill="hold" grpId="1" nodeType="clickEffect">
                                  <p:stCondLst>
                                    <p:cond delay="0"/>
                                  </p:stCondLst>
                                  <p:childTnLst>
                                    <p:animEffect transition="out" filter="diamond(in)">
                                      <p:cBhvr>
                                        <p:cTn id="172" dur="2000"/>
                                        <p:tgtEl>
                                          <p:spTgt spid="132151"/>
                                        </p:tgtEl>
                                      </p:cBhvr>
                                    </p:animEffect>
                                    <p:set>
                                      <p:cBhvr>
                                        <p:cTn id="173" dur="1" fill="hold">
                                          <p:stCondLst>
                                            <p:cond delay="1999"/>
                                          </p:stCondLst>
                                        </p:cTn>
                                        <p:tgtEl>
                                          <p:spTgt spid="132151"/>
                                        </p:tgtEl>
                                        <p:attrNameLst>
                                          <p:attrName>style.visibility</p:attrName>
                                        </p:attrNameLst>
                                      </p:cBhvr>
                                      <p:to>
                                        <p:strVal val="hidden"/>
                                      </p:to>
                                    </p:set>
                                  </p:childTnLst>
                                </p:cTn>
                              </p:par>
                            </p:childTnLst>
                          </p:cTn>
                        </p:par>
                        <p:par>
                          <p:cTn id="174" fill="hold">
                            <p:stCondLst>
                              <p:cond delay="2000"/>
                            </p:stCondLst>
                            <p:childTnLst>
                              <p:par>
                                <p:cTn id="175" presetID="55" presetClass="entr" presetSubtype="0" fill="hold" grpId="0" nodeType="afterEffect">
                                  <p:stCondLst>
                                    <p:cond delay="0"/>
                                  </p:stCondLst>
                                  <p:childTnLst>
                                    <p:set>
                                      <p:cBhvr>
                                        <p:cTn id="176" dur="1" fill="hold">
                                          <p:stCondLst>
                                            <p:cond delay="0"/>
                                          </p:stCondLst>
                                        </p:cTn>
                                        <p:tgtEl>
                                          <p:spTgt spid="132152"/>
                                        </p:tgtEl>
                                        <p:attrNameLst>
                                          <p:attrName>style.visibility</p:attrName>
                                        </p:attrNameLst>
                                      </p:cBhvr>
                                      <p:to>
                                        <p:strVal val="visible"/>
                                      </p:to>
                                    </p:set>
                                    <p:anim calcmode="lin" valueType="num">
                                      <p:cBhvr>
                                        <p:cTn id="177" dur="1000" fill="hold"/>
                                        <p:tgtEl>
                                          <p:spTgt spid="132152"/>
                                        </p:tgtEl>
                                        <p:attrNameLst>
                                          <p:attrName>ppt_w</p:attrName>
                                        </p:attrNameLst>
                                      </p:cBhvr>
                                      <p:tavLst>
                                        <p:tav tm="0">
                                          <p:val>
                                            <p:strVal val="#ppt_w*0.70"/>
                                          </p:val>
                                        </p:tav>
                                        <p:tav tm="100000">
                                          <p:val>
                                            <p:strVal val="#ppt_w"/>
                                          </p:val>
                                        </p:tav>
                                      </p:tavLst>
                                    </p:anim>
                                    <p:anim calcmode="lin" valueType="num">
                                      <p:cBhvr>
                                        <p:cTn id="178" dur="1000" fill="hold"/>
                                        <p:tgtEl>
                                          <p:spTgt spid="132152"/>
                                        </p:tgtEl>
                                        <p:attrNameLst>
                                          <p:attrName>ppt_h</p:attrName>
                                        </p:attrNameLst>
                                      </p:cBhvr>
                                      <p:tavLst>
                                        <p:tav tm="0">
                                          <p:val>
                                            <p:strVal val="#ppt_h"/>
                                          </p:val>
                                        </p:tav>
                                        <p:tav tm="100000">
                                          <p:val>
                                            <p:strVal val="#ppt_h"/>
                                          </p:val>
                                        </p:tav>
                                      </p:tavLst>
                                    </p:anim>
                                    <p:animEffect transition="in" filter="fade">
                                      <p:cBhvr>
                                        <p:cTn id="179" dur="1000"/>
                                        <p:tgtEl>
                                          <p:spTgt spid="132152"/>
                                        </p:tgtEl>
                                      </p:cBhvr>
                                    </p:animEffect>
                                  </p:childTnLst>
                                </p:cTn>
                              </p:par>
                            </p:childTnLst>
                          </p:cTn>
                        </p:par>
                      </p:childTnLst>
                    </p:cTn>
                  </p:par>
                  <p:par>
                    <p:cTn id="180" fill="hold">
                      <p:stCondLst>
                        <p:cond delay="indefinite"/>
                      </p:stCondLst>
                      <p:childTnLst>
                        <p:par>
                          <p:cTn id="181" fill="hold">
                            <p:stCondLst>
                              <p:cond delay="0"/>
                            </p:stCondLst>
                            <p:childTnLst>
                              <p:par>
                                <p:cTn id="182" presetID="18" presetClass="entr" presetSubtype="9" fill="hold" nodeType="clickEffect">
                                  <p:stCondLst>
                                    <p:cond delay="0"/>
                                  </p:stCondLst>
                                  <p:childTnLst>
                                    <p:set>
                                      <p:cBhvr>
                                        <p:cTn id="183" dur="1" fill="hold">
                                          <p:stCondLst>
                                            <p:cond delay="0"/>
                                          </p:stCondLst>
                                        </p:cTn>
                                        <p:tgtEl>
                                          <p:spTgt spid="132153"/>
                                        </p:tgtEl>
                                        <p:attrNameLst>
                                          <p:attrName>style.visibility</p:attrName>
                                        </p:attrNameLst>
                                      </p:cBhvr>
                                      <p:to>
                                        <p:strVal val="visible"/>
                                      </p:to>
                                    </p:set>
                                    <p:animEffect transition="in" filter="strips(upLeft)">
                                      <p:cBhvr>
                                        <p:cTn id="184" dur="1000"/>
                                        <p:tgtEl>
                                          <p:spTgt spid="132153"/>
                                        </p:tgtEl>
                                      </p:cBhvr>
                                    </p:animEffect>
                                  </p:childTnLst>
                                </p:cTn>
                              </p:par>
                            </p:childTnLst>
                          </p:cTn>
                        </p:par>
                        <p:par>
                          <p:cTn id="185" fill="hold">
                            <p:stCondLst>
                              <p:cond delay="1000"/>
                            </p:stCondLst>
                            <p:childTnLst>
                              <p:par>
                                <p:cTn id="186" presetID="55" presetClass="entr" presetSubtype="0" fill="hold" grpId="0" nodeType="afterEffect">
                                  <p:stCondLst>
                                    <p:cond delay="0"/>
                                  </p:stCondLst>
                                  <p:childTnLst>
                                    <p:set>
                                      <p:cBhvr>
                                        <p:cTn id="187" dur="1" fill="hold">
                                          <p:stCondLst>
                                            <p:cond delay="0"/>
                                          </p:stCondLst>
                                        </p:cTn>
                                        <p:tgtEl>
                                          <p:spTgt spid="132154"/>
                                        </p:tgtEl>
                                        <p:attrNameLst>
                                          <p:attrName>style.visibility</p:attrName>
                                        </p:attrNameLst>
                                      </p:cBhvr>
                                      <p:to>
                                        <p:strVal val="visible"/>
                                      </p:to>
                                    </p:set>
                                    <p:anim calcmode="lin" valueType="num">
                                      <p:cBhvr>
                                        <p:cTn id="188" dur="1000" fill="hold"/>
                                        <p:tgtEl>
                                          <p:spTgt spid="132154"/>
                                        </p:tgtEl>
                                        <p:attrNameLst>
                                          <p:attrName>ppt_w</p:attrName>
                                        </p:attrNameLst>
                                      </p:cBhvr>
                                      <p:tavLst>
                                        <p:tav tm="0">
                                          <p:val>
                                            <p:strVal val="#ppt_w*0.70"/>
                                          </p:val>
                                        </p:tav>
                                        <p:tav tm="100000">
                                          <p:val>
                                            <p:strVal val="#ppt_w"/>
                                          </p:val>
                                        </p:tav>
                                      </p:tavLst>
                                    </p:anim>
                                    <p:anim calcmode="lin" valueType="num">
                                      <p:cBhvr>
                                        <p:cTn id="189" dur="1000" fill="hold"/>
                                        <p:tgtEl>
                                          <p:spTgt spid="132154"/>
                                        </p:tgtEl>
                                        <p:attrNameLst>
                                          <p:attrName>ppt_h</p:attrName>
                                        </p:attrNameLst>
                                      </p:cBhvr>
                                      <p:tavLst>
                                        <p:tav tm="0">
                                          <p:val>
                                            <p:strVal val="#ppt_h"/>
                                          </p:val>
                                        </p:tav>
                                        <p:tav tm="100000">
                                          <p:val>
                                            <p:strVal val="#ppt_h"/>
                                          </p:val>
                                        </p:tav>
                                      </p:tavLst>
                                    </p:anim>
                                    <p:animEffect transition="in" filter="fade">
                                      <p:cBhvr>
                                        <p:cTn id="190" dur="1000"/>
                                        <p:tgtEl>
                                          <p:spTgt spid="132154"/>
                                        </p:tgtEl>
                                      </p:cBhvr>
                                    </p:animEffect>
                                  </p:childTnLst>
                                </p:cTn>
                              </p:par>
                              <p:par>
                                <p:cTn id="191" presetID="9" presetClass="entr" presetSubtype="0" fill="hold" nodeType="withEffect">
                                  <p:stCondLst>
                                    <p:cond delay="0"/>
                                  </p:stCondLst>
                                  <p:childTnLst>
                                    <p:set>
                                      <p:cBhvr>
                                        <p:cTn id="192" dur="1" fill="hold">
                                          <p:stCondLst>
                                            <p:cond delay="0"/>
                                          </p:stCondLst>
                                        </p:cTn>
                                        <p:tgtEl>
                                          <p:spTgt spid="23568"/>
                                        </p:tgtEl>
                                        <p:attrNameLst>
                                          <p:attrName>style.visibility</p:attrName>
                                        </p:attrNameLst>
                                      </p:cBhvr>
                                      <p:to>
                                        <p:strVal val="visible"/>
                                      </p:to>
                                    </p:set>
                                    <p:animEffect transition="in" filter="dissolve">
                                      <p:cBhvr>
                                        <p:cTn id="193" dur="500"/>
                                        <p:tgtEl>
                                          <p:spTgt spid="23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p:bldP spid="132100" grpId="0" animBg="1"/>
      <p:bldP spid="132151" grpId="0" animBg="1"/>
      <p:bldP spid="132151" grpId="1" animBg="1"/>
      <p:bldP spid="132152" grpId="0" animBg="1"/>
      <p:bldP spid="132154" grpId="0" animBg="1"/>
      <p:bldP spid="132155" grpId="0" animBg="1"/>
      <p:bldP spid="132155" grpId="1" animBg="1"/>
      <p:bldP spid="132155" grpId="2" animBg="1"/>
      <p:bldP spid="132156" grpId="0" animBg="1"/>
      <p:bldP spid="13215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752600" y="76200"/>
            <a:ext cx="4533912" cy="487363"/>
          </a:xfrm>
        </p:spPr>
        <p:txBody>
          <a:bodyPr>
            <a:normAutofit fontScale="90000"/>
          </a:bodyPr>
          <a:lstStyle/>
          <a:p>
            <a:pPr eaLnBrk="1" hangingPunct="1"/>
            <a:r>
              <a:rPr lang="it-IT" sz="2400" b="1" dirty="0" smtClean="0"/>
              <a:t>Mutazioni cromosomiche strutturali stabili e bilanciate</a:t>
            </a:r>
          </a:p>
        </p:txBody>
      </p:sp>
      <p:grpSp>
        <p:nvGrpSpPr>
          <p:cNvPr id="2" name="Group 3"/>
          <p:cNvGrpSpPr>
            <a:grpSpLocks/>
          </p:cNvGrpSpPr>
          <p:nvPr/>
        </p:nvGrpSpPr>
        <p:grpSpPr bwMode="auto">
          <a:xfrm>
            <a:off x="3581400" y="4424386"/>
            <a:ext cx="457200" cy="1752600"/>
            <a:chOff x="720" y="1104"/>
            <a:chExt cx="288" cy="1104"/>
          </a:xfrm>
        </p:grpSpPr>
        <p:grpSp>
          <p:nvGrpSpPr>
            <p:cNvPr id="3" name="Group 4"/>
            <p:cNvGrpSpPr>
              <a:grpSpLocks/>
            </p:cNvGrpSpPr>
            <p:nvPr/>
          </p:nvGrpSpPr>
          <p:grpSpPr bwMode="auto">
            <a:xfrm>
              <a:off x="720" y="1152"/>
              <a:ext cx="96" cy="1056"/>
              <a:chOff x="720" y="1152"/>
              <a:chExt cx="96" cy="1056"/>
            </a:xfrm>
          </p:grpSpPr>
          <p:sp>
            <p:nvSpPr>
              <p:cNvPr id="9313" name="Oval 5"/>
              <p:cNvSpPr>
                <a:spLocks noChangeArrowheads="1"/>
              </p:cNvSpPr>
              <p:nvPr/>
            </p:nvSpPr>
            <p:spPr bwMode="auto">
              <a:xfrm>
                <a:off x="720" y="148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nvGrpSpPr>
              <p:cNvPr id="4" name="Group 6"/>
              <p:cNvGrpSpPr>
                <a:grpSpLocks/>
              </p:cNvGrpSpPr>
              <p:nvPr/>
            </p:nvGrpSpPr>
            <p:grpSpPr bwMode="auto">
              <a:xfrm>
                <a:off x="768" y="1152"/>
                <a:ext cx="0" cy="1056"/>
                <a:chOff x="768" y="1152"/>
                <a:chExt cx="0" cy="1056"/>
              </a:xfrm>
            </p:grpSpPr>
            <p:sp>
              <p:nvSpPr>
                <p:cNvPr id="9315" name="Line 7"/>
                <p:cNvSpPr>
                  <a:spLocks noChangeShapeType="1"/>
                </p:cNvSpPr>
                <p:nvPr/>
              </p:nvSpPr>
              <p:spPr bwMode="auto">
                <a:xfrm>
                  <a:off x="768" y="1536"/>
                  <a:ext cx="0" cy="672"/>
                </a:xfrm>
                <a:prstGeom prst="line">
                  <a:avLst/>
                </a:prstGeom>
                <a:noFill/>
                <a:ln w="38100">
                  <a:solidFill>
                    <a:srgbClr val="FC3924"/>
                  </a:solidFill>
                  <a:round/>
                  <a:headEnd/>
                  <a:tailEnd/>
                </a:ln>
              </p:spPr>
              <p:txBody>
                <a:bodyPr/>
                <a:lstStyle/>
                <a:p>
                  <a:endParaRPr lang="it-IT"/>
                </a:p>
              </p:txBody>
            </p:sp>
            <p:sp>
              <p:nvSpPr>
                <p:cNvPr id="9316" name="Line 8"/>
                <p:cNvSpPr>
                  <a:spLocks noChangeShapeType="1"/>
                </p:cNvSpPr>
                <p:nvPr/>
              </p:nvSpPr>
              <p:spPr bwMode="auto">
                <a:xfrm>
                  <a:off x="768" y="1152"/>
                  <a:ext cx="0" cy="384"/>
                </a:xfrm>
                <a:prstGeom prst="line">
                  <a:avLst/>
                </a:prstGeom>
                <a:noFill/>
                <a:ln w="38100">
                  <a:solidFill>
                    <a:srgbClr val="FC3924"/>
                  </a:solidFill>
                  <a:round/>
                  <a:headEnd/>
                  <a:tailEnd/>
                </a:ln>
              </p:spPr>
              <p:txBody>
                <a:bodyPr/>
                <a:lstStyle/>
                <a:p>
                  <a:endParaRPr lang="it-IT"/>
                </a:p>
              </p:txBody>
            </p:sp>
          </p:grpSp>
        </p:grpSp>
        <p:sp>
          <p:nvSpPr>
            <p:cNvPr id="9312" name="Text Box 9"/>
            <p:cNvSpPr txBox="1">
              <a:spLocks noChangeArrowheads="1"/>
            </p:cNvSpPr>
            <p:nvPr/>
          </p:nvSpPr>
          <p:spPr bwMode="auto">
            <a:xfrm>
              <a:off x="758" y="1104"/>
              <a:ext cx="250" cy="1010"/>
            </a:xfrm>
            <a:prstGeom prst="rect">
              <a:avLst/>
            </a:prstGeom>
            <a:noFill/>
            <a:ln w="9525">
              <a:noFill/>
              <a:miter lim="800000"/>
              <a:headEnd/>
              <a:tailEnd/>
            </a:ln>
          </p:spPr>
          <p:txBody>
            <a:bodyPr>
              <a:spAutoFit/>
            </a:bodyPr>
            <a:lstStyle/>
            <a:p>
              <a:pPr>
                <a:spcBef>
                  <a:spcPct val="50000"/>
                </a:spcBef>
              </a:pPr>
              <a:r>
                <a:rPr lang="it-IT" sz="1800"/>
                <a:t>a b</a:t>
              </a:r>
            </a:p>
            <a:p>
              <a:pPr>
                <a:spcBef>
                  <a:spcPct val="50000"/>
                </a:spcBef>
              </a:pPr>
              <a:r>
                <a:rPr lang="it-IT" sz="1800"/>
                <a:t>c d e</a:t>
              </a:r>
            </a:p>
          </p:txBody>
        </p:sp>
      </p:grpSp>
      <p:sp>
        <p:nvSpPr>
          <p:cNvPr id="9220" name="AutoShape 10">
            <a:hlinkClick r:id="" action="ppaction://hlinkshowjump?jump=nextslide" highlightClick="1"/>
          </p:cNvPr>
          <p:cNvSpPr>
            <a:spLocks noChangeArrowheads="1"/>
          </p:cNvSpPr>
          <p:nvPr/>
        </p:nvSpPr>
        <p:spPr bwMode="auto">
          <a:xfrm>
            <a:off x="7812088" y="228600"/>
            <a:ext cx="792162"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5" name="Group 32"/>
          <p:cNvGrpSpPr>
            <a:grpSpLocks/>
          </p:cNvGrpSpPr>
          <p:nvPr/>
        </p:nvGrpSpPr>
        <p:grpSpPr bwMode="auto">
          <a:xfrm>
            <a:off x="1714480" y="2290786"/>
            <a:ext cx="457200" cy="1755775"/>
            <a:chOff x="3072" y="2686"/>
            <a:chExt cx="288" cy="1106"/>
          </a:xfrm>
        </p:grpSpPr>
        <p:sp>
          <p:nvSpPr>
            <p:cNvPr id="9290" name="Line 33"/>
            <p:cNvSpPr>
              <a:spLocks noChangeShapeType="1"/>
            </p:cNvSpPr>
            <p:nvPr/>
          </p:nvSpPr>
          <p:spPr bwMode="auto">
            <a:xfrm>
              <a:off x="3120" y="3120"/>
              <a:ext cx="0" cy="672"/>
            </a:xfrm>
            <a:prstGeom prst="line">
              <a:avLst/>
            </a:prstGeom>
            <a:noFill/>
            <a:ln w="38100">
              <a:solidFill>
                <a:srgbClr val="FC3924"/>
              </a:solidFill>
              <a:round/>
              <a:headEnd/>
              <a:tailEnd/>
            </a:ln>
          </p:spPr>
          <p:txBody>
            <a:bodyPr/>
            <a:lstStyle/>
            <a:p>
              <a:endParaRPr lang="it-IT"/>
            </a:p>
          </p:txBody>
        </p:sp>
        <p:sp>
          <p:nvSpPr>
            <p:cNvPr id="9291" name="Oval 34"/>
            <p:cNvSpPr>
              <a:spLocks noChangeArrowheads="1"/>
            </p:cNvSpPr>
            <p:nvPr/>
          </p:nvSpPr>
          <p:spPr bwMode="auto">
            <a:xfrm>
              <a:off x="3072" y="3072"/>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292" name="Line 35"/>
            <p:cNvSpPr>
              <a:spLocks noChangeShapeType="1"/>
            </p:cNvSpPr>
            <p:nvPr/>
          </p:nvSpPr>
          <p:spPr bwMode="auto">
            <a:xfrm>
              <a:off x="3120" y="2736"/>
              <a:ext cx="0" cy="384"/>
            </a:xfrm>
            <a:prstGeom prst="line">
              <a:avLst/>
            </a:prstGeom>
            <a:noFill/>
            <a:ln w="38100">
              <a:solidFill>
                <a:srgbClr val="FC3924"/>
              </a:solidFill>
              <a:round/>
              <a:headEnd/>
              <a:tailEnd/>
            </a:ln>
          </p:spPr>
          <p:txBody>
            <a:bodyPr/>
            <a:lstStyle/>
            <a:p>
              <a:endParaRPr lang="it-IT"/>
            </a:p>
          </p:txBody>
        </p:sp>
        <p:sp>
          <p:nvSpPr>
            <p:cNvPr id="9293" name="Text Box 36"/>
            <p:cNvSpPr txBox="1">
              <a:spLocks noChangeArrowheads="1"/>
            </p:cNvSpPr>
            <p:nvPr/>
          </p:nvSpPr>
          <p:spPr bwMode="auto">
            <a:xfrm>
              <a:off x="3110" y="2686"/>
              <a:ext cx="250" cy="1010"/>
            </a:xfrm>
            <a:prstGeom prst="rect">
              <a:avLst/>
            </a:prstGeom>
            <a:noFill/>
            <a:ln w="9525">
              <a:noFill/>
              <a:miter lim="800000"/>
              <a:headEnd/>
              <a:tailEnd/>
            </a:ln>
          </p:spPr>
          <p:txBody>
            <a:bodyPr>
              <a:spAutoFit/>
            </a:bodyPr>
            <a:lstStyle/>
            <a:p>
              <a:pPr>
                <a:spcBef>
                  <a:spcPct val="50000"/>
                </a:spcBef>
              </a:pPr>
              <a:r>
                <a:rPr lang="it-IT" sz="1800"/>
                <a:t>a b</a:t>
              </a:r>
            </a:p>
            <a:p>
              <a:pPr>
                <a:spcBef>
                  <a:spcPct val="50000"/>
                </a:spcBef>
              </a:pPr>
              <a:r>
                <a:rPr lang="it-IT" sz="1800"/>
                <a:t>d c e</a:t>
              </a:r>
            </a:p>
          </p:txBody>
        </p:sp>
      </p:grpSp>
      <p:grpSp>
        <p:nvGrpSpPr>
          <p:cNvPr id="6" name="Group 37"/>
          <p:cNvGrpSpPr>
            <a:grpSpLocks/>
          </p:cNvGrpSpPr>
          <p:nvPr/>
        </p:nvGrpSpPr>
        <p:grpSpPr bwMode="auto">
          <a:xfrm>
            <a:off x="1295400" y="4348186"/>
            <a:ext cx="473075" cy="762000"/>
            <a:chOff x="336" y="2208"/>
            <a:chExt cx="298" cy="480"/>
          </a:xfrm>
        </p:grpSpPr>
        <p:sp>
          <p:nvSpPr>
            <p:cNvPr id="9287" name="Oval 38"/>
            <p:cNvSpPr>
              <a:spLocks noChangeArrowheads="1"/>
            </p:cNvSpPr>
            <p:nvPr/>
          </p:nvSpPr>
          <p:spPr bwMode="auto">
            <a:xfrm>
              <a:off x="336" y="2592"/>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288" name="Line 39"/>
            <p:cNvSpPr>
              <a:spLocks noChangeShapeType="1"/>
            </p:cNvSpPr>
            <p:nvPr/>
          </p:nvSpPr>
          <p:spPr bwMode="auto">
            <a:xfrm>
              <a:off x="384" y="2208"/>
              <a:ext cx="0" cy="384"/>
            </a:xfrm>
            <a:prstGeom prst="line">
              <a:avLst/>
            </a:prstGeom>
            <a:noFill/>
            <a:ln w="38100">
              <a:solidFill>
                <a:srgbClr val="FC3924"/>
              </a:solidFill>
              <a:round/>
              <a:headEnd/>
              <a:tailEnd/>
            </a:ln>
          </p:spPr>
          <p:txBody>
            <a:bodyPr/>
            <a:lstStyle/>
            <a:p>
              <a:endParaRPr lang="it-IT"/>
            </a:p>
          </p:txBody>
        </p:sp>
        <p:sp>
          <p:nvSpPr>
            <p:cNvPr id="9289" name="Text Box 40"/>
            <p:cNvSpPr txBox="1">
              <a:spLocks noChangeArrowheads="1"/>
            </p:cNvSpPr>
            <p:nvPr/>
          </p:nvSpPr>
          <p:spPr bwMode="auto">
            <a:xfrm>
              <a:off x="384" y="2208"/>
              <a:ext cx="250" cy="404"/>
            </a:xfrm>
            <a:prstGeom prst="rect">
              <a:avLst/>
            </a:prstGeom>
            <a:noFill/>
            <a:ln w="9525">
              <a:noFill/>
              <a:miter lim="800000"/>
              <a:headEnd/>
              <a:tailEnd/>
            </a:ln>
          </p:spPr>
          <p:txBody>
            <a:bodyPr>
              <a:spAutoFit/>
            </a:bodyPr>
            <a:lstStyle/>
            <a:p>
              <a:pPr>
                <a:spcBef>
                  <a:spcPct val="50000"/>
                </a:spcBef>
              </a:pPr>
              <a:r>
                <a:rPr lang="it-IT" sz="1800"/>
                <a:t>a b</a:t>
              </a:r>
            </a:p>
          </p:txBody>
        </p:sp>
      </p:grpSp>
      <p:grpSp>
        <p:nvGrpSpPr>
          <p:cNvPr id="7" name="Group 41"/>
          <p:cNvGrpSpPr>
            <a:grpSpLocks/>
          </p:cNvGrpSpPr>
          <p:nvPr/>
        </p:nvGrpSpPr>
        <p:grpSpPr bwMode="auto">
          <a:xfrm>
            <a:off x="7543800" y="2273317"/>
            <a:ext cx="457200" cy="1755775"/>
            <a:chOff x="4032" y="2686"/>
            <a:chExt cx="288" cy="1106"/>
          </a:xfrm>
        </p:grpSpPr>
        <p:sp>
          <p:nvSpPr>
            <p:cNvPr id="9283" name="Line 42"/>
            <p:cNvSpPr>
              <a:spLocks noChangeShapeType="1"/>
            </p:cNvSpPr>
            <p:nvPr/>
          </p:nvSpPr>
          <p:spPr bwMode="auto">
            <a:xfrm>
              <a:off x="4080" y="3120"/>
              <a:ext cx="0" cy="672"/>
            </a:xfrm>
            <a:prstGeom prst="line">
              <a:avLst/>
            </a:prstGeom>
            <a:noFill/>
            <a:ln w="38100">
              <a:solidFill>
                <a:srgbClr val="FC3924"/>
              </a:solidFill>
              <a:round/>
              <a:headEnd/>
              <a:tailEnd/>
            </a:ln>
          </p:spPr>
          <p:txBody>
            <a:bodyPr/>
            <a:lstStyle/>
            <a:p>
              <a:endParaRPr lang="it-IT"/>
            </a:p>
          </p:txBody>
        </p:sp>
        <p:sp>
          <p:nvSpPr>
            <p:cNvPr id="9284" name="Oval 43"/>
            <p:cNvSpPr>
              <a:spLocks noChangeArrowheads="1"/>
            </p:cNvSpPr>
            <p:nvPr/>
          </p:nvSpPr>
          <p:spPr bwMode="auto">
            <a:xfrm>
              <a:off x="4032" y="3216"/>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285" name="Line 44"/>
            <p:cNvSpPr>
              <a:spLocks noChangeShapeType="1"/>
            </p:cNvSpPr>
            <p:nvPr/>
          </p:nvSpPr>
          <p:spPr bwMode="auto">
            <a:xfrm>
              <a:off x="4080" y="2736"/>
              <a:ext cx="0" cy="384"/>
            </a:xfrm>
            <a:prstGeom prst="line">
              <a:avLst/>
            </a:prstGeom>
            <a:noFill/>
            <a:ln w="38100">
              <a:solidFill>
                <a:srgbClr val="FC3924"/>
              </a:solidFill>
              <a:round/>
              <a:headEnd/>
              <a:tailEnd/>
            </a:ln>
          </p:spPr>
          <p:txBody>
            <a:bodyPr/>
            <a:lstStyle/>
            <a:p>
              <a:endParaRPr lang="it-IT"/>
            </a:p>
          </p:txBody>
        </p:sp>
        <p:sp>
          <p:nvSpPr>
            <p:cNvPr id="9286" name="Text Box 45"/>
            <p:cNvSpPr txBox="1">
              <a:spLocks noChangeArrowheads="1"/>
            </p:cNvSpPr>
            <p:nvPr/>
          </p:nvSpPr>
          <p:spPr bwMode="auto">
            <a:xfrm>
              <a:off x="4070" y="2686"/>
              <a:ext cx="250" cy="1010"/>
            </a:xfrm>
            <a:prstGeom prst="rect">
              <a:avLst/>
            </a:prstGeom>
            <a:noFill/>
            <a:ln w="9525">
              <a:noFill/>
              <a:miter lim="800000"/>
              <a:headEnd/>
              <a:tailEnd/>
            </a:ln>
          </p:spPr>
          <p:txBody>
            <a:bodyPr>
              <a:spAutoFit/>
            </a:bodyPr>
            <a:lstStyle/>
            <a:p>
              <a:pPr>
                <a:spcBef>
                  <a:spcPct val="50000"/>
                </a:spcBef>
              </a:pPr>
              <a:r>
                <a:rPr lang="it-IT" sz="1800"/>
                <a:t>a d c</a:t>
              </a:r>
            </a:p>
            <a:p>
              <a:pPr>
                <a:spcBef>
                  <a:spcPct val="50000"/>
                </a:spcBef>
              </a:pPr>
              <a:r>
                <a:rPr lang="it-IT" sz="1800"/>
                <a:t>b e</a:t>
              </a:r>
            </a:p>
          </p:txBody>
        </p:sp>
      </p:grpSp>
      <p:grpSp>
        <p:nvGrpSpPr>
          <p:cNvPr id="8" name="Group 46"/>
          <p:cNvGrpSpPr>
            <a:grpSpLocks/>
          </p:cNvGrpSpPr>
          <p:nvPr/>
        </p:nvGrpSpPr>
        <p:grpSpPr bwMode="auto">
          <a:xfrm>
            <a:off x="1295400" y="5262586"/>
            <a:ext cx="457200" cy="1066800"/>
            <a:chOff x="336" y="3024"/>
            <a:chExt cx="288" cy="672"/>
          </a:xfrm>
        </p:grpSpPr>
        <p:sp>
          <p:nvSpPr>
            <p:cNvPr id="9280" name="Text Box 47"/>
            <p:cNvSpPr txBox="1">
              <a:spLocks noChangeArrowheads="1"/>
            </p:cNvSpPr>
            <p:nvPr/>
          </p:nvSpPr>
          <p:spPr bwMode="auto">
            <a:xfrm>
              <a:off x="374" y="3072"/>
              <a:ext cx="250" cy="577"/>
            </a:xfrm>
            <a:prstGeom prst="rect">
              <a:avLst/>
            </a:prstGeom>
            <a:noFill/>
            <a:ln w="9525">
              <a:noFill/>
              <a:miter lim="800000"/>
              <a:headEnd/>
              <a:tailEnd/>
            </a:ln>
          </p:spPr>
          <p:txBody>
            <a:bodyPr>
              <a:spAutoFit/>
            </a:bodyPr>
            <a:lstStyle/>
            <a:p>
              <a:pPr>
                <a:spcBef>
                  <a:spcPct val="50000"/>
                </a:spcBef>
              </a:pPr>
              <a:r>
                <a:rPr lang="it-IT" sz="1800"/>
                <a:t>c d e</a:t>
              </a:r>
            </a:p>
          </p:txBody>
        </p:sp>
        <p:sp>
          <p:nvSpPr>
            <p:cNvPr id="9281" name="Line 48"/>
            <p:cNvSpPr>
              <a:spLocks noChangeShapeType="1"/>
            </p:cNvSpPr>
            <p:nvPr/>
          </p:nvSpPr>
          <p:spPr bwMode="auto">
            <a:xfrm>
              <a:off x="384" y="3024"/>
              <a:ext cx="0" cy="672"/>
            </a:xfrm>
            <a:prstGeom prst="line">
              <a:avLst/>
            </a:prstGeom>
            <a:noFill/>
            <a:ln w="38100">
              <a:solidFill>
                <a:srgbClr val="FC3924"/>
              </a:solidFill>
              <a:round/>
              <a:headEnd/>
              <a:tailEnd/>
            </a:ln>
          </p:spPr>
          <p:txBody>
            <a:bodyPr/>
            <a:lstStyle/>
            <a:p>
              <a:endParaRPr lang="it-IT"/>
            </a:p>
          </p:txBody>
        </p:sp>
        <p:sp>
          <p:nvSpPr>
            <p:cNvPr id="9282" name="Oval 49"/>
            <p:cNvSpPr>
              <a:spLocks noChangeArrowheads="1"/>
            </p:cNvSpPr>
            <p:nvPr/>
          </p:nvSpPr>
          <p:spPr bwMode="auto">
            <a:xfrm>
              <a:off x="336" y="3024"/>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9" name="Group 50"/>
          <p:cNvGrpSpPr>
            <a:grpSpLocks/>
          </p:cNvGrpSpPr>
          <p:nvPr/>
        </p:nvGrpSpPr>
        <p:grpSpPr bwMode="auto">
          <a:xfrm>
            <a:off x="4191000" y="5033986"/>
            <a:ext cx="473075" cy="1752600"/>
            <a:chOff x="4944" y="2688"/>
            <a:chExt cx="298" cy="1104"/>
          </a:xfrm>
        </p:grpSpPr>
        <p:sp>
          <p:nvSpPr>
            <p:cNvPr id="9277" name="Line 51"/>
            <p:cNvSpPr>
              <a:spLocks noChangeShapeType="1"/>
            </p:cNvSpPr>
            <p:nvPr/>
          </p:nvSpPr>
          <p:spPr bwMode="auto">
            <a:xfrm>
              <a:off x="4992" y="2784"/>
              <a:ext cx="0" cy="1008"/>
            </a:xfrm>
            <a:prstGeom prst="line">
              <a:avLst/>
            </a:prstGeom>
            <a:noFill/>
            <a:ln w="38100">
              <a:solidFill>
                <a:srgbClr val="FC3924"/>
              </a:solidFill>
              <a:round/>
              <a:headEnd/>
              <a:tailEnd/>
            </a:ln>
          </p:spPr>
          <p:txBody>
            <a:bodyPr/>
            <a:lstStyle/>
            <a:p>
              <a:endParaRPr lang="it-IT"/>
            </a:p>
          </p:txBody>
        </p:sp>
        <p:sp>
          <p:nvSpPr>
            <p:cNvPr id="9278" name="Oval 52"/>
            <p:cNvSpPr>
              <a:spLocks noChangeArrowheads="1"/>
            </p:cNvSpPr>
            <p:nvPr/>
          </p:nvSpPr>
          <p:spPr bwMode="auto">
            <a:xfrm>
              <a:off x="4944" y="2688"/>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279" name="Text Box 53"/>
            <p:cNvSpPr txBox="1">
              <a:spLocks noChangeArrowheads="1"/>
            </p:cNvSpPr>
            <p:nvPr/>
          </p:nvSpPr>
          <p:spPr bwMode="auto">
            <a:xfrm>
              <a:off x="4992" y="2773"/>
              <a:ext cx="250" cy="923"/>
            </a:xfrm>
            <a:prstGeom prst="rect">
              <a:avLst/>
            </a:prstGeom>
            <a:noFill/>
            <a:ln w="9525">
              <a:noFill/>
              <a:miter lim="800000"/>
              <a:headEnd/>
              <a:tailEnd/>
            </a:ln>
          </p:spPr>
          <p:txBody>
            <a:bodyPr>
              <a:spAutoFit/>
            </a:bodyPr>
            <a:lstStyle/>
            <a:p>
              <a:pPr>
                <a:spcBef>
                  <a:spcPct val="50000"/>
                </a:spcBef>
              </a:pPr>
              <a:r>
                <a:rPr lang="it-IT" sz="1800"/>
                <a:t>f gh i  l</a:t>
              </a:r>
            </a:p>
          </p:txBody>
        </p:sp>
      </p:grpSp>
      <p:grpSp>
        <p:nvGrpSpPr>
          <p:cNvPr id="10" name="Group 64"/>
          <p:cNvGrpSpPr>
            <a:grpSpLocks/>
          </p:cNvGrpSpPr>
          <p:nvPr/>
        </p:nvGrpSpPr>
        <p:grpSpPr bwMode="auto">
          <a:xfrm>
            <a:off x="6842125" y="5033986"/>
            <a:ext cx="473075" cy="1219200"/>
            <a:chOff x="4704" y="1344"/>
            <a:chExt cx="298" cy="768"/>
          </a:xfrm>
        </p:grpSpPr>
        <p:sp>
          <p:nvSpPr>
            <p:cNvPr id="9264" name="Text Box 65"/>
            <p:cNvSpPr txBox="1">
              <a:spLocks noChangeArrowheads="1"/>
            </p:cNvSpPr>
            <p:nvPr/>
          </p:nvSpPr>
          <p:spPr bwMode="auto">
            <a:xfrm>
              <a:off x="4752" y="1439"/>
              <a:ext cx="250" cy="577"/>
            </a:xfrm>
            <a:prstGeom prst="rect">
              <a:avLst/>
            </a:prstGeom>
            <a:noFill/>
            <a:ln w="9525">
              <a:noFill/>
              <a:miter lim="800000"/>
              <a:headEnd/>
              <a:tailEnd/>
            </a:ln>
          </p:spPr>
          <p:txBody>
            <a:bodyPr>
              <a:spAutoFit/>
            </a:bodyPr>
            <a:lstStyle/>
            <a:p>
              <a:pPr>
                <a:spcBef>
                  <a:spcPct val="50000"/>
                </a:spcBef>
              </a:pPr>
              <a:r>
                <a:rPr lang="it-IT" sz="1800"/>
                <a:t>f g e</a:t>
              </a:r>
            </a:p>
          </p:txBody>
        </p:sp>
        <p:sp>
          <p:nvSpPr>
            <p:cNvPr id="9265" name="Line 66"/>
            <p:cNvSpPr>
              <a:spLocks noChangeShapeType="1"/>
            </p:cNvSpPr>
            <p:nvPr/>
          </p:nvSpPr>
          <p:spPr bwMode="auto">
            <a:xfrm>
              <a:off x="4752" y="1440"/>
              <a:ext cx="0" cy="384"/>
            </a:xfrm>
            <a:prstGeom prst="line">
              <a:avLst/>
            </a:prstGeom>
            <a:noFill/>
            <a:ln w="38100">
              <a:solidFill>
                <a:srgbClr val="FC3924"/>
              </a:solidFill>
              <a:round/>
              <a:headEnd/>
              <a:tailEnd/>
            </a:ln>
          </p:spPr>
          <p:txBody>
            <a:bodyPr/>
            <a:lstStyle/>
            <a:p>
              <a:endParaRPr lang="it-IT"/>
            </a:p>
          </p:txBody>
        </p:sp>
        <p:sp>
          <p:nvSpPr>
            <p:cNvPr id="9266" name="Oval 67"/>
            <p:cNvSpPr>
              <a:spLocks noChangeArrowheads="1"/>
            </p:cNvSpPr>
            <p:nvPr/>
          </p:nvSpPr>
          <p:spPr bwMode="auto">
            <a:xfrm>
              <a:off x="4704" y="1344"/>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267" name="Line 68"/>
            <p:cNvSpPr>
              <a:spLocks noChangeShapeType="1"/>
            </p:cNvSpPr>
            <p:nvPr/>
          </p:nvSpPr>
          <p:spPr bwMode="auto">
            <a:xfrm>
              <a:off x="4752" y="1824"/>
              <a:ext cx="0" cy="288"/>
            </a:xfrm>
            <a:prstGeom prst="line">
              <a:avLst/>
            </a:prstGeom>
            <a:noFill/>
            <a:ln w="38100">
              <a:solidFill>
                <a:srgbClr val="FC3924"/>
              </a:solidFill>
              <a:round/>
              <a:headEnd/>
              <a:tailEnd/>
            </a:ln>
          </p:spPr>
          <p:txBody>
            <a:bodyPr/>
            <a:lstStyle/>
            <a:p>
              <a:endParaRPr lang="it-IT"/>
            </a:p>
          </p:txBody>
        </p:sp>
      </p:grpSp>
      <p:grpSp>
        <p:nvGrpSpPr>
          <p:cNvPr id="11" name="Group 69"/>
          <p:cNvGrpSpPr>
            <a:grpSpLocks/>
          </p:cNvGrpSpPr>
          <p:nvPr/>
        </p:nvGrpSpPr>
        <p:grpSpPr bwMode="auto">
          <a:xfrm>
            <a:off x="6232525" y="4348186"/>
            <a:ext cx="473075" cy="2287588"/>
            <a:chOff x="3264" y="1872"/>
            <a:chExt cx="298" cy="1441"/>
          </a:xfrm>
        </p:grpSpPr>
        <p:grpSp>
          <p:nvGrpSpPr>
            <p:cNvPr id="12" name="Group 70"/>
            <p:cNvGrpSpPr>
              <a:grpSpLocks/>
            </p:cNvGrpSpPr>
            <p:nvPr/>
          </p:nvGrpSpPr>
          <p:grpSpPr bwMode="auto">
            <a:xfrm>
              <a:off x="3264" y="1872"/>
              <a:ext cx="288" cy="837"/>
              <a:chOff x="3264" y="1872"/>
              <a:chExt cx="288" cy="837"/>
            </a:xfrm>
          </p:grpSpPr>
          <p:sp>
            <p:nvSpPr>
              <p:cNvPr id="9260" name="Line 71"/>
              <p:cNvSpPr>
                <a:spLocks noChangeShapeType="1"/>
              </p:cNvSpPr>
              <p:nvPr/>
            </p:nvSpPr>
            <p:spPr bwMode="auto">
              <a:xfrm>
                <a:off x="3312" y="2304"/>
                <a:ext cx="0" cy="384"/>
              </a:xfrm>
              <a:prstGeom prst="line">
                <a:avLst/>
              </a:prstGeom>
              <a:noFill/>
              <a:ln w="38100">
                <a:solidFill>
                  <a:srgbClr val="FC3924"/>
                </a:solidFill>
                <a:round/>
                <a:headEnd/>
                <a:tailEnd/>
              </a:ln>
            </p:spPr>
            <p:txBody>
              <a:bodyPr/>
              <a:lstStyle/>
              <a:p>
                <a:endParaRPr lang="it-IT"/>
              </a:p>
            </p:txBody>
          </p:sp>
          <p:sp>
            <p:nvSpPr>
              <p:cNvPr id="9261" name="Line 72"/>
              <p:cNvSpPr>
                <a:spLocks noChangeShapeType="1"/>
              </p:cNvSpPr>
              <p:nvPr/>
            </p:nvSpPr>
            <p:spPr bwMode="auto">
              <a:xfrm>
                <a:off x="3312" y="1968"/>
                <a:ext cx="0" cy="384"/>
              </a:xfrm>
              <a:prstGeom prst="line">
                <a:avLst/>
              </a:prstGeom>
              <a:noFill/>
              <a:ln w="38100">
                <a:solidFill>
                  <a:srgbClr val="FC3924"/>
                </a:solidFill>
                <a:round/>
                <a:headEnd/>
                <a:tailEnd/>
              </a:ln>
            </p:spPr>
            <p:txBody>
              <a:bodyPr/>
              <a:lstStyle/>
              <a:p>
                <a:endParaRPr lang="it-IT"/>
              </a:p>
            </p:txBody>
          </p:sp>
          <p:sp>
            <p:nvSpPr>
              <p:cNvPr id="9262" name="Oval 73"/>
              <p:cNvSpPr>
                <a:spLocks noChangeArrowheads="1"/>
              </p:cNvSpPr>
              <p:nvPr/>
            </p:nvSpPr>
            <p:spPr bwMode="auto">
              <a:xfrm>
                <a:off x="3264" y="2304"/>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263" name="Text Box 74"/>
              <p:cNvSpPr txBox="1">
                <a:spLocks noChangeArrowheads="1"/>
              </p:cNvSpPr>
              <p:nvPr/>
            </p:nvSpPr>
            <p:spPr bwMode="auto">
              <a:xfrm>
                <a:off x="3302" y="1872"/>
                <a:ext cx="250" cy="837"/>
              </a:xfrm>
              <a:prstGeom prst="rect">
                <a:avLst/>
              </a:prstGeom>
              <a:noFill/>
              <a:ln w="9525">
                <a:noFill/>
                <a:miter lim="800000"/>
                <a:headEnd/>
                <a:tailEnd/>
              </a:ln>
            </p:spPr>
            <p:txBody>
              <a:bodyPr>
                <a:spAutoFit/>
              </a:bodyPr>
              <a:lstStyle/>
              <a:p>
                <a:pPr>
                  <a:spcBef>
                    <a:spcPct val="50000"/>
                  </a:spcBef>
                </a:pPr>
                <a:r>
                  <a:rPr lang="it-IT" sz="1800"/>
                  <a:t>a b</a:t>
                </a:r>
              </a:p>
              <a:p>
                <a:pPr>
                  <a:spcBef>
                    <a:spcPct val="50000"/>
                  </a:spcBef>
                </a:pPr>
                <a:r>
                  <a:rPr lang="it-IT" sz="1800"/>
                  <a:t>c d </a:t>
                </a:r>
              </a:p>
            </p:txBody>
          </p:sp>
        </p:grpSp>
        <p:grpSp>
          <p:nvGrpSpPr>
            <p:cNvPr id="13" name="Group 75"/>
            <p:cNvGrpSpPr>
              <a:grpSpLocks/>
            </p:cNvGrpSpPr>
            <p:nvPr/>
          </p:nvGrpSpPr>
          <p:grpSpPr bwMode="auto">
            <a:xfrm>
              <a:off x="3312" y="2640"/>
              <a:ext cx="250" cy="673"/>
              <a:chOff x="2928" y="3215"/>
              <a:chExt cx="250" cy="673"/>
            </a:xfrm>
          </p:grpSpPr>
          <p:sp>
            <p:nvSpPr>
              <p:cNvPr id="9258" name="Text Box 76"/>
              <p:cNvSpPr txBox="1">
                <a:spLocks noChangeArrowheads="1"/>
              </p:cNvSpPr>
              <p:nvPr/>
            </p:nvSpPr>
            <p:spPr bwMode="auto">
              <a:xfrm>
                <a:off x="2928" y="3215"/>
                <a:ext cx="250" cy="577"/>
              </a:xfrm>
              <a:prstGeom prst="rect">
                <a:avLst/>
              </a:prstGeom>
              <a:noFill/>
              <a:ln w="9525">
                <a:noFill/>
                <a:miter lim="800000"/>
                <a:headEnd/>
                <a:tailEnd/>
              </a:ln>
            </p:spPr>
            <p:txBody>
              <a:bodyPr>
                <a:spAutoFit/>
              </a:bodyPr>
              <a:lstStyle/>
              <a:p>
                <a:pPr>
                  <a:spcBef>
                    <a:spcPct val="50000"/>
                  </a:spcBef>
                </a:pPr>
                <a:r>
                  <a:rPr lang="it-IT" sz="1800"/>
                  <a:t>h i  l</a:t>
                </a:r>
              </a:p>
            </p:txBody>
          </p:sp>
          <p:sp>
            <p:nvSpPr>
              <p:cNvPr id="9259" name="Line 77"/>
              <p:cNvSpPr>
                <a:spLocks noChangeShapeType="1"/>
              </p:cNvSpPr>
              <p:nvPr/>
            </p:nvSpPr>
            <p:spPr bwMode="auto">
              <a:xfrm>
                <a:off x="2928" y="3264"/>
                <a:ext cx="0" cy="624"/>
              </a:xfrm>
              <a:prstGeom prst="line">
                <a:avLst/>
              </a:prstGeom>
              <a:noFill/>
              <a:ln w="38100">
                <a:solidFill>
                  <a:srgbClr val="FC3924"/>
                </a:solidFill>
                <a:round/>
                <a:headEnd/>
                <a:tailEnd/>
              </a:ln>
            </p:spPr>
            <p:txBody>
              <a:bodyPr/>
              <a:lstStyle/>
              <a:p>
                <a:endParaRPr lang="it-IT"/>
              </a:p>
            </p:txBody>
          </p:sp>
        </p:grpSp>
      </p:grpSp>
      <p:sp>
        <p:nvSpPr>
          <p:cNvPr id="136276" name="Line 84"/>
          <p:cNvSpPr>
            <a:spLocks noChangeShapeType="1"/>
          </p:cNvSpPr>
          <p:nvPr/>
        </p:nvSpPr>
        <p:spPr bwMode="auto">
          <a:xfrm flipV="1">
            <a:off x="3886200" y="4029092"/>
            <a:ext cx="3686196" cy="623894"/>
          </a:xfrm>
          <a:prstGeom prst="line">
            <a:avLst/>
          </a:prstGeom>
          <a:noFill/>
          <a:ln w="9525">
            <a:solidFill>
              <a:schemeClr val="tx1"/>
            </a:solidFill>
            <a:round/>
            <a:headEnd/>
            <a:tailEnd type="triangle" w="med" len="med"/>
          </a:ln>
        </p:spPr>
        <p:txBody>
          <a:bodyPr/>
          <a:lstStyle/>
          <a:p>
            <a:endParaRPr lang="it-IT"/>
          </a:p>
        </p:txBody>
      </p:sp>
      <p:sp>
        <p:nvSpPr>
          <p:cNvPr id="136277" name="Line 85"/>
          <p:cNvSpPr>
            <a:spLocks noChangeShapeType="1"/>
          </p:cNvSpPr>
          <p:nvPr/>
        </p:nvSpPr>
        <p:spPr bwMode="auto">
          <a:xfrm flipH="1" flipV="1">
            <a:off x="1928794" y="4029092"/>
            <a:ext cx="1643074" cy="571504"/>
          </a:xfrm>
          <a:prstGeom prst="line">
            <a:avLst/>
          </a:prstGeom>
          <a:noFill/>
          <a:ln w="9525">
            <a:solidFill>
              <a:schemeClr val="tx1"/>
            </a:solidFill>
            <a:round/>
            <a:headEnd/>
            <a:tailEnd type="triangle" w="med" len="med"/>
          </a:ln>
        </p:spPr>
        <p:txBody>
          <a:bodyPr/>
          <a:lstStyle/>
          <a:p>
            <a:endParaRPr lang="it-IT"/>
          </a:p>
        </p:txBody>
      </p:sp>
      <p:sp>
        <p:nvSpPr>
          <p:cNvPr id="136281" name="Text Box 89"/>
          <p:cNvSpPr txBox="1">
            <a:spLocks noChangeArrowheads="1"/>
          </p:cNvSpPr>
          <p:nvPr/>
        </p:nvSpPr>
        <p:spPr bwMode="auto">
          <a:xfrm>
            <a:off x="357158" y="3052786"/>
            <a:ext cx="1143000" cy="457200"/>
          </a:xfrm>
          <a:prstGeom prst="rect">
            <a:avLst/>
          </a:prstGeom>
          <a:solidFill>
            <a:srgbClr val="FFFF00"/>
          </a:solidFill>
          <a:ln w="9525">
            <a:noFill/>
            <a:miter lim="800000"/>
            <a:headEnd/>
            <a:tailEnd/>
          </a:ln>
        </p:spPr>
        <p:txBody>
          <a:bodyPr>
            <a:spAutoFit/>
          </a:bodyPr>
          <a:lstStyle/>
          <a:p>
            <a:pPr>
              <a:spcBef>
                <a:spcPct val="50000"/>
              </a:spcBef>
            </a:pPr>
            <a:r>
              <a:rPr lang="it-IT" sz="1200"/>
              <a:t>Inversione paracentrica </a:t>
            </a:r>
          </a:p>
        </p:txBody>
      </p:sp>
      <p:sp>
        <p:nvSpPr>
          <p:cNvPr id="136282" name="Text Box 90"/>
          <p:cNvSpPr txBox="1">
            <a:spLocks noChangeArrowheads="1"/>
          </p:cNvSpPr>
          <p:nvPr/>
        </p:nvSpPr>
        <p:spPr bwMode="auto">
          <a:xfrm>
            <a:off x="7924800" y="2976586"/>
            <a:ext cx="1143000" cy="457200"/>
          </a:xfrm>
          <a:prstGeom prst="rect">
            <a:avLst/>
          </a:prstGeom>
          <a:solidFill>
            <a:srgbClr val="FFFF00"/>
          </a:solidFill>
          <a:ln w="9525">
            <a:noFill/>
            <a:miter lim="800000"/>
            <a:headEnd/>
            <a:tailEnd/>
          </a:ln>
        </p:spPr>
        <p:txBody>
          <a:bodyPr>
            <a:spAutoFit/>
          </a:bodyPr>
          <a:lstStyle/>
          <a:p>
            <a:pPr>
              <a:spcBef>
                <a:spcPct val="50000"/>
              </a:spcBef>
            </a:pPr>
            <a:r>
              <a:rPr lang="it-IT" sz="1200"/>
              <a:t>Inversione pericentrica </a:t>
            </a:r>
          </a:p>
        </p:txBody>
      </p:sp>
      <p:sp>
        <p:nvSpPr>
          <p:cNvPr id="136283" name="Text Box 91"/>
          <p:cNvSpPr txBox="1">
            <a:spLocks noChangeArrowheads="1"/>
          </p:cNvSpPr>
          <p:nvPr/>
        </p:nvSpPr>
        <p:spPr bwMode="auto">
          <a:xfrm>
            <a:off x="3886200" y="5414986"/>
            <a:ext cx="304800" cy="366713"/>
          </a:xfrm>
          <a:prstGeom prst="rect">
            <a:avLst/>
          </a:prstGeom>
          <a:noFill/>
          <a:ln w="9525">
            <a:noFill/>
            <a:miter lim="800000"/>
            <a:headEnd/>
            <a:tailEnd/>
          </a:ln>
        </p:spPr>
        <p:txBody>
          <a:bodyPr>
            <a:spAutoFit/>
          </a:bodyPr>
          <a:lstStyle/>
          <a:p>
            <a:pPr>
              <a:spcBef>
                <a:spcPct val="50000"/>
              </a:spcBef>
            </a:pPr>
            <a:r>
              <a:rPr lang="it-IT" sz="1800"/>
              <a:t>+</a:t>
            </a:r>
          </a:p>
        </p:txBody>
      </p:sp>
      <p:sp>
        <p:nvSpPr>
          <p:cNvPr id="136284" name="Line 92"/>
          <p:cNvSpPr>
            <a:spLocks noChangeShapeType="1"/>
          </p:cNvSpPr>
          <p:nvPr/>
        </p:nvSpPr>
        <p:spPr bwMode="auto">
          <a:xfrm flipH="1">
            <a:off x="1676400" y="5033986"/>
            <a:ext cx="1752600" cy="0"/>
          </a:xfrm>
          <a:prstGeom prst="line">
            <a:avLst/>
          </a:prstGeom>
          <a:noFill/>
          <a:ln w="9525">
            <a:solidFill>
              <a:schemeClr val="tx1"/>
            </a:solidFill>
            <a:round/>
            <a:headEnd/>
            <a:tailEnd type="triangle" w="med" len="med"/>
          </a:ln>
        </p:spPr>
        <p:txBody>
          <a:bodyPr/>
          <a:lstStyle/>
          <a:p>
            <a:endParaRPr lang="it-IT"/>
          </a:p>
        </p:txBody>
      </p:sp>
      <p:sp>
        <p:nvSpPr>
          <p:cNvPr id="136285" name="Text Box 93"/>
          <p:cNvSpPr txBox="1">
            <a:spLocks noChangeArrowheads="1"/>
          </p:cNvSpPr>
          <p:nvPr/>
        </p:nvSpPr>
        <p:spPr bwMode="auto">
          <a:xfrm>
            <a:off x="1828800" y="4652986"/>
            <a:ext cx="1371600" cy="274638"/>
          </a:xfrm>
          <a:prstGeom prst="rect">
            <a:avLst/>
          </a:prstGeom>
          <a:solidFill>
            <a:srgbClr val="FFFF00"/>
          </a:solidFill>
          <a:ln w="9525">
            <a:noFill/>
            <a:miter lim="800000"/>
            <a:headEnd/>
            <a:tailEnd/>
          </a:ln>
        </p:spPr>
        <p:txBody>
          <a:bodyPr>
            <a:spAutoFit/>
          </a:bodyPr>
          <a:lstStyle/>
          <a:p>
            <a:pPr>
              <a:spcBef>
                <a:spcPct val="50000"/>
              </a:spcBef>
            </a:pPr>
            <a:r>
              <a:rPr lang="it-IT" sz="1200"/>
              <a:t>Fissione centrica </a:t>
            </a:r>
          </a:p>
        </p:txBody>
      </p:sp>
      <p:sp>
        <p:nvSpPr>
          <p:cNvPr id="136286" name="Line 94"/>
          <p:cNvSpPr>
            <a:spLocks noChangeShapeType="1"/>
          </p:cNvSpPr>
          <p:nvPr/>
        </p:nvSpPr>
        <p:spPr bwMode="auto">
          <a:xfrm>
            <a:off x="1524000" y="5414986"/>
            <a:ext cx="1981200" cy="0"/>
          </a:xfrm>
          <a:prstGeom prst="line">
            <a:avLst/>
          </a:prstGeom>
          <a:noFill/>
          <a:ln w="9525">
            <a:solidFill>
              <a:schemeClr val="tx1"/>
            </a:solidFill>
            <a:round/>
            <a:headEnd/>
            <a:tailEnd type="triangle" w="med" len="med"/>
          </a:ln>
        </p:spPr>
        <p:txBody>
          <a:bodyPr/>
          <a:lstStyle/>
          <a:p>
            <a:endParaRPr lang="it-IT"/>
          </a:p>
        </p:txBody>
      </p:sp>
      <p:sp>
        <p:nvSpPr>
          <p:cNvPr id="136287" name="Text Box 95"/>
          <p:cNvSpPr txBox="1">
            <a:spLocks noChangeArrowheads="1"/>
          </p:cNvSpPr>
          <p:nvPr/>
        </p:nvSpPr>
        <p:spPr bwMode="auto">
          <a:xfrm>
            <a:off x="1828800" y="5597549"/>
            <a:ext cx="1371600" cy="274637"/>
          </a:xfrm>
          <a:prstGeom prst="rect">
            <a:avLst/>
          </a:prstGeom>
          <a:solidFill>
            <a:srgbClr val="FFFF00"/>
          </a:solidFill>
          <a:ln w="9525">
            <a:noFill/>
            <a:miter lim="800000"/>
            <a:headEnd/>
            <a:tailEnd/>
          </a:ln>
        </p:spPr>
        <p:txBody>
          <a:bodyPr>
            <a:spAutoFit/>
          </a:bodyPr>
          <a:lstStyle/>
          <a:p>
            <a:pPr>
              <a:spcBef>
                <a:spcPct val="50000"/>
              </a:spcBef>
            </a:pPr>
            <a:r>
              <a:rPr lang="it-IT" sz="1200"/>
              <a:t>Fusione centrica </a:t>
            </a:r>
          </a:p>
        </p:txBody>
      </p:sp>
      <p:sp>
        <p:nvSpPr>
          <p:cNvPr id="136288" name="Line 96"/>
          <p:cNvSpPr>
            <a:spLocks noChangeShapeType="1"/>
          </p:cNvSpPr>
          <p:nvPr/>
        </p:nvSpPr>
        <p:spPr bwMode="auto">
          <a:xfrm>
            <a:off x="4572000" y="5491186"/>
            <a:ext cx="1676400" cy="0"/>
          </a:xfrm>
          <a:prstGeom prst="line">
            <a:avLst/>
          </a:prstGeom>
          <a:noFill/>
          <a:ln w="9525">
            <a:solidFill>
              <a:schemeClr val="tx1"/>
            </a:solidFill>
            <a:round/>
            <a:headEnd/>
            <a:tailEnd type="triangle" w="med" len="med"/>
          </a:ln>
        </p:spPr>
        <p:txBody>
          <a:bodyPr/>
          <a:lstStyle/>
          <a:p>
            <a:endParaRPr lang="it-IT"/>
          </a:p>
        </p:txBody>
      </p:sp>
      <p:sp>
        <p:nvSpPr>
          <p:cNvPr id="136289" name="Text Box 97"/>
          <p:cNvSpPr txBox="1">
            <a:spLocks noChangeArrowheads="1"/>
          </p:cNvSpPr>
          <p:nvPr/>
        </p:nvSpPr>
        <p:spPr bwMode="auto">
          <a:xfrm>
            <a:off x="6553200" y="5338786"/>
            <a:ext cx="304800" cy="366713"/>
          </a:xfrm>
          <a:prstGeom prst="rect">
            <a:avLst/>
          </a:prstGeom>
          <a:noFill/>
          <a:ln w="9525">
            <a:noFill/>
            <a:miter lim="800000"/>
            <a:headEnd/>
            <a:tailEnd/>
          </a:ln>
        </p:spPr>
        <p:txBody>
          <a:bodyPr>
            <a:spAutoFit/>
          </a:bodyPr>
          <a:lstStyle/>
          <a:p>
            <a:pPr>
              <a:spcBef>
                <a:spcPct val="50000"/>
              </a:spcBef>
            </a:pPr>
            <a:r>
              <a:rPr lang="it-IT" sz="1800"/>
              <a:t>+</a:t>
            </a:r>
          </a:p>
        </p:txBody>
      </p:sp>
      <p:sp>
        <p:nvSpPr>
          <p:cNvPr id="136290" name="Text Box 98"/>
          <p:cNvSpPr txBox="1">
            <a:spLocks noChangeArrowheads="1"/>
          </p:cNvSpPr>
          <p:nvPr/>
        </p:nvSpPr>
        <p:spPr bwMode="auto">
          <a:xfrm>
            <a:off x="7467600" y="5110186"/>
            <a:ext cx="1143000" cy="457200"/>
          </a:xfrm>
          <a:prstGeom prst="rect">
            <a:avLst/>
          </a:prstGeom>
          <a:solidFill>
            <a:srgbClr val="FFFF00"/>
          </a:solidFill>
          <a:ln w="9525">
            <a:noFill/>
            <a:miter lim="800000"/>
            <a:headEnd/>
            <a:tailEnd/>
          </a:ln>
        </p:spPr>
        <p:txBody>
          <a:bodyPr>
            <a:spAutoFit/>
          </a:bodyPr>
          <a:lstStyle/>
          <a:p>
            <a:pPr>
              <a:spcBef>
                <a:spcPct val="50000"/>
              </a:spcBef>
            </a:pPr>
            <a:r>
              <a:rPr lang="it-IT" sz="1200"/>
              <a:t>Traslocazione reciproca </a:t>
            </a:r>
          </a:p>
        </p:txBody>
      </p:sp>
      <p:sp>
        <p:nvSpPr>
          <p:cNvPr id="9255" name="AutoShape 100">
            <a:hlinkClick r:id="" action="ppaction://hlinkshowjump?jump=previousslide" highlightClick="1"/>
          </p:cNvPr>
          <p:cNvSpPr>
            <a:spLocks noChangeArrowheads="1"/>
          </p:cNvSpPr>
          <p:nvPr/>
        </p:nvSpPr>
        <p:spPr bwMode="auto">
          <a:xfrm>
            <a:off x="179388" y="188913"/>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101" name="CasellaDiTesto 100"/>
          <p:cNvSpPr txBox="1"/>
          <p:nvPr/>
        </p:nvSpPr>
        <p:spPr>
          <a:xfrm>
            <a:off x="571472" y="714356"/>
            <a:ext cx="8001056" cy="646331"/>
          </a:xfrm>
          <a:prstGeom prst="rect">
            <a:avLst/>
          </a:prstGeom>
          <a:solidFill>
            <a:schemeClr val="accent2">
              <a:lumMod val="40000"/>
              <a:lumOff val="60000"/>
            </a:schemeClr>
          </a:solidFill>
        </p:spPr>
        <p:txBody>
          <a:bodyPr wrap="square" rtlCol="0">
            <a:spAutoFit/>
          </a:bodyPr>
          <a:lstStyle/>
          <a:p>
            <a:pPr algn="ctr"/>
            <a:r>
              <a:rPr lang="it-IT" b="1" dirty="0" smtClean="0">
                <a:latin typeface="Times New Roman" pitchFamily="18" charset="0"/>
                <a:cs typeface="Times New Roman" pitchFamily="18" charset="0"/>
              </a:rPr>
              <a:t>Le inversioni </a:t>
            </a:r>
            <a:r>
              <a:rPr lang="it-IT" b="1" dirty="0" err="1" smtClean="0">
                <a:latin typeface="Times New Roman" pitchFamily="18" charset="0"/>
                <a:cs typeface="Times New Roman" pitchFamily="18" charset="0"/>
              </a:rPr>
              <a:t>pericentriche</a:t>
            </a:r>
            <a:r>
              <a:rPr lang="it-IT" b="1" dirty="0" smtClean="0">
                <a:latin typeface="Times New Roman" pitchFamily="18" charset="0"/>
                <a:cs typeface="Times New Roman" pitchFamily="18" charset="0"/>
              </a:rPr>
              <a:t> e paracentriche, le </a:t>
            </a:r>
            <a:r>
              <a:rPr lang="it-IT" b="1" dirty="0" err="1" smtClean="0">
                <a:latin typeface="Times New Roman" pitchFamily="18" charset="0"/>
                <a:cs typeface="Times New Roman" pitchFamily="18" charset="0"/>
              </a:rPr>
              <a:t>traslocazioni</a:t>
            </a:r>
            <a:r>
              <a:rPr lang="it-IT" b="1" dirty="0" smtClean="0">
                <a:latin typeface="Times New Roman" pitchFamily="18" charset="0"/>
                <a:cs typeface="Times New Roman" pitchFamily="18" charset="0"/>
              </a:rPr>
              <a:t> reciproche e le fusioni-fissioni centriche sono le mutazioni cromosomiche stabili e bilanciate. </a:t>
            </a:r>
            <a:endParaRPr lang="it-IT" b="1" dirty="0">
              <a:latin typeface="Times New Roman" pitchFamily="18" charset="0"/>
              <a:cs typeface="Times New Roman" pitchFamily="18" charset="0"/>
            </a:endParaRPr>
          </a:p>
        </p:txBody>
      </p:sp>
      <p:sp>
        <p:nvSpPr>
          <p:cNvPr id="102" name="CasellaDiTesto 101"/>
          <p:cNvSpPr txBox="1"/>
          <p:nvPr/>
        </p:nvSpPr>
        <p:spPr>
          <a:xfrm>
            <a:off x="0" y="1357298"/>
            <a:ext cx="9001124" cy="646331"/>
          </a:xfrm>
          <a:prstGeom prst="rect">
            <a:avLst/>
          </a:prstGeom>
          <a:solidFill>
            <a:schemeClr val="bg2">
              <a:lumMod val="75000"/>
            </a:schemeClr>
          </a:solidFill>
        </p:spPr>
        <p:txBody>
          <a:bodyPr wrap="square" rtlCol="0">
            <a:spAutoFit/>
          </a:bodyPr>
          <a:lstStyle/>
          <a:p>
            <a:pPr algn="ctr"/>
            <a:r>
              <a:rPr lang="it-IT" b="1" dirty="0" smtClean="0">
                <a:latin typeface="Times New Roman" pitchFamily="18" charset="0"/>
                <a:cs typeface="Times New Roman" pitchFamily="18" charset="0"/>
              </a:rPr>
              <a:t>Stabili poiché i prodotti dell’evento mutazionale sono dotati ciascuno di un centromero e due </a:t>
            </a:r>
            <a:r>
              <a:rPr lang="it-IT" b="1" dirty="0" err="1" smtClean="0">
                <a:latin typeface="Times New Roman" pitchFamily="18" charset="0"/>
                <a:cs typeface="Times New Roman" pitchFamily="18" charset="0"/>
              </a:rPr>
              <a:t>telomeri</a:t>
            </a:r>
            <a:r>
              <a:rPr lang="it-IT" b="1" dirty="0" smtClean="0">
                <a:latin typeface="Times New Roman" pitchFamily="18" charset="0"/>
                <a:cs typeface="Times New Roman" pitchFamily="18" charset="0"/>
              </a:rPr>
              <a:t> che consentono la trasmissione dei cromosomi mutati alla progenie cellulare</a:t>
            </a:r>
            <a:endParaRPr lang="it-IT" dirty="0"/>
          </a:p>
        </p:txBody>
      </p:sp>
      <p:sp>
        <p:nvSpPr>
          <p:cNvPr id="103" name="CasellaDiTesto 102"/>
          <p:cNvSpPr txBox="1"/>
          <p:nvPr/>
        </p:nvSpPr>
        <p:spPr>
          <a:xfrm>
            <a:off x="2428860" y="2000240"/>
            <a:ext cx="4500594" cy="923330"/>
          </a:xfrm>
          <a:prstGeom prst="rect">
            <a:avLst/>
          </a:prstGeom>
          <a:solidFill>
            <a:schemeClr val="tx2">
              <a:lumMod val="20000"/>
              <a:lumOff val="80000"/>
            </a:schemeClr>
          </a:solidFill>
        </p:spPr>
        <p:txBody>
          <a:bodyPr wrap="square" rtlCol="0">
            <a:spAutoFit/>
          </a:bodyPr>
          <a:lstStyle/>
          <a:p>
            <a:pPr algn="ctr"/>
            <a:r>
              <a:rPr lang="it-IT" b="1" dirty="0" smtClean="0">
                <a:latin typeface="Times New Roman" pitchFamily="18" charset="0"/>
                <a:cs typeface="Times New Roman" pitchFamily="18" charset="0"/>
              </a:rPr>
              <a:t>Bilanciate perché non si è perso ne aggiunto alcun gene ma è solo stata cambiata la loro disposizione lungo i cromosomi</a:t>
            </a:r>
            <a:endParaRPr lang="it-IT"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ppt_w</p:attrName>
                                        </p:attrNameLst>
                                      </p:cBhvr>
                                      <p:tavLst>
                                        <p:tav tm="0">
                                          <p:val>
                                            <p:fltVal val="0"/>
                                          </p:val>
                                        </p:tav>
                                        <p:tav tm="100000">
                                          <p:val>
                                            <p:strVal val="#ppt_w"/>
                                          </p:val>
                                        </p:tav>
                                      </p:tavLst>
                                    </p:anim>
                                    <p:anim calcmode="lin" valueType="num">
                                      <p:cBhvr>
                                        <p:cTn id="8" dur="500" fill="hold"/>
                                        <p:tgtEl>
                                          <p:spTgt spid="101"/>
                                        </p:tgtEl>
                                        <p:attrNameLst>
                                          <p:attrName>ppt_h</p:attrName>
                                        </p:attrNameLst>
                                      </p:cBhvr>
                                      <p:tavLst>
                                        <p:tav tm="0">
                                          <p:val>
                                            <p:fltVal val="0"/>
                                          </p:val>
                                        </p:tav>
                                        <p:tav tm="100000">
                                          <p:val>
                                            <p:strVal val="#ppt_h"/>
                                          </p:val>
                                        </p:tav>
                                      </p:tavLst>
                                    </p:anim>
                                    <p:animEffect transition="in" filter="fade">
                                      <p:cBhvr>
                                        <p:cTn id="9" dur="500"/>
                                        <p:tgtEl>
                                          <p:spTgt spid="10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2"/>
                                        </p:tgtEl>
                                        <p:attrNameLst>
                                          <p:attrName>style.visibility</p:attrName>
                                        </p:attrNameLst>
                                      </p:cBhvr>
                                      <p:to>
                                        <p:strVal val="visible"/>
                                      </p:to>
                                    </p:set>
                                    <p:anim calcmode="lin" valueType="num">
                                      <p:cBhvr>
                                        <p:cTn id="14" dur="500" fill="hold"/>
                                        <p:tgtEl>
                                          <p:spTgt spid="102"/>
                                        </p:tgtEl>
                                        <p:attrNameLst>
                                          <p:attrName>ppt_w</p:attrName>
                                        </p:attrNameLst>
                                      </p:cBhvr>
                                      <p:tavLst>
                                        <p:tav tm="0">
                                          <p:val>
                                            <p:fltVal val="0"/>
                                          </p:val>
                                        </p:tav>
                                        <p:tav tm="100000">
                                          <p:val>
                                            <p:strVal val="#ppt_w"/>
                                          </p:val>
                                        </p:tav>
                                      </p:tavLst>
                                    </p:anim>
                                    <p:anim calcmode="lin" valueType="num">
                                      <p:cBhvr>
                                        <p:cTn id="15" dur="500" fill="hold"/>
                                        <p:tgtEl>
                                          <p:spTgt spid="102"/>
                                        </p:tgtEl>
                                        <p:attrNameLst>
                                          <p:attrName>ppt_h</p:attrName>
                                        </p:attrNameLst>
                                      </p:cBhvr>
                                      <p:tavLst>
                                        <p:tav tm="0">
                                          <p:val>
                                            <p:fltVal val="0"/>
                                          </p:val>
                                        </p:tav>
                                        <p:tav tm="100000">
                                          <p:val>
                                            <p:strVal val="#ppt_h"/>
                                          </p:val>
                                        </p:tav>
                                      </p:tavLst>
                                    </p:anim>
                                    <p:animEffect transition="in" filter="fade">
                                      <p:cBhvr>
                                        <p:cTn id="16" dur="500"/>
                                        <p:tgtEl>
                                          <p:spTgt spid="10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p:cTn id="21" dur="500" fill="hold"/>
                                        <p:tgtEl>
                                          <p:spTgt spid="103"/>
                                        </p:tgtEl>
                                        <p:attrNameLst>
                                          <p:attrName>ppt_w</p:attrName>
                                        </p:attrNameLst>
                                      </p:cBhvr>
                                      <p:tavLst>
                                        <p:tav tm="0">
                                          <p:val>
                                            <p:fltVal val="0"/>
                                          </p:val>
                                        </p:tav>
                                        <p:tav tm="100000">
                                          <p:val>
                                            <p:strVal val="#ppt_w"/>
                                          </p:val>
                                        </p:tav>
                                      </p:tavLst>
                                    </p:anim>
                                    <p:anim calcmode="lin" valueType="num">
                                      <p:cBhvr>
                                        <p:cTn id="22" dur="500" fill="hold"/>
                                        <p:tgtEl>
                                          <p:spTgt spid="103"/>
                                        </p:tgtEl>
                                        <p:attrNameLst>
                                          <p:attrName>ppt_h</p:attrName>
                                        </p:attrNameLst>
                                      </p:cBhvr>
                                      <p:tavLst>
                                        <p:tav tm="0">
                                          <p:val>
                                            <p:fltVal val="0"/>
                                          </p:val>
                                        </p:tav>
                                        <p:tav tm="100000">
                                          <p:val>
                                            <p:strVal val="#ppt_h"/>
                                          </p:val>
                                        </p:tav>
                                      </p:tavLst>
                                    </p:anim>
                                    <p:animEffect transition="in" filter="fade">
                                      <p:cBhvr>
                                        <p:cTn id="23" dur="500"/>
                                        <p:tgtEl>
                                          <p:spTgt spid="103"/>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strVal val="#ppt_w*0.70"/>
                                          </p:val>
                                        </p:tav>
                                        <p:tav tm="100000">
                                          <p:val>
                                            <p:strVal val="#ppt_w"/>
                                          </p:val>
                                        </p:tav>
                                      </p:tavLst>
                                    </p:anim>
                                    <p:anim calcmode="lin" valueType="num">
                                      <p:cBhvr>
                                        <p:cTn id="29" dur="1000" fill="hold"/>
                                        <p:tgtEl>
                                          <p:spTgt spid="2"/>
                                        </p:tgtEl>
                                        <p:attrNameLst>
                                          <p:attrName>ppt_h</p:attrName>
                                        </p:attrNameLst>
                                      </p:cBhvr>
                                      <p:tavLst>
                                        <p:tav tm="0">
                                          <p:val>
                                            <p:strVal val="#ppt_h"/>
                                          </p:val>
                                        </p:tav>
                                        <p:tav tm="100000">
                                          <p:val>
                                            <p:strVal val="#ppt_h"/>
                                          </p:val>
                                        </p:tav>
                                      </p:tavLst>
                                    </p:anim>
                                    <p:animEffect transition="in" filter="fade">
                                      <p:cBhvr>
                                        <p:cTn id="30" dur="10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3" fill="hold" grpId="0" nodeType="clickEffect">
                                  <p:stCondLst>
                                    <p:cond delay="0"/>
                                  </p:stCondLst>
                                  <p:childTnLst>
                                    <p:set>
                                      <p:cBhvr>
                                        <p:cTn id="34" dur="1" fill="hold">
                                          <p:stCondLst>
                                            <p:cond delay="0"/>
                                          </p:stCondLst>
                                        </p:cTn>
                                        <p:tgtEl>
                                          <p:spTgt spid="136277"/>
                                        </p:tgtEl>
                                        <p:attrNameLst>
                                          <p:attrName>style.visibility</p:attrName>
                                        </p:attrNameLst>
                                      </p:cBhvr>
                                      <p:to>
                                        <p:strVal val="visible"/>
                                      </p:to>
                                    </p:set>
                                    <p:animEffect transition="in" filter="strips(upRight)">
                                      <p:cBhvr>
                                        <p:cTn id="35" dur="500"/>
                                        <p:tgtEl>
                                          <p:spTgt spid="136277"/>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1000" fill="hold"/>
                                        <p:tgtEl>
                                          <p:spTgt spid="5"/>
                                        </p:tgtEl>
                                        <p:attrNameLst>
                                          <p:attrName>ppt_w</p:attrName>
                                        </p:attrNameLst>
                                      </p:cBhvr>
                                      <p:tavLst>
                                        <p:tav tm="0">
                                          <p:val>
                                            <p:strVal val="#ppt_w*0.70"/>
                                          </p:val>
                                        </p:tav>
                                        <p:tav tm="100000">
                                          <p:val>
                                            <p:strVal val="#ppt_w"/>
                                          </p:val>
                                        </p:tav>
                                      </p:tavLst>
                                    </p:anim>
                                    <p:anim calcmode="lin" valueType="num">
                                      <p:cBhvr>
                                        <p:cTn id="41" dur="1000" fill="hold"/>
                                        <p:tgtEl>
                                          <p:spTgt spid="5"/>
                                        </p:tgtEl>
                                        <p:attrNameLst>
                                          <p:attrName>ppt_h</p:attrName>
                                        </p:attrNameLst>
                                      </p:cBhvr>
                                      <p:tavLst>
                                        <p:tav tm="0">
                                          <p:val>
                                            <p:strVal val="#ppt_h"/>
                                          </p:val>
                                        </p:tav>
                                        <p:tav tm="100000">
                                          <p:val>
                                            <p:strVal val="#ppt_h"/>
                                          </p:val>
                                        </p:tav>
                                      </p:tavLst>
                                    </p:anim>
                                    <p:animEffect transition="in" filter="fade">
                                      <p:cBhvr>
                                        <p:cTn id="42" dur="1000"/>
                                        <p:tgtEl>
                                          <p:spTgt spid="5"/>
                                        </p:tgtEl>
                                      </p:cBhvr>
                                    </p:animEffect>
                                  </p:childTnLst>
                                </p:cTn>
                              </p:par>
                            </p:childTnLst>
                          </p:cTn>
                        </p:par>
                        <p:par>
                          <p:cTn id="43" fill="hold">
                            <p:stCondLst>
                              <p:cond delay="1000"/>
                            </p:stCondLst>
                            <p:childTnLst>
                              <p:par>
                                <p:cTn id="44" presetID="53" presetClass="entr" presetSubtype="0" fill="hold" grpId="0" nodeType="afterEffect">
                                  <p:stCondLst>
                                    <p:cond delay="0"/>
                                  </p:stCondLst>
                                  <p:childTnLst>
                                    <p:set>
                                      <p:cBhvr>
                                        <p:cTn id="45" dur="1" fill="hold">
                                          <p:stCondLst>
                                            <p:cond delay="0"/>
                                          </p:stCondLst>
                                        </p:cTn>
                                        <p:tgtEl>
                                          <p:spTgt spid="136281"/>
                                        </p:tgtEl>
                                        <p:attrNameLst>
                                          <p:attrName>style.visibility</p:attrName>
                                        </p:attrNameLst>
                                      </p:cBhvr>
                                      <p:to>
                                        <p:strVal val="visible"/>
                                      </p:to>
                                    </p:set>
                                    <p:anim calcmode="lin" valueType="num">
                                      <p:cBhvr>
                                        <p:cTn id="46" dur="500" fill="hold"/>
                                        <p:tgtEl>
                                          <p:spTgt spid="136281"/>
                                        </p:tgtEl>
                                        <p:attrNameLst>
                                          <p:attrName>ppt_w</p:attrName>
                                        </p:attrNameLst>
                                      </p:cBhvr>
                                      <p:tavLst>
                                        <p:tav tm="0">
                                          <p:val>
                                            <p:fltVal val="0"/>
                                          </p:val>
                                        </p:tav>
                                        <p:tav tm="100000">
                                          <p:val>
                                            <p:strVal val="#ppt_w"/>
                                          </p:val>
                                        </p:tav>
                                      </p:tavLst>
                                    </p:anim>
                                    <p:anim calcmode="lin" valueType="num">
                                      <p:cBhvr>
                                        <p:cTn id="47" dur="500" fill="hold"/>
                                        <p:tgtEl>
                                          <p:spTgt spid="136281"/>
                                        </p:tgtEl>
                                        <p:attrNameLst>
                                          <p:attrName>ppt_h</p:attrName>
                                        </p:attrNameLst>
                                      </p:cBhvr>
                                      <p:tavLst>
                                        <p:tav tm="0">
                                          <p:val>
                                            <p:fltVal val="0"/>
                                          </p:val>
                                        </p:tav>
                                        <p:tav tm="100000">
                                          <p:val>
                                            <p:strVal val="#ppt_h"/>
                                          </p:val>
                                        </p:tav>
                                      </p:tavLst>
                                    </p:anim>
                                    <p:animEffect transition="in" filter="fade">
                                      <p:cBhvr>
                                        <p:cTn id="48" dur="500"/>
                                        <p:tgtEl>
                                          <p:spTgt spid="13628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3" fill="hold" grpId="0" nodeType="clickEffect">
                                  <p:stCondLst>
                                    <p:cond delay="0"/>
                                  </p:stCondLst>
                                  <p:childTnLst>
                                    <p:set>
                                      <p:cBhvr>
                                        <p:cTn id="52" dur="1" fill="hold">
                                          <p:stCondLst>
                                            <p:cond delay="0"/>
                                          </p:stCondLst>
                                        </p:cTn>
                                        <p:tgtEl>
                                          <p:spTgt spid="136276"/>
                                        </p:tgtEl>
                                        <p:attrNameLst>
                                          <p:attrName>style.visibility</p:attrName>
                                        </p:attrNameLst>
                                      </p:cBhvr>
                                      <p:to>
                                        <p:strVal val="visible"/>
                                      </p:to>
                                    </p:set>
                                    <p:animEffect transition="in" filter="strips(upRight)">
                                      <p:cBhvr>
                                        <p:cTn id="53" dur="500"/>
                                        <p:tgtEl>
                                          <p:spTgt spid="136276"/>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nodeType="click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1000" fill="hold"/>
                                        <p:tgtEl>
                                          <p:spTgt spid="7"/>
                                        </p:tgtEl>
                                        <p:attrNameLst>
                                          <p:attrName>ppt_w</p:attrName>
                                        </p:attrNameLst>
                                      </p:cBhvr>
                                      <p:tavLst>
                                        <p:tav tm="0">
                                          <p:val>
                                            <p:strVal val="#ppt_w*0.70"/>
                                          </p:val>
                                        </p:tav>
                                        <p:tav tm="100000">
                                          <p:val>
                                            <p:strVal val="#ppt_w"/>
                                          </p:val>
                                        </p:tav>
                                      </p:tavLst>
                                    </p:anim>
                                    <p:anim calcmode="lin" valueType="num">
                                      <p:cBhvr>
                                        <p:cTn id="59" dur="1000" fill="hold"/>
                                        <p:tgtEl>
                                          <p:spTgt spid="7"/>
                                        </p:tgtEl>
                                        <p:attrNameLst>
                                          <p:attrName>ppt_h</p:attrName>
                                        </p:attrNameLst>
                                      </p:cBhvr>
                                      <p:tavLst>
                                        <p:tav tm="0">
                                          <p:val>
                                            <p:strVal val="#ppt_h"/>
                                          </p:val>
                                        </p:tav>
                                        <p:tav tm="100000">
                                          <p:val>
                                            <p:strVal val="#ppt_h"/>
                                          </p:val>
                                        </p:tav>
                                      </p:tavLst>
                                    </p:anim>
                                    <p:animEffect transition="in" filter="fade">
                                      <p:cBhvr>
                                        <p:cTn id="60" dur="1000"/>
                                        <p:tgtEl>
                                          <p:spTgt spid="7"/>
                                        </p:tgtEl>
                                      </p:cBhvr>
                                    </p:animEffect>
                                  </p:childTnLst>
                                </p:cTn>
                              </p:par>
                            </p:childTnLst>
                          </p:cTn>
                        </p:par>
                        <p:par>
                          <p:cTn id="61" fill="hold">
                            <p:stCondLst>
                              <p:cond delay="1000"/>
                            </p:stCondLst>
                            <p:childTnLst>
                              <p:par>
                                <p:cTn id="62" presetID="53" presetClass="entr" presetSubtype="0" fill="hold" grpId="0" nodeType="afterEffect">
                                  <p:stCondLst>
                                    <p:cond delay="0"/>
                                  </p:stCondLst>
                                  <p:childTnLst>
                                    <p:set>
                                      <p:cBhvr>
                                        <p:cTn id="63" dur="1" fill="hold">
                                          <p:stCondLst>
                                            <p:cond delay="0"/>
                                          </p:stCondLst>
                                        </p:cTn>
                                        <p:tgtEl>
                                          <p:spTgt spid="136282"/>
                                        </p:tgtEl>
                                        <p:attrNameLst>
                                          <p:attrName>style.visibility</p:attrName>
                                        </p:attrNameLst>
                                      </p:cBhvr>
                                      <p:to>
                                        <p:strVal val="visible"/>
                                      </p:to>
                                    </p:set>
                                    <p:anim calcmode="lin" valueType="num">
                                      <p:cBhvr>
                                        <p:cTn id="64" dur="500" fill="hold"/>
                                        <p:tgtEl>
                                          <p:spTgt spid="136282"/>
                                        </p:tgtEl>
                                        <p:attrNameLst>
                                          <p:attrName>ppt_w</p:attrName>
                                        </p:attrNameLst>
                                      </p:cBhvr>
                                      <p:tavLst>
                                        <p:tav tm="0">
                                          <p:val>
                                            <p:fltVal val="0"/>
                                          </p:val>
                                        </p:tav>
                                        <p:tav tm="100000">
                                          <p:val>
                                            <p:strVal val="#ppt_w"/>
                                          </p:val>
                                        </p:tav>
                                      </p:tavLst>
                                    </p:anim>
                                    <p:anim calcmode="lin" valueType="num">
                                      <p:cBhvr>
                                        <p:cTn id="65" dur="500" fill="hold"/>
                                        <p:tgtEl>
                                          <p:spTgt spid="136282"/>
                                        </p:tgtEl>
                                        <p:attrNameLst>
                                          <p:attrName>ppt_h</p:attrName>
                                        </p:attrNameLst>
                                      </p:cBhvr>
                                      <p:tavLst>
                                        <p:tav tm="0">
                                          <p:val>
                                            <p:fltVal val="0"/>
                                          </p:val>
                                        </p:tav>
                                        <p:tav tm="100000">
                                          <p:val>
                                            <p:strVal val="#ppt_h"/>
                                          </p:val>
                                        </p:tav>
                                      </p:tavLst>
                                    </p:anim>
                                    <p:animEffect transition="in" filter="fade">
                                      <p:cBhvr>
                                        <p:cTn id="66" dur="500"/>
                                        <p:tgtEl>
                                          <p:spTgt spid="136282"/>
                                        </p:tgtEl>
                                      </p:cBhvr>
                                    </p:animEffect>
                                  </p:childTnLst>
                                </p:cTn>
                              </p:par>
                            </p:childTnLst>
                          </p:cTn>
                        </p:par>
                      </p:childTnLst>
                    </p:cTn>
                  </p:par>
                  <p:par>
                    <p:cTn id="67" fill="hold">
                      <p:stCondLst>
                        <p:cond delay="indefinite"/>
                      </p:stCondLst>
                      <p:childTnLst>
                        <p:par>
                          <p:cTn id="68" fill="hold">
                            <p:stCondLst>
                              <p:cond delay="0"/>
                            </p:stCondLst>
                            <p:childTnLst>
                              <p:par>
                                <p:cTn id="69" presetID="18" presetClass="entr" presetSubtype="12" fill="hold" grpId="0" nodeType="clickEffect">
                                  <p:stCondLst>
                                    <p:cond delay="0"/>
                                  </p:stCondLst>
                                  <p:childTnLst>
                                    <p:set>
                                      <p:cBhvr>
                                        <p:cTn id="70" dur="1" fill="hold">
                                          <p:stCondLst>
                                            <p:cond delay="0"/>
                                          </p:stCondLst>
                                        </p:cTn>
                                        <p:tgtEl>
                                          <p:spTgt spid="136284"/>
                                        </p:tgtEl>
                                        <p:attrNameLst>
                                          <p:attrName>style.visibility</p:attrName>
                                        </p:attrNameLst>
                                      </p:cBhvr>
                                      <p:to>
                                        <p:strVal val="visible"/>
                                      </p:to>
                                    </p:set>
                                    <p:animEffect transition="in" filter="strips(downLeft)">
                                      <p:cBhvr>
                                        <p:cTn id="71" dur="500"/>
                                        <p:tgtEl>
                                          <p:spTgt spid="136284"/>
                                        </p:tgtEl>
                                      </p:cBhvr>
                                    </p:animEffect>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nodeType="clickEffect">
                                  <p:stCondLst>
                                    <p:cond delay="0"/>
                                  </p:stCondLst>
                                  <p:childTnLst>
                                    <p:set>
                                      <p:cBhvr>
                                        <p:cTn id="75" dur="1" fill="hold">
                                          <p:stCondLst>
                                            <p:cond delay="0"/>
                                          </p:stCondLst>
                                        </p:cTn>
                                        <p:tgtEl>
                                          <p:spTgt spid="6"/>
                                        </p:tgtEl>
                                        <p:attrNameLst>
                                          <p:attrName>style.visibility</p:attrName>
                                        </p:attrNameLst>
                                      </p:cBhvr>
                                      <p:to>
                                        <p:strVal val="visible"/>
                                      </p:to>
                                    </p:set>
                                    <p:anim calcmode="lin" valueType="num">
                                      <p:cBhvr>
                                        <p:cTn id="76" dur="1000" fill="hold"/>
                                        <p:tgtEl>
                                          <p:spTgt spid="6"/>
                                        </p:tgtEl>
                                        <p:attrNameLst>
                                          <p:attrName>ppt_w</p:attrName>
                                        </p:attrNameLst>
                                      </p:cBhvr>
                                      <p:tavLst>
                                        <p:tav tm="0">
                                          <p:val>
                                            <p:strVal val="#ppt_w*0.70"/>
                                          </p:val>
                                        </p:tav>
                                        <p:tav tm="100000">
                                          <p:val>
                                            <p:strVal val="#ppt_w"/>
                                          </p:val>
                                        </p:tav>
                                      </p:tavLst>
                                    </p:anim>
                                    <p:anim calcmode="lin" valueType="num">
                                      <p:cBhvr>
                                        <p:cTn id="77" dur="1000" fill="hold"/>
                                        <p:tgtEl>
                                          <p:spTgt spid="6"/>
                                        </p:tgtEl>
                                        <p:attrNameLst>
                                          <p:attrName>ppt_h</p:attrName>
                                        </p:attrNameLst>
                                      </p:cBhvr>
                                      <p:tavLst>
                                        <p:tav tm="0">
                                          <p:val>
                                            <p:strVal val="#ppt_h"/>
                                          </p:val>
                                        </p:tav>
                                        <p:tav tm="100000">
                                          <p:val>
                                            <p:strVal val="#ppt_h"/>
                                          </p:val>
                                        </p:tav>
                                      </p:tavLst>
                                    </p:anim>
                                    <p:animEffect transition="in" filter="fade">
                                      <p:cBhvr>
                                        <p:cTn id="78" dur="1000"/>
                                        <p:tgtEl>
                                          <p:spTgt spid="6"/>
                                        </p:tgtEl>
                                      </p:cBhvr>
                                    </p:animEffect>
                                  </p:childTnLst>
                                </p:cTn>
                              </p:par>
                              <p:par>
                                <p:cTn id="79" presetID="55" presetClass="entr" presetSubtype="0" fill="hold" nodeType="with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p:cTn id="81" dur="1000" fill="hold"/>
                                        <p:tgtEl>
                                          <p:spTgt spid="8"/>
                                        </p:tgtEl>
                                        <p:attrNameLst>
                                          <p:attrName>ppt_w</p:attrName>
                                        </p:attrNameLst>
                                      </p:cBhvr>
                                      <p:tavLst>
                                        <p:tav tm="0">
                                          <p:val>
                                            <p:strVal val="#ppt_w*0.70"/>
                                          </p:val>
                                        </p:tav>
                                        <p:tav tm="100000">
                                          <p:val>
                                            <p:strVal val="#ppt_w"/>
                                          </p:val>
                                        </p:tav>
                                      </p:tavLst>
                                    </p:anim>
                                    <p:anim calcmode="lin" valueType="num">
                                      <p:cBhvr>
                                        <p:cTn id="82" dur="1000" fill="hold"/>
                                        <p:tgtEl>
                                          <p:spTgt spid="8"/>
                                        </p:tgtEl>
                                        <p:attrNameLst>
                                          <p:attrName>ppt_h</p:attrName>
                                        </p:attrNameLst>
                                      </p:cBhvr>
                                      <p:tavLst>
                                        <p:tav tm="0">
                                          <p:val>
                                            <p:strVal val="#ppt_h"/>
                                          </p:val>
                                        </p:tav>
                                        <p:tav tm="100000">
                                          <p:val>
                                            <p:strVal val="#ppt_h"/>
                                          </p:val>
                                        </p:tav>
                                      </p:tavLst>
                                    </p:anim>
                                    <p:animEffect transition="in" filter="fade">
                                      <p:cBhvr>
                                        <p:cTn id="83" dur="1000"/>
                                        <p:tgtEl>
                                          <p:spTgt spid="8"/>
                                        </p:tgtEl>
                                      </p:cBhvr>
                                    </p:animEffect>
                                  </p:childTnLst>
                                </p:cTn>
                              </p:par>
                            </p:childTnLst>
                          </p:cTn>
                        </p:par>
                        <p:par>
                          <p:cTn id="84" fill="hold">
                            <p:stCondLst>
                              <p:cond delay="1000"/>
                            </p:stCondLst>
                            <p:childTnLst>
                              <p:par>
                                <p:cTn id="85" presetID="53" presetClass="entr" presetSubtype="0" fill="hold" grpId="0" nodeType="afterEffect">
                                  <p:stCondLst>
                                    <p:cond delay="0"/>
                                  </p:stCondLst>
                                  <p:childTnLst>
                                    <p:set>
                                      <p:cBhvr>
                                        <p:cTn id="86" dur="1" fill="hold">
                                          <p:stCondLst>
                                            <p:cond delay="0"/>
                                          </p:stCondLst>
                                        </p:cTn>
                                        <p:tgtEl>
                                          <p:spTgt spid="136285"/>
                                        </p:tgtEl>
                                        <p:attrNameLst>
                                          <p:attrName>style.visibility</p:attrName>
                                        </p:attrNameLst>
                                      </p:cBhvr>
                                      <p:to>
                                        <p:strVal val="visible"/>
                                      </p:to>
                                    </p:set>
                                    <p:anim calcmode="lin" valueType="num">
                                      <p:cBhvr>
                                        <p:cTn id="87" dur="500" fill="hold"/>
                                        <p:tgtEl>
                                          <p:spTgt spid="136285"/>
                                        </p:tgtEl>
                                        <p:attrNameLst>
                                          <p:attrName>ppt_w</p:attrName>
                                        </p:attrNameLst>
                                      </p:cBhvr>
                                      <p:tavLst>
                                        <p:tav tm="0">
                                          <p:val>
                                            <p:fltVal val="0"/>
                                          </p:val>
                                        </p:tav>
                                        <p:tav tm="100000">
                                          <p:val>
                                            <p:strVal val="#ppt_w"/>
                                          </p:val>
                                        </p:tav>
                                      </p:tavLst>
                                    </p:anim>
                                    <p:anim calcmode="lin" valueType="num">
                                      <p:cBhvr>
                                        <p:cTn id="88" dur="500" fill="hold"/>
                                        <p:tgtEl>
                                          <p:spTgt spid="136285"/>
                                        </p:tgtEl>
                                        <p:attrNameLst>
                                          <p:attrName>ppt_h</p:attrName>
                                        </p:attrNameLst>
                                      </p:cBhvr>
                                      <p:tavLst>
                                        <p:tav tm="0">
                                          <p:val>
                                            <p:fltVal val="0"/>
                                          </p:val>
                                        </p:tav>
                                        <p:tav tm="100000">
                                          <p:val>
                                            <p:strVal val="#ppt_h"/>
                                          </p:val>
                                        </p:tav>
                                      </p:tavLst>
                                    </p:anim>
                                    <p:animEffect transition="in" filter="fade">
                                      <p:cBhvr>
                                        <p:cTn id="89" dur="500"/>
                                        <p:tgtEl>
                                          <p:spTgt spid="136285"/>
                                        </p:tgtEl>
                                      </p:cBhvr>
                                    </p:animEffect>
                                  </p:childTnLst>
                                </p:cTn>
                              </p:par>
                            </p:childTnLst>
                          </p:cTn>
                        </p:par>
                      </p:childTnLst>
                    </p:cTn>
                  </p:par>
                  <p:par>
                    <p:cTn id="90" fill="hold">
                      <p:stCondLst>
                        <p:cond delay="indefinite"/>
                      </p:stCondLst>
                      <p:childTnLst>
                        <p:par>
                          <p:cTn id="91" fill="hold">
                            <p:stCondLst>
                              <p:cond delay="0"/>
                            </p:stCondLst>
                            <p:childTnLst>
                              <p:par>
                                <p:cTn id="92" presetID="18" presetClass="entr" presetSubtype="6" fill="hold" grpId="0" nodeType="clickEffect">
                                  <p:stCondLst>
                                    <p:cond delay="0"/>
                                  </p:stCondLst>
                                  <p:childTnLst>
                                    <p:set>
                                      <p:cBhvr>
                                        <p:cTn id="93" dur="1" fill="hold">
                                          <p:stCondLst>
                                            <p:cond delay="0"/>
                                          </p:stCondLst>
                                        </p:cTn>
                                        <p:tgtEl>
                                          <p:spTgt spid="136286"/>
                                        </p:tgtEl>
                                        <p:attrNameLst>
                                          <p:attrName>style.visibility</p:attrName>
                                        </p:attrNameLst>
                                      </p:cBhvr>
                                      <p:to>
                                        <p:strVal val="visible"/>
                                      </p:to>
                                    </p:set>
                                    <p:animEffect transition="in" filter="strips(downRight)">
                                      <p:cBhvr>
                                        <p:cTn id="94" dur="500"/>
                                        <p:tgtEl>
                                          <p:spTgt spid="136286"/>
                                        </p:tgtEl>
                                      </p:cBhvr>
                                    </p:animEffect>
                                  </p:childTnLst>
                                </p:cTn>
                              </p:par>
                            </p:childTnLst>
                          </p:cTn>
                        </p:par>
                        <p:par>
                          <p:cTn id="95" fill="hold">
                            <p:stCondLst>
                              <p:cond delay="500"/>
                            </p:stCondLst>
                            <p:childTnLst>
                              <p:par>
                                <p:cTn id="96" presetID="53" presetClass="entr" presetSubtype="0" fill="hold" grpId="0" nodeType="afterEffect">
                                  <p:stCondLst>
                                    <p:cond delay="0"/>
                                  </p:stCondLst>
                                  <p:childTnLst>
                                    <p:set>
                                      <p:cBhvr>
                                        <p:cTn id="97" dur="1" fill="hold">
                                          <p:stCondLst>
                                            <p:cond delay="0"/>
                                          </p:stCondLst>
                                        </p:cTn>
                                        <p:tgtEl>
                                          <p:spTgt spid="136287"/>
                                        </p:tgtEl>
                                        <p:attrNameLst>
                                          <p:attrName>style.visibility</p:attrName>
                                        </p:attrNameLst>
                                      </p:cBhvr>
                                      <p:to>
                                        <p:strVal val="visible"/>
                                      </p:to>
                                    </p:set>
                                    <p:anim calcmode="lin" valueType="num">
                                      <p:cBhvr>
                                        <p:cTn id="98" dur="500" fill="hold"/>
                                        <p:tgtEl>
                                          <p:spTgt spid="136287"/>
                                        </p:tgtEl>
                                        <p:attrNameLst>
                                          <p:attrName>ppt_w</p:attrName>
                                        </p:attrNameLst>
                                      </p:cBhvr>
                                      <p:tavLst>
                                        <p:tav tm="0">
                                          <p:val>
                                            <p:fltVal val="0"/>
                                          </p:val>
                                        </p:tav>
                                        <p:tav tm="100000">
                                          <p:val>
                                            <p:strVal val="#ppt_w"/>
                                          </p:val>
                                        </p:tav>
                                      </p:tavLst>
                                    </p:anim>
                                    <p:anim calcmode="lin" valueType="num">
                                      <p:cBhvr>
                                        <p:cTn id="99" dur="500" fill="hold"/>
                                        <p:tgtEl>
                                          <p:spTgt spid="136287"/>
                                        </p:tgtEl>
                                        <p:attrNameLst>
                                          <p:attrName>ppt_h</p:attrName>
                                        </p:attrNameLst>
                                      </p:cBhvr>
                                      <p:tavLst>
                                        <p:tav tm="0">
                                          <p:val>
                                            <p:fltVal val="0"/>
                                          </p:val>
                                        </p:tav>
                                        <p:tav tm="100000">
                                          <p:val>
                                            <p:strVal val="#ppt_h"/>
                                          </p:val>
                                        </p:tav>
                                      </p:tavLst>
                                    </p:anim>
                                    <p:animEffect transition="in" filter="fade">
                                      <p:cBhvr>
                                        <p:cTn id="100" dur="500"/>
                                        <p:tgtEl>
                                          <p:spTgt spid="136287"/>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0" fill="hold" grpId="0" nodeType="clickEffect">
                                  <p:stCondLst>
                                    <p:cond delay="0"/>
                                  </p:stCondLst>
                                  <p:childTnLst>
                                    <p:set>
                                      <p:cBhvr>
                                        <p:cTn id="104" dur="1" fill="hold">
                                          <p:stCondLst>
                                            <p:cond delay="0"/>
                                          </p:stCondLst>
                                        </p:cTn>
                                        <p:tgtEl>
                                          <p:spTgt spid="136283"/>
                                        </p:tgtEl>
                                        <p:attrNameLst>
                                          <p:attrName>style.visibility</p:attrName>
                                        </p:attrNameLst>
                                      </p:cBhvr>
                                      <p:to>
                                        <p:strVal val="visible"/>
                                      </p:to>
                                    </p:set>
                                    <p:anim calcmode="lin" valueType="num">
                                      <p:cBhvr>
                                        <p:cTn id="105" dur="500" fill="hold"/>
                                        <p:tgtEl>
                                          <p:spTgt spid="136283"/>
                                        </p:tgtEl>
                                        <p:attrNameLst>
                                          <p:attrName>ppt_w</p:attrName>
                                        </p:attrNameLst>
                                      </p:cBhvr>
                                      <p:tavLst>
                                        <p:tav tm="0">
                                          <p:val>
                                            <p:fltVal val="0"/>
                                          </p:val>
                                        </p:tav>
                                        <p:tav tm="100000">
                                          <p:val>
                                            <p:strVal val="#ppt_w"/>
                                          </p:val>
                                        </p:tav>
                                      </p:tavLst>
                                    </p:anim>
                                    <p:anim calcmode="lin" valueType="num">
                                      <p:cBhvr>
                                        <p:cTn id="106" dur="500" fill="hold"/>
                                        <p:tgtEl>
                                          <p:spTgt spid="136283"/>
                                        </p:tgtEl>
                                        <p:attrNameLst>
                                          <p:attrName>ppt_h</p:attrName>
                                        </p:attrNameLst>
                                      </p:cBhvr>
                                      <p:tavLst>
                                        <p:tav tm="0">
                                          <p:val>
                                            <p:fltVal val="0"/>
                                          </p:val>
                                        </p:tav>
                                        <p:tav tm="100000">
                                          <p:val>
                                            <p:strVal val="#ppt_h"/>
                                          </p:val>
                                        </p:tav>
                                      </p:tavLst>
                                    </p:anim>
                                    <p:animEffect transition="in" filter="fade">
                                      <p:cBhvr>
                                        <p:cTn id="107" dur="500"/>
                                        <p:tgtEl>
                                          <p:spTgt spid="136283"/>
                                        </p:tgtEl>
                                      </p:cBhvr>
                                    </p:animEffect>
                                  </p:childTnLst>
                                </p:cTn>
                              </p:par>
                            </p:childTnLst>
                          </p:cTn>
                        </p:par>
                        <p:par>
                          <p:cTn id="108" fill="hold">
                            <p:stCondLst>
                              <p:cond delay="500"/>
                            </p:stCondLst>
                            <p:childTnLst>
                              <p:par>
                                <p:cTn id="109" presetID="55" presetClass="entr" presetSubtype="0" fill="hold" nodeType="after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p:cTn id="111" dur="1000" fill="hold"/>
                                        <p:tgtEl>
                                          <p:spTgt spid="9"/>
                                        </p:tgtEl>
                                        <p:attrNameLst>
                                          <p:attrName>ppt_w</p:attrName>
                                        </p:attrNameLst>
                                      </p:cBhvr>
                                      <p:tavLst>
                                        <p:tav tm="0">
                                          <p:val>
                                            <p:strVal val="#ppt_w*0.70"/>
                                          </p:val>
                                        </p:tav>
                                        <p:tav tm="100000">
                                          <p:val>
                                            <p:strVal val="#ppt_w"/>
                                          </p:val>
                                        </p:tav>
                                      </p:tavLst>
                                    </p:anim>
                                    <p:anim calcmode="lin" valueType="num">
                                      <p:cBhvr>
                                        <p:cTn id="112" dur="1000" fill="hold"/>
                                        <p:tgtEl>
                                          <p:spTgt spid="9"/>
                                        </p:tgtEl>
                                        <p:attrNameLst>
                                          <p:attrName>ppt_h</p:attrName>
                                        </p:attrNameLst>
                                      </p:cBhvr>
                                      <p:tavLst>
                                        <p:tav tm="0">
                                          <p:val>
                                            <p:strVal val="#ppt_h"/>
                                          </p:val>
                                        </p:tav>
                                        <p:tav tm="100000">
                                          <p:val>
                                            <p:strVal val="#ppt_h"/>
                                          </p:val>
                                        </p:tav>
                                      </p:tavLst>
                                    </p:anim>
                                    <p:animEffect transition="in" filter="fade">
                                      <p:cBhvr>
                                        <p:cTn id="113" dur="1000"/>
                                        <p:tgtEl>
                                          <p:spTgt spid="9"/>
                                        </p:tgtEl>
                                      </p:cBhvr>
                                    </p:animEffect>
                                  </p:childTnLst>
                                </p:cTn>
                              </p:par>
                            </p:childTnLst>
                          </p:cTn>
                        </p:par>
                      </p:childTnLst>
                    </p:cTn>
                  </p:par>
                  <p:par>
                    <p:cTn id="114" fill="hold">
                      <p:stCondLst>
                        <p:cond delay="indefinite"/>
                      </p:stCondLst>
                      <p:childTnLst>
                        <p:par>
                          <p:cTn id="115" fill="hold">
                            <p:stCondLst>
                              <p:cond delay="0"/>
                            </p:stCondLst>
                            <p:childTnLst>
                              <p:par>
                                <p:cTn id="116" presetID="18" presetClass="entr" presetSubtype="6" fill="hold" grpId="0" nodeType="clickEffect">
                                  <p:stCondLst>
                                    <p:cond delay="0"/>
                                  </p:stCondLst>
                                  <p:childTnLst>
                                    <p:set>
                                      <p:cBhvr>
                                        <p:cTn id="117" dur="1" fill="hold">
                                          <p:stCondLst>
                                            <p:cond delay="0"/>
                                          </p:stCondLst>
                                        </p:cTn>
                                        <p:tgtEl>
                                          <p:spTgt spid="136288"/>
                                        </p:tgtEl>
                                        <p:attrNameLst>
                                          <p:attrName>style.visibility</p:attrName>
                                        </p:attrNameLst>
                                      </p:cBhvr>
                                      <p:to>
                                        <p:strVal val="visible"/>
                                      </p:to>
                                    </p:set>
                                    <p:animEffect transition="in" filter="strips(downRight)">
                                      <p:cBhvr>
                                        <p:cTn id="118" dur="500"/>
                                        <p:tgtEl>
                                          <p:spTgt spid="136288"/>
                                        </p:tgtEl>
                                      </p:cBhvr>
                                    </p:animEffect>
                                  </p:childTnLst>
                                </p:cTn>
                              </p:par>
                            </p:childTnLst>
                          </p:cTn>
                        </p:par>
                      </p:childTnLst>
                    </p:cTn>
                  </p:par>
                  <p:par>
                    <p:cTn id="119" fill="hold">
                      <p:stCondLst>
                        <p:cond delay="indefinite"/>
                      </p:stCondLst>
                      <p:childTnLst>
                        <p:par>
                          <p:cTn id="120" fill="hold">
                            <p:stCondLst>
                              <p:cond delay="0"/>
                            </p:stCondLst>
                            <p:childTnLst>
                              <p:par>
                                <p:cTn id="121" presetID="55" presetClass="entr" presetSubtype="0" fill="hold" nodeType="clickEffect">
                                  <p:stCondLst>
                                    <p:cond delay="0"/>
                                  </p:stCondLst>
                                  <p:childTnLst>
                                    <p:set>
                                      <p:cBhvr>
                                        <p:cTn id="122" dur="1" fill="hold">
                                          <p:stCondLst>
                                            <p:cond delay="0"/>
                                          </p:stCondLst>
                                        </p:cTn>
                                        <p:tgtEl>
                                          <p:spTgt spid="11"/>
                                        </p:tgtEl>
                                        <p:attrNameLst>
                                          <p:attrName>style.visibility</p:attrName>
                                        </p:attrNameLst>
                                      </p:cBhvr>
                                      <p:to>
                                        <p:strVal val="visible"/>
                                      </p:to>
                                    </p:set>
                                    <p:anim calcmode="lin" valueType="num">
                                      <p:cBhvr>
                                        <p:cTn id="123" dur="1000" fill="hold"/>
                                        <p:tgtEl>
                                          <p:spTgt spid="11"/>
                                        </p:tgtEl>
                                        <p:attrNameLst>
                                          <p:attrName>ppt_w</p:attrName>
                                        </p:attrNameLst>
                                      </p:cBhvr>
                                      <p:tavLst>
                                        <p:tav tm="0">
                                          <p:val>
                                            <p:strVal val="#ppt_w*0.70"/>
                                          </p:val>
                                        </p:tav>
                                        <p:tav tm="100000">
                                          <p:val>
                                            <p:strVal val="#ppt_w"/>
                                          </p:val>
                                        </p:tav>
                                      </p:tavLst>
                                    </p:anim>
                                    <p:anim calcmode="lin" valueType="num">
                                      <p:cBhvr>
                                        <p:cTn id="124" dur="1000" fill="hold"/>
                                        <p:tgtEl>
                                          <p:spTgt spid="11"/>
                                        </p:tgtEl>
                                        <p:attrNameLst>
                                          <p:attrName>ppt_h</p:attrName>
                                        </p:attrNameLst>
                                      </p:cBhvr>
                                      <p:tavLst>
                                        <p:tav tm="0">
                                          <p:val>
                                            <p:strVal val="#ppt_h"/>
                                          </p:val>
                                        </p:tav>
                                        <p:tav tm="100000">
                                          <p:val>
                                            <p:strVal val="#ppt_h"/>
                                          </p:val>
                                        </p:tav>
                                      </p:tavLst>
                                    </p:anim>
                                    <p:animEffect transition="in" filter="fade">
                                      <p:cBhvr>
                                        <p:cTn id="125" dur="1000"/>
                                        <p:tgtEl>
                                          <p:spTgt spid="11"/>
                                        </p:tgtEl>
                                      </p:cBhvr>
                                    </p:animEffect>
                                  </p:childTnLst>
                                </p:cTn>
                              </p:par>
                              <p:par>
                                <p:cTn id="126" presetID="55" presetClass="entr" presetSubtype="0" fill="hold" nodeType="withEffect">
                                  <p:stCondLst>
                                    <p:cond delay="0"/>
                                  </p:stCondLst>
                                  <p:childTnLst>
                                    <p:set>
                                      <p:cBhvr>
                                        <p:cTn id="127" dur="1" fill="hold">
                                          <p:stCondLst>
                                            <p:cond delay="0"/>
                                          </p:stCondLst>
                                        </p:cTn>
                                        <p:tgtEl>
                                          <p:spTgt spid="10"/>
                                        </p:tgtEl>
                                        <p:attrNameLst>
                                          <p:attrName>style.visibility</p:attrName>
                                        </p:attrNameLst>
                                      </p:cBhvr>
                                      <p:to>
                                        <p:strVal val="visible"/>
                                      </p:to>
                                    </p:set>
                                    <p:anim calcmode="lin" valueType="num">
                                      <p:cBhvr>
                                        <p:cTn id="128" dur="1000" fill="hold"/>
                                        <p:tgtEl>
                                          <p:spTgt spid="10"/>
                                        </p:tgtEl>
                                        <p:attrNameLst>
                                          <p:attrName>ppt_w</p:attrName>
                                        </p:attrNameLst>
                                      </p:cBhvr>
                                      <p:tavLst>
                                        <p:tav tm="0">
                                          <p:val>
                                            <p:strVal val="#ppt_w*0.70"/>
                                          </p:val>
                                        </p:tav>
                                        <p:tav tm="100000">
                                          <p:val>
                                            <p:strVal val="#ppt_w"/>
                                          </p:val>
                                        </p:tav>
                                      </p:tavLst>
                                    </p:anim>
                                    <p:anim calcmode="lin" valueType="num">
                                      <p:cBhvr>
                                        <p:cTn id="129" dur="1000" fill="hold"/>
                                        <p:tgtEl>
                                          <p:spTgt spid="10"/>
                                        </p:tgtEl>
                                        <p:attrNameLst>
                                          <p:attrName>ppt_h</p:attrName>
                                        </p:attrNameLst>
                                      </p:cBhvr>
                                      <p:tavLst>
                                        <p:tav tm="0">
                                          <p:val>
                                            <p:strVal val="#ppt_h"/>
                                          </p:val>
                                        </p:tav>
                                        <p:tav tm="100000">
                                          <p:val>
                                            <p:strVal val="#ppt_h"/>
                                          </p:val>
                                        </p:tav>
                                      </p:tavLst>
                                    </p:anim>
                                    <p:animEffect transition="in" filter="fade">
                                      <p:cBhvr>
                                        <p:cTn id="130" dur="1000"/>
                                        <p:tgtEl>
                                          <p:spTgt spid="10"/>
                                        </p:tgtEl>
                                      </p:cBhvr>
                                    </p:animEffect>
                                  </p:childTnLst>
                                </p:cTn>
                              </p:par>
                              <p:par>
                                <p:cTn id="131" presetID="53" presetClass="entr" presetSubtype="0" fill="hold" grpId="0" nodeType="withEffect">
                                  <p:stCondLst>
                                    <p:cond delay="0"/>
                                  </p:stCondLst>
                                  <p:childTnLst>
                                    <p:set>
                                      <p:cBhvr>
                                        <p:cTn id="132" dur="1" fill="hold">
                                          <p:stCondLst>
                                            <p:cond delay="0"/>
                                          </p:stCondLst>
                                        </p:cTn>
                                        <p:tgtEl>
                                          <p:spTgt spid="136289"/>
                                        </p:tgtEl>
                                        <p:attrNameLst>
                                          <p:attrName>style.visibility</p:attrName>
                                        </p:attrNameLst>
                                      </p:cBhvr>
                                      <p:to>
                                        <p:strVal val="visible"/>
                                      </p:to>
                                    </p:set>
                                    <p:anim calcmode="lin" valueType="num">
                                      <p:cBhvr>
                                        <p:cTn id="133" dur="500" fill="hold"/>
                                        <p:tgtEl>
                                          <p:spTgt spid="136289"/>
                                        </p:tgtEl>
                                        <p:attrNameLst>
                                          <p:attrName>ppt_w</p:attrName>
                                        </p:attrNameLst>
                                      </p:cBhvr>
                                      <p:tavLst>
                                        <p:tav tm="0">
                                          <p:val>
                                            <p:fltVal val="0"/>
                                          </p:val>
                                        </p:tav>
                                        <p:tav tm="100000">
                                          <p:val>
                                            <p:strVal val="#ppt_w"/>
                                          </p:val>
                                        </p:tav>
                                      </p:tavLst>
                                    </p:anim>
                                    <p:anim calcmode="lin" valueType="num">
                                      <p:cBhvr>
                                        <p:cTn id="134" dur="500" fill="hold"/>
                                        <p:tgtEl>
                                          <p:spTgt spid="136289"/>
                                        </p:tgtEl>
                                        <p:attrNameLst>
                                          <p:attrName>ppt_h</p:attrName>
                                        </p:attrNameLst>
                                      </p:cBhvr>
                                      <p:tavLst>
                                        <p:tav tm="0">
                                          <p:val>
                                            <p:fltVal val="0"/>
                                          </p:val>
                                        </p:tav>
                                        <p:tav tm="100000">
                                          <p:val>
                                            <p:strVal val="#ppt_h"/>
                                          </p:val>
                                        </p:tav>
                                      </p:tavLst>
                                    </p:anim>
                                    <p:animEffect transition="in" filter="fade">
                                      <p:cBhvr>
                                        <p:cTn id="135" dur="500"/>
                                        <p:tgtEl>
                                          <p:spTgt spid="136289"/>
                                        </p:tgtEl>
                                      </p:cBhvr>
                                    </p:animEffect>
                                  </p:childTnLst>
                                </p:cTn>
                              </p:par>
                            </p:childTnLst>
                          </p:cTn>
                        </p:par>
                        <p:par>
                          <p:cTn id="136" fill="hold">
                            <p:stCondLst>
                              <p:cond delay="1000"/>
                            </p:stCondLst>
                            <p:childTnLst>
                              <p:par>
                                <p:cTn id="137" presetID="53" presetClass="entr" presetSubtype="0" fill="hold" grpId="0" nodeType="afterEffect">
                                  <p:stCondLst>
                                    <p:cond delay="0"/>
                                  </p:stCondLst>
                                  <p:childTnLst>
                                    <p:set>
                                      <p:cBhvr>
                                        <p:cTn id="138" dur="1" fill="hold">
                                          <p:stCondLst>
                                            <p:cond delay="0"/>
                                          </p:stCondLst>
                                        </p:cTn>
                                        <p:tgtEl>
                                          <p:spTgt spid="136290"/>
                                        </p:tgtEl>
                                        <p:attrNameLst>
                                          <p:attrName>style.visibility</p:attrName>
                                        </p:attrNameLst>
                                      </p:cBhvr>
                                      <p:to>
                                        <p:strVal val="visible"/>
                                      </p:to>
                                    </p:set>
                                    <p:anim calcmode="lin" valueType="num">
                                      <p:cBhvr>
                                        <p:cTn id="139" dur="500" fill="hold"/>
                                        <p:tgtEl>
                                          <p:spTgt spid="136290"/>
                                        </p:tgtEl>
                                        <p:attrNameLst>
                                          <p:attrName>ppt_w</p:attrName>
                                        </p:attrNameLst>
                                      </p:cBhvr>
                                      <p:tavLst>
                                        <p:tav tm="0">
                                          <p:val>
                                            <p:fltVal val="0"/>
                                          </p:val>
                                        </p:tav>
                                        <p:tav tm="100000">
                                          <p:val>
                                            <p:strVal val="#ppt_w"/>
                                          </p:val>
                                        </p:tav>
                                      </p:tavLst>
                                    </p:anim>
                                    <p:anim calcmode="lin" valueType="num">
                                      <p:cBhvr>
                                        <p:cTn id="140" dur="500" fill="hold"/>
                                        <p:tgtEl>
                                          <p:spTgt spid="136290"/>
                                        </p:tgtEl>
                                        <p:attrNameLst>
                                          <p:attrName>ppt_h</p:attrName>
                                        </p:attrNameLst>
                                      </p:cBhvr>
                                      <p:tavLst>
                                        <p:tav tm="0">
                                          <p:val>
                                            <p:fltVal val="0"/>
                                          </p:val>
                                        </p:tav>
                                        <p:tav tm="100000">
                                          <p:val>
                                            <p:strVal val="#ppt_h"/>
                                          </p:val>
                                        </p:tav>
                                      </p:tavLst>
                                    </p:anim>
                                    <p:animEffect transition="in" filter="fade">
                                      <p:cBhvr>
                                        <p:cTn id="141" dur="500"/>
                                        <p:tgtEl>
                                          <p:spTgt spid="136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76" grpId="0" animBg="1"/>
      <p:bldP spid="136277" grpId="0" animBg="1"/>
      <p:bldP spid="136281" grpId="0" animBg="1"/>
      <p:bldP spid="136282" grpId="0" animBg="1"/>
      <p:bldP spid="136283" grpId="0"/>
      <p:bldP spid="136284" grpId="0" animBg="1"/>
      <p:bldP spid="136285" grpId="0" animBg="1"/>
      <p:bldP spid="136286" grpId="0" animBg="1"/>
      <p:bldP spid="136287" grpId="0" animBg="1"/>
      <p:bldP spid="136288" grpId="0" animBg="1"/>
      <p:bldP spid="136289" grpId="0"/>
      <p:bldP spid="136290" grpId="0" animBg="1"/>
      <p:bldP spid="101" grpId="0" animBg="1"/>
      <p:bldP spid="102" grpId="0" animBg="1"/>
      <p:bldP spid="10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181228" y="76200"/>
            <a:ext cx="4462474" cy="487363"/>
          </a:xfrm>
        </p:spPr>
        <p:txBody>
          <a:bodyPr>
            <a:normAutofit fontScale="90000"/>
          </a:bodyPr>
          <a:lstStyle/>
          <a:p>
            <a:pPr eaLnBrk="1" hangingPunct="1"/>
            <a:r>
              <a:rPr lang="it-IT" sz="2400" b="1" dirty="0" smtClean="0">
                <a:latin typeface="Times New Roman" pitchFamily="18" charset="0"/>
                <a:cs typeface="Times New Roman" pitchFamily="18" charset="0"/>
              </a:rPr>
              <a:t>Mutazioni cromosomiche strutturali sbilanciate</a:t>
            </a:r>
          </a:p>
        </p:txBody>
      </p:sp>
      <p:grpSp>
        <p:nvGrpSpPr>
          <p:cNvPr id="2" name="Group 3"/>
          <p:cNvGrpSpPr>
            <a:grpSpLocks/>
          </p:cNvGrpSpPr>
          <p:nvPr/>
        </p:nvGrpSpPr>
        <p:grpSpPr bwMode="auto">
          <a:xfrm>
            <a:off x="3581400" y="4210072"/>
            <a:ext cx="457200" cy="1752600"/>
            <a:chOff x="720" y="1104"/>
            <a:chExt cx="288" cy="1104"/>
          </a:xfrm>
        </p:grpSpPr>
        <p:grpSp>
          <p:nvGrpSpPr>
            <p:cNvPr id="3" name="Group 4"/>
            <p:cNvGrpSpPr>
              <a:grpSpLocks/>
            </p:cNvGrpSpPr>
            <p:nvPr/>
          </p:nvGrpSpPr>
          <p:grpSpPr bwMode="auto">
            <a:xfrm>
              <a:off x="720" y="1152"/>
              <a:ext cx="96" cy="1056"/>
              <a:chOff x="720" y="1152"/>
              <a:chExt cx="96" cy="1056"/>
            </a:xfrm>
          </p:grpSpPr>
          <p:sp>
            <p:nvSpPr>
              <p:cNvPr id="9313" name="Oval 5"/>
              <p:cNvSpPr>
                <a:spLocks noChangeArrowheads="1"/>
              </p:cNvSpPr>
              <p:nvPr/>
            </p:nvSpPr>
            <p:spPr bwMode="auto">
              <a:xfrm>
                <a:off x="720" y="148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nvGrpSpPr>
              <p:cNvPr id="4" name="Group 6"/>
              <p:cNvGrpSpPr>
                <a:grpSpLocks/>
              </p:cNvGrpSpPr>
              <p:nvPr/>
            </p:nvGrpSpPr>
            <p:grpSpPr bwMode="auto">
              <a:xfrm>
                <a:off x="768" y="1152"/>
                <a:ext cx="0" cy="1056"/>
                <a:chOff x="768" y="1152"/>
                <a:chExt cx="0" cy="1056"/>
              </a:xfrm>
            </p:grpSpPr>
            <p:sp>
              <p:nvSpPr>
                <p:cNvPr id="9315" name="Line 7"/>
                <p:cNvSpPr>
                  <a:spLocks noChangeShapeType="1"/>
                </p:cNvSpPr>
                <p:nvPr/>
              </p:nvSpPr>
              <p:spPr bwMode="auto">
                <a:xfrm>
                  <a:off x="768" y="1536"/>
                  <a:ext cx="0" cy="672"/>
                </a:xfrm>
                <a:prstGeom prst="line">
                  <a:avLst/>
                </a:prstGeom>
                <a:noFill/>
                <a:ln w="38100">
                  <a:solidFill>
                    <a:srgbClr val="FC3924"/>
                  </a:solidFill>
                  <a:round/>
                  <a:headEnd/>
                  <a:tailEnd/>
                </a:ln>
              </p:spPr>
              <p:txBody>
                <a:bodyPr/>
                <a:lstStyle/>
                <a:p>
                  <a:endParaRPr lang="it-IT"/>
                </a:p>
              </p:txBody>
            </p:sp>
            <p:sp>
              <p:nvSpPr>
                <p:cNvPr id="9316" name="Line 8"/>
                <p:cNvSpPr>
                  <a:spLocks noChangeShapeType="1"/>
                </p:cNvSpPr>
                <p:nvPr/>
              </p:nvSpPr>
              <p:spPr bwMode="auto">
                <a:xfrm>
                  <a:off x="768" y="1152"/>
                  <a:ext cx="0" cy="384"/>
                </a:xfrm>
                <a:prstGeom prst="line">
                  <a:avLst/>
                </a:prstGeom>
                <a:noFill/>
                <a:ln w="38100">
                  <a:solidFill>
                    <a:srgbClr val="FC3924"/>
                  </a:solidFill>
                  <a:round/>
                  <a:headEnd/>
                  <a:tailEnd/>
                </a:ln>
              </p:spPr>
              <p:txBody>
                <a:bodyPr/>
                <a:lstStyle/>
                <a:p>
                  <a:endParaRPr lang="it-IT"/>
                </a:p>
              </p:txBody>
            </p:sp>
          </p:grpSp>
        </p:grpSp>
        <p:sp>
          <p:nvSpPr>
            <p:cNvPr id="9312" name="Text Box 9"/>
            <p:cNvSpPr txBox="1">
              <a:spLocks noChangeArrowheads="1"/>
            </p:cNvSpPr>
            <p:nvPr/>
          </p:nvSpPr>
          <p:spPr bwMode="auto">
            <a:xfrm>
              <a:off x="758" y="1104"/>
              <a:ext cx="250" cy="1010"/>
            </a:xfrm>
            <a:prstGeom prst="rect">
              <a:avLst/>
            </a:prstGeom>
            <a:noFill/>
            <a:ln w="9525">
              <a:noFill/>
              <a:miter lim="800000"/>
              <a:headEnd/>
              <a:tailEnd/>
            </a:ln>
          </p:spPr>
          <p:txBody>
            <a:bodyPr>
              <a:spAutoFit/>
            </a:bodyPr>
            <a:lstStyle/>
            <a:p>
              <a:pPr>
                <a:spcBef>
                  <a:spcPct val="50000"/>
                </a:spcBef>
              </a:pPr>
              <a:r>
                <a:rPr lang="it-IT" sz="1800"/>
                <a:t>a b</a:t>
              </a:r>
            </a:p>
            <a:p>
              <a:pPr>
                <a:spcBef>
                  <a:spcPct val="50000"/>
                </a:spcBef>
              </a:pPr>
              <a:r>
                <a:rPr lang="it-IT" sz="1800"/>
                <a:t>c d e</a:t>
              </a:r>
            </a:p>
          </p:txBody>
        </p:sp>
      </p:grpSp>
      <p:sp>
        <p:nvSpPr>
          <p:cNvPr id="9220" name="AutoShape 10">
            <a:hlinkClick r:id="" action="ppaction://hlinkshowjump?jump=nextslide" highlightClick="1"/>
          </p:cNvPr>
          <p:cNvSpPr>
            <a:spLocks noChangeArrowheads="1"/>
          </p:cNvSpPr>
          <p:nvPr/>
        </p:nvSpPr>
        <p:spPr bwMode="auto">
          <a:xfrm>
            <a:off x="7812088" y="228600"/>
            <a:ext cx="792162"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5" name="Group 11"/>
          <p:cNvGrpSpPr>
            <a:grpSpLocks/>
          </p:cNvGrpSpPr>
          <p:nvPr/>
        </p:nvGrpSpPr>
        <p:grpSpPr bwMode="auto">
          <a:xfrm>
            <a:off x="1071538" y="5749959"/>
            <a:ext cx="762000" cy="779463"/>
            <a:chOff x="1296" y="1776"/>
            <a:chExt cx="480" cy="491"/>
          </a:xfrm>
        </p:grpSpPr>
        <p:sp>
          <p:nvSpPr>
            <p:cNvPr id="9307" name="Oval 12"/>
            <p:cNvSpPr>
              <a:spLocks noChangeArrowheads="1"/>
            </p:cNvSpPr>
            <p:nvPr/>
          </p:nvSpPr>
          <p:spPr bwMode="auto">
            <a:xfrm>
              <a:off x="1392" y="1920"/>
              <a:ext cx="240" cy="240"/>
            </a:xfrm>
            <a:prstGeom prst="ellipse">
              <a:avLst/>
            </a:prstGeom>
            <a:noFill/>
            <a:ln w="38100">
              <a:solidFill>
                <a:srgbClr val="FC3924"/>
              </a:solidFill>
              <a:round/>
              <a:headEnd/>
              <a:tailEnd/>
            </a:ln>
          </p:spPr>
          <p:txBody>
            <a:bodyPr wrap="none" anchor="ctr"/>
            <a:lstStyle/>
            <a:p>
              <a:endParaRPr lang="it-IT"/>
            </a:p>
          </p:txBody>
        </p:sp>
        <p:sp>
          <p:nvSpPr>
            <p:cNvPr id="9308" name="Oval 13"/>
            <p:cNvSpPr>
              <a:spLocks noChangeArrowheads="1"/>
            </p:cNvSpPr>
            <p:nvPr/>
          </p:nvSpPr>
          <p:spPr bwMode="auto">
            <a:xfrm>
              <a:off x="1344" y="1968"/>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309" name="Text Box 14"/>
            <p:cNvSpPr txBox="1">
              <a:spLocks noChangeArrowheads="1"/>
            </p:cNvSpPr>
            <p:nvPr/>
          </p:nvSpPr>
          <p:spPr bwMode="auto">
            <a:xfrm>
              <a:off x="1296" y="1776"/>
              <a:ext cx="384" cy="491"/>
            </a:xfrm>
            <a:prstGeom prst="rect">
              <a:avLst/>
            </a:prstGeom>
            <a:noFill/>
            <a:ln w="9525">
              <a:noFill/>
              <a:miter lim="800000"/>
              <a:headEnd/>
              <a:tailEnd/>
            </a:ln>
          </p:spPr>
          <p:txBody>
            <a:bodyPr>
              <a:spAutoFit/>
            </a:bodyPr>
            <a:lstStyle/>
            <a:p>
              <a:pPr>
                <a:spcBef>
                  <a:spcPct val="50000"/>
                </a:spcBef>
              </a:pPr>
              <a:r>
                <a:rPr lang="it-IT" sz="1800"/>
                <a:t>b</a:t>
              </a:r>
            </a:p>
            <a:p>
              <a:pPr>
                <a:spcBef>
                  <a:spcPct val="50000"/>
                </a:spcBef>
              </a:pPr>
              <a:r>
                <a:rPr lang="it-IT" sz="1800"/>
                <a:t>c</a:t>
              </a:r>
            </a:p>
          </p:txBody>
        </p:sp>
        <p:sp>
          <p:nvSpPr>
            <p:cNvPr id="9310" name="Text Box 15"/>
            <p:cNvSpPr txBox="1">
              <a:spLocks noChangeArrowheads="1"/>
            </p:cNvSpPr>
            <p:nvPr/>
          </p:nvSpPr>
          <p:spPr bwMode="auto">
            <a:xfrm>
              <a:off x="1584" y="1977"/>
              <a:ext cx="192" cy="231"/>
            </a:xfrm>
            <a:prstGeom prst="rect">
              <a:avLst/>
            </a:prstGeom>
            <a:noFill/>
            <a:ln w="9525">
              <a:noFill/>
              <a:miter lim="800000"/>
              <a:headEnd/>
              <a:tailEnd/>
            </a:ln>
          </p:spPr>
          <p:txBody>
            <a:bodyPr>
              <a:spAutoFit/>
            </a:bodyPr>
            <a:lstStyle/>
            <a:p>
              <a:pPr>
                <a:spcBef>
                  <a:spcPct val="50000"/>
                </a:spcBef>
              </a:pPr>
              <a:r>
                <a:rPr lang="it-IT" sz="1800"/>
                <a:t>d</a:t>
              </a:r>
            </a:p>
          </p:txBody>
        </p:sp>
      </p:grpSp>
      <p:grpSp>
        <p:nvGrpSpPr>
          <p:cNvPr id="8" name="Group 22"/>
          <p:cNvGrpSpPr>
            <a:grpSpLocks/>
          </p:cNvGrpSpPr>
          <p:nvPr/>
        </p:nvGrpSpPr>
        <p:grpSpPr bwMode="auto">
          <a:xfrm>
            <a:off x="857224" y="3714760"/>
            <a:ext cx="473075" cy="1143000"/>
            <a:chOff x="2592" y="1344"/>
            <a:chExt cx="298" cy="720"/>
          </a:xfrm>
        </p:grpSpPr>
        <p:sp>
          <p:nvSpPr>
            <p:cNvPr id="9298" name="Text Box 23"/>
            <p:cNvSpPr txBox="1">
              <a:spLocks noChangeArrowheads="1"/>
            </p:cNvSpPr>
            <p:nvPr/>
          </p:nvSpPr>
          <p:spPr bwMode="auto">
            <a:xfrm>
              <a:off x="2640" y="1344"/>
              <a:ext cx="250" cy="664"/>
            </a:xfrm>
            <a:prstGeom prst="rect">
              <a:avLst/>
            </a:prstGeom>
            <a:noFill/>
            <a:ln w="9525">
              <a:noFill/>
              <a:miter lim="800000"/>
              <a:headEnd/>
              <a:tailEnd/>
            </a:ln>
          </p:spPr>
          <p:txBody>
            <a:bodyPr>
              <a:spAutoFit/>
            </a:bodyPr>
            <a:lstStyle/>
            <a:p>
              <a:pPr>
                <a:spcBef>
                  <a:spcPct val="50000"/>
                </a:spcBef>
              </a:pPr>
              <a:r>
                <a:rPr lang="it-IT" sz="1800"/>
                <a:t>a b</a:t>
              </a:r>
            </a:p>
            <a:p>
              <a:pPr>
                <a:spcBef>
                  <a:spcPct val="50000"/>
                </a:spcBef>
              </a:pPr>
              <a:r>
                <a:rPr lang="it-IT" sz="1800"/>
                <a:t>e</a:t>
              </a:r>
            </a:p>
          </p:txBody>
        </p:sp>
        <p:sp>
          <p:nvSpPr>
            <p:cNvPr id="9299" name="Line 24"/>
            <p:cNvSpPr>
              <a:spLocks noChangeShapeType="1"/>
            </p:cNvSpPr>
            <p:nvPr/>
          </p:nvSpPr>
          <p:spPr bwMode="auto">
            <a:xfrm>
              <a:off x="2640" y="1728"/>
              <a:ext cx="0" cy="336"/>
            </a:xfrm>
            <a:prstGeom prst="line">
              <a:avLst/>
            </a:prstGeom>
            <a:noFill/>
            <a:ln w="38100">
              <a:solidFill>
                <a:srgbClr val="FC3924"/>
              </a:solidFill>
              <a:round/>
              <a:headEnd/>
              <a:tailEnd/>
            </a:ln>
          </p:spPr>
          <p:txBody>
            <a:bodyPr/>
            <a:lstStyle/>
            <a:p>
              <a:endParaRPr lang="it-IT"/>
            </a:p>
          </p:txBody>
        </p:sp>
        <p:sp>
          <p:nvSpPr>
            <p:cNvPr id="9300" name="Oval 25"/>
            <p:cNvSpPr>
              <a:spLocks noChangeArrowheads="1"/>
            </p:cNvSpPr>
            <p:nvPr/>
          </p:nvSpPr>
          <p:spPr bwMode="auto">
            <a:xfrm>
              <a:off x="2592" y="1680"/>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301" name="Line 26"/>
            <p:cNvSpPr>
              <a:spLocks noChangeShapeType="1"/>
            </p:cNvSpPr>
            <p:nvPr/>
          </p:nvSpPr>
          <p:spPr bwMode="auto">
            <a:xfrm>
              <a:off x="2640" y="1344"/>
              <a:ext cx="0" cy="384"/>
            </a:xfrm>
            <a:prstGeom prst="line">
              <a:avLst/>
            </a:prstGeom>
            <a:noFill/>
            <a:ln w="38100">
              <a:solidFill>
                <a:srgbClr val="FC3924"/>
              </a:solidFill>
              <a:round/>
              <a:headEnd/>
              <a:tailEnd/>
            </a:ln>
          </p:spPr>
          <p:txBody>
            <a:bodyPr/>
            <a:lstStyle/>
            <a:p>
              <a:endParaRPr lang="it-IT"/>
            </a:p>
          </p:txBody>
        </p:sp>
      </p:grpSp>
      <p:grpSp>
        <p:nvGrpSpPr>
          <p:cNvPr id="9" name="Group 27"/>
          <p:cNvGrpSpPr>
            <a:grpSpLocks/>
          </p:cNvGrpSpPr>
          <p:nvPr/>
        </p:nvGrpSpPr>
        <p:grpSpPr bwMode="auto">
          <a:xfrm>
            <a:off x="8242329" y="3368689"/>
            <a:ext cx="473075" cy="2060575"/>
            <a:chOff x="2112" y="2590"/>
            <a:chExt cx="298" cy="1298"/>
          </a:xfrm>
        </p:grpSpPr>
        <p:sp>
          <p:nvSpPr>
            <p:cNvPr id="9294" name="Line 28"/>
            <p:cNvSpPr>
              <a:spLocks noChangeShapeType="1"/>
            </p:cNvSpPr>
            <p:nvPr/>
          </p:nvSpPr>
          <p:spPr bwMode="auto">
            <a:xfrm>
              <a:off x="2160" y="3024"/>
              <a:ext cx="0" cy="864"/>
            </a:xfrm>
            <a:prstGeom prst="line">
              <a:avLst/>
            </a:prstGeom>
            <a:noFill/>
            <a:ln w="38100">
              <a:solidFill>
                <a:srgbClr val="FC3924"/>
              </a:solidFill>
              <a:round/>
              <a:headEnd/>
              <a:tailEnd/>
            </a:ln>
          </p:spPr>
          <p:txBody>
            <a:bodyPr/>
            <a:lstStyle/>
            <a:p>
              <a:endParaRPr lang="it-IT"/>
            </a:p>
          </p:txBody>
        </p:sp>
        <p:sp>
          <p:nvSpPr>
            <p:cNvPr id="9295" name="Oval 29"/>
            <p:cNvSpPr>
              <a:spLocks noChangeArrowheads="1"/>
            </p:cNvSpPr>
            <p:nvPr/>
          </p:nvSpPr>
          <p:spPr bwMode="auto">
            <a:xfrm>
              <a:off x="2112" y="2976"/>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296" name="Line 30"/>
            <p:cNvSpPr>
              <a:spLocks noChangeShapeType="1"/>
            </p:cNvSpPr>
            <p:nvPr/>
          </p:nvSpPr>
          <p:spPr bwMode="auto">
            <a:xfrm>
              <a:off x="2160" y="2640"/>
              <a:ext cx="0" cy="384"/>
            </a:xfrm>
            <a:prstGeom prst="line">
              <a:avLst/>
            </a:prstGeom>
            <a:noFill/>
            <a:ln w="38100">
              <a:solidFill>
                <a:srgbClr val="FC3924"/>
              </a:solidFill>
              <a:round/>
              <a:headEnd/>
              <a:tailEnd/>
            </a:ln>
          </p:spPr>
          <p:txBody>
            <a:bodyPr/>
            <a:lstStyle/>
            <a:p>
              <a:endParaRPr lang="it-IT"/>
            </a:p>
          </p:txBody>
        </p:sp>
        <p:sp>
          <p:nvSpPr>
            <p:cNvPr id="9297" name="Text Box 31"/>
            <p:cNvSpPr txBox="1">
              <a:spLocks noChangeArrowheads="1"/>
            </p:cNvSpPr>
            <p:nvPr/>
          </p:nvSpPr>
          <p:spPr bwMode="auto">
            <a:xfrm>
              <a:off x="2160" y="2590"/>
              <a:ext cx="250" cy="1183"/>
            </a:xfrm>
            <a:prstGeom prst="rect">
              <a:avLst/>
            </a:prstGeom>
            <a:noFill/>
            <a:ln w="9525">
              <a:noFill/>
              <a:miter lim="800000"/>
              <a:headEnd/>
              <a:tailEnd/>
            </a:ln>
          </p:spPr>
          <p:txBody>
            <a:bodyPr>
              <a:spAutoFit/>
            </a:bodyPr>
            <a:lstStyle/>
            <a:p>
              <a:pPr>
                <a:spcBef>
                  <a:spcPct val="50000"/>
                </a:spcBef>
              </a:pPr>
              <a:r>
                <a:rPr lang="it-IT" sz="1800"/>
                <a:t>a b</a:t>
              </a:r>
            </a:p>
            <a:p>
              <a:pPr>
                <a:spcBef>
                  <a:spcPct val="50000"/>
                </a:spcBef>
              </a:pPr>
              <a:r>
                <a:rPr lang="it-IT" sz="1800"/>
                <a:t>c d de</a:t>
              </a:r>
            </a:p>
          </p:txBody>
        </p:sp>
      </p:grpSp>
      <p:grpSp>
        <p:nvGrpSpPr>
          <p:cNvPr id="14" name="Group 50"/>
          <p:cNvGrpSpPr>
            <a:grpSpLocks/>
          </p:cNvGrpSpPr>
          <p:nvPr/>
        </p:nvGrpSpPr>
        <p:grpSpPr bwMode="auto">
          <a:xfrm>
            <a:off x="4191000" y="4819672"/>
            <a:ext cx="473075" cy="1752600"/>
            <a:chOff x="4944" y="2688"/>
            <a:chExt cx="298" cy="1104"/>
          </a:xfrm>
        </p:grpSpPr>
        <p:sp>
          <p:nvSpPr>
            <p:cNvPr id="9277" name="Line 51"/>
            <p:cNvSpPr>
              <a:spLocks noChangeShapeType="1"/>
            </p:cNvSpPr>
            <p:nvPr/>
          </p:nvSpPr>
          <p:spPr bwMode="auto">
            <a:xfrm>
              <a:off x="4992" y="2784"/>
              <a:ext cx="0" cy="1008"/>
            </a:xfrm>
            <a:prstGeom prst="line">
              <a:avLst/>
            </a:prstGeom>
            <a:noFill/>
            <a:ln w="38100">
              <a:solidFill>
                <a:srgbClr val="FC3924"/>
              </a:solidFill>
              <a:round/>
              <a:headEnd/>
              <a:tailEnd/>
            </a:ln>
          </p:spPr>
          <p:txBody>
            <a:bodyPr/>
            <a:lstStyle/>
            <a:p>
              <a:endParaRPr lang="it-IT"/>
            </a:p>
          </p:txBody>
        </p:sp>
        <p:sp>
          <p:nvSpPr>
            <p:cNvPr id="9278" name="Oval 52"/>
            <p:cNvSpPr>
              <a:spLocks noChangeArrowheads="1"/>
            </p:cNvSpPr>
            <p:nvPr/>
          </p:nvSpPr>
          <p:spPr bwMode="auto">
            <a:xfrm>
              <a:off x="4944" y="2688"/>
              <a:ext cx="96" cy="96"/>
            </a:xfrm>
            <a:prstGeom prst="ellipse">
              <a:avLst/>
            </a:prstGeom>
            <a:solidFill>
              <a:srgbClr val="FC3924"/>
            </a:solidFill>
            <a:ln w="9525">
              <a:solidFill>
                <a:srgbClr val="FC3924"/>
              </a:solidFill>
              <a:round/>
              <a:headEnd/>
              <a:tailEnd/>
            </a:ln>
          </p:spPr>
          <p:txBody>
            <a:bodyPr wrap="none" anchor="ctr"/>
            <a:lstStyle/>
            <a:p>
              <a:endParaRPr lang="it-IT"/>
            </a:p>
          </p:txBody>
        </p:sp>
        <p:sp>
          <p:nvSpPr>
            <p:cNvPr id="9279" name="Text Box 53"/>
            <p:cNvSpPr txBox="1">
              <a:spLocks noChangeArrowheads="1"/>
            </p:cNvSpPr>
            <p:nvPr/>
          </p:nvSpPr>
          <p:spPr bwMode="auto">
            <a:xfrm>
              <a:off x="4992" y="2773"/>
              <a:ext cx="250" cy="1018"/>
            </a:xfrm>
            <a:prstGeom prst="rect">
              <a:avLst/>
            </a:prstGeom>
            <a:noFill/>
            <a:ln w="9525">
              <a:noFill/>
              <a:miter lim="800000"/>
              <a:headEnd/>
              <a:tailEnd/>
            </a:ln>
          </p:spPr>
          <p:txBody>
            <a:bodyPr>
              <a:spAutoFit/>
            </a:bodyPr>
            <a:lstStyle/>
            <a:p>
              <a:pPr>
                <a:spcBef>
                  <a:spcPct val="50000"/>
                </a:spcBef>
              </a:pPr>
              <a:r>
                <a:rPr lang="it-IT" sz="1800" dirty="0"/>
                <a:t>f </a:t>
              </a:r>
              <a:r>
                <a:rPr lang="it-IT" sz="1800" dirty="0" err="1"/>
                <a:t>gh</a:t>
              </a:r>
              <a:r>
                <a:rPr lang="it-IT" sz="1800" dirty="0"/>
                <a:t> i  </a:t>
              </a:r>
              <a:endParaRPr lang="it-IT" sz="1800" dirty="0" smtClean="0"/>
            </a:p>
            <a:p>
              <a:pPr>
                <a:spcBef>
                  <a:spcPct val="50000"/>
                </a:spcBef>
              </a:pPr>
              <a:r>
                <a:rPr lang="it-IT" sz="1800" dirty="0" smtClean="0"/>
                <a:t>l</a:t>
              </a:r>
              <a:endParaRPr lang="it-IT" sz="1800" dirty="0"/>
            </a:p>
          </p:txBody>
        </p:sp>
      </p:grpSp>
      <p:grpSp>
        <p:nvGrpSpPr>
          <p:cNvPr id="15" name="Group 54"/>
          <p:cNvGrpSpPr>
            <a:grpSpLocks/>
          </p:cNvGrpSpPr>
          <p:nvPr/>
        </p:nvGrpSpPr>
        <p:grpSpPr bwMode="auto">
          <a:xfrm>
            <a:off x="6599255" y="4386282"/>
            <a:ext cx="473075" cy="1981200"/>
            <a:chOff x="4032" y="1968"/>
            <a:chExt cx="298" cy="1248"/>
          </a:xfrm>
        </p:grpSpPr>
        <p:sp>
          <p:nvSpPr>
            <p:cNvPr id="9268" name="Text Box 55"/>
            <p:cNvSpPr txBox="1">
              <a:spLocks noChangeArrowheads="1"/>
            </p:cNvSpPr>
            <p:nvPr/>
          </p:nvSpPr>
          <p:spPr bwMode="auto">
            <a:xfrm>
              <a:off x="4080" y="1968"/>
              <a:ext cx="250" cy="1183"/>
            </a:xfrm>
            <a:prstGeom prst="rect">
              <a:avLst/>
            </a:prstGeom>
            <a:noFill/>
            <a:ln w="9525">
              <a:noFill/>
              <a:miter lim="800000"/>
              <a:headEnd/>
              <a:tailEnd/>
            </a:ln>
          </p:spPr>
          <p:txBody>
            <a:bodyPr>
              <a:spAutoFit/>
            </a:bodyPr>
            <a:lstStyle/>
            <a:p>
              <a:pPr>
                <a:spcBef>
                  <a:spcPct val="50000"/>
                </a:spcBef>
              </a:pPr>
              <a:r>
                <a:rPr lang="it-IT" sz="1800"/>
                <a:t>a b</a:t>
              </a:r>
            </a:p>
            <a:p>
              <a:pPr>
                <a:spcBef>
                  <a:spcPct val="50000"/>
                </a:spcBef>
              </a:pPr>
              <a:r>
                <a:rPr lang="it-IT" sz="1800"/>
                <a:t>c d g f</a:t>
              </a:r>
            </a:p>
          </p:txBody>
        </p:sp>
        <p:grpSp>
          <p:nvGrpSpPr>
            <p:cNvPr id="16" name="Group 56"/>
            <p:cNvGrpSpPr>
              <a:grpSpLocks/>
            </p:cNvGrpSpPr>
            <p:nvPr/>
          </p:nvGrpSpPr>
          <p:grpSpPr bwMode="auto">
            <a:xfrm rot="-5400000">
              <a:off x="3480" y="2568"/>
              <a:ext cx="1200" cy="96"/>
              <a:chOff x="3936" y="3168"/>
              <a:chExt cx="1200" cy="96"/>
            </a:xfrm>
          </p:grpSpPr>
          <p:grpSp>
            <p:nvGrpSpPr>
              <p:cNvPr id="17" name="Group 57"/>
              <p:cNvGrpSpPr>
                <a:grpSpLocks/>
              </p:cNvGrpSpPr>
              <p:nvPr/>
            </p:nvGrpSpPr>
            <p:grpSpPr bwMode="auto">
              <a:xfrm rot="5400000">
                <a:off x="4728" y="2856"/>
                <a:ext cx="96" cy="720"/>
                <a:chOff x="3936" y="2880"/>
                <a:chExt cx="96" cy="720"/>
              </a:xfrm>
            </p:grpSpPr>
            <p:sp>
              <p:nvSpPr>
                <p:cNvPr id="9274" name="Line 58"/>
                <p:cNvSpPr>
                  <a:spLocks noChangeShapeType="1"/>
                </p:cNvSpPr>
                <p:nvPr/>
              </p:nvSpPr>
              <p:spPr bwMode="auto">
                <a:xfrm>
                  <a:off x="3984" y="3216"/>
                  <a:ext cx="0" cy="384"/>
                </a:xfrm>
                <a:prstGeom prst="line">
                  <a:avLst/>
                </a:prstGeom>
                <a:noFill/>
                <a:ln w="38100">
                  <a:solidFill>
                    <a:srgbClr val="FC3924"/>
                  </a:solidFill>
                  <a:round/>
                  <a:headEnd/>
                  <a:tailEnd/>
                </a:ln>
              </p:spPr>
              <p:txBody>
                <a:bodyPr/>
                <a:lstStyle/>
                <a:p>
                  <a:endParaRPr lang="it-IT"/>
                </a:p>
              </p:txBody>
            </p:sp>
            <p:sp>
              <p:nvSpPr>
                <p:cNvPr id="9275" name="Line 59"/>
                <p:cNvSpPr>
                  <a:spLocks noChangeShapeType="1"/>
                </p:cNvSpPr>
                <p:nvPr/>
              </p:nvSpPr>
              <p:spPr bwMode="auto">
                <a:xfrm>
                  <a:off x="3984" y="2880"/>
                  <a:ext cx="0" cy="384"/>
                </a:xfrm>
                <a:prstGeom prst="line">
                  <a:avLst/>
                </a:prstGeom>
                <a:noFill/>
                <a:ln w="38100">
                  <a:solidFill>
                    <a:srgbClr val="FC3924"/>
                  </a:solidFill>
                  <a:round/>
                  <a:headEnd/>
                  <a:tailEnd/>
                </a:ln>
              </p:spPr>
              <p:txBody>
                <a:bodyPr/>
                <a:lstStyle/>
                <a:p>
                  <a:endParaRPr lang="it-IT"/>
                </a:p>
              </p:txBody>
            </p:sp>
            <p:sp>
              <p:nvSpPr>
                <p:cNvPr id="9276" name="Oval 60"/>
                <p:cNvSpPr>
                  <a:spLocks noChangeArrowheads="1"/>
                </p:cNvSpPr>
                <p:nvPr/>
              </p:nvSpPr>
              <p:spPr bwMode="auto">
                <a:xfrm>
                  <a:off x="3936" y="3216"/>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8" name="Group 61"/>
              <p:cNvGrpSpPr>
                <a:grpSpLocks/>
              </p:cNvGrpSpPr>
              <p:nvPr/>
            </p:nvGrpSpPr>
            <p:grpSpPr bwMode="auto">
              <a:xfrm rot="-5400000">
                <a:off x="4128" y="2976"/>
                <a:ext cx="96" cy="480"/>
                <a:chOff x="4512" y="2880"/>
                <a:chExt cx="96" cy="480"/>
              </a:xfrm>
            </p:grpSpPr>
            <p:sp>
              <p:nvSpPr>
                <p:cNvPr id="9272" name="Line 62"/>
                <p:cNvSpPr>
                  <a:spLocks noChangeShapeType="1"/>
                </p:cNvSpPr>
                <p:nvPr/>
              </p:nvSpPr>
              <p:spPr bwMode="auto">
                <a:xfrm>
                  <a:off x="4560" y="2976"/>
                  <a:ext cx="0" cy="384"/>
                </a:xfrm>
                <a:prstGeom prst="line">
                  <a:avLst/>
                </a:prstGeom>
                <a:noFill/>
                <a:ln w="38100">
                  <a:solidFill>
                    <a:srgbClr val="FC3924"/>
                  </a:solidFill>
                  <a:round/>
                  <a:headEnd/>
                  <a:tailEnd/>
                </a:ln>
              </p:spPr>
              <p:txBody>
                <a:bodyPr/>
                <a:lstStyle/>
                <a:p>
                  <a:endParaRPr lang="it-IT"/>
                </a:p>
              </p:txBody>
            </p:sp>
            <p:sp>
              <p:nvSpPr>
                <p:cNvPr id="9273" name="Oval 63"/>
                <p:cNvSpPr>
                  <a:spLocks noChangeArrowheads="1"/>
                </p:cNvSpPr>
                <p:nvPr/>
              </p:nvSpPr>
              <p:spPr bwMode="auto">
                <a:xfrm>
                  <a:off x="4512" y="28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grpSp>
      <p:sp>
        <p:nvSpPr>
          <p:cNvPr id="136272" name="Text Box 80"/>
          <p:cNvSpPr txBox="1">
            <a:spLocks noChangeArrowheads="1"/>
          </p:cNvSpPr>
          <p:nvPr/>
        </p:nvSpPr>
        <p:spPr bwMode="auto">
          <a:xfrm>
            <a:off x="1142976" y="3937819"/>
            <a:ext cx="990600" cy="276999"/>
          </a:xfrm>
          <a:prstGeom prst="rect">
            <a:avLst/>
          </a:prstGeom>
          <a:solidFill>
            <a:srgbClr val="FFFF00"/>
          </a:solidFill>
          <a:ln w="9525">
            <a:noFill/>
            <a:miter lim="800000"/>
            <a:headEnd/>
            <a:tailEnd/>
          </a:ln>
        </p:spPr>
        <p:txBody>
          <a:bodyPr>
            <a:spAutoFit/>
          </a:bodyPr>
          <a:lstStyle/>
          <a:p>
            <a:pPr>
              <a:spcBef>
                <a:spcPct val="50000"/>
              </a:spcBef>
            </a:pPr>
            <a:r>
              <a:rPr lang="it-IT" sz="1200" dirty="0" err="1" smtClean="0"/>
              <a:t>Delezione</a:t>
            </a:r>
            <a:endParaRPr lang="it-IT" sz="1200" dirty="0"/>
          </a:p>
        </p:txBody>
      </p:sp>
      <p:sp>
        <p:nvSpPr>
          <p:cNvPr id="136273" name="Text Box 81"/>
          <p:cNvSpPr txBox="1">
            <a:spLocks noChangeArrowheads="1"/>
          </p:cNvSpPr>
          <p:nvPr/>
        </p:nvSpPr>
        <p:spPr bwMode="auto">
          <a:xfrm>
            <a:off x="6934224" y="3725866"/>
            <a:ext cx="1066800" cy="274638"/>
          </a:xfrm>
          <a:prstGeom prst="rect">
            <a:avLst/>
          </a:prstGeom>
          <a:solidFill>
            <a:srgbClr val="FFFF00"/>
          </a:solidFill>
          <a:ln w="9525">
            <a:noFill/>
            <a:miter lim="800000"/>
            <a:headEnd/>
            <a:tailEnd/>
          </a:ln>
        </p:spPr>
        <p:txBody>
          <a:bodyPr>
            <a:spAutoFit/>
          </a:bodyPr>
          <a:lstStyle/>
          <a:p>
            <a:pPr>
              <a:spcBef>
                <a:spcPct val="50000"/>
              </a:spcBef>
            </a:pPr>
            <a:r>
              <a:rPr lang="it-IT" sz="1200" dirty="0"/>
              <a:t>Duplicazione </a:t>
            </a:r>
          </a:p>
        </p:txBody>
      </p:sp>
      <p:sp>
        <p:nvSpPr>
          <p:cNvPr id="136274" name="Line 82"/>
          <p:cNvSpPr>
            <a:spLocks noChangeShapeType="1"/>
          </p:cNvSpPr>
          <p:nvPr/>
        </p:nvSpPr>
        <p:spPr bwMode="auto">
          <a:xfrm flipH="1">
            <a:off x="1714480" y="4886348"/>
            <a:ext cx="1785950" cy="1214446"/>
          </a:xfrm>
          <a:prstGeom prst="line">
            <a:avLst/>
          </a:prstGeom>
          <a:noFill/>
          <a:ln w="9525">
            <a:solidFill>
              <a:schemeClr val="tx1"/>
            </a:solidFill>
            <a:round/>
            <a:headEnd/>
            <a:tailEnd type="triangle" w="med" len="med"/>
          </a:ln>
        </p:spPr>
        <p:txBody>
          <a:bodyPr/>
          <a:lstStyle/>
          <a:p>
            <a:endParaRPr lang="it-IT"/>
          </a:p>
        </p:txBody>
      </p:sp>
      <p:sp>
        <p:nvSpPr>
          <p:cNvPr id="136275" name="Text Box 83"/>
          <p:cNvSpPr txBox="1">
            <a:spLocks noChangeArrowheads="1"/>
          </p:cNvSpPr>
          <p:nvPr/>
        </p:nvSpPr>
        <p:spPr bwMode="auto">
          <a:xfrm>
            <a:off x="1071538" y="5540404"/>
            <a:ext cx="838200" cy="274638"/>
          </a:xfrm>
          <a:prstGeom prst="rect">
            <a:avLst/>
          </a:prstGeom>
          <a:solidFill>
            <a:srgbClr val="FFFF00"/>
          </a:solidFill>
          <a:ln w="9525">
            <a:noFill/>
            <a:miter lim="800000"/>
            <a:headEnd/>
            <a:tailEnd/>
          </a:ln>
        </p:spPr>
        <p:txBody>
          <a:bodyPr>
            <a:spAutoFit/>
          </a:bodyPr>
          <a:lstStyle/>
          <a:p>
            <a:pPr>
              <a:spcBef>
                <a:spcPct val="50000"/>
              </a:spcBef>
            </a:pPr>
            <a:r>
              <a:rPr lang="it-IT" sz="1200"/>
              <a:t>Anello </a:t>
            </a:r>
          </a:p>
        </p:txBody>
      </p:sp>
      <p:sp>
        <p:nvSpPr>
          <p:cNvPr id="136278" name="Line 86"/>
          <p:cNvSpPr>
            <a:spLocks noChangeShapeType="1"/>
          </p:cNvSpPr>
          <p:nvPr/>
        </p:nvSpPr>
        <p:spPr bwMode="auto">
          <a:xfrm flipH="1">
            <a:off x="1071538" y="4314844"/>
            <a:ext cx="2500330" cy="42850"/>
          </a:xfrm>
          <a:prstGeom prst="line">
            <a:avLst/>
          </a:prstGeom>
          <a:noFill/>
          <a:ln w="9525">
            <a:solidFill>
              <a:schemeClr val="tx1"/>
            </a:solidFill>
            <a:round/>
            <a:headEnd/>
            <a:tailEnd type="triangle" w="med" len="med"/>
          </a:ln>
        </p:spPr>
        <p:txBody>
          <a:bodyPr/>
          <a:lstStyle/>
          <a:p>
            <a:endParaRPr lang="it-IT"/>
          </a:p>
        </p:txBody>
      </p:sp>
      <p:sp>
        <p:nvSpPr>
          <p:cNvPr id="136279" name="Line 87"/>
          <p:cNvSpPr>
            <a:spLocks noChangeShapeType="1"/>
          </p:cNvSpPr>
          <p:nvPr/>
        </p:nvSpPr>
        <p:spPr bwMode="auto">
          <a:xfrm flipV="1">
            <a:off x="3733800" y="4071942"/>
            <a:ext cx="4481538" cy="214330"/>
          </a:xfrm>
          <a:prstGeom prst="line">
            <a:avLst/>
          </a:prstGeom>
          <a:noFill/>
          <a:ln w="9525">
            <a:solidFill>
              <a:schemeClr val="tx1"/>
            </a:solidFill>
            <a:round/>
            <a:headEnd/>
            <a:tailEnd type="triangle" w="med" len="med"/>
          </a:ln>
        </p:spPr>
        <p:txBody>
          <a:bodyPr/>
          <a:lstStyle/>
          <a:p>
            <a:endParaRPr lang="it-IT"/>
          </a:p>
        </p:txBody>
      </p:sp>
      <p:sp>
        <p:nvSpPr>
          <p:cNvPr id="136280" name="Text Box 88"/>
          <p:cNvSpPr txBox="1">
            <a:spLocks noChangeArrowheads="1"/>
          </p:cNvSpPr>
          <p:nvPr/>
        </p:nvSpPr>
        <p:spPr bwMode="auto">
          <a:xfrm>
            <a:off x="7086624" y="4957786"/>
            <a:ext cx="914400" cy="274637"/>
          </a:xfrm>
          <a:prstGeom prst="rect">
            <a:avLst/>
          </a:prstGeom>
          <a:solidFill>
            <a:srgbClr val="FFFF00"/>
          </a:solidFill>
          <a:ln w="9525">
            <a:noFill/>
            <a:miter lim="800000"/>
            <a:headEnd/>
            <a:tailEnd/>
          </a:ln>
        </p:spPr>
        <p:txBody>
          <a:bodyPr>
            <a:spAutoFit/>
          </a:bodyPr>
          <a:lstStyle/>
          <a:p>
            <a:pPr>
              <a:spcBef>
                <a:spcPct val="50000"/>
              </a:spcBef>
            </a:pPr>
            <a:r>
              <a:rPr lang="it-IT" sz="1200"/>
              <a:t>Dicentrico </a:t>
            </a:r>
          </a:p>
        </p:txBody>
      </p:sp>
      <p:sp>
        <p:nvSpPr>
          <p:cNvPr id="136283" name="Text Box 91"/>
          <p:cNvSpPr txBox="1">
            <a:spLocks noChangeArrowheads="1"/>
          </p:cNvSpPr>
          <p:nvPr/>
        </p:nvSpPr>
        <p:spPr bwMode="auto">
          <a:xfrm>
            <a:off x="3886200" y="5200672"/>
            <a:ext cx="304800" cy="366713"/>
          </a:xfrm>
          <a:prstGeom prst="rect">
            <a:avLst/>
          </a:prstGeom>
          <a:noFill/>
          <a:ln w="9525">
            <a:noFill/>
            <a:miter lim="800000"/>
            <a:headEnd/>
            <a:tailEnd/>
          </a:ln>
        </p:spPr>
        <p:txBody>
          <a:bodyPr>
            <a:spAutoFit/>
          </a:bodyPr>
          <a:lstStyle/>
          <a:p>
            <a:pPr>
              <a:spcBef>
                <a:spcPct val="50000"/>
              </a:spcBef>
            </a:pPr>
            <a:r>
              <a:rPr lang="it-IT" sz="1800"/>
              <a:t>+</a:t>
            </a:r>
          </a:p>
        </p:txBody>
      </p:sp>
      <p:sp>
        <p:nvSpPr>
          <p:cNvPr id="136291" name="Line 99"/>
          <p:cNvSpPr>
            <a:spLocks noChangeShapeType="1"/>
          </p:cNvSpPr>
          <p:nvPr/>
        </p:nvSpPr>
        <p:spPr bwMode="auto">
          <a:xfrm flipV="1">
            <a:off x="4643438" y="5243538"/>
            <a:ext cx="2000264" cy="71438"/>
          </a:xfrm>
          <a:prstGeom prst="line">
            <a:avLst/>
          </a:prstGeom>
          <a:noFill/>
          <a:ln w="9525">
            <a:solidFill>
              <a:schemeClr val="tx1"/>
            </a:solidFill>
            <a:round/>
            <a:headEnd/>
            <a:tailEnd type="triangle" w="med" len="med"/>
          </a:ln>
        </p:spPr>
        <p:txBody>
          <a:bodyPr/>
          <a:lstStyle/>
          <a:p>
            <a:endParaRPr lang="it-IT"/>
          </a:p>
        </p:txBody>
      </p:sp>
      <p:sp>
        <p:nvSpPr>
          <p:cNvPr id="9255" name="AutoShape 100">
            <a:hlinkClick r:id="" action="ppaction://hlinkshowjump?jump=previousslide" highlightClick="1"/>
          </p:cNvPr>
          <p:cNvSpPr>
            <a:spLocks noChangeArrowheads="1"/>
          </p:cNvSpPr>
          <p:nvPr/>
        </p:nvSpPr>
        <p:spPr bwMode="auto">
          <a:xfrm>
            <a:off x="179388" y="188913"/>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101" name="CasellaDiTesto 100"/>
          <p:cNvSpPr txBox="1"/>
          <p:nvPr/>
        </p:nvSpPr>
        <p:spPr>
          <a:xfrm>
            <a:off x="214282" y="710967"/>
            <a:ext cx="8643998" cy="923330"/>
          </a:xfrm>
          <a:prstGeom prst="rect">
            <a:avLst/>
          </a:prstGeom>
          <a:solidFill>
            <a:schemeClr val="accent2">
              <a:lumMod val="40000"/>
              <a:lumOff val="60000"/>
            </a:schemeClr>
          </a:solidFill>
        </p:spPr>
        <p:txBody>
          <a:bodyPr wrap="square" rtlCol="0">
            <a:spAutoFit/>
          </a:bodyPr>
          <a:lstStyle/>
          <a:p>
            <a:pPr algn="ctr"/>
            <a:r>
              <a:rPr lang="it-IT" b="1" dirty="0" smtClean="0">
                <a:latin typeface="Times New Roman" pitchFamily="18" charset="0"/>
                <a:cs typeface="Times New Roman" pitchFamily="18" charset="0"/>
              </a:rPr>
              <a:t>Le </a:t>
            </a:r>
            <a:r>
              <a:rPr lang="it-IT" b="1" dirty="0" err="1" smtClean="0">
                <a:latin typeface="Times New Roman" pitchFamily="18" charset="0"/>
                <a:cs typeface="Times New Roman" pitchFamily="18" charset="0"/>
              </a:rPr>
              <a:t>delezioni</a:t>
            </a:r>
            <a:r>
              <a:rPr lang="it-IT" b="1" dirty="0" smtClean="0">
                <a:latin typeface="Times New Roman" pitchFamily="18" charset="0"/>
                <a:cs typeface="Times New Roman" pitchFamily="18" charset="0"/>
              </a:rPr>
              <a:t> e le duplicazioni sono le mutazioni cromosomiche stabili poiché i prodotti dell’evento mutazionale sono dotati ciascuno di un centromero e due </a:t>
            </a:r>
            <a:r>
              <a:rPr lang="it-IT" b="1" dirty="0" err="1" smtClean="0">
                <a:latin typeface="Times New Roman" pitchFamily="18" charset="0"/>
                <a:cs typeface="Times New Roman" pitchFamily="18" charset="0"/>
              </a:rPr>
              <a:t>telomeri</a:t>
            </a:r>
            <a:r>
              <a:rPr lang="it-IT" b="1" dirty="0" smtClean="0">
                <a:latin typeface="Times New Roman" pitchFamily="18" charset="0"/>
                <a:cs typeface="Times New Roman" pitchFamily="18" charset="0"/>
              </a:rPr>
              <a:t> che consentono la trasmissione dei cromosomi mutati alla progenie cellulare. </a:t>
            </a:r>
            <a:endParaRPr lang="it-IT" b="1" dirty="0">
              <a:latin typeface="Times New Roman" pitchFamily="18" charset="0"/>
              <a:cs typeface="Times New Roman" pitchFamily="18" charset="0"/>
            </a:endParaRPr>
          </a:p>
        </p:txBody>
      </p:sp>
      <p:sp>
        <p:nvSpPr>
          <p:cNvPr id="102" name="CasellaDiTesto 101"/>
          <p:cNvSpPr txBox="1"/>
          <p:nvPr/>
        </p:nvSpPr>
        <p:spPr>
          <a:xfrm>
            <a:off x="571472" y="1643050"/>
            <a:ext cx="8001056" cy="646331"/>
          </a:xfrm>
          <a:prstGeom prst="rect">
            <a:avLst/>
          </a:prstGeom>
          <a:solidFill>
            <a:srgbClr val="FFFF99"/>
          </a:solidFill>
        </p:spPr>
        <p:txBody>
          <a:bodyPr wrap="square" rtlCol="0">
            <a:spAutoFit/>
          </a:bodyPr>
          <a:lstStyle/>
          <a:p>
            <a:pPr algn="ctr"/>
            <a:r>
              <a:rPr lang="it-IT" b="1" dirty="0" smtClean="0">
                <a:latin typeface="Times New Roman" pitchFamily="18" charset="0"/>
                <a:cs typeface="Times New Roman" pitchFamily="18" charset="0"/>
              </a:rPr>
              <a:t>I cromosomi ad anello e </a:t>
            </a:r>
            <a:r>
              <a:rPr lang="it-IT" b="1" dirty="0" err="1" smtClean="0">
                <a:latin typeface="Times New Roman" pitchFamily="18" charset="0"/>
                <a:cs typeface="Times New Roman" pitchFamily="18" charset="0"/>
              </a:rPr>
              <a:t>dicentrici</a:t>
            </a:r>
            <a:r>
              <a:rPr lang="it-IT" b="1" dirty="0" smtClean="0">
                <a:latin typeface="Times New Roman" pitchFamily="18" charset="0"/>
                <a:cs typeface="Times New Roman" pitchFamily="18" charset="0"/>
              </a:rPr>
              <a:t> sono le mutazioni cromosomiche sbilanciate poiché non possiedono un centromero (</a:t>
            </a:r>
            <a:r>
              <a:rPr lang="it-IT" b="1" dirty="0" err="1" smtClean="0">
                <a:latin typeface="Times New Roman" pitchFamily="18" charset="0"/>
                <a:cs typeface="Times New Roman" pitchFamily="18" charset="0"/>
              </a:rPr>
              <a:t>dicentrici</a:t>
            </a:r>
            <a:r>
              <a:rPr lang="it-IT" b="1" dirty="0" smtClean="0">
                <a:latin typeface="Times New Roman" pitchFamily="18" charset="0"/>
                <a:cs typeface="Times New Roman" pitchFamily="18" charset="0"/>
              </a:rPr>
              <a:t>) e due </a:t>
            </a:r>
            <a:r>
              <a:rPr lang="it-IT" b="1" dirty="0" err="1" smtClean="0">
                <a:latin typeface="Times New Roman" pitchFamily="18" charset="0"/>
                <a:cs typeface="Times New Roman" pitchFamily="18" charset="0"/>
              </a:rPr>
              <a:t>telomeri</a:t>
            </a:r>
            <a:r>
              <a:rPr lang="it-IT" b="1" dirty="0" smtClean="0">
                <a:latin typeface="Times New Roman" pitchFamily="18" charset="0"/>
                <a:cs typeface="Times New Roman" pitchFamily="18" charset="0"/>
              </a:rPr>
              <a:t> (anelli). </a:t>
            </a:r>
            <a:endParaRPr lang="it-IT" b="1" dirty="0">
              <a:latin typeface="Times New Roman" pitchFamily="18" charset="0"/>
              <a:cs typeface="Times New Roman" pitchFamily="18" charset="0"/>
            </a:endParaRPr>
          </a:p>
        </p:txBody>
      </p:sp>
      <p:sp>
        <p:nvSpPr>
          <p:cNvPr id="103" name="CasellaDiTesto 102"/>
          <p:cNvSpPr txBox="1"/>
          <p:nvPr/>
        </p:nvSpPr>
        <p:spPr>
          <a:xfrm>
            <a:off x="1714480" y="2362794"/>
            <a:ext cx="6000792" cy="646331"/>
          </a:xfrm>
          <a:prstGeom prst="rect">
            <a:avLst/>
          </a:prstGeom>
          <a:solidFill>
            <a:schemeClr val="tx2">
              <a:lumMod val="20000"/>
              <a:lumOff val="80000"/>
            </a:schemeClr>
          </a:solidFill>
        </p:spPr>
        <p:txBody>
          <a:bodyPr wrap="square" rtlCol="0">
            <a:spAutoFit/>
          </a:bodyPr>
          <a:lstStyle/>
          <a:p>
            <a:pPr algn="ctr"/>
            <a:r>
              <a:rPr lang="it-IT" b="1" dirty="0" smtClean="0">
                <a:latin typeface="Times New Roman" pitchFamily="18" charset="0"/>
                <a:cs typeface="Times New Roman" pitchFamily="18" charset="0"/>
              </a:rPr>
              <a:t>Queste mutazioni sono sbilanciate perché si sono persi o aggiunti alcun geni rispetto ai cromosomi originari</a:t>
            </a:r>
            <a:endParaRPr lang="it-IT"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9" fill="hold" grpId="0" nodeType="clickEffect">
                                  <p:stCondLst>
                                    <p:cond delay="0"/>
                                  </p:stCondLst>
                                  <p:childTnLst>
                                    <p:set>
                                      <p:cBhvr>
                                        <p:cTn id="13" dur="1" fill="hold">
                                          <p:stCondLst>
                                            <p:cond delay="0"/>
                                          </p:stCondLst>
                                        </p:cTn>
                                        <p:tgtEl>
                                          <p:spTgt spid="136274"/>
                                        </p:tgtEl>
                                        <p:attrNameLst>
                                          <p:attrName>style.visibility</p:attrName>
                                        </p:attrNameLst>
                                      </p:cBhvr>
                                      <p:to>
                                        <p:strVal val="visible"/>
                                      </p:to>
                                    </p:set>
                                    <p:animEffect transition="in" filter="strips(upLeft)">
                                      <p:cBhvr>
                                        <p:cTn id="14" dur="500"/>
                                        <p:tgtEl>
                                          <p:spTgt spid="136274"/>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136275"/>
                                        </p:tgtEl>
                                        <p:attrNameLst>
                                          <p:attrName>style.visibility</p:attrName>
                                        </p:attrNameLst>
                                      </p:cBhvr>
                                      <p:to>
                                        <p:strVal val="visible"/>
                                      </p:to>
                                    </p:set>
                                    <p:anim calcmode="lin" valueType="num">
                                      <p:cBhvr>
                                        <p:cTn id="25" dur="500" fill="hold"/>
                                        <p:tgtEl>
                                          <p:spTgt spid="136275"/>
                                        </p:tgtEl>
                                        <p:attrNameLst>
                                          <p:attrName>ppt_w</p:attrName>
                                        </p:attrNameLst>
                                      </p:cBhvr>
                                      <p:tavLst>
                                        <p:tav tm="0">
                                          <p:val>
                                            <p:fltVal val="0"/>
                                          </p:val>
                                        </p:tav>
                                        <p:tav tm="100000">
                                          <p:val>
                                            <p:strVal val="#ppt_w"/>
                                          </p:val>
                                        </p:tav>
                                      </p:tavLst>
                                    </p:anim>
                                    <p:anim calcmode="lin" valueType="num">
                                      <p:cBhvr>
                                        <p:cTn id="26" dur="500" fill="hold"/>
                                        <p:tgtEl>
                                          <p:spTgt spid="136275"/>
                                        </p:tgtEl>
                                        <p:attrNameLst>
                                          <p:attrName>ppt_h</p:attrName>
                                        </p:attrNameLst>
                                      </p:cBhvr>
                                      <p:tavLst>
                                        <p:tav tm="0">
                                          <p:val>
                                            <p:fltVal val="0"/>
                                          </p:val>
                                        </p:tav>
                                        <p:tav tm="100000">
                                          <p:val>
                                            <p:strVal val="#ppt_h"/>
                                          </p:val>
                                        </p:tav>
                                      </p:tavLst>
                                    </p:anim>
                                    <p:animEffect transition="in" filter="fade">
                                      <p:cBhvr>
                                        <p:cTn id="27" dur="500"/>
                                        <p:tgtEl>
                                          <p:spTgt spid="136275"/>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9" fill="hold" grpId="0" nodeType="clickEffect">
                                  <p:stCondLst>
                                    <p:cond delay="0"/>
                                  </p:stCondLst>
                                  <p:childTnLst>
                                    <p:set>
                                      <p:cBhvr>
                                        <p:cTn id="31" dur="1" fill="hold">
                                          <p:stCondLst>
                                            <p:cond delay="0"/>
                                          </p:stCondLst>
                                        </p:cTn>
                                        <p:tgtEl>
                                          <p:spTgt spid="136278"/>
                                        </p:tgtEl>
                                        <p:attrNameLst>
                                          <p:attrName>style.visibility</p:attrName>
                                        </p:attrNameLst>
                                      </p:cBhvr>
                                      <p:to>
                                        <p:strVal val="visible"/>
                                      </p:to>
                                    </p:set>
                                    <p:animEffect transition="in" filter="strips(upLeft)">
                                      <p:cBhvr>
                                        <p:cTn id="32" dur="500"/>
                                        <p:tgtEl>
                                          <p:spTgt spid="136278"/>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strVal val="#ppt_w*0.70"/>
                                          </p:val>
                                        </p:tav>
                                        <p:tav tm="100000">
                                          <p:val>
                                            <p:strVal val="#ppt_w"/>
                                          </p:val>
                                        </p:tav>
                                      </p:tavLst>
                                    </p:anim>
                                    <p:anim calcmode="lin" valueType="num">
                                      <p:cBhvr>
                                        <p:cTn id="38" dur="1000" fill="hold"/>
                                        <p:tgtEl>
                                          <p:spTgt spid="8"/>
                                        </p:tgtEl>
                                        <p:attrNameLst>
                                          <p:attrName>ppt_h</p:attrName>
                                        </p:attrNameLst>
                                      </p:cBhvr>
                                      <p:tavLst>
                                        <p:tav tm="0">
                                          <p:val>
                                            <p:strVal val="#ppt_h"/>
                                          </p:val>
                                        </p:tav>
                                        <p:tav tm="100000">
                                          <p:val>
                                            <p:strVal val="#ppt_h"/>
                                          </p:val>
                                        </p:tav>
                                      </p:tavLst>
                                    </p:anim>
                                    <p:animEffect transition="in" filter="fade">
                                      <p:cBhvr>
                                        <p:cTn id="39" dur="1000"/>
                                        <p:tgtEl>
                                          <p:spTgt spid="8"/>
                                        </p:tgtEl>
                                      </p:cBhvr>
                                    </p:animEffect>
                                  </p:childTnLst>
                                </p:cTn>
                              </p:par>
                            </p:childTnLst>
                          </p:cTn>
                        </p:par>
                        <p:par>
                          <p:cTn id="40" fill="hold">
                            <p:stCondLst>
                              <p:cond delay="1500"/>
                            </p:stCondLst>
                            <p:childTnLst>
                              <p:par>
                                <p:cTn id="41" presetID="53" presetClass="entr" presetSubtype="0" fill="hold" grpId="0" nodeType="afterEffect">
                                  <p:stCondLst>
                                    <p:cond delay="0"/>
                                  </p:stCondLst>
                                  <p:childTnLst>
                                    <p:set>
                                      <p:cBhvr>
                                        <p:cTn id="42" dur="1" fill="hold">
                                          <p:stCondLst>
                                            <p:cond delay="0"/>
                                          </p:stCondLst>
                                        </p:cTn>
                                        <p:tgtEl>
                                          <p:spTgt spid="136272"/>
                                        </p:tgtEl>
                                        <p:attrNameLst>
                                          <p:attrName>style.visibility</p:attrName>
                                        </p:attrNameLst>
                                      </p:cBhvr>
                                      <p:to>
                                        <p:strVal val="visible"/>
                                      </p:to>
                                    </p:set>
                                    <p:anim calcmode="lin" valueType="num">
                                      <p:cBhvr>
                                        <p:cTn id="43" dur="500" fill="hold"/>
                                        <p:tgtEl>
                                          <p:spTgt spid="136272"/>
                                        </p:tgtEl>
                                        <p:attrNameLst>
                                          <p:attrName>ppt_w</p:attrName>
                                        </p:attrNameLst>
                                      </p:cBhvr>
                                      <p:tavLst>
                                        <p:tav tm="0">
                                          <p:val>
                                            <p:fltVal val="0"/>
                                          </p:val>
                                        </p:tav>
                                        <p:tav tm="100000">
                                          <p:val>
                                            <p:strVal val="#ppt_w"/>
                                          </p:val>
                                        </p:tav>
                                      </p:tavLst>
                                    </p:anim>
                                    <p:anim calcmode="lin" valueType="num">
                                      <p:cBhvr>
                                        <p:cTn id="44" dur="500" fill="hold"/>
                                        <p:tgtEl>
                                          <p:spTgt spid="136272"/>
                                        </p:tgtEl>
                                        <p:attrNameLst>
                                          <p:attrName>ppt_h</p:attrName>
                                        </p:attrNameLst>
                                      </p:cBhvr>
                                      <p:tavLst>
                                        <p:tav tm="0">
                                          <p:val>
                                            <p:fltVal val="0"/>
                                          </p:val>
                                        </p:tav>
                                        <p:tav tm="100000">
                                          <p:val>
                                            <p:strVal val="#ppt_h"/>
                                          </p:val>
                                        </p:tav>
                                      </p:tavLst>
                                    </p:anim>
                                    <p:animEffect transition="in" filter="fade">
                                      <p:cBhvr>
                                        <p:cTn id="45" dur="500"/>
                                        <p:tgtEl>
                                          <p:spTgt spid="136272"/>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3" fill="hold" grpId="0" nodeType="clickEffect">
                                  <p:stCondLst>
                                    <p:cond delay="0"/>
                                  </p:stCondLst>
                                  <p:childTnLst>
                                    <p:set>
                                      <p:cBhvr>
                                        <p:cTn id="49" dur="1" fill="hold">
                                          <p:stCondLst>
                                            <p:cond delay="0"/>
                                          </p:stCondLst>
                                        </p:cTn>
                                        <p:tgtEl>
                                          <p:spTgt spid="136279"/>
                                        </p:tgtEl>
                                        <p:attrNameLst>
                                          <p:attrName>style.visibility</p:attrName>
                                        </p:attrNameLst>
                                      </p:cBhvr>
                                      <p:to>
                                        <p:strVal val="visible"/>
                                      </p:to>
                                    </p:set>
                                    <p:animEffect transition="in" filter="strips(upRight)">
                                      <p:cBhvr>
                                        <p:cTn id="50" dur="500"/>
                                        <p:tgtEl>
                                          <p:spTgt spid="136279"/>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1000" fill="hold"/>
                                        <p:tgtEl>
                                          <p:spTgt spid="9"/>
                                        </p:tgtEl>
                                        <p:attrNameLst>
                                          <p:attrName>ppt_w</p:attrName>
                                        </p:attrNameLst>
                                      </p:cBhvr>
                                      <p:tavLst>
                                        <p:tav tm="0">
                                          <p:val>
                                            <p:strVal val="#ppt_w*0.70"/>
                                          </p:val>
                                        </p:tav>
                                        <p:tav tm="100000">
                                          <p:val>
                                            <p:strVal val="#ppt_w"/>
                                          </p:val>
                                        </p:tav>
                                      </p:tavLst>
                                    </p:anim>
                                    <p:anim calcmode="lin" valueType="num">
                                      <p:cBhvr>
                                        <p:cTn id="56" dur="1000" fill="hold"/>
                                        <p:tgtEl>
                                          <p:spTgt spid="9"/>
                                        </p:tgtEl>
                                        <p:attrNameLst>
                                          <p:attrName>ppt_h</p:attrName>
                                        </p:attrNameLst>
                                      </p:cBhvr>
                                      <p:tavLst>
                                        <p:tav tm="0">
                                          <p:val>
                                            <p:strVal val="#ppt_h"/>
                                          </p:val>
                                        </p:tav>
                                        <p:tav tm="100000">
                                          <p:val>
                                            <p:strVal val="#ppt_h"/>
                                          </p:val>
                                        </p:tav>
                                      </p:tavLst>
                                    </p:anim>
                                    <p:animEffect transition="in" filter="fade">
                                      <p:cBhvr>
                                        <p:cTn id="57" dur="1000"/>
                                        <p:tgtEl>
                                          <p:spTgt spid="9"/>
                                        </p:tgtEl>
                                      </p:cBhvr>
                                    </p:animEffect>
                                  </p:childTnLst>
                                </p:cTn>
                              </p:par>
                            </p:childTnLst>
                          </p:cTn>
                        </p:par>
                        <p:par>
                          <p:cTn id="58" fill="hold">
                            <p:stCondLst>
                              <p:cond delay="1000"/>
                            </p:stCondLst>
                            <p:childTnLst>
                              <p:par>
                                <p:cTn id="59" presetID="53" presetClass="entr" presetSubtype="0" fill="hold" grpId="0" nodeType="afterEffect">
                                  <p:stCondLst>
                                    <p:cond delay="0"/>
                                  </p:stCondLst>
                                  <p:childTnLst>
                                    <p:set>
                                      <p:cBhvr>
                                        <p:cTn id="60" dur="1" fill="hold">
                                          <p:stCondLst>
                                            <p:cond delay="0"/>
                                          </p:stCondLst>
                                        </p:cTn>
                                        <p:tgtEl>
                                          <p:spTgt spid="136273"/>
                                        </p:tgtEl>
                                        <p:attrNameLst>
                                          <p:attrName>style.visibility</p:attrName>
                                        </p:attrNameLst>
                                      </p:cBhvr>
                                      <p:to>
                                        <p:strVal val="visible"/>
                                      </p:to>
                                    </p:set>
                                    <p:anim calcmode="lin" valueType="num">
                                      <p:cBhvr>
                                        <p:cTn id="61" dur="500" fill="hold"/>
                                        <p:tgtEl>
                                          <p:spTgt spid="136273"/>
                                        </p:tgtEl>
                                        <p:attrNameLst>
                                          <p:attrName>ppt_w</p:attrName>
                                        </p:attrNameLst>
                                      </p:cBhvr>
                                      <p:tavLst>
                                        <p:tav tm="0">
                                          <p:val>
                                            <p:fltVal val="0"/>
                                          </p:val>
                                        </p:tav>
                                        <p:tav tm="100000">
                                          <p:val>
                                            <p:strVal val="#ppt_w"/>
                                          </p:val>
                                        </p:tav>
                                      </p:tavLst>
                                    </p:anim>
                                    <p:anim calcmode="lin" valueType="num">
                                      <p:cBhvr>
                                        <p:cTn id="62" dur="500" fill="hold"/>
                                        <p:tgtEl>
                                          <p:spTgt spid="136273"/>
                                        </p:tgtEl>
                                        <p:attrNameLst>
                                          <p:attrName>ppt_h</p:attrName>
                                        </p:attrNameLst>
                                      </p:cBhvr>
                                      <p:tavLst>
                                        <p:tav tm="0">
                                          <p:val>
                                            <p:fltVal val="0"/>
                                          </p:val>
                                        </p:tav>
                                        <p:tav tm="100000">
                                          <p:val>
                                            <p:strVal val="#ppt_h"/>
                                          </p:val>
                                        </p:tav>
                                      </p:tavLst>
                                    </p:anim>
                                    <p:animEffect transition="in" filter="fade">
                                      <p:cBhvr>
                                        <p:cTn id="63" dur="500"/>
                                        <p:tgtEl>
                                          <p:spTgt spid="136273"/>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0" fill="hold" grpId="0" nodeType="clickEffect">
                                  <p:stCondLst>
                                    <p:cond delay="0"/>
                                  </p:stCondLst>
                                  <p:childTnLst>
                                    <p:set>
                                      <p:cBhvr>
                                        <p:cTn id="67" dur="1" fill="hold">
                                          <p:stCondLst>
                                            <p:cond delay="0"/>
                                          </p:stCondLst>
                                        </p:cTn>
                                        <p:tgtEl>
                                          <p:spTgt spid="136283"/>
                                        </p:tgtEl>
                                        <p:attrNameLst>
                                          <p:attrName>style.visibility</p:attrName>
                                        </p:attrNameLst>
                                      </p:cBhvr>
                                      <p:to>
                                        <p:strVal val="visible"/>
                                      </p:to>
                                    </p:set>
                                    <p:anim calcmode="lin" valueType="num">
                                      <p:cBhvr>
                                        <p:cTn id="68" dur="500" fill="hold"/>
                                        <p:tgtEl>
                                          <p:spTgt spid="136283"/>
                                        </p:tgtEl>
                                        <p:attrNameLst>
                                          <p:attrName>ppt_w</p:attrName>
                                        </p:attrNameLst>
                                      </p:cBhvr>
                                      <p:tavLst>
                                        <p:tav tm="0">
                                          <p:val>
                                            <p:fltVal val="0"/>
                                          </p:val>
                                        </p:tav>
                                        <p:tav tm="100000">
                                          <p:val>
                                            <p:strVal val="#ppt_w"/>
                                          </p:val>
                                        </p:tav>
                                      </p:tavLst>
                                    </p:anim>
                                    <p:anim calcmode="lin" valueType="num">
                                      <p:cBhvr>
                                        <p:cTn id="69" dur="500" fill="hold"/>
                                        <p:tgtEl>
                                          <p:spTgt spid="136283"/>
                                        </p:tgtEl>
                                        <p:attrNameLst>
                                          <p:attrName>ppt_h</p:attrName>
                                        </p:attrNameLst>
                                      </p:cBhvr>
                                      <p:tavLst>
                                        <p:tav tm="0">
                                          <p:val>
                                            <p:fltVal val="0"/>
                                          </p:val>
                                        </p:tav>
                                        <p:tav tm="100000">
                                          <p:val>
                                            <p:strVal val="#ppt_h"/>
                                          </p:val>
                                        </p:tav>
                                      </p:tavLst>
                                    </p:anim>
                                    <p:animEffect transition="in" filter="fade">
                                      <p:cBhvr>
                                        <p:cTn id="70" dur="500"/>
                                        <p:tgtEl>
                                          <p:spTgt spid="136283"/>
                                        </p:tgtEl>
                                      </p:cBhvr>
                                    </p:animEffect>
                                  </p:childTnLst>
                                </p:cTn>
                              </p:par>
                            </p:childTnLst>
                          </p:cTn>
                        </p:par>
                        <p:par>
                          <p:cTn id="71" fill="hold">
                            <p:stCondLst>
                              <p:cond delay="500"/>
                            </p:stCondLst>
                            <p:childTnLst>
                              <p:par>
                                <p:cTn id="72" presetID="55" presetClass="entr" presetSubtype="0" fill="hold"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1000" fill="hold"/>
                                        <p:tgtEl>
                                          <p:spTgt spid="14"/>
                                        </p:tgtEl>
                                        <p:attrNameLst>
                                          <p:attrName>ppt_w</p:attrName>
                                        </p:attrNameLst>
                                      </p:cBhvr>
                                      <p:tavLst>
                                        <p:tav tm="0">
                                          <p:val>
                                            <p:strVal val="#ppt_w*0.70"/>
                                          </p:val>
                                        </p:tav>
                                        <p:tav tm="100000">
                                          <p:val>
                                            <p:strVal val="#ppt_w"/>
                                          </p:val>
                                        </p:tav>
                                      </p:tavLst>
                                    </p:anim>
                                    <p:anim calcmode="lin" valueType="num">
                                      <p:cBhvr>
                                        <p:cTn id="75" dur="1000" fill="hold"/>
                                        <p:tgtEl>
                                          <p:spTgt spid="14"/>
                                        </p:tgtEl>
                                        <p:attrNameLst>
                                          <p:attrName>ppt_h</p:attrName>
                                        </p:attrNameLst>
                                      </p:cBhvr>
                                      <p:tavLst>
                                        <p:tav tm="0">
                                          <p:val>
                                            <p:strVal val="#ppt_h"/>
                                          </p:val>
                                        </p:tav>
                                        <p:tav tm="100000">
                                          <p:val>
                                            <p:strVal val="#ppt_h"/>
                                          </p:val>
                                        </p:tav>
                                      </p:tavLst>
                                    </p:anim>
                                    <p:animEffect transition="in" filter="fade">
                                      <p:cBhvr>
                                        <p:cTn id="76" dur="1000"/>
                                        <p:tgtEl>
                                          <p:spTgt spid="14"/>
                                        </p:tgtEl>
                                      </p:cBhvr>
                                    </p:animEffect>
                                  </p:childTnLst>
                                </p:cTn>
                              </p:par>
                            </p:childTnLst>
                          </p:cTn>
                        </p:par>
                      </p:childTnLst>
                    </p:cTn>
                  </p:par>
                  <p:par>
                    <p:cTn id="77" fill="hold">
                      <p:stCondLst>
                        <p:cond delay="indefinite"/>
                      </p:stCondLst>
                      <p:childTnLst>
                        <p:par>
                          <p:cTn id="78" fill="hold">
                            <p:stCondLst>
                              <p:cond delay="0"/>
                            </p:stCondLst>
                            <p:childTnLst>
                              <p:par>
                                <p:cTn id="79" presetID="18" presetClass="entr" presetSubtype="6" fill="hold" grpId="0" nodeType="clickEffect">
                                  <p:stCondLst>
                                    <p:cond delay="0"/>
                                  </p:stCondLst>
                                  <p:childTnLst>
                                    <p:set>
                                      <p:cBhvr>
                                        <p:cTn id="80" dur="1" fill="hold">
                                          <p:stCondLst>
                                            <p:cond delay="0"/>
                                          </p:stCondLst>
                                        </p:cTn>
                                        <p:tgtEl>
                                          <p:spTgt spid="136291"/>
                                        </p:tgtEl>
                                        <p:attrNameLst>
                                          <p:attrName>style.visibility</p:attrName>
                                        </p:attrNameLst>
                                      </p:cBhvr>
                                      <p:to>
                                        <p:strVal val="visible"/>
                                      </p:to>
                                    </p:set>
                                    <p:animEffect transition="in" filter="strips(downRight)">
                                      <p:cBhvr>
                                        <p:cTn id="81" dur="500"/>
                                        <p:tgtEl>
                                          <p:spTgt spid="136291"/>
                                        </p:tgtEl>
                                      </p:cBhvr>
                                    </p:animEffect>
                                  </p:childTnLst>
                                </p:cTn>
                              </p:par>
                            </p:childTnLst>
                          </p:cTn>
                        </p:par>
                      </p:childTnLst>
                    </p:cTn>
                  </p:par>
                  <p:par>
                    <p:cTn id="82" fill="hold">
                      <p:stCondLst>
                        <p:cond delay="indefinite"/>
                      </p:stCondLst>
                      <p:childTnLst>
                        <p:par>
                          <p:cTn id="83" fill="hold">
                            <p:stCondLst>
                              <p:cond delay="0"/>
                            </p:stCondLst>
                            <p:childTnLst>
                              <p:par>
                                <p:cTn id="84" presetID="55" presetClass="entr" presetSubtype="0" fill="hold" nodeType="click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p:cTn id="86" dur="1000" fill="hold"/>
                                        <p:tgtEl>
                                          <p:spTgt spid="15"/>
                                        </p:tgtEl>
                                        <p:attrNameLst>
                                          <p:attrName>ppt_w</p:attrName>
                                        </p:attrNameLst>
                                      </p:cBhvr>
                                      <p:tavLst>
                                        <p:tav tm="0">
                                          <p:val>
                                            <p:strVal val="#ppt_w*0.70"/>
                                          </p:val>
                                        </p:tav>
                                        <p:tav tm="100000">
                                          <p:val>
                                            <p:strVal val="#ppt_w"/>
                                          </p:val>
                                        </p:tav>
                                      </p:tavLst>
                                    </p:anim>
                                    <p:anim calcmode="lin" valueType="num">
                                      <p:cBhvr>
                                        <p:cTn id="87" dur="1000" fill="hold"/>
                                        <p:tgtEl>
                                          <p:spTgt spid="15"/>
                                        </p:tgtEl>
                                        <p:attrNameLst>
                                          <p:attrName>ppt_h</p:attrName>
                                        </p:attrNameLst>
                                      </p:cBhvr>
                                      <p:tavLst>
                                        <p:tav tm="0">
                                          <p:val>
                                            <p:strVal val="#ppt_h"/>
                                          </p:val>
                                        </p:tav>
                                        <p:tav tm="100000">
                                          <p:val>
                                            <p:strVal val="#ppt_h"/>
                                          </p:val>
                                        </p:tav>
                                      </p:tavLst>
                                    </p:anim>
                                    <p:animEffect transition="in" filter="fade">
                                      <p:cBhvr>
                                        <p:cTn id="88" dur="1000"/>
                                        <p:tgtEl>
                                          <p:spTgt spid="15"/>
                                        </p:tgtEl>
                                      </p:cBhvr>
                                    </p:animEffect>
                                  </p:childTnLst>
                                </p:cTn>
                              </p:par>
                            </p:childTnLst>
                          </p:cTn>
                        </p:par>
                        <p:par>
                          <p:cTn id="89" fill="hold">
                            <p:stCondLst>
                              <p:cond delay="1000"/>
                            </p:stCondLst>
                            <p:childTnLst>
                              <p:par>
                                <p:cTn id="90" presetID="53" presetClass="entr" presetSubtype="0" fill="hold" grpId="0" nodeType="afterEffect">
                                  <p:stCondLst>
                                    <p:cond delay="0"/>
                                  </p:stCondLst>
                                  <p:childTnLst>
                                    <p:set>
                                      <p:cBhvr>
                                        <p:cTn id="91" dur="1" fill="hold">
                                          <p:stCondLst>
                                            <p:cond delay="0"/>
                                          </p:stCondLst>
                                        </p:cTn>
                                        <p:tgtEl>
                                          <p:spTgt spid="136280"/>
                                        </p:tgtEl>
                                        <p:attrNameLst>
                                          <p:attrName>style.visibility</p:attrName>
                                        </p:attrNameLst>
                                      </p:cBhvr>
                                      <p:to>
                                        <p:strVal val="visible"/>
                                      </p:to>
                                    </p:set>
                                    <p:anim calcmode="lin" valueType="num">
                                      <p:cBhvr>
                                        <p:cTn id="92" dur="500" fill="hold"/>
                                        <p:tgtEl>
                                          <p:spTgt spid="136280"/>
                                        </p:tgtEl>
                                        <p:attrNameLst>
                                          <p:attrName>ppt_w</p:attrName>
                                        </p:attrNameLst>
                                      </p:cBhvr>
                                      <p:tavLst>
                                        <p:tav tm="0">
                                          <p:val>
                                            <p:fltVal val="0"/>
                                          </p:val>
                                        </p:tav>
                                        <p:tav tm="100000">
                                          <p:val>
                                            <p:strVal val="#ppt_w"/>
                                          </p:val>
                                        </p:tav>
                                      </p:tavLst>
                                    </p:anim>
                                    <p:anim calcmode="lin" valueType="num">
                                      <p:cBhvr>
                                        <p:cTn id="93" dur="500" fill="hold"/>
                                        <p:tgtEl>
                                          <p:spTgt spid="136280"/>
                                        </p:tgtEl>
                                        <p:attrNameLst>
                                          <p:attrName>ppt_h</p:attrName>
                                        </p:attrNameLst>
                                      </p:cBhvr>
                                      <p:tavLst>
                                        <p:tav tm="0">
                                          <p:val>
                                            <p:fltVal val="0"/>
                                          </p:val>
                                        </p:tav>
                                        <p:tav tm="100000">
                                          <p:val>
                                            <p:strVal val="#ppt_h"/>
                                          </p:val>
                                        </p:tav>
                                      </p:tavLst>
                                    </p:anim>
                                    <p:animEffect transition="in" filter="fade">
                                      <p:cBhvr>
                                        <p:cTn id="94" dur="500"/>
                                        <p:tgtEl>
                                          <p:spTgt spid="136280"/>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0" fill="hold" grpId="0" nodeType="clickEffect">
                                  <p:stCondLst>
                                    <p:cond delay="0"/>
                                  </p:stCondLst>
                                  <p:childTnLst>
                                    <p:set>
                                      <p:cBhvr>
                                        <p:cTn id="98" dur="1" fill="hold">
                                          <p:stCondLst>
                                            <p:cond delay="0"/>
                                          </p:stCondLst>
                                        </p:cTn>
                                        <p:tgtEl>
                                          <p:spTgt spid="101"/>
                                        </p:tgtEl>
                                        <p:attrNameLst>
                                          <p:attrName>style.visibility</p:attrName>
                                        </p:attrNameLst>
                                      </p:cBhvr>
                                      <p:to>
                                        <p:strVal val="visible"/>
                                      </p:to>
                                    </p:set>
                                    <p:anim calcmode="lin" valueType="num">
                                      <p:cBhvr>
                                        <p:cTn id="99" dur="500" fill="hold"/>
                                        <p:tgtEl>
                                          <p:spTgt spid="101"/>
                                        </p:tgtEl>
                                        <p:attrNameLst>
                                          <p:attrName>ppt_w</p:attrName>
                                        </p:attrNameLst>
                                      </p:cBhvr>
                                      <p:tavLst>
                                        <p:tav tm="0">
                                          <p:val>
                                            <p:fltVal val="0"/>
                                          </p:val>
                                        </p:tav>
                                        <p:tav tm="100000">
                                          <p:val>
                                            <p:strVal val="#ppt_w"/>
                                          </p:val>
                                        </p:tav>
                                      </p:tavLst>
                                    </p:anim>
                                    <p:anim calcmode="lin" valueType="num">
                                      <p:cBhvr>
                                        <p:cTn id="100" dur="500" fill="hold"/>
                                        <p:tgtEl>
                                          <p:spTgt spid="101"/>
                                        </p:tgtEl>
                                        <p:attrNameLst>
                                          <p:attrName>ppt_h</p:attrName>
                                        </p:attrNameLst>
                                      </p:cBhvr>
                                      <p:tavLst>
                                        <p:tav tm="0">
                                          <p:val>
                                            <p:fltVal val="0"/>
                                          </p:val>
                                        </p:tav>
                                        <p:tav tm="100000">
                                          <p:val>
                                            <p:strVal val="#ppt_h"/>
                                          </p:val>
                                        </p:tav>
                                      </p:tavLst>
                                    </p:anim>
                                    <p:animEffect transition="in" filter="fade">
                                      <p:cBhvr>
                                        <p:cTn id="101" dur="500"/>
                                        <p:tgtEl>
                                          <p:spTgt spid="101"/>
                                        </p:tgtEl>
                                      </p:cBhvr>
                                    </p:animEffect>
                                  </p:childTnLst>
                                </p:cTn>
                              </p:par>
                            </p:childTnLst>
                          </p:cTn>
                        </p:par>
                      </p:childTnLst>
                    </p:cTn>
                  </p:par>
                  <p:par>
                    <p:cTn id="102" fill="hold">
                      <p:stCondLst>
                        <p:cond delay="indefinite"/>
                      </p:stCondLst>
                      <p:childTnLst>
                        <p:par>
                          <p:cTn id="103" fill="hold">
                            <p:stCondLst>
                              <p:cond delay="0"/>
                            </p:stCondLst>
                            <p:childTnLst>
                              <p:par>
                                <p:cTn id="104" presetID="53" presetClass="entr" presetSubtype="0" fill="hold" grpId="0" nodeType="clickEffect">
                                  <p:stCondLst>
                                    <p:cond delay="0"/>
                                  </p:stCondLst>
                                  <p:childTnLst>
                                    <p:set>
                                      <p:cBhvr>
                                        <p:cTn id="105" dur="1" fill="hold">
                                          <p:stCondLst>
                                            <p:cond delay="0"/>
                                          </p:stCondLst>
                                        </p:cTn>
                                        <p:tgtEl>
                                          <p:spTgt spid="102"/>
                                        </p:tgtEl>
                                        <p:attrNameLst>
                                          <p:attrName>style.visibility</p:attrName>
                                        </p:attrNameLst>
                                      </p:cBhvr>
                                      <p:to>
                                        <p:strVal val="visible"/>
                                      </p:to>
                                    </p:set>
                                    <p:anim calcmode="lin" valueType="num">
                                      <p:cBhvr>
                                        <p:cTn id="106" dur="500" fill="hold"/>
                                        <p:tgtEl>
                                          <p:spTgt spid="102"/>
                                        </p:tgtEl>
                                        <p:attrNameLst>
                                          <p:attrName>ppt_w</p:attrName>
                                        </p:attrNameLst>
                                      </p:cBhvr>
                                      <p:tavLst>
                                        <p:tav tm="0">
                                          <p:val>
                                            <p:fltVal val="0"/>
                                          </p:val>
                                        </p:tav>
                                        <p:tav tm="100000">
                                          <p:val>
                                            <p:strVal val="#ppt_w"/>
                                          </p:val>
                                        </p:tav>
                                      </p:tavLst>
                                    </p:anim>
                                    <p:anim calcmode="lin" valueType="num">
                                      <p:cBhvr>
                                        <p:cTn id="107" dur="500" fill="hold"/>
                                        <p:tgtEl>
                                          <p:spTgt spid="102"/>
                                        </p:tgtEl>
                                        <p:attrNameLst>
                                          <p:attrName>ppt_h</p:attrName>
                                        </p:attrNameLst>
                                      </p:cBhvr>
                                      <p:tavLst>
                                        <p:tav tm="0">
                                          <p:val>
                                            <p:fltVal val="0"/>
                                          </p:val>
                                        </p:tav>
                                        <p:tav tm="100000">
                                          <p:val>
                                            <p:strVal val="#ppt_h"/>
                                          </p:val>
                                        </p:tav>
                                      </p:tavLst>
                                    </p:anim>
                                    <p:animEffect transition="in" filter="fade">
                                      <p:cBhvr>
                                        <p:cTn id="108" dur="500"/>
                                        <p:tgtEl>
                                          <p:spTgt spid="102"/>
                                        </p:tgtEl>
                                      </p:cBhvr>
                                    </p:animEffect>
                                  </p:childTnLst>
                                </p:cTn>
                              </p:par>
                            </p:childTnLst>
                          </p:cTn>
                        </p:par>
                      </p:childTnLst>
                    </p:cTn>
                  </p:par>
                  <p:par>
                    <p:cTn id="109" fill="hold">
                      <p:stCondLst>
                        <p:cond delay="indefinite"/>
                      </p:stCondLst>
                      <p:childTnLst>
                        <p:par>
                          <p:cTn id="110" fill="hold">
                            <p:stCondLst>
                              <p:cond delay="0"/>
                            </p:stCondLst>
                            <p:childTnLst>
                              <p:par>
                                <p:cTn id="111" presetID="53" presetClass="entr" presetSubtype="0" fill="hold" grpId="0" nodeType="clickEffect">
                                  <p:stCondLst>
                                    <p:cond delay="0"/>
                                  </p:stCondLst>
                                  <p:childTnLst>
                                    <p:set>
                                      <p:cBhvr>
                                        <p:cTn id="112" dur="1" fill="hold">
                                          <p:stCondLst>
                                            <p:cond delay="0"/>
                                          </p:stCondLst>
                                        </p:cTn>
                                        <p:tgtEl>
                                          <p:spTgt spid="103"/>
                                        </p:tgtEl>
                                        <p:attrNameLst>
                                          <p:attrName>style.visibility</p:attrName>
                                        </p:attrNameLst>
                                      </p:cBhvr>
                                      <p:to>
                                        <p:strVal val="visible"/>
                                      </p:to>
                                    </p:set>
                                    <p:anim calcmode="lin" valueType="num">
                                      <p:cBhvr>
                                        <p:cTn id="113" dur="500" fill="hold"/>
                                        <p:tgtEl>
                                          <p:spTgt spid="103"/>
                                        </p:tgtEl>
                                        <p:attrNameLst>
                                          <p:attrName>ppt_w</p:attrName>
                                        </p:attrNameLst>
                                      </p:cBhvr>
                                      <p:tavLst>
                                        <p:tav tm="0">
                                          <p:val>
                                            <p:fltVal val="0"/>
                                          </p:val>
                                        </p:tav>
                                        <p:tav tm="100000">
                                          <p:val>
                                            <p:strVal val="#ppt_w"/>
                                          </p:val>
                                        </p:tav>
                                      </p:tavLst>
                                    </p:anim>
                                    <p:anim calcmode="lin" valueType="num">
                                      <p:cBhvr>
                                        <p:cTn id="114" dur="500" fill="hold"/>
                                        <p:tgtEl>
                                          <p:spTgt spid="103"/>
                                        </p:tgtEl>
                                        <p:attrNameLst>
                                          <p:attrName>ppt_h</p:attrName>
                                        </p:attrNameLst>
                                      </p:cBhvr>
                                      <p:tavLst>
                                        <p:tav tm="0">
                                          <p:val>
                                            <p:fltVal val="0"/>
                                          </p:val>
                                        </p:tav>
                                        <p:tav tm="100000">
                                          <p:val>
                                            <p:strVal val="#ppt_h"/>
                                          </p:val>
                                        </p:tav>
                                      </p:tavLst>
                                    </p:anim>
                                    <p:animEffect transition="in" filter="fade">
                                      <p:cBhvr>
                                        <p:cTn id="11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72" grpId="0" animBg="1"/>
      <p:bldP spid="136273" grpId="0" animBg="1"/>
      <p:bldP spid="136274" grpId="0" animBg="1"/>
      <p:bldP spid="136275" grpId="0" animBg="1"/>
      <p:bldP spid="136278" grpId="0" animBg="1"/>
      <p:bldP spid="136279" grpId="0" animBg="1"/>
      <p:bldP spid="136280" grpId="0" animBg="1"/>
      <p:bldP spid="136283" grpId="0"/>
      <p:bldP spid="136291" grpId="0" animBg="1"/>
      <p:bldP spid="101" grpId="0" animBg="1"/>
      <p:bldP spid="102" grpId="0" animBg="1"/>
      <p:bldP spid="10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285720" y="142852"/>
            <a:ext cx="8172480" cy="982686"/>
          </a:xfrm>
        </p:spPr>
        <p:txBody>
          <a:bodyPr>
            <a:normAutofit fontScale="90000"/>
          </a:bodyPr>
          <a:lstStyle/>
          <a:p>
            <a:pPr eaLnBrk="1" hangingPunct="1"/>
            <a:r>
              <a:rPr lang="it-IT" sz="2400" dirty="0" smtClean="0"/>
              <a:t>Comportamento in meiosi delle mutazioni cromosomiche  bilanciate          (I divisione meiotica): </a:t>
            </a:r>
            <a:r>
              <a:rPr lang="it-IT" sz="2400" dirty="0" smtClean="0">
                <a:solidFill>
                  <a:schemeClr val="accent2"/>
                </a:solidFill>
              </a:rPr>
              <a:t>inversioni paracentriche </a:t>
            </a:r>
            <a:r>
              <a:rPr lang="it-IT" sz="2400" dirty="0" smtClean="0">
                <a:solidFill>
                  <a:schemeClr val="tx1"/>
                </a:solidFill>
              </a:rPr>
              <a:t>in eterozigosi</a:t>
            </a:r>
          </a:p>
        </p:txBody>
      </p:sp>
      <p:grpSp>
        <p:nvGrpSpPr>
          <p:cNvPr id="2" name="Group 108"/>
          <p:cNvGrpSpPr>
            <a:grpSpLocks/>
          </p:cNvGrpSpPr>
          <p:nvPr/>
        </p:nvGrpSpPr>
        <p:grpSpPr bwMode="auto">
          <a:xfrm>
            <a:off x="2195513" y="2636838"/>
            <a:ext cx="215900" cy="215900"/>
            <a:chOff x="137" y="1525"/>
            <a:chExt cx="136" cy="136"/>
          </a:xfrm>
        </p:grpSpPr>
        <p:sp>
          <p:nvSpPr>
            <p:cNvPr id="25681" name="Line 44"/>
            <p:cNvSpPr>
              <a:spLocks noChangeShapeType="1"/>
            </p:cNvSpPr>
            <p:nvPr/>
          </p:nvSpPr>
          <p:spPr bwMode="auto">
            <a:xfrm flipH="1">
              <a:off x="182" y="1525"/>
              <a:ext cx="45" cy="136"/>
            </a:xfrm>
            <a:prstGeom prst="line">
              <a:avLst/>
            </a:prstGeom>
            <a:noFill/>
            <a:ln w="57150">
              <a:solidFill>
                <a:srgbClr val="00FF00"/>
              </a:solidFill>
              <a:round/>
              <a:headEnd/>
              <a:tailEnd/>
            </a:ln>
          </p:spPr>
          <p:txBody>
            <a:bodyPr/>
            <a:lstStyle/>
            <a:p>
              <a:endParaRPr lang="it-IT"/>
            </a:p>
          </p:txBody>
        </p:sp>
        <p:sp>
          <p:nvSpPr>
            <p:cNvPr id="25682" name="Line 45"/>
            <p:cNvSpPr>
              <a:spLocks noChangeShapeType="1"/>
            </p:cNvSpPr>
            <p:nvPr/>
          </p:nvSpPr>
          <p:spPr bwMode="auto">
            <a:xfrm rot="-4040538">
              <a:off x="182" y="1525"/>
              <a:ext cx="45" cy="136"/>
            </a:xfrm>
            <a:prstGeom prst="line">
              <a:avLst/>
            </a:prstGeom>
            <a:noFill/>
            <a:ln w="57150">
              <a:solidFill>
                <a:srgbClr val="00FF00"/>
              </a:solidFill>
              <a:round/>
              <a:headEnd/>
              <a:tailEnd/>
            </a:ln>
          </p:spPr>
          <p:txBody>
            <a:bodyPr/>
            <a:lstStyle/>
            <a:p>
              <a:endParaRPr lang="it-IT"/>
            </a:p>
          </p:txBody>
        </p:sp>
      </p:grpSp>
      <p:grpSp>
        <p:nvGrpSpPr>
          <p:cNvPr id="3" name="Group 116"/>
          <p:cNvGrpSpPr>
            <a:grpSpLocks/>
          </p:cNvGrpSpPr>
          <p:nvPr/>
        </p:nvGrpSpPr>
        <p:grpSpPr bwMode="auto">
          <a:xfrm>
            <a:off x="323850" y="1374775"/>
            <a:ext cx="2663825" cy="1350963"/>
            <a:chOff x="204" y="866"/>
            <a:chExt cx="1678" cy="851"/>
          </a:xfrm>
        </p:grpSpPr>
        <p:sp>
          <p:nvSpPr>
            <p:cNvPr id="25679" name="Text Box 47"/>
            <p:cNvSpPr txBox="1">
              <a:spLocks noChangeArrowheads="1"/>
            </p:cNvSpPr>
            <p:nvPr/>
          </p:nvSpPr>
          <p:spPr bwMode="auto">
            <a:xfrm>
              <a:off x="204" y="866"/>
              <a:ext cx="1678" cy="370"/>
            </a:xfrm>
            <a:prstGeom prst="rect">
              <a:avLst/>
            </a:prstGeom>
            <a:solidFill>
              <a:srgbClr val="00FF00"/>
            </a:solidFill>
            <a:ln w="9525">
              <a:noFill/>
              <a:miter lim="800000"/>
              <a:headEnd/>
              <a:tailEnd/>
            </a:ln>
          </p:spPr>
          <p:txBody>
            <a:bodyPr>
              <a:spAutoFit/>
            </a:bodyPr>
            <a:lstStyle/>
            <a:p>
              <a:pPr>
                <a:lnSpc>
                  <a:spcPct val="80000"/>
                </a:lnSpc>
                <a:spcBef>
                  <a:spcPct val="50000"/>
                </a:spcBef>
              </a:pPr>
              <a:r>
                <a:rPr lang="it-IT" sz="1800"/>
                <a:t>Crossing over all’interno</a:t>
              </a:r>
            </a:p>
            <a:p>
              <a:pPr>
                <a:lnSpc>
                  <a:spcPct val="50000"/>
                </a:lnSpc>
                <a:spcBef>
                  <a:spcPct val="50000"/>
                </a:spcBef>
              </a:pPr>
              <a:r>
                <a:rPr lang="it-IT" sz="1800"/>
                <a:t>dell’ansa fra i geni B e C</a:t>
              </a:r>
            </a:p>
          </p:txBody>
        </p:sp>
        <p:cxnSp>
          <p:nvCxnSpPr>
            <p:cNvPr id="25680" name="AutoShape 48"/>
            <p:cNvCxnSpPr>
              <a:cxnSpLocks noChangeShapeType="1"/>
              <a:stCxn id="25679" idx="2"/>
              <a:endCxn id="25682" idx="0"/>
            </p:cNvCxnSpPr>
            <p:nvPr/>
          </p:nvCxnSpPr>
          <p:spPr bwMode="auto">
            <a:xfrm>
              <a:off x="1043" y="1236"/>
              <a:ext cx="320" cy="481"/>
            </a:xfrm>
            <a:prstGeom prst="straightConnector1">
              <a:avLst/>
            </a:prstGeom>
            <a:noFill/>
            <a:ln w="28575">
              <a:solidFill>
                <a:srgbClr val="000099"/>
              </a:solidFill>
              <a:prstDash val="sysDot"/>
              <a:round/>
              <a:headEnd/>
              <a:tailEnd type="triangle" w="med" len="med"/>
            </a:ln>
          </p:spPr>
        </p:cxnSp>
      </p:grpSp>
      <p:sp>
        <p:nvSpPr>
          <p:cNvPr id="25605" name="AutoShape 51">
            <a:hlinkClick r:id="" action="ppaction://hlinkshowjump?jump=previousslide" highlightClick="1"/>
          </p:cNvPr>
          <p:cNvSpPr>
            <a:spLocks noChangeArrowheads="1"/>
          </p:cNvSpPr>
          <p:nvPr/>
        </p:nvSpPr>
        <p:spPr bwMode="auto">
          <a:xfrm>
            <a:off x="179388" y="6094413"/>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5606" name="AutoShape 52">
            <a:hlinkClick r:id="" action="ppaction://hlinkshowjump?jump=nextslide" highlightClick="1"/>
          </p:cNvPr>
          <p:cNvSpPr>
            <a:spLocks noChangeArrowheads="1"/>
          </p:cNvSpPr>
          <p:nvPr/>
        </p:nvSpPr>
        <p:spPr bwMode="auto">
          <a:xfrm>
            <a:off x="8027988" y="60213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4" name="Group 114"/>
          <p:cNvGrpSpPr>
            <a:grpSpLocks/>
          </p:cNvGrpSpPr>
          <p:nvPr/>
        </p:nvGrpSpPr>
        <p:grpSpPr bwMode="auto">
          <a:xfrm>
            <a:off x="684213" y="1916113"/>
            <a:ext cx="3743325" cy="2376487"/>
            <a:chOff x="431" y="1207"/>
            <a:chExt cx="2358" cy="1497"/>
          </a:xfrm>
        </p:grpSpPr>
        <p:grpSp>
          <p:nvGrpSpPr>
            <p:cNvPr id="5" name="Group 40"/>
            <p:cNvGrpSpPr>
              <a:grpSpLocks/>
            </p:cNvGrpSpPr>
            <p:nvPr/>
          </p:nvGrpSpPr>
          <p:grpSpPr bwMode="auto">
            <a:xfrm>
              <a:off x="431" y="1479"/>
              <a:ext cx="2313" cy="1225"/>
              <a:chOff x="1111" y="1253"/>
              <a:chExt cx="2313" cy="1225"/>
            </a:xfrm>
          </p:grpSpPr>
          <p:grpSp>
            <p:nvGrpSpPr>
              <p:cNvPr id="6" name="Group 20"/>
              <p:cNvGrpSpPr>
                <a:grpSpLocks/>
              </p:cNvGrpSpPr>
              <p:nvPr/>
            </p:nvGrpSpPr>
            <p:grpSpPr bwMode="auto">
              <a:xfrm>
                <a:off x="1701" y="1253"/>
                <a:ext cx="1270" cy="1225"/>
                <a:chOff x="1701" y="1298"/>
                <a:chExt cx="1270" cy="1089"/>
              </a:xfrm>
            </p:grpSpPr>
            <p:grpSp>
              <p:nvGrpSpPr>
                <p:cNvPr id="7" name="Group 16"/>
                <p:cNvGrpSpPr>
                  <a:grpSpLocks/>
                </p:cNvGrpSpPr>
                <p:nvPr/>
              </p:nvGrpSpPr>
              <p:grpSpPr bwMode="auto">
                <a:xfrm>
                  <a:off x="1701" y="1298"/>
                  <a:ext cx="1270" cy="1089"/>
                  <a:chOff x="1701" y="1979"/>
                  <a:chExt cx="453" cy="408"/>
                </a:xfrm>
              </p:grpSpPr>
              <p:sp>
                <p:nvSpPr>
                  <p:cNvPr id="25677" name="Oval 8"/>
                  <p:cNvSpPr>
                    <a:spLocks noChangeArrowheads="1"/>
                  </p:cNvSpPr>
                  <p:nvPr/>
                </p:nvSpPr>
                <p:spPr bwMode="auto">
                  <a:xfrm>
                    <a:off x="1746" y="1979"/>
                    <a:ext cx="317" cy="317"/>
                  </a:xfrm>
                  <a:prstGeom prst="ellipse">
                    <a:avLst/>
                  </a:prstGeom>
                  <a:noFill/>
                  <a:ln w="57150">
                    <a:solidFill>
                      <a:schemeClr val="tx1"/>
                    </a:solidFill>
                    <a:round/>
                    <a:headEnd/>
                    <a:tailEnd/>
                  </a:ln>
                </p:spPr>
                <p:txBody>
                  <a:bodyPr wrap="none" anchor="ctr"/>
                  <a:lstStyle/>
                  <a:p>
                    <a:endParaRPr lang="it-IT"/>
                  </a:p>
                </p:txBody>
              </p:sp>
              <p:sp>
                <p:nvSpPr>
                  <p:cNvPr id="25678" name="Rectangle 15"/>
                  <p:cNvSpPr>
                    <a:spLocks noChangeArrowheads="1"/>
                  </p:cNvSpPr>
                  <p:nvPr/>
                </p:nvSpPr>
                <p:spPr bwMode="auto">
                  <a:xfrm>
                    <a:off x="1701" y="2160"/>
                    <a:ext cx="453" cy="227"/>
                  </a:xfrm>
                  <a:prstGeom prst="rect">
                    <a:avLst/>
                  </a:prstGeom>
                  <a:solidFill>
                    <a:schemeClr val="bg1"/>
                  </a:solidFill>
                  <a:ln w="57150">
                    <a:noFill/>
                    <a:miter lim="800000"/>
                    <a:headEnd/>
                    <a:tailEnd/>
                  </a:ln>
                </p:spPr>
                <p:txBody>
                  <a:bodyPr wrap="none" anchor="ctr"/>
                  <a:lstStyle/>
                  <a:p>
                    <a:endParaRPr lang="it-IT"/>
                  </a:p>
                </p:txBody>
              </p:sp>
            </p:grpSp>
            <p:grpSp>
              <p:nvGrpSpPr>
                <p:cNvPr id="8" name="Group 17"/>
                <p:cNvGrpSpPr>
                  <a:grpSpLocks/>
                </p:cNvGrpSpPr>
                <p:nvPr/>
              </p:nvGrpSpPr>
              <p:grpSpPr bwMode="auto">
                <a:xfrm>
                  <a:off x="1837" y="1434"/>
                  <a:ext cx="952" cy="817"/>
                  <a:chOff x="1701" y="1979"/>
                  <a:chExt cx="453" cy="408"/>
                </a:xfrm>
              </p:grpSpPr>
              <p:sp>
                <p:nvSpPr>
                  <p:cNvPr id="25675" name="Oval 18"/>
                  <p:cNvSpPr>
                    <a:spLocks noChangeArrowheads="1"/>
                  </p:cNvSpPr>
                  <p:nvPr/>
                </p:nvSpPr>
                <p:spPr bwMode="auto">
                  <a:xfrm>
                    <a:off x="1746" y="1979"/>
                    <a:ext cx="317" cy="317"/>
                  </a:xfrm>
                  <a:prstGeom prst="ellipse">
                    <a:avLst/>
                  </a:prstGeom>
                  <a:noFill/>
                  <a:ln w="57150">
                    <a:solidFill>
                      <a:schemeClr val="tx1"/>
                    </a:solidFill>
                    <a:round/>
                    <a:headEnd/>
                    <a:tailEnd/>
                  </a:ln>
                </p:spPr>
                <p:txBody>
                  <a:bodyPr wrap="none" anchor="ctr"/>
                  <a:lstStyle/>
                  <a:p>
                    <a:endParaRPr lang="it-IT"/>
                  </a:p>
                </p:txBody>
              </p:sp>
              <p:sp>
                <p:nvSpPr>
                  <p:cNvPr id="25676" name="Rectangle 19"/>
                  <p:cNvSpPr>
                    <a:spLocks noChangeArrowheads="1"/>
                  </p:cNvSpPr>
                  <p:nvPr/>
                </p:nvSpPr>
                <p:spPr bwMode="auto">
                  <a:xfrm>
                    <a:off x="1701" y="2160"/>
                    <a:ext cx="453" cy="227"/>
                  </a:xfrm>
                  <a:prstGeom prst="rect">
                    <a:avLst/>
                  </a:prstGeom>
                  <a:solidFill>
                    <a:schemeClr val="bg1"/>
                  </a:solidFill>
                  <a:ln w="57150">
                    <a:noFill/>
                    <a:miter lim="800000"/>
                    <a:headEnd/>
                    <a:tailEnd/>
                  </a:ln>
                </p:spPr>
                <p:txBody>
                  <a:bodyPr wrap="none" anchor="ctr"/>
                  <a:lstStyle/>
                  <a:p>
                    <a:endParaRPr lang="it-IT"/>
                  </a:p>
                </p:txBody>
              </p:sp>
            </p:grpSp>
          </p:grpSp>
          <p:sp>
            <p:nvSpPr>
              <p:cNvPr id="25657" name="Oval 23"/>
              <p:cNvSpPr>
                <a:spLocks noChangeArrowheads="1"/>
              </p:cNvSpPr>
              <p:nvPr/>
            </p:nvSpPr>
            <p:spPr bwMode="auto">
              <a:xfrm>
                <a:off x="1999" y="1525"/>
                <a:ext cx="508" cy="529"/>
              </a:xfrm>
              <a:prstGeom prst="ellipse">
                <a:avLst/>
              </a:prstGeom>
              <a:noFill/>
              <a:ln w="57150">
                <a:solidFill>
                  <a:srgbClr val="FF3300"/>
                </a:solidFill>
                <a:round/>
                <a:headEnd/>
                <a:tailEnd/>
              </a:ln>
            </p:spPr>
            <p:txBody>
              <a:bodyPr wrap="none" anchor="ctr"/>
              <a:lstStyle/>
              <a:p>
                <a:endParaRPr lang="it-IT"/>
              </a:p>
            </p:txBody>
          </p:sp>
          <p:sp>
            <p:nvSpPr>
              <p:cNvPr id="25658" name="Oval 26"/>
              <p:cNvSpPr>
                <a:spLocks noChangeArrowheads="1"/>
              </p:cNvSpPr>
              <p:nvPr/>
            </p:nvSpPr>
            <p:spPr bwMode="auto">
              <a:xfrm>
                <a:off x="2064" y="1616"/>
                <a:ext cx="344" cy="352"/>
              </a:xfrm>
              <a:prstGeom prst="ellipse">
                <a:avLst/>
              </a:prstGeom>
              <a:noFill/>
              <a:ln w="57150">
                <a:solidFill>
                  <a:srgbClr val="FF3300"/>
                </a:solidFill>
                <a:round/>
                <a:headEnd/>
                <a:tailEnd/>
              </a:ln>
            </p:spPr>
            <p:txBody>
              <a:bodyPr wrap="none" anchor="ctr"/>
              <a:lstStyle/>
              <a:p>
                <a:endParaRPr lang="it-IT"/>
              </a:p>
            </p:txBody>
          </p:sp>
          <p:sp>
            <p:nvSpPr>
              <p:cNvPr id="25659" name="Line 6"/>
              <p:cNvSpPr>
                <a:spLocks noChangeShapeType="1"/>
              </p:cNvSpPr>
              <p:nvPr/>
            </p:nvSpPr>
            <p:spPr bwMode="auto">
              <a:xfrm>
                <a:off x="2336" y="2069"/>
                <a:ext cx="1043" cy="0"/>
              </a:xfrm>
              <a:prstGeom prst="line">
                <a:avLst/>
              </a:prstGeom>
              <a:noFill/>
              <a:ln w="57150">
                <a:solidFill>
                  <a:srgbClr val="FF3300"/>
                </a:solidFill>
                <a:round/>
                <a:headEnd/>
                <a:tailEnd/>
              </a:ln>
            </p:spPr>
            <p:txBody>
              <a:bodyPr/>
              <a:lstStyle/>
              <a:p>
                <a:endParaRPr lang="it-IT"/>
              </a:p>
            </p:txBody>
          </p:sp>
          <p:sp>
            <p:nvSpPr>
              <p:cNvPr id="25660" name="Line 28"/>
              <p:cNvSpPr>
                <a:spLocks noChangeShapeType="1"/>
              </p:cNvSpPr>
              <p:nvPr/>
            </p:nvSpPr>
            <p:spPr bwMode="auto">
              <a:xfrm>
                <a:off x="1111" y="2024"/>
                <a:ext cx="1043" cy="0"/>
              </a:xfrm>
              <a:prstGeom prst="line">
                <a:avLst/>
              </a:prstGeom>
              <a:noFill/>
              <a:ln w="57150">
                <a:solidFill>
                  <a:srgbClr val="FF3300"/>
                </a:solidFill>
                <a:round/>
                <a:headEnd/>
                <a:tailEnd/>
              </a:ln>
            </p:spPr>
            <p:txBody>
              <a:bodyPr/>
              <a:lstStyle/>
              <a:p>
                <a:endParaRPr lang="it-IT"/>
              </a:p>
            </p:txBody>
          </p:sp>
          <p:sp>
            <p:nvSpPr>
              <p:cNvPr id="25661" name="Freeform 29"/>
              <p:cNvSpPr>
                <a:spLocks/>
              </p:cNvSpPr>
              <p:nvPr/>
            </p:nvSpPr>
            <p:spPr bwMode="auto">
              <a:xfrm>
                <a:off x="2186" y="2036"/>
                <a:ext cx="195" cy="44"/>
              </a:xfrm>
              <a:custGeom>
                <a:avLst/>
                <a:gdLst>
                  <a:gd name="T0" fmla="*/ 0 w 126"/>
                  <a:gd name="T1" fmla="*/ 0 h 55"/>
                  <a:gd name="T2" fmla="*/ 467 w 126"/>
                  <a:gd name="T3" fmla="*/ 28 h 55"/>
                  <a:gd name="T4" fmla="*/ 0 60000 65536"/>
                  <a:gd name="T5" fmla="*/ 0 60000 65536"/>
                  <a:gd name="T6" fmla="*/ 0 w 126"/>
                  <a:gd name="T7" fmla="*/ 0 h 55"/>
                  <a:gd name="T8" fmla="*/ 126 w 126"/>
                  <a:gd name="T9" fmla="*/ 55 h 55"/>
                </a:gdLst>
                <a:ahLst/>
                <a:cxnLst>
                  <a:cxn ang="T4">
                    <a:pos x="T0" y="T1"/>
                  </a:cxn>
                  <a:cxn ang="T5">
                    <a:pos x="T2" y="T3"/>
                  </a:cxn>
                </a:cxnLst>
                <a:rect l="T6" t="T7" r="T8" b="T9"/>
                <a:pathLst>
                  <a:path w="126" h="55">
                    <a:moveTo>
                      <a:pt x="0" y="0"/>
                    </a:moveTo>
                    <a:cubicBezTo>
                      <a:pt x="36" y="25"/>
                      <a:pt x="81" y="55"/>
                      <a:pt x="126" y="55"/>
                    </a:cubicBezTo>
                  </a:path>
                </a:pathLst>
              </a:custGeom>
              <a:solidFill>
                <a:srgbClr val="FF3300"/>
              </a:solidFill>
              <a:ln w="9525">
                <a:solidFill>
                  <a:srgbClr val="FF3300"/>
                </a:solidFill>
                <a:round/>
                <a:headEnd/>
                <a:tailEnd/>
              </a:ln>
            </p:spPr>
            <p:txBody>
              <a:bodyPr/>
              <a:lstStyle/>
              <a:p>
                <a:endParaRPr lang="it-IT"/>
              </a:p>
            </p:txBody>
          </p:sp>
          <p:sp>
            <p:nvSpPr>
              <p:cNvPr id="25662" name="Line 30"/>
              <p:cNvSpPr>
                <a:spLocks noChangeShapeType="1"/>
              </p:cNvSpPr>
              <p:nvPr/>
            </p:nvSpPr>
            <p:spPr bwMode="auto">
              <a:xfrm>
                <a:off x="2245" y="1979"/>
                <a:ext cx="1134" cy="0"/>
              </a:xfrm>
              <a:prstGeom prst="line">
                <a:avLst/>
              </a:prstGeom>
              <a:noFill/>
              <a:ln w="57150">
                <a:solidFill>
                  <a:srgbClr val="FF3300"/>
                </a:solidFill>
                <a:round/>
                <a:headEnd/>
                <a:tailEnd/>
              </a:ln>
            </p:spPr>
            <p:txBody>
              <a:bodyPr/>
              <a:lstStyle/>
              <a:p>
                <a:endParaRPr lang="it-IT"/>
              </a:p>
            </p:txBody>
          </p:sp>
          <p:sp>
            <p:nvSpPr>
              <p:cNvPr id="25663" name="Line 31"/>
              <p:cNvSpPr>
                <a:spLocks noChangeShapeType="1"/>
              </p:cNvSpPr>
              <p:nvPr/>
            </p:nvSpPr>
            <p:spPr bwMode="auto">
              <a:xfrm>
                <a:off x="1111" y="1933"/>
                <a:ext cx="1043" cy="0"/>
              </a:xfrm>
              <a:prstGeom prst="line">
                <a:avLst/>
              </a:prstGeom>
              <a:noFill/>
              <a:ln w="57150">
                <a:solidFill>
                  <a:srgbClr val="FF3300"/>
                </a:solidFill>
                <a:round/>
                <a:headEnd/>
                <a:tailEnd/>
              </a:ln>
            </p:spPr>
            <p:txBody>
              <a:bodyPr/>
              <a:lstStyle/>
              <a:p>
                <a:endParaRPr lang="it-IT"/>
              </a:p>
            </p:txBody>
          </p:sp>
          <p:sp>
            <p:nvSpPr>
              <p:cNvPr id="25664" name="Freeform 32"/>
              <p:cNvSpPr>
                <a:spLocks/>
              </p:cNvSpPr>
              <p:nvPr/>
            </p:nvSpPr>
            <p:spPr bwMode="auto">
              <a:xfrm>
                <a:off x="2172" y="2052"/>
                <a:ext cx="179" cy="36"/>
              </a:xfrm>
              <a:custGeom>
                <a:avLst/>
                <a:gdLst>
                  <a:gd name="T0" fmla="*/ 22 w 179"/>
                  <a:gd name="T1" fmla="*/ 7 h 36"/>
                  <a:gd name="T2" fmla="*/ 156 w 179"/>
                  <a:gd name="T3" fmla="*/ 15 h 36"/>
                  <a:gd name="T4" fmla="*/ 179 w 179"/>
                  <a:gd name="T5" fmla="*/ 23 h 36"/>
                  <a:gd name="T6" fmla="*/ 156 w 179"/>
                  <a:gd name="T7" fmla="*/ 31 h 36"/>
                  <a:gd name="T8" fmla="*/ 132 w 179"/>
                  <a:gd name="T9" fmla="*/ 23 h 36"/>
                  <a:gd name="T10" fmla="*/ 37 w 179"/>
                  <a:gd name="T11" fmla="*/ 31 h 36"/>
                  <a:gd name="T12" fmla="*/ 29 w 179"/>
                  <a:gd name="T13" fmla="*/ 7 h 36"/>
                  <a:gd name="T14" fmla="*/ 6 w 179"/>
                  <a:gd name="T15" fmla="*/ 0 h 36"/>
                  <a:gd name="T16" fmla="*/ 22 w 179"/>
                  <a:gd name="T17" fmla="*/ 7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9"/>
                  <a:gd name="T28" fmla="*/ 0 h 36"/>
                  <a:gd name="T29" fmla="*/ 179 w 179"/>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9" h="36">
                    <a:moveTo>
                      <a:pt x="22" y="7"/>
                    </a:moveTo>
                    <a:cubicBezTo>
                      <a:pt x="67" y="10"/>
                      <a:pt x="111" y="10"/>
                      <a:pt x="156" y="15"/>
                    </a:cubicBezTo>
                    <a:cubicBezTo>
                      <a:pt x="164" y="16"/>
                      <a:pt x="179" y="15"/>
                      <a:pt x="179" y="23"/>
                    </a:cubicBezTo>
                    <a:cubicBezTo>
                      <a:pt x="179" y="31"/>
                      <a:pt x="164" y="28"/>
                      <a:pt x="156" y="31"/>
                    </a:cubicBezTo>
                    <a:cubicBezTo>
                      <a:pt x="148" y="28"/>
                      <a:pt x="140" y="23"/>
                      <a:pt x="132" y="23"/>
                    </a:cubicBezTo>
                    <a:cubicBezTo>
                      <a:pt x="100" y="23"/>
                      <a:pt x="68" y="36"/>
                      <a:pt x="37" y="31"/>
                    </a:cubicBezTo>
                    <a:cubicBezTo>
                      <a:pt x="29" y="30"/>
                      <a:pt x="35" y="13"/>
                      <a:pt x="29" y="7"/>
                    </a:cubicBezTo>
                    <a:cubicBezTo>
                      <a:pt x="23" y="1"/>
                      <a:pt x="14" y="0"/>
                      <a:pt x="6" y="0"/>
                    </a:cubicBezTo>
                    <a:cubicBezTo>
                      <a:pt x="0" y="0"/>
                      <a:pt x="17" y="5"/>
                      <a:pt x="22" y="7"/>
                    </a:cubicBezTo>
                    <a:close/>
                  </a:path>
                </a:pathLst>
              </a:custGeom>
              <a:solidFill>
                <a:srgbClr val="FF3300"/>
              </a:solidFill>
              <a:ln w="9525">
                <a:solidFill>
                  <a:srgbClr val="FF3300"/>
                </a:solidFill>
                <a:round/>
                <a:headEnd/>
                <a:tailEnd/>
              </a:ln>
            </p:spPr>
            <p:txBody>
              <a:bodyPr/>
              <a:lstStyle/>
              <a:p>
                <a:endParaRPr lang="it-IT"/>
              </a:p>
            </p:txBody>
          </p:sp>
          <p:sp>
            <p:nvSpPr>
              <p:cNvPr id="25665" name="Rectangle 34"/>
              <p:cNvSpPr>
                <a:spLocks noChangeArrowheads="1"/>
              </p:cNvSpPr>
              <p:nvPr/>
            </p:nvSpPr>
            <p:spPr bwMode="auto">
              <a:xfrm>
                <a:off x="1746" y="1752"/>
                <a:ext cx="136" cy="90"/>
              </a:xfrm>
              <a:prstGeom prst="rect">
                <a:avLst/>
              </a:prstGeom>
              <a:solidFill>
                <a:schemeClr val="bg1"/>
              </a:solidFill>
              <a:ln w="9525">
                <a:noFill/>
                <a:miter lim="800000"/>
                <a:headEnd/>
                <a:tailEnd/>
              </a:ln>
            </p:spPr>
            <p:txBody>
              <a:bodyPr wrap="none" anchor="ctr"/>
              <a:lstStyle/>
              <a:p>
                <a:endParaRPr lang="it-IT"/>
              </a:p>
            </p:txBody>
          </p:sp>
          <p:sp>
            <p:nvSpPr>
              <p:cNvPr id="25666" name="Line 5"/>
              <p:cNvSpPr>
                <a:spLocks noChangeShapeType="1"/>
              </p:cNvSpPr>
              <p:nvPr/>
            </p:nvSpPr>
            <p:spPr bwMode="auto">
              <a:xfrm>
                <a:off x="1111" y="1752"/>
                <a:ext cx="726" cy="0"/>
              </a:xfrm>
              <a:prstGeom prst="line">
                <a:avLst/>
              </a:prstGeom>
              <a:noFill/>
              <a:ln w="57150">
                <a:solidFill>
                  <a:schemeClr val="tx1"/>
                </a:solidFill>
                <a:round/>
                <a:headEnd/>
                <a:tailEnd/>
              </a:ln>
            </p:spPr>
            <p:txBody>
              <a:bodyPr/>
              <a:lstStyle/>
              <a:p>
                <a:endParaRPr lang="it-IT"/>
              </a:p>
            </p:txBody>
          </p:sp>
          <p:sp>
            <p:nvSpPr>
              <p:cNvPr id="25667" name="Line 33"/>
              <p:cNvSpPr>
                <a:spLocks noChangeShapeType="1"/>
              </p:cNvSpPr>
              <p:nvPr/>
            </p:nvSpPr>
            <p:spPr bwMode="auto">
              <a:xfrm>
                <a:off x="1111" y="1842"/>
                <a:ext cx="817" cy="0"/>
              </a:xfrm>
              <a:prstGeom prst="line">
                <a:avLst/>
              </a:prstGeom>
              <a:noFill/>
              <a:ln w="57150">
                <a:solidFill>
                  <a:schemeClr val="tx1"/>
                </a:solidFill>
                <a:round/>
                <a:headEnd/>
                <a:tailEnd/>
              </a:ln>
            </p:spPr>
            <p:txBody>
              <a:bodyPr/>
              <a:lstStyle/>
              <a:p>
                <a:endParaRPr lang="it-IT"/>
              </a:p>
            </p:txBody>
          </p:sp>
          <p:sp>
            <p:nvSpPr>
              <p:cNvPr id="25668" name="Rectangle 36"/>
              <p:cNvSpPr>
                <a:spLocks noChangeArrowheads="1"/>
              </p:cNvSpPr>
              <p:nvPr/>
            </p:nvSpPr>
            <p:spPr bwMode="auto">
              <a:xfrm>
                <a:off x="2653" y="1752"/>
                <a:ext cx="136" cy="90"/>
              </a:xfrm>
              <a:prstGeom prst="rect">
                <a:avLst/>
              </a:prstGeom>
              <a:solidFill>
                <a:schemeClr val="bg1"/>
              </a:solidFill>
              <a:ln w="9525">
                <a:noFill/>
                <a:miter lim="800000"/>
                <a:headEnd/>
                <a:tailEnd/>
              </a:ln>
            </p:spPr>
            <p:txBody>
              <a:bodyPr wrap="none" anchor="ctr"/>
              <a:lstStyle/>
              <a:p>
                <a:endParaRPr lang="it-IT"/>
              </a:p>
            </p:txBody>
          </p:sp>
          <p:sp>
            <p:nvSpPr>
              <p:cNvPr id="25669" name="Line 37"/>
              <p:cNvSpPr>
                <a:spLocks noChangeShapeType="1"/>
              </p:cNvSpPr>
              <p:nvPr/>
            </p:nvSpPr>
            <p:spPr bwMode="auto">
              <a:xfrm>
                <a:off x="2698" y="1752"/>
                <a:ext cx="726" cy="0"/>
              </a:xfrm>
              <a:prstGeom prst="line">
                <a:avLst/>
              </a:prstGeom>
              <a:noFill/>
              <a:ln w="57150">
                <a:solidFill>
                  <a:schemeClr val="tx1"/>
                </a:solidFill>
                <a:round/>
                <a:headEnd/>
                <a:tailEnd/>
              </a:ln>
            </p:spPr>
            <p:txBody>
              <a:bodyPr/>
              <a:lstStyle/>
              <a:p>
                <a:endParaRPr lang="it-IT"/>
              </a:p>
            </p:txBody>
          </p:sp>
          <p:sp>
            <p:nvSpPr>
              <p:cNvPr id="25670" name="Line 35"/>
              <p:cNvSpPr>
                <a:spLocks noChangeShapeType="1"/>
              </p:cNvSpPr>
              <p:nvPr/>
            </p:nvSpPr>
            <p:spPr bwMode="auto">
              <a:xfrm>
                <a:off x="2608" y="1842"/>
                <a:ext cx="726" cy="0"/>
              </a:xfrm>
              <a:prstGeom prst="line">
                <a:avLst/>
              </a:prstGeom>
              <a:noFill/>
              <a:ln w="57150">
                <a:solidFill>
                  <a:schemeClr val="tx1"/>
                </a:solidFill>
                <a:round/>
                <a:headEnd/>
                <a:tailEnd/>
              </a:ln>
            </p:spPr>
            <p:txBody>
              <a:bodyPr/>
              <a:lstStyle/>
              <a:p>
                <a:endParaRPr lang="it-IT"/>
              </a:p>
            </p:txBody>
          </p:sp>
          <p:sp>
            <p:nvSpPr>
              <p:cNvPr id="25671" name="Freeform 38"/>
              <p:cNvSpPr>
                <a:spLocks/>
              </p:cNvSpPr>
              <p:nvPr/>
            </p:nvSpPr>
            <p:spPr bwMode="auto">
              <a:xfrm>
                <a:off x="1909" y="1783"/>
                <a:ext cx="32" cy="64"/>
              </a:xfrm>
              <a:custGeom>
                <a:avLst/>
                <a:gdLst>
                  <a:gd name="T0" fmla="*/ 16 w 32"/>
                  <a:gd name="T1" fmla="*/ 0 h 64"/>
                  <a:gd name="T2" fmla="*/ 8 w 32"/>
                  <a:gd name="T3" fmla="*/ 55 h 64"/>
                  <a:gd name="T4" fmla="*/ 24 w 32"/>
                  <a:gd name="T5" fmla="*/ 32 h 64"/>
                  <a:gd name="T6" fmla="*/ 16 w 32"/>
                  <a:gd name="T7" fmla="*/ 55 h 64"/>
                  <a:gd name="T8" fmla="*/ 0 w 32"/>
                  <a:gd name="T9" fmla="*/ 55 h 64"/>
                  <a:gd name="T10" fmla="*/ 0 60000 65536"/>
                  <a:gd name="T11" fmla="*/ 0 60000 65536"/>
                  <a:gd name="T12" fmla="*/ 0 60000 65536"/>
                  <a:gd name="T13" fmla="*/ 0 60000 65536"/>
                  <a:gd name="T14" fmla="*/ 0 60000 65536"/>
                  <a:gd name="T15" fmla="*/ 0 w 32"/>
                  <a:gd name="T16" fmla="*/ 0 h 64"/>
                  <a:gd name="T17" fmla="*/ 32 w 32"/>
                  <a:gd name="T18" fmla="*/ 64 h 64"/>
                </a:gdLst>
                <a:ahLst/>
                <a:cxnLst>
                  <a:cxn ang="T10">
                    <a:pos x="T0" y="T1"/>
                  </a:cxn>
                  <a:cxn ang="T11">
                    <a:pos x="T2" y="T3"/>
                  </a:cxn>
                  <a:cxn ang="T12">
                    <a:pos x="T4" y="T5"/>
                  </a:cxn>
                  <a:cxn ang="T13">
                    <a:pos x="T6" y="T7"/>
                  </a:cxn>
                  <a:cxn ang="T14">
                    <a:pos x="T8" y="T9"/>
                  </a:cxn>
                </a:cxnLst>
                <a:rect l="T15" t="T16" r="T17" b="T18"/>
                <a:pathLst>
                  <a:path w="32" h="64">
                    <a:moveTo>
                      <a:pt x="16" y="0"/>
                    </a:moveTo>
                    <a:cubicBezTo>
                      <a:pt x="13" y="18"/>
                      <a:pt x="4" y="37"/>
                      <a:pt x="8" y="55"/>
                    </a:cubicBezTo>
                    <a:cubicBezTo>
                      <a:pt x="10" y="64"/>
                      <a:pt x="15" y="32"/>
                      <a:pt x="24" y="32"/>
                    </a:cubicBezTo>
                    <a:cubicBezTo>
                      <a:pt x="32" y="32"/>
                      <a:pt x="22" y="49"/>
                      <a:pt x="16" y="55"/>
                    </a:cubicBezTo>
                    <a:cubicBezTo>
                      <a:pt x="12" y="59"/>
                      <a:pt x="5" y="55"/>
                      <a:pt x="0" y="55"/>
                    </a:cubicBezTo>
                  </a:path>
                </a:pathLst>
              </a:custGeom>
              <a:noFill/>
              <a:ln w="57150">
                <a:solidFill>
                  <a:schemeClr val="tx1"/>
                </a:solidFill>
                <a:round/>
                <a:headEnd/>
                <a:tailEnd/>
              </a:ln>
            </p:spPr>
            <p:txBody>
              <a:bodyPr/>
              <a:lstStyle/>
              <a:p>
                <a:endParaRPr lang="it-IT"/>
              </a:p>
            </p:txBody>
          </p:sp>
          <p:sp>
            <p:nvSpPr>
              <p:cNvPr id="25672" name="Freeform 39"/>
              <p:cNvSpPr>
                <a:spLocks/>
              </p:cNvSpPr>
              <p:nvPr/>
            </p:nvSpPr>
            <p:spPr bwMode="auto">
              <a:xfrm>
                <a:off x="2593" y="1783"/>
                <a:ext cx="43" cy="64"/>
              </a:xfrm>
              <a:custGeom>
                <a:avLst/>
                <a:gdLst>
                  <a:gd name="T0" fmla="*/ 11 w 43"/>
                  <a:gd name="T1" fmla="*/ 0 h 64"/>
                  <a:gd name="T2" fmla="*/ 19 w 43"/>
                  <a:gd name="T3" fmla="*/ 55 h 64"/>
                  <a:gd name="T4" fmla="*/ 3 w 43"/>
                  <a:gd name="T5" fmla="*/ 32 h 64"/>
                  <a:gd name="T6" fmla="*/ 11 w 43"/>
                  <a:gd name="T7" fmla="*/ 55 h 64"/>
                  <a:gd name="T8" fmla="*/ 35 w 43"/>
                  <a:gd name="T9" fmla="*/ 63 h 64"/>
                  <a:gd name="T10" fmla="*/ 3 w 43"/>
                  <a:gd name="T11" fmla="*/ 55 h 64"/>
                  <a:gd name="T12" fmla="*/ 35 w 43"/>
                  <a:gd name="T13" fmla="*/ 55 h 64"/>
                  <a:gd name="T14" fmla="*/ 0 60000 65536"/>
                  <a:gd name="T15" fmla="*/ 0 60000 65536"/>
                  <a:gd name="T16" fmla="*/ 0 60000 65536"/>
                  <a:gd name="T17" fmla="*/ 0 60000 65536"/>
                  <a:gd name="T18" fmla="*/ 0 60000 65536"/>
                  <a:gd name="T19" fmla="*/ 0 60000 65536"/>
                  <a:gd name="T20" fmla="*/ 0 60000 65536"/>
                  <a:gd name="T21" fmla="*/ 0 w 43"/>
                  <a:gd name="T22" fmla="*/ 0 h 64"/>
                  <a:gd name="T23" fmla="*/ 43 w 43"/>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64">
                    <a:moveTo>
                      <a:pt x="11" y="0"/>
                    </a:moveTo>
                    <a:cubicBezTo>
                      <a:pt x="14" y="18"/>
                      <a:pt x="23" y="37"/>
                      <a:pt x="19" y="55"/>
                    </a:cubicBezTo>
                    <a:cubicBezTo>
                      <a:pt x="17" y="64"/>
                      <a:pt x="0" y="23"/>
                      <a:pt x="3" y="32"/>
                    </a:cubicBezTo>
                    <a:cubicBezTo>
                      <a:pt x="6" y="40"/>
                      <a:pt x="8" y="47"/>
                      <a:pt x="11" y="55"/>
                    </a:cubicBezTo>
                    <a:cubicBezTo>
                      <a:pt x="14" y="63"/>
                      <a:pt x="43" y="63"/>
                      <a:pt x="35" y="63"/>
                    </a:cubicBezTo>
                    <a:cubicBezTo>
                      <a:pt x="24" y="63"/>
                      <a:pt x="14" y="58"/>
                      <a:pt x="3" y="55"/>
                    </a:cubicBezTo>
                    <a:cubicBezTo>
                      <a:pt x="3" y="55"/>
                      <a:pt x="24" y="55"/>
                      <a:pt x="35" y="55"/>
                    </a:cubicBezTo>
                  </a:path>
                </a:pathLst>
              </a:custGeom>
              <a:noFill/>
              <a:ln w="57150">
                <a:solidFill>
                  <a:schemeClr val="tx1"/>
                </a:solidFill>
                <a:round/>
                <a:headEnd/>
                <a:tailEnd/>
              </a:ln>
            </p:spPr>
            <p:txBody>
              <a:bodyPr/>
              <a:lstStyle/>
              <a:p>
                <a:endParaRPr lang="it-IT"/>
              </a:p>
            </p:txBody>
          </p:sp>
        </p:grpSp>
        <p:grpSp>
          <p:nvGrpSpPr>
            <p:cNvPr id="9" name="Group 105"/>
            <p:cNvGrpSpPr>
              <a:grpSpLocks/>
            </p:cNvGrpSpPr>
            <p:nvPr/>
          </p:nvGrpSpPr>
          <p:grpSpPr bwMode="auto">
            <a:xfrm>
              <a:off x="657" y="1207"/>
              <a:ext cx="2132" cy="1316"/>
              <a:chOff x="657" y="1207"/>
              <a:chExt cx="2132" cy="1316"/>
            </a:xfrm>
          </p:grpSpPr>
          <p:sp>
            <p:nvSpPr>
              <p:cNvPr id="25651" name="Text Box 41"/>
              <p:cNvSpPr txBox="1">
                <a:spLocks noChangeArrowheads="1"/>
              </p:cNvSpPr>
              <p:nvPr/>
            </p:nvSpPr>
            <p:spPr bwMode="auto">
              <a:xfrm>
                <a:off x="839" y="1207"/>
                <a:ext cx="1769" cy="692"/>
              </a:xfrm>
              <a:prstGeom prst="rect">
                <a:avLst/>
              </a:prstGeom>
              <a:noFill/>
              <a:ln w="9525">
                <a:noFill/>
                <a:miter lim="800000"/>
                <a:headEnd/>
                <a:tailEnd/>
              </a:ln>
            </p:spPr>
            <p:txBody>
              <a:bodyPr>
                <a:spAutoFit/>
              </a:bodyPr>
              <a:lstStyle/>
              <a:p>
                <a:pPr>
                  <a:spcBef>
                    <a:spcPct val="50000"/>
                  </a:spcBef>
                </a:pPr>
                <a:r>
                  <a:rPr lang="it-IT"/>
                  <a:t>             </a:t>
                </a:r>
                <a:r>
                  <a:rPr lang="it-IT" sz="1800"/>
                  <a:t>C</a:t>
                </a:r>
              </a:p>
              <a:p>
                <a:pPr>
                  <a:lnSpc>
                    <a:spcPct val="50000"/>
                  </a:lnSpc>
                  <a:spcBef>
                    <a:spcPct val="50000"/>
                  </a:spcBef>
                </a:pPr>
                <a:r>
                  <a:rPr lang="it-IT" sz="1800"/>
                  <a:t>     B </a:t>
                </a:r>
                <a:r>
                  <a:rPr lang="it-IT"/>
                  <a:t>                 </a:t>
                </a:r>
                <a:r>
                  <a:rPr lang="it-IT" sz="1800"/>
                  <a:t>D</a:t>
                </a:r>
              </a:p>
              <a:p>
                <a:pPr>
                  <a:lnSpc>
                    <a:spcPct val="50000"/>
                  </a:lnSpc>
                  <a:spcBef>
                    <a:spcPct val="50000"/>
                  </a:spcBef>
                </a:pPr>
                <a:r>
                  <a:rPr lang="it-IT" sz="1800"/>
                  <a:t>A                                  E                  </a:t>
                </a:r>
              </a:p>
            </p:txBody>
          </p:sp>
          <p:sp>
            <p:nvSpPr>
              <p:cNvPr id="25652" name="Text Box 42"/>
              <p:cNvSpPr txBox="1">
                <a:spLocks noChangeArrowheads="1"/>
              </p:cNvSpPr>
              <p:nvPr/>
            </p:nvSpPr>
            <p:spPr bwMode="auto">
              <a:xfrm>
                <a:off x="748" y="1888"/>
                <a:ext cx="1996" cy="544"/>
              </a:xfrm>
              <a:prstGeom prst="rect">
                <a:avLst/>
              </a:prstGeom>
              <a:noFill/>
              <a:ln w="9525">
                <a:noFill/>
                <a:miter lim="800000"/>
                <a:headEnd/>
                <a:tailEnd/>
              </a:ln>
            </p:spPr>
            <p:txBody>
              <a:bodyPr>
                <a:spAutoFit/>
              </a:bodyPr>
              <a:lstStyle/>
              <a:p>
                <a:pPr>
                  <a:lnSpc>
                    <a:spcPct val="50000"/>
                  </a:lnSpc>
                  <a:spcBef>
                    <a:spcPct val="50000"/>
                  </a:spcBef>
                </a:pPr>
                <a:r>
                  <a:rPr lang="it-IT" sz="1800"/>
                  <a:t>                   C</a:t>
                </a:r>
              </a:p>
              <a:p>
                <a:pPr>
                  <a:lnSpc>
                    <a:spcPct val="50000"/>
                  </a:lnSpc>
                  <a:spcBef>
                    <a:spcPct val="50000"/>
                  </a:spcBef>
                </a:pPr>
                <a:r>
                  <a:rPr lang="it-IT" sz="1800"/>
                  <a:t>                  B D</a:t>
                </a:r>
              </a:p>
              <a:p>
                <a:pPr>
                  <a:lnSpc>
                    <a:spcPct val="80000"/>
                  </a:lnSpc>
                  <a:spcBef>
                    <a:spcPct val="50000"/>
                  </a:spcBef>
                </a:pPr>
                <a:r>
                  <a:rPr lang="it-IT" sz="1800"/>
                  <a:t>   A                                 E</a:t>
                </a:r>
                <a:endParaRPr lang="it-IT"/>
              </a:p>
            </p:txBody>
          </p:sp>
          <p:sp>
            <p:nvSpPr>
              <p:cNvPr id="25653" name="Rectangle 49"/>
              <p:cNvSpPr>
                <a:spLocks noChangeArrowheads="1"/>
              </p:cNvSpPr>
              <p:nvPr/>
            </p:nvSpPr>
            <p:spPr bwMode="auto">
              <a:xfrm>
                <a:off x="2472" y="1661"/>
                <a:ext cx="317" cy="862"/>
              </a:xfrm>
              <a:prstGeom prst="rect">
                <a:avLst/>
              </a:prstGeom>
              <a:solidFill>
                <a:schemeClr val="bg1"/>
              </a:solidFill>
              <a:ln w="9525">
                <a:noFill/>
                <a:miter lim="800000"/>
                <a:headEnd/>
                <a:tailEnd/>
              </a:ln>
            </p:spPr>
            <p:txBody>
              <a:bodyPr wrap="none" anchor="ctr"/>
              <a:lstStyle/>
              <a:p>
                <a:endParaRPr lang="it-IT"/>
              </a:p>
            </p:txBody>
          </p:sp>
          <p:sp>
            <p:nvSpPr>
              <p:cNvPr id="25654" name="Oval 57"/>
              <p:cNvSpPr>
                <a:spLocks noChangeArrowheads="1"/>
              </p:cNvSpPr>
              <p:nvPr/>
            </p:nvSpPr>
            <p:spPr bwMode="auto">
              <a:xfrm>
                <a:off x="657" y="1979"/>
                <a:ext cx="91" cy="90"/>
              </a:xfrm>
              <a:prstGeom prst="ellipse">
                <a:avLst/>
              </a:prstGeom>
              <a:solidFill>
                <a:schemeClr val="tx1"/>
              </a:solidFill>
              <a:ln w="9525">
                <a:solidFill>
                  <a:schemeClr val="tx1"/>
                </a:solidFill>
                <a:round/>
                <a:headEnd/>
                <a:tailEnd/>
              </a:ln>
            </p:spPr>
            <p:txBody>
              <a:bodyPr wrap="none" anchor="ctr"/>
              <a:lstStyle/>
              <a:p>
                <a:pPr algn="ctr"/>
                <a:endParaRPr lang="it-IT"/>
              </a:p>
            </p:txBody>
          </p:sp>
          <p:sp>
            <p:nvSpPr>
              <p:cNvPr id="25655" name="Oval 58"/>
              <p:cNvSpPr>
                <a:spLocks noChangeArrowheads="1"/>
              </p:cNvSpPr>
              <p:nvPr/>
            </p:nvSpPr>
            <p:spPr bwMode="auto">
              <a:xfrm>
                <a:off x="657" y="2160"/>
                <a:ext cx="91" cy="90"/>
              </a:xfrm>
              <a:prstGeom prst="ellipse">
                <a:avLst/>
              </a:prstGeom>
              <a:solidFill>
                <a:srgbClr val="FF3300"/>
              </a:solidFill>
              <a:ln w="9525">
                <a:solidFill>
                  <a:schemeClr val="tx1"/>
                </a:solidFill>
                <a:round/>
                <a:headEnd/>
                <a:tailEnd/>
              </a:ln>
            </p:spPr>
            <p:txBody>
              <a:bodyPr wrap="none" anchor="ctr"/>
              <a:lstStyle/>
              <a:p>
                <a:pPr algn="ctr"/>
                <a:endParaRPr lang="it-IT"/>
              </a:p>
            </p:txBody>
          </p:sp>
        </p:grpSp>
      </p:grpSp>
      <p:sp>
        <p:nvSpPr>
          <p:cNvPr id="80979" name="Text Box 83"/>
          <p:cNvSpPr txBox="1">
            <a:spLocks noChangeArrowheads="1"/>
          </p:cNvSpPr>
          <p:nvPr/>
        </p:nvSpPr>
        <p:spPr bwMode="auto">
          <a:xfrm>
            <a:off x="5364163" y="5699125"/>
            <a:ext cx="2447925" cy="1158875"/>
          </a:xfrm>
          <a:prstGeom prst="rect">
            <a:avLst/>
          </a:prstGeom>
          <a:solidFill>
            <a:srgbClr val="FFFF00"/>
          </a:solidFill>
          <a:ln w="9525">
            <a:noFill/>
            <a:miter lim="800000"/>
            <a:headEnd/>
            <a:tailEnd/>
          </a:ln>
        </p:spPr>
        <p:txBody>
          <a:bodyPr>
            <a:spAutoFit/>
          </a:bodyPr>
          <a:lstStyle/>
          <a:p>
            <a:pPr>
              <a:spcBef>
                <a:spcPct val="50000"/>
              </a:spcBef>
            </a:pPr>
            <a:r>
              <a:rPr lang="it-IT" sz="2000"/>
              <a:t>Il frammento acentrico si perde</a:t>
            </a:r>
          </a:p>
          <a:p>
            <a:pPr>
              <a:spcBef>
                <a:spcPct val="50000"/>
              </a:spcBef>
            </a:pPr>
            <a:endParaRPr lang="it-IT" sz="2000"/>
          </a:p>
        </p:txBody>
      </p:sp>
      <p:sp>
        <p:nvSpPr>
          <p:cNvPr id="80980" name="Text Box 84"/>
          <p:cNvSpPr txBox="1">
            <a:spLocks noChangeArrowheads="1"/>
          </p:cNvSpPr>
          <p:nvPr/>
        </p:nvSpPr>
        <p:spPr bwMode="auto">
          <a:xfrm>
            <a:off x="2555875" y="5280025"/>
            <a:ext cx="2592388" cy="1244600"/>
          </a:xfrm>
          <a:prstGeom prst="rect">
            <a:avLst/>
          </a:prstGeom>
          <a:solidFill>
            <a:schemeClr val="hlink"/>
          </a:solidFill>
          <a:ln w="9525">
            <a:solidFill>
              <a:schemeClr val="bg1"/>
            </a:solidFill>
            <a:miter lim="800000"/>
            <a:headEnd/>
            <a:tailEnd/>
          </a:ln>
        </p:spPr>
        <p:txBody>
          <a:bodyPr>
            <a:spAutoFit/>
          </a:bodyPr>
          <a:lstStyle/>
          <a:p>
            <a:pPr>
              <a:lnSpc>
                <a:spcPct val="75000"/>
              </a:lnSpc>
              <a:spcBef>
                <a:spcPct val="50000"/>
              </a:spcBef>
            </a:pPr>
            <a:r>
              <a:rPr lang="it-IT" sz="2000"/>
              <a:t>Il cromatidio dicentrico è instabile: forma un ponte di cromatina che si rompe e si perde</a:t>
            </a:r>
          </a:p>
        </p:txBody>
      </p:sp>
      <p:grpSp>
        <p:nvGrpSpPr>
          <p:cNvPr id="10" name="Group 92"/>
          <p:cNvGrpSpPr>
            <a:grpSpLocks/>
          </p:cNvGrpSpPr>
          <p:nvPr/>
        </p:nvGrpSpPr>
        <p:grpSpPr bwMode="auto">
          <a:xfrm>
            <a:off x="5219700" y="4725988"/>
            <a:ext cx="3024188" cy="438150"/>
            <a:chOff x="3288" y="2977"/>
            <a:chExt cx="1905" cy="276"/>
          </a:xfrm>
        </p:grpSpPr>
        <p:sp>
          <p:nvSpPr>
            <p:cNvPr id="25645" name="Line 64"/>
            <p:cNvSpPr>
              <a:spLocks noChangeShapeType="1"/>
            </p:cNvSpPr>
            <p:nvPr/>
          </p:nvSpPr>
          <p:spPr bwMode="auto">
            <a:xfrm>
              <a:off x="3424" y="3022"/>
              <a:ext cx="1678" cy="0"/>
            </a:xfrm>
            <a:prstGeom prst="line">
              <a:avLst/>
            </a:prstGeom>
            <a:noFill/>
            <a:ln w="38100">
              <a:solidFill>
                <a:srgbClr val="FF3300"/>
              </a:solidFill>
              <a:round/>
              <a:headEnd/>
              <a:tailEnd/>
            </a:ln>
          </p:spPr>
          <p:txBody>
            <a:bodyPr/>
            <a:lstStyle/>
            <a:p>
              <a:endParaRPr lang="it-IT"/>
            </a:p>
          </p:txBody>
        </p:sp>
        <p:sp>
          <p:nvSpPr>
            <p:cNvPr id="25646" name="Line 77"/>
            <p:cNvSpPr>
              <a:spLocks noChangeShapeType="1"/>
            </p:cNvSpPr>
            <p:nvPr/>
          </p:nvSpPr>
          <p:spPr bwMode="auto">
            <a:xfrm>
              <a:off x="3288" y="3022"/>
              <a:ext cx="136" cy="0"/>
            </a:xfrm>
            <a:prstGeom prst="line">
              <a:avLst/>
            </a:prstGeom>
            <a:noFill/>
            <a:ln w="38100">
              <a:solidFill>
                <a:srgbClr val="FF3300"/>
              </a:solidFill>
              <a:round/>
              <a:headEnd/>
              <a:tailEnd/>
            </a:ln>
          </p:spPr>
          <p:txBody>
            <a:bodyPr/>
            <a:lstStyle/>
            <a:p>
              <a:endParaRPr lang="it-IT"/>
            </a:p>
          </p:txBody>
        </p:sp>
        <p:sp>
          <p:nvSpPr>
            <p:cNvPr id="25647" name="Oval 81"/>
            <p:cNvSpPr>
              <a:spLocks noChangeArrowheads="1"/>
            </p:cNvSpPr>
            <p:nvPr/>
          </p:nvSpPr>
          <p:spPr bwMode="auto">
            <a:xfrm>
              <a:off x="3379" y="2977"/>
              <a:ext cx="91" cy="90"/>
            </a:xfrm>
            <a:prstGeom prst="ellipse">
              <a:avLst/>
            </a:prstGeom>
            <a:solidFill>
              <a:srgbClr val="FF3300"/>
            </a:solidFill>
            <a:ln w="9525">
              <a:solidFill>
                <a:schemeClr val="tx1"/>
              </a:solidFill>
              <a:round/>
              <a:headEnd/>
              <a:tailEnd/>
            </a:ln>
          </p:spPr>
          <p:txBody>
            <a:bodyPr wrap="none" anchor="ctr"/>
            <a:lstStyle/>
            <a:p>
              <a:pPr algn="ctr"/>
              <a:endParaRPr lang="it-IT"/>
            </a:p>
          </p:txBody>
        </p:sp>
        <p:sp>
          <p:nvSpPr>
            <p:cNvPr id="25648" name="Text Box 85"/>
            <p:cNvSpPr txBox="1">
              <a:spLocks noChangeArrowheads="1"/>
            </p:cNvSpPr>
            <p:nvPr/>
          </p:nvSpPr>
          <p:spPr bwMode="auto">
            <a:xfrm>
              <a:off x="3515" y="3022"/>
              <a:ext cx="1678" cy="231"/>
            </a:xfrm>
            <a:prstGeom prst="rect">
              <a:avLst/>
            </a:prstGeom>
            <a:noFill/>
            <a:ln w="9525">
              <a:noFill/>
              <a:miter lim="800000"/>
              <a:headEnd/>
              <a:tailEnd/>
            </a:ln>
          </p:spPr>
          <p:txBody>
            <a:bodyPr>
              <a:spAutoFit/>
            </a:bodyPr>
            <a:lstStyle/>
            <a:p>
              <a:pPr>
                <a:spcBef>
                  <a:spcPct val="50000"/>
                </a:spcBef>
              </a:pPr>
              <a:r>
                <a:rPr lang="it-IT" sz="1800"/>
                <a:t>A      D       C      B      E</a:t>
              </a:r>
            </a:p>
          </p:txBody>
        </p:sp>
      </p:grpSp>
      <p:grpSp>
        <p:nvGrpSpPr>
          <p:cNvPr id="11" name="Group 89"/>
          <p:cNvGrpSpPr>
            <a:grpSpLocks/>
          </p:cNvGrpSpPr>
          <p:nvPr/>
        </p:nvGrpSpPr>
        <p:grpSpPr bwMode="auto">
          <a:xfrm>
            <a:off x="5651500" y="2492375"/>
            <a:ext cx="1944688" cy="1838325"/>
            <a:chOff x="3560" y="1570"/>
            <a:chExt cx="1225" cy="1158"/>
          </a:xfrm>
        </p:grpSpPr>
        <p:grpSp>
          <p:nvGrpSpPr>
            <p:cNvPr id="12" name="Group 86"/>
            <p:cNvGrpSpPr>
              <a:grpSpLocks/>
            </p:cNvGrpSpPr>
            <p:nvPr/>
          </p:nvGrpSpPr>
          <p:grpSpPr bwMode="auto">
            <a:xfrm>
              <a:off x="3560" y="1842"/>
              <a:ext cx="1180" cy="590"/>
              <a:chOff x="3560" y="1842"/>
              <a:chExt cx="1180" cy="590"/>
            </a:xfrm>
          </p:grpSpPr>
          <p:sp>
            <p:nvSpPr>
              <p:cNvPr id="25641" name="Line 68"/>
              <p:cNvSpPr>
                <a:spLocks noChangeShapeType="1"/>
              </p:cNvSpPr>
              <p:nvPr/>
            </p:nvSpPr>
            <p:spPr bwMode="auto">
              <a:xfrm>
                <a:off x="3742" y="2432"/>
                <a:ext cx="998" cy="0"/>
              </a:xfrm>
              <a:prstGeom prst="line">
                <a:avLst/>
              </a:prstGeom>
              <a:noFill/>
              <a:ln w="38100">
                <a:solidFill>
                  <a:srgbClr val="FF3300"/>
                </a:solidFill>
                <a:round/>
                <a:headEnd/>
                <a:tailEnd/>
              </a:ln>
            </p:spPr>
            <p:txBody>
              <a:bodyPr/>
              <a:lstStyle/>
              <a:p>
                <a:endParaRPr lang="it-IT"/>
              </a:p>
            </p:txBody>
          </p:sp>
          <p:sp>
            <p:nvSpPr>
              <p:cNvPr id="25642" name="Line 69"/>
              <p:cNvSpPr>
                <a:spLocks noChangeShapeType="1"/>
              </p:cNvSpPr>
              <p:nvPr/>
            </p:nvSpPr>
            <p:spPr bwMode="auto">
              <a:xfrm>
                <a:off x="3742" y="1842"/>
                <a:ext cx="998" cy="0"/>
              </a:xfrm>
              <a:prstGeom prst="line">
                <a:avLst/>
              </a:prstGeom>
              <a:noFill/>
              <a:ln w="38100">
                <a:solidFill>
                  <a:schemeClr val="tx1"/>
                </a:solidFill>
                <a:round/>
                <a:headEnd/>
                <a:tailEnd/>
              </a:ln>
            </p:spPr>
            <p:txBody>
              <a:bodyPr/>
              <a:lstStyle/>
              <a:p>
                <a:endParaRPr lang="it-IT"/>
              </a:p>
            </p:txBody>
          </p:sp>
          <p:sp>
            <p:nvSpPr>
              <p:cNvPr id="25643" name="Arc 71"/>
              <p:cNvSpPr>
                <a:spLocks/>
              </p:cNvSpPr>
              <p:nvPr/>
            </p:nvSpPr>
            <p:spPr bwMode="auto">
              <a:xfrm flipH="1">
                <a:off x="3560" y="1842"/>
                <a:ext cx="182" cy="40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solidFill>
                <a:round/>
                <a:headEnd/>
                <a:tailEnd/>
              </a:ln>
            </p:spPr>
            <p:txBody>
              <a:bodyPr wrap="none" anchor="ctr"/>
              <a:lstStyle/>
              <a:p>
                <a:endParaRPr lang="it-IT"/>
              </a:p>
            </p:txBody>
          </p:sp>
          <p:sp>
            <p:nvSpPr>
              <p:cNvPr id="25644" name="Arc 72"/>
              <p:cNvSpPr>
                <a:spLocks/>
              </p:cNvSpPr>
              <p:nvPr/>
            </p:nvSpPr>
            <p:spPr bwMode="auto">
              <a:xfrm flipH="1" flipV="1">
                <a:off x="3560" y="2251"/>
                <a:ext cx="182" cy="181"/>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3300"/>
                </a:solidFill>
                <a:round/>
                <a:headEnd/>
                <a:tailEnd/>
              </a:ln>
            </p:spPr>
            <p:txBody>
              <a:bodyPr wrap="none" anchor="ctr"/>
              <a:lstStyle/>
              <a:p>
                <a:endParaRPr lang="it-IT"/>
              </a:p>
            </p:txBody>
          </p:sp>
        </p:grpSp>
        <p:sp>
          <p:nvSpPr>
            <p:cNvPr id="25639" name="Text Box 87"/>
            <p:cNvSpPr txBox="1">
              <a:spLocks noChangeArrowheads="1"/>
            </p:cNvSpPr>
            <p:nvPr/>
          </p:nvSpPr>
          <p:spPr bwMode="auto">
            <a:xfrm>
              <a:off x="3742" y="1570"/>
              <a:ext cx="1043" cy="231"/>
            </a:xfrm>
            <a:prstGeom prst="rect">
              <a:avLst/>
            </a:prstGeom>
            <a:noFill/>
            <a:ln w="9525">
              <a:noFill/>
              <a:miter lim="800000"/>
              <a:headEnd/>
              <a:tailEnd/>
            </a:ln>
          </p:spPr>
          <p:txBody>
            <a:bodyPr>
              <a:spAutoFit/>
            </a:bodyPr>
            <a:lstStyle/>
            <a:p>
              <a:pPr>
                <a:spcBef>
                  <a:spcPct val="50000"/>
                </a:spcBef>
              </a:pPr>
              <a:r>
                <a:rPr lang="it-IT" sz="1800"/>
                <a:t>C       D       E</a:t>
              </a:r>
            </a:p>
          </p:txBody>
        </p:sp>
        <p:sp>
          <p:nvSpPr>
            <p:cNvPr id="25640" name="Text Box 88"/>
            <p:cNvSpPr txBox="1">
              <a:spLocks noChangeArrowheads="1"/>
            </p:cNvSpPr>
            <p:nvPr/>
          </p:nvSpPr>
          <p:spPr bwMode="auto">
            <a:xfrm>
              <a:off x="3742" y="2478"/>
              <a:ext cx="998" cy="250"/>
            </a:xfrm>
            <a:prstGeom prst="rect">
              <a:avLst/>
            </a:prstGeom>
            <a:noFill/>
            <a:ln w="9525">
              <a:noFill/>
              <a:miter lim="800000"/>
              <a:headEnd/>
              <a:tailEnd/>
            </a:ln>
          </p:spPr>
          <p:txBody>
            <a:bodyPr>
              <a:spAutoFit/>
            </a:bodyPr>
            <a:lstStyle/>
            <a:p>
              <a:pPr>
                <a:spcBef>
                  <a:spcPct val="50000"/>
                </a:spcBef>
              </a:pPr>
              <a:r>
                <a:rPr lang="it-IT" sz="2000"/>
                <a:t>     </a:t>
              </a:r>
              <a:r>
                <a:rPr lang="it-IT" sz="1800"/>
                <a:t>B           E</a:t>
              </a:r>
              <a:r>
                <a:rPr lang="it-IT" sz="2000"/>
                <a:t> </a:t>
              </a:r>
            </a:p>
          </p:txBody>
        </p:sp>
      </p:grpSp>
      <p:grpSp>
        <p:nvGrpSpPr>
          <p:cNvPr id="13" name="Group 98"/>
          <p:cNvGrpSpPr>
            <a:grpSpLocks/>
          </p:cNvGrpSpPr>
          <p:nvPr/>
        </p:nvGrpSpPr>
        <p:grpSpPr bwMode="auto">
          <a:xfrm>
            <a:off x="4932363" y="1701800"/>
            <a:ext cx="576262" cy="1006475"/>
            <a:chOff x="3107" y="1072"/>
            <a:chExt cx="363" cy="634"/>
          </a:xfrm>
        </p:grpSpPr>
        <p:grpSp>
          <p:nvGrpSpPr>
            <p:cNvPr id="14" name="Group 79"/>
            <p:cNvGrpSpPr>
              <a:grpSpLocks/>
            </p:cNvGrpSpPr>
            <p:nvPr/>
          </p:nvGrpSpPr>
          <p:grpSpPr bwMode="auto">
            <a:xfrm>
              <a:off x="3288" y="1072"/>
              <a:ext cx="182" cy="634"/>
              <a:chOff x="3288" y="1072"/>
              <a:chExt cx="182" cy="816"/>
            </a:xfrm>
          </p:grpSpPr>
          <p:grpSp>
            <p:nvGrpSpPr>
              <p:cNvPr id="15" name="Group 62"/>
              <p:cNvGrpSpPr>
                <a:grpSpLocks/>
              </p:cNvGrpSpPr>
              <p:nvPr/>
            </p:nvGrpSpPr>
            <p:grpSpPr bwMode="auto">
              <a:xfrm>
                <a:off x="3379" y="1072"/>
                <a:ext cx="91" cy="816"/>
                <a:chOff x="3379" y="1072"/>
                <a:chExt cx="91" cy="816"/>
              </a:xfrm>
            </p:grpSpPr>
            <p:sp>
              <p:nvSpPr>
                <p:cNvPr id="25635" name="Line 53"/>
                <p:cNvSpPr>
                  <a:spLocks noChangeShapeType="1"/>
                </p:cNvSpPr>
                <p:nvPr/>
              </p:nvSpPr>
              <p:spPr bwMode="auto">
                <a:xfrm>
                  <a:off x="3424" y="1344"/>
                  <a:ext cx="0" cy="0"/>
                </a:xfrm>
                <a:prstGeom prst="line">
                  <a:avLst/>
                </a:prstGeom>
                <a:noFill/>
                <a:ln w="9525">
                  <a:solidFill>
                    <a:schemeClr val="tx1"/>
                  </a:solidFill>
                  <a:round/>
                  <a:headEnd/>
                  <a:tailEnd/>
                </a:ln>
              </p:spPr>
              <p:txBody>
                <a:bodyPr/>
                <a:lstStyle/>
                <a:p>
                  <a:endParaRPr lang="it-IT"/>
                </a:p>
              </p:txBody>
            </p:sp>
            <p:sp>
              <p:nvSpPr>
                <p:cNvPr id="25636" name="Line 54"/>
                <p:cNvSpPr>
                  <a:spLocks noChangeShapeType="1"/>
                </p:cNvSpPr>
                <p:nvPr/>
              </p:nvSpPr>
              <p:spPr bwMode="auto">
                <a:xfrm>
                  <a:off x="3424" y="1162"/>
                  <a:ext cx="0" cy="726"/>
                </a:xfrm>
                <a:prstGeom prst="line">
                  <a:avLst/>
                </a:prstGeom>
                <a:noFill/>
                <a:ln w="38100">
                  <a:solidFill>
                    <a:schemeClr val="tx1"/>
                  </a:solidFill>
                  <a:round/>
                  <a:headEnd/>
                  <a:tailEnd/>
                </a:ln>
              </p:spPr>
              <p:txBody>
                <a:bodyPr/>
                <a:lstStyle/>
                <a:p>
                  <a:endParaRPr lang="it-IT"/>
                </a:p>
              </p:txBody>
            </p:sp>
            <p:sp>
              <p:nvSpPr>
                <p:cNvPr id="25637" name="Oval 59"/>
                <p:cNvSpPr>
                  <a:spLocks noChangeArrowheads="1"/>
                </p:cNvSpPr>
                <p:nvPr/>
              </p:nvSpPr>
              <p:spPr bwMode="auto">
                <a:xfrm>
                  <a:off x="3379" y="1072"/>
                  <a:ext cx="91" cy="90"/>
                </a:xfrm>
                <a:prstGeom prst="ellipse">
                  <a:avLst/>
                </a:prstGeom>
                <a:solidFill>
                  <a:schemeClr val="tx1"/>
                </a:solidFill>
                <a:ln w="9525">
                  <a:solidFill>
                    <a:schemeClr val="tx1"/>
                  </a:solidFill>
                  <a:round/>
                  <a:headEnd/>
                  <a:tailEnd/>
                </a:ln>
              </p:spPr>
              <p:txBody>
                <a:bodyPr wrap="none" anchor="ctr"/>
                <a:lstStyle/>
                <a:p>
                  <a:pPr algn="ctr"/>
                  <a:endParaRPr lang="it-IT"/>
                </a:p>
              </p:txBody>
            </p:sp>
          </p:grpSp>
          <p:sp>
            <p:nvSpPr>
              <p:cNvPr id="25634" name="Line 75"/>
              <p:cNvSpPr>
                <a:spLocks noChangeShapeType="1"/>
              </p:cNvSpPr>
              <p:nvPr/>
            </p:nvSpPr>
            <p:spPr bwMode="auto">
              <a:xfrm>
                <a:off x="3288" y="1162"/>
                <a:ext cx="136" cy="0"/>
              </a:xfrm>
              <a:prstGeom prst="line">
                <a:avLst/>
              </a:prstGeom>
              <a:noFill/>
              <a:ln w="38100">
                <a:solidFill>
                  <a:schemeClr val="tx1"/>
                </a:solidFill>
                <a:round/>
                <a:headEnd/>
                <a:tailEnd/>
              </a:ln>
            </p:spPr>
            <p:txBody>
              <a:bodyPr/>
              <a:lstStyle/>
              <a:p>
                <a:endParaRPr lang="it-IT"/>
              </a:p>
            </p:txBody>
          </p:sp>
        </p:grpSp>
        <p:sp>
          <p:nvSpPr>
            <p:cNvPr id="25632" name="Text Box 90"/>
            <p:cNvSpPr txBox="1">
              <a:spLocks noChangeArrowheads="1"/>
            </p:cNvSpPr>
            <p:nvPr/>
          </p:nvSpPr>
          <p:spPr bwMode="auto">
            <a:xfrm>
              <a:off x="3107" y="1117"/>
              <a:ext cx="227" cy="491"/>
            </a:xfrm>
            <a:prstGeom prst="rect">
              <a:avLst/>
            </a:prstGeom>
            <a:noFill/>
            <a:ln w="9525">
              <a:noFill/>
              <a:miter lim="800000"/>
              <a:headEnd/>
              <a:tailEnd/>
            </a:ln>
          </p:spPr>
          <p:txBody>
            <a:bodyPr>
              <a:spAutoFit/>
            </a:bodyPr>
            <a:lstStyle/>
            <a:p>
              <a:pPr>
                <a:spcBef>
                  <a:spcPct val="50000"/>
                </a:spcBef>
              </a:pPr>
              <a:r>
                <a:rPr lang="it-IT" sz="1800"/>
                <a:t>A</a:t>
              </a:r>
            </a:p>
            <a:p>
              <a:pPr>
                <a:spcBef>
                  <a:spcPct val="50000"/>
                </a:spcBef>
              </a:pPr>
              <a:r>
                <a:rPr lang="it-IT" sz="1800"/>
                <a:t>B</a:t>
              </a:r>
            </a:p>
          </p:txBody>
        </p:sp>
      </p:grpSp>
      <p:grpSp>
        <p:nvGrpSpPr>
          <p:cNvPr id="16" name="Group 95"/>
          <p:cNvGrpSpPr>
            <a:grpSpLocks/>
          </p:cNvGrpSpPr>
          <p:nvPr/>
        </p:nvGrpSpPr>
        <p:grpSpPr bwMode="auto">
          <a:xfrm>
            <a:off x="4932363" y="2708275"/>
            <a:ext cx="576262" cy="2089150"/>
            <a:chOff x="3107" y="1706"/>
            <a:chExt cx="363" cy="1316"/>
          </a:xfrm>
        </p:grpSpPr>
        <p:grpSp>
          <p:nvGrpSpPr>
            <p:cNvPr id="17" name="Group 80"/>
            <p:cNvGrpSpPr>
              <a:grpSpLocks/>
            </p:cNvGrpSpPr>
            <p:nvPr/>
          </p:nvGrpSpPr>
          <p:grpSpPr bwMode="auto">
            <a:xfrm>
              <a:off x="3288" y="1706"/>
              <a:ext cx="182" cy="1316"/>
              <a:chOff x="3288" y="1706"/>
              <a:chExt cx="182" cy="1316"/>
            </a:xfrm>
          </p:grpSpPr>
          <p:sp>
            <p:nvSpPr>
              <p:cNvPr id="25627" name="Line 55"/>
              <p:cNvSpPr>
                <a:spLocks noChangeShapeType="1"/>
              </p:cNvSpPr>
              <p:nvPr/>
            </p:nvSpPr>
            <p:spPr bwMode="auto">
              <a:xfrm>
                <a:off x="3424" y="1706"/>
                <a:ext cx="0" cy="227"/>
              </a:xfrm>
              <a:prstGeom prst="line">
                <a:avLst/>
              </a:prstGeom>
              <a:noFill/>
              <a:ln w="38100">
                <a:solidFill>
                  <a:schemeClr val="tx1"/>
                </a:solidFill>
                <a:round/>
                <a:headEnd/>
                <a:tailEnd/>
              </a:ln>
            </p:spPr>
            <p:txBody>
              <a:bodyPr/>
              <a:lstStyle/>
              <a:p>
                <a:endParaRPr lang="it-IT"/>
              </a:p>
            </p:txBody>
          </p:sp>
          <p:sp>
            <p:nvSpPr>
              <p:cNvPr id="25628" name="Line 56"/>
              <p:cNvSpPr>
                <a:spLocks noChangeShapeType="1"/>
              </p:cNvSpPr>
              <p:nvPr/>
            </p:nvSpPr>
            <p:spPr bwMode="auto">
              <a:xfrm>
                <a:off x="3424" y="1933"/>
                <a:ext cx="0" cy="998"/>
              </a:xfrm>
              <a:prstGeom prst="line">
                <a:avLst/>
              </a:prstGeom>
              <a:noFill/>
              <a:ln w="38100">
                <a:solidFill>
                  <a:srgbClr val="FF3300"/>
                </a:solidFill>
                <a:round/>
                <a:headEnd/>
                <a:tailEnd/>
              </a:ln>
            </p:spPr>
            <p:txBody>
              <a:bodyPr/>
              <a:lstStyle/>
              <a:p>
                <a:endParaRPr lang="it-IT"/>
              </a:p>
            </p:txBody>
          </p:sp>
          <p:sp>
            <p:nvSpPr>
              <p:cNvPr id="25629" name="Oval 60"/>
              <p:cNvSpPr>
                <a:spLocks noChangeArrowheads="1"/>
              </p:cNvSpPr>
              <p:nvPr/>
            </p:nvSpPr>
            <p:spPr bwMode="auto">
              <a:xfrm>
                <a:off x="3379" y="2932"/>
                <a:ext cx="91" cy="90"/>
              </a:xfrm>
              <a:prstGeom prst="ellipse">
                <a:avLst/>
              </a:prstGeom>
              <a:solidFill>
                <a:srgbClr val="FF3300"/>
              </a:solidFill>
              <a:ln w="9525">
                <a:solidFill>
                  <a:schemeClr val="tx1"/>
                </a:solidFill>
                <a:round/>
                <a:headEnd/>
                <a:tailEnd/>
              </a:ln>
            </p:spPr>
            <p:txBody>
              <a:bodyPr wrap="none" anchor="ctr"/>
              <a:lstStyle/>
              <a:p>
                <a:pPr algn="ctr"/>
                <a:endParaRPr lang="it-IT"/>
              </a:p>
            </p:txBody>
          </p:sp>
          <p:sp>
            <p:nvSpPr>
              <p:cNvPr id="25630" name="Line 76"/>
              <p:cNvSpPr>
                <a:spLocks noChangeShapeType="1"/>
              </p:cNvSpPr>
              <p:nvPr/>
            </p:nvSpPr>
            <p:spPr bwMode="auto">
              <a:xfrm>
                <a:off x="3288" y="2931"/>
                <a:ext cx="136" cy="0"/>
              </a:xfrm>
              <a:prstGeom prst="line">
                <a:avLst/>
              </a:prstGeom>
              <a:noFill/>
              <a:ln w="38100">
                <a:solidFill>
                  <a:srgbClr val="FF3300"/>
                </a:solidFill>
                <a:round/>
                <a:headEnd/>
                <a:tailEnd/>
              </a:ln>
            </p:spPr>
            <p:txBody>
              <a:bodyPr/>
              <a:lstStyle/>
              <a:p>
                <a:endParaRPr lang="it-IT"/>
              </a:p>
            </p:txBody>
          </p:sp>
        </p:grpSp>
        <p:sp>
          <p:nvSpPr>
            <p:cNvPr id="25626" name="Text Box 91"/>
            <p:cNvSpPr txBox="1">
              <a:spLocks noChangeArrowheads="1"/>
            </p:cNvSpPr>
            <p:nvPr/>
          </p:nvSpPr>
          <p:spPr bwMode="auto">
            <a:xfrm>
              <a:off x="3107" y="1979"/>
              <a:ext cx="318" cy="751"/>
            </a:xfrm>
            <a:prstGeom prst="rect">
              <a:avLst/>
            </a:prstGeom>
            <a:noFill/>
            <a:ln w="9525">
              <a:noFill/>
              <a:miter lim="800000"/>
              <a:headEnd/>
              <a:tailEnd/>
            </a:ln>
          </p:spPr>
          <p:txBody>
            <a:bodyPr>
              <a:spAutoFit/>
            </a:bodyPr>
            <a:lstStyle/>
            <a:p>
              <a:pPr>
                <a:spcBef>
                  <a:spcPct val="50000"/>
                </a:spcBef>
              </a:pPr>
              <a:r>
                <a:rPr lang="it-IT" sz="1800"/>
                <a:t>C</a:t>
              </a:r>
            </a:p>
            <a:p>
              <a:pPr>
                <a:spcBef>
                  <a:spcPct val="50000"/>
                </a:spcBef>
              </a:pPr>
              <a:r>
                <a:rPr lang="it-IT" sz="1800"/>
                <a:t>D</a:t>
              </a:r>
            </a:p>
            <a:p>
              <a:pPr>
                <a:spcBef>
                  <a:spcPct val="50000"/>
                </a:spcBef>
              </a:pPr>
              <a:r>
                <a:rPr lang="it-IT" sz="1800"/>
                <a:t>A</a:t>
              </a:r>
            </a:p>
          </p:txBody>
        </p:sp>
      </p:grpSp>
      <p:grpSp>
        <p:nvGrpSpPr>
          <p:cNvPr id="18" name="Group 97"/>
          <p:cNvGrpSpPr>
            <a:grpSpLocks/>
          </p:cNvGrpSpPr>
          <p:nvPr/>
        </p:nvGrpSpPr>
        <p:grpSpPr bwMode="auto">
          <a:xfrm>
            <a:off x="5219700" y="1268413"/>
            <a:ext cx="2952750" cy="503237"/>
            <a:chOff x="3288" y="799"/>
            <a:chExt cx="1860" cy="317"/>
          </a:xfrm>
        </p:grpSpPr>
        <p:sp>
          <p:nvSpPr>
            <p:cNvPr id="25620" name="Line 74"/>
            <p:cNvSpPr>
              <a:spLocks noChangeShapeType="1"/>
            </p:cNvSpPr>
            <p:nvPr/>
          </p:nvSpPr>
          <p:spPr bwMode="auto">
            <a:xfrm>
              <a:off x="3288" y="1071"/>
              <a:ext cx="136" cy="0"/>
            </a:xfrm>
            <a:prstGeom prst="line">
              <a:avLst/>
            </a:prstGeom>
            <a:noFill/>
            <a:ln w="38100">
              <a:solidFill>
                <a:schemeClr val="tx1"/>
              </a:solidFill>
              <a:round/>
              <a:headEnd/>
              <a:tailEnd/>
            </a:ln>
          </p:spPr>
          <p:txBody>
            <a:bodyPr/>
            <a:lstStyle/>
            <a:p>
              <a:endParaRPr lang="it-IT"/>
            </a:p>
          </p:txBody>
        </p:sp>
        <p:grpSp>
          <p:nvGrpSpPr>
            <p:cNvPr id="19" name="Group 96"/>
            <p:cNvGrpSpPr>
              <a:grpSpLocks/>
            </p:cNvGrpSpPr>
            <p:nvPr/>
          </p:nvGrpSpPr>
          <p:grpSpPr bwMode="auto">
            <a:xfrm>
              <a:off x="3379" y="799"/>
              <a:ext cx="1769" cy="317"/>
              <a:chOff x="3379" y="799"/>
              <a:chExt cx="1769" cy="317"/>
            </a:xfrm>
          </p:grpSpPr>
          <p:sp>
            <p:nvSpPr>
              <p:cNvPr id="25622" name="Line 63"/>
              <p:cNvSpPr>
                <a:spLocks noChangeShapeType="1"/>
              </p:cNvSpPr>
              <p:nvPr/>
            </p:nvSpPr>
            <p:spPr bwMode="auto">
              <a:xfrm>
                <a:off x="3424" y="1071"/>
                <a:ext cx="1678" cy="0"/>
              </a:xfrm>
              <a:prstGeom prst="line">
                <a:avLst/>
              </a:prstGeom>
              <a:noFill/>
              <a:ln w="38100">
                <a:solidFill>
                  <a:schemeClr val="tx1"/>
                </a:solidFill>
                <a:round/>
                <a:headEnd/>
                <a:tailEnd/>
              </a:ln>
            </p:spPr>
            <p:txBody>
              <a:bodyPr/>
              <a:lstStyle/>
              <a:p>
                <a:endParaRPr lang="it-IT"/>
              </a:p>
            </p:txBody>
          </p:sp>
          <p:sp>
            <p:nvSpPr>
              <p:cNvPr id="25623" name="Oval 82"/>
              <p:cNvSpPr>
                <a:spLocks noChangeArrowheads="1"/>
              </p:cNvSpPr>
              <p:nvPr/>
            </p:nvSpPr>
            <p:spPr bwMode="auto">
              <a:xfrm>
                <a:off x="3379" y="1026"/>
                <a:ext cx="91" cy="90"/>
              </a:xfrm>
              <a:prstGeom prst="ellipse">
                <a:avLst/>
              </a:prstGeom>
              <a:solidFill>
                <a:schemeClr val="tx1"/>
              </a:solidFill>
              <a:ln w="9525">
                <a:solidFill>
                  <a:schemeClr val="tx1"/>
                </a:solidFill>
                <a:round/>
                <a:headEnd/>
                <a:tailEnd/>
              </a:ln>
            </p:spPr>
            <p:txBody>
              <a:bodyPr wrap="none" anchor="ctr"/>
              <a:lstStyle/>
              <a:p>
                <a:pPr algn="ctr"/>
                <a:endParaRPr lang="it-IT"/>
              </a:p>
            </p:txBody>
          </p:sp>
          <p:sp>
            <p:nvSpPr>
              <p:cNvPr id="25624" name="Text Box 93"/>
              <p:cNvSpPr txBox="1">
                <a:spLocks noChangeArrowheads="1"/>
              </p:cNvSpPr>
              <p:nvPr/>
            </p:nvSpPr>
            <p:spPr bwMode="auto">
              <a:xfrm>
                <a:off x="3560" y="799"/>
                <a:ext cx="1588" cy="231"/>
              </a:xfrm>
              <a:prstGeom prst="rect">
                <a:avLst/>
              </a:prstGeom>
              <a:noFill/>
              <a:ln w="9525">
                <a:noFill/>
                <a:miter lim="800000"/>
                <a:headEnd/>
                <a:tailEnd/>
              </a:ln>
            </p:spPr>
            <p:txBody>
              <a:bodyPr>
                <a:spAutoFit/>
              </a:bodyPr>
              <a:lstStyle/>
              <a:p>
                <a:pPr>
                  <a:spcBef>
                    <a:spcPct val="50000"/>
                  </a:spcBef>
                </a:pPr>
                <a:r>
                  <a:rPr lang="it-IT" sz="1800"/>
                  <a:t>A     B       C      D      E</a:t>
                </a:r>
              </a:p>
            </p:txBody>
          </p:sp>
        </p:grpSp>
      </p:grpSp>
      <p:sp>
        <p:nvSpPr>
          <p:cNvPr id="80995" name="Text Box 99"/>
          <p:cNvSpPr txBox="1">
            <a:spLocks noChangeArrowheads="1"/>
          </p:cNvSpPr>
          <p:nvPr/>
        </p:nvSpPr>
        <p:spPr bwMode="auto">
          <a:xfrm>
            <a:off x="971550" y="4149725"/>
            <a:ext cx="3313113" cy="1311275"/>
          </a:xfrm>
          <a:prstGeom prst="rect">
            <a:avLst/>
          </a:prstGeom>
          <a:solidFill>
            <a:srgbClr val="FF6699"/>
          </a:solidFill>
          <a:ln w="9525">
            <a:noFill/>
            <a:miter lim="800000"/>
            <a:headEnd/>
            <a:tailEnd/>
          </a:ln>
        </p:spPr>
        <p:txBody>
          <a:bodyPr>
            <a:spAutoFit/>
          </a:bodyPr>
          <a:lstStyle/>
          <a:p>
            <a:pPr>
              <a:spcBef>
                <a:spcPct val="50000"/>
              </a:spcBef>
            </a:pPr>
            <a:r>
              <a:rPr lang="it-IT" sz="2000"/>
              <a:t>I gameti con i prodotti del crossing over nella regione invertita (2 su 4) non sono vitali</a:t>
            </a:r>
          </a:p>
        </p:txBody>
      </p:sp>
      <p:grpSp>
        <p:nvGrpSpPr>
          <p:cNvPr id="20" name="Group 113"/>
          <p:cNvGrpSpPr>
            <a:grpSpLocks/>
          </p:cNvGrpSpPr>
          <p:nvPr/>
        </p:nvGrpSpPr>
        <p:grpSpPr bwMode="auto">
          <a:xfrm>
            <a:off x="3851275" y="2492375"/>
            <a:ext cx="1225550" cy="504825"/>
            <a:chOff x="2426" y="1570"/>
            <a:chExt cx="772" cy="318"/>
          </a:xfrm>
        </p:grpSpPr>
        <p:sp>
          <p:nvSpPr>
            <p:cNvPr id="25618" name="Text Box 111"/>
            <p:cNvSpPr txBox="1">
              <a:spLocks noChangeArrowheads="1"/>
            </p:cNvSpPr>
            <p:nvPr/>
          </p:nvSpPr>
          <p:spPr bwMode="auto">
            <a:xfrm>
              <a:off x="2426" y="1657"/>
              <a:ext cx="772" cy="231"/>
            </a:xfrm>
            <a:prstGeom prst="rect">
              <a:avLst/>
            </a:prstGeom>
            <a:noFill/>
            <a:ln w="9525">
              <a:noFill/>
              <a:miter lim="800000"/>
              <a:headEnd/>
              <a:tailEnd/>
            </a:ln>
          </p:spPr>
          <p:txBody>
            <a:bodyPr>
              <a:spAutoFit/>
            </a:bodyPr>
            <a:lstStyle/>
            <a:p>
              <a:pPr>
                <a:spcBef>
                  <a:spcPct val="50000"/>
                </a:spcBef>
              </a:pPr>
              <a:r>
                <a:rPr lang="it-IT" sz="1800"/>
                <a:t>Anafase I</a:t>
              </a:r>
            </a:p>
          </p:txBody>
        </p:sp>
        <p:sp>
          <p:nvSpPr>
            <p:cNvPr id="25619" name="AutoShape 112"/>
            <p:cNvSpPr>
              <a:spLocks noChangeArrowheads="1"/>
            </p:cNvSpPr>
            <p:nvPr/>
          </p:nvSpPr>
          <p:spPr bwMode="auto">
            <a:xfrm>
              <a:off x="2517" y="1570"/>
              <a:ext cx="544" cy="46"/>
            </a:xfrm>
            <a:prstGeom prst="rightArrow">
              <a:avLst>
                <a:gd name="adj1" fmla="val 50000"/>
                <a:gd name="adj2" fmla="val 295652"/>
              </a:avLst>
            </a:prstGeom>
            <a:solidFill>
              <a:schemeClr val="accent1"/>
            </a:solidFill>
            <a:ln w="9525">
              <a:solidFill>
                <a:schemeClr val="tx1"/>
              </a:solidFill>
              <a:miter lim="800000"/>
              <a:headEnd/>
              <a:tailEnd/>
            </a:ln>
          </p:spPr>
          <p:txBody>
            <a:bodyPr wrap="none" anchor="ctr"/>
            <a:lstStyle/>
            <a:p>
              <a:endParaRPr lang="it-IT"/>
            </a:p>
          </p:txBody>
        </p:sp>
      </p:grpSp>
      <p:sp>
        <p:nvSpPr>
          <p:cNvPr id="81013" name="Text Box 117"/>
          <p:cNvSpPr txBox="1">
            <a:spLocks noChangeArrowheads="1"/>
          </p:cNvSpPr>
          <p:nvPr/>
        </p:nvSpPr>
        <p:spPr bwMode="auto">
          <a:xfrm>
            <a:off x="395288" y="4076700"/>
            <a:ext cx="4602162" cy="1830388"/>
          </a:xfrm>
          <a:prstGeom prst="rect">
            <a:avLst/>
          </a:prstGeom>
          <a:solidFill>
            <a:srgbClr val="FFFF00"/>
          </a:solidFill>
          <a:ln w="9525">
            <a:noFill/>
            <a:miter lim="800000"/>
            <a:headEnd/>
            <a:tailEnd/>
          </a:ln>
        </p:spPr>
        <p:txBody>
          <a:bodyPr>
            <a:spAutoFit/>
          </a:bodyPr>
          <a:lstStyle/>
          <a:p>
            <a:pPr eaLnBrk="0" hangingPunct="0">
              <a:lnSpc>
                <a:spcPct val="75000"/>
              </a:lnSpc>
              <a:spcBef>
                <a:spcPct val="50000"/>
              </a:spcBef>
            </a:pPr>
            <a:r>
              <a:rPr lang="it-IT"/>
              <a:t>EFFETTI GENETICI</a:t>
            </a:r>
            <a:r>
              <a:rPr lang="it-IT">
                <a:solidFill>
                  <a:schemeClr val="accent2"/>
                </a:solidFill>
              </a:rPr>
              <a:t>:</a:t>
            </a:r>
            <a:endParaRPr lang="it-IT"/>
          </a:p>
          <a:p>
            <a:pPr eaLnBrk="0" hangingPunct="0">
              <a:lnSpc>
                <a:spcPct val="75000"/>
              </a:lnSpc>
              <a:spcBef>
                <a:spcPct val="50000"/>
              </a:spcBef>
              <a:buFontTx/>
              <a:buChar char="•"/>
            </a:pPr>
            <a:r>
              <a:rPr lang="it-IT"/>
              <a:t> soppressione dei prodotti del crossing over entro la regione invertita;</a:t>
            </a:r>
          </a:p>
          <a:p>
            <a:pPr eaLnBrk="0" hangingPunct="0">
              <a:lnSpc>
                <a:spcPct val="75000"/>
              </a:lnSpc>
              <a:spcBef>
                <a:spcPct val="50000"/>
              </a:spcBef>
              <a:buFontTx/>
              <a:buChar char="•"/>
            </a:pPr>
            <a:r>
              <a:rPr lang="it-IT"/>
              <a:t> riduzione della fecondità.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strVal val="#ppt_w*0.70"/>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Effect transition="in" filter="fade">
                                      <p:cBhvr>
                                        <p:cTn id="21" dur="1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trips(downRight)">
                                      <p:cBhvr>
                                        <p:cTn id="26" dur="10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dissolve">
                                      <p:cBhvr>
                                        <p:cTn id="31" dur="500"/>
                                        <p:tgtEl>
                                          <p:spTgt spid="18"/>
                                        </p:tgtEl>
                                      </p:cBhvr>
                                    </p:animEffect>
                                  </p:childTnLst>
                                </p:cTn>
                              </p:par>
                              <p:par>
                                <p:cTn id="32" presetID="9"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par>
                                <p:cTn id="35" presetID="9"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ssolve">
                                      <p:cBhvr>
                                        <p:cTn id="37" dur="500"/>
                                        <p:tgtEl>
                                          <p:spTgt spid="16"/>
                                        </p:tgtEl>
                                      </p:cBhvr>
                                    </p:animEffect>
                                  </p:childTnLst>
                                </p:cTn>
                              </p:par>
                              <p:par>
                                <p:cTn id="38" presetID="9"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ssolve">
                                      <p:cBhvr>
                                        <p:cTn id="40" dur="500"/>
                                        <p:tgtEl>
                                          <p:spTgt spid="10"/>
                                        </p:tgtEl>
                                      </p:cBhvr>
                                    </p:animEffect>
                                  </p:childTnLst>
                                </p:cTn>
                              </p:par>
                              <p:par>
                                <p:cTn id="41" presetID="9"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80979"/>
                                        </p:tgtEl>
                                        <p:attrNameLst>
                                          <p:attrName>style.visibility</p:attrName>
                                        </p:attrNameLst>
                                      </p:cBhvr>
                                      <p:to>
                                        <p:strVal val="visible"/>
                                      </p:to>
                                    </p:set>
                                    <p:anim calcmode="lin" valueType="num">
                                      <p:cBhvr>
                                        <p:cTn id="48" dur="1000" fill="hold"/>
                                        <p:tgtEl>
                                          <p:spTgt spid="80979"/>
                                        </p:tgtEl>
                                        <p:attrNameLst>
                                          <p:attrName>ppt_w</p:attrName>
                                        </p:attrNameLst>
                                      </p:cBhvr>
                                      <p:tavLst>
                                        <p:tav tm="0">
                                          <p:val>
                                            <p:strVal val="#ppt_w*0.70"/>
                                          </p:val>
                                        </p:tav>
                                        <p:tav tm="100000">
                                          <p:val>
                                            <p:strVal val="#ppt_w"/>
                                          </p:val>
                                        </p:tav>
                                      </p:tavLst>
                                    </p:anim>
                                    <p:anim calcmode="lin" valueType="num">
                                      <p:cBhvr>
                                        <p:cTn id="49" dur="1000" fill="hold"/>
                                        <p:tgtEl>
                                          <p:spTgt spid="80979"/>
                                        </p:tgtEl>
                                        <p:attrNameLst>
                                          <p:attrName>ppt_h</p:attrName>
                                        </p:attrNameLst>
                                      </p:cBhvr>
                                      <p:tavLst>
                                        <p:tav tm="0">
                                          <p:val>
                                            <p:strVal val="#ppt_h"/>
                                          </p:val>
                                        </p:tav>
                                        <p:tav tm="100000">
                                          <p:val>
                                            <p:strVal val="#ppt_h"/>
                                          </p:val>
                                        </p:tav>
                                      </p:tavLst>
                                    </p:anim>
                                    <p:animEffect transition="in" filter="fade">
                                      <p:cBhvr>
                                        <p:cTn id="50" dur="1000"/>
                                        <p:tgtEl>
                                          <p:spTgt spid="80979"/>
                                        </p:tgtEl>
                                      </p:cBhvr>
                                    </p:animEffect>
                                  </p:childTnLst>
                                </p:cTn>
                              </p:par>
                            </p:childTnLst>
                          </p:cTn>
                        </p:par>
                      </p:childTnLst>
                    </p:cTn>
                  </p:par>
                  <p:par>
                    <p:cTn id="51" fill="hold">
                      <p:stCondLst>
                        <p:cond delay="indefinite"/>
                      </p:stCondLst>
                      <p:childTnLst>
                        <p:par>
                          <p:cTn id="52" fill="hold">
                            <p:stCondLst>
                              <p:cond delay="0"/>
                            </p:stCondLst>
                            <p:childTnLst>
                              <p:par>
                                <p:cTn id="53" presetID="63" presetClass="path" presetSubtype="0" accel="50000" decel="50000" fill="hold" nodeType="clickEffect">
                                  <p:stCondLst>
                                    <p:cond delay="0"/>
                                  </p:stCondLst>
                                  <p:childTnLst>
                                    <p:animMotion origin="layout" path="M 0.075 0.00254 L 0.33298 0.00254 " pathEditMode="relative" rAng="0" ptsTypes="AA">
                                      <p:cBhvr>
                                        <p:cTn id="54" dur="2000" fill="hold"/>
                                        <p:tgtEl>
                                          <p:spTgt spid="11"/>
                                        </p:tgtEl>
                                        <p:attrNameLst>
                                          <p:attrName>ppt_x</p:attrName>
                                          <p:attrName>ppt_y</p:attrName>
                                        </p:attrNameLst>
                                      </p:cBhvr>
                                      <p:rCtr x="129" y="0"/>
                                    </p:animMotion>
                                  </p:childTnLst>
                                </p:cTn>
                              </p:par>
                            </p:childTnLst>
                          </p:cTn>
                        </p:par>
                        <p:par>
                          <p:cTn id="55" fill="hold">
                            <p:stCondLst>
                              <p:cond delay="2000"/>
                            </p:stCondLst>
                            <p:childTnLst>
                              <p:par>
                                <p:cTn id="56" presetID="53" presetClass="exit" presetSubtype="0" fill="hold" nodeType="afterEffect">
                                  <p:stCondLst>
                                    <p:cond delay="0"/>
                                  </p:stCondLst>
                                  <p:childTnLst>
                                    <p:anim calcmode="lin" valueType="num">
                                      <p:cBhvr>
                                        <p:cTn id="57" dur="500"/>
                                        <p:tgtEl>
                                          <p:spTgt spid="11"/>
                                        </p:tgtEl>
                                        <p:attrNameLst>
                                          <p:attrName>ppt_w</p:attrName>
                                        </p:attrNameLst>
                                      </p:cBhvr>
                                      <p:tavLst>
                                        <p:tav tm="0">
                                          <p:val>
                                            <p:strVal val="ppt_w"/>
                                          </p:val>
                                        </p:tav>
                                        <p:tav tm="100000">
                                          <p:val>
                                            <p:fltVal val="0"/>
                                          </p:val>
                                        </p:tav>
                                      </p:tavLst>
                                    </p:anim>
                                    <p:anim calcmode="lin" valueType="num">
                                      <p:cBhvr>
                                        <p:cTn id="58" dur="500"/>
                                        <p:tgtEl>
                                          <p:spTgt spid="11"/>
                                        </p:tgtEl>
                                        <p:attrNameLst>
                                          <p:attrName>ppt_h</p:attrName>
                                        </p:attrNameLst>
                                      </p:cBhvr>
                                      <p:tavLst>
                                        <p:tav tm="0">
                                          <p:val>
                                            <p:strVal val="ppt_h"/>
                                          </p:val>
                                        </p:tav>
                                        <p:tav tm="100000">
                                          <p:val>
                                            <p:fltVal val="0"/>
                                          </p:val>
                                        </p:tav>
                                      </p:tavLst>
                                    </p:anim>
                                    <p:animEffect transition="out" filter="fade">
                                      <p:cBhvr>
                                        <p:cTn id="59" dur="500"/>
                                        <p:tgtEl>
                                          <p:spTgt spid="11"/>
                                        </p:tgtEl>
                                      </p:cBhvr>
                                    </p:animEffect>
                                    <p:set>
                                      <p:cBhvr>
                                        <p:cTn id="60" dur="1" fill="hold">
                                          <p:stCondLst>
                                            <p:cond delay="499"/>
                                          </p:stCondLst>
                                        </p:cTn>
                                        <p:tgtEl>
                                          <p:spTgt spid="11"/>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9" presetClass="exit" presetSubtype="0" fill="hold" grpId="1" nodeType="clickEffect">
                                  <p:stCondLst>
                                    <p:cond delay="0"/>
                                  </p:stCondLst>
                                  <p:childTnLst>
                                    <p:animEffect transition="out" filter="dissolve">
                                      <p:cBhvr>
                                        <p:cTn id="64" dur="500"/>
                                        <p:tgtEl>
                                          <p:spTgt spid="80979"/>
                                        </p:tgtEl>
                                      </p:cBhvr>
                                    </p:animEffect>
                                    <p:set>
                                      <p:cBhvr>
                                        <p:cTn id="65" dur="1" fill="hold">
                                          <p:stCondLst>
                                            <p:cond delay="499"/>
                                          </p:stCondLst>
                                        </p:cTn>
                                        <p:tgtEl>
                                          <p:spTgt spid="80979"/>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42" presetClass="path" presetSubtype="0" accel="50000" decel="50000" fill="hold" nodeType="clickEffect">
                                  <p:stCondLst>
                                    <p:cond delay="0"/>
                                  </p:stCondLst>
                                  <p:childTnLst>
                                    <p:animMotion origin="layout" path="M -3.33333E-6 4.04624E-7 L -3.33333E-6 0.06821 " pathEditMode="relative" rAng="0" ptsTypes="AA">
                                      <p:cBhvr>
                                        <p:cTn id="69" dur="2000" fill="hold"/>
                                        <p:tgtEl>
                                          <p:spTgt spid="16"/>
                                        </p:tgtEl>
                                        <p:attrNameLst>
                                          <p:attrName>ppt_x</p:attrName>
                                          <p:attrName>ppt_y</p:attrName>
                                        </p:attrNameLst>
                                      </p:cBhvr>
                                      <p:rCtr x="0" y="34"/>
                                    </p:animMotion>
                                  </p:childTnLst>
                                </p:cTn>
                              </p:par>
                              <p:par>
                                <p:cTn id="70" presetID="42" presetClass="path" presetSubtype="0" accel="50000" decel="50000" fill="hold" nodeType="withEffect">
                                  <p:stCondLst>
                                    <p:cond delay="0"/>
                                  </p:stCondLst>
                                  <p:childTnLst>
                                    <p:animMotion origin="layout" path="M 1.66667E-6 1.21387E-6 L -0.00018 0.07121 " pathEditMode="relative" rAng="0" ptsTypes="AA">
                                      <p:cBhvr>
                                        <p:cTn id="71" dur="2000" fill="hold"/>
                                        <p:tgtEl>
                                          <p:spTgt spid="10"/>
                                        </p:tgtEl>
                                        <p:attrNameLst>
                                          <p:attrName>ppt_x</p:attrName>
                                          <p:attrName>ppt_y</p:attrName>
                                        </p:attrNameLst>
                                      </p:cBhvr>
                                      <p:rCtr x="0" y="36"/>
                                    </p:animMotion>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grpId="0" nodeType="clickEffect">
                                  <p:stCondLst>
                                    <p:cond delay="0"/>
                                  </p:stCondLst>
                                  <p:childTnLst>
                                    <p:set>
                                      <p:cBhvr>
                                        <p:cTn id="75" dur="1" fill="hold">
                                          <p:stCondLst>
                                            <p:cond delay="0"/>
                                          </p:stCondLst>
                                        </p:cTn>
                                        <p:tgtEl>
                                          <p:spTgt spid="80980"/>
                                        </p:tgtEl>
                                        <p:attrNameLst>
                                          <p:attrName>style.visibility</p:attrName>
                                        </p:attrNameLst>
                                      </p:cBhvr>
                                      <p:to>
                                        <p:strVal val="visible"/>
                                      </p:to>
                                    </p:set>
                                    <p:anim calcmode="lin" valueType="num">
                                      <p:cBhvr>
                                        <p:cTn id="76" dur="1000" fill="hold"/>
                                        <p:tgtEl>
                                          <p:spTgt spid="80980"/>
                                        </p:tgtEl>
                                        <p:attrNameLst>
                                          <p:attrName>ppt_w</p:attrName>
                                        </p:attrNameLst>
                                      </p:cBhvr>
                                      <p:tavLst>
                                        <p:tav tm="0">
                                          <p:val>
                                            <p:strVal val="#ppt_w*0.70"/>
                                          </p:val>
                                        </p:tav>
                                        <p:tav tm="100000">
                                          <p:val>
                                            <p:strVal val="#ppt_w"/>
                                          </p:val>
                                        </p:tav>
                                      </p:tavLst>
                                    </p:anim>
                                    <p:anim calcmode="lin" valueType="num">
                                      <p:cBhvr>
                                        <p:cTn id="77" dur="1000" fill="hold"/>
                                        <p:tgtEl>
                                          <p:spTgt spid="80980"/>
                                        </p:tgtEl>
                                        <p:attrNameLst>
                                          <p:attrName>ppt_h</p:attrName>
                                        </p:attrNameLst>
                                      </p:cBhvr>
                                      <p:tavLst>
                                        <p:tav tm="0">
                                          <p:val>
                                            <p:strVal val="#ppt_h"/>
                                          </p:val>
                                        </p:tav>
                                        <p:tav tm="100000">
                                          <p:val>
                                            <p:strVal val="#ppt_h"/>
                                          </p:val>
                                        </p:tav>
                                      </p:tavLst>
                                    </p:anim>
                                    <p:animEffect transition="in" filter="fade">
                                      <p:cBhvr>
                                        <p:cTn id="78" dur="1000"/>
                                        <p:tgtEl>
                                          <p:spTgt spid="80980"/>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xit" presetSubtype="0" fill="hold" nodeType="clickEffect">
                                  <p:stCondLst>
                                    <p:cond delay="0"/>
                                  </p:stCondLst>
                                  <p:childTnLst>
                                    <p:animEffect transition="out" filter="dissolve">
                                      <p:cBhvr>
                                        <p:cTn id="82" dur="500"/>
                                        <p:tgtEl>
                                          <p:spTgt spid="13"/>
                                        </p:tgtEl>
                                      </p:cBhvr>
                                    </p:animEffect>
                                    <p:set>
                                      <p:cBhvr>
                                        <p:cTn id="83" dur="1" fill="hold">
                                          <p:stCondLst>
                                            <p:cond delay="499"/>
                                          </p:stCondLst>
                                        </p:cTn>
                                        <p:tgtEl>
                                          <p:spTgt spid="13"/>
                                        </p:tgtEl>
                                        <p:attrNameLst>
                                          <p:attrName>style.visibility</p:attrName>
                                        </p:attrNameLst>
                                      </p:cBhvr>
                                      <p:to>
                                        <p:strVal val="hidden"/>
                                      </p:to>
                                    </p:set>
                                  </p:childTnLst>
                                </p:cTn>
                              </p:par>
                              <p:par>
                                <p:cTn id="84" presetID="9" presetClass="exit" presetSubtype="0" fill="hold" nodeType="withEffect">
                                  <p:stCondLst>
                                    <p:cond delay="0"/>
                                  </p:stCondLst>
                                  <p:childTnLst>
                                    <p:animEffect transition="out" filter="dissolve">
                                      <p:cBhvr>
                                        <p:cTn id="85" dur="500"/>
                                        <p:tgtEl>
                                          <p:spTgt spid="16"/>
                                        </p:tgtEl>
                                      </p:cBhvr>
                                    </p:animEffect>
                                    <p:set>
                                      <p:cBhvr>
                                        <p:cTn id="86" dur="1" fill="hold">
                                          <p:stCondLst>
                                            <p:cond delay="499"/>
                                          </p:stCondLst>
                                        </p:cTn>
                                        <p:tgtEl>
                                          <p:spTgt spid="16"/>
                                        </p:tgtEl>
                                        <p:attrNameLst>
                                          <p:attrName>style.visibility</p:attrName>
                                        </p:attrNameLst>
                                      </p:cBhvr>
                                      <p:to>
                                        <p:strVal val="hidden"/>
                                      </p:to>
                                    </p:set>
                                  </p:childTnLst>
                                </p:cTn>
                              </p:par>
                            </p:childTnLst>
                          </p:cTn>
                        </p:par>
                        <p:par>
                          <p:cTn id="87" fill="hold">
                            <p:stCondLst>
                              <p:cond delay="500"/>
                            </p:stCondLst>
                            <p:childTnLst>
                              <p:par>
                                <p:cTn id="88" presetID="53" presetClass="exit" presetSubtype="0" fill="hold" grpId="1" nodeType="afterEffect">
                                  <p:stCondLst>
                                    <p:cond delay="0"/>
                                  </p:stCondLst>
                                  <p:childTnLst>
                                    <p:anim calcmode="lin" valueType="num">
                                      <p:cBhvr>
                                        <p:cTn id="89" dur="500"/>
                                        <p:tgtEl>
                                          <p:spTgt spid="80980"/>
                                        </p:tgtEl>
                                        <p:attrNameLst>
                                          <p:attrName>ppt_w</p:attrName>
                                        </p:attrNameLst>
                                      </p:cBhvr>
                                      <p:tavLst>
                                        <p:tav tm="0">
                                          <p:val>
                                            <p:strVal val="ppt_w"/>
                                          </p:val>
                                        </p:tav>
                                        <p:tav tm="100000">
                                          <p:val>
                                            <p:fltVal val="0"/>
                                          </p:val>
                                        </p:tav>
                                      </p:tavLst>
                                    </p:anim>
                                    <p:anim calcmode="lin" valueType="num">
                                      <p:cBhvr>
                                        <p:cTn id="90" dur="500"/>
                                        <p:tgtEl>
                                          <p:spTgt spid="80980"/>
                                        </p:tgtEl>
                                        <p:attrNameLst>
                                          <p:attrName>ppt_h</p:attrName>
                                        </p:attrNameLst>
                                      </p:cBhvr>
                                      <p:tavLst>
                                        <p:tav tm="0">
                                          <p:val>
                                            <p:strVal val="ppt_h"/>
                                          </p:val>
                                        </p:tav>
                                        <p:tav tm="100000">
                                          <p:val>
                                            <p:fltVal val="0"/>
                                          </p:val>
                                        </p:tav>
                                      </p:tavLst>
                                    </p:anim>
                                    <p:animEffect transition="out" filter="fade">
                                      <p:cBhvr>
                                        <p:cTn id="91" dur="500"/>
                                        <p:tgtEl>
                                          <p:spTgt spid="80980"/>
                                        </p:tgtEl>
                                      </p:cBhvr>
                                    </p:animEffect>
                                    <p:set>
                                      <p:cBhvr>
                                        <p:cTn id="92" dur="1" fill="hold">
                                          <p:stCondLst>
                                            <p:cond delay="499"/>
                                          </p:stCondLst>
                                        </p:cTn>
                                        <p:tgtEl>
                                          <p:spTgt spid="80980"/>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23" presetClass="entr" presetSubtype="16" fill="hold" grpId="0" nodeType="clickEffect">
                                  <p:stCondLst>
                                    <p:cond delay="0"/>
                                  </p:stCondLst>
                                  <p:childTnLst>
                                    <p:set>
                                      <p:cBhvr>
                                        <p:cTn id="96" dur="1" fill="hold">
                                          <p:stCondLst>
                                            <p:cond delay="0"/>
                                          </p:stCondLst>
                                        </p:cTn>
                                        <p:tgtEl>
                                          <p:spTgt spid="80995"/>
                                        </p:tgtEl>
                                        <p:attrNameLst>
                                          <p:attrName>style.visibility</p:attrName>
                                        </p:attrNameLst>
                                      </p:cBhvr>
                                      <p:to>
                                        <p:strVal val="visible"/>
                                      </p:to>
                                    </p:set>
                                    <p:anim calcmode="lin" valueType="num">
                                      <p:cBhvr>
                                        <p:cTn id="97" dur="500" fill="hold"/>
                                        <p:tgtEl>
                                          <p:spTgt spid="80995"/>
                                        </p:tgtEl>
                                        <p:attrNameLst>
                                          <p:attrName>ppt_w</p:attrName>
                                        </p:attrNameLst>
                                      </p:cBhvr>
                                      <p:tavLst>
                                        <p:tav tm="0">
                                          <p:val>
                                            <p:fltVal val="0"/>
                                          </p:val>
                                        </p:tav>
                                        <p:tav tm="100000">
                                          <p:val>
                                            <p:strVal val="#ppt_w"/>
                                          </p:val>
                                        </p:tav>
                                      </p:tavLst>
                                    </p:anim>
                                    <p:anim calcmode="lin" valueType="num">
                                      <p:cBhvr>
                                        <p:cTn id="98" dur="500" fill="hold"/>
                                        <p:tgtEl>
                                          <p:spTgt spid="80995"/>
                                        </p:tgtEl>
                                        <p:attrNameLst>
                                          <p:attrName>ppt_h</p:attrName>
                                        </p:attrNameLst>
                                      </p:cBhvr>
                                      <p:tavLst>
                                        <p:tav tm="0">
                                          <p:val>
                                            <p:fltVal val="0"/>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53" presetClass="exit" presetSubtype="0" fill="hold" grpId="1" nodeType="clickEffect">
                                  <p:stCondLst>
                                    <p:cond delay="0"/>
                                  </p:stCondLst>
                                  <p:childTnLst>
                                    <p:anim calcmode="lin" valueType="num">
                                      <p:cBhvr>
                                        <p:cTn id="102" dur="500"/>
                                        <p:tgtEl>
                                          <p:spTgt spid="80995"/>
                                        </p:tgtEl>
                                        <p:attrNameLst>
                                          <p:attrName>ppt_w</p:attrName>
                                        </p:attrNameLst>
                                      </p:cBhvr>
                                      <p:tavLst>
                                        <p:tav tm="0">
                                          <p:val>
                                            <p:strVal val="ppt_w"/>
                                          </p:val>
                                        </p:tav>
                                        <p:tav tm="100000">
                                          <p:val>
                                            <p:fltVal val="0"/>
                                          </p:val>
                                        </p:tav>
                                      </p:tavLst>
                                    </p:anim>
                                    <p:anim calcmode="lin" valueType="num">
                                      <p:cBhvr>
                                        <p:cTn id="103" dur="500"/>
                                        <p:tgtEl>
                                          <p:spTgt spid="80995"/>
                                        </p:tgtEl>
                                        <p:attrNameLst>
                                          <p:attrName>ppt_h</p:attrName>
                                        </p:attrNameLst>
                                      </p:cBhvr>
                                      <p:tavLst>
                                        <p:tav tm="0">
                                          <p:val>
                                            <p:strVal val="ppt_h"/>
                                          </p:val>
                                        </p:tav>
                                        <p:tav tm="100000">
                                          <p:val>
                                            <p:fltVal val="0"/>
                                          </p:val>
                                        </p:tav>
                                      </p:tavLst>
                                    </p:anim>
                                    <p:animEffect transition="out" filter="fade">
                                      <p:cBhvr>
                                        <p:cTn id="104" dur="500"/>
                                        <p:tgtEl>
                                          <p:spTgt spid="80995"/>
                                        </p:tgtEl>
                                      </p:cBhvr>
                                    </p:animEffect>
                                    <p:set>
                                      <p:cBhvr>
                                        <p:cTn id="105" dur="1" fill="hold">
                                          <p:stCondLst>
                                            <p:cond delay="499"/>
                                          </p:stCondLst>
                                        </p:cTn>
                                        <p:tgtEl>
                                          <p:spTgt spid="80995"/>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55" presetClass="entr" presetSubtype="0" fill="hold" grpId="0" nodeType="clickEffect">
                                  <p:stCondLst>
                                    <p:cond delay="0"/>
                                  </p:stCondLst>
                                  <p:childTnLst>
                                    <p:set>
                                      <p:cBhvr>
                                        <p:cTn id="109" dur="1" fill="hold">
                                          <p:stCondLst>
                                            <p:cond delay="0"/>
                                          </p:stCondLst>
                                        </p:cTn>
                                        <p:tgtEl>
                                          <p:spTgt spid="81013"/>
                                        </p:tgtEl>
                                        <p:attrNameLst>
                                          <p:attrName>style.visibility</p:attrName>
                                        </p:attrNameLst>
                                      </p:cBhvr>
                                      <p:to>
                                        <p:strVal val="visible"/>
                                      </p:to>
                                    </p:set>
                                    <p:anim calcmode="lin" valueType="num">
                                      <p:cBhvr>
                                        <p:cTn id="110" dur="1000" fill="hold"/>
                                        <p:tgtEl>
                                          <p:spTgt spid="81013"/>
                                        </p:tgtEl>
                                        <p:attrNameLst>
                                          <p:attrName>ppt_w</p:attrName>
                                        </p:attrNameLst>
                                      </p:cBhvr>
                                      <p:tavLst>
                                        <p:tav tm="0">
                                          <p:val>
                                            <p:strVal val="#ppt_w*0.70"/>
                                          </p:val>
                                        </p:tav>
                                        <p:tav tm="100000">
                                          <p:val>
                                            <p:strVal val="#ppt_w"/>
                                          </p:val>
                                        </p:tav>
                                      </p:tavLst>
                                    </p:anim>
                                    <p:anim calcmode="lin" valueType="num">
                                      <p:cBhvr>
                                        <p:cTn id="111" dur="1000" fill="hold"/>
                                        <p:tgtEl>
                                          <p:spTgt spid="81013"/>
                                        </p:tgtEl>
                                        <p:attrNameLst>
                                          <p:attrName>ppt_h</p:attrName>
                                        </p:attrNameLst>
                                      </p:cBhvr>
                                      <p:tavLst>
                                        <p:tav tm="0">
                                          <p:val>
                                            <p:strVal val="#ppt_h"/>
                                          </p:val>
                                        </p:tav>
                                        <p:tav tm="100000">
                                          <p:val>
                                            <p:strVal val="#ppt_h"/>
                                          </p:val>
                                        </p:tav>
                                      </p:tavLst>
                                    </p:anim>
                                    <p:animEffect transition="in" filter="fade">
                                      <p:cBhvr>
                                        <p:cTn id="112" dur="1000"/>
                                        <p:tgtEl>
                                          <p:spTgt spid="81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79" grpId="0" animBg="1"/>
      <p:bldP spid="80979" grpId="1" animBg="1"/>
      <p:bldP spid="80980" grpId="0" animBg="1"/>
      <p:bldP spid="80980" grpId="1" animBg="1"/>
      <p:bldP spid="80995" grpId="0" animBg="1"/>
      <p:bldP spid="80995" grpId="1" animBg="1"/>
      <p:bldP spid="810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71486" y="214290"/>
            <a:ext cx="8101042" cy="911248"/>
          </a:xfrm>
        </p:spPr>
        <p:txBody>
          <a:bodyPr>
            <a:normAutofit fontScale="90000"/>
          </a:bodyPr>
          <a:lstStyle/>
          <a:p>
            <a:pPr eaLnBrk="1" hangingPunct="1"/>
            <a:r>
              <a:rPr lang="it-IT" sz="2400" dirty="0" smtClean="0"/>
              <a:t>Comportamento in meiosi delle mutazioni cromosomiche  bilanciate          (I divisione meiotica): </a:t>
            </a:r>
            <a:r>
              <a:rPr lang="it-IT" sz="2400" dirty="0" smtClean="0">
                <a:solidFill>
                  <a:schemeClr val="accent2"/>
                </a:solidFill>
              </a:rPr>
              <a:t>inversioni </a:t>
            </a:r>
            <a:r>
              <a:rPr lang="it-IT" sz="2400" dirty="0" err="1" smtClean="0">
                <a:solidFill>
                  <a:schemeClr val="accent2"/>
                </a:solidFill>
              </a:rPr>
              <a:t>pericentriche</a:t>
            </a:r>
            <a:r>
              <a:rPr lang="it-IT" sz="2400" dirty="0" smtClean="0">
                <a:solidFill>
                  <a:schemeClr val="accent2"/>
                </a:solidFill>
              </a:rPr>
              <a:t> </a:t>
            </a:r>
            <a:r>
              <a:rPr lang="it-IT" sz="2400" dirty="0" smtClean="0">
                <a:solidFill>
                  <a:schemeClr val="tx1"/>
                </a:solidFill>
              </a:rPr>
              <a:t>in eterozigosi</a:t>
            </a:r>
          </a:p>
        </p:txBody>
      </p:sp>
      <p:grpSp>
        <p:nvGrpSpPr>
          <p:cNvPr id="2" name="Group 31"/>
          <p:cNvGrpSpPr>
            <a:grpSpLocks/>
          </p:cNvGrpSpPr>
          <p:nvPr/>
        </p:nvGrpSpPr>
        <p:grpSpPr bwMode="auto">
          <a:xfrm>
            <a:off x="1908175" y="2636838"/>
            <a:ext cx="215900" cy="215900"/>
            <a:chOff x="1384" y="1661"/>
            <a:chExt cx="136" cy="136"/>
          </a:xfrm>
        </p:grpSpPr>
        <p:sp>
          <p:nvSpPr>
            <p:cNvPr id="26689" name="Line 32"/>
            <p:cNvSpPr>
              <a:spLocks noChangeShapeType="1"/>
            </p:cNvSpPr>
            <p:nvPr/>
          </p:nvSpPr>
          <p:spPr bwMode="auto">
            <a:xfrm flipH="1">
              <a:off x="1429" y="1661"/>
              <a:ext cx="45" cy="136"/>
            </a:xfrm>
            <a:prstGeom prst="line">
              <a:avLst/>
            </a:prstGeom>
            <a:noFill/>
            <a:ln w="57150">
              <a:solidFill>
                <a:srgbClr val="00FF00"/>
              </a:solidFill>
              <a:round/>
              <a:headEnd/>
              <a:tailEnd/>
            </a:ln>
          </p:spPr>
          <p:txBody>
            <a:bodyPr/>
            <a:lstStyle/>
            <a:p>
              <a:endParaRPr lang="it-IT"/>
            </a:p>
          </p:txBody>
        </p:sp>
        <p:sp>
          <p:nvSpPr>
            <p:cNvPr id="26690" name="Line 33"/>
            <p:cNvSpPr>
              <a:spLocks noChangeShapeType="1"/>
            </p:cNvSpPr>
            <p:nvPr/>
          </p:nvSpPr>
          <p:spPr bwMode="auto">
            <a:xfrm rot="-4040538">
              <a:off x="1429" y="1661"/>
              <a:ext cx="45" cy="136"/>
            </a:xfrm>
            <a:prstGeom prst="line">
              <a:avLst/>
            </a:prstGeom>
            <a:noFill/>
            <a:ln w="57150">
              <a:solidFill>
                <a:srgbClr val="00FF00"/>
              </a:solidFill>
              <a:round/>
              <a:headEnd/>
              <a:tailEnd/>
            </a:ln>
          </p:spPr>
          <p:txBody>
            <a:bodyPr/>
            <a:lstStyle/>
            <a:p>
              <a:endParaRPr lang="it-IT"/>
            </a:p>
          </p:txBody>
        </p:sp>
      </p:grpSp>
      <p:grpSp>
        <p:nvGrpSpPr>
          <p:cNvPr id="3" name="Group 63"/>
          <p:cNvGrpSpPr>
            <a:grpSpLocks/>
          </p:cNvGrpSpPr>
          <p:nvPr/>
        </p:nvGrpSpPr>
        <p:grpSpPr bwMode="auto">
          <a:xfrm>
            <a:off x="323850" y="1320800"/>
            <a:ext cx="2663825" cy="1404938"/>
            <a:chOff x="204" y="832"/>
            <a:chExt cx="1678" cy="885"/>
          </a:xfrm>
        </p:grpSpPr>
        <p:sp>
          <p:nvSpPr>
            <p:cNvPr id="26687" name="Text Box 34"/>
            <p:cNvSpPr txBox="1">
              <a:spLocks noChangeArrowheads="1"/>
            </p:cNvSpPr>
            <p:nvPr/>
          </p:nvSpPr>
          <p:spPr bwMode="auto">
            <a:xfrm>
              <a:off x="204" y="832"/>
              <a:ext cx="1678" cy="370"/>
            </a:xfrm>
            <a:prstGeom prst="rect">
              <a:avLst/>
            </a:prstGeom>
            <a:solidFill>
              <a:srgbClr val="00FF00"/>
            </a:solidFill>
            <a:ln w="9525">
              <a:noFill/>
              <a:miter lim="800000"/>
              <a:headEnd/>
              <a:tailEnd/>
            </a:ln>
          </p:spPr>
          <p:txBody>
            <a:bodyPr>
              <a:spAutoFit/>
            </a:bodyPr>
            <a:lstStyle/>
            <a:p>
              <a:pPr>
                <a:lnSpc>
                  <a:spcPct val="80000"/>
                </a:lnSpc>
                <a:spcBef>
                  <a:spcPct val="50000"/>
                </a:spcBef>
              </a:pPr>
              <a:r>
                <a:rPr lang="it-IT" sz="1800"/>
                <a:t>Crossing over all’interno</a:t>
              </a:r>
            </a:p>
            <a:p>
              <a:pPr>
                <a:lnSpc>
                  <a:spcPct val="50000"/>
                </a:lnSpc>
                <a:spcBef>
                  <a:spcPct val="50000"/>
                </a:spcBef>
              </a:pPr>
              <a:r>
                <a:rPr lang="it-IT" sz="1800"/>
                <a:t>dell’ansa fra i geni B e C</a:t>
              </a:r>
            </a:p>
          </p:txBody>
        </p:sp>
        <p:cxnSp>
          <p:nvCxnSpPr>
            <p:cNvPr id="26688" name="AutoShape 35"/>
            <p:cNvCxnSpPr>
              <a:cxnSpLocks noChangeShapeType="1"/>
              <a:stCxn id="26687" idx="2"/>
              <a:endCxn id="26690" idx="0"/>
            </p:cNvCxnSpPr>
            <p:nvPr/>
          </p:nvCxnSpPr>
          <p:spPr bwMode="auto">
            <a:xfrm>
              <a:off x="1043" y="1202"/>
              <a:ext cx="139" cy="515"/>
            </a:xfrm>
            <a:prstGeom prst="straightConnector1">
              <a:avLst/>
            </a:prstGeom>
            <a:noFill/>
            <a:ln w="28575">
              <a:solidFill>
                <a:srgbClr val="000099"/>
              </a:solidFill>
              <a:prstDash val="sysDot"/>
              <a:round/>
              <a:headEnd/>
              <a:tailEnd type="triangle" w="med" len="med"/>
            </a:ln>
          </p:spPr>
        </p:cxnSp>
      </p:grpSp>
      <p:sp>
        <p:nvSpPr>
          <p:cNvPr id="26629" name="AutoShape 37">
            <a:hlinkClick r:id="" action="ppaction://hlinkshowjump?jump=previousslide" highlightClick="1"/>
          </p:cNvPr>
          <p:cNvSpPr>
            <a:spLocks noChangeArrowheads="1"/>
          </p:cNvSpPr>
          <p:nvPr/>
        </p:nvSpPr>
        <p:spPr bwMode="auto">
          <a:xfrm>
            <a:off x="179388" y="6165850"/>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6630" name="AutoShape 38">
            <a:hlinkClick r:id="" action="ppaction://hlinkshowjump?jump=nextslide" highlightClick="1"/>
          </p:cNvPr>
          <p:cNvSpPr>
            <a:spLocks noChangeArrowheads="1"/>
          </p:cNvSpPr>
          <p:nvPr/>
        </p:nvSpPr>
        <p:spPr bwMode="auto">
          <a:xfrm>
            <a:off x="8027988" y="60213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4" name="Group 57"/>
          <p:cNvGrpSpPr>
            <a:grpSpLocks/>
          </p:cNvGrpSpPr>
          <p:nvPr/>
        </p:nvGrpSpPr>
        <p:grpSpPr bwMode="auto">
          <a:xfrm>
            <a:off x="4067175" y="3068638"/>
            <a:ext cx="1225550" cy="504825"/>
            <a:chOff x="2426" y="1570"/>
            <a:chExt cx="772" cy="318"/>
          </a:xfrm>
        </p:grpSpPr>
        <p:sp>
          <p:nvSpPr>
            <p:cNvPr id="26685" name="Text Box 58"/>
            <p:cNvSpPr txBox="1">
              <a:spLocks noChangeArrowheads="1"/>
            </p:cNvSpPr>
            <p:nvPr/>
          </p:nvSpPr>
          <p:spPr bwMode="auto">
            <a:xfrm>
              <a:off x="2426" y="1657"/>
              <a:ext cx="772" cy="231"/>
            </a:xfrm>
            <a:prstGeom prst="rect">
              <a:avLst/>
            </a:prstGeom>
            <a:noFill/>
            <a:ln w="9525">
              <a:noFill/>
              <a:miter lim="800000"/>
              <a:headEnd/>
              <a:tailEnd/>
            </a:ln>
          </p:spPr>
          <p:txBody>
            <a:bodyPr>
              <a:spAutoFit/>
            </a:bodyPr>
            <a:lstStyle/>
            <a:p>
              <a:pPr>
                <a:spcBef>
                  <a:spcPct val="50000"/>
                </a:spcBef>
              </a:pPr>
              <a:r>
                <a:rPr lang="it-IT" sz="1800"/>
                <a:t>Anafase I</a:t>
              </a:r>
            </a:p>
          </p:txBody>
        </p:sp>
        <p:sp>
          <p:nvSpPr>
            <p:cNvPr id="26686" name="AutoShape 59"/>
            <p:cNvSpPr>
              <a:spLocks noChangeArrowheads="1"/>
            </p:cNvSpPr>
            <p:nvPr/>
          </p:nvSpPr>
          <p:spPr bwMode="auto">
            <a:xfrm>
              <a:off x="2517" y="1570"/>
              <a:ext cx="544" cy="46"/>
            </a:xfrm>
            <a:prstGeom prst="rightArrow">
              <a:avLst>
                <a:gd name="adj1" fmla="val 50000"/>
                <a:gd name="adj2" fmla="val 295652"/>
              </a:avLst>
            </a:prstGeom>
            <a:solidFill>
              <a:schemeClr val="accent1"/>
            </a:solidFill>
            <a:ln w="9525">
              <a:solidFill>
                <a:schemeClr val="tx1"/>
              </a:solidFill>
              <a:miter lim="800000"/>
              <a:headEnd/>
              <a:tailEnd/>
            </a:ln>
          </p:spPr>
          <p:txBody>
            <a:bodyPr wrap="none" anchor="ctr"/>
            <a:lstStyle/>
            <a:p>
              <a:endParaRPr lang="it-IT"/>
            </a:p>
          </p:txBody>
        </p:sp>
      </p:grpSp>
      <p:sp>
        <p:nvSpPr>
          <p:cNvPr id="83004" name="Text Box 60"/>
          <p:cNvSpPr txBox="1">
            <a:spLocks noChangeArrowheads="1"/>
          </p:cNvSpPr>
          <p:nvPr/>
        </p:nvSpPr>
        <p:spPr bwMode="auto">
          <a:xfrm>
            <a:off x="971550" y="4365625"/>
            <a:ext cx="3313113" cy="2225675"/>
          </a:xfrm>
          <a:prstGeom prst="rect">
            <a:avLst/>
          </a:prstGeom>
          <a:solidFill>
            <a:srgbClr val="FF6699"/>
          </a:solidFill>
          <a:ln w="9525">
            <a:noFill/>
            <a:miter lim="800000"/>
            <a:headEnd/>
            <a:tailEnd/>
          </a:ln>
        </p:spPr>
        <p:txBody>
          <a:bodyPr>
            <a:spAutoFit/>
          </a:bodyPr>
          <a:lstStyle/>
          <a:p>
            <a:pPr>
              <a:spcBef>
                <a:spcPct val="50000"/>
              </a:spcBef>
            </a:pPr>
            <a:r>
              <a:rPr lang="it-IT" sz="2000"/>
              <a:t>I gameti con i prodotti del crossing over nella regione invertita (2 su 4) sono sbilanciati, con delezioni e duplicazioni complementari; quindi non sono vitali o lo sono poco</a:t>
            </a:r>
          </a:p>
        </p:txBody>
      </p:sp>
      <p:grpSp>
        <p:nvGrpSpPr>
          <p:cNvPr id="5" name="Group 67"/>
          <p:cNvGrpSpPr>
            <a:grpSpLocks/>
          </p:cNvGrpSpPr>
          <p:nvPr/>
        </p:nvGrpSpPr>
        <p:grpSpPr bwMode="auto">
          <a:xfrm>
            <a:off x="5219700" y="2270125"/>
            <a:ext cx="2663825" cy="439738"/>
            <a:chOff x="3288" y="1430"/>
            <a:chExt cx="1678" cy="277"/>
          </a:xfrm>
        </p:grpSpPr>
        <p:sp>
          <p:nvSpPr>
            <p:cNvPr id="26682" name="Line 45"/>
            <p:cNvSpPr>
              <a:spLocks noChangeShapeType="1"/>
            </p:cNvSpPr>
            <p:nvPr/>
          </p:nvSpPr>
          <p:spPr bwMode="auto">
            <a:xfrm>
              <a:off x="3288" y="1661"/>
              <a:ext cx="1678" cy="0"/>
            </a:xfrm>
            <a:prstGeom prst="line">
              <a:avLst/>
            </a:prstGeom>
            <a:noFill/>
            <a:ln w="57150">
              <a:solidFill>
                <a:schemeClr val="tx1"/>
              </a:solidFill>
              <a:round/>
              <a:headEnd/>
              <a:tailEnd/>
            </a:ln>
          </p:spPr>
          <p:txBody>
            <a:bodyPr/>
            <a:lstStyle/>
            <a:p>
              <a:endParaRPr lang="it-IT"/>
            </a:p>
          </p:txBody>
        </p:sp>
        <p:sp>
          <p:nvSpPr>
            <p:cNvPr id="26683" name="Oval 54"/>
            <p:cNvSpPr>
              <a:spLocks noChangeArrowheads="1"/>
            </p:cNvSpPr>
            <p:nvPr/>
          </p:nvSpPr>
          <p:spPr bwMode="auto">
            <a:xfrm>
              <a:off x="4105" y="1616"/>
              <a:ext cx="90" cy="91"/>
            </a:xfrm>
            <a:prstGeom prst="ellipse">
              <a:avLst/>
            </a:prstGeom>
            <a:solidFill>
              <a:schemeClr val="tx2"/>
            </a:solidFill>
            <a:ln w="9525">
              <a:solidFill>
                <a:schemeClr val="tx1"/>
              </a:solidFill>
              <a:round/>
              <a:headEnd/>
              <a:tailEnd/>
            </a:ln>
          </p:spPr>
          <p:txBody>
            <a:bodyPr wrap="none" anchor="ctr"/>
            <a:lstStyle/>
            <a:p>
              <a:pPr algn="ctr"/>
              <a:endParaRPr lang="it-IT"/>
            </a:p>
          </p:txBody>
        </p:sp>
        <p:sp>
          <p:nvSpPr>
            <p:cNvPr id="26684" name="Text Box 66"/>
            <p:cNvSpPr txBox="1">
              <a:spLocks noChangeArrowheads="1"/>
            </p:cNvSpPr>
            <p:nvPr/>
          </p:nvSpPr>
          <p:spPr bwMode="auto">
            <a:xfrm>
              <a:off x="3334" y="1430"/>
              <a:ext cx="1587" cy="231"/>
            </a:xfrm>
            <a:prstGeom prst="rect">
              <a:avLst/>
            </a:prstGeom>
            <a:noFill/>
            <a:ln w="9525">
              <a:noFill/>
              <a:miter lim="800000"/>
              <a:headEnd/>
              <a:tailEnd/>
            </a:ln>
          </p:spPr>
          <p:txBody>
            <a:bodyPr>
              <a:spAutoFit/>
            </a:bodyPr>
            <a:lstStyle/>
            <a:p>
              <a:pPr>
                <a:spcBef>
                  <a:spcPct val="50000"/>
                </a:spcBef>
              </a:pPr>
              <a:r>
                <a:rPr lang="it-IT" sz="1800"/>
                <a:t>A     B    C         D      E</a:t>
              </a:r>
            </a:p>
          </p:txBody>
        </p:sp>
      </p:grpSp>
      <p:grpSp>
        <p:nvGrpSpPr>
          <p:cNvPr id="6" name="Group 69"/>
          <p:cNvGrpSpPr>
            <a:grpSpLocks/>
          </p:cNvGrpSpPr>
          <p:nvPr/>
        </p:nvGrpSpPr>
        <p:grpSpPr bwMode="auto">
          <a:xfrm>
            <a:off x="5651500" y="2708275"/>
            <a:ext cx="2233613" cy="511175"/>
            <a:chOff x="3560" y="1706"/>
            <a:chExt cx="1407" cy="322"/>
          </a:xfrm>
        </p:grpSpPr>
        <p:grpSp>
          <p:nvGrpSpPr>
            <p:cNvPr id="7" name="Group 52"/>
            <p:cNvGrpSpPr>
              <a:grpSpLocks/>
            </p:cNvGrpSpPr>
            <p:nvPr/>
          </p:nvGrpSpPr>
          <p:grpSpPr bwMode="auto">
            <a:xfrm>
              <a:off x="3560" y="1752"/>
              <a:ext cx="1407" cy="0"/>
              <a:chOff x="3560" y="1933"/>
              <a:chExt cx="1407" cy="0"/>
            </a:xfrm>
          </p:grpSpPr>
          <p:sp>
            <p:nvSpPr>
              <p:cNvPr id="26680" name="Line 46"/>
              <p:cNvSpPr>
                <a:spLocks noChangeShapeType="1"/>
              </p:cNvSpPr>
              <p:nvPr/>
            </p:nvSpPr>
            <p:spPr bwMode="auto">
              <a:xfrm>
                <a:off x="3560" y="1933"/>
                <a:ext cx="726" cy="0"/>
              </a:xfrm>
              <a:prstGeom prst="line">
                <a:avLst/>
              </a:prstGeom>
              <a:noFill/>
              <a:ln w="57150">
                <a:solidFill>
                  <a:schemeClr val="tx1"/>
                </a:solidFill>
                <a:round/>
                <a:headEnd/>
                <a:tailEnd/>
              </a:ln>
            </p:spPr>
            <p:txBody>
              <a:bodyPr/>
              <a:lstStyle/>
              <a:p>
                <a:endParaRPr lang="it-IT"/>
              </a:p>
            </p:txBody>
          </p:sp>
          <p:sp>
            <p:nvSpPr>
              <p:cNvPr id="26681" name="Line 51"/>
              <p:cNvSpPr>
                <a:spLocks noChangeShapeType="1"/>
              </p:cNvSpPr>
              <p:nvPr/>
            </p:nvSpPr>
            <p:spPr bwMode="auto">
              <a:xfrm>
                <a:off x="4286" y="1933"/>
                <a:ext cx="681" cy="0"/>
              </a:xfrm>
              <a:prstGeom prst="line">
                <a:avLst/>
              </a:prstGeom>
              <a:noFill/>
              <a:ln w="57150">
                <a:solidFill>
                  <a:srgbClr val="FF6600"/>
                </a:solidFill>
                <a:round/>
                <a:headEnd/>
                <a:tailEnd/>
              </a:ln>
            </p:spPr>
            <p:txBody>
              <a:bodyPr/>
              <a:lstStyle/>
              <a:p>
                <a:endParaRPr lang="it-IT"/>
              </a:p>
            </p:txBody>
          </p:sp>
        </p:grpSp>
        <p:sp>
          <p:nvSpPr>
            <p:cNvPr id="26678" name="Oval 53"/>
            <p:cNvSpPr>
              <a:spLocks noChangeArrowheads="1"/>
            </p:cNvSpPr>
            <p:nvPr/>
          </p:nvSpPr>
          <p:spPr bwMode="auto">
            <a:xfrm>
              <a:off x="4105" y="1706"/>
              <a:ext cx="90" cy="91"/>
            </a:xfrm>
            <a:prstGeom prst="ellipse">
              <a:avLst/>
            </a:prstGeom>
            <a:solidFill>
              <a:schemeClr val="tx2"/>
            </a:solidFill>
            <a:ln w="9525">
              <a:solidFill>
                <a:schemeClr val="tx1"/>
              </a:solidFill>
              <a:round/>
              <a:headEnd/>
              <a:tailEnd/>
            </a:ln>
          </p:spPr>
          <p:txBody>
            <a:bodyPr wrap="none" anchor="ctr"/>
            <a:lstStyle/>
            <a:p>
              <a:pPr algn="ctr"/>
              <a:endParaRPr lang="it-IT"/>
            </a:p>
          </p:txBody>
        </p:sp>
        <p:sp>
          <p:nvSpPr>
            <p:cNvPr id="26679" name="Text Box 68"/>
            <p:cNvSpPr txBox="1">
              <a:spLocks noChangeArrowheads="1"/>
            </p:cNvSpPr>
            <p:nvPr/>
          </p:nvSpPr>
          <p:spPr bwMode="auto">
            <a:xfrm>
              <a:off x="3651" y="1797"/>
              <a:ext cx="1316" cy="231"/>
            </a:xfrm>
            <a:prstGeom prst="rect">
              <a:avLst/>
            </a:prstGeom>
            <a:noFill/>
            <a:ln w="9525">
              <a:noFill/>
              <a:miter lim="800000"/>
              <a:headEnd/>
              <a:tailEnd/>
            </a:ln>
          </p:spPr>
          <p:txBody>
            <a:bodyPr>
              <a:spAutoFit/>
            </a:bodyPr>
            <a:lstStyle/>
            <a:p>
              <a:pPr>
                <a:spcBef>
                  <a:spcPct val="50000"/>
                </a:spcBef>
              </a:pPr>
              <a:r>
                <a:rPr lang="it-IT" sz="1800"/>
                <a:t>E    D    C   B     E</a:t>
              </a:r>
            </a:p>
          </p:txBody>
        </p:sp>
      </p:grpSp>
      <p:grpSp>
        <p:nvGrpSpPr>
          <p:cNvPr id="8" name="Group 71"/>
          <p:cNvGrpSpPr>
            <a:grpSpLocks/>
          </p:cNvGrpSpPr>
          <p:nvPr/>
        </p:nvGrpSpPr>
        <p:grpSpPr bwMode="auto">
          <a:xfrm>
            <a:off x="5292725" y="3068638"/>
            <a:ext cx="3095625" cy="504825"/>
            <a:chOff x="3334" y="1933"/>
            <a:chExt cx="1950" cy="318"/>
          </a:xfrm>
        </p:grpSpPr>
        <p:grpSp>
          <p:nvGrpSpPr>
            <p:cNvPr id="9" name="Group 50"/>
            <p:cNvGrpSpPr>
              <a:grpSpLocks/>
            </p:cNvGrpSpPr>
            <p:nvPr/>
          </p:nvGrpSpPr>
          <p:grpSpPr bwMode="auto">
            <a:xfrm>
              <a:off x="3334" y="2205"/>
              <a:ext cx="1950" cy="0"/>
              <a:chOff x="3334" y="2069"/>
              <a:chExt cx="1950" cy="0"/>
            </a:xfrm>
          </p:grpSpPr>
          <p:sp>
            <p:nvSpPr>
              <p:cNvPr id="26675" name="Line 47"/>
              <p:cNvSpPr>
                <a:spLocks noChangeShapeType="1"/>
              </p:cNvSpPr>
              <p:nvPr/>
            </p:nvSpPr>
            <p:spPr bwMode="auto">
              <a:xfrm>
                <a:off x="4332" y="2069"/>
                <a:ext cx="952" cy="0"/>
              </a:xfrm>
              <a:prstGeom prst="line">
                <a:avLst/>
              </a:prstGeom>
              <a:noFill/>
              <a:ln w="57150">
                <a:solidFill>
                  <a:schemeClr val="tx1"/>
                </a:solidFill>
                <a:round/>
                <a:headEnd/>
                <a:tailEnd/>
              </a:ln>
            </p:spPr>
            <p:txBody>
              <a:bodyPr/>
              <a:lstStyle/>
              <a:p>
                <a:endParaRPr lang="it-IT"/>
              </a:p>
            </p:txBody>
          </p:sp>
          <p:sp>
            <p:nvSpPr>
              <p:cNvPr id="26676" name="Line 49"/>
              <p:cNvSpPr>
                <a:spLocks noChangeShapeType="1"/>
              </p:cNvSpPr>
              <p:nvPr/>
            </p:nvSpPr>
            <p:spPr bwMode="auto">
              <a:xfrm flipH="1">
                <a:off x="3334" y="2069"/>
                <a:ext cx="998" cy="0"/>
              </a:xfrm>
              <a:prstGeom prst="line">
                <a:avLst/>
              </a:prstGeom>
              <a:noFill/>
              <a:ln w="57150">
                <a:solidFill>
                  <a:srgbClr val="FF6600"/>
                </a:solidFill>
                <a:round/>
                <a:headEnd/>
                <a:tailEnd/>
              </a:ln>
            </p:spPr>
            <p:txBody>
              <a:bodyPr/>
              <a:lstStyle/>
              <a:p>
                <a:endParaRPr lang="it-IT"/>
              </a:p>
            </p:txBody>
          </p:sp>
        </p:grpSp>
        <p:sp>
          <p:nvSpPr>
            <p:cNvPr id="26673" name="Oval 55"/>
            <p:cNvSpPr>
              <a:spLocks noChangeArrowheads="1"/>
            </p:cNvSpPr>
            <p:nvPr/>
          </p:nvSpPr>
          <p:spPr bwMode="auto">
            <a:xfrm>
              <a:off x="4150" y="2160"/>
              <a:ext cx="90" cy="91"/>
            </a:xfrm>
            <a:prstGeom prst="ellipse">
              <a:avLst/>
            </a:prstGeom>
            <a:solidFill>
              <a:srgbClr val="FF6600"/>
            </a:solidFill>
            <a:ln w="9525">
              <a:solidFill>
                <a:schemeClr val="tx1"/>
              </a:solidFill>
              <a:round/>
              <a:headEnd/>
              <a:tailEnd/>
            </a:ln>
          </p:spPr>
          <p:txBody>
            <a:bodyPr wrap="none" anchor="ctr"/>
            <a:lstStyle/>
            <a:p>
              <a:pPr algn="ctr"/>
              <a:endParaRPr lang="it-IT"/>
            </a:p>
          </p:txBody>
        </p:sp>
        <p:sp>
          <p:nvSpPr>
            <p:cNvPr id="26674" name="Text Box 70"/>
            <p:cNvSpPr txBox="1">
              <a:spLocks noChangeArrowheads="1"/>
            </p:cNvSpPr>
            <p:nvPr/>
          </p:nvSpPr>
          <p:spPr bwMode="auto">
            <a:xfrm>
              <a:off x="3334" y="1933"/>
              <a:ext cx="1905" cy="231"/>
            </a:xfrm>
            <a:prstGeom prst="rect">
              <a:avLst/>
            </a:prstGeom>
            <a:noFill/>
            <a:ln w="9525">
              <a:noFill/>
              <a:miter lim="800000"/>
              <a:headEnd/>
              <a:tailEnd/>
            </a:ln>
          </p:spPr>
          <p:txBody>
            <a:bodyPr>
              <a:spAutoFit/>
            </a:bodyPr>
            <a:lstStyle/>
            <a:p>
              <a:pPr>
                <a:spcBef>
                  <a:spcPct val="50000"/>
                </a:spcBef>
              </a:pPr>
              <a:r>
                <a:rPr lang="it-IT" sz="1800"/>
                <a:t>A            D    C    B           A </a:t>
              </a:r>
            </a:p>
          </p:txBody>
        </p:sp>
      </p:grpSp>
      <p:grpSp>
        <p:nvGrpSpPr>
          <p:cNvPr id="10" name="Group 73"/>
          <p:cNvGrpSpPr>
            <a:grpSpLocks/>
          </p:cNvGrpSpPr>
          <p:nvPr/>
        </p:nvGrpSpPr>
        <p:grpSpPr bwMode="auto">
          <a:xfrm>
            <a:off x="5292725" y="3571875"/>
            <a:ext cx="2663825" cy="511175"/>
            <a:chOff x="3334" y="2250"/>
            <a:chExt cx="1678" cy="322"/>
          </a:xfrm>
        </p:grpSpPr>
        <p:sp>
          <p:nvSpPr>
            <p:cNvPr id="26669" name="Line 48"/>
            <p:cNvSpPr>
              <a:spLocks noChangeShapeType="1"/>
            </p:cNvSpPr>
            <p:nvPr/>
          </p:nvSpPr>
          <p:spPr bwMode="auto">
            <a:xfrm>
              <a:off x="3334" y="2296"/>
              <a:ext cx="1678" cy="0"/>
            </a:xfrm>
            <a:prstGeom prst="line">
              <a:avLst/>
            </a:prstGeom>
            <a:noFill/>
            <a:ln w="57150">
              <a:solidFill>
                <a:srgbClr val="FF6600"/>
              </a:solidFill>
              <a:round/>
              <a:headEnd/>
              <a:tailEnd/>
            </a:ln>
          </p:spPr>
          <p:txBody>
            <a:bodyPr/>
            <a:lstStyle/>
            <a:p>
              <a:endParaRPr lang="it-IT"/>
            </a:p>
          </p:txBody>
        </p:sp>
        <p:sp>
          <p:nvSpPr>
            <p:cNvPr id="26670" name="Oval 56"/>
            <p:cNvSpPr>
              <a:spLocks noChangeArrowheads="1"/>
            </p:cNvSpPr>
            <p:nvPr/>
          </p:nvSpPr>
          <p:spPr bwMode="auto">
            <a:xfrm>
              <a:off x="4150" y="2250"/>
              <a:ext cx="90" cy="91"/>
            </a:xfrm>
            <a:prstGeom prst="ellipse">
              <a:avLst/>
            </a:prstGeom>
            <a:solidFill>
              <a:srgbClr val="FF6600"/>
            </a:solidFill>
            <a:ln w="9525">
              <a:solidFill>
                <a:schemeClr val="tx1"/>
              </a:solidFill>
              <a:round/>
              <a:headEnd/>
              <a:tailEnd/>
            </a:ln>
          </p:spPr>
          <p:txBody>
            <a:bodyPr wrap="none" anchor="ctr"/>
            <a:lstStyle/>
            <a:p>
              <a:pPr algn="ctr"/>
              <a:endParaRPr lang="it-IT"/>
            </a:p>
          </p:txBody>
        </p:sp>
        <p:sp>
          <p:nvSpPr>
            <p:cNvPr id="26671" name="Text Box 72"/>
            <p:cNvSpPr txBox="1">
              <a:spLocks noChangeArrowheads="1"/>
            </p:cNvSpPr>
            <p:nvPr/>
          </p:nvSpPr>
          <p:spPr bwMode="auto">
            <a:xfrm>
              <a:off x="3334" y="2341"/>
              <a:ext cx="1588" cy="231"/>
            </a:xfrm>
            <a:prstGeom prst="rect">
              <a:avLst/>
            </a:prstGeom>
            <a:noFill/>
            <a:ln w="9525">
              <a:noFill/>
              <a:miter lim="800000"/>
              <a:headEnd/>
              <a:tailEnd/>
            </a:ln>
          </p:spPr>
          <p:txBody>
            <a:bodyPr>
              <a:spAutoFit/>
            </a:bodyPr>
            <a:lstStyle/>
            <a:p>
              <a:pPr>
                <a:spcBef>
                  <a:spcPct val="50000"/>
                </a:spcBef>
              </a:pPr>
              <a:r>
                <a:rPr lang="it-IT" sz="1800"/>
                <a:t>A             D    C   B     E</a:t>
              </a:r>
            </a:p>
          </p:txBody>
        </p:sp>
      </p:grpSp>
      <p:sp>
        <p:nvSpPr>
          <p:cNvPr id="26637" name="Rectangle 9"/>
          <p:cNvSpPr>
            <a:spLocks noChangeArrowheads="1"/>
          </p:cNvSpPr>
          <p:nvPr/>
        </p:nvSpPr>
        <p:spPr bwMode="auto">
          <a:xfrm>
            <a:off x="1331913" y="3209925"/>
            <a:ext cx="2016125" cy="1082675"/>
          </a:xfrm>
          <a:prstGeom prst="rect">
            <a:avLst/>
          </a:prstGeom>
          <a:solidFill>
            <a:schemeClr val="bg1"/>
          </a:solidFill>
          <a:ln w="57150">
            <a:noFill/>
            <a:miter lim="800000"/>
            <a:headEnd/>
            <a:tailEnd/>
          </a:ln>
        </p:spPr>
        <p:txBody>
          <a:bodyPr wrap="none" anchor="ctr"/>
          <a:lstStyle/>
          <a:p>
            <a:endParaRPr lang="it-IT"/>
          </a:p>
        </p:txBody>
      </p:sp>
      <p:grpSp>
        <p:nvGrpSpPr>
          <p:cNvPr id="11" name="Group 87"/>
          <p:cNvGrpSpPr>
            <a:grpSpLocks/>
          </p:cNvGrpSpPr>
          <p:nvPr/>
        </p:nvGrpSpPr>
        <p:grpSpPr bwMode="auto">
          <a:xfrm>
            <a:off x="395288" y="1970088"/>
            <a:ext cx="3673475" cy="2079625"/>
            <a:chOff x="249" y="1241"/>
            <a:chExt cx="2314" cy="1310"/>
          </a:xfrm>
        </p:grpSpPr>
        <p:sp>
          <p:nvSpPr>
            <p:cNvPr id="26647" name="Oval 8"/>
            <p:cNvSpPr>
              <a:spLocks noChangeArrowheads="1"/>
            </p:cNvSpPr>
            <p:nvPr/>
          </p:nvSpPr>
          <p:spPr bwMode="auto">
            <a:xfrm>
              <a:off x="965" y="1479"/>
              <a:ext cx="889" cy="952"/>
            </a:xfrm>
            <a:prstGeom prst="ellipse">
              <a:avLst/>
            </a:prstGeom>
            <a:noFill/>
            <a:ln w="57150">
              <a:solidFill>
                <a:schemeClr val="tx1"/>
              </a:solidFill>
              <a:round/>
              <a:headEnd/>
              <a:tailEnd/>
            </a:ln>
          </p:spPr>
          <p:txBody>
            <a:bodyPr wrap="none" anchor="ctr"/>
            <a:lstStyle/>
            <a:p>
              <a:endParaRPr lang="it-IT"/>
            </a:p>
          </p:txBody>
        </p:sp>
        <p:sp>
          <p:nvSpPr>
            <p:cNvPr id="26648" name="Rectangle 12"/>
            <p:cNvSpPr>
              <a:spLocks noChangeArrowheads="1"/>
            </p:cNvSpPr>
            <p:nvPr/>
          </p:nvSpPr>
          <p:spPr bwMode="auto">
            <a:xfrm>
              <a:off x="975" y="2040"/>
              <a:ext cx="952" cy="511"/>
            </a:xfrm>
            <a:prstGeom prst="rect">
              <a:avLst/>
            </a:prstGeom>
            <a:solidFill>
              <a:schemeClr val="bg1"/>
            </a:solidFill>
            <a:ln w="57150">
              <a:noFill/>
              <a:miter lim="800000"/>
              <a:headEnd/>
              <a:tailEnd/>
            </a:ln>
          </p:spPr>
          <p:txBody>
            <a:bodyPr wrap="none" anchor="ctr"/>
            <a:lstStyle/>
            <a:p>
              <a:endParaRPr lang="it-IT"/>
            </a:p>
          </p:txBody>
        </p:sp>
        <p:sp>
          <p:nvSpPr>
            <p:cNvPr id="26649" name="Text Box 29"/>
            <p:cNvSpPr txBox="1">
              <a:spLocks noChangeArrowheads="1"/>
            </p:cNvSpPr>
            <p:nvPr/>
          </p:nvSpPr>
          <p:spPr bwMode="auto">
            <a:xfrm>
              <a:off x="657" y="1241"/>
              <a:ext cx="1769" cy="692"/>
            </a:xfrm>
            <a:prstGeom prst="rect">
              <a:avLst/>
            </a:prstGeom>
            <a:noFill/>
            <a:ln w="9525">
              <a:noFill/>
              <a:miter lim="800000"/>
              <a:headEnd/>
              <a:tailEnd/>
            </a:ln>
          </p:spPr>
          <p:txBody>
            <a:bodyPr>
              <a:spAutoFit/>
            </a:bodyPr>
            <a:lstStyle/>
            <a:p>
              <a:pPr>
                <a:spcBef>
                  <a:spcPct val="50000"/>
                </a:spcBef>
              </a:pPr>
              <a:r>
                <a:rPr lang="it-IT"/>
                <a:t>             </a:t>
              </a:r>
              <a:r>
                <a:rPr lang="it-IT" sz="1800"/>
                <a:t>C</a:t>
              </a:r>
            </a:p>
            <a:p>
              <a:pPr>
                <a:lnSpc>
                  <a:spcPct val="50000"/>
                </a:lnSpc>
                <a:spcBef>
                  <a:spcPct val="50000"/>
                </a:spcBef>
              </a:pPr>
              <a:r>
                <a:rPr lang="it-IT" sz="1800"/>
                <a:t>     B </a:t>
              </a:r>
              <a:r>
                <a:rPr lang="it-IT"/>
                <a:t>                 </a:t>
              </a:r>
              <a:r>
                <a:rPr lang="it-IT" sz="1800"/>
                <a:t>D</a:t>
              </a:r>
            </a:p>
            <a:p>
              <a:pPr>
                <a:lnSpc>
                  <a:spcPct val="50000"/>
                </a:lnSpc>
                <a:spcBef>
                  <a:spcPct val="50000"/>
                </a:spcBef>
              </a:pPr>
              <a:r>
                <a:rPr lang="it-IT" sz="1800"/>
                <a:t>A                                  E                  </a:t>
              </a:r>
            </a:p>
          </p:txBody>
        </p:sp>
        <p:sp>
          <p:nvSpPr>
            <p:cNvPr id="26650" name="Oval 13"/>
            <p:cNvSpPr>
              <a:spLocks noChangeArrowheads="1"/>
            </p:cNvSpPr>
            <p:nvPr/>
          </p:nvSpPr>
          <p:spPr bwMode="auto">
            <a:xfrm>
              <a:off x="1137" y="1751"/>
              <a:ext cx="508" cy="529"/>
            </a:xfrm>
            <a:prstGeom prst="ellipse">
              <a:avLst/>
            </a:prstGeom>
            <a:noFill/>
            <a:ln w="57150">
              <a:solidFill>
                <a:srgbClr val="FF3300"/>
              </a:solidFill>
              <a:round/>
              <a:headEnd/>
              <a:tailEnd/>
            </a:ln>
          </p:spPr>
          <p:txBody>
            <a:bodyPr wrap="none" anchor="ctr"/>
            <a:lstStyle/>
            <a:p>
              <a:endParaRPr lang="it-IT"/>
            </a:p>
          </p:txBody>
        </p:sp>
        <p:sp>
          <p:nvSpPr>
            <p:cNvPr id="26651" name="Oval 14"/>
            <p:cNvSpPr>
              <a:spLocks noChangeArrowheads="1"/>
            </p:cNvSpPr>
            <p:nvPr/>
          </p:nvSpPr>
          <p:spPr bwMode="auto">
            <a:xfrm>
              <a:off x="1202" y="1842"/>
              <a:ext cx="344" cy="352"/>
            </a:xfrm>
            <a:prstGeom prst="ellipse">
              <a:avLst/>
            </a:prstGeom>
            <a:noFill/>
            <a:ln w="57150">
              <a:solidFill>
                <a:srgbClr val="FF3300"/>
              </a:solidFill>
              <a:round/>
              <a:headEnd/>
              <a:tailEnd/>
            </a:ln>
          </p:spPr>
          <p:txBody>
            <a:bodyPr wrap="none" anchor="ctr"/>
            <a:lstStyle/>
            <a:p>
              <a:endParaRPr lang="it-IT"/>
            </a:p>
          </p:txBody>
        </p:sp>
        <p:sp>
          <p:nvSpPr>
            <p:cNvPr id="26652" name="Line 15"/>
            <p:cNvSpPr>
              <a:spLocks noChangeShapeType="1"/>
            </p:cNvSpPr>
            <p:nvPr/>
          </p:nvSpPr>
          <p:spPr bwMode="auto">
            <a:xfrm>
              <a:off x="1474" y="2295"/>
              <a:ext cx="1043" cy="0"/>
            </a:xfrm>
            <a:prstGeom prst="line">
              <a:avLst/>
            </a:prstGeom>
            <a:noFill/>
            <a:ln w="57150">
              <a:solidFill>
                <a:srgbClr val="FF3300"/>
              </a:solidFill>
              <a:round/>
              <a:headEnd/>
              <a:tailEnd/>
            </a:ln>
          </p:spPr>
          <p:txBody>
            <a:bodyPr/>
            <a:lstStyle/>
            <a:p>
              <a:endParaRPr lang="it-IT"/>
            </a:p>
          </p:txBody>
        </p:sp>
        <p:sp>
          <p:nvSpPr>
            <p:cNvPr id="26653" name="Line 16"/>
            <p:cNvSpPr>
              <a:spLocks noChangeShapeType="1"/>
            </p:cNvSpPr>
            <p:nvPr/>
          </p:nvSpPr>
          <p:spPr bwMode="auto">
            <a:xfrm>
              <a:off x="249" y="2250"/>
              <a:ext cx="1043" cy="0"/>
            </a:xfrm>
            <a:prstGeom prst="line">
              <a:avLst/>
            </a:prstGeom>
            <a:noFill/>
            <a:ln w="57150">
              <a:solidFill>
                <a:srgbClr val="FF3300"/>
              </a:solidFill>
              <a:round/>
              <a:headEnd/>
              <a:tailEnd/>
            </a:ln>
          </p:spPr>
          <p:txBody>
            <a:bodyPr/>
            <a:lstStyle/>
            <a:p>
              <a:endParaRPr lang="it-IT"/>
            </a:p>
          </p:txBody>
        </p:sp>
        <p:sp>
          <p:nvSpPr>
            <p:cNvPr id="26654" name="Freeform 17"/>
            <p:cNvSpPr>
              <a:spLocks/>
            </p:cNvSpPr>
            <p:nvPr/>
          </p:nvSpPr>
          <p:spPr bwMode="auto">
            <a:xfrm>
              <a:off x="1324" y="2262"/>
              <a:ext cx="195" cy="44"/>
            </a:xfrm>
            <a:custGeom>
              <a:avLst/>
              <a:gdLst>
                <a:gd name="T0" fmla="*/ 0 w 126"/>
                <a:gd name="T1" fmla="*/ 0 h 55"/>
                <a:gd name="T2" fmla="*/ 467 w 126"/>
                <a:gd name="T3" fmla="*/ 28 h 55"/>
                <a:gd name="T4" fmla="*/ 0 60000 65536"/>
                <a:gd name="T5" fmla="*/ 0 60000 65536"/>
                <a:gd name="T6" fmla="*/ 0 w 126"/>
                <a:gd name="T7" fmla="*/ 0 h 55"/>
                <a:gd name="T8" fmla="*/ 126 w 126"/>
                <a:gd name="T9" fmla="*/ 55 h 55"/>
              </a:gdLst>
              <a:ahLst/>
              <a:cxnLst>
                <a:cxn ang="T4">
                  <a:pos x="T0" y="T1"/>
                </a:cxn>
                <a:cxn ang="T5">
                  <a:pos x="T2" y="T3"/>
                </a:cxn>
              </a:cxnLst>
              <a:rect l="T6" t="T7" r="T8" b="T9"/>
              <a:pathLst>
                <a:path w="126" h="55">
                  <a:moveTo>
                    <a:pt x="0" y="0"/>
                  </a:moveTo>
                  <a:cubicBezTo>
                    <a:pt x="36" y="25"/>
                    <a:pt x="81" y="55"/>
                    <a:pt x="126" y="55"/>
                  </a:cubicBezTo>
                </a:path>
              </a:pathLst>
            </a:custGeom>
            <a:solidFill>
              <a:srgbClr val="FF3300"/>
            </a:solidFill>
            <a:ln w="9525">
              <a:solidFill>
                <a:srgbClr val="FF3300"/>
              </a:solidFill>
              <a:round/>
              <a:headEnd/>
              <a:tailEnd/>
            </a:ln>
          </p:spPr>
          <p:txBody>
            <a:bodyPr/>
            <a:lstStyle/>
            <a:p>
              <a:endParaRPr lang="it-IT"/>
            </a:p>
          </p:txBody>
        </p:sp>
        <p:sp>
          <p:nvSpPr>
            <p:cNvPr id="26655" name="Line 18"/>
            <p:cNvSpPr>
              <a:spLocks noChangeShapeType="1"/>
            </p:cNvSpPr>
            <p:nvPr/>
          </p:nvSpPr>
          <p:spPr bwMode="auto">
            <a:xfrm>
              <a:off x="1383" y="2205"/>
              <a:ext cx="1134" cy="0"/>
            </a:xfrm>
            <a:prstGeom prst="line">
              <a:avLst/>
            </a:prstGeom>
            <a:noFill/>
            <a:ln w="57150">
              <a:solidFill>
                <a:srgbClr val="FF3300"/>
              </a:solidFill>
              <a:round/>
              <a:headEnd/>
              <a:tailEnd/>
            </a:ln>
          </p:spPr>
          <p:txBody>
            <a:bodyPr/>
            <a:lstStyle/>
            <a:p>
              <a:endParaRPr lang="it-IT"/>
            </a:p>
          </p:txBody>
        </p:sp>
        <p:sp>
          <p:nvSpPr>
            <p:cNvPr id="26656" name="Line 19"/>
            <p:cNvSpPr>
              <a:spLocks noChangeShapeType="1"/>
            </p:cNvSpPr>
            <p:nvPr/>
          </p:nvSpPr>
          <p:spPr bwMode="auto">
            <a:xfrm>
              <a:off x="249" y="2159"/>
              <a:ext cx="1043" cy="0"/>
            </a:xfrm>
            <a:prstGeom prst="line">
              <a:avLst/>
            </a:prstGeom>
            <a:noFill/>
            <a:ln w="57150">
              <a:solidFill>
                <a:srgbClr val="FF3300"/>
              </a:solidFill>
              <a:round/>
              <a:headEnd/>
              <a:tailEnd/>
            </a:ln>
          </p:spPr>
          <p:txBody>
            <a:bodyPr/>
            <a:lstStyle/>
            <a:p>
              <a:endParaRPr lang="it-IT"/>
            </a:p>
          </p:txBody>
        </p:sp>
        <p:sp>
          <p:nvSpPr>
            <p:cNvPr id="26657" name="Freeform 20"/>
            <p:cNvSpPr>
              <a:spLocks/>
            </p:cNvSpPr>
            <p:nvPr/>
          </p:nvSpPr>
          <p:spPr bwMode="auto">
            <a:xfrm>
              <a:off x="1310" y="2278"/>
              <a:ext cx="179" cy="36"/>
            </a:xfrm>
            <a:custGeom>
              <a:avLst/>
              <a:gdLst>
                <a:gd name="T0" fmla="*/ 22 w 179"/>
                <a:gd name="T1" fmla="*/ 7 h 36"/>
                <a:gd name="T2" fmla="*/ 156 w 179"/>
                <a:gd name="T3" fmla="*/ 15 h 36"/>
                <a:gd name="T4" fmla="*/ 179 w 179"/>
                <a:gd name="T5" fmla="*/ 23 h 36"/>
                <a:gd name="T6" fmla="*/ 156 w 179"/>
                <a:gd name="T7" fmla="*/ 31 h 36"/>
                <a:gd name="T8" fmla="*/ 132 w 179"/>
                <a:gd name="T9" fmla="*/ 23 h 36"/>
                <a:gd name="T10" fmla="*/ 37 w 179"/>
                <a:gd name="T11" fmla="*/ 31 h 36"/>
                <a:gd name="T12" fmla="*/ 29 w 179"/>
                <a:gd name="T13" fmla="*/ 7 h 36"/>
                <a:gd name="T14" fmla="*/ 6 w 179"/>
                <a:gd name="T15" fmla="*/ 0 h 36"/>
                <a:gd name="T16" fmla="*/ 22 w 179"/>
                <a:gd name="T17" fmla="*/ 7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9"/>
                <a:gd name="T28" fmla="*/ 0 h 36"/>
                <a:gd name="T29" fmla="*/ 179 w 179"/>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9" h="36">
                  <a:moveTo>
                    <a:pt x="22" y="7"/>
                  </a:moveTo>
                  <a:cubicBezTo>
                    <a:pt x="67" y="10"/>
                    <a:pt x="111" y="10"/>
                    <a:pt x="156" y="15"/>
                  </a:cubicBezTo>
                  <a:cubicBezTo>
                    <a:pt x="164" y="16"/>
                    <a:pt x="179" y="15"/>
                    <a:pt x="179" y="23"/>
                  </a:cubicBezTo>
                  <a:cubicBezTo>
                    <a:pt x="179" y="31"/>
                    <a:pt x="164" y="28"/>
                    <a:pt x="156" y="31"/>
                  </a:cubicBezTo>
                  <a:cubicBezTo>
                    <a:pt x="148" y="28"/>
                    <a:pt x="140" y="23"/>
                    <a:pt x="132" y="23"/>
                  </a:cubicBezTo>
                  <a:cubicBezTo>
                    <a:pt x="100" y="23"/>
                    <a:pt x="68" y="36"/>
                    <a:pt x="37" y="31"/>
                  </a:cubicBezTo>
                  <a:cubicBezTo>
                    <a:pt x="29" y="30"/>
                    <a:pt x="35" y="13"/>
                    <a:pt x="29" y="7"/>
                  </a:cubicBezTo>
                  <a:cubicBezTo>
                    <a:pt x="23" y="1"/>
                    <a:pt x="14" y="0"/>
                    <a:pt x="6" y="0"/>
                  </a:cubicBezTo>
                  <a:cubicBezTo>
                    <a:pt x="0" y="0"/>
                    <a:pt x="17" y="5"/>
                    <a:pt x="22" y="7"/>
                  </a:cubicBezTo>
                  <a:close/>
                </a:path>
              </a:pathLst>
            </a:custGeom>
            <a:solidFill>
              <a:srgbClr val="FF3300"/>
            </a:solidFill>
            <a:ln w="9525">
              <a:solidFill>
                <a:srgbClr val="FF3300"/>
              </a:solidFill>
              <a:round/>
              <a:headEnd/>
              <a:tailEnd/>
            </a:ln>
          </p:spPr>
          <p:txBody>
            <a:bodyPr/>
            <a:lstStyle/>
            <a:p>
              <a:endParaRPr lang="it-IT"/>
            </a:p>
          </p:txBody>
        </p:sp>
        <p:sp>
          <p:nvSpPr>
            <p:cNvPr id="26658" name="Rectangle 21"/>
            <p:cNvSpPr>
              <a:spLocks noChangeArrowheads="1"/>
            </p:cNvSpPr>
            <p:nvPr/>
          </p:nvSpPr>
          <p:spPr bwMode="auto">
            <a:xfrm>
              <a:off x="884" y="1978"/>
              <a:ext cx="136" cy="90"/>
            </a:xfrm>
            <a:prstGeom prst="rect">
              <a:avLst/>
            </a:prstGeom>
            <a:solidFill>
              <a:schemeClr val="bg1"/>
            </a:solidFill>
            <a:ln w="9525">
              <a:noFill/>
              <a:miter lim="800000"/>
              <a:headEnd/>
              <a:tailEnd/>
            </a:ln>
          </p:spPr>
          <p:txBody>
            <a:bodyPr wrap="none" anchor="ctr"/>
            <a:lstStyle/>
            <a:p>
              <a:endParaRPr lang="it-IT"/>
            </a:p>
          </p:txBody>
        </p:sp>
        <p:sp>
          <p:nvSpPr>
            <p:cNvPr id="26659" name="Line 22"/>
            <p:cNvSpPr>
              <a:spLocks noChangeShapeType="1"/>
            </p:cNvSpPr>
            <p:nvPr/>
          </p:nvSpPr>
          <p:spPr bwMode="auto">
            <a:xfrm>
              <a:off x="249" y="1978"/>
              <a:ext cx="726" cy="0"/>
            </a:xfrm>
            <a:prstGeom prst="line">
              <a:avLst/>
            </a:prstGeom>
            <a:noFill/>
            <a:ln w="57150">
              <a:solidFill>
                <a:schemeClr val="tx1"/>
              </a:solidFill>
              <a:round/>
              <a:headEnd/>
              <a:tailEnd/>
            </a:ln>
          </p:spPr>
          <p:txBody>
            <a:bodyPr/>
            <a:lstStyle/>
            <a:p>
              <a:endParaRPr lang="it-IT"/>
            </a:p>
          </p:txBody>
        </p:sp>
        <p:sp>
          <p:nvSpPr>
            <p:cNvPr id="26660" name="Line 23"/>
            <p:cNvSpPr>
              <a:spLocks noChangeShapeType="1"/>
            </p:cNvSpPr>
            <p:nvPr/>
          </p:nvSpPr>
          <p:spPr bwMode="auto">
            <a:xfrm>
              <a:off x="249" y="2068"/>
              <a:ext cx="817" cy="0"/>
            </a:xfrm>
            <a:prstGeom prst="line">
              <a:avLst/>
            </a:prstGeom>
            <a:noFill/>
            <a:ln w="57150">
              <a:solidFill>
                <a:schemeClr val="tx1"/>
              </a:solidFill>
              <a:round/>
              <a:headEnd/>
              <a:tailEnd/>
            </a:ln>
          </p:spPr>
          <p:txBody>
            <a:bodyPr/>
            <a:lstStyle/>
            <a:p>
              <a:endParaRPr lang="it-IT"/>
            </a:p>
          </p:txBody>
        </p:sp>
        <p:sp>
          <p:nvSpPr>
            <p:cNvPr id="26661" name="Rectangle 24"/>
            <p:cNvSpPr>
              <a:spLocks noChangeArrowheads="1"/>
            </p:cNvSpPr>
            <p:nvPr/>
          </p:nvSpPr>
          <p:spPr bwMode="auto">
            <a:xfrm>
              <a:off x="1791" y="1978"/>
              <a:ext cx="136" cy="90"/>
            </a:xfrm>
            <a:prstGeom prst="rect">
              <a:avLst/>
            </a:prstGeom>
            <a:solidFill>
              <a:schemeClr val="bg1"/>
            </a:solidFill>
            <a:ln w="9525">
              <a:noFill/>
              <a:miter lim="800000"/>
              <a:headEnd/>
              <a:tailEnd/>
            </a:ln>
          </p:spPr>
          <p:txBody>
            <a:bodyPr wrap="none" anchor="ctr"/>
            <a:lstStyle/>
            <a:p>
              <a:endParaRPr lang="it-IT"/>
            </a:p>
          </p:txBody>
        </p:sp>
        <p:sp>
          <p:nvSpPr>
            <p:cNvPr id="26662" name="Line 25"/>
            <p:cNvSpPr>
              <a:spLocks noChangeShapeType="1"/>
            </p:cNvSpPr>
            <p:nvPr/>
          </p:nvSpPr>
          <p:spPr bwMode="auto">
            <a:xfrm>
              <a:off x="1836" y="1978"/>
              <a:ext cx="636" cy="1"/>
            </a:xfrm>
            <a:prstGeom prst="line">
              <a:avLst/>
            </a:prstGeom>
            <a:noFill/>
            <a:ln w="57150">
              <a:solidFill>
                <a:schemeClr val="tx1"/>
              </a:solidFill>
              <a:round/>
              <a:headEnd/>
              <a:tailEnd/>
            </a:ln>
          </p:spPr>
          <p:txBody>
            <a:bodyPr/>
            <a:lstStyle/>
            <a:p>
              <a:endParaRPr lang="it-IT"/>
            </a:p>
          </p:txBody>
        </p:sp>
        <p:sp>
          <p:nvSpPr>
            <p:cNvPr id="26663" name="Line 26"/>
            <p:cNvSpPr>
              <a:spLocks noChangeShapeType="1"/>
            </p:cNvSpPr>
            <p:nvPr/>
          </p:nvSpPr>
          <p:spPr bwMode="auto">
            <a:xfrm>
              <a:off x="1746" y="2068"/>
              <a:ext cx="726" cy="0"/>
            </a:xfrm>
            <a:prstGeom prst="line">
              <a:avLst/>
            </a:prstGeom>
            <a:noFill/>
            <a:ln w="57150">
              <a:solidFill>
                <a:schemeClr val="tx1"/>
              </a:solidFill>
              <a:round/>
              <a:headEnd/>
              <a:tailEnd/>
            </a:ln>
          </p:spPr>
          <p:txBody>
            <a:bodyPr/>
            <a:lstStyle/>
            <a:p>
              <a:endParaRPr lang="it-IT"/>
            </a:p>
          </p:txBody>
        </p:sp>
        <p:sp>
          <p:nvSpPr>
            <p:cNvPr id="26664" name="Text Box 30"/>
            <p:cNvSpPr txBox="1">
              <a:spLocks noChangeArrowheads="1"/>
            </p:cNvSpPr>
            <p:nvPr/>
          </p:nvSpPr>
          <p:spPr bwMode="auto">
            <a:xfrm>
              <a:off x="567" y="1843"/>
              <a:ext cx="1996" cy="544"/>
            </a:xfrm>
            <a:prstGeom prst="rect">
              <a:avLst/>
            </a:prstGeom>
            <a:noFill/>
            <a:ln w="9525">
              <a:noFill/>
              <a:miter lim="800000"/>
              <a:headEnd/>
              <a:tailEnd/>
            </a:ln>
          </p:spPr>
          <p:txBody>
            <a:bodyPr>
              <a:spAutoFit/>
            </a:bodyPr>
            <a:lstStyle/>
            <a:p>
              <a:pPr>
                <a:lnSpc>
                  <a:spcPct val="50000"/>
                </a:lnSpc>
                <a:spcBef>
                  <a:spcPct val="50000"/>
                </a:spcBef>
              </a:pPr>
              <a:r>
                <a:rPr lang="it-IT" sz="1800"/>
                <a:t>                   C</a:t>
              </a:r>
            </a:p>
            <a:p>
              <a:pPr>
                <a:lnSpc>
                  <a:spcPct val="50000"/>
                </a:lnSpc>
                <a:spcBef>
                  <a:spcPct val="50000"/>
                </a:spcBef>
              </a:pPr>
              <a:r>
                <a:rPr lang="it-IT" sz="1800"/>
                <a:t>                  B D</a:t>
              </a:r>
            </a:p>
            <a:p>
              <a:pPr>
                <a:lnSpc>
                  <a:spcPct val="80000"/>
                </a:lnSpc>
                <a:spcBef>
                  <a:spcPct val="50000"/>
                </a:spcBef>
              </a:pPr>
              <a:r>
                <a:rPr lang="it-IT" sz="1800"/>
                <a:t>   A                                 E</a:t>
              </a:r>
              <a:endParaRPr lang="it-IT"/>
            </a:p>
          </p:txBody>
        </p:sp>
        <p:sp>
          <p:nvSpPr>
            <p:cNvPr id="26665" name="Oval 39"/>
            <p:cNvSpPr>
              <a:spLocks noChangeArrowheads="1"/>
            </p:cNvSpPr>
            <p:nvPr/>
          </p:nvSpPr>
          <p:spPr bwMode="auto">
            <a:xfrm>
              <a:off x="1565" y="1570"/>
              <a:ext cx="136" cy="136"/>
            </a:xfrm>
            <a:prstGeom prst="ellipse">
              <a:avLst/>
            </a:prstGeom>
            <a:solidFill>
              <a:schemeClr val="tx1"/>
            </a:solidFill>
            <a:ln w="9525">
              <a:solidFill>
                <a:schemeClr val="tx1"/>
              </a:solidFill>
              <a:round/>
              <a:headEnd/>
              <a:tailEnd/>
            </a:ln>
          </p:spPr>
          <p:txBody>
            <a:bodyPr wrap="none" anchor="ctr"/>
            <a:lstStyle/>
            <a:p>
              <a:pPr algn="ctr"/>
              <a:endParaRPr lang="it-IT"/>
            </a:p>
          </p:txBody>
        </p:sp>
        <p:sp>
          <p:nvSpPr>
            <p:cNvPr id="26666" name="Oval 40"/>
            <p:cNvSpPr>
              <a:spLocks noChangeArrowheads="1"/>
            </p:cNvSpPr>
            <p:nvPr/>
          </p:nvSpPr>
          <p:spPr bwMode="auto">
            <a:xfrm>
              <a:off x="1474" y="1797"/>
              <a:ext cx="136" cy="136"/>
            </a:xfrm>
            <a:prstGeom prst="ellipse">
              <a:avLst/>
            </a:prstGeom>
            <a:solidFill>
              <a:srgbClr val="FF3300"/>
            </a:solidFill>
            <a:ln w="9525">
              <a:solidFill>
                <a:schemeClr val="tx1"/>
              </a:solidFill>
              <a:round/>
              <a:headEnd/>
              <a:tailEnd/>
            </a:ln>
          </p:spPr>
          <p:txBody>
            <a:bodyPr wrap="none" anchor="ctr"/>
            <a:lstStyle/>
            <a:p>
              <a:pPr algn="ctr"/>
              <a:endParaRPr lang="it-IT"/>
            </a:p>
          </p:txBody>
        </p:sp>
        <p:sp>
          <p:nvSpPr>
            <p:cNvPr id="26667" name="Arc 79"/>
            <p:cNvSpPr>
              <a:spLocks/>
            </p:cNvSpPr>
            <p:nvPr/>
          </p:nvSpPr>
          <p:spPr bwMode="auto">
            <a:xfrm rot="10800000" flipV="1">
              <a:off x="1066" y="1616"/>
              <a:ext cx="363" cy="454"/>
            </a:xfrm>
            <a:custGeom>
              <a:avLst/>
              <a:gdLst>
                <a:gd name="T0" fmla="*/ 0 w 21600"/>
                <a:gd name="T1" fmla="*/ 0 h 21557"/>
                <a:gd name="T2" fmla="*/ 0 w 21600"/>
                <a:gd name="T3" fmla="*/ 0 h 21557"/>
                <a:gd name="T4" fmla="*/ 0 w 21600"/>
                <a:gd name="T5" fmla="*/ 0 h 21557"/>
                <a:gd name="T6" fmla="*/ 0 60000 65536"/>
                <a:gd name="T7" fmla="*/ 0 60000 65536"/>
                <a:gd name="T8" fmla="*/ 0 60000 65536"/>
                <a:gd name="T9" fmla="*/ 0 w 21600"/>
                <a:gd name="T10" fmla="*/ 0 h 21557"/>
                <a:gd name="T11" fmla="*/ 21600 w 21600"/>
                <a:gd name="T12" fmla="*/ 21557 h 21557"/>
              </a:gdLst>
              <a:ahLst/>
              <a:cxnLst>
                <a:cxn ang="T6">
                  <a:pos x="T0" y="T1"/>
                </a:cxn>
                <a:cxn ang="T7">
                  <a:pos x="T2" y="T3"/>
                </a:cxn>
                <a:cxn ang="T8">
                  <a:pos x="T4" y="T5"/>
                </a:cxn>
              </a:cxnLst>
              <a:rect l="T9" t="T10" r="T11" b="T12"/>
              <a:pathLst>
                <a:path w="21600" h="21557" fill="none" extrusionOk="0">
                  <a:moveTo>
                    <a:pt x="1364" y="0"/>
                  </a:moveTo>
                  <a:cubicBezTo>
                    <a:pt x="12741" y="720"/>
                    <a:pt x="21600" y="10157"/>
                    <a:pt x="21600" y="21557"/>
                  </a:cubicBezTo>
                </a:path>
                <a:path w="21600" h="21557" stroke="0" extrusionOk="0">
                  <a:moveTo>
                    <a:pt x="1364" y="0"/>
                  </a:moveTo>
                  <a:cubicBezTo>
                    <a:pt x="12741" y="720"/>
                    <a:pt x="21600" y="10157"/>
                    <a:pt x="21600" y="21557"/>
                  </a:cubicBezTo>
                  <a:lnTo>
                    <a:pt x="0" y="21557"/>
                  </a:lnTo>
                  <a:close/>
                </a:path>
              </a:pathLst>
            </a:custGeom>
            <a:noFill/>
            <a:ln w="57150">
              <a:solidFill>
                <a:schemeClr val="tx1"/>
              </a:solidFill>
              <a:round/>
              <a:headEnd/>
              <a:tailEnd/>
            </a:ln>
          </p:spPr>
          <p:txBody>
            <a:bodyPr wrap="none" anchor="ctr"/>
            <a:lstStyle/>
            <a:p>
              <a:endParaRPr lang="it-IT"/>
            </a:p>
          </p:txBody>
        </p:sp>
        <p:sp>
          <p:nvSpPr>
            <p:cNvPr id="26668" name="Arc 81"/>
            <p:cNvSpPr>
              <a:spLocks/>
            </p:cNvSpPr>
            <p:nvPr/>
          </p:nvSpPr>
          <p:spPr bwMode="auto">
            <a:xfrm>
              <a:off x="1383" y="1616"/>
              <a:ext cx="363" cy="45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7150">
              <a:solidFill>
                <a:schemeClr val="tx1"/>
              </a:solidFill>
              <a:round/>
              <a:headEnd/>
              <a:tailEnd/>
            </a:ln>
          </p:spPr>
          <p:txBody>
            <a:bodyPr wrap="none" anchor="ctr"/>
            <a:lstStyle/>
            <a:p>
              <a:endParaRPr lang="it-IT"/>
            </a:p>
          </p:txBody>
        </p:sp>
      </p:grpSp>
      <p:grpSp>
        <p:nvGrpSpPr>
          <p:cNvPr id="12" name="Group 86"/>
          <p:cNvGrpSpPr>
            <a:grpSpLocks/>
          </p:cNvGrpSpPr>
          <p:nvPr/>
        </p:nvGrpSpPr>
        <p:grpSpPr bwMode="auto">
          <a:xfrm>
            <a:off x="7812088" y="1844675"/>
            <a:ext cx="1331912" cy="1871663"/>
            <a:chOff x="4921" y="1162"/>
            <a:chExt cx="839" cy="1179"/>
          </a:xfrm>
        </p:grpSpPr>
        <p:sp>
          <p:nvSpPr>
            <p:cNvPr id="26644" name="AutoShape 83"/>
            <p:cNvSpPr>
              <a:spLocks/>
            </p:cNvSpPr>
            <p:nvPr/>
          </p:nvSpPr>
          <p:spPr bwMode="auto">
            <a:xfrm>
              <a:off x="5375" y="1752"/>
              <a:ext cx="136" cy="589"/>
            </a:xfrm>
            <a:prstGeom prst="rightBrace">
              <a:avLst>
                <a:gd name="adj1" fmla="val 36091"/>
                <a:gd name="adj2" fmla="val 50000"/>
              </a:avLst>
            </a:prstGeom>
            <a:noFill/>
            <a:ln w="9525">
              <a:solidFill>
                <a:schemeClr val="tx1"/>
              </a:solidFill>
              <a:round/>
              <a:headEnd/>
              <a:tailEnd/>
            </a:ln>
          </p:spPr>
          <p:txBody>
            <a:bodyPr wrap="none" anchor="ctr"/>
            <a:lstStyle/>
            <a:p>
              <a:endParaRPr lang="it-IT"/>
            </a:p>
          </p:txBody>
        </p:sp>
        <p:sp>
          <p:nvSpPr>
            <p:cNvPr id="26645" name="Text Box 84"/>
            <p:cNvSpPr txBox="1">
              <a:spLocks noChangeArrowheads="1"/>
            </p:cNvSpPr>
            <p:nvPr/>
          </p:nvSpPr>
          <p:spPr bwMode="auto">
            <a:xfrm>
              <a:off x="4921" y="1162"/>
              <a:ext cx="839" cy="366"/>
            </a:xfrm>
            <a:prstGeom prst="rect">
              <a:avLst/>
            </a:prstGeom>
            <a:noFill/>
            <a:ln w="9525">
              <a:noFill/>
              <a:miter lim="800000"/>
              <a:headEnd/>
              <a:tailEnd/>
            </a:ln>
          </p:spPr>
          <p:txBody>
            <a:bodyPr>
              <a:spAutoFit/>
            </a:bodyPr>
            <a:lstStyle/>
            <a:p>
              <a:pPr>
                <a:spcBef>
                  <a:spcPct val="50000"/>
                </a:spcBef>
              </a:pPr>
              <a:r>
                <a:rPr lang="it-IT" sz="1600"/>
                <a:t>Cromatidi sbilanciati</a:t>
              </a:r>
            </a:p>
          </p:txBody>
        </p:sp>
        <p:cxnSp>
          <p:nvCxnSpPr>
            <p:cNvPr id="26646" name="AutoShape 85"/>
            <p:cNvCxnSpPr>
              <a:cxnSpLocks noChangeShapeType="1"/>
              <a:stCxn id="26645" idx="2"/>
              <a:endCxn id="26644" idx="1"/>
            </p:cNvCxnSpPr>
            <p:nvPr/>
          </p:nvCxnSpPr>
          <p:spPr bwMode="auto">
            <a:xfrm rot="16200000" flipH="1">
              <a:off x="5166" y="1703"/>
              <a:ext cx="519" cy="170"/>
            </a:xfrm>
            <a:prstGeom prst="bentConnector4">
              <a:avLst>
                <a:gd name="adj1" fmla="val 21579"/>
                <a:gd name="adj2" fmla="val 184704"/>
              </a:avLst>
            </a:prstGeom>
            <a:noFill/>
            <a:ln w="9525">
              <a:solidFill>
                <a:schemeClr val="tx1"/>
              </a:solidFill>
              <a:miter lim="800000"/>
              <a:headEnd/>
              <a:tailEnd type="triangle" w="med" len="med"/>
            </a:ln>
          </p:spPr>
        </p:cxnSp>
      </p:grpSp>
      <p:grpSp>
        <p:nvGrpSpPr>
          <p:cNvPr id="13" name="Group 88"/>
          <p:cNvGrpSpPr>
            <a:grpSpLocks/>
          </p:cNvGrpSpPr>
          <p:nvPr/>
        </p:nvGrpSpPr>
        <p:grpSpPr bwMode="auto">
          <a:xfrm>
            <a:off x="4140200" y="2349500"/>
            <a:ext cx="1225550" cy="504825"/>
            <a:chOff x="2426" y="1570"/>
            <a:chExt cx="772" cy="318"/>
          </a:xfrm>
        </p:grpSpPr>
        <p:sp>
          <p:nvSpPr>
            <p:cNvPr id="26642" name="Text Box 89"/>
            <p:cNvSpPr txBox="1">
              <a:spLocks noChangeArrowheads="1"/>
            </p:cNvSpPr>
            <p:nvPr/>
          </p:nvSpPr>
          <p:spPr bwMode="auto">
            <a:xfrm>
              <a:off x="2426" y="1657"/>
              <a:ext cx="772" cy="231"/>
            </a:xfrm>
            <a:prstGeom prst="rect">
              <a:avLst/>
            </a:prstGeom>
            <a:noFill/>
            <a:ln w="9525">
              <a:noFill/>
              <a:miter lim="800000"/>
              <a:headEnd/>
              <a:tailEnd/>
            </a:ln>
          </p:spPr>
          <p:txBody>
            <a:bodyPr>
              <a:spAutoFit/>
            </a:bodyPr>
            <a:lstStyle/>
            <a:p>
              <a:pPr>
                <a:spcBef>
                  <a:spcPct val="50000"/>
                </a:spcBef>
              </a:pPr>
              <a:r>
                <a:rPr lang="it-IT" sz="1800"/>
                <a:t>Anafase II</a:t>
              </a:r>
            </a:p>
          </p:txBody>
        </p:sp>
        <p:sp>
          <p:nvSpPr>
            <p:cNvPr id="26643" name="AutoShape 90"/>
            <p:cNvSpPr>
              <a:spLocks noChangeArrowheads="1"/>
            </p:cNvSpPr>
            <p:nvPr/>
          </p:nvSpPr>
          <p:spPr bwMode="auto">
            <a:xfrm>
              <a:off x="2517" y="1570"/>
              <a:ext cx="544" cy="46"/>
            </a:xfrm>
            <a:prstGeom prst="rightArrow">
              <a:avLst>
                <a:gd name="adj1" fmla="val 50000"/>
                <a:gd name="adj2" fmla="val 295652"/>
              </a:avLst>
            </a:prstGeom>
            <a:solidFill>
              <a:schemeClr val="accent1"/>
            </a:solidFill>
            <a:ln w="9525">
              <a:solidFill>
                <a:schemeClr val="tx1"/>
              </a:solidFill>
              <a:miter lim="800000"/>
              <a:headEnd/>
              <a:tailEnd/>
            </a:ln>
          </p:spPr>
          <p:txBody>
            <a:bodyPr wrap="none" anchor="ctr"/>
            <a:lstStyle/>
            <a:p>
              <a:endParaRPr lang="it-IT"/>
            </a:p>
          </p:txBody>
        </p:sp>
      </p:grpSp>
      <p:sp>
        <p:nvSpPr>
          <p:cNvPr id="83035" name="Text Box 91"/>
          <p:cNvSpPr txBox="1">
            <a:spLocks noChangeArrowheads="1"/>
          </p:cNvSpPr>
          <p:nvPr/>
        </p:nvSpPr>
        <p:spPr bwMode="auto">
          <a:xfrm>
            <a:off x="395288" y="4076700"/>
            <a:ext cx="4602162" cy="1830388"/>
          </a:xfrm>
          <a:prstGeom prst="rect">
            <a:avLst/>
          </a:prstGeom>
          <a:solidFill>
            <a:srgbClr val="FFFF00"/>
          </a:solidFill>
          <a:ln w="9525">
            <a:noFill/>
            <a:miter lim="800000"/>
            <a:headEnd/>
            <a:tailEnd/>
          </a:ln>
        </p:spPr>
        <p:txBody>
          <a:bodyPr>
            <a:spAutoFit/>
          </a:bodyPr>
          <a:lstStyle/>
          <a:p>
            <a:pPr eaLnBrk="0" hangingPunct="0">
              <a:lnSpc>
                <a:spcPct val="75000"/>
              </a:lnSpc>
              <a:spcBef>
                <a:spcPct val="50000"/>
              </a:spcBef>
            </a:pPr>
            <a:r>
              <a:rPr lang="it-IT"/>
              <a:t>EFFETTI GENETICI</a:t>
            </a:r>
            <a:r>
              <a:rPr lang="it-IT">
                <a:solidFill>
                  <a:schemeClr val="accent2"/>
                </a:solidFill>
              </a:rPr>
              <a:t>:</a:t>
            </a:r>
            <a:endParaRPr lang="it-IT"/>
          </a:p>
          <a:p>
            <a:pPr eaLnBrk="0" hangingPunct="0">
              <a:lnSpc>
                <a:spcPct val="75000"/>
              </a:lnSpc>
              <a:spcBef>
                <a:spcPct val="50000"/>
              </a:spcBef>
              <a:buFontTx/>
              <a:buChar char="•"/>
            </a:pPr>
            <a:r>
              <a:rPr lang="it-IT"/>
              <a:t> soppressione dei prodotti del crossing over entro la regione invertita;</a:t>
            </a:r>
          </a:p>
          <a:p>
            <a:pPr eaLnBrk="0" hangingPunct="0">
              <a:lnSpc>
                <a:spcPct val="75000"/>
              </a:lnSpc>
              <a:spcBef>
                <a:spcPct val="50000"/>
              </a:spcBef>
              <a:buFontTx/>
              <a:buChar char="•"/>
            </a:pPr>
            <a:r>
              <a:rPr lang="it-IT"/>
              <a:t> riduzione della fecondità.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trips(downRight)">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1000" fill="hold"/>
                                        <p:tgtEl>
                                          <p:spTgt spid="5"/>
                                        </p:tgtEl>
                                        <p:attrNameLst>
                                          <p:attrName>ppt_w</p:attrName>
                                        </p:attrNameLst>
                                      </p:cBhvr>
                                      <p:tavLst>
                                        <p:tav tm="0">
                                          <p:val>
                                            <p:strVal val="#ppt_w*0.70"/>
                                          </p:val>
                                        </p:tav>
                                        <p:tav tm="100000">
                                          <p:val>
                                            <p:strVal val="#ppt_w"/>
                                          </p:val>
                                        </p:tav>
                                      </p:tavLst>
                                    </p:anim>
                                    <p:anim calcmode="lin" valueType="num">
                                      <p:cBhvr>
                                        <p:cTn id="31" dur="1000" fill="hold"/>
                                        <p:tgtEl>
                                          <p:spTgt spid="5"/>
                                        </p:tgtEl>
                                        <p:attrNameLst>
                                          <p:attrName>ppt_h</p:attrName>
                                        </p:attrNameLst>
                                      </p:cBhvr>
                                      <p:tavLst>
                                        <p:tav tm="0">
                                          <p:val>
                                            <p:strVal val="#ppt_h"/>
                                          </p:val>
                                        </p:tav>
                                        <p:tav tm="100000">
                                          <p:val>
                                            <p:strVal val="#ppt_h"/>
                                          </p:val>
                                        </p:tav>
                                      </p:tavLst>
                                    </p:anim>
                                    <p:animEffect transition="in" filter="fade">
                                      <p:cBhvr>
                                        <p:cTn id="32" dur="1000"/>
                                        <p:tgtEl>
                                          <p:spTgt spid="5"/>
                                        </p:tgtEl>
                                      </p:cBhvr>
                                    </p:animEffect>
                                  </p:childTnLst>
                                </p:cTn>
                              </p:par>
                              <p:par>
                                <p:cTn id="33" presetID="55"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strVal val="#ppt_w*0.70"/>
                                          </p:val>
                                        </p:tav>
                                        <p:tav tm="100000">
                                          <p:val>
                                            <p:strVal val="#ppt_w"/>
                                          </p:val>
                                        </p:tav>
                                      </p:tavLst>
                                    </p:anim>
                                    <p:anim calcmode="lin" valueType="num">
                                      <p:cBhvr>
                                        <p:cTn id="36" dur="1000" fill="hold"/>
                                        <p:tgtEl>
                                          <p:spTgt spid="6"/>
                                        </p:tgtEl>
                                        <p:attrNameLst>
                                          <p:attrName>ppt_h</p:attrName>
                                        </p:attrNameLst>
                                      </p:cBhvr>
                                      <p:tavLst>
                                        <p:tav tm="0">
                                          <p:val>
                                            <p:strVal val="#ppt_h"/>
                                          </p:val>
                                        </p:tav>
                                        <p:tav tm="100000">
                                          <p:val>
                                            <p:strVal val="#ppt_h"/>
                                          </p:val>
                                        </p:tav>
                                      </p:tavLst>
                                    </p:anim>
                                    <p:animEffect transition="in" filter="fade">
                                      <p:cBhvr>
                                        <p:cTn id="37" dur="1000"/>
                                        <p:tgtEl>
                                          <p:spTgt spid="6"/>
                                        </p:tgtEl>
                                      </p:cBhvr>
                                    </p:animEffect>
                                  </p:childTnLst>
                                </p:cTn>
                              </p:par>
                              <p:par>
                                <p:cTn id="38" presetID="55" presetClass="entr" presetSubtype="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strVal val="#ppt_w*0.70"/>
                                          </p:val>
                                        </p:tav>
                                        <p:tav tm="100000">
                                          <p:val>
                                            <p:strVal val="#ppt_w"/>
                                          </p:val>
                                        </p:tav>
                                      </p:tavLst>
                                    </p:anim>
                                    <p:anim calcmode="lin" valueType="num">
                                      <p:cBhvr>
                                        <p:cTn id="41" dur="1000" fill="hold"/>
                                        <p:tgtEl>
                                          <p:spTgt spid="8"/>
                                        </p:tgtEl>
                                        <p:attrNameLst>
                                          <p:attrName>ppt_h</p:attrName>
                                        </p:attrNameLst>
                                      </p:cBhvr>
                                      <p:tavLst>
                                        <p:tav tm="0">
                                          <p:val>
                                            <p:strVal val="#ppt_h"/>
                                          </p:val>
                                        </p:tav>
                                        <p:tav tm="100000">
                                          <p:val>
                                            <p:strVal val="#ppt_h"/>
                                          </p:val>
                                        </p:tav>
                                      </p:tavLst>
                                    </p:anim>
                                    <p:animEffect transition="in" filter="fade">
                                      <p:cBhvr>
                                        <p:cTn id="42" dur="1000"/>
                                        <p:tgtEl>
                                          <p:spTgt spid="8"/>
                                        </p:tgtEl>
                                      </p:cBhvr>
                                    </p:animEffect>
                                  </p:childTnLst>
                                </p:cTn>
                              </p:par>
                              <p:par>
                                <p:cTn id="43" presetID="55" presetClass="entr" presetSubtype="0"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1000" fill="hold"/>
                                        <p:tgtEl>
                                          <p:spTgt spid="10"/>
                                        </p:tgtEl>
                                        <p:attrNameLst>
                                          <p:attrName>ppt_w</p:attrName>
                                        </p:attrNameLst>
                                      </p:cBhvr>
                                      <p:tavLst>
                                        <p:tav tm="0">
                                          <p:val>
                                            <p:strVal val="#ppt_w*0.70"/>
                                          </p:val>
                                        </p:tav>
                                        <p:tav tm="100000">
                                          <p:val>
                                            <p:strVal val="#ppt_w"/>
                                          </p:val>
                                        </p:tav>
                                      </p:tavLst>
                                    </p:anim>
                                    <p:anim calcmode="lin" valueType="num">
                                      <p:cBhvr>
                                        <p:cTn id="46" dur="1000" fill="hold"/>
                                        <p:tgtEl>
                                          <p:spTgt spid="10"/>
                                        </p:tgtEl>
                                        <p:attrNameLst>
                                          <p:attrName>ppt_h</p:attrName>
                                        </p:attrNameLst>
                                      </p:cBhvr>
                                      <p:tavLst>
                                        <p:tav tm="0">
                                          <p:val>
                                            <p:strVal val="#ppt_h"/>
                                          </p:val>
                                        </p:tav>
                                        <p:tav tm="100000">
                                          <p:val>
                                            <p:strVal val="#ppt_h"/>
                                          </p:val>
                                        </p:tav>
                                      </p:tavLst>
                                    </p:anim>
                                    <p:animEffect transition="in" filter="fade">
                                      <p:cBhvr>
                                        <p:cTn id="47" dur="10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path" presetSubtype="0" accel="50000" decel="50000" fill="hold" nodeType="clickEffect">
                                  <p:stCondLst>
                                    <p:cond delay="0"/>
                                  </p:stCondLst>
                                  <p:childTnLst>
                                    <p:animMotion origin="layout" path="M 0.0 0.0  L 0.0 0.33295  E" pathEditMode="relative" ptsTypes="">
                                      <p:cBhvr>
                                        <p:cTn id="51" dur="2000" fill="hold"/>
                                        <p:tgtEl>
                                          <p:spTgt spid="10"/>
                                        </p:tgtEl>
                                        <p:attrNameLst>
                                          <p:attrName>ppt_x</p:attrName>
                                          <p:attrName>ppt_y</p:attrName>
                                        </p:attrNameLst>
                                      </p:cBhvr>
                                    </p:animMotion>
                                  </p:childTnLst>
                                </p:cTn>
                              </p:par>
                              <p:par>
                                <p:cTn id="52" presetID="42" presetClass="path" presetSubtype="0" accel="50000" decel="50000" fill="hold" nodeType="withEffect">
                                  <p:stCondLst>
                                    <p:cond delay="0"/>
                                  </p:stCondLst>
                                  <p:childTnLst>
                                    <p:animMotion origin="layout" path="M 0.0 0.0  L 0.0 0.33295  E" pathEditMode="relative" ptsTypes="">
                                      <p:cBhvr>
                                        <p:cTn id="53" dur="2000" fill="hold"/>
                                        <p:tgtEl>
                                          <p:spTgt spid="8"/>
                                        </p:tgtEl>
                                        <p:attrNameLst>
                                          <p:attrName>ppt_x</p:attrName>
                                          <p:attrName>ppt_y</p:attrName>
                                        </p:attrNameLst>
                                      </p:cBhvr>
                                    </p:animMotion>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1000" fill="hold"/>
                                        <p:tgtEl>
                                          <p:spTgt spid="13"/>
                                        </p:tgtEl>
                                        <p:attrNameLst>
                                          <p:attrName>ppt_w</p:attrName>
                                        </p:attrNameLst>
                                      </p:cBhvr>
                                      <p:tavLst>
                                        <p:tav tm="0">
                                          <p:val>
                                            <p:strVal val="#ppt_w*0.70"/>
                                          </p:val>
                                        </p:tav>
                                        <p:tav tm="100000">
                                          <p:val>
                                            <p:strVal val="#ppt_w"/>
                                          </p:val>
                                        </p:tav>
                                      </p:tavLst>
                                    </p:anim>
                                    <p:anim calcmode="lin" valueType="num">
                                      <p:cBhvr>
                                        <p:cTn id="59" dur="1000" fill="hold"/>
                                        <p:tgtEl>
                                          <p:spTgt spid="13"/>
                                        </p:tgtEl>
                                        <p:attrNameLst>
                                          <p:attrName>ppt_h</p:attrName>
                                        </p:attrNameLst>
                                      </p:cBhvr>
                                      <p:tavLst>
                                        <p:tav tm="0">
                                          <p:val>
                                            <p:strVal val="#ppt_h"/>
                                          </p:val>
                                        </p:tav>
                                        <p:tav tm="100000">
                                          <p:val>
                                            <p:strVal val="#ppt_h"/>
                                          </p:val>
                                        </p:tav>
                                      </p:tavLst>
                                    </p:anim>
                                    <p:animEffect transition="in" filter="fade">
                                      <p:cBhvr>
                                        <p:cTn id="60" dur="1000"/>
                                        <p:tgtEl>
                                          <p:spTgt spid="13"/>
                                        </p:tgtEl>
                                      </p:cBhvr>
                                    </p:animEffect>
                                  </p:childTnLst>
                                </p:cTn>
                              </p:par>
                              <p:par>
                                <p:cTn id="61" presetID="64" presetClass="path" presetSubtype="0" accel="50000" decel="50000" fill="hold" nodeType="withEffect">
                                  <p:stCondLst>
                                    <p:cond delay="0"/>
                                  </p:stCondLst>
                                  <p:childTnLst>
                                    <p:animMotion origin="layout" path="M 3.88889E-6 -1.15607E-6 L 3.88889E-6 -0.13642 " pathEditMode="relative" rAng="0" ptsTypes="AA">
                                      <p:cBhvr>
                                        <p:cTn id="62" dur="2000" fill="hold"/>
                                        <p:tgtEl>
                                          <p:spTgt spid="5"/>
                                        </p:tgtEl>
                                        <p:attrNameLst>
                                          <p:attrName>ppt_x</p:attrName>
                                          <p:attrName>ppt_y</p:attrName>
                                        </p:attrNameLst>
                                      </p:cBhvr>
                                      <p:rCtr x="0" y="-68"/>
                                    </p:animMotion>
                                  </p:childTnLst>
                                </p:cTn>
                              </p:par>
                              <p:par>
                                <p:cTn id="63" presetID="64" presetClass="path" presetSubtype="0" accel="50000" decel="50000" fill="hold" nodeType="withEffect">
                                  <p:stCondLst>
                                    <p:cond delay="0"/>
                                  </p:stCondLst>
                                  <p:childTnLst>
                                    <p:animMotion origin="layout" path="M 0.04323 0.27792 L 0.04323 0.05757 " pathEditMode="relative" rAng="0" ptsTypes="AA">
                                      <p:cBhvr>
                                        <p:cTn id="64" dur="2000" fill="hold"/>
                                        <p:tgtEl>
                                          <p:spTgt spid="8"/>
                                        </p:tgtEl>
                                        <p:attrNameLst>
                                          <p:attrName>ppt_x</p:attrName>
                                          <p:attrName>ppt_y</p:attrName>
                                        </p:attrNameLst>
                                      </p:cBhvr>
                                      <p:rCtr x="0" y="-110"/>
                                    </p:animMotion>
                                  </p:childTnLst>
                                </p:cTn>
                              </p:par>
                            </p:childTnLst>
                          </p:cTn>
                        </p:par>
                      </p:childTnLst>
                    </p:cTn>
                  </p:par>
                  <p:par>
                    <p:cTn id="65" fill="hold">
                      <p:stCondLst>
                        <p:cond delay="indefinite"/>
                      </p:stCondLst>
                      <p:childTnLst>
                        <p:par>
                          <p:cTn id="66" fill="hold">
                            <p:stCondLst>
                              <p:cond delay="0"/>
                            </p:stCondLst>
                            <p:childTnLst>
                              <p:par>
                                <p:cTn id="67" presetID="23" presetClass="entr" presetSubtype="16"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23" presetClass="entr" presetSubtype="16" fill="hold" grpId="0" nodeType="clickEffect">
                                  <p:stCondLst>
                                    <p:cond delay="0"/>
                                  </p:stCondLst>
                                  <p:childTnLst>
                                    <p:set>
                                      <p:cBhvr>
                                        <p:cTn id="74" dur="1" fill="hold">
                                          <p:stCondLst>
                                            <p:cond delay="0"/>
                                          </p:stCondLst>
                                        </p:cTn>
                                        <p:tgtEl>
                                          <p:spTgt spid="83004"/>
                                        </p:tgtEl>
                                        <p:attrNameLst>
                                          <p:attrName>style.visibility</p:attrName>
                                        </p:attrNameLst>
                                      </p:cBhvr>
                                      <p:to>
                                        <p:strVal val="visible"/>
                                      </p:to>
                                    </p:set>
                                    <p:anim calcmode="lin" valueType="num">
                                      <p:cBhvr>
                                        <p:cTn id="75" dur="500" fill="hold"/>
                                        <p:tgtEl>
                                          <p:spTgt spid="83004"/>
                                        </p:tgtEl>
                                        <p:attrNameLst>
                                          <p:attrName>ppt_w</p:attrName>
                                        </p:attrNameLst>
                                      </p:cBhvr>
                                      <p:tavLst>
                                        <p:tav tm="0">
                                          <p:val>
                                            <p:fltVal val="0"/>
                                          </p:val>
                                        </p:tav>
                                        <p:tav tm="100000">
                                          <p:val>
                                            <p:strVal val="#ppt_w"/>
                                          </p:val>
                                        </p:tav>
                                      </p:tavLst>
                                    </p:anim>
                                    <p:anim calcmode="lin" valueType="num">
                                      <p:cBhvr>
                                        <p:cTn id="76" dur="500" fill="hold"/>
                                        <p:tgtEl>
                                          <p:spTgt spid="83004"/>
                                        </p:tgtEl>
                                        <p:attrNameLst>
                                          <p:attrName>ppt_h</p:attrName>
                                        </p:attrNameLst>
                                      </p:cBhvr>
                                      <p:tavLst>
                                        <p:tav tm="0">
                                          <p:val>
                                            <p:fltVal val="0"/>
                                          </p:val>
                                        </p:tav>
                                        <p:tav tm="100000">
                                          <p:val>
                                            <p:strVal val="#ppt_h"/>
                                          </p:val>
                                        </p:tav>
                                      </p:tavLst>
                                    </p:anim>
                                  </p:childTnLst>
                                </p:cTn>
                              </p:par>
                            </p:childTnLst>
                          </p:cTn>
                        </p:par>
                      </p:childTnLst>
                    </p:cTn>
                  </p:par>
                  <p:par>
                    <p:cTn id="77" fill="hold">
                      <p:stCondLst>
                        <p:cond delay="indefinite"/>
                      </p:stCondLst>
                      <p:childTnLst>
                        <p:par>
                          <p:cTn id="78" fill="hold">
                            <p:stCondLst>
                              <p:cond delay="0"/>
                            </p:stCondLst>
                            <p:childTnLst>
                              <p:par>
                                <p:cTn id="79" presetID="53" presetClass="exit" presetSubtype="0" fill="hold" grpId="1" nodeType="clickEffect">
                                  <p:stCondLst>
                                    <p:cond delay="0"/>
                                  </p:stCondLst>
                                  <p:childTnLst>
                                    <p:anim calcmode="lin" valueType="num">
                                      <p:cBhvr>
                                        <p:cTn id="80" dur="500"/>
                                        <p:tgtEl>
                                          <p:spTgt spid="83004"/>
                                        </p:tgtEl>
                                        <p:attrNameLst>
                                          <p:attrName>ppt_w</p:attrName>
                                        </p:attrNameLst>
                                      </p:cBhvr>
                                      <p:tavLst>
                                        <p:tav tm="0">
                                          <p:val>
                                            <p:strVal val="ppt_w"/>
                                          </p:val>
                                        </p:tav>
                                        <p:tav tm="100000">
                                          <p:val>
                                            <p:fltVal val="0"/>
                                          </p:val>
                                        </p:tav>
                                      </p:tavLst>
                                    </p:anim>
                                    <p:anim calcmode="lin" valueType="num">
                                      <p:cBhvr>
                                        <p:cTn id="81" dur="500"/>
                                        <p:tgtEl>
                                          <p:spTgt spid="83004"/>
                                        </p:tgtEl>
                                        <p:attrNameLst>
                                          <p:attrName>ppt_h</p:attrName>
                                        </p:attrNameLst>
                                      </p:cBhvr>
                                      <p:tavLst>
                                        <p:tav tm="0">
                                          <p:val>
                                            <p:strVal val="ppt_h"/>
                                          </p:val>
                                        </p:tav>
                                        <p:tav tm="100000">
                                          <p:val>
                                            <p:fltVal val="0"/>
                                          </p:val>
                                        </p:tav>
                                      </p:tavLst>
                                    </p:anim>
                                    <p:animEffect transition="out" filter="fade">
                                      <p:cBhvr>
                                        <p:cTn id="82" dur="500"/>
                                        <p:tgtEl>
                                          <p:spTgt spid="83004"/>
                                        </p:tgtEl>
                                      </p:cBhvr>
                                    </p:animEffect>
                                    <p:set>
                                      <p:cBhvr>
                                        <p:cTn id="83" dur="1" fill="hold">
                                          <p:stCondLst>
                                            <p:cond delay="499"/>
                                          </p:stCondLst>
                                        </p:cTn>
                                        <p:tgtEl>
                                          <p:spTgt spid="83004"/>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55" presetClass="entr" presetSubtype="0" fill="hold" grpId="0" nodeType="clickEffect">
                                  <p:stCondLst>
                                    <p:cond delay="0"/>
                                  </p:stCondLst>
                                  <p:childTnLst>
                                    <p:set>
                                      <p:cBhvr>
                                        <p:cTn id="87" dur="1" fill="hold">
                                          <p:stCondLst>
                                            <p:cond delay="0"/>
                                          </p:stCondLst>
                                        </p:cTn>
                                        <p:tgtEl>
                                          <p:spTgt spid="83035"/>
                                        </p:tgtEl>
                                        <p:attrNameLst>
                                          <p:attrName>style.visibility</p:attrName>
                                        </p:attrNameLst>
                                      </p:cBhvr>
                                      <p:to>
                                        <p:strVal val="visible"/>
                                      </p:to>
                                    </p:set>
                                    <p:anim calcmode="lin" valueType="num">
                                      <p:cBhvr>
                                        <p:cTn id="88" dur="1000" fill="hold"/>
                                        <p:tgtEl>
                                          <p:spTgt spid="83035"/>
                                        </p:tgtEl>
                                        <p:attrNameLst>
                                          <p:attrName>ppt_w</p:attrName>
                                        </p:attrNameLst>
                                      </p:cBhvr>
                                      <p:tavLst>
                                        <p:tav tm="0">
                                          <p:val>
                                            <p:strVal val="#ppt_w*0.70"/>
                                          </p:val>
                                        </p:tav>
                                        <p:tav tm="100000">
                                          <p:val>
                                            <p:strVal val="#ppt_w"/>
                                          </p:val>
                                        </p:tav>
                                      </p:tavLst>
                                    </p:anim>
                                    <p:anim calcmode="lin" valueType="num">
                                      <p:cBhvr>
                                        <p:cTn id="89" dur="1000" fill="hold"/>
                                        <p:tgtEl>
                                          <p:spTgt spid="83035"/>
                                        </p:tgtEl>
                                        <p:attrNameLst>
                                          <p:attrName>ppt_h</p:attrName>
                                        </p:attrNameLst>
                                      </p:cBhvr>
                                      <p:tavLst>
                                        <p:tav tm="0">
                                          <p:val>
                                            <p:strVal val="#ppt_h"/>
                                          </p:val>
                                        </p:tav>
                                        <p:tav tm="100000">
                                          <p:val>
                                            <p:strVal val="#ppt_h"/>
                                          </p:val>
                                        </p:tav>
                                      </p:tavLst>
                                    </p:anim>
                                    <p:animEffect transition="in" filter="fade">
                                      <p:cBhvr>
                                        <p:cTn id="90" dur="1000"/>
                                        <p:tgtEl>
                                          <p:spTgt spid="83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04" grpId="0" animBg="1"/>
      <p:bldP spid="83004" grpId="1" animBg="1"/>
      <p:bldP spid="830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71472" y="125395"/>
            <a:ext cx="8072494" cy="874713"/>
          </a:xfrm>
        </p:spPr>
        <p:txBody>
          <a:bodyPr>
            <a:normAutofit fontScale="90000"/>
          </a:bodyPr>
          <a:lstStyle/>
          <a:p>
            <a:pPr eaLnBrk="1" hangingPunct="1">
              <a:lnSpc>
                <a:spcPct val="75000"/>
              </a:lnSpc>
            </a:pPr>
            <a:r>
              <a:rPr lang="it-IT" sz="2400" dirty="0" smtClean="0"/>
              <a:t>Comportamento in meiosi delle mutazioni cromosomiche bilanciate  (I divisione meiotica):</a:t>
            </a:r>
            <a:r>
              <a:rPr lang="it-IT" sz="2400" dirty="0" smtClean="0">
                <a:solidFill>
                  <a:schemeClr val="accent2"/>
                </a:solidFill>
              </a:rPr>
              <a:t> </a:t>
            </a:r>
            <a:r>
              <a:rPr lang="it-IT" sz="2400" dirty="0" err="1" smtClean="0">
                <a:solidFill>
                  <a:schemeClr val="accent2"/>
                </a:solidFill>
              </a:rPr>
              <a:t>traslocazioni</a:t>
            </a:r>
            <a:r>
              <a:rPr lang="it-IT" sz="2400" dirty="0" smtClean="0">
                <a:solidFill>
                  <a:schemeClr val="accent2"/>
                </a:solidFill>
              </a:rPr>
              <a:t> reciproche</a:t>
            </a:r>
            <a:r>
              <a:rPr lang="it-IT" sz="2400" dirty="0" smtClean="0">
                <a:solidFill>
                  <a:schemeClr val="tx1"/>
                </a:solidFill>
              </a:rPr>
              <a:t> in eterozigosi</a:t>
            </a:r>
            <a:endParaRPr lang="it-IT" sz="2400" dirty="0" smtClean="0"/>
          </a:p>
        </p:txBody>
      </p:sp>
      <p:grpSp>
        <p:nvGrpSpPr>
          <p:cNvPr id="2" name="Group 52"/>
          <p:cNvGrpSpPr>
            <a:grpSpLocks/>
          </p:cNvGrpSpPr>
          <p:nvPr/>
        </p:nvGrpSpPr>
        <p:grpSpPr bwMode="auto">
          <a:xfrm>
            <a:off x="928688" y="1928813"/>
            <a:ext cx="1266826" cy="852487"/>
            <a:chOff x="585" y="1215"/>
            <a:chExt cx="798" cy="537"/>
          </a:xfrm>
        </p:grpSpPr>
        <p:sp>
          <p:nvSpPr>
            <p:cNvPr id="27709" name="Line 4"/>
            <p:cNvSpPr>
              <a:spLocks noChangeShapeType="1"/>
            </p:cNvSpPr>
            <p:nvPr/>
          </p:nvSpPr>
          <p:spPr bwMode="auto">
            <a:xfrm>
              <a:off x="612" y="1661"/>
              <a:ext cx="680" cy="0"/>
            </a:xfrm>
            <a:prstGeom prst="line">
              <a:avLst/>
            </a:prstGeom>
            <a:noFill/>
            <a:ln w="57150">
              <a:solidFill>
                <a:schemeClr val="accent1"/>
              </a:solidFill>
              <a:round/>
              <a:headEnd/>
              <a:tailEnd/>
            </a:ln>
          </p:spPr>
          <p:txBody>
            <a:bodyPr/>
            <a:lstStyle/>
            <a:p>
              <a:endParaRPr lang="it-IT"/>
            </a:p>
          </p:txBody>
        </p:sp>
        <p:sp>
          <p:nvSpPr>
            <p:cNvPr id="27710" name="Line 6"/>
            <p:cNvSpPr>
              <a:spLocks noChangeShapeType="1"/>
            </p:cNvSpPr>
            <p:nvPr/>
          </p:nvSpPr>
          <p:spPr bwMode="auto">
            <a:xfrm>
              <a:off x="1383" y="1344"/>
              <a:ext cx="0" cy="408"/>
            </a:xfrm>
            <a:prstGeom prst="line">
              <a:avLst/>
            </a:prstGeom>
            <a:noFill/>
            <a:ln w="57150">
              <a:solidFill>
                <a:schemeClr val="accent1"/>
              </a:solidFill>
              <a:round/>
              <a:headEnd/>
              <a:tailEnd/>
            </a:ln>
          </p:spPr>
          <p:txBody>
            <a:bodyPr/>
            <a:lstStyle/>
            <a:p>
              <a:endParaRPr lang="it-IT"/>
            </a:p>
          </p:txBody>
        </p:sp>
        <p:sp>
          <p:nvSpPr>
            <p:cNvPr id="27711" name="Line 8"/>
            <p:cNvSpPr>
              <a:spLocks noChangeShapeType="1"/>
            </p:cNvSpPr>
            <p:nvPr/>
          </p:nvSpPr>
          <p:spPr bwMode="auto">
            <a:xfrm>
              <a:off x="1292" y="1344"/>
              <a:ext cx="0" cy="317"/>
            </a:xfrm>
            <a:prstGeom prst="line">
              <a:avLst/>
            </a:prstGeom>
            <a:noFill/>
            <a:ln w="57150">
              <a:solidFill>
                <a:srgbClr val="0099CC"/>
              </a:solidFill>
              <a:round/>
              <a:headEnd/>
              <a:tailEnd/>
            </a:ln>
          </p:spPr>
          <p:txBody>
            <a:bodyPr/>
            <a:lstStyle/>
            <a:p>
              <a:endParaRPr lang="it-IT"/>
            </a:p>
          </p:txBody>
        </p:sp>
        <p:sp>
          <p:nvSpPr>
            <p:cNvPr id="27712" name="Line 14"/>
            <p:cNvSpPr>
              <a:spLocks noChangeShapeType="1"/>
            </p:cNvSpPr>
            <p:nvPr/>
          </p:nvSpPr>
          <p:spPr bwMode="auto">
            <a:xfrm>
              <a:off x="612" y="1752"/>
              <a:ext cx="771" cy="0"/>
            </a:xfrm>
            <a:prstGeom prst="line">
              <a:avLst/>
            </a:prstGeom>
            <a:noFill/>
            <a:ln w="57150">
              <a:solidFill>
                <a:schemeClr val="accent1"/>
              </a:solidFill>
              <a:round/>
              <a:headEnd/>
              <a:tailEnd/>
            </a:ln>
          </p:spPr>
          <p:txBody>
            <a:bodyPr/>
            <a:lstStyle/>
            <a:p>
              <a:endParaRPr lang="it-IT"/>
            </a:p>
          </p:txBody>
        </p:sp>
        <p:sp>
          <p:nvSpPr>
            <p:cNvPr id="27713" name="Oval 20"/>
            <p:cNvSpPr>
              <a:spLocks noChangeArrowheads="1"/>
            </p:cNvSpPr>
            <p:nvPr/>
          </p:nvSpPr>
          <p:spPr bwMode="auto">
            <a:xfrm>
              <a:off x="930" y="1661"/>
              <a:ext cx="90" cy="91"/>
            </a:xfrm>
            <a:prstGeom prst="ellipse">
              <a:avLst/>
            </a:prstGeom>
            <a:solidFill>
              <a:srgbClr val="0099CC"/>
            </a:solidFill>
            <a:ln w="9525">
              <a:solidFill>
                <a:srgbClr val="0099CC"/>
              </a:solidFill>
              <a:round/>
              <a:headEnd/>
              <a:tailEnd/>
            </a:ln>
          </p:spPr>
          <p:txBody>
            <a:bodyPr wrap="none" anchor="ctr"/>
            <a:lstStyle/>
            <a:p>
              <a:endParaRPr lang="it-IT"/>
            </a:p>
          </p:txBody>
        </p:sp>
        <p:sp>
          <p:nvSpPr>
            <p:cNvPr id="27714" name="Text Box 24"/>
            <p:cNvSpPr txBox="1">
              <a:spLocks noChangeArrowheads="1"/>
            </p:cNvSpPr>
            <p:nvPr/>
          </p:nvSpPr>
          <p:spPr bwMode="auto">
            <a:xfrm>
              <a:off x="585" y="1215"/>
              <a:ext cx="771" cy="494"/>
            </a:xfrm>
            <a:prstGeom prst="rect">
              <a:avLst/>
            </a:prstGeom>
            <a:noFill/>
            <a:ln w="9525">
              <a:noFill/>
              <a:miter lim="800000"/>
              <a:headEnd/>
              <a:tailEnd/>
            </a:ln>
          </p:spPr>
          <p:txBody>
            <a:bodyPr>
              <a:spAutoFit/>
            </a:bodyPr>
            <a:lstStyle/>
            <a:p>
              <a:pPr>
                <a:spcBef>
                  <a:spcPct val="50000"/>
                </a:spcBef>
              </a:pPr>
              <a:r>
                <a:rPr lang="it-IT" sz="1800" dirty="0"/>
                <a:t>            </a:t>
              </a:r>
              <a:r>
                <a:rPr lang="it-IT" sz="1800" dirty="0" smtClean="0"/>
                <a:t>C</a:t>
              </a:r>
            </a:p>
            <a:p>
              <a:pPr>
                <a:spcBef>
                  <a:spcPct val="50000"/>
                </a:spcBef>
              </a:pPr>
              <a:r>
                <a:rPr lang="it-IT" sz="1800" dirty="0" smtClean="0"/>
                <a:t> </a:t>
              </a:r>
              <a:r>
                <a:rPr lang="it-IT" sz="1800" dirty="0"/>
                <a:t>A         B</a:t>
              </a:r>
            </a:p>
          </p:txBody>
        </p:sp>
      </p:grpSp>
      <p:grpSp>
        <p:nvGrpSpPr>
          <p:cNvPr id="3" name="Group 62"/>
          <p:cNvGrpSpPr>
            <a:grpSpLocks/>
          </p:cNvGrpSpPr>
          <p:nvPr/>
        </p:nvGrpSpPr>
        <p:grpSpPr bwMode="auto">
          <a:xfrm>
            <a:off x="2411411" y="2060575"/>
            <a:ext cx="1160461" cy="720725"/>
            <a:chOff x="1519" y="1298"/>
            <a:chExt cx="731" cy="454"/>
          </a:xfrm>
        </p:grpSpPr>
        <p:sp>
          <p:nvSpPr>
            <p:cNvPr id="27703" name="Line 9"/>
            <p:cNvSpPr>
              <a:spLocks noChangeShapeType="1"/>
            </p:cNvSpPr>
            <p:nvPr/>
          </p:nvSpPr>
          <p:spPr bwMode="auto">
            <a:xfrm>
              <a:off x="1519" y="1344"/>
              <a:ext cx="0" cy="408"/>
            </a:xfrm>
            <a:prstGeom prst="line">
              <a:avLst/>
            </a:prstGeom>
            <a:noFill/>
            <a:ln w="57150">
              <a:solidFill>
                <a:srgbClr val="0099CC"/>
              </a:solidFill>
              <a:round/>
              <a:headEnd/>
              <a:tailEnd/>
            </a:ln>
          </p:spPr>
          <p:txBody>
            <a:bodyPr/>
            <a:lstStyle/>
            <a:p>
              <a:endParaRPr lang="it-IT"/>
            </a:p>
          </p:txBody>
        </p:sp>
        <p:sp>
          <p:nvSpPr>
            <p:cNvPr id="27704" name="Line 10"/>
            <p:cNvSpPr>
              <a:spLocks noChangeShapeType="1"/>
            </p:cNvSpPr>
            <p:nvPr/>
          </p:nvSpPr>
          <p:spPr bwMode="auto">
            <a:xfrm>
              <a:off x="1610" y="1344"/>
              <a:ext cx="0" cy="317"/>
            </a:xfrm>
            <a:prstGeom prst="line">
              <a:avLst/>
            </a:prstGeom>
            <a:noFill/>
            <a:ln w="57150">
              <a:solidFill>
                <a:srgbClr val="0099CC"/>
              </a:solidFill>
              <a:round/>
              <a:headEnd/>
              <a:tailEnd/>
            </a:ln>
          </p:spPr>
          <p:txBody>
            <a:bodyPr/>
            <a:lstStyle/>
            <a:p>
              <a:endParaRPr lang="it-IT"/>
            </a:p>
          </p:txBody>
        </p:sp>
        <p:sp>
          <p:nvSpPr>
            <p:cNvPr id="27705" name="Line 11"/>
            <p:cNvSpPr>
              <a:spLocks noChangeShapeType="1"/>
            </p:cNvSpPr>
            <p:nvPr/>
          </p:nvSpPr>
          <p:spPr bwMode="auto">
            <a:xfrm>
              <a:off x="1610" y="1661"/>
              <a:ext cx="544" cy="0"/>
            </a:xfrm>
            <a:prstGeom prst="line">
              <a:avLst/>
            </a:prstGeom>
            <a:noFill/>
            <a:ln w="57150">
              <a:solidFill>
                <a:srgbClr val="FF3300"/>
              </a:solidFill>
              <a:round/>
              <a:headEnd/>
              <a:tailEnd/>
            </a:ln>
          </p:spPr>
          <p:txBody>
            <a:bodyPr/>
            <a:lstStyle/>
            <a:p>
              <a:endParaRPr lang="it-IT"/>
            </a:p>
          </p:txBody>
        </p:sp>
        <p:sp>
          <p:nvSpPr>
            <p:cNvPr id="27706" name="Line 12"/>
            <p:cNvSpPr>
              <a:spLocks noChangeShapeType="1"/>
            </p:cNvSpPr>
            <p:nvPr/>
          </p:nvSpPr>
          <p:spPr bwMode="auto">
            <a:xfrm>
              <a:off x="1519" y="1752"/>
              <a:ext cx="635" cy="0"/>
            </a:xfrm>
            <a:prstGeom prst="line">
              <a:avLst/>
            </a:prstGeom>
            <a:noFill/>
            <a:ln w="57150">
              <a:solidFill>
                <a:srgbClr val="FF3300"/>
              </a:solidFill>
              <a:round/>
              <a:headEnd/>
              <a:tailEnd/>
            </a:ln>
          </p:spPr>
          <p:txBody>
            <a:bodyPr/>
            <a:lstStyle/>
            <a:p>
              <a:endParaRPr lang="it-IT"/>
            </a:p>
          </p:txBody>
        </p:sp>
        <p:sp>
          <p:nvSpPr>
            <p:cNvPr id="27707" name="Oval 23"/>
            <p:cNvSpPr>
              <a:spLocks noChangeArrowheads="1"/>
            </p:cNvSpPr>
            <p:nvPr/>
          </p:nvSpPr>
          <p:spPr bwMode="auto">
            <a:xfrm>
              <a:off x="2019" y="1661"/>
              <a:ext cx="90"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7708" name="Text Box 25"/>
            <p:cNvSpPr txBox="1">
              <a:spLocks noChangeArrowheads="1"/>
            </p:cNvSpPr>
            <p:nvPr/>
          </p:nvSpPr>
          <p:spPr bwMode="auto">
            <a:xfrm>
              <a:off x="1706" y="1298"/>
              <a:ext cx="544" cy="369"/>
            </a:xfrm>
            <a:prstGeom prst="rect">
              <a:avLst/>
            </a:prstGeom>
            <a:noFill/>
            <a:ln w="9525">
              <a:noFill/>
              <a:miter lim="800000"/>
              <a:headEnd/>
              <a:tailEnd/>
            </a:ln>
          </p:spPr>
          <p:txBody>
            <a:bodyPr>
              <a:spAutoFit/>
            </a:bodyPr>
            <a:lstStyle/>
            <a:p>
              <a:pPr>
                <a:lnSpc>
                  <a:spcPct val="65000"/>
                </a:lnSpc>
                <a:spcBef>
                  <a:spcPct val="50000"/>
                </a:spcBef>
              </a:pPr>
              <a:r>
                <a:rPr lang="it-IT" sz="1800" dirty="0"/>
                <a:t>C           </a:t>
              </a:r>
            </a:p>
            <a:p>
              <a:pPr>
                <a:lnSpc>
                  <a:spcPct val="65000"/>
                </a:lnSpc>
                <a:spcBef>
                  <a:spcPct val="50000"/>
                </a:spcBef>
              </a:pPr>
              <a:r>
                <a:rPr lang="it-IT" sz="1800" dirty="0"/>
                <a:t>      D</a:t>
              </a:r>
            </a:p>
          </p:txBody>
        </p:sp>
      </p:grpSp>
      <p:grpSp>
        <p:nvGrpSpPr>
          <p:cNvPr id="4" name="Group 61"/>
          <p:cNvGrpSpPr>
            <a:grpSpLocks/>
          </p:cNvGrpSpPr>
          <p:nvPr/>
        </p:nvGrpSpPr>
        <p:grpSpPr bwMode="auto">
          <a:xfrm>
            <a:off x="2411413" y="2997200"/>
            <a:ext cx="1081087" cy="1152525"/>
            <a:chOff x="1519" y="1888"/>
            <a:chExt cx="681" cy="726"/>
          </a:xfrm>
        </p:grpSpPr>
        <p:sp>
          <p:nvSpPr>
            <p:cNvPr id="27697" name="Line 5"/>
            <p:cNvSpPr>
              <a:spLocks noChangeShapeType="1"/>
            </p:cNvSpPr>
            <p:nvPr/>
          </p:nvSpPr>
          <p:spPr bwMode="auto">
            <a:xfrm>
              <a:off x="1610" y="1979"/>
              <a:ext cx="544" cy="0"/>
            </a:xfrm>
            <a:prstGeom prst="line">
              <a:avLst/>
            </a:prstGeom>
            <a:noFill/>
            <a:ln w="57150">
              <a:solidFill>
                <a:srgbClr val="FF3300"/>
              </a:solidFill>
              <a:round/>
              <a:headEnd/>
              <a:tailEnd/>
            </a:ln>
          </p:spPr>
          <p:txBody>
            <a:bodyPr/>
            <a:lstStyle/>
            <a:p>
              <a:endParaRPr lang="it-IT"/>
            </a:p>
          </p:txBody>
        </p:sp>
        <p:sp>
          <p:nvSpPr>
            <p:cNvPr id="27698" name="Line 7"/>
            <p:cNvSpPr>
              <a:spLocks noChangeShapeType="1"/>
            </p:cNvSpPr>
            <p:nvPr/>
          </p:nvSpPr>
          <p:spPr bwMode="auto">
            <a:xfrm>
              <a:off x="1610" y="1979"/>
              <a:ext cx="0" cy="635"/>
            </a:xfrm>
            <a:prstGeom prst="line">
              <a:avLst/>
            </a:prstGeom>
            <a:noFill/>
            <a:ln w="57150">
              <a:solidFill>
                <a:srgbClr val="FF3300"/>
              </a:solidFill>
              <a:round/>
              <a:headEnd/>
              <a:tailEnd/>
            </a:ln>
          </p:spPr>
          <p:txBody>
            <a:bodyPr/>
            <a:lstStyle/>
            <a:p>
              <a:endParaRPr lang="it-IT"/>
            </a:p>
          </p:txBody>
        </p:sp>
        <p:sp>
          <p:nvSpPr>
            <p:cNvPr id="27699" name="Line 13"/>
            <p:cNvSpPr>
              <a:spLocks noChangeShapeType="1"/>
            </p:cNvSpPr>
            <p:nvPr/>
          </p:nvSpPr>
          <p:spPr bwMode="auto">
            <a:xfrm>
              <a:off x="1519" y="1888"/>
              <a:ext cx="635" cy="0"/>
            </a:xfrm>
            <a:prstGeom prst="line">
              <a:avLst/>
            </a:prstGeom>
            <a:noFill/>
            <a:ln w="57150">
              <a:solidFill>
                <a:srgbClr val="FF3300"/>
              </a:solidFill>
              <a:round/>
              <a:headEnd/>
              <a:tailEnd/>
            </a:ln>
          </p:spPr>
          <p:txBody>
            <a:bodyPr/>
            <a:lstStyle/>
            <a:p>
              <a:endParaRPr lang="it-IT"/>
            </a:p>
          </p:txBody>
        </p:sp>
        <p:sp>
          <p:nvSpPr>
            <p:cNvPr id="27700" name="Line 15"/>
            <p:cNvSpPr>
              <a:spLocks noChangeShapeType="1"/>
            </p:cNvSpPr>
            <p:nvPr/>
          </p:nvSpPr>
          <p:spPr bwMode="auto">
            <a:xfrm>
              <a:off x="1519" y="1888"/>
              <a:ext cx="0" cy="726"/>
            </a:xfrm>
            <a:prstGeom prst="line">
              <a:avLst/>
            </a:prstGeom>
            <a:noFill/>
            <a:ln w="57150">
              <a:solidFill>
                <a:srgbClr val="FF3300"/>
              </a:solidFill>
              <a:round/>
              <a:headEnd/>
              <a:tailEnd/>
            </a:ln>
          </p:spPr>
          <p:txBody>
            <a:bodyPr/>
            <a:lstStyle/>
            <a:p>
              <a:endParaRPr lang="it-IT"/>
            </a:p>
          </p:txBody>
        </p:sp>
        <p:sp>
          <p:nvSpPr>
            <p:cNvPr id="27701" name="Oval 22"/>
            <p:cNvSpPr>
              <a:spLocks noChangeArrowheads="1"/>
            </p:cNvSpPr>
            <p:nvPr/>
          </p:nvSpPr>
          <p:spPr bwMode="auto">
            <a:xfrm>
              <a:off x="2019" y="1888"/>
              <a:ext cx="90"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7702" name="Text Box 26"/>
            <p:cNvSpPr txBox="1">
              <a:spLocks noChangeArrowheads="1"/>
            </p:cNvSpPr>
            <p:nvPr/>
          </p:nvSpPr>
          <p:spPr bwMode="auto">
            <a:xfrm>
              <a:off x="1701" y="2024"/>
              <a:ext cx="499" cy="577"/>
            </a:xfrm>
            <a:prstGeom prst="rect">
              <a:avLst/>
            </a:prstGeom>
            <a:noFill/>
            <a:ln w="9525">
              <a:noFill/>
              <a:miter lim="800000"/>
              <a:headEnd/>
              <a:tailEnd/>
            </a:ln>
          </p:spPr>
          <p:txBody>
            <a:bodyPr>
              <a:spAutoFit/>
            </a:bodyPr>
            <a:lstStyle/>
            <a:p>
              <a:pPr>
                <a:spcBef>
                  <a:spcPct val="50000"/>
                </a:spcBef>
              </a:pPr>
              <a:r>
                <a:rPr lang="it-IT" sz="1800"/>
                <a:t>   D     E        F</a:t>
              </a:r>
            </a:p>
          </p:txBody>
        </p:sp>
      </p:grpSp>
      <p:grpSp>
        <p:nvGrpSpPr>
          <p:cNvPr id="5" name="Group 53"/>
          <p:cNvGrpSpPr>
            <a:grpSpLocks/>
          </p:cNvGrpSpPr>
          <p:nvPr/>
        </p:nvGrpSpPr>
        <p:grpSpPr bwMode="auto">
          <a:xfrm>
            <a:off x="900113" y="2997200"/>
            <a:ext cx="1295400" cy="1152525"/>
            <a:chOff x="567" y="1888"/>
            <a:chExt cx="816" cy="726"/>
          </a:xfrm>
        </p:grpSpPr>
        <p:sp>
          <p:nvSpPr>
            <p:cNvPr id="27691" name="Line 16"/>
            <p:cNvSpPr>
              <a:spLocks noChangeShapeType="1"/>
            </p:cNvSpPr>
            <p:nvPr/>
          </p:nvSpPr>
          <p:spPr bwMode="auto">
            <a:xfrm>
              <a:off x="1383" y="1888"/>
              <a:ext cx="0" cy="726"/>
            </a:xfrm>
            <a:prstGeom prst="line">
              <a:avLst/>
            </a:prstGeom>
            <a:noFill/>
            <a:ln w="57150">
              <a:solidFill>
                <a:srgbClr val="FF3300"/>
              </a:solidFill>
              <a:round/>
              <a:headEnd/>
              <a:tailEnd/>
            </a:ln>
          </p:spPr>
          <p:txBody>
            <a:bodyPr/>
            <a:lstStyle/>
            <a:p>
              <a:endParaRPr lang="it-IT"/>
            </a:p>
          </p:txBody>
        </p:sp>
        <p:sp>
          <p:nvSpPr>
            <p:cNvPr id="27692" name="Line 17"/>
            <p:cNvSpPr>
              <a:spLocks noChangeShapeType="1"/>
            </p:cNvSpPr>
            <p:nvPr/>
          </p:nvSpPr>
          <p:spPr bwMode="auto">
            <a:xfrm>
              <a:off x="612" y="1888"/>
              <a:ext cx="771" cy="0"/>
            </a:xfrm>
            <a:prstGeom prst="line">
              <a:avLst/>
            </a:prstGeom>
            <a:noFill/>
            <a:ln w="57150">
              <a:solidFill>
                <a:srgbClr val="0099CC"/>
              </a:solidFill>
              <a:round/>
              <a:headEnd/>
              <a:tailEnd/>
            </a:ln>
          </p:spPr>
          <p:txBody>
            <a:bodyPr/>
            <a:lstStyle/>
            <a:p>
              <a:endParaRPr lang="it-IT"/>
            </a:p>
          </p:txBody>
        </p:sp>
        <p:sp>
          <p:nvSpPr>
            <p:cNvPr id="27693" name="Line 18"/>
            <p:cNvSpPr>
              <a:spLocks noChangeShapeType="1"/>
            </p:cNvSpPr>
            <p:nvPr/>
          </p:nvSpPr>
          <p:spPr bwMode="auto">
            <a:xfrm>
              <a:off x="612" y="1979"/>
              <a:ext cx="680" cy="0"/>
            </a:xfrm>
            <a:prstGeom prst="line">
              <a:avLst/>
            </a:prstGeom>
            <a:noFill/>
            <a:ln w="57150">
              <a:solidFill>
                <a:srgbClr val="0099CC"/>
              </a:solidFill>
              <a:round/>
              <a:headEnd/>
              <a:tailEnd/>
            </a:ln>
          </p:spPr>
          <p:txBody>
            <a:bodyPr/>
            <a:lstStyle/>
            <a:p>
              <a:endParaRPr lang="it-IT"/>
            </a:p>
          </p:txBody>
        </p:sp>
        <p:sp>
          <p:nvSpPr>
            <p:cNvPr id="27694" name="Line 19"/>
            <p:cNvSpPr>
              <a:spLocks noChangeShapeType="1"/>
            </p:cNvSpPr>
            <p:nvPr/>
          </p:nvSpPr>
          <p:spPr bwMode="auto">
            <a:xfrm>
              <a:off x="1292" y="1979"/>
              <a:ext cx="0" cy="635"/>
            </a:xfrm>
            <a:prstGeom prst="line">
              <a:avLst/>
            </a:prstGeom>
            <a:noFill/>
            <a:ln w="57150">
              <a:solidFill>
                <a:srgbClr val="FF3300"/>
              </a:solidFill>
              <a:round/>
              <a:headEnd/>
              <a:tailEnd/>
            </a:ln>
          </p:spPr>
          <p:txBody>
            <a:bodyPr/>
            <a:lstStyle/>
            <a:p>
              <a:endParaRPr lang="it-IT"/>
            </a:p>
          </p:txBody>
        </p:sp>
        <p:sp>
          <p:nvSpPr>
            <p:cNvPr id="27695" name="Oval 21"/>
            <p:cNvSpPr>
              <a:spLocks noChangeArrowheads="1"/>
            </p:cNvSpPr>
            <p:nvPr/>
          </p:nvSpPr>
          <p:spPr bwMode="auto">
            <a:xfrm>
              <a:off x="930" y="1888"/>
              <a:ext cx="90" cy="91"/>
            </a:xfrm>
            <a:prstGeom prst="ellipse">
              <a:avLst/>
            </a:prstGeom>
            <a:solidFill>
              <a:srgbClr val="0099CC"/>
            </a:solidFill>
            <a:ln w="9525">
              <a:solidFill>
                <a:srgbClr val="0099CC"/>
              </a:solidFill>
              <a:round/>
              <a:headEnd/>
              <a:tailEnd/>
            </a:ln>
          </p:spPr>
          <p:txBody>
            <a:bodyPr wrap="none" anchor="ctr"/>
            <a:lstStyle/>
            <a:p>
              <a:endParaRPr lang="it-IT"/>
            </a:p>
          </p:txBody>
        </p:sp>
        <p:sp>
          <p:nvSpPr>
            <p:cNvPr id="27696" name="Text Box 27"/>
            <p:cNvSpPr txBox="1">
              <a:spLocks noChangeArrowheads="1"/>
            </p:cNvSpPr>
            <p:nvPr/>
          </p:nvSpPr>
          <p:spPr bwMode="auto">
            <a:xfrm>
              <a:off x="567" y="2069"/>
              <a:ext cx="680" cy="544"/>
            </a:xfrm>
            <a:prstGeom prst="rect">
              <a:avLst/>
            </a:prstGeom>
            <a:noFill/>
            <a:ln w="9525">
              <a:noFill/>
              <a:miter lim="800000"/>
              <a:headEnd/>
              <a:tailEnd/>
            </a:ln>
          </p:spPr>
          <p:txBody>
            <a:bodyPr>
              <a:spAutoFit/>
            </a:bodyPr>
            <a:lstStyle/>
            <a:p>
              <a:pPr>
                <a:lnSpc>
                  <a:spcPct val="60000"/>
                </a:lnSpc>
                <a:spcBef>
                  <a:spcPct val="50000"/>
                </a:spcBef>
              </a:pPr>
              <a:r>
                <a:rPr lang="it-IT" sz="1800"/>
                <a:t>A          B</a:t>
              </a:r>
            </a:p>
            <a:p>
              <a:pPr>
                <a:lnSpc>
                  <a:spcPct val="60000"/>
                </a:lnSpc>
                <a:spcBef>
                  <a:spcPct val="50000"/>
                </a:spcBef>
              </a:pPr>
              <a:r>
                <a:rPr lang="it-IT" sz="1800"/>
                <a:t>             E</a:t>
              </a:r>
            </a:p>
            <a:p>
              <a:pPr>
                <a:lnSpc>
                  <a:spcPct val="60000"/>
                </a:lnSpc>
                <a:spcBef>
                  <a:spcPct val="50000"/>
                </a:spcBef>
              </a:pPr>
              <a:r>
                <a:rPr lang="it-IT" sz="1800"/>
                <a:t>             F                     </a:t>
              </a:r>
            </a:p>
          </p:txBody>
        </p:sp>
      </p:grpSp>
      <p:grpSp>
        <p:nvGrpSpPr>
          <p:cNvPr id="6" name="Group 54"/>
          <p:cNvGrpSpPr>
            <a:grpSpLocks/>
          </p:cNvGrpSpPr>
          <p:nvPr/>
        </p:nvGrpSpPr>
        <p:grpSpPr bwMode="auto">
          <a:xfrm>
            <a:off x="5348288" y="1928813"/>
            <a:ext cx="1239837" cy="852487"/>
            <a:chOff x="3369" y="1215"/>
            <a:chExt cx="781" cy="537"/>
          </a:xfrm>
        </p:grpSpPr>
        <p:sp>
          <p:nvSpPr>
            <p:cNvPr id="27685" name="Line 28"/>
            <p:cNvSpPr>
              <a:spLocks noChangeShapeType="1"/>
            </p:cNvSpPr>
            <p:nvPr/>
          </p:nvSpPr>
          <p:spPr bwMode="auto">
            <a:xfrm>
              <a:off x="3379" y="1661"/>
              <a:ext cx="680" cy="0"/>
            </a:xfrm>
            <a:prstGeom prst="line">
              <a:avLst/>
            </a:prstGeom>
            <a:noFill/>
            <a:ln w="57150">
              <a:solidFill>
                <a:srgbClr val="0099CC"/>
              </a:solidFill>
              <a:round/>
              <a:headEnd/>
              <a:tailEnd/>
            </a:ln>
          </p:spPr>
          <p:txBody>
            <a:bodyPr/>
            <a:lstStyle/>
            <a:p>
              <a:endParaRPr lang="it-IT"/>
            </a:p>
          </p:txBody>
        </p:sp>
        <p:sp>
          <p:nvSpPr>
            <p:cNvPr id="27686" name="Line 30"/>
            <p:cNvSpPr>
              <a:spLocks noChangeShapeType="1"/>
            </p:cNvSpPr>
            <p:nvPr/>
          </p:nvSpPr>
          <p:spPr bwMode="auto">
            <a:xfrm>
              <a:off x="4150" y="1344"/>
              <a:ext cx="0" cy="408"/>
            </a:xfrm>
            <a:prstGeom prst="line">
              <a:avLst/>
            </a:prstGeom>
            <a:noFill/>
            <a:ln w="57150">
              <a:solidFill>
                <a:srgbClr val="0099CC"/>
              </a:solidFill>
              <a:round/>
              <a:headEnd/>
              <a:tailEnd/>
            </a:ln>
          </p:spPr>
          <p:txBody>
            <a:bodyPr/>
            <a:lstStyle/>
            <a:p>
              <a:endParaRPr lang="it-IT"/>
            </a:p>
          </p:txBody>
        </p:sp>
        <p:sp>
          <p:nvSpPr>
            <p:cNvPr id="27687" name="Line 32"/>
            <p:cNvSpPr>
              <a:spLocks noChangeShapeType="1"/>
            </p:cNvSpPr>
            <p:nvPr/>
          </p:nvSpPr>
          <p:spPr bwMode="auto">
            <a:xfrm>
              <a:off x="4059" y="1344"/>
              <a:ext cx="0" cy="317"/>
            </a:xfrm>
            <a:prstGeom prst="line">
              <a:avLst/>
            </a:prstGeom>
            <a:noFill/>
            <a:ln w="57150">
              <a:solidFill>
                <a:srgbClr val="0099CC"/>
              </a:solidFill>
              <a:round/>
              <a:headEnd/>
              <a:tailEnd/>
            </a:ln>
          </p:spPr>
          <p:txBody>
            <a:bodyPr/>
            <a:lstStyle/>
            <a:p>
              <a:endParaRPr lang="it-IT"/>
            </a:p>
          </p:txBody>
        </p:sp>
        <p:sp>
          <p:nvSpPr>
            <p:cNvPr id="27688" name="Line 38"/>
            <p:cNvSpPr>
              <a:spLocks noChangeShapeType="1"/>
            </p:cNvSpPr>
            <p:nvPr/>
          </p:nvSpPr>
          <p:spPr bwMode="auto">
            <a:xfrm>
              <a:off x="3379" y="1752"/>
              <a:ext cx="771" cy="0"/>
            </a:xfrm>
            <a:prstGeom prst="line">
              <a:avLst/>
            </a:prstGeom>
            <a:noFill/>
            <a:ln w="57150">
              <a:solidFill>
                <a:srgbClr val="0099CC"/>
              </a:solidFill>
              <a:round/>
              <a:headEnd/>
              <a:tailEnd/>
            </a:ln>
          </p:spPr>
          <p:txBody>
            <a:bodyPr/>
            <a:lstStyle/>
            <a:p>
              <a:endParaRPr lang="it-IT"/>
            </a:p>
          </p:txBody>
        </p:sp>
        <p:sp>
          <p:nvSpPr>
            <p:cNvPr id="27689" name="Oval 44"/>
            <p:cNvSpPr>
              <a:spLocks noChangeArrowheads="1"/>
            </p:cNvSpPr>
            <p:nvPr/>
          </p:nvSpPr>
          <p:spPr bwMode="auto">
            <a:xfrm>
              <a:off x="3697" y="1661"/>
              <a:ext cx="90" cy="91"/>
            </a:xfrm>
            <a:prstGeom prst="ellipse">
              <a:avLst/>
            </a:prstGeom>
            <a:solidFill>
              <a:srgbClr val="0099CC"/>
            </a:solidFill>
            <a:ln w="9525">
              <a:solidFill>
                <a:srgbClr val="0099CC"/>
              </a:solidFill>
              <a:round/>
              <a:headEnd/>
              <a:tailEnd/>
            </a:ln>
          </p:spPr>
          <p:txBody>
            <a:bodyPr wrap="none" anchor="ctr"/>
            <a:lstStyle/>
            <a:p>
              <a:endParaRPr lang="it-IT"/>
            </a:p>
          </p:txBody>
        </p:sp>
        <p:sp>
          <p:nvSpPr>
            <p:cNvPr id="27690" name="Text Box 48"/>
            <p:cNvSpPr txBox="1">
              <a:spLocks noChangeArrowheads="1"/>
            </p:cNvSpPr>
            <p:nvPr/>
          </p:nvSpPr>
          <p:spPr bwMode="auto">
            <a:xfrm>
              <a:off x="3369" y="1215"/>
              <a:ext cx="771" cy="494"/>
            </a:xfrm>
            <a:prstGeom prst="rect">
              <a:avLst/>
            </a:prstGeom>
            <a:noFill/>
            <a:ln w="9525">
              <a:noFill/>
              <a:miter lim="800000"/>
              <a:headEnd/>
              <a:tailEnd/>
            </a:ln>
          </p:spPr>
          <p:txBody>
            <a:bodyPr>
              <a:spAutoFit/>
            </a:bodyPr>
            <a:lstStyle/>
            <a:p>
              <a:pPr>
                <a:spcBef>
                  <a:spcPct val="50000"/>
                </a:spcBef>
              </a:pPr>
              <a:r>
                <a:rPr lang="it-IT" sz="1800" dirty="0"/>
                <a:t>            C </a:t>
              </a:r>
              <a:endParaRPr lang="it-IT" sz="1800" dirty="0" smtClean="0"/>
            </a:p>
            <a:p>
              <a:pPr>
                <a:spcBef>
                  <a:spcPct val="50000"/>
                </a:spcBef>
              </a:pPr>
              <a:r>
                <a:rPr lang="it-IT" sz="1800" dirty="0" smtClean="0"/>
                <a:t>A         </a:t>
              </a:r>
              <a:r>
                <a:rPr lang="it-IT" sz="1800" dirty="0"/>
                <a:t>B</a:t>
              </a:r>
            </a:p>
          </p:txBody>
        </p:sp>
      </p:grpSp>
      <p:grpSp>
        <p:nvGrpSpPr>
          <p:cNvPr id="7" name="Group 55"/>
          <p:cNvGrpSpPr>
            <a:grpSpLocks/>
          </p:cNvGrpSpPr>
          <p:nvPr/>
        </p:nvGrpSpPr>
        <p:grpSpPr bwMode="auto">
          <a:xfrm>
            <a:off x="6804025" y="2060575"/>
            <a:ext cx="1008063" cy="720725"/>
            <a:chOff x="4286" y="1298"/>
            <a:chExt cx="635" cy="454"/>
          </a:xfrm>
        </p:grpSpPr>
        <p:sp>
          <p:nvSpPr>
            <p:cNvPr id="27679" name="Line 33"/>
            <p:cNvSpPr>
              <a:spLocks noChangeShapeType="1"/>
            </p:cNvSpPr>
            <p:nvPr/>
          </p:nvSpPr>
          <p:spPr bwMode="auto">
            <a:xfrm>
              <a:off x="4286" y="1344"/>
              <a:ext cx="0" cy="408"/>
            </a:xfrm>
            <a:prstGeom prst="line">
              <a:avLst/>
            </a:prstGeom>
            <a:noFill/>
            <a:ln w="57150">
              <a:solidFill>
                <a:srgbClr val="0099CC"/>
              </a:solidFill>
              <a:round/>
              <a:headEnd/>
              <a:tailEnd/>
            </a:ln>
          </p:spPr>
          <p:txBody>
            <a:bodyPr/>
            <a:lstStyle/>
            <a:p>
              <a:endParaRPr lang="it-IT"/>
            </a:p>
          </p:txBody>
        </p:sp>
        <p:sp>
          <p:nvSpPr>
            <p:cNvPr id="27680" name="Line 34"/>
            <p:cNvSpPr>
              <a:spLocks noChangeShapeType="1"/>
            </p:cNvSpPr>
            <p:nvPr/>
          </p:nvSpPr>
          <p:spPr bwMode="auto">
            <a:xfrm>
              <a:off x="4377" y="1344"/>
              <a:ext cx="0" cy="317"/>
            </a:xfrm>
            <a:prstGeom prst="line">
              <a:avLst/>
            </a:prstGeom>
            <a:noFill/>
            <a:ln w="57150">
              <a:solidFill>
                <a:srgbClr val="0099CC"/>
              </a:solidFill>
              <a:round/>
              <a:headEnd/>
              <a:tailEnd/>
            </a:ln>
          </p:spPr>
          <p:txBody>
            <a:bodyPr/>
            <a:lstStyle/>
            <a:p>
              <a:endParaRPr lang="it-IT"/>
            </a:p>
          </p:txBody>
        </p:sp>
        <p:sp>
          <p:nvSpPr>
            <p:cNvPr id="27681" name="Line 35"/>
            <p:cNvSpPr>
              <a:spLocks noChangeShapeType="1"/>
            </p:cNvSpPr>
            <p:nvPr/>
          </p:nvSpPr>
          <p:spPr bwMode="auto">
            <a:xfrm>
              <a:off x="4377" y="1661"/>
              <a:ext cx="544" cy="0"/>
            </a:xfrm>
            <a:prstGeom prst="line">
              <a:avLst/>
            </a:prstGeom>
            <a:noFill/>
            <a:ln w="57150">
              <a:solidFill>
                <a:srgbClr val="FF3300"/>
              </a:solidFill>
              <a:round/>
              <a:headEnd/>
              <a:tailEnd/>
            </a:ln>
          </p:spPr>
          <p:txBody>
            <a:bodyPr/>
            <a:lstStyle/>
            <a:p>
              <a:endParaRPr lang="it-IT"/>
            </a:p>
          </p:txBody>
        </p:sp>
        <p:sp>
          <p:nvSpPr>
            <p:cNvPr id="27682" name="Line 36"/>
            <p:cNvSpPr>
              <a:spLocks noChangeShapeType="1"/>
            </p:cNvSpPr>
            <p:nvPr/>
          </p:nvSpPr>
          <p:spPr bwMode="auto">
            <a:xfrm>
              <a:off x="4286" y="1752"/>
              <a:ext cx="635" cy="0"/>
            </a:xfrm>
            <a:prstGeom prst="line">
              <a:avLst/>
            </a:prstGeom>
            <a:noFill/>
            <a:ln w="57150">
              <a:solidFill>
                <a:srgbClr val="FF3300"/>
              </a:solidFill>
              <a:round/>
              <a:headEnd/>
              <a:tailEnd/>
            </a:ln>
          </p:spPr>
          <p:txBody>
            <a:bodyPr/>
            <a:lstStyle/>
            <a:p>
              <a:endParaRPr lang="it-IT"/>
            </a:p>
          </p:txBody>
        </p:sp>
        <p:sp>
          <p:nvSpPr>
            <p:cNvPr id="27683" name="Oval 47"/>
            <p:cNvSpPr>
              <a:spLocks noChangeArrowheads="1"/>
            </p:cNvSpPr>
            <p:nvPr/>
          </p:nvSpPr>
          <p:spPr bwMode="auto">
            <a:xfrm>
              <a:off x="4786" y="1661"/>
              <a:ext cx="90"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7684" name="Text Box 49"/>
            <p:cNvSpPr txBox="1">
              <a:spLocks noChangeArrowheads="1"/>
            </p:cNvSpPr>
            <p:nvPr/>
          </p:nvSpPr>
          <p:spPr bwMode="auto">
            <a:xfrm>
              <a:off x="4332" y="1298"/>
              <a:ext cx="544" cy="369"/>
            </a:xfrm>
            <a:prstGeom prst="rect">
              <a:avLst/>
            </a:prstGeom>
            <a:noFill/>
            <a:ln w="9525">
              <a:noFill/>
              <a:miter lim="800000"/>
              <a:headEnd/>
              <a:tailEnd/>
            </a:ln>
          </p:spPr>
          <p:txBody>
            <a:bodyPr>
              <a:spAutoFit/>
            </a:bodyPr>
            <a:lstStyle/>
            <a:p>
              <a:pPr>
                <a:lnSpc>
                  <a:spcPct val="65000"/>
                </a:lnSpc>
                <a:spcBef>
                  <a:spcPct val="50000"/>
                </a:spcBef>
              </a:pPr>
              <a:r>
                <a:rPr lang="it-IT" sz="1800"/>
                <a:t>C           </a:t>
              </a:r>
            </a:p>
            <a:p>
              <a:pPr>
                <a:lnSpc>
                  <a:spcPct val="65000"/>
                </a:lnSpc>
                <a:spcBef>
                  <a:spcPct val="50000"/>
                </a:spcBef>
              </a:pPr>
              <a:r>
                <a:rPr lang="it-IT" sz="1800"/>
                <a:t>      D</a:t>
              </a:r>
            </a:p>
          </p:txBody>
        </p:sp>
      </p:grpSp>
      <p:grpSp>
        <p:nvGrpSpPr>
          <p:cNvPr id="8" name="Group 57"/>
          <p:cNvGrpSpPr>
            <a:grpSpLocks/>
          </p:cNvGrpSpPr>
          <p:nvPr/>
        </p:nvGrpSpPr>
        <p:grpSpPr bwMode="auto">
          <a:xfrm>
            <a:off x="6804025" y="2997200"/>
            <a:ext cx="1081088" cy="1152525"/>
            <a:chOff x="4286" y="1888"/>
            <a:chExt cx="681" cy="726"/>
          </a:xfrm>
        </p:grpSpPr>
        <p:sp>
          <p:nvSpPr>
            <p:cNvPr id="27673" name="Line 29"/>
            <p:cNvSpPr>
              <a:spLocks noChangeShapeType="1"/>
            </p:cNvSpPr>
            <p:nvPr/>
          </p:nvSpPr>
          <p:spPr bwMode="auto">
            <a:xfrm>
              <a:off x="4377" y="1979"/>
              <a:ext cx="544" cy="0"/>
            </a:xfrm>
            <a:prstGeom prst="line">
              <a:avLst/>
            </a:prstGeom>
            <a:noFill/>
            <a:ln w="57150">
              <a:solidFill>
                <a:srgbClr val="FF3300"/>
              </a:solidFill>
              <a:round/>
              <a:headEnd/>
              <a:tailEnd/>
            </a:ln>
          </p:spPr>
          <p:txBody>
            <a:bodyPr/>
            <a:lstStyle/>
            <a:p>
              <a:endParaRPr lang="it-IT"/>
            </a:p>
          </p:txBody>
        </p:sp>
        <p:sp>
          <p:nvSpPr>
            <p:cNvPr id="27674" name="Line 31"/>
            <p:cNvSpPr>
              <a:spLocks noChangeShapeType="1"/>
            </p:cNvSpPr>
            <p:nvPr/>
          </p:nvSpPr>
          <p:spPr bwMode="auto">
            <a:xfrm>
              <a:off x="4377" y="1979"/>
              <a:ext cx="0" cy="635"/>
            </a:xfrm>
            <a:prstGeom prst="line">
              <a:avLst/>
            </a:prstGeom>
            <a:noFill/>
            <a:ln w="57150">
              <a:solidFill>
                <a:srgbClr val="FF3300"/>
              </a:solidFill>
              <a:round/>
              <a:headEnd/>
              <a:tailEnd/>
            </a:ln>
          </p:spPr>
          <p:txBody>
            <a:bodyPr/>
            <a:lstStyle/>
            <a:p>
              <a:endParaRPr lang="it-IT"/>
            </a:p>
          </p:txBody>
        </p:sp>
        <p:sp>
          <p:nvSpPr>
            <p:cNvPr id="27675" name="Line 37"/>
            <p:cNvSpPr>
              <a:spLocks noChangeShapeType="1"/>
            </p:cNvSpPr>
            <p:nvPr/>
          </p:nvSpPr>
          <p:spPr bwMode="auto">
            <a:xfrm>
              <a:off x="4286" y="1888"/>
              <a:ext cx="635" cy="0"/>
            </a:xfrm>
            <a:prstGeom prst="line">
              <a:avLst/>
            </a:prstGeom>
            <a:noFill/>
            <a:ln w="57150">
              <a:solidFill>
                <a:srgbClr val="FF3300"/>
              </a:solidFill>
              <a:round/>
              <a:headEnd/>
              <a:tailEnd/>
            </a:ln>
          </p:spPr>
          <p:txBody>
            <a:bodyPr/>
            <a:lstStyle/>
            <a:p>
              <a:endParaRPr lang="it-IT"/>
            </a:p>
          </p:txBody>
        </p:sp>
        <p:sp>
          <p:nvSpPr>
            <p:cNvPr id="27676" name="Line 39"/>
            <p:cNvSpPr>
              <a:spLocks noChangeShapeType="1"/>
            </p:cNvSpPr>
            <p:nvPr/>
          </p:nvSpPr>
          <p:spPr bwMode="auto">
            <a:xfrm>
              <a:off x="4286" y="1888"/>
              <a:ext cx="0" cy="726"/>
            </a:xfrm>
            <a:prstGeom prst="line">
              <a:avLst/>
            </a:prstGeom>
            <a:noFill/>
            <a:ln w="57150">
              <a:solidFill>
                <a:srgbClr val="FF3300"/>
              </a:solidFill>
              <a:round/>
              <a:headEnd/>
              <a:tailEnd/>
            </a:ln>
          </p:spPr>
          <p:txBody>
            <a:bodyPr/>
            <a:lstStyle/>
            <a:p>
              <a:endParaRPr lang="it-IT"/>
            </a:p>
          </p:txBody>
        </p:sp>
        <p:sp>
          <p:nvSpPr>
            <p:cNvPr id="27677" name="Oval 46"/>
            <p:cNvSpPr>
              <a:spLocks noChangeArrowheads="1"/>
            </p:cNvSpPr>
            <p:nvPr/>
          </p:nvSpPr>
          <p:spPr bwMode="auto">
            <a:xfrm>
              <a:off x="4786" y="1888"/>
              <a:ext cx="90"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7678" name="Text Box 50"/>
            <p:cNvSpPr txBox="1">
              <a:spLocks noChangeArrowheads="1"/>
            </p:cNvSpPr>
            <p:nvPr/>
          </p:nvSpPr>
          <p:spPr bwMode="auto">
            <a:xfrm>
              <a:off x="4468" y="2024"/>
              <a:ext cx="499" cy="577"/>
            </a:xfrm>
            <a:prstGeom prst="rect">
              <a:avLst/>
            </a:prstGeom>
            <a:noFill/>
            <a:ln w="9525">
              <a:noFill/>
              <a:miter lim="800000"/>
              <a:headEnd/>
              <a:tailEnd/>
            </a:ln>
          </p:spPr>
          <p:txBody>
            <a:bodyPr>
              <a:spAutoFit/>
            </a:bodyPr>
            <a:lstStyle/>
            <a:p>
              <a:pPr>
                <a:spcBef>
                  <a:spcPct val="50000"/>
                </a:spcBef>
              </a:pPr>
              <a:r>
                <a:rPr lang="it-IT" sz="1800"/>
                <a:t>   D     E        F</a:t>
              </a:r>
            </a:p>
          </p:txBody>
        </p:sp>
      </p:grpSp>
      <p:grpSp>
        <p:nvGrpSpPr>
          <p:cNvPr id="9" name="Group 56"/>
          <p:cNvGrpSpPr>
            <a:grpSpLocks/>
          </p:cNvGrpSpPr>
          <p:nvPr/>
        </p:nvGrpSpPr>
        <p:grpSpPr bwMode="auto">
          <a:xfrm>
            <a:off x="5292725" y="2997200"/>
            <a:ext cx="1295400" cy="1152525"/>
            <a:chOff x="3334" y="1888"/>
            <a:chExt cx="816" cy="726"/>
          </a:xfrm>
        </p:grpSpPr>
        <p:sp>
          <p:nvSpPr>
            <p:cNvPr id="27667" name="Line 40"/>
            <p:cNvSpPr>
              <a:spLocks noChangeShapeType="1"/>
            </p:cNvSpPr>
            <p:nvPr/>
          </p:nvSpPr>
          <p:spPr bwMode="auto">
            <a:xfrm>
              <a:off x="4150" y="1888"/>
              <a:ext cx="0" cy="726"/>
            </a:xfrm>
            <a:prstGeom prst="line">
              <a:avLst/>
            </a:prstGeom>
            <a:noFill/>
            <a:ln w="57150">
              <a:solidFill>
                <a:srgbClr val="FF3300"/>
              </a:solidFill>
              <a:round/>
              <a:headEnd/>
              <a:tailEnd/>
            </a:ln>
          </p:spPr>
          <p:txBody>
            <a:bodyPr/>
            <a:lstStyle/>
            <a:p>
              <a:endParaRPr lang="it-IT"/>
            </a:p>
          </p:txBody>
        </p:sp>
        <p:sp>
          <p:nvSpPr>
            <p:cNvPr id="27668" name="Line 41"/>
            <p:cNvSpPr>
              <a:spLocks noChangeShapeType="1"/>
            </p:cNvSpPr>
            <p:nvPr/>
          </p:nvSpPr>
          <p:spPr bwMode="auto">
            <a:xfrm>
              <a:off x="3379" y="1888"/>
              <a:ext cx="771" cy="0"/>
            </a:xfrm>
            <a:prstGeom prst="line">
              <a:avLst/>
            </a:prstGeom>
            <a:noFill/>
            <a:ln w="57150">
              <a:solidFill>
                <a:srgbClr val="0099CC"/>
              </a:solidFill>
              <a:round/>
              <a:headEnd/>
              <a:tailEnd/>
            </a:ln>
          </p:spPr>
          <p:txBody>
            <a:bodyPr/>
            <a:lstStyle/>
            <a:p>
              <a:endParaRPr lang="it-IT"/>
            </a:p>
          </p:txBody>
        </p:sp>
        <p:sp>
          <p:nvSpPr>
            <p:cNvPr id="27669" name="Line 42"/>
            <p:cNvSpPr>
              <a:spLocks noChangeShapeType="1"/>
            </p:cNvSpPr>
            <p:nvPr/>
          </p:nvSpPr>
          <p:spPr bwMode="auto">
            <a:xfrm>
              <a:off x="3379" y="1979"/>
              <a:ext cx="680" cy="0"/>
            </a:xfrm>
            <a:prstGeom prst="line">
              <a:avLst/>
            </a:prstGeom>
            <a:noFill/>
            <a:ln w="57150">
              <a:solidFill>
                <a:srgbClr val="0099CC"/>
              </a:solidFill>
              <a:round/>
              <a:headEnd/>
              <a:tailEnd/>
            </a:ln>
          </p:spPr>
          <p:txBody>
            <a:bodyPr/>
            <a:lstStyle/>
            <a:p>
              <a:endParaRPr lang="it-IT"/>
            </a:p>
          </p:txBody>
        </p:sp>
        <p:sp>
          <p:nvSpPr>
            <p:cNvPr id="27670" name="Line 43"/>
            <p:cNvSpPr>
              <a:spLocks noChangeShapeType="1"/>
            </p:cNvSpPr>
            <p:nvPr/>
          </p:nvSpPr>
          <p:spPr bwMode="auto">
            <a:xfrm>
              <a:off x="4059" y="1979"/>
              <a:ext cx="0" cy="635"/>
            </a:xfrm>
            <a:prstGeom prst="line">
              <a:avLst/>
            </a:prstGeom>
            <a:noFill/>
            <a:ln w="57150">
              <a:solidFill>
                <a:srgbClr val="FF3300"/>
              </a:solidFill>
              <a:round/>
              <a:headEnd/>
              <a:tailEnd/>
            </a:ln>
          </p:spPr>
          <p:txBody>
            <a:bodyPr/>
            <a:lstStyle/>
            <a:p>
              <a:endParaRPr lang="it-IT"/>
            </a:p>
          </p:txBody>
        </p:sp>
        <p:sp>
          <p:nvSpPr>
            <p:cNvPr id="27671" name="Oval 45"/>
            <p:cNvSpPr>
              <a:spLocks noChangeArrowheads="1"/>
            </p:cNvSpPr>
            <p:nvPr/>
          </p:nvSpPr>
          <p:spPr bwMode="auto">
            <a:xfrm>
              <a:off x="3697" y="1888"/>
              <a:ext cx="90" cy="91"/>
            </a:xfrm>
            <a:prstGeom prst="ellipse">
              <a:avLst/>
            </a:prstGeom>
            <a:solidFill>
              <a:srgbClr val="0099CC"/>
            </a:solidFill>
            <a:ln w="9525">
              <a:solidFill>
                <a:srgbClr val="0099CC"/>
              </a:solidFill>
              <a:round/>
              <a:headEnd/>
              <a:tailEnd/>
            </a:ln>
          </p:spPr>
          <p:txBody>
            <a:bodyPr wrap="none" anchor="ctr"/>
            <a:lstStyle/>
            <a:p>
              <a:endParaRPr lang="it-IT"/>
            </a:p>
          </p:txBody>
        </p:sp>
        <p:sp>
          <p:nvSpPr>
            <p:cNvPr id="27672" name="Text Box 51"/>
            <p:cNvSpPr txBox="1">
              <a:spLocks noChangeArrowheads="1"/>
            </p:cNvSpPr>
            <p:nvPr/>
          </p:nvSpPr>
          <p:spPr bwMode="auto">
            <a:xfrm>
              <a:off x="3334" y="2069"/>
              <a:ext cx="680" cy="544"/>
            </a:xfrm>
            <a:prstGeom prst="rect">
              <a:avLst/>
            </a:prstGeom>
            <a:noFill/>
            <a:ln w="9525">
              <a:noFill/>
              <a:miter lim="800000"/>
              <a:headEnd/>
              <a:tailEnd/>
            </a:ln>
          </p:spPr>
          <p:txBody>
            <a:bodyPr>
              <a:spAutoFit/>
            </a:bodyPr>
            <a:lstStyle/>
            <a:p>
              <a:pPr>
                <a:lnSpc>
                  <a:spcPct val="60000"/>
                </a:lnSpc>
                <a:spcBef>
                  <a:spcPct val="50000"/>
                </a:spcBef>
              </a:pPr>
              <a:r>
                <a:rPr lang="it-IT" sz="1800"/>
                <a:t>A          B</a:t>
              </a:r>
            </a:p>
            <a:p>
              <a:pPr>
                <a:lnSpc>
                  <a:spcPct val="60000"/>
                </a:lnSpc>
                <a:spcBef>
                  <a:spcPct val="50000"/>
                </a:spcBef>
              </a:pPr>
              <a:r>
                <a:rPr lang="it-IT" sz="1800"/>
                <a:t>             E</a:t>
              </a:r>
            </a:p>
            <a:p>
              <a:pPr>
                <a:lnSpc>
                  <a:spcPct val="60000"/>
                </a:lnSpc>
                <a:spcBef>
                  <a:spcPct val="50000"/>
                </a:spcBef>
              </a:pPr>
              <a:r>
                <a:rPr lang="it-IT" sz="1800"/>
                <a:t>             F                     </a:t>
              </a:r>
            </a:p>
          </p:txBody>
        </p:sp>
      </p:grpSp>
      <p:grpSp>
        <p:nvGrpSpPr>
          <p:cNvPr id="10" name="Group 60"/>
          <p:cNvGrpSpPr>
            <a:grpSpLocks/>
          </p:cNvGrpSpPr>
          <p:nvPr/>
        </p:nvGrpSpPr>
        <p:grpSpPr bwMode="auto">
          <a:xfrm>
            <a:off x="3779838" y="2420938"/>
            <a:ext cx="1368425" cy="863600"/>
            <a:chOff x="2381" y="1525"/>
            <a:chExt cx="862" cy="544"/>
          </a:xfrm>
        </p:grpSpPr>
        <p:sp>
          <p:nvSpPr>
            <p:cNvPr id="27665" name="Text Box 58"/>
            <p:cNvSpPr txBox="1">
              <a:spLocks noChangeArrowheads="1"/>
            </p:cNvSpPr>
            <p:nvPr/>
          </p:nvSpPr>
          <p:spPr bwMode="auto">
            <a:xfrm>
              <a:off x="2381" y="1525"/>
              <a:ext cx="817" cy="231"/>
            </a:xfrm>
            <a:prstGeom prst="rect">
              <a:avLst/>
            </a:prstGeom>
            <a:noFill/>
            <a:ln w="9525">
              <a:noFill/>
              <a:miter lim="800000"/>
              <a:headEnd/>
              <a:tailEnd/>
            </a:ln>
          </p:spPr>
          <p:txBody>
            <a:bodyPr>
              <a:spAutoFit/>
            </a:bodyPr>
            <a:lstStyle/>
            <a:p>
              <a:pPr>
                <a:spcBef>
                  <a:spcPct val="50000"/>
                </a:spcBef>
              </a:pPr>
              <a:r>
                <a:rPr lang="it-IT" sz="1800"/>
                <a:t>Anafase I</a:t>
              </a:r>
            </a:p>
          </p:txBody>
        </p:sp>
        <p:sp>
          <p:nvSpPr>
            <p:cNvPr id="27666" name="AutoShape 59"/>
            <p:cNvSpPr>
              <a:spLocks noChangeArrowheads="1"/>
            </p:cNvSpPr>
            <p:nvPr/>
          </p:nvSpPr>
          <p:spPr bwMode="auto">
            <a:xfrm>
              <a:off x="2381" y="1979"/>
              <a:ext cx="862" cy="90"/>
            </a:xfrm>
            <a:prstGeom prst="leftRightArrow">
              <a:avLst>
                <a:gd name="adj1" fmla="val 50000"/>
                <a:gd name="adj2" fmla="val 191556"/>
              </a:avLst>
            </a:prstGeom>
            <a:solidFill>
              <a:schemeClr val="accent1"/>
            </a:solidFill>
            <a:ln w="9525">
              <a:solidFill>
                <a:schemeClr val="tx1"/>
              </a:solidFill>
              <a:miter lim="800000"/>
              <a:headEnd/>
              <a:tailEnd/>
            </a:ln>
          </p:spPr>
          <p:txBody>
            <a:bodyPr wrap="none" anchor="ctr"/>
            <a:lstStyle/>
            <a:p>
              <a:endParaRPr lang="it-IT"/>
            </a:p>
          </p:txBody>
        </p:sp>
      </p:grpSp>
      <p:sp>
        <p:nvSpPr>
          <p:cNvPr id="84031" name="Text Box 63"/>
          <p:cNvSpPr txBox="1">
            <a:spLocks noChangeArrowheads="1"/>
          </p:cNvSpPr>
          <p:nvPr/>
        </p:nvSpPr>
        <p:spPr bwMode="auto">
          <a:xfrm>
            <a:off x="5364163" y="2214554"/>
            <a:ext cx="2519362" cy="1330325"/>
          </a:xfrm>
          <a:prstGeom prst="rect">
            <a:avLst/>
          </a:prstGeom>
          <a:solidFill>
            <a:srgbClr val="FF6699"/>
          </a:solidFill>
          <a:ln w="9525">
            <a:noFill/>
            <a:miter lim="800000"/>
            <a:headEnd/>
            <a:tailEnd/>
          </a:ln>
        </p:spPr>
        <p:txBody>
          <a:bodyPr>
            <a:spAutoFit/>
          </a:bodyPr>
          <a:lstStyle/>
          <a:p>
            <a:pPr algn="ctr">
              <a:lnSpc>
                <a:spcPct val="75000"/>
              </a:lnSpc>
              <a:spcBef>
                <a:spcPct val="50000"/>
              </a:spcBef>
            </a:pPr>
            <a:r>
              <a:rPr lang="it-IT" sz="1800"/>
              <a:t>Segragazione adiacente: si formano coppie di gameti sbilanciati con delezioni e duplicazioni complementari</a:t>
            </a:r>
          </a:p>
        </p:txBody>
      </p:sp>
      <p:sp>
        <p:nvSpPr>
          <p:cNvPr id="84032" name="Text Box 64"/>
          <p:cNvSpPr txBox="1">
            <a:spLocks noChangeArrowheads="1"/>
          </p:cNvSpPr>
          <p:nvPr/>
        </p:nvSpPr>
        <p:spPr bwMode="auto">
          <a:xfrm>
            <a:off x="1187450" y="2241551"/>
            <a:ext cx="2520950" cy="1330325"/>
          </a:xfrm>
          <a:prstGeom prst="rect">
            <a:avLst/>
          </a:prstGeom>
          <a:solidFill>
            <a:schemeClr val="folHlink"/>
          </a:solidFill>
          <a:ln w="9525">
            <a:noFill/>
            <a:miter lim="800000"/>
            <a:headEnd/>
            <a:tailEnd/>
          </a:ln>
        </p:spPr>
        <p:txBody>
          <a:bodyPr>
            <a:spAutoFit/>
          </a:bodyPr>
          <a:lstStyle/>
          <a:p>
            <a:pPr algn="ctr">
              <a:lnSpc>
                <a:spcPct val="75000"/>
              </a:lnSpc>
              <a:spcBef>
                <a:spcPct val="50000"/>
              </a:spcBef>
            </a:pPr>
            <a:r>
              <a:rPr lang="it-IT" sz="1800"/>
              <a:t>Segregazione alternata: si formano coppie di gameti bilanciati: 2 con i cromosomi normali e 2 con i cromosomi traslocati</a:t>
            </a:r>
          </a:p>
        </p:txBody>
      </p:sp>
      <p:sp>
        <p:nvSpPr>
          <p:cNvPr id="27662" name="AutoShape 65">
            <a:hlinkClick r:id="" action="ppaction://hlinkshowjump?jump=previousslide" highlightClick="1"/>
          </p:cNvPr>
          <p:cNvSpPr>
            <a:spLocks noChangeArrowheads="1"/>
          </p:cNvSpPr>
          <p:nvPr/>
        </p:nvSpPr>
        <p:spPr bwMode="auto">
          <a:xfrm>
            <a:off x="179388" y="6165850"/>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7663" name="AutoShape 66">
            <a:hlinkClick r:id="" action="ppaction://hlinkshowjump?jump=nextslide" highlightClick="1"/>
          </p:cNvPr>
          <p:cNvSpPr>
            <a:spLocks noChangeArrowheads="1"/>
          </p:cNvSpPr>
          <p:nvPr/>
        </p:nvSpPr>
        <p:spPr bwMode="auto">
          <a:xfrm>
            <a:off x="8243888" y="60213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84035" name="Text Box 67"/>
          <p:cNvSpPr txBox="1">
            <a:spLocks noChangeArrowheads="1"/>
          </p:cNvSpPr>
          <p:nvPr/>
        </p:nvSpPr>
        <p:spPr bwMode="auto">
          <a:xfrm>
            <a:off x="684213" y="2290763"/>
            <a:ext cx="7772400" cy="1281113"/>
          </a:xfrm>
          <a:prstGeom prst="rect">
            <a:avLst/>
          </a:prstGeom>
          <a:solidFill>
            <a:srgbClr val="FF99FF"/>
          </a:solidFill>
          <a:ln w="9525">
            <a:noFill/>
            <a:miter lim="800000"/>
            <a:headEnd/>
            <a:tailEnd/>
          </a:ln>
        </p:spPr>
        <p:txBody>
          <a:bodyPr>
            <a:spAutoFit/>
          </a:bodyPr>
          <a:lstStyle/>
          <a:p>
            <a:pPr eaLnBrk="0" hangingPunct="0">
              <a:lnSpc>
                <a:spcPct val="75000"/>
              </a:lnSpc>
              <a:spcBef>
                <a:spcPct val="50000"/>
              </a:spcBef>
            </a:pPr>
            <a:r>
              <a:rPr lang="it-IT"/>
              <a:t>EFFETTI GENETICI:</a:t>
            </a:r>
          </a:p>
          <a:p>
            <a:pPr eaLnBrk="0" hangingPunct="0">
              <a:lnSpc>
                <a:spcPct val="75000"/>
              </a:lnSpc>
              <a:spcBef>
                <a:spcPct val="50000"/>
              </a:spcBef>
              <a:buFontTx/>
              <a:buChar char="•"/>
            </a:pPr>
            <a:r>
              <a:rPr lang="it-IT"/>
              <a:t> pseudoassociazione fra i geni dei cromosomi coinvolti;</a:t>
            </a:r>
          </a:p>
          <a:p>
            <a:pPr eaLnBrk="0" hangingPunct="0">
              <a:lnSpc>
                <a:spcPct val="75000"/>
              </a:lnSpc>
              <a:spcBef>
                <a:spcPct val="50000"/>
              </a:spcBef>
              <a:buFontTx/>
              <a:buChar char="•"/>
            </a:pPr>
            <a:r>
              <a:rPr lang="it-IT"/>
              <a:t> riduzione della fecondità. </a:t>
            </a:r>
            <a:endParaRPr lang="it-IT"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9"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dissolve">
                                      <p:cBhvr>
                                        <p:cTn id="16" dur="500"/>
                                        <p:tgtEl>
                                          <p:spTgt spid="3"/>
                                        </p:tgtEl>
                                      </p:cBhvr>
                                    </p:animEffect>
                                  </p:childTnLst>
                                </p:cTn>
                              </p:par>
                              <p:par>
                                <p:cTn id="17" presetID="9"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par>
                                <p:cTn id="20" presetID="9"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par>
                                <p:cTn id="26" presetID="9"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64" presetClass="path" presetSubtype="0" accel="50000" decel="50000" fill="hold" nodeType="clickEffect">
                                  <p:stCondLst>
                                    <p:cond delay="0"/>
                                  </p:stCondLst>
                                  <p:childTnLst>
                                    <p:animMotion origin="layout" path="M -2.77778E-7 -3.23699E-6 L 0.00399 -0.1519 " pathEditMode="relative" rAng="0" ptsTypes="AA">
                                      <p:cBhvr>
                                        <p:cTn id="38" dur="2000" fill="hold"/>
                                        <p:tgtEl>
                                          <p:spTgt spid="2"/>
                                        </p:tgtEl>
                                        <p:attrNameLst>
                                          <p:attrName>ppt_x</p:attrName>
                                          <p:attrName>ppt_y</p:attrName>
                                        </p:attrNameLst>
                                      </p:cBhvr>
                                      <p:rCtr x="2" y="-76"/>
                                    </p:animMotion>
                                  </p:childTnLst>
                                </p:cTn>
                              </p:par>
                              <p:par>
                                <p:cTn id="39" presetID="64" presetClass="path" presetSubtype="0" accel="50000" decel="50000" fill="hold" nodeType="withEffect">
                                  <p:stCondLst>
                                    <p:cond delay="0"/>
                                  </p:stCondLst>
                                  <p:childTnLst>
                                    <p:animMotion origin="layout" path="M -3.05556E-6 -2.42775E-6 L 0.004 -0.29364 " pathEditMode="relative" rAng="0" ptsTypes="AA">
                                      <p:cBhvr>
                                        <p:cTn id="40" dur="2000" fill="hold"/>
                                        <p:tgtEl>
                                          <p:spTgt spid="4"/>
                                        </p:tgtEl>
                                        <p:attrNameLst>
                                          <p:attrName>ppt_x</p:attrName>
                                          <p:attrName>ppt_y</p:attrName>
                                        </p:attrNameLst>
                                      </p:cBhvr>
                                      <p:rCtr x="2" y="-147"/>
                                    </p:animMotion>
                                  </p:childTnLst>
                                </p:cTn>
                              </p:par>
                              <p:par>
                                <p:cTn id="41" presetID="42" presetClass="path" presetSubtype="0" accel="50000" decel="50000" fill="hold" nodeType="withEffect">
                                  <p:stCondLst>
                                    <p:cond delay="0"/>
                                  </p:stCondLst>
                                  <p:childTnLst>
                                    <p:animMotion origin="layout" path="M -8.33333E-7 -2.42775E-6 L -8.33333E-7 0.18867 " pathEditMode="relative" rAng="0" ptsTypes="AA">
                                      <p:cBhvr>
                                        <p:cTn id="42" dur="2000" fill="hold"/>
                                        <p:tgtEl>
                                          <p:spTgt spid="5"/>
                                        </p:tgtEl>
                                        <p:attrNameLst>
                                          <p:attrName>ppt_x</p:attrName>
                                          <p:attrName>ppt_y</p:attrName>
                                        </p:attrNameLst>
                                      </p:cBhvr>
                                      <p:rCtr x="0" y="94"/>
                                    </p:animMotion>
                                  </p:childTnLst>
                                </p:cTn>
                              </p:par>
                              <p:par>
                                <p:cTn id="43" presetID="42" presetClass="path" presetSubtype="0" accel="50000" decel="50000" fill="hold" nodeType="withEffect">
                                  <p:stCondLst>
                                    <p:cond delay="0"/>
                                  </p:stCondLst>
                                  <p:childTnLst>
                                    <p:animMotion origin="layout" path="M 0.0 0.0  L 0.0 0.33295  E" pathEditMode="relative" ptsTypes="">
                                      <p:cBhvr>
                                        <p:cTn id="44" dur="2000" fill="hold"/>
                                        <p:tgtEl>
                                          <p:spTgt spid="3"/>
                                        </p:tgtEl>
                                        <p:attrNameLst>
                                          <p:attrName>ppt_x</p:attrName>
                                          <p:attrName>ppt_y</p:attrName>
                                        </p:attrNameLst>
                                      </p:cBhvr>
                                    </p:animMotion>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84032"/>
                                        </p:tgtEl>
                                        <p:attrNameLst>
                                          <p:attrName>style.visibility</p:attrName>
                                        </p:attrNameLst>
                                      </p:cBhvr>
                                      <p:to>
                                        <p:strVal val="visible"/>
                                      </p:to>
                                    </p:set>
                                    <p:anim calcmode="lin" valueType="num">
                                      <p:cBhvr>
                                        <p:cTn id="49" dur="500" fill="hold"/>
                                        <p:tgtEl>
                                          <p:spTgt spid="84032"/>
                                        </p:tgtEl>
                                        <p:attrNameLst>
                                          <p:attrName>ppt_w</p:attrName>
                                        </p:attrNameLst>
                                      </p:cBhvr>
                                      <p:tavLst>
                                        <p:tav tm="0">
                                          <p:val>
                                            <p:fltVal val="0"/>
                                          </p:val>
                                        </p:tav>
                                        <p:tav tm="100000">
                                          <p:val>
                                            <p:strVal val="#ppt_w"/>
                                          </p:val>
                                        </p:tav>
                                      </p:tavLst>
                                    </p:anim>
                                    <p:anim calcmode="lin" valueType="num">
                                      <p:cBhvr>
                                        <p:cTn id="50" dur="500" fill="hold"/>
                                        <p:tgtEl>
                                          <p:spTgt spid="84032"/>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64" presetClass="path" presetSubtype="0" accel="50000" decel="50000" fill="hold" nodeType="clickEffect">
                                  <p:stCondLst>
                                    <p:cond delay="0"/>
                                  </p:stCondLst>
                                  <p:childTnLst>
                                    <p:animMotion origin="layout" path="M -2.22222E-6 -3.23699E-6 L -0.00382 -0.1519 " pathEditMode="relative" rAng="0" ptsTypes="AA">
                                      <p:cBhvr>
                                        <p:cTn id="54" dur="2000" fill="hold"/>
                                        <p:tgtEl>
                                          <p:spTgt spid="6"/>
                                        </p:tgtEl>
                                        <p:attrNameLst>
                                          <p:attrName>ppt_x</p:attrName>
                                          <p:attrName>ppt_y</p:attrName>
                                        </p:attrNameLst>
                                      </p:cBhvr>
                                      <p:rCtr x="-2" y="-76"/>
                                    </p:animMotion>
                                  </p:childTnLst>
                                </p:cTn>
                              </p:par>
                              <p:par>
                                <p:cTn id="55" presetID="64" presetClass="path" presetSubtype="0" accel="50000" decel="50000" fill="hold" nodeType="withEffect">
                                  <p:stCondLst>
                                    <p:cond delay="0"/>
                                  </p:stCondLst>
                                  <p:childTnLst>
                                    <p:animMotion origin="layout" path="M -1.94444E-6 -1.15607E-6 L 0.00018 -0.15722 " pathEditMode="relative" rAng="0" ptsTypes="AA">
                                      <p:cBhvr>
                                        <p:cTn id="56" dur="2000" fill="hold"/>
                                        <p:tgtEl>
                                          <p:spTgt spid="7"/>
                                        </p:tgtEl>
                                        <p:attrNameLst>
                                          <p:attrName>ppt_x</p:attrName>
                                          <p:attrName>ppt_y</p:attrName>
                                        </p:attrNameLst>
                                      </p:cBhvr>
                                      <p:rCtr x="0" y="-79"/>
                                    </p:animMotion>
                                  </p:childTnLst>
                                </p:cTn>
                              </p:par>
                              <p:par>
                                <p:cTn id="57" presetID="42" presetClass="path" presetSubtype="0" accel="50000" decel="50000" fill="hold" nodeType="withEffect">
                                  <p:stCondLst>
                                    <p:cond delay="0"/>
                                  </p:stCondLst>
                                  <p:childTnLst>
                                    <p:animMotion origin="layout" path="M -2.77778E-6 -2.42775E-6 L -2.77778E-6 0.23075 " pathEditMode="relative" rAng="0" ptsTypes="AA">
                                      <p:cBhvr>
                                        <p:cTn id="58" dur="2000" fill="hold"/>
                                        <p:tgtEl>
                                          <p:spTgt spid="9"/>
                                        </p:tgtEl>
                                        <p:attrNameLst>
                                          <p:attrName>ppt_x</p:attrName>
                                          <p:attrName>ppt_y</p:attrName>
                                        </p:attrNameLst>
                                      </p:cBhvr>
                                      <p:rCtr x="0" y="115"/>
                                    </p:animMotion>
                                  </p:childTnLst>
                                </p:cTn>
                              </p:par>
                              <p:par>
                                <p:cTn id="59" presetID="42" presetClass="path" presetSubtype="0" accel="50000" decel="50000" fill="hold" nodeType="withEffect">
                                  <p:stCondLst>
                                    <p:cond delay="0"/>
                                  </p:stCondLst>
                                  <p:childTnLst>
                                    <p:animMotion origin="layout" path="M 5.E-6 -2.42775E-6 L -0.00382 0.25156 " pathEditMode="relative" rAng="0" ptsTypes="AA">
                                      <p:cBhvr>
                                        <p:cTn id="60" dur="2000" fill="hold"/>
                                        <p:tgtEl>
                                          <p:spTgt spid="8"/>
                                        </p:tgtEl>
                                        <p:attrNameLst>
                                          <p:attrName>ppt_x</p:attrName>
                                          <p:attrName>ppt_y</p:attrName>
                                        </p:attrNameLst>
                                      </p:cBhvr>
                                      <p:rCtr x="-2" y="126"/>
                                    </p:animMotion>
                                  </p:childTnLst>
                                </p:cTn>
                              </p:par>
                            </p:childTnLst>
                          </p:cTn>
                        </p:par>
                      </p:childTnLst>
                    </p:cTn>
                  </p:par>
                  <p:par>
                    <p:cTn id="61" fill="hold">
                      <p:stCondLst>
                        <p:cond delay="indefinite"/>
                      </p:stCondLst>
                      <p:childTnLst>
                        <p:par>
                          <p:cTn id="62" fill="hold">
                            <p:stCondLst>
                              <p:cond delay="0"/>
                            </p:stCondLst>
                            <p:childTnLst>
                              <p:par>
                                <p:cTn id="63" presetID="23" presetClass="entr" presetSubtype="16" fill="hold" grpId="0" nodeType="clickEffect">
                                  <p:stCondLst>
                                    <p:cond delay="0"/>
                                  </p:stCondLst>
                                  <p:childTnLst>
                                    <p:set>
                                      <p:cBhvr>
                                        <p:cTn id="64" dur="1" fill="hold">
                                          <p:stCondLst>
                                            <p:cond delay="0"/>
                                          </p:stCondLst>
                                        </p:cTn>
                                        <p:tgtEl>
                                          <p:spTgt spid="84031"/>
                                        </p:tgtEl>
                                        <p:attrNameLst>
                                          <p:attrName>style.visibility</p:attrName>
                                        </p:attrNameLst>
                                      </p:cBhvr>
                                      <p:to>
                                        <p:strVal val="visible"/>
                                      </p:to>
                                    </p:set>
                                    <p:anim calcmode="lin" valueType="num">
                                      <p:cBhvr>
                                        <p:cTn id="65" dur="500" fill="hold"/>
                                        <p:tgtEl>
                                          <p:spTgt spid="84031"/>
                                        </p:tgtEl>
                                        <p:attrNameLst>
                                          <p:attrName>ppt_w</p:attrName>
                                        </p:attrNameLst>
                                      </p:cBhvr>
                                      <p:tavLst>
                                        <p:tav tm="0">
                                          <p:val>
                                            <p:fltVal val="0"/>
                                          </p:val>
                                        </p:tav>
                                        <p:tav tm="100000">
                                          <p:val>
                                            <p:strVal val="#ppt_w"/>
                                          </p:val>
                                        </p:tav>
                                      </p:tavLst>
                                    </p:anim>
                                    <p:anim calcmode="lin" valueType="num">
                                      <p:cBhvr>
                                        <p:cTn id="66" dur="500" fill="hold"/>
                                        <p:tgtEl>
                                          <p:spTgt spid="84031"/>
                                        </p:tgtEl>
                                        <p:attrNameLst>
                                          <p:attrName>ppt_h</p:attrName>
                                        </p:attrNameLst>
                                      </p:cBhvr>
                                      <p:tavLst>
                                        <p:tav tm="0">
                                          <p:val>
                                            <p:fltVal val="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53" presetClass="exit" presetSubtype="0" fill="hold" grpId="1" nodeType="clickEffect">
                                  <p:stCondLst>
                                    <p:cond delay="0"/>
                                  </p:stCondLst>
                                  <p:childTnLst>
                                    <p:anim calcmode="lin" valueType="num">
                                      <p:cBhvr>
                                        <p:cTn id="70" dur="500"/>
                                        <p:tgtEl>
                                          <p:spTgt spid="84032"/>
                                        </p:tgtEl>
                                        <p:attrNameLst>
                                          <p:attrName>ppt_w</p:attrName>
                                        </p:attrNameLst>
                                      </p:cBhvr>
                                      <p:tavLst>
                                        <p:tav tm="0">
                                          <p:val>
                                            <p:strVal val="ppt_w"/>
                                          </p:val>
                                        </p:tav>
                                        <p:tav tm="100000">
                                          <p:val>
                                            <p:fltVal val="0"/>
                                          </p:val>
                                        </p:tav>
                                      </p:tavLst>
                                    </p:anim>
                                    <p:anim calcmode="lin" valueType="num">
                                      <p:cBhvr>
                                        <p:cTn id="71" dur="500"/>
                                        <p:tgtEl>
                                          <p:spTgt spid="84032"/>
                                        </p:tgtEl>
                                        <p:attrNameLst>
                                          <p:attrName>ppt_h</p:attrName>
                                        </p:attrNameLst>
                                      </p:cBhvr>
                                      <p:tavLst>
                                        <p:tav tm="0">
                                          <p:val>
                                            <p:strVal val="ppt_h"/>
                                          </p:val>
                                        </p:tav>
                                        <p:tav tm="100000">
                                          <p:val>
                                            <p:fltVal val="0"/>
                                          </p:val>
                                        </p:tav>
                                      </p:tavLst>
                                    </p:anim>
                                    <p:animEffect transition="out" filter="fade">
                                      <p:cBhvr>
                                        <p:cTn id="72" dur="500"/>
                                        <p:tgtEl>
                                          <p:spTgt spid="84032"/>
                                        </p:tgtEl>
                                      </p:cBhvr>
                                    </p:animEffect>
                                    <p:set>
                                      <p:cBhvr>
                                        <p:cTn id="73" dur="1" fill="hold">
                                          <p:stCondLst>
                                            <p:cond delay="499"/>
                                          </p:stCondLst>
                                        </p:cTn>
                                        <p:tgtEl>
                                          <p:spTgt spid="84032"/>
                                        </p:tgtEl>
                                        <p:attrNameLst>
                                          <p:attrName>style.visibility</p:attrName>
                                        </p:attrNameLst>
                                      </p:cBhvr>
                                      <p:to>
                                        <p:strVal val="hidden"/>
                                      </p:to>
                                    </p:set>
                                  </p:childTnLst>
                                </p:cTn>
                              </p:par>
                              <p:par>
                                <p:cTn id="74" presetID="53" presetClass="exit" presetSubtype="0" fill="hold" grpId="1" nodeType="withEffect">
                                  <p:stCondLst>
                                    <p:cond delay="0"/>
                                  </p:stCondLst>
                                  <p:childTnLst>
                                    <p:anim calcmode="lin" valueType="num">
                                      <p:cBhvr>
                                        <p:cTn id="75" dur="500"/>
                                        <p:tgtEl>
                                          <p:spTgt spid="84031"/>
                                        </p:tgtEl>
                                        <p:attrNameLst>
                                          <p:attrName>ppt_w</p:attrName>
                                        </p:attrNameLst>
                                      </p:cBhvr>
                                      <p:tavLst>
                                        <p:tav tm="0">
                                          <p:val>
                                            <p:strVal val="ppt_w"/>
                                          </p:val>
                                        </p:tav>
                                        <p:tav tm="100000">
                                          <p:val>
                                            <p:fltVal val="0"/>
                                          </p:val>
                                        </p:tav>
                                      </p:tavLst>
                                    </p:anim>
                                    <p:anim calcmode="lin" valueType="num">
                                      <p:cBhvr>
                                        <p:cTn id="76" dur="500"/>
                                        <p:tgtEl>
                                          <p:spTgt spid="84031"/>
                                        </p:tgtEl>
                                        <p:attrNameLst>
                                          <p:attrName>ppt_h</p:attrName>
                                        </p:attrNameLst>
                                      </p:cBhvr>
                                      <p:tavLst>
                                        <p:tav tm="0">
                                          <p:val>
                                            <p:strVal val="ppt_h"/>
                                          </p:val>
                                        </p:tav>
                                        <p:tav tm="100000">
                                          <p:val>
                                            <p:fltVal val="0"/>
                                          </p:val>
                                        </p:tav>
                                      </p:tavLst>
                                    </p:anim>
                                    <p:animEffect transition="out" filter="fade">
                                      <p:cBhvr>
                                        <p:cTn id="77" dur="500"/>
                                        <p:tgtEl>
                                          <p:spTgt spid="84031"/>
                                        </p:tgtEl>
                                      </p:cBhvr>
                                    </p:animEffect>
                                    <p:set>
                                      <p:cBhvr>
                                        <p:cTn id="78" dur="1" fill="hold">
                                          <p:stCondLst>
                                            <p:cond delay="499"/>
                                          </p:stCondLst>
                                        </p:cTn>
                                        <p:tgtEl>
                                          <p:spTgt spid="84031"/>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grpId="0" nodeType="clickEffect">
                                  <p:stCondLst>
                                    <p:cond delay="0"/>
                                  </p:stCondLst>
                                  <p:childTnLst>
                                    <p:set>
                                      <p:cBhvr>
                                        <p:cTn id="82" dur="1" fill="hold">
                                          <p:stCondLst>
                                            <p:cond delay="0"/>
                                          </p:stCondLst>
                                        </p:cTn>
                                        <p:tgtEl>
                                          <p:spTgt spid="84035"/>
                                        </p:tgtEl>
                                        <p:attrNameLst>
                                          <p:attrName>style.visibility</p:attrName>
                                        </p:attrNameLst>
                                      </p:cBhvr>
                                      <p:to>
                                        <p:strVal val="visible"/>
                                      </p:to>
                                    </p:set>
                                    <p:anim calcmode="lin" valueType="num">
                                      <p:cBhvr>
                                        <p:cTn id="83" dur="1000" fill="hold"/>
                                        <p:tgtEl>
                                          <p:spTgt spid="84035"/>
                                        </p:tgtEl>
                                        <p:attrNameLst>
                                          <p:attrName>ppt_w</p:attrName>
                                        </p:attrNameLst>
                                      </p:cBhvr>
                                      <p:tavLst>
                                        <p:tav tm="0">
                                          <p:val>
                                            <p:strVal val="#ppt_w*0.70"/>
                                          </p:val>
                                        </p:tav>
                                        <p:tav tm="100000">
                                          <p:val>
                                            <p:strVal val="#ppt_w"/>
                                          </p:val>
                                        </p:tav>
                                      </p:tavLst>
                                    </p:anim>
                                    <p:anim calcmode="lin" valueType="num">
                                      <p:cBhvr>
                                        <p:cTn id="84" dur="1000" fill="hold"/>
                                        <p:tgtEl>
                                          <p:spTgt spid="84035"/>
                                        </p:tgtEl>
                                        <p:attrNameLst>
                                          <p:attrName>ppt_h</p:attrName>
                                        </p:attrNameLst>
                                      </p:cBhvr>
                                      <p:tavLst>
                                        <p:tav tm="0">
                                          <p:val>
                                            <p:strVal val="#ppt_h"/>
                                          </p:val>
                                        </p:tav>
                                        <p:tav tm="100000">
                                          <p:val>
                                            <p:strVal val="#ppt_h"/>
                                          </p:val>
                                        </p:tav>
                                      </p:tavLst>
                                    </p:anim>
                                    <p:animEffect transition="in" filter="fade">
                                      <p:cBhvr>
                                        <p:cTn id="85" dur="1000"/>
                                        <p:tgtEl>
                                          <p:spTgt spid="8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31" grpId="0" animBg="1"/>
      <p:bldP spid="84031" grpId="1" animBg="1"/>
      <p:bldP spid="84032" grpId="0" animBg="1"/>
      <p:bldP spid="84032" grpId="1" animBg="1"/>
      <p:bldP spid="840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42910" y="142852"/>
            <a:ext cx="7929617" cy="981075"/>
          </a:xfrm>
        </p:spPr>
        <p:txBody>
          <a:bodyPr>
            <a:normAutofit fontScale="90000"/>
          </a:bodyPr>
          <a:lstStyle/>
          <a:p>
            <a:pPr eaLnBrk="1" hangingPunct="1"/>
            <a:r>
              <a:rPr lang="it-IT" sz="2400" dirty="0" smtClean="0"/>
              <a:t>Comportamento in meiosi delle mutazioni cromosomiche bilanciate (I divisione meiotica):</a:t>
            </a:r>
            <a:r>
              <a:rPr lang="it-IT" sz="2400" dirty="0" smtClean="0">
                <a:solidFill>
                  <a:schemeClr val="accent2"/>
                </a:solidFill>
              </a:rPr>
              <a:t> fusioni centriche </a:t>
            </a:r>
            <a:r>
              <a:rPr lang="it-IT" sz="2400" dirty="0" smtClean="0">
                <a:solidFill>
                  <a:schemeClr val="tx1"/>
                </a:solidFill>
              </a:rPr>
              <a:t>in</a:t>
            </a:r>
            <a:r>
              <a:rPr lang="it-IT" sz="2400" dirty="0" smtClean="0">
                <a:solidFill>
                  <a:schemeClr val="accent2"/>
                </a:solidFill>
              </a:rPr>
              <a:t> </a:t>
            </a:r>
            <a:r>
              <a:rPr lang="it-IT" sz="2400" dirty="0" smtClean="0">
                <a:solidFill>
                  <a:schemeClr val="tx1"/>
                </a:solidFill>
              </a:rPr>
              <a:t>eterozigosi</a:t>
            </a:r>
          </a:p>
        </p:txBody>
      </p:sp>
      <p:grpSp>
        <p:nvGrpSpPr>
          <p:cNvPr id="2" name="Group 40"/>
          <p:cNvGrpSpPr>
            <a:grpSpLocks/>
          </p:cNvGrpSpPr>
          <p:nvPr/>
        </p:nvGrpSpPr>
        <p:grpSpPr bwMode="auto">
          <a:xfrm>
            <a:off x="684213" y="3206750"/>
            <a:ext cx="1727200" cy="654050"/>
            <a:chOff x="431" y="2020"/>
            <a:chExt cx="1088" cy="412"/>
          </a:xfrm>
        </p:grpSpPr>
        <p:sp>
          <p:nvSpPr>
            <p:cNvPr id="28716" name="Line 5"/>
            <p:cNvSpPr>
              <a:spLocks noChangeShapeType="1"/>
            </p:cNvSpPr>
            <p:nvPr/>
          </p:nvSpPr>
          <p:spPr bwMode="auto">
            <a:xfrm>
              <a:off x="431" y="2341"/>
              <a:ext cx="362" cy="0"/>
            </a:xfrm>
            <a:prstGeom prst="line">
              <a:avLst/>
            </a:prstGeom>
            <a:noFill/>
            <a:ln w="57150">
              <a:solidFill>
                <a:srgbClr val="FF3300"/>
              </a:solidFill>
              <a:round/>
              <a:headEnd/>
              <a:tailEnd/>
            </a:ln>
          </p:spPr>
          <p:txBody>
            <a:bodyPr/>
            <a:lstStyle/>
            <a:p>
              <a:endParaRPr lang="it-IT"/>
            </a:p>
          </p:txBody>
        </p:sp>
        <p:sp>
          <p:nvSpPr>
            <p:cNvPr id="28717" name="Line 6"/>
            <p:cNvSpPr>
              <a:spLocks noChangeShapeType="1"/>
            </p:cNvSpPr>
            <p:nvPr/>
          </p:nvSpPr>
          <p:spPr bwMode="auto">
            <a:xfrm>
              <a:off x="930" y="2341"/>
              <a:ext cx="589" cy="0"/>
            </a:xfrm>
            <a:prstGeom prst="line">
              <a:avLst/>
            </a:prstGeom>
            <a:noFill/>
            <a:ln w="57150">
              <a:solidFill>
                <a:srgbClr val="FF3300"/>
              </a:solidFill>
              <a:round/>
              <a:headEnd/>
              <a:tailEnd/>
            </a:ln>
          </p:spPr>
          <p:txBody>
            <a:bodyPr/>
            <a:lstStyle/>
            <a:p>
              <a:endParaRPr lang="it-IT"/>
            </a:p>
          </p:txBody>
        </p:sp>
        <p:sp>
          <p:nvSpPr>
            <p:cNvPr id="28718" name="Oval 8"/>
            <p:cNvSpPr>
              <a:spLocks noChangeArrowheads="1"/>
            </p:cNvSpPr>
            <p:nvPr/>
          </p:nvSpPr>
          <p:spPr bwMode="auto">
            <a:xfrm>
              <a:off x="884" y="2341"/>
              <a:ext cx="91"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8719" name="Oval 9"/>
            <p:cNvSpPr>
              <a:spLocks noChangeArrowheads="1"/>
            </p:cNvSpPr>
            <p:nvPr/>
          </p:nvSpPr>
          <p:spPr bwMode="auto">
            <a:xfrm>
              <a:off x="748" y="2341"/>
              <a:ext cx="91"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8720" name="Line 10"/>
            <p:cNvSpPr>
              <a:spLocks noChangeShapeType="1"/>
            </p:cNvSpPr>
            <p:nvPr/>
          </p:nvSpPr>
          <p:spPr bwMode="auto">
            <a:xfrm>
              <a:off x="431" y="2432"/>
              <a:ext cx="362" cy="0"/>
            </a:xfrm>
            <a:prstGeom prst="line">
              <a:avLst/>
            </a:prstGeom>
            <a:noFill/>
            <a:ln w="57150">
              <a:solidFill>
                <a:srgbClr val="FF3300"/>
              </a:solidFill>
              <a:round/>
              <a:headEnd/>
              <a:tailEnd/>
            </a:ln>
          </p:spPr>
          <p:txBody>
            <a:bodyPr/>
            <a:lstStyle/>
            <a:p>
              <a:endParaRPr lang="it-IT"/>
            </a:p>
          </p:txBody>
        </p:sp>
        <p:sp>
          <p:nvSpPr>
            <p:cNvPr id="28721" name="Line 11"/>
            <p:cNvSpPr>
              <a:spLocks noChangeShapeType="1"/>
            </p:cNvSpPr>
            <p:nvPr/>
          </p:nvSpPr>
          <p:spPr bwMode="auto">
            <a:xfrm>
              <a:off x="930" y="2432"/>
              <a:ext cx="589" cy="0"/>
            </a:xfrm>
            <a:prstGeom prst="line">
              <a:avLst/>
            </a:prstGeom>
            <a:noFill/>
            <a:ln w="57150">
              <a:solidFill>
                <a:srgbClr val="FF3300"/>
              </a:solidFill>
              <a:round/>
              <a:headEnd/>
              <a:tailEnd/>
            </a:ln>
          </p:spPr>
          <p:txBody>
            <a:bodyPr/>
            <a:lstStyle/>
            <a:p>
              <a:endParaRPr lang="it-IT"/>
            </a:p>
          </p:txBody>
        </p:sp>
        <p:sp>
          <p:nvSpPr>
            <p:cNvPr id="28722" name="Text Box 13"/>
            <p:cNvSpPr txBox="1">
              <a:spLocks noChangeArrowheads="1"/>
            </p:cNvSpPr>
            <p:nvPr/>
          </p:nvSpPr>
          <p:spPr bwMode="auto">
            <a:xfrm>
              <a:off x="431" y="2024"/>
              <a:ext cx="317" cy="231"/>
            </a:xfrm>
            <a:prstGeom prst="rect">
              <a:avLst/>
            </a:prstGeom>
            <a:noFill/>
            <a:ln w="9525">
              <a:noFill/>
              <a:miter lim="800000"/>
              <a:headEnd/>
              <a:tailEnd/>
            </a:ln>
          </p:spPr>
          <p:txBody>
            <a:bodyPr>
              <a:spAutoFit/>
            </a:bodyPr>
            <a:lstStyle/>
            <a:p>
              <a:pPr>
                <a:spcBef>
                  <a:spcPct val="50000"/>
                </a:spcBef>
              </a:pPr>
              <a:r>
                <a:rPr lang="it-IT" sz="1800"/>
                <a:t>A</a:t>
              </a:r>
            </a:p>
          </p:txBody>
        </p:sp>
        <p:sp>
          <p:nvSpPr>
            <p:cNvPr id="28723" name="Text Box 14"/>
            <p:cNvSpPr txBox="1">
              <a:spLocks noChangeArrowheads="1"/>
            </p:cNvSpPr>
            <p:nvPr/>
          </p:nvSpPr>
          <p:spPr bwMode="auto">
            <a:xfrm>
              <a:off x="1020" y="2020"/>
              <a:ext cx="499" cy="231"/>
            </a:xfrm>
            <a:prstGeom prst="rect">
              <a:avLst/>
            </a:prstGeom>
            <a:noFill/>
            <a:ln w="9525">
              <a:noFill/>
              <a:miter lim="800000"/>
              <a:headEnd/>
              <a:tailEnd/>
            </a:ln>
          </p:spPr>
          <p:txBody>
            <a:bodyPr>
              <a:spAutoFit/>
            </a:bodyPr>
            <a:lstStyle/>
            <a:p>
              <a:pPr>
                <a:spcBef>
                  <a:spcPct val="50000"/>
                </a:spcBef>
              </a:pPr>
              <a:r>
                <a:rPr lang="it-IT" sz="1800"/>
                <a:t>B    C</a:t>
              </a:r>
            </a:p>
          </p:txBody>
        </p:sp>
      </p:grpSp>
      <p:grpSp>
        <p:nvGrpSpPr>
          <p:cNvPr id="3" name="Group 41"/>
          <p:cNvGrpSpPr>
            <a:grpSpLocks/>
          </p:cNvGrpSpPr>
          <p:nvPr/>
        </p:nvGrpSpPr>
        <p:grpSpPr bwMode="auto">
          <a:xfrm>
            <a:off x="684213" y="4076700"/>
            <a:ext cx="1800225" cy="582613"/>
            <a:chOff x="431" y="2568"/>
            <a:chExt cx="1134" cy="367"/>
          </a:xfrm>
        </p:grpSpPr>
        <p:sp>
          <p:nvSpPr>
            <p:cNvPr id="28712" name="Line 4"/>
            <p:cNvSpPr>
              <a:spLocks noChangeShapeType="1"/>
            </p:cNvSpPr>
            <p:nvPr/>
          </p:nvSpPr>
          <p:spPr bwMode="auto">
            <a:xfrm>
              <a:off x="431" y="2568"/>
              <a:ext cx="1088" cy="0"/>
            </a:xfrm>
            <a:prstGeom prst="line">
              <a:avLst/>
            </a:prstGeom>
            <a:noFill/>
            <a:ln w="57150">
              <a:solidFill>
                <a:srgbClr val="0099CC"/>
              </a:solidFill>
              <a:round/>
              <a:headEnd/>
              <a:tailEnd/>
            </a:ln>
          </p:spPr>
          <p:txBody>
            <a:bodyPr/>
            <a:lstStyle/>
            <a:p>
              <a:endParaRPr lang="it-IT"/>
            </a:p>
          </p:txBody>
        </p:sp>
        <p:sp>
          <p:nvSpPr>
            <p:cNvPr id="28713" name="Oval 7"/>
            <p:cNvSpPr>
              <a:spLocks noChangeArrowheads="1"/>
            </p:cNvSpPr>
            <p:nvPr/>
          </p:nvSpPr>
          <p:spPr bwMode="auto">
            <a:xfrm>
              <a:off x="793" y="2568"/>
              <a:ext cx="91" cy="91"/>
            </a:xfrm>
            <a:prstGeom prst="ellipse">
              <a:avLst/>
            </a:prstGeom>
            <a:solidFill>
              <a:srgbClr val="3333FF"/>
            </a:solidFill>
            <a:ln w="9525">
              <a:solidFill>
                <a:srgbClr val="0099CC"/>
              </a:solidFill>
              <a:round/>
              <a:headEnd/>
              <a:tailEnd/>
            </a:ln>
          </p:spPr>
          <p:txBody>
            <a:bodyPr wrap="none" anchor="ctr"/>
            <a:lstStyle/>
            <a:p>
              <a:pPr algn="ctr"/>
              <a:endParaRPr lang="it-IT">
                <a:solidFill>
                  <a:schemeClr val="accent2"/>
                </a:solidFill>
              </a:endParaRPr>
            </a:p>
          </p:txBody>
        </p:sp>
        <p:sp>
          <p:nvSpPr>
            <p:cNvPr id="28714" name="Line 12"/>
            <p:cNvSpPr>
              <a:spLocks noChangeShapeType="1"/>
            </p:cNvSpPr>
            <p:nvPr/>
          </p:nvSpPr>
          <p:spPr bwMode="auto">
            <a:xfrm>
              <a:off x="431" y="2659"/>
              <a:ext cx="1088" cy="0"/>
            </a:xfrm>
            <a:prstGeom prst="line">
              <a:avLst/>
            </a:prstGeom>
            <a:noFill/>
            <a:ln w="57150">
              <a:solidFill>
                <a:srgbClr val="0099CC"/>
              </a:solidFill>
              <a:round/>
              <a:headEnd/>
              <a:tailEnd/>
            </a:ln>
          </p:spPr>
          <p:txBody>
            <a:bodyPr/>
            <a:lstStyle/>
            <a:p>
              <a:endParaRPr lang="it-IT"/>
            </a:p>
          </p:txBody>
        </p:sp>
        <p:sp>
          <p:nvSpPr>
            <p:cNvPr id="28715" name="Text Box 15"/>
            <p:cNvSpPr txBox="1">
              <a:spLocks noChangeArrowheads="1"/>
            </p:cNvSpPr>
            <p:nvPr/>
          </p:nvSpPr>
          <p:spPr bwMode="auto">
            <a:xfrm>
              <a:off x="431" y="2704"/>
              <a:ext cx="1134" cy="231"/>
            </a:xfrm>
            <a:prstGeom prst="rect">
              <a:avLst/>
            </a:prstGeom>
            <a:noFill/>
            <a:ln w="9525">
              <a:noFill/>
              <a:miter lim="800000"/>
              <a:headEnd/>
              <a:tailEnd/>
            </a:ln>
          </p:spPr>
          <p:txBody>
            <a:bodyPr>
              <a:spAutoFit/>
            </a:bodyPr>
            <a:lstStyle/>
            <a:p>
              <a:pPr>
                <a:spcBef>
                  <a:spcPct val="50000"/>
                </a:spcBef>
              </a:pPr>
              <a:r>
                <a:rPr lang="it-IT" sz="1800"/>
                <a:t>A              B    C</a:t>
              </a:r>
            </a:p>
          </p:txBody>
        </p:sp>
      </p:grpSp>
      <p:grpSp>
        <p:nvGrpSpPr>
          <p:cNvPr id="4" name="Group 42"/>
          <p:cNvGrpSpPr>
            <a:grpSpLocks/>
          </p:cNvGrpSpPr>
          <p:nvPr/>
        </p:nvGrpSpPr>
        <p:grpSpPr bwMode="auto">
          <a:xfrm>
            <a:off x="3781425" y="3219450"/>
            <a:ext cx="646113" cy="647700"/>
            <a:chOff x="2382" y="2028"/>
            <a:chExt cx="407" cy="408"/>
          </a:xfrm>
        </p:grpSpPr>
        <p:sp>
          <p:nvSpPr>
            <p:cNvPr id="28708" name="Line 17"/>
            <p:cNvSpPr>
              <a:spLocks noChangeShapeType="1"/>
            </p:cNvSpPr>
            <p:nvPr/>
          </p:nvSpPr>
          <p:spPr bwMode="auto">
            <a:xfrm>
              <a:off x="2382" y="2345"/>
              <a:ext cx="362" cy="0"/>
            </a:xfrm>
            <a:prstGeom prst="line">
              <a:avLst/>
            </a:prstGeom>
            <a:noFill/>
            <a:ln w="57150">
              <a:solidFill>
                <a:srgbClr val="FF3300"/>
              </a:solidFill>
              <a:round/>
              <a:headEnd/>
              <a:tailEnd/>
            </a:ln>
          </p:spPr>
          <p:txBody>
            <a:bodyPr/>
            <a:lstStyle/>
            <a:p>
              <a:endParaRPr lang="it-IT"/>
            </a:p>
          </p:txBody>
        </p:sp>
        <p:sp>
          <p:nvSpPr>
            <p:cNvPr id="28709" name="Oval 21"/>
            <p:cNvSpPr>
              <a:spLocks noChangeArrowheads="1"/>
            </p:cNvSpPr>
            <p:nvPr/>
          </p:nvSpPr>
          <p:spPr bwMode="auto">
            <a:xfrm>
              <a:off x="2698" y="2345"/>
              <a:ext cx="91"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8710" name="Line 22"/>
            <p:cNvSpPr>
              <a:spLocks noChangeShapeType="1"/>
            </p:cNvSpPr>
            <p:nvPr/>
          </p:nvSpPr>
          <p:spPr bwMode="auto">
            <a:xfrm>
              <a:off x="2382" y="2436"/>
              <a:ext cx="362" cy="0"/>
            </a:xfrm>
            <a:prstGeom prst="line">
              <a:avLst/>
            </a:prstGeom>
            <a:noFill/>
            <a:ln w="57150">
              <a:solidFill>
                <a:srgbClr val="FF3300"/>
              </a:solidFill>
              <a:round/>
              <a:headEnd/>
              <a:tailEnd/>
            </a:ln>
          </p:spPr>
          <p:txBody>
            <a:bodyPr/>
            <a:lstStyle/>
            <a:p>
              <a:endParaRPr lang="it-IT"/>
            </a:p>
          </p:txBody>
        </p:sp>
        <p:sp>
          <p:nvSpPr>
            <p:cNvPr id="28711" name="Text Box 25"/>
            <p:cNvSpPr txBox="1">
              <a:spLocks noChangeArrowheads="1"/>
            </p:cNvSpPr>
            <p:nvPr/>
          </p:nvSpPr>
          <p:spPr bwMode="auto">
            <a:xfrm>
              <a:off x="2382" y="2028"/>
              <a:ext cx="317" cy="231"/>
            </a:xfrm>
            <a:prstGeom prst="rect">
              <a:avLst/>
            </a:prstGeom>
            <a:noFill/>
            <a:ln w="9525">
              <a:noFill/>
              <a:miter lim="800000"/>
              <a:headEnd/>
              <a:tailEnd/>
            </a:ln>
          </p:spPr>
          <p:txBody>
            <a:bodyPr>
              <a:spAutoFit/>
            </a:bodyPr>
            <a:lstStyle/>
            <a:p>
              <a:pPr>
                <a:spcBef>
                  <a:spcPct val="50000"/>
                </a:spcBef>
              </a:pPr>
              <a:r>
                <a:rPr lang="it-IT" sz="1800"/>
                <a:t>A</a:t>
              </a:r>
            </a:p>
          </p:txBody>
        </p:sp>
      </p:grpSp>
      <p:grpSp>
        <p:nvGrpSpPr>
          <p:cNvPr id="5" name="Group 43"/>
          <p:cNvGrpSpPr>
            <a:grpSpLocks/>
          </p:cNvGrpSpPr>
          <p:nvPr/>
        </p:nvGrpSpPr>
        <p:grpSpPr bwMode="auto">
          <a:xfrm>
            <a:off x="4500563" y="3213100"/>
            <a:ext cx="1008062" cy="654050"/>
            <a:chOff x="2835" y="2024"/>
            <a:chExt cx="635" cy="412"/>
          </a:xfrm>
        </p:grpSpPr>
        <p:sp>
          <p:nvSpPr>
            <p:cNvPr id="28704" name="Line 18"/>
            <p:cNvSpPr>
              <a:spLocks noChangeShapeType="1"/>
            </p:cNvSpPr>
            <p:nvPr/>
          </p:nvSpPr>
          <p:spPr bwMode="auto">
            <a:xfrm>
              <a:off x="2881" y="2345"/>
              <a:ext cx="589" cy="0"/>
            </a:xfrm>
            <a:prstGeom prst="line">
              <a:avLst/>
            </a:prstGeom>
            <a:noFill/>
            <a:ln w="57150">
              <a:solidFill>
                <a:srgbClr val="FF3300"/>
              </a:solidFill>
              <a:round/>
              <a:headEnd/>
              <a:tailEnd/>
            </a:ln>
          </p:spPr>
          <p:txBody>
            <a:bodyPr/>
            <a:lstStyle/>
            <a:p>
              <a:endParaRPr lang="it-IT"/>
            </a:p>
          </p:txBody>
        </p:sp>
        <p:sp>
          <p:nvSpPr>
            <p:cNvPr id="28705" name="Oval 20"/>
            <p:cNvSpPr>
              <a:spLocks noChangeArrowheads="1"/>
            </p:cNvSpPr>
            <p:nvPr/>
          </p:nvSpPr>
          <p:spPr bwMode="auto">
            <a:xfrm>
              <a:off x="2835" y="2345"/>
              <a:ext cx="91"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8706" name="Line 23"/>
            <p:cNvSpPr>
              <a:spLocks noChangeShapeType="1"/>
            </p:cNvSpPr>
            <p:nvPr/>
          </p:nvSpPr>
          <p:spPr bwMode="auto">
            <a:xfrm>
              <a:off x="2881" y="2436"/>
              <a:ext cx="589" cy="0"/>
            </a:xfrm>
            <a:prstGeom prst="line">
              <a:avLst/>
            </a:prstGeom>
            <a:noFill/>
            <a:ln w="57150">
              <a:solidFill>
                <a:srgbClr val="FF3300"/>
              </a:solidFill>
              <a:round/>
              <a:headEnd/>
              <a:tailEnd/>
            </a:ln>
          </p:spPr>
          <p:txBody>
            <a:bodyPr/>
            <a:lstStyle/>
            <a:p>
              <a:endParaRPr lang="it-IT"/>
            </a:p>
          </p:txBody>
        </p:sp>
        <p:sp>
          <p:nvSpPr>
            <p:cNvPr id="28707" name="Text Box 26"/>
            <p:cNvSpPr txBox="1">
              <a:spLocks noChangeArrowheads="1"/>
            </p:cNvSpPr>
            <p:nvPr/>
          </p:nvSpPr>
          <p:spPr bwMode="auto">
            <a:xfrm>
              <a:off x="2925" y="2024"/>
              <a:ext cx="499" cy="231"/>
            </a:xfrm>
            <a:prstGeom prst="rect">
              <a:avLst/>
            </a:prstGeom>
            <a:noFill/>
            <a:ln w="9525">
              <a:noFill/>
              <a:miter lim="800000"/>
              <a:headEnd/>
              <a:tailEnd/>
            </a:ln>
          </p:spPr>
          <p:txBody>
            <a:bodyPr>
              <a:spAutoFit/>
            </a:bodyPr>
            <a:lstStyle/>
            <a:p>
              <a:pPr>
                <a:spcBef>
                  <a:spcPct val="50000"/>
                </a:spcBef>
              </a:pPr>
              <a:r>
                <a:rPr lang="it-IT" sz="1800"/>
                <a:t>B    C</a:t>
              </a:r>
            </a:p>
          </p:txBody>
        </p:sp>
      </p:grpSp>
      <p:grpSp>
        <p:nvGrpSpPr>
          <p:cNvPr id="6" name="Group 46"/>
          <p:cNvGrpSpPr>
            <a:grpSpLocks/>
          </p:cNvGrpSpPr>
          <p:nvPr/>
        </p:nvGrpSpPr>
        <p:grpSpPr bwMode="auto">
          <a:xfrm>
            <a:off x="3779838" y="4083050"/>
            <a:ext cx="1800225" cy="582613"/>
            <a:chOff x="2381" y="2572"/>
            <a:chExt cx="1134" cy="367"/>
          </a:xfrm>
        </p:grpSpPr>
        <p:sp>
          <p:nvSpPr>
            <p:cNvPr id="28700" name="Line 16"/>
            <p:cNvSpPr>
              <a:spLocks noChangeShapeType="1"/>
            </p:cNvSpPr>
            <p:nvPr/>
          </p:nvSpPr>
          <p:spPr bwMode="auto">
            <a:xfrm>
              <a:off x="2382" y="2572"/>
              <a:ext cx="1088" cy="0"/>
            </a:xfrm>
            <a:prstGeom prst="line">
              <a:avLst/>
            </a:prstGeom>
            <a:noFill/>
            <a:ln w="57150">
              <a:solidFill>
                <a:srgbClr val="0099CC"/>
              </a:solidFill>
              <a:round/>
              <a:headEnd/>
              <a:tailEnd/>
            </a:ln>
          </p:spPr>
          <p:txBody>
            <a:bodyPr/>
            <a:lstStyle/>
            <a:p>
              <a:endParaRPr lang="it-IT"/>
            </a:p>
          </p:txBody>
        </p:sp>
        <p:sp>
          <p:nvSpPr>
            <p:cNvPr id="28701" name="Oval 19"/>
            <p:cNvSpPr>
              <a:spLocks noChangeArrowheads="1"/>
            </p:cNvSpPr>
            <p:nvPr/>
          </p:nvSpPr>
          <p:spPr bwMode="auto">
            <a:xfrm>
              <a:off x="2789" y="2572"/>
              <a:ext cx="91" cy="91"/>
            </a:xfrm>
            <a:prstGeom prst="ellipse">
              <a:avLst/>
            </a:prstGeom>
            <a:solidFill>
              <a:srgbClr val="3333FF"/>
            </a:solidFill>
            <a:ln w="9525">
              <a:solidFill>
                <a:srgbClr val="0099CC"/>
              </a:solidFill>
              <a:round/>
              <a:headEnd/>
              <a:tailEnd/>
            </a:ln>
          </p:spPr>
          <p:txBody>
            <a:bodyPr wrap="none" anchor="ctr"/>
            <a:lstStyle/>
            <a:p>
              <a:pPr algn="ctr"/>
              <a:endParaRPr lang="it-IT">
                <a:solidFill>
                  <a:schemeClr val="accent2"/>
                </a:solidFill>
              </a:endParaRPr>
            </a:p>
          </p:txBody>
        </p:sp>
        <p:sp>
          <p:nvSpPr>
            <p:cNvPr id="28702" name="Line 24"/>
            <p:cNvSpPr>
              <a:spLocks noChangeShapeType="1"/>
            </p:cNvSpPr>
            <p:nvPr/>
          </p:nvSpPr>
          <p:spPr bwMode="auto">
            <a:xfrm>
              <a:off x="2382" y="2663"/>
              <a:ext cx="1088" cy="0"/>
            </a:xfrm>
            <a:prstGeom prst="line">
              <a:avLst/>
            </a:prstGeom>
            <a:noFill/>
            <a:ln w="57150">
              <a:solidFill>
                <a:srgbClr val="0099CC"/>
              </a:solidFill>
              <a:round/>
              <a:headEnd/>
              <a:tailEnd/>
            </a:ln>
          </p:spPr>
          <p:txBody>
            <a:bodyPr/>
            <a:lstStyle/>
            <a:p>
              <a:endParaRPr lang="it-IT"/>
            </a:p>
          </p:txBody>
        </p:sp>
        <p:sp>
          <p:nvSpPr>
            <p:cNvPr id="28703" name="Text Box 27"/>
            <p:cNvSpPr txBox="1">
              <a:spLocks noChangeArrowheads="1"/>
            </p:cNvSpPr>
            <p:nvPr/>
          </p:nvSpPr>
          <p:spPr bwMode="auto">
            <a:xfrm>
              <a:off x="2381" y="2708"/>
              <a:ext cx="1134" cy="231"/>
            </a:xfrm>
            <a:prstGeom prst="rect">
              <a:avLst/>
            </a:prstGeom>
            <a:noFill/>
            <a:ln w="9525">
              <a:noFill/>
              <a:miter lim="800000"/>
              <a:headEnd/>
              <a:tailEnd/>
            </a:ln>
          </p:spPr>
          <p:txBody>
            <a:bodyPr>
              <a:spAutoFit/>
            </a:bodyPr>
            <a:lstStyle/>
            <a:p>
              <a:pPr>
                <a:spcBef>
                  <a:spcPct val="50000"/>
                </a:spcBef>
              </a:pPr>
              <a:r>
                <a:rPr lang="it-IT" sz="1800"/>
                <a:t>A              B    C</a:t>
              </a:r>
            </a:p>
          </p:txBody>
        </p:sp>
      </p:grpSp>
      <p:grpSp>
        <p:nvGrpSpPr>
          <p:cNvPr id="7" name="Group 44"/>
          <p:cNvGrpSpPr>
            <a:grpSpLocks/>
          </p:cNvGrpSpPr>
          <p:nvPr/>
        </p:nvGrpSpPr>
        <p:grpSpPr bwMode="auto">
          <a:xfrm>
            <a:off x="6156325" y="3219450"/>
            <a:ext cx="647700" cy="647700"/>
            <a:chOff x="3878" y="2028"/>
            <a:chExt cx="408" cy="408"/>
          </a:xfrm>
        </p:grpSpPr>
        <p:sp>
          <p:nvSpPr>
            <p:cNvPr id="28696" name="Line 29"/>
            <p:cNvSpPr>
              <a:spLocks noChangeShapeType="1"/>
            </p:cNvSpPr>
            <p:nvPr/>
          </p:nvSpPr>
          <p:spPr bwMode="auto">
            <a:xfrm>
              <a:off x="3878" y="2345"/>
              <a:ext cx="362" cy="0"/>
            </a:xfrm>
            <a:prstGeom prst="line">
              <a:avLst/>
            </a:prstGeom>
            <a:noFill/>
            <a:ln w="57150">
              <a:solidFill>
                <a:srgbClr val="FF3300"/>
              </a:solidFill>
              <a:round/>
              <a:headEnd/>
              <a:tailEnd/>
            </a:ln>
          </p:spPr>
          <p:txBody>
            <a:bodyPr/>
            <a:lstStyle/>
            <a:p>
              <a:endParaRPr lang="it-IT"/>
            </a:p>
          </p:txBody>
        </p:sp>
        <p:sp>
          <p:nvSpPr>
            <p:cNvPr id="28697" name="Oval 33"/>
            <p:cNvSpPr>
              <a:spLocks noChangeArrowheads="1"/>
            </p:cNvSpPr>
            <p:nvPr/>
          </p:nvSpPr>
          <p:spPr bwMode="auto">
            <a:xfrm>
              <a:off x="4195" y="2345"/>
              <a:ext cx="91"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8698" name="Line 34"/>
            <p:cNvSpPr>
              <a:spLocks noChangeShapeType="1"/>
            </p:cNvSpPr>
            <p:nvPr/>
          </p:nvSpPr>
          <p:spPr bwMode="auto">
            <a:xfrm>
              <a:off x="3878" y="2436"/>
              <a:ext cx="362" cy="0"/>
            </a:xfrm>
            <a:prstGeom prst="line">
              <a:avLst/>
            </a:prstGeom>
            <a:noFill/>
            <a:ln w="57150">
              <a:solidFill>
                <a:srgbClr val="FF3300"/>
              </a:solidFill>
              <a:round/>
              <a:headEnd/>
              <a:tailEnd/>
            </a:ln>
          </p:spPr>
          <p:txBody>
            <a:bodyPr/>
            <a:lstStyle/>
            <a:p>
              <a:endParaRPr lang="it-IT"/>
            </a:p>
          </p:txBody>
        </p:sp>
        <p:sp>
          <p:nvSpPr>
            <p:cNvPr id="28699" name="Text Box 37"/>
            <p:cNvSpPr txBox="1">
              <a:spLocks noChangeArrowheads="1"/>
            </p:cNvSpPr>
            <p:nvPr/>
          </p:nvSpPr>
          <p:spPr bwMode="auto">
            <a:xfrm>
              <a:off x="3878" y="2028"/>
              <a:ext cx="317" cy="231"/>
            </a:xfrm>
            <a:prstGeom prst="rect">
              <a:avLst/>
            </a:prstGeom>
            <a:noFill/>
            <a:ln w="9525">
              <a:noFill/>
              <a:miter lim="800000"/>
              <a:headEnd/>
              <a:tailEnd/>
            </a:ln>
          </p:spPr>
          <p:txBody>
            <a:bodyPr>
              <a:spAutoFit/>
            </a:bodyPr>
            <a:lstStyle/>
            <a:p>
              <a:pPr>
                <a:spcBef>
                  <a:spcPct val="50000"/>
                </a:spcBef>
              </a:pPr>
              <a:r>
                <a:rPr lang="it-IT" sz="1800"/>
                <a:t>A</a:t>
              </a:r>
            </a:p>
          </p:txBody>
        </p:sp>
      </p:grpSp>
      <p:grpSp>
        <p:nvGrpSpPr>
          <p:cNvPr id="8" name="Group 45"/>
          <p:cNvGrpSpPr>
            <a:grpSpLocks/>
          </p:cNvGrpSpPr>
          <p:nvPr/>
        </p:nvGrpSpPr>
        <p:grpSpPr bwMode="auto">
          <a:xfrm>
            <a:off x="6875463" y="3213100"/>
            <a:ext cx="1008062" cy="654050"/>
            <a:chOff x="4331" y="2024"/>
            <a:chExt cx="635" cy="412"/>
          </a:xfrm>
        </p:grpSpPr>
        <p:sp>
          <p:nvSpPr>
            <p:cNvPr id="28692" name="Line 30"/>
            <p:cNvSpPr>
              <a:spLocks noChangeShapeType="1"/>
            </p:cNvSpPr>
            <p:nvPr/>
          </p:nvSpPr>
          <p:spPr bwMode="auto">
            <a:xfrm>
              <a:off x="4377" y="2345"/>
              <a:ext cx="589" cy="0"/>
            </a:xfrm>
            <a:prstGeom prst="line">
              <a:avLst/>
            </a:prstGeom>
            <a:noFill/>
            <a:ln w="57150">
              <a:solidFill>
                <a:srgbClr val="FF3300"/>
              </a:solidFill>
              <a:round/>
              <a:headEnd/>
              <a:tailEnd/>
            </a:ln>
          </p:spPr>
          <p:txBody>
            <a:bodyPr/>
            <a:lstStyle/>
            <a:p>
              <a:endParaRPr lang="it-IT"/>
            </a:p>
          </p:txBody>
        </p:sp>
        <p:sp>
          <p:nvSpPr>
            <p:cNvPr id="28693" name="Oval 32"/>
            <p:cNvSpPr>
              <a:spLocks noChangeArrowheads="1"/>
            </p:cNvSpPr>
            <p:nvPr/>
          </p:nvSpPr>
          <p:spPr bwMode="auto">
            <a:xfrm>
              <a:off x="4331" y="2345"/>
              <a:ext cx="91" cy="91"/>
            </a:xfrm>
            <a:prstGeom prst="ellipse">
              <a:avLst/>
            </a:prstGeom>
            <a:solidFill>
              <a:srgbClr val="FF0000"/>
            </a:solidFill>
            <a:ln w="9525">
              <a:solidFill>
                <a:schemeClr val="tx1"/>
              </a:solidFill>
              <a:round/>
              <a:headEnd/>
              <a:tailEnd/>
            </a:ln>
          </p:spPr>
          <p:txBody>
            <a:bodyPr wrap="none" anchor="ctr"/>
            <a:lstStyle/>
            <a:p>
              <a:pPr algn="ctr"/>
              <a:endParaRPr lang="it-IT">
                <a:solidFill>
                  <a:schemeClr val="accent2"/>
                </a:solidFill>
              </a:endParaRPr>
            </a:p>
          </p:txBody>
        </p:sp>
        <p:sp>
          <p:nvSpPr>
            <p:cNvPr id="28694" name="Line 35"/>
            <p:cNvSpPr>
              <a:spLocks noChangeShapeType="1"/>
            </p:cNvSpPr>
            <p:nvPr/>
          </p:nvSpPr>
          <p:spPr bwMode="auto">
            <a:xfrm>
              <a:off x="4377" y="2436"/>
              <a:ext cx="589" cy="0"/>
            </a:xfrm>
            <a:prstGeom prst="line">
              <a:avLst/>
            </a:prstGeom>
            <a:noFill/>
            <a:ln w="57150">
              <a:solidFill>
                <a:srgbClr val="FF3300"/>
              </a:solidFill>
              <a:round/>
              <a:headEnd/>
              <a:tailEnd/>
            </a:ln>
          </p:spPr>
          <p:txBody>
            <a:bodyPr/>
            <a:lstStyle/>
            <a:p>
              <a:endParaRPr lang="it-IT"/>
            </a:p>
          </p:txBody>
        </p:sp>
        <p:sp>
          <p:nvSpPr>
            <p:cNvPr id="28695" name="Text Box 38"/>
            <p:cNvSpPr txBox="1">
              <a:spLocks noChangeArrowheads="1"/>
            </p:cNvSpPr>
            <p:nvPr/>
          </p:nvSpPr>
          <p:spPr bwMode="auto">
            <a:xfrm>
              <a:off x="4467" y="2024"/>
              <a:ext cx="499" cy="231"/>
            </a:xfrm>
            <a:prstGeom prst="rect">
              <a:avLst/>
            </a:prstGeom>
            <a:noFill/>
            <a:ln w="9525">
              <a:noFill/>
              <a:miter lim="800000"/>
              <a:headEnd/>
              <a:tailEnd/>
            </a:ln>
          </p:spPr>
          <p:txBody>
            <a:bodyPr>
              <a:spAutoFit/>
            </a:bodyPr>
            <a:lstStyle/>
            <a:p>
              <a:pPr>
                <a:spcBef>
                  <a:spcPct val="50000"/>
                </a:spcBef>
              </a:pPr>
              <a:r>
                <a:rPr lang="it-IT" sz="1800"/>
                <a:t>B    C</a:t>
              </a:r>
            </a:p>
          </p:txBody>
        </p:sp>
      </p:grpSp>
      <p:grpSp>
        <p:nvGrpSpPr>
          <p:cNvPr id="9" name="Group 47"/>
          <p:cNvGrpSpPr>
            <a:grpSpLocks/>
          </p:cNvGrpSpPr>
          <p:nvPr/>
        </p:nvGrpSpPr>
        <p:grpSpPr bwMode="auto">
          <a:xfrm>
            <a:off x="6156325" y="4083050"/>
            <a:ext cx="1800225" cy="582613"/>
            <a:chOff x="3878" y="2572"/>
            <a:chExt cx="1134" cy="367"/>
          </a:xfrm>
        </p:grpSpPr>
        <p:sp>
          <p:nvSpPr>
            <p:cNvPr id="28688" name="Line 28"/>
            <p:cNvSpPr>
              <a:spLocks noChangeShapeType="1"/>
            </p:cNvSpPr>
            <p:nvPr/>
          </p:nvSpPr>
          <p:spPr bwMode="auto">
            <a:xfrm>
              <a:off x="3878" y="2572"/>
              <a:ext cx="1088" cy="0"/>
            </a:xfrm>
            <a:prstGeom prst="line">
              <a:avLst/>
            </a:prstGeom>
            <a:noFill/>
            <a:ln w="57150">
              <a:solidFill>
                <a:srgbClr val="0099CC"/>
              </a:solidFill>
              <a:round/>
              <a:headEnd/>
              <a:tailEnd/>
            </a:ln>
          </p:spPr>
          <p:txBody>
            <a:bodyPr/>
            <a:lstStyle/>
            <a:p>
              <a:endParaRPr lang="it-IT"/>
            </a:p>
          </p:txBody>
        </p:sp>
        <p:sp>
          <p:nvSpPr>
            <p:cNvPr id="28689" name="Oval 31"/>
            <p:cNvSpPr>
              <a:spLocks noChangeArrowheads="1"/>
            </p:cNvSpPr>
            <p:nvPr/>
          </p:nvSpPr>
          <p:spPr bwMode="auto">
            <a:xfrm>
              <a:off x="4240" y="2572"/>
              <a:ext cx="91" cy="91"/>
            </a:xfrm>
            <a:prstGeom prst="ellipse">
              <a:avLst/>
            </a:prstGeom>
            <a:solidFill>
              <a:srgbClr val="3333FF"/>
            </a:solidFill>
            <a:ln w="9525">
              <a:solidFill>
                <a:srgbClr val="0099CC"/>
              </a:solidFill>
              <a:round/>
              <a:headEnd/>
              <a:tailEnd/>
            </a:ln>
          </p:spPr>
          <p:txBody>
            <a:bodyPr wrap="none" anchor="ctr"/>
            <a:lstStyle/>
            <a:p>
              <a:pPr algn="ctr"/>
              <a:endParaRPr lang="it-IT">
                <a:solidFill>
                  <a:schemeClr val="accent2"/>
                </a:solidFill>
              </a:endParaRPr>
            </a:p>
          </p:txBody>
        </p:sp>
        <p:sp>
          <p:nvSpPr>
            <p:cNvPr id="28690" name="Line 36"/>
            <p:cNvSpPr>
              <a:spLocks noChangeShapeType="1"/>
            </p:cNvSpPr>
            <p:nvPr/>
          </p:nvSpPr>
          <p:spPr bwMode="auto">
            <a:xfrm>
              <a:off x="3878" y="2663"/>
              <a:ext cx="1088" cy="0"/>
            </a:xfrm>
            <a:prstGeom prst="line">
              <a:avLst/>
            </a:prstGeom>
            <a:noFill/>
            <a:ln w="57150">
              <a:solidFill>
                <a:srgbClr val="0099CC"/>
              </a:solidFill>
              <a:round/>
              <a:headEnd/>
              <a:tailEnd/>
            </a:ln>
          </p:spPr>
          <p:txBody>
            <a:bodyPr/>
            <a:lstStyle/>
            <a:p>
              <a:endParaRPr lang="it-IT"/>
            </a:p>
          </p:txBody>
        </p:sp>
        <p:sp>
          <p:nvSpPr>
            <p:cNvPr id="28691" name="Text Box 39"/>
            <p:cNvSpPr txBox="1">
              <a:spLocks noChangeArrowheads="1"/>
            </p:cNvSpPr>
            <p:nvPr/>
          </p:nvSpPr>
          <p:spPr bwMode="auto">
            <a:xfrm>
              <a:off x="3878" y="2708"/>
              <a:ext cx="1134" cy="231"/>
            </a:xfrm>
            <a:prstGeom prst="rect">
              <a:avLst/>
            </a:prstGeom>
            <a:noFill/>
            <a:ln w="9525">
              <a:noFill/>
              <a:miter lim="800000"/>
              <a:headEnd/>
              <a:tailEnd/>
            </a:ln>
          </p:spPr>
          <p:txBody>
            <a:bodyPr>
              <a:spAutoFit/>
            </a:bodyPr>
            <a:lstStyle/>
            <a:p>
              <a:pPr>
                <a:spcBef>
                  <a:spcPct val="50000"/>
                </a:spcBef>
              </a:pPr>
              <a:r>
                <a:rPr lang="it-IT" sz="1800"/>
                <a:t>A              B    C</a:t>
              </a:r>
            </a:p>
          </p:txBody>
        </p:sp>
      </p:grpSp>
      <p:sp>
        <p:nvSpPr>
          <p:cNvPr id="85040" name="Text Box 48"/>
          <p:cNvSpPr txBox="1">
            <a:spLocks noChangeArrowheads="1"/>
          </p:cNvSpPr>
          <p:nvPr/>
        </p:nvSpPr>
        <p:spPr bwMode="auto">
          <a:xfrm>
            <a:off x="4500563" y="2857496"/>
            <a:ext cx="2519362" cy="1536700"/>
          </a:xfrm>
          <a:prstGeom prst="rect">
            <a:avLst/>
          </a:prstGeom>
          <a:solidFill>
            <a:srgbClr val="FF6699"/>
          </a:solidFill>
          <a:ln w="9525">
            <a:noFill/>
            <a:miter lim="800000"/>
            <a:headEnd/>
            <a:tailEnd/>
          </a:ln>
        </p:spPr>
        <p:txBody>
          <a:bodyPr>
            <a:spAutoFit/>
          </a:bodyPr>
          <a:lstStyle/>
          <a:p>
            <a:pPr algn="ctr">
              <a:lnSpc>
                <a:spcPct val="75000"/>
              </a:lnSpc>
              <a:spcBef>
                <a:spcPct val="50000"/>
              </a:spcBef>
            </a:pPr>
            <a:r>
              <a:rPr lang="it-IT" sz="1800"/>
              <a:t>Segragazione con non disgiunzione secondaria: si formano coppie di gameti sbilanciati con nullisomie e disomie complementari</a:t>
            </a:r>
          </a:p>
        </p:txBody>
      </p:sp>
      <p:sp>
        <p:nvSpPr>
          <p:cNvPr id="85041" name="Text Box 49"/>
          <p:cNvSpPr txBox="1">
            <a:spLocks noChangeArrowheads="1"/>
          </p:cNvSpPr>
          <p:nvPr/>
        </p:nvSpPr>
        <p:spPr bwMode="auto">
          <a:xfrm>
            <a:off x="539750" y="3027369"/>
            <a:ext cx="2520950" cy="1330325"/>
          </a:xfrm>
          <a:prstGeom prst="rect">
            <a:avLst/>
          </a:prstGeom>
          <a:solidFill>
            <a:schemeClr val="folHlink"/>
          </a:solidFill>
          <a:ln w="9525">
            <a:noFill/>
            <a:miter lim="800000"/>
            <a:headEnd/>
            <a:tailEnd/>
          </a:ln>
        </p:spPr>
        <p:txBody>
          <a:bodyPr>
            <a:spAutoFit/>
          </a:bodyPr>
          <a:lstStyle/>
          <a:p>
            <a:pPr algn="ctr">
              <a:lnSpc>
                <a:spcPct val="75000"/>
              </a:lnSpc>
              <a:spcBef>
                <a:spcPct val="50000"/>
              </a:spcBef>
            </a:pPr>
            <a:r>
              <a:rPr lang="it-IT" sz="1800"/>
              <a:t>Segregazione corretta: si formano coppie di gameti bilanciati: 2 con i cromosomi normali e 2 con il cromosoma fuso</a:t>
            </a:r>
          </a:p>
        </p:txBody>
      </p:sp>
      <p:sp>
        <p:nvSpPr>
          <p:cNvPr id="28685" name="AutoShape 50">
            <a:hlinkClick r:id="" action="ppaction://hlinkshowjump?jump=previousslide" highlightClick="1"/>
          </p:cNvPr>
          <p:cNvSpPr>
            <a:spLocks noChangeArrowheads="1"/>
          </p:cNvSpPr>
          <p:nvPr/>
        </p:nvSpPr>
        <p:spPr bwMode="auto">
          <a:xfrm>
            <a:off x="179388" y="6356373"/>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8686" name="AutoShape 51">
            <a:hlinkClick r:id="" action="ppaction://hlinkshowjump?jump=nextslide" highlightClick="1"/>
          </p:cNvPr>
          <p:cNvSpPr>
            <a:spLocks noChangeArrowheads="1"/>
          </p:cNvSpPr>
          <p:nvPr/>
        </p:nvSpPr>
        <p:spPr bwMode="auto">
          <a:xfrm>
            <a:off x="8243888" y="628334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85044" name="Text Box 52"/>
          <p:cNvSpPr txBox="1">
            <a:spLocks noChangeArrowheads="1"/>
          </p:cNvSpPr>
          <p:nvPr/>
        </p:nvSpPr>
        <p:spPr bwMode="auto">
          <a:xfrm>
            <a:off x="684213" y="3071810"/>
            <a:ext cx="7772400" cy="1281113"/>
          </a:xfrm>
          <a:prstGeom prst="rect">
            <a:avLst/>
          </a:prstGeom>
          <a:solidFill>
            <a:srgbClr val="FF99FF"/>
          </a:solidFill>
          <a:ln w="9525">
            <a:noFill/>
            <a:miter lim="800000"/>
            <a:headEnd/>
            <a:tailEnd/>
          </a:ln>
        </p:spPr>
        <p:txBody>
          <a:bodyPr>
            <a:spAutoFit/>
          </a:bodyPr>
          <a:lstStyle/>
          <a:p>
            <a:pPr eaLnBrk="0" hangingPunct="0">
              <a:lnSpc>
                <a:spcPct val="75000"/>
              </a:lnSpc>
              <a:spcBef>
                <a:spcPct val="50000"/>
              </a:spcBef>
            </a:pPr>
            <a:r>
              <a:rPr lang="it-IT" dirty="0"/>
              <a:t>EFFETTI GENETICI:</a:t>
            </a:r>
          </a:p>
          <a:p>
            <a:pPr eaLnBrk="0" hangingPunct="0">
              <a:lnSpc>
                <a:spcPct val="75000"/>
              </a:lnSpc>
              <a:spcBef>
                <a:spcPct val="50000"/>
              </a:spcBef>
              <a:buFontTx/>
              <a:buChar char="•"/>
            </a:pPr>
            <a:r>
              <a:rPr lang="it-IT" dirty="0"/>
              <a:t> </a:t>
            </a:r>
            <a:r>
              <a:rPr lang="it-IT" dirty="0" err="1"/>
              <a:t>pseudoassociazione</a:t>
            </a:r>
            <a:r>
              <a:rPr lang="it-IT" dirty="0"/>
              <a:t> fra i geni dei cromosomi coinvolti;</a:t>
            </a:r>
          </a:p>
          <a:p>
            <a:pPr eaLnBrk="0" hangingPunct="0">
              <a:lnSpc>
                <a:spcPct val="75000"/>
              </a:lnSpc>
              <a:spcBef>
                <a:spcPct val="50000"/>
              </a:spcBef>
              <a:buFontTx/>
              <a:buChar char="•"/>
            </a:pPr>
            <a:r>
              <a:rPr lang="it-IT" dirty="0"/>
              <a:t> riduzione della fecondità. </a:t>
            </a:r>
            <a:endParaRPr lang="it-IT"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9"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par>
                                <p:cTn id="17" presetID="9"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par>
                                <p:cTn id="20" presetID="9"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par>
                                <p:cTn id="26" presetID="9"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ssolv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64" presetClass="path" presetSubtype="0" accel="50000" decel="50000" fill="hold" nodeType="clickEffect">
                                  <p:stCondLst>
                                    <p:cond delay="0"/>
                                  </p:stCondLst>
                                  <p:childTnLst>
                                    <p:animMotion origin="layout" path="M 0.0 0.0  L 0.0 -0.33295  E" pathEditMode="relative" ptsTypes="">
                                      <p:cBhvr>
                                        <p:cTn id="32" dur="2000" fill="hold"/>
                                        <p:tgtEl>
                                          <p:spTgt spid="2"/>
                                        </p:tgtEl>
                                        <p:attrNameLst>
                                          <p:attrName>ppt_x</p:attrName>
                                          <p:attrName>ppt_y</p:attrName>
                                        </p:attrNameLst>
                                      </p:cBhvr>
                                    </p:animMotion>
                                  </p:childTnLst>
                                </p:cTn>
                              </p:par>
                              <p:par>
                                <p:cTn id="33" presetID="42" presetClass="path" presetSubtype="0" accel="50000" decel="50000" fill="hold" nodeType="withEffect">
                                  <p:stCondLst>
                                    <p:cond delay="0"/>
                                  </p:stCondLst>
                                  <p:childTnLst>
                                    <p:animMotion origin="layout" path="M 0.0 0.0  L 0.0 0.33295  E" pathEditMode="relative" ptsTypes="">
                                      <p:cBhvr>
                                        <p:cTn id="34" dur="2000" fill="hold"/>
                                        <p:tgtEl>
                                          <p:spTgt spid="3"/>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85041"/>
                                        </p:tgtEl>
                                        <p:attrNameLst>
                                          <p:attrName>style.visibility</p:attrName>
                                        </p:attrNameLst>
                                      </p:cBhvr>
                                      <p:to>
                                        <p:strVal val="visible"/>
                                      </p:to>
                                    </p:set>
                                    <p:anim calcmode="lin" valueType="num">
                                      <p:cBhvr>
                                        <p:cTn id="39" dur="500" fill="hold"/>
                                        <p:tgtEl>
                                          <p:spTgt spid="85041"/>
                                        </p:tgtEl>
                                        <p:attrNameLst>
                                          <p:attrName>ppt_w</p:attrName>
                                        </p:attrNameLst>
                                      </p:cBhvr>
                                      <p:tavLst>
                                        <p:tav tm="0">
                                          <p:val>
                                            <p:fltVal val="0"/>
                                          </p:val>
                                        </p:tav>
                                        <p:tav tm="100000">
                                          <p:val>
                                            <p:strVal val="#ppt_w"/>
                                          </p:val>
                                        </p:tav>
                                      </p:tavLst>
                                    </p:anim>
                                    <p:anim calcmode="lin" valueType="num">
                                      <p:cBhvr>
                                        <p:cTn id="40" dur="500" fill="hold"/>
                                        <p:tgtEl>
                                          <p:spTgt spid="85041"/>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64" presetClass="path" presetSubtype="0" accel="50000" decel="50000" fill="hold" nodeType="clickEffect">
                                  <p:stCondLst>
                                    <p:cond delay="0"/>
                                  </p:stCondLst>
                                  <p:childTnLst>
                                    <p:animMotion origin="layout" path="M 0.0 0.0  L 0.0 -0.33295  E" pathEditMode="relative" ptsTypes="">
                                      <p:cBhvr>
                                        <p:cTn id="44" dur="2000" fill="hold"/>
                                        <p:tgtEl>
                                          <p:spTgt spid="4"/>
                                        </p:tgtEl>
                                        <p:attrNameLst>
                                          <p:attrName>ppt_x</p:attrName>
                                          <p:attrName>ppt_y</p:attrName>
                                        </p:attrNameLst>
                                      </p:cBhvr>
                                    </p:animMotion>
                                  </p:childTnLst>
                                </p:cTn>
                              </p:par>
                              <p:par>
                                <p:cTn id="45" presetID="42" presetClass="path" presetSubtype="0" accel="50000" decel="50000" fill="hold" nodeType="withEffect">
                                  <p:stCondLst>
                                    <p:cond delay="0"/>
                                  </p:stCondLst>
                                  <p:childTnLst>
                                    <p:animMotion origin="layout" path="M 0.0 0.0  L 0.0 0.33295  E" pathEditMode="relative" ptsTypes="">
                                      <p:cBhvr>
                                        <p:cTn id="46" dur="2000" fill="hold"/>
                                        <p:tgtEl>
                                          <p:spTgt spid="6"/>
                                        </p:tgtEl>
                                        <p:attrNameLst>
                                          <p:attrName>ppt_x</p:attrName>
                                          <p:attrName>ppt_y</p:attrName>
                                        </p:attrNameLst>
                                      </p:cBhvr>
                                    </p:animMotion>
                                  </p:childTnLst>
                                </p:cTn>
                              </p:par>
                              <p:par>
                                <p:cTn id="47" presetID="42" presetClass="path" presetSubtype="0" accel="50000" decel="50000" fill="hold" nodeType="withEffect">
                                  <p:stCondLst>
                                    <p:cond delay="0"/>
                                  </p:stCondLst>
                                  <p:childTnLst>
                                    <p:animMotion origin="layout" path="M 0.0 0.0  L 0.0 0.33295  E" pathEditMode="relative" ptsTypes="">
                                      <p:cBhvr>
                                        <p:cTn id="48" dur="2000" fill="hold"/>
                                        <p:tgtEl>
                                          <p:spTgt spid="5"/>
                                        </p:tgtEl>
                                        <p:attrNameLst>
                                          <p:attrName>ppt_x</p:attrName>
                                          <p:attrName>ppt_y</p:attrName>
                                        </p:attrNameLst>
                                      </p:cBhvr>
                                    </p:animMotion>
                                  </p:childTnLst>
                                </p:cTn>
                              </p:par>
                            </p:childTnLst>
                          </p:cTn>
                        </p:par>
                      </p:childTnLst>
                    </p:cTn>
                  </p:par>
                  <p:par>
                    <p:cTn id="49" fill="hold">
                      <p:stCondLst>
                        <p:cond delay="indefinite"/>
                      </p:stCondLst>
                      <p:childTnLst>
                        <p:par>
                          <p:cTn id="50" fill="hold">
                            <p:stCondLst>
                              <p:cond delay="0"/>
                            </p:stCondLst>
                            <p:childTnLst>
                              <p:par>
                                <p:cTn id="51" presetID="64" presetClass="path" presetSubtype="0" accel="50000" decel="50000" fill="hold" nodeType="clickEffect">
                                  <p:stCondLst>
                                    <p:cond delay="0"/>
                                  </p:stCondLst>
                                  <p:childTnLst>
                                    <p:animMotion origin="layout" path="M 0.0 0.0  L 0.0 -0.33295  E" pathEditMode="relative" ptsTypes="">
                                      <p:cBhvr>
                                        <p:cTn id="52" dur="2000" fill="hold"/>
                                        <p:tgtEl>
                                          <p:spTgt spid="8"/>
                                        </p:tgtEl>
                                        <p:attrNameLst>
                                          <p:attrName>ppt_x</p:attrName>
                                          <p:attrName>ppt_y</p:attrName>
                                        </p:attrNameLst>
                                      </p:cBhvr>
                                    </p:animMotion>
                                  </p:childTnLst>
                                </p:cTn>
                              </p:par>
                              <p:par>
                                <p:cTn id="53" presetID="42" presetClass="path" presetSubtype="0" accel="50000" decel="50000" fill="hold" nodeType="withEffect">
                                  <p:stCondLst>
                                    <p:cond delay="0"/>
                                  </p:stCondLst>
                                  <p:childTnLst>
                                    <p:animMotion origin="layout" path="M 0.0 0.0  L 0.0 0.33295  E" pathEditMode="relative" ptsTypes="">
                                      <p:cBhvr>
                                        <p:cTn id="54" dur="2000" fill="hold"/>
                                        <p:tgtEl>
                                          <p:spTgt spid="7"/>
                                        </p:tgtEl>
                                        <p:attrNameLst>
                                          <p:attrName>ppt_x</p:attrName>
                                          <p:attrName>ppt_y</p:attrName>
                                        </p:attrNameLst>
                                      </p:cBhvr>
                                    </p:animMotion>
                                  </p:childTnLst>
                                </p:cTn>
                              </p:par>
                              <p:par>
                                <p:cTn id="55" presetID="42" presetClass="path" presetSubtype="0" accel="50000" decel="50000" fill="hold" nodeType="withEffect">
                                  <p:stCondLst>
                                    <p:cond delay="0"/>
                                  </p:stCondLst>
                                  <p:childTnLst>
                                    <p:animMotion origin="layout" path="M 0.0 0.0  L 0.0 0.33295  E" pathEditMode="relative" ptsTypes="">
                                      <p:cBhvr>
                                        <p:cTn id="56" dur="2000" fill="hold"/>
                                        <p:tgtEl>
                                          <p:spTgt spid="9"/>
                                        </p:tgtEl>
                                        <p:attrNameLst>
                                          <p:attrName>ppt_x</p:attrName>
                                          <p:attrName>ppt_y</p:attrName>
                                        </p:attrNameLst>
                                      </p:cBhvr>
                                    </p:animMotion>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85040"/>
                                        </p:tgtEl>
                                        <p:attrNameLst>
                                          <p:attrName>style.visibility</p:attrName>
                                        </p:attrNameLst>
                                      </p:cBhvr>
                                      <p:to>
                                        <p:strVal val="visible"/>
                                      </p:to>
                                    </p:set>
                                    <p:anim calcmode="lin" valueType="num">
                                      <p:cBhvr>
                                        <p:cTn id="61" dur="500" fill="hold"/>
                                        <p:tgtEl>
                                          <p:spTgt spid="85040"/>
                                        </p:tgtEl>
                                        <p:attrNameLst>
                                          <p:attrName>ppt_w</p:attrName>
                                        </p:attrNameLst>
                                      </p:cBhvr>
                                      <p:tavLst>
                                        <p:tav tm="0">
                                          <p:val>
                                            <p:fltVal val="0"/>
                                          </p:val>
                                        </p:tav>
                                        <p:tav tm="100000">
                                          <p:val>
                                            <p:strVal val="#ppt_w"/>
                                          </p:val>
                                        </p:tav>
                                      </p:tavLst>
                                    </p:anim>
                                    <p:anim calcmode="lin" valueType="num">
                                      <p:cBhvr>
                                        <p:cTn id="62" dur="500" fill="hold"/>
                                        <p:tgtEl>
                                          <p:spTgt spid="85040"/>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xit" presetSubtype="0" fill="hold" grpId="1" nodeType="clickEffect">
                                  <p:stCondLst>
                                    <p:cond delay="0"/>
                                  </p:stCondLst>
                                  <p:childTnLst>
                                    <p:anim calcmode="lin" valueType="num">
                                      <p:cBhvr>
                                        <p:cTn id="66" dur="500"/>
                                        <p:tgtEl>
                                          <p:spTgt spid="85041"/>
                                        </p:tgtEl>
                                        <p:attrNameLst>
                                          <p:attrName>ppt_w</p:attrName>
                                        </p:attrNameLst>
                                      </p:cBhvr>
                                      <p:tavLst>
                                        <p:tav tm="0">
                                          <p:val>
                                            <p:strVal val="ppt_w"/>
                                          </p:val>
                                        </p:tav>
                                        <p:tav tm="100000">
                                          <p:val>
                                            <p:fltVal val="0"/>
                                          </p:val>
                                        </p:tav>
                                      </p:tavLst>
                                    </p:anim>
                                    <p:anim calcmode="lin" valueType="num">
                                      <p:cBhvr>
                                        <p:cTn id="67" dur="500"/>
                                        <p:tgtEl>
                                          <p:spTgt spid="85041"/>
                                        </p:tgtEl>
                                        <p:attrNameLst>
                                          <p:attrName>ppt_h</p:attrName>
                                        </p:attrNameLst>
                                      </p:cBhvr>
                                      <p:tavLst>
                                        <p:tav tm="0">
                                          <p:val>
                                            <p:strVal val="ppt_h"/>
                                          </p:val>
                                        </p:tav>
                                        <p:tav tm="100000">
                                          <p:val>
                                            <p:fltVal val="0"/>
                                          </p:val>
                                        </p:tav>
                                      </p:tavLst>
                                    </p:anim>
                                    <p:animEffect transition="out" filter="fade">
                                      <p:cBhvr>
                                        <p:cTn id="68" dur="500"/>
                                        <p:tgtEl>
                                          <p:spTgt spid="85041"/>
                                        </p:tgtEl>
                                      </p:cBhvr>
                                    </p:animEffect>
                                    <p:set>
                                      <p:cBhvr>
                                        <p:cTn id="69" dur="1" fill="hold">
                                          <p:stCondLst>
                                            <p:cond delay="499"/>
                                          </p:stCondLst>
                                        </p:cTn>
                                        <p:tgtEl>
                                          <p:spTgt spid="85041"/>
                                        </p:tgtEl>
                                        <p:attrNameLst>
                                          <p:attrName>style.visibility</p:attrName>
                                        </p:attrNameLst>
                                      </p:cBhvr>
                                      <p:to>
                                        <p:strVal val="hidden"/>
                                      </p:to>
                                    </p:set>
                                  </p:childTnLst>
                                </p:cTn>
                              </p:par>
                              <p:par>
                                <p:cTn id="70" presetID="53" presetClass="exit" presetSubtype="0" fill="hold" grpId="1" nodeType="withEffect">
                                  <p:stCondLst>
                                    <p:cond delay="0"/>
                                  </p:stCondLst>
                                  <p:childTnLst>
                                    <p:anim calcmode="lin" valueType="num">
                                      <p:cBhvr>
                                        <p:cTn id="71" dur="500"/>
                                        <p:tgtEl>
                                          <p:spTgt spid="85040"/>
                                        </p:tgtEl>
                                        <p:attrNameLst>
                                          <p:attrName>ppt_w</p:attrName>
                                        </p:attrNameLst>
                                      </p:cBhvr>
                                      <p:tavLst>
                                        <p:tav tm="0">
                                          <p:val>
                                            <p:strVal val="ppt_w"/>
                                          </p:val>
                                        </p:tav>
                                        <p:tav tm="100000">
                                          <p:val>
                                            <p:fltVal val="0"/>
                                          </p:val>
                                        </p:tav>
                                      </p:tavLst>
                                    </p:anim>
                                    <p:anim calcmode="lin" valueType="num">
                                      <p:cBhvr>
                                        <p:cTn id="72" dur="500"/>
                                        <p:tgtEl>
                                          <p:spTgt spid="85040"/>
                                        </p:tgtEl>
                                        <p:attrNameLst>
                                          <p:attrName>ppt_h</p:attrName>
                                        </p:attrNameLst>
                                      </p:cBhvr>
                                      <p:tavLst>
                                        <p:tav tm="0">
                                          <p:val>
                                            <p:strVal val="ppt_h"/>
                                          </p:val>
                                        </p:tav>
                                        <p:tav tm="100000">
                                          <p:val>
                                            <p:fltVal val="0"/>
                                          </p:val>
                                        </p:tav>
                                      </p:tavLst>
                                    </p:anim>
                                    <p:animEffect transition="out" filter="fade">
                                      <p:cBhvr>
                                        <p:cTn id="73" dur="500"/>
                                        <p:tgtEl>
                                          <p:spTgt spid="85040"/>
                                        </p:tgtEl>
                                      </p:cBhvr>
                                    </p:animEffect>
                                    <p:set>
                                      <p:cBhvr>
                                        <p:cTn id="74" dur="1" fill="hold">
                                          <p:stCondLst>
                                            <p:cond delay="499"/>
                                          </p:stCondLst>
                                        </p:cTn>
                                        <p:tgtEl>
                                          <p:spTgt spid="85040"/>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55" presetClass="entr" presetSubtype="0" fill="hold" grpId="0" nodeType="clickEffect">
                                  <p:stCondLst>
                                    <p:cond delay="0"/>
                                  </p:stCondLst>
                                  <p:childTnLst>
                                    <p:set>
                                      <p:cBhvr>
                                        <p:cTn id="78" dur="1" fill="hold">
                                          <p:stCondLst>
                                            <p:cond delay="0"/>
                                          </p:stCondLst>
                                        </p:cTn>
                                        <p:tgtEl>
                                          <p:spTgt spid="85044"/>
                                        </p:tgtEl>
                                        <p:attrNameLst>
                                          <p:attrName>style.visibility</p:attrName>
                                        </p:attrNameLst>
                                      </p:cBhvr>
                                      <p:to>
                                        <p:strVal val="visible"/>
                                      </p:to>
                                    </p:set>
                                    <p:anim calcmode="lin" valueType="num">
                                      <p:cBhvr>
                                        <p:cTn id="79" dur="1000" fill="hold"/>
                                        <p:tgtEl>
                                          <p:spTgt spid="85044"/>
                                        </p:tgtEl>
                                        <p:attrNameLst>
                                          <p:attrName>ppt_w</p:attrName>
                                        </p:attrNameLst>
                                      </p:cBhvr>
                                      <p:tavLst>
                                        <p:tav tm="0">
                                          <p:val>
                                            <p:strVal val="#ppt_w*0.70"/>
                                          </p:val>
                                        </p:tav>
                                        <p:tav tm="100000">
                                          <p:val>
                                            <p:strVal val="#ppt_w"/>
                                          </p:val>
                                        </p:tav>
                                      </p:tavLst>
                                    </p:anim>
                                    <p:anim calcmode="lin" valueType="num">
                                      <p:cBhvr>
                                        <p:cTn id="80" dur="1000" fill="hold"/>
                                        <p:tgtEl>
                                          <p:spTgt spid="85044"/>
                                        </p:tgtEl>
                                        <p:attrNameLst>
                                          <p:attrName>ppt_h</p:attrName>
                                        </p:attrNameLst>
                                      </p:cBhvr>
                                      <p:tavLst>
                                        <p:tav tm="0">
                                          <p:val>
                                            <p:strVal val="#ppt_h"/>
                                          </p:val>
                                        </p:tav>
                                        <p:tav tm="100000">
                                          <p:val>
                                            <p:strVal val="#ppt_h"/>
                                          </p:val>
                                        </p:tav>
                                      </p:tavLst>
                                    </p:anim>
                                    <p:animEffect transition="in" filter="fade">
                                      <p:cBhvr>
                                        <p:cTn id="81" dur="1000"/>
                                        <p:tgtEl>
                                          <p:spTgt spid="85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40" grpId="0" animBg="1"/>
      <p:bldP spid="85040" grpId="1" animBg="1"/>
      <p:bldP spid="85041" grpId="0" animBg="1"/>
      <p:bldP spid="85041" grpId="1" animBg="1"/>
      <p:bldP spid="850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763713" y="115888"/>
            <a:ext cx="6048375" cy="504825"/>
          </a:xfrm>
        </p:spPr>
        <p:txBody>
          <a:bodyPr/>
          <a:lstStyle/>
          <a:p>
            <a:pPr eaLnBrk="1" hangingPunct="1">
              <a:lnSpc>
                <a:spcPct val="75000"/>
              </a:lnSpc>
            </a:pPr>
            <a:r>
              <a:rPr lang="it-IT" sz="2800" smtClean="0">
                <a:latin typeface="Times New Roman" pitchFamily="18" charset="0"/>
              </a:rPr>
              <a:t>Le leggi di Hardy-Weinberg</a:t>
            </a:r>
          </a:p>
        </p:txBody>
      </p:sp>
      <p:sp>
        <p:nvSpPr>
          <p:cNvPr id="12291" name="Text Box 3"/>
          <p:cNvSpPr txBox="1">
            <a:spLocks noChangeArrowheads="1"/>
          </p:cNvSpPr>
          <p:nvPr/>
        </p:nvSpPr>
        <p:spPr bwMode="auto">
          <a:xfrm>
            <a:off x="755650" y="763588"/>
            <a:ext cx="7920038" cy="504825"/>
          </a:xfrm>
          <a:prstGeom prst="rect">
            <a:avLst/>
          </a:prstGeom>
          <a:solidFill>
            <a:srgbClr val="74CE92"/>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1° legge di Hardy-Weinberg: le frequenze degli alleli in una popolazione non cambiano passando da una generazione all’altra se: </a:t>
            </a:r>
          </a:p>
        </p:txBody>
      </p:sp>
      <p:sp>
        <p:nvSpPr>
          <p:cNvPr id="12292" name="Text Box 4"/>
          <p:cNvSpPr txBox="1">
            <a:spLocks noChangeArrowheads="1"/>
          </p:cNvSpPr>
          <p:nvPr/>
        </p:nvSpPr>
        <p:spPr bwMode="auto">
          <a:xfrm>
            <a:off x="34925" y="1412875"/>
            <a:ext cx="2160588" cy="298450"/>
          </a:xfrm>
          <a:prstGeom prst="rect">
            <a:avLst/>
          </a:prstGeom>
          <a:solidFill>
            <a:srgbClr val="A9CBA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1) Non c’è selezione</a:t>
            </a:r>
          </a:p>
        </p:txBody>
      </p:sp>
      <p:sp>
        <p:nvSpPr>
          <p:cNvPr id="12293" name="Text Box 5"/>
          <p:cNvSpPr txBox="1">
            <a:spLocks noChangeArrowheads="1"/>
          </p:cNvSpPr>
          <p:nvPr/>
        </p:nvSpPr>
        <p:spPr bwMode="auto">
          <a:xfrm>
            <a:off x="3059113" y="1412875"/>
            <a:ext cx="2376487" cy="298450"/>
          </a:xfrm>
          <a:prstGeom prst="rect">
            <a:avLst/>
          </a:prstGeom>
          <a:solidFill>
            <a:srgbClr val="35F563"/>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2) Non c’è mutazione</a:t>
            </a:r>
          </a:p>
        </p:txBody>
      </p:sp>
      <p:sp>
        <p:nvSpPr>
          <p:cNvPr id="12294" name="Text Box 6"/>
          <p:cNvSpPr txBox="1">
            <a:spLocks noChangeArrowheads="1"/>
          </p:cNvSpPr>
          <p:nvPr/>
        </p:nvSpPr>
        <p:spPr bwMode="auto">
          <a:xfrm>
            <a:off x="6586538" y="1341438"/>
            <a:ext cx="2449512" cy="298450"/>
          </a:xfrm>
          <a:prstGeom prst="rect">
            <a:avLst/>
          </a:prstGeom>
          <a:solidFill>
            <a:srgbClr val="85DB67"/>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3) Non c’è migrazione</a:t>
            </a:r>
          </a:p>
        </p:txBody>
      </p:sp>
      <p:graphicFrame>
        <p:nvGraphicFramePr>
          <p:cNvPr id="12295" name="Group 7"/>
          <p:cNvGraphicFramePr>
            <a:graphicFrameLocks noGrp="1"/>
          </p:cNvGraphicFramePr>
          <p:nvPr>
            <p:ph idx="1"/>
          </p:nvPr>
        </p:nvGraphicFramePr>
        <p:xfrm>
          <a:off x="395288" y="3890963"/>
          <a:ext cx="3609975" cy="2499360"/>
        </p:xfrm>
        <a:graphic>
          <a:graphicData uri="http://schemas.openxmlformats.org/drawingml/2006/table">
            <a:tbl>
              <a:tblPr/>
              <a:tblGrid>
                <a:gridCol w="922337"/>
                <a:gridCol w="642938"/>
                <a:gridCol w="782637"/>
                <a:gridCol w="1262063"/>
              </a:tblGrid>
              <a:tr h="4445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A1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10D0D">
                            <a:gamma/>
                            <a:shade val="46275"/>
                            <a:invGamma/>
                          </a:srgbClr>
                        </a:gs>
                        <a:gs pos="100000">
                          <a:srgbClr val="F10D0D"/>
                        </a:gs>
                      </a:gsLst>
                      <a:lin ang="18900000" scaled="1"/>
                    </a:gra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EAFD35"/>
                        </a:gs>
                        <a:gs pos="100000">
                          <a:srgbClr val="EAFD35">
                            <a:gamma/>
                            <a:shade val="46275"/>
                            <a:invGamma/>
                          </a:srgbClr>
                        </a:gs>
                      </a:gsLst>
                      <a:lin ang="0" scaled="1"/>
                    </a:gra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989DDC"/>
                        </a:gs>
                        <a:gs pos="100000">
                          <a:srgbClr val="989DDC">
                            <a:gamma/>
                            <a:shade val="46275"/>
                            <a:invGamma/>
                          </a:srgbClr>
                        </a:gs>
                      </a:gsLst>
                      <a:path path="rect">
                        <a:fillToRect r="100000" b="100000"/>
                      </a:path>
                    </a:gradFill>
                  </a:tcPr>
                </a:tc>
              </a:tr>
              <a:tr h="384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A1 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10D0D"/>
                        </a:gs>
                        <a:gs pos="100000">
                          <a:srgbClr val="F10D0D">
                            <a:gamma/>
                            <a:shade val="46275"/>
                            <a:invGamma/>
                          </a:srgbClr>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A1A1 p</a:t>
                      </a:r>
                      <a:r>
                        <a:rPr kumimoji="0" lang="it-IT" sz="1400" b="0" i="0" u="none" strike="noStrike" cap="none" normalizeH="0" baseline="30000" smtClean="0">
                          <a:ln>
                            <a:noFill/>
                          </a:ln>
                          <a:solidFill>
                            <a:schemeClr val="tx1"/>
                          </a:solidFill>
                          <a:effectLst/>
                          <a:latin typeface="Arial" charset="0"/>
                        </a:rPr>
                        <a:t>2</a:t>
                      </a:r>
                      <a:endParaRPr kumimoji="0" lang="it-IT"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10D0D"/>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A1A2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pq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B21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A1A3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pr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46BD7"/>
                    </a:solidFill>
                  </a:tcPr>
                </a:tc>
              </a:tr>
              <a:tr h="473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A2 q</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EAFD35"/>
                        </a:gs>
                        <a:gs pos="100000">
                          <a:srgbClr val="EAFD35">
                            <a:gamma/>
                            <a:shade val="46275"/>
                            <a:invGamma/>
                          </a:srgbClr>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A1A2 pq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B21E"/>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A2A2 q</a:t>
                      </a:r>
                      <a:r>
                        <a:rPr kumimoji="0" lang="it-IT" sz="1400" b="0" i="0" u="none" strike="noStrike" cap="none" normalizeH="0" baseline="30000" smtClean="0">
                          <a:ln>
                            <a:noFill/>
                          </a:ln>
                          <a:solidFill>
                            <a:schemeClr val="tx1"/>
                          </a:solidFill>
                          <a:effectLst/>
                          <a:latin typeface="Arial" charset="0"/>
                        </a:rPr>
                        <a:t>2</a:t>
                      </a:r>
                      <a:endParaRPr kumimoji="0" lang="it-IT"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FD35"/>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A2A3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qr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5D34B"/>
                    </a:solidFill>
                  </a:tcPr>
                </a:tc>
              </a:tr>
              <a:tr h="674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A3 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rgbClr val="989DDC"/>
                        </a:gs>
                        <a:gs pos="100000">
                          <a:srgbClr val="989DDC">
                            <a:gamma/>
                            <a:shade val="46275"/>
                            <a:invGamma/>
                          </a:srgbClr>
                        </a:gs>
                      </a:gsLst>
                      <a:path path="shape">
                        <a:fillToRect l="50000" t="50000" r="50000" b="50000"/>
                      </a:path>
                    </a:gra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dirty="0" smtClean="0">
                          <a:ln>
                            <a:noFill/>
                          </a:ln>
                          <a:solidFill>
                            <a:schemeClr val="tx1"/>
                          </a:solidFill>
                          <a:effectLst/>
                          <a:latin typeface="Arial" charset="0"/>
                        </a:rPr>
                        <a:t>A1A3 </a:t>
                      </a:r>
                      <a:r>
                        <a:rPr kumimoji="0" lang="it-IT" sz="1400" b="0" i="0" u="none" strike="noStrike" cap="none" normalizeH="0" baseline="0" dirty="0" err="1" smtClean="0">
                          <a:ln>
                            <a:noFill/>
                          </a:ln>
                          <a:solidFill>
                            <a:schemeClr val="tx1"/>
                          </a:solidFill>
                          <a:effectLst/>
                          <a:latin typeface="Arial" charset="0"/>
                        </a:rPr>
                        <a:t>pr</a:t>
                      </a:r>
                      <a:endParaRPr kumimoji="0" lang="it-IT" sz="1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46BD7"/>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A2A3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qr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55D34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A3A3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smtClean="0">
                          <a:ln>
                            <a:noFill/>
                          </a:ln>
                          <a:solidFill>
                            <a:schemeClr val="tx1"/>
                          </a:solidFill>
                          <a:effectLst/>
                          <a:latin typeface="Arial" charset="0"/>
                        </a:rPr>
                        <a:t>r</a:t>
                      </a:r>
                      <a:r>
                        <a:rPr kumimoji="0" lang="it-IT" sz="1400" b="0" i="0" u="none" strike="noStrike" cap="none" normalizeH="0" baseline="30000" smtClean="0">
                          <a:ln>
                            <a:noFill/>
                          </a:ln>
                          <a:solidFill>
                            <a:schemeClr val="tx1"/>
                          </a:solidFill>
                          <a:effectLst/>
                          <a:latin typeface="Arial" charset="0"/>
                        </a:rPr>
                        <a:t>2</a:t>
                      </a:r>
                      <a:endParaRPr kumimoji="0" lang="it-IT" sz="1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89DDC"/>
                    </a:solidFill>
                  </a:tcPr>
                </a:tc>
              </a:tr>
            </a:tbl>
          </a:graphicData>
        </a:graphic>
      </p:graphicFrame>
      <p:sp>
        <p:nvSpPr>
          <p:cNvPr id="16418" name="AutoShape 34">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16419" name="AutoShape 35">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12324" name="Text Box 36"/>
          <p:cNvSpPr txBox="1">
            <a:spLocks noChangeArrowheads="1"/>
          </p:cNvSpPr>
          <p:nvPr/>
        </p:nvSpPr>
        <p:spPr bwMode="auto">
          <a:xfrm>
            <a:off x="2195513" y="1773238"/>
            <a:ext cx="4248150" cy="298450"/>
          </a:xfrm>
          <a:prstGeom prst="rect">
            <a:avLst/>
          </a:prstGeom>
          <a:solidFill>
            <a:srgbClr val="89BA64"/>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4) La popolazione è infinitamente grande</a:t>
            </a:r>
          </a:p>
        </p:txBody>
      </p:sp>
      <p:sp>
        <p:nvSpPr>
          <p:cNvPr id="12325" name="Text Box 37"/>
          <p:cNvSpPr txBox="1">
            <a:spLocks noChangeArrowheads="1"/>
          </p:cNvSpPr>
          <p:nvPr/>
        </p:nvSpPr>
        <p:spPr bwMode="auto">
          <a:xfrm>
            <a:off x="0" y="2100366"/>
            <a:ext cx="8893175" cy="757130"/>
          </a:xfrm>
          <a:prstGeom prst="rect">
            <a:avLst/>
          </a:prstGeom>
          <a:noFill/>
          <a:ln w="9525">
            <a:noFill/>
            <a:miter lim="800000"/>
            <a:headEnd/>
            <a:tailEnd/>
          </a:ln>
        </p:spPr>
        <p:txBody>
          <a:bodyPr>
            <a:spAutoFit/>
          </a:bodyPr>
          <a:lstStyle/>
          <a:p>
            <a:pPr>
              <a:lnSpc>
                <a:spcPct val="80000"/>
              </a:lnSpc>
              <a:spcBef>
                <a:spcPct val="50000"/>
              </a:spcBef>
            </a:pPr>
            <a:r>
              <a:rPr lang="it-IT" b="1" i="0" dirty="0">
                <a:latin typeface="Times New Roman" pitchFamily="18" charset="0"/>
              </a:rPr>
              <a:t>Se </a:t>
            </a:r>
            <a:r>
              <a:rPr lang="it-IT" b="1" i="0" dirty="0" smtClean="0">
                <a:latin typeface="Times New Roman" pitchFamily="18" charset="0"/>
              </a:rPr>
              <a:t>p </a:t>
            </a:r>
            <a:r>
              <a:rPr lang="it-IT" b="1" i="0" dirty="0">
                <a:latin typeface="Times New Roman" pitchFamily="18" charset="0"/>
              </a:rPr>
              <a:t>è la frequenza relativa dell’allele A1 alla generazione </a:t>
            </a:r>
            <a:r>
              <a:rPr lang="it-IT" b="1" i="0" dirty="0" smtClean="0">
                <a:latin typeface="Times New Roman" pitchFamily="18" charset="0"/>
              </a:rPr>
              <a:t>iniziale, e </a:t>
            </a:r>
            <a:r>
              <a:rPr lang="it-IT" b="1" i="0" dirty="0" err="1" smtClean="0">
                <a:latin typeface="Times New Roman" pitchFamily="18" charset="0"/>
              </a:rPr>
              <a:t>p</a:t>
            </a:r>
            <a:r>
              <a:rPr lang="it-IT" b="1" i="0" dirty="0" smtClean="0">
                <a:latin typeface="Times New Roman" pitchFamily="18" charset="0"/>
              </a:rPr>
              <a:t>’ è la frequenza relativa dello stesso allele alla generazione successiva, quando </a:t>
            </a:r>
            <a:r>
              <a:rPr lang="it-IT" b="1" i="0" dirty="0">
                <a:latin typeface="Times New Roman" pitchFamily="18" charset="0"/>
              </a:rPr>
              <a:t>le 4 condizioni sono rispettate, la popolazione è all’equilibrio (e non c’è evoluzione!) e:</a:t>
            </a:r>
          </a:p>
        </p:txBody>
      </p:sp>
      <p:sp>
        <p:nvSpPr>
          <p:cNvPr id="12326" name="Text Box 38"/>
          <p:cNvSpPr txBox="1">
            <a:spLocks noChangeArrowheads="1"/>
          </p:cNvSpPr>
          <p:nvPr/>
        </p:nvSpPr>
        <p:spPr bwMode="auto">
          <a:xfrm>
            <a:off x="4284663" y="3357563"/>
            <a:ext cx="4824412" cy="1330325"/>
          </a:xfrm>
          <a:prstGeom prst="rect">
            <a:avLst/>
          </a:prstGeom>
          <a:solidFill>
            <a:srgbClr val="D165A5"/>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2° legge di Hardy-Weinberg: le frequenze dei genotipi diploidi in una popolazione sono uguali al prodotto delle frequenze degli alleli (se queste ultime sono i coefficienti di un polinomio, le prime sono i coefficienti del quadrato del polinomio</a:t>
            </a:r>
            <a:r>
              <a:rPr lang="it-IT" i="0">
                <a:latin typeface="Times New Roman" pitchFamily="18" charset="0"/>
              </a:rPr>
              <a:t> ) </a:t>
            </a:r>
            <a:r>
              <a:rPr lang="it-IT" b="1" i="0">
                <a:latin typeface="Times New Roman" pitchFamily="18" charset="0"/>
              </a:rPr>
              <a:t>se:</a:t>
            </a:r>
            <a:endParaRPr lang="it-IT" i="0">
              <a:latin typeface="Times New Roman" pitchFamily="18" charset="0"/>
            </a:endParaRPr>
          </a:p>
        </p:txBody>
      </p:sp>
      <p:sp>
        <p:nvSpPr>
          <p:cNvPr id="12327" name="Text Box 39"/>
          <p:cNvSpPr txBox="1">
            <a:spLocks noChangeArrowheads="1"/>
          </p:cNvSpPr>
          <p:nvPr/>
        </p:nvSpPr>
        <p:spPr bwMode="auto">
          <a:xfrm>
            <a:off x="4356100" y="4797425"/>
            <a:ext cx="4787900" cy="504825"/>
          </a:xfrm>
          <a:prstGeom prst="rect">
            <a:avLst/>
          </a:prstGeom>
          <a:solidFill>
            <a:srgbClr val="C37BCF"/>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1) C’è panmissia, cioè se ogni incontro tra i gameti di sesso opposto ha la stessa probabilità </a:t>
            </a:r>
          </a:p>
        </p:txBody>
      </p:sp>
      <p:sp>
        <p:nvSpPr>
          <p:cNvPr id="12328" name="Text Box 40"/>
          <p:cNvSpPr txBox="1">
            <a:spLocks noChangeArrowheads="1"/>
          </p:cNvSpPr>
          <p:nvPr/>
        </p:nvSpPr>
        <p:spPr bwMode="auto">
          <a:xfrm>
            <a:off x="4535488" y="5400675"/>
            <a:ext cx="4284662" cy="11239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 p e q sono le frequenze relative degli alleli A1 e A2 in una data generazione, le frequenze relative dei genotipi A1A1, A1A2 e A2A2 della stessa generazione sono, rispettivamente: </a:t>
            </a:r>
          </a:p>
        </p:txBody>
      </p:sp>
      <p:sp>
        <p:nvSpPr>
          <p:cNvPr id="12329" name="Text Box 41"/>
          <p:cNvSpPr txBox="1">
            <a:spLocks noChangeArrowheads="1"/>
          </p:cNvSpPr>
          <p:nvPr/>
        </p:nvSpPr>
        <p:spPr bwMode="auto">
          <a:xfrm>
            <a:off x="6950075" y="6308725"/>
            <a:ext cx="1366838"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p</a:t>
            </a:r>
            <a:r>
              <a:rPr lang="it-IT" b="1" i="0" baseline="30000">
                <a:latin typeface="Times New Roman" pitchFamily="18" charset="0"/>
              </a:rPr>
              <a:t>2</a:t>
            </a:r>
            <a:r>
              <a:rPr lang="it-IT" b="1" i="0">
                <a:latin typeface="Times New Roman" pitchFamily="18" charset="0"/>
              </a:rPr>
              <a:t>, 2pq e q</a:t>
            </a:r>
            <a:r>
              <a:rPr lang="it-IT" b="1" i="0" baseline="30000">
                <a:latin typeface="Times New Roman" pitchFamily="18" charset="0"/>
              </a:rPr>
              <a:t>2</a:t>
            </a:r>
            <a:endParaRPr lang="it-IT" b="1" i="0">
              <a:latin typeface="Times New Roman" pitchFamily="18" charset="0"/>
            </a:endParaRPr>
          </a:p>
        </p:txBody>
      </p:sp>
      <p:grpSp>
        <p:nvGrpSpPr>
          <p:cNvPr id="2" name="Group 42"/>
          <p:cNvGrpSpPr>
            <a:grpSpLocks/>
          </p:cNvGrpSpPr>
          <p:nvPr/>
        </p:nvGrpSpPr>
        <p:grpSpPr bwMode="auto">
          <a:xfrm>
            <a:off x="2928926" y="2732085"/>
            <a:ext cx="2879725" cy="339725"/>
            <a:chOff x="2699" y="1842"/>
            <a:chExt cx="1814" cy="214"/>
          </a:xfrm>
        </p:grpSpPr>
        <p:sp>
          <p:nvSpPr>
            <p:cNvPr id="16427" name="Text Box 43"/>
            <p:cNvSpPr txBox="1">
              <a:spLocks noChangeArrowheads="1"/>
            </p:cNvSpPr>
            <p:nvPr/>
          </p:nvSpPr>
          <p:spPr bwMode="auto">
            <a:xfrm>
              <a:off x="2699" y="1842"/>
              <a:ext cx="1814" cy="214"/>
            </a:xfrm>
            <a:prstGeom prst="rect">
              <a:avLst/>
            </a:prstGeom>
            <a:noFill/>
            <a:ln w="9525">
              <a:noFill/>
              <a:miter lim="800000"/>
              <a:headEnd/>
              <a:tailEnd/>
            </a:ln>
          </p:spPr>
          <p:txBody>
            <a:bodyPr>
              <a:spAutoFit/>
            </a:bodyPr>
            <a:lstStyle/>
            <a:p>
              <a:pPr>
                <a:lnSpc>
                  <a:spcPct val="90000"/>
                </a:lnSpc>
                <a:spcBef>
                  <a:spcPct val="50000"/>
                </a:spcBef>
              </a:pPr>
              <a:r>
                <a:rPr lang="it-IT" b="1" i="0" dirty="0" err="1" smtClean="0">
                  <a:latin typeface="Times New Roman" pitchFamily="18" charset="0"/>
                </a:rPr>
                <a:t>p</a:t>
              </a:r>
              <a:r>
                <a:rPr lang="it-IT" b="1" i="0" dirty="0" smtClean="0">
                  <a:latin typeface="Times New Roman" pitchFamily="18" charset="0"/>
                </a:rPr>
                <a:t>’</a:t>
              </a:r>
              <a:r>
                <a:rPr lang="it-IT" b="1" i="0" dirty="0" err="1" smtClean="0">
                  <a:latin typeface="Times New Roman" pitchFamily="18" charset="0"/>
                </a:rPr>
                <a:t>=p</a:t>
              </a:r>
              <a:r>
                <a:rPr lang="it-IT" b="1" i="0" dirty="0" smtClean="0">
                  <a:latin typeface="Times New Roman" pitchFamily="18" charset="0"/>
                </a:rPr>
                <a:t>; </a:t>
              </a:r>
              <a:r>
                <a:rPr lang="it-IT" b="1" i="0" dirty="0" err="1" smtClean="0">
                  <a:latin typeface="Times New Roman" pitchFamily="18" charset="0"/>
                </a:rPr>
                <a:t>p</a:t>
              </a:r>
              <a:r>
                <a:rPr lang="it-IT" b="1" i="0" dirty="0" smtClean="0">
                  <a:latin typeface="Times New Roman" pitchFamily="18" charset="0"/>
                </a:rPr>
                <a:t>’</a:t>
              </a:r>
              <a:r>
                <a:rPr lang="it-IT" i="0" dirty="0" smtClean="0">
                  <a:latin typeface="Times New Roman" pitchFamily="18" charset="0"/>
                </a:rPr>
                <a:t>-</a:t>
              </a:r>
              <a:r>
                <a:rPr lang="it-IT" b="1" i="0" dirty="0" smtClean="0">
                  <a:latin typeface="Times New Roman" pitchFamily="18" charset="0"/>
                </a:rPr>
                <a:t>p=    p=0</a:t>
              </a:r>
              <a:endParaRPr lang="it-IT" b="1" i="0" dirty="0">
                <a:latin typeface="Times New Roman" pitchFamily="18" charset="0"/>
              </a:endParaRPr>
            </a:p>
          </p:txBody>
        </p:sp>
        <p:sp>
          <p:nvSpPr>
            <p:cNvPr id="16428" name="AutoShape 44"/>
            <p:cNvSpPr>
              <a:spLocks noChangeArrowheads="1"/>
            </p:cNvSpPr>
            <p:nvPr/>
          </p:nvSpPr>
          <p:spPr bwMode="auto">
            <a:xfrm>
              <a:off x="3508" y="1888"/>
              <a:ext cx="91" cy="91"/>
            </a:xfrm>
            <a:prstGeom prst="triangle">
              <a:avLst>
                <a:gd name="adj" fmla="val 50000"/>
              </a:avLst>
            </a:prstGeom>
            <a:solidFill>
              <a:schemeClr val="bg1"/>
            </a:solidFill>
            <a:ln w="28575">
              <a:solidFill>
                <a:schemeClr val="tx1"/>
              </a:solidFill>
              <a:miter lim="800000"/>
              <a:headEnd/>
              <a:tailEnd/>
            </a:ln>
          </p:spPr>
          <p:txBody>
            <a:bodyPr wrap="none" anchor="ctr"/>
            <a:lstStyle/>
            <a:p>
              <a:endParaRPr lang="it-IT"/>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p:cTn id="7" dur="500" fill="hold"/>
                                        <p:tgtEl>
                                          <p:spTgt spid="12291"/>
                                        </p:tgtEl>
                                        <p:attrNameLst>
                                          <p:attrName>ppt_w</p:attrName>
                                        </p:attrNameLst>
                                      </p:cBhvr>
                                      <p:tavLst>
                                        <p:tav tm="0">
                                          <p:val>
                                            <p:fltVal val="0"/>
                                          </p:val>
                                        </p:tav>
                                        <p:tav tm="100000">
                                          <p:val>
                                            <p:strVal val="#ppt_w"/>
                                          </p:val>
                                        </p:tav>
                                      </p:tavLst>
                                    </p:anim>
                                    <p:anim calcmode="lin" valueType="num">
                                      <p:cBhvr>
                                        <p:cTn id="8" dur="500" fill="hold"/>
                                        <p:tgtEl>
                                          <p:spTgt spid="1229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2292"/>
                                        </p:tgtEl>
                                        <p:attrNameLst>
                                          <p:attrName>style.visibility</p:attrName>
                                        </p:attrNameLst>
                                      </p:cBhvr>
                                      <p:to>
                                        <p:strVal val="visible"/>
                                      </p:to>
                                    </p:set>
                                    <p:anim calcmode="lin" valueType="num">
                                      <p:cBhvr>
                                        <p:cTn id="13" dur="500" fill="hold"/>
                                        <p:tgtEl>
                                          <p:spTgt spid="12292"/>
                                        </p:tgtEl>
                                        <p:attrNameLst>
                                          <p:attrName>ppt_w</p:attrName>
                                        </p:attrNameLst>
                                      </p:cBhvr>
                                      <p:tavLst>
                                        <p:tav tm="0">
                                          <p:val>
                                            <p:fltVal val="0"/>
                                          </p:val>
                                        </p:tav>
                                        <p:tav tm="100000">
                                          <p:val>
                                            <p:strVal val="#ppt_w"/>
                                          </p:val>
                                        </p:tav>
                                      </p:tavLst>
                                    </p:anim>
                                    <p:anim calcmode="lin" valueType="num">
                                      <p:cBhvr>
                                        <p:cTn id="14" dur="500" fill="hold"/>
                                        <p:tgtEl>
                                          <p:spTgt spid="12292"/>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23" presetClass="entr" presetSubtype="16" fill="hold" grpId="0" nodeType="afterEffect">
                                  <p:stCondLst>
                                    <p:cond delay="0"/>
                                  </p:stCondLst>
                                  <p:childTnLst>
                                    <p:set>
                                      <p:cBhvr>
                                        <p:cTn id="17" dur="1" fill="hold">
                                          <p:stCondLst>
                                            <p:cond delay="0"/>
                                          </p:stCondLst>
                                        </p:cTn>
                                        <p:tgtEl>
                                          <p:spTgt spid="12293"/>
                                        </p:tgtEl>
                                        <p:attrNameLst>
                                          <p:attrName>style.visibility</p:attrName>
                                        </p:attrNameLst>
                                      </p:cBhvr>
                                      <p:to>
                                        <p:strVal val="visible"/>
                                      </p:to>
                                    </p:set>
                                    <p:anim calcmode="lin" valueType="num">
                                      <p:cBhvr>
                                        <p:cTn id="18" dur="500" fill="hold"/>
                                        <p:tgtEl>
                                          <p:spTgt spid="12293"/>
                                        </p:tgtEl>
                                        <p:attrNameLst>
                                          <p:attrName>ppt_w</p:attrName>
                                        </p:attrNameLst>
                                      </p:cBhvr>
                                      <p:tavLst>
                                        <p:tav tm="0">
                                          <p:val>
                                            <p:fltVal val="0"/>
                                          </p:val>
                                        </p:tav>
                                        <p:tav tm="100000">
                                          <p:val>
                                            <p:strVal val="#ppt_w"/>
                                          </p:val>
                                        </p:tav>
                                      </p:tavLst>
                                    </p:anim>
                                    <p:anim calcmode="lin" valueType="num">
                                      <p:cBhvr>
                                        <p:cTn id="19" dur="500" fill="hold"/>
                                        <p:tgtEl>
                                          <p:spTgt spid="12293"/>
                                        </p:tgtEl>
                                        <p:attrNameLst>
                                          <p:attrName>ppt_h</p:attrName>
                                        </p:attrNameLst>
                                      </p:cBhvr>
                                      <p:tavLst>
                                        <p:tav tm="0">
                                          <p:val>
                                            <p:fltVal val="0"/>
                                          </p:val>
                                        </p:tav>
                                        <p:tav tm="100000">
                                          <p:val>
                                            <p:strVal val="#ppt_h"/>
                                          </p:val>
                                        </p:tav>
                                      </p:tavLst>
                                    </p:anim>
                                  </p:childTnLst>
                                </p:cTn>
                              </p:par>
                            </p:childTnLst>
                          </p:cTn>
                        </p:par>
                        <p:par>
                          <p:cTn id="20" fill="hold">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12294"/>
                                        </p:tgtEl>
                                        <p:attrNameLst>
                                          <p:attrName>style.visibility</p:attrName>
                                        </p:attrNameLst>
                                      </p:cBhvr>
                                      <p:to>
                                        <p:strVal val="visible"/>
                                      </p:to>
                                    </p:set>
                                    <p:anim calcmode="lin" valueType="num">
                                      <p:cBhvr>
                                        <p:cTn id="23" dur="500" fill="hold"/>
                                        <p:tgtEl>
                                          <p:spTgt spid="12294"/>
                                        </p:tgtEl>
                                        <p:attrNameLst>
                                          <p:attrName>ppt_w</p:attrName>
                                        </p:attrNameLst>
                                      </p:cBhvr>
                                      <p:tavLst>
                                        <p:tav tm="0">
                                          <p:val>
                                            <p:fltVal val="0"/>
                                          </p:val>
                                        </p:tav>
                                        <p:tav tm="100000">
                                          <p:val>
                                            <p:strVal val="#ppt_w"/>
                                          </p:val>
                                        </p:tav>
                                      </p:tavLst>
                                    </p:anim>
                                    <p:anim calcmode="lin" valueType="num">
                                      <p:cBhvr>
                                        <p:cTn id="24" dur="500" fill="hold"/>
                                        <p:tgtEl>
                                          <p:spTgt spid="12294"/>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12324"/>
                                        </p:tgtEl>
                                        <p:attrNameLst>
                                          <p:attrName>style.visibility</p:attrName>
                                        </p:attrNameLst>
                                      </p:cBhvr>
                                      <p:to>
                                        <p:strVal val="visible"/>
                                      </p:to>
                                    </p:set>
                                    <p:anim calcmode="lin" valueType="num">
                                      <p:cBhvr>
                                        <p:cTn id="28" dur="500" fill="hold"/>
                                        <p:tgtEl>
                                          <p:spTgt spid="12324"/>
                                        </p:tgtEl>
                                        <p:attrNameLst>
                                          <p:attrName>ppt_w</p:attrName>
                                        </p:attrNameLst>
                                      </p:cBhvr>
                                      <p:tavLst>
                                        <p:tav tm="0">
                                          <p:val>
                                            <p:fltVal val="0"/>
                                          </p:val>
                                        </p:tav>
                                        <p:tav tm="100000">
                                          <p:val>
                                            <p:strVal val="#ppt_w"/>
                                          </p:val>
                                        </p:tav>
                                      </p:tavLst>
                                    </p:anim>
                                    <p:anim calcmode="lin" valueType="num">
                                      <p:cBhvr>
                                        <p:cTn id="29" dur="500" fill="hold"/>
                                        <p:tgtEl>
                                          <p:spTgt spid="12324"/>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12325"/>
                                        </p:tgtEl>
                                        <p:attrNameLst>
                                          <p:attrName>style.visibility</p:attrName>
                                        </p:attrNameLst>
                                      </p:cBhvr>
                                      <p:to>
                                        <p:strVal val="visible"/>
                                      </p:to>
                                    </p:set>
                                    <p:anim calcmode="lin" valueType="num">
                                      <p:cBhvr>
                                        <p:cTn id="34" dur="500" fill="hold"/>
                                        <p:tgtEl>
                                          <p:spTgt spid="12325"/>
                                        </p:tgtEl>
                                        <p:attrNameLst>
                                          <p:attrName>ppt_w</p:attrName>
                                        </p:attrNameLst>
                                      </p:cBhvr>
                                      <p:tavLst>
                                        <p:tav tm="0">
                                          <p:val>
                                            <p:fltVal val="0"/>
                                          </p:val>
                                        </p:tav>
                                        <p:tav tm="100000">
                                          <p:val>
                                            <p:strVal val="#ppt_w"/>
                                          </p:val>
                                        </p:tav>
                                      </p:tavLst>
                                    </p:anim>
                                    <p:anim calcmode="lin" valueType="num">
                                      <p:cBhvr>
                                        <p:cTn id="35" dur="500" fill="hold"/>
                                        <p:tgtEl>
                                          <p:spTgt spid="12325"/>
                                        </p:tgtEl>
                                        <p:attrNameLst>
                                          <p:attrName>ppt_h</p:attrName>
                                        </p:attrNameLst>
                                      </p:cBhvr>
                                      <p:tavLst>
                                        <p:tav tm="0">
                                          <p:val>
                                            <p:fltVal val="0"/>
                                          </p:val>
                                        </p:tav>
                                        <p:tav tm="100000">
                                          <p:val>
                                            <p:strVal val="#ppt_h"/>
                                          </p:val>
                                        </p:tav>
                                      </p:tavLst>
                                    </p:anim>
                                  </p:childTnLst>
                                </p:cTn>
                              </p:par>
                            </p:childTnLst>
                          </p:cTn>
                        </p:par>
                        <p:par>
                          <p:cTn id="36" fill="hold">
                            <p:stCondLst>
                              <p:cond delay="500"/>
                            </p:stCondLst>
                            <p:childTnLst>
                              <p:par>
                                <p:cTn id="37" presetID="23" presetClass="entr" presetSubtype="16"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12295"/>
                                        </p:tgtEl>
                                        <p:attrNameLst>
                                          <p:attrName>style.visibility</p:attrName>
                                        </p:attrNameLst>
                                      </p:cBhvr>
                                      <p:to>
                                        <p:strVal val="visible"/>
                                      </p:to>
                                    </p:set>
                                    <p:animEffect transition="in" filter="dissolve">
                                      <p:cBhvr>
                                        <p:cTn id="45" dur="500"/>
                                        <p:tgtEl>
                                          <p:spTgt spid="12295"/>
                                        </p:tgtEl>
                                      </p:cBhvr>
                                    </p:animEffect>
                                  </p:childTnLst>
                                </p:cTn>
                              </p:par>
                            </p:childTnLst>
                          </p:cTn>
                        </p:par>
                      </p:childTnLst>
                    </p:cTn>
                  </p:par>
                  <p:par>
                    <p:cTn id="46" fill="hold">
                      <p:stCondLst>
                        <p:cond delay="indefinite"/>
                      </p:stCondLst>
                      <p:childTnLst>
                        <p:par>
                          <p:cTn id="47" fill="hold">
                            <p:stCondLst>
                              <p:cond delay="0"/>
                            </p:stCondLst>
                            <p:childTnLst>
                              <p:par>
                                <p:cTn id="48" presetID="23" presetClass="entr" presetSubtype="16" fill="hold" grpId="0" nodeType="clickEffect">
                                  <p:stCondLst>
                                    <p:cond delay="0"/>
                                  </p:stCondLst>
                                  <p:childTnLst>
                                    <p:set>
                                      <p:cBhvr>
                                        <p:cTn id="49" dur="1" fill="hold">
                                          <p:stCondLst>
                                            <p:cond delay="0"/>
                                          </p:stCondLst>
                                        </p:cTn>
                                        <p:tgtEl>
                                          <p:spTgt spid="12326"/>
                                        </p:tgtEl>
                                        <p:attrNameLst>
                                          <p:attrName>style.visibility</p:attrName>
                                        </p:attrNameLst>
                                      </p:cBhvr>
                                      <p:to>
                                        <p:strVal val="visible"/>
                                      </p:to>
                                    </p:set>
                                    <p:anim calcmode="lin" valueType="num">
                                      <p:cBhvr>
                                        <p:cTn id="50" dur="500" fill="hold"/>
                                        <p:tgtEl>
                                          <p:spTgt spid="12326"/>
                                        </p:tgtEl>
                                        <p:attrNameLst>
                                          <p:attrName>ppt_w</p:attrName>
                                        </p:attrNameLst>
                                      </p:cBhvr>
                                      <p:tavLst>
                                        <p:tav tm="0">
                                          <p:val>
                                            <p:fltVal val="0"/>
                                          </p:val>
                                        </p:tav>
                                        <p:tav tm="100000">
                                          <p:val>
                                            <p:strVal val="#ppt_w"/>
                                          </p:val>
                                        </p:tav>
                                      </p:tavLst>
                                    </p:anim>
                                    <p:anim calcmode="lin" valueType="num">
                                      <p:cBhvr>
                                        <p:cTn id="51" dur="500" fill="hold"/>
                                        <p:tgtEl>
                                          <p:spTgt spid="12326"/>
                                        </p:tgtEl>
                                        <p:attrNameLst>
                                          <p:attrName>ppt_h</p:attrName>
                                        </p:attrNameLst>
                                      </p:cBhvr>
                                      <p:tavLst>
                                        <p:tav tm="0">
                                          <p:val>
                                            <p:fltVal val="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3" presetClass="entr" presetSubtype="16" fill="hold" grpId="0" nodeType="clickEffect">
                                  <p:stCondLst>
                                    <p:cond delay="0"/>
                                  </p:stCondLst>
                                  <p:childTnLst>
                                    <p:set>
                                      <p:cBhvr>
                                        <p:cTn id="55" dur="1" fill="hold">
                                          <p:stCondLst>
                                            <p:cond delay="0"/>
                                          </p:stCondLst>
                                        </p:cTn>
                                        <p:tgtEl>
                                          <p:spTgt spid="12327"/>
                                        </p:tgtEl>
                                        <p:attrNameLst>
                                          <p:attrName>style.visibility</p:attrName>
                                        </p:attrNameLst>
                                      </p:cBhvr>
                                      <p:to>
                                        <p:strVal val="visible"/>
                                      </p:to>
                                    </p:set>
                                    <p:anim calcmode="lin" valueType="num">
                                      <p:cBhvr>
                                        <p:cTn id="56" dur="500" fill="hold"/>
                                        <p:tgtEl>
                                          <p:spTgt spid="12327"/>
                                        </p:tgtEl>
                                        <p:attrNameLst>
                                          <p:attrName>ppt_w</p:attrName>
                                        </p:attrNameLst>
                                      </p:cBhvr>
                                      <p:tavLst>
                                        <p:tav tm="0">
                                          <p:val>
                                            <p:fltVal val="0"/>
                                          </p:val>
                                        </p:tav>
                                        <p:tav tm="100000">
                                          <p:val>
                                            <p:strVal val="#ppt_w"/>
                                          </p:val>
                                        </p:tav>
                                      </p:tavLst>
                                    </p:anim>
                                    <p:anim calcmode="lin" valueType="num">
                                      <p:cBhvr>
                                        <p:cTn id="57" dur="500" fill="hold"/>
                                        <p:tgtEl>
                                          <p:spTgt spid="12327"/>
                                        </p:tgtEl>
                                        <p:attrNameLst>
                                          <p:attrName>ppt_h</p:attrName>
                                        </p:attrNameLst>
                                      </p:cBhvr>
                                      <p:tavLst>
                                        <p:tav tm="0">
                                          <p:val>
                                            <p:fltVal val="0"/>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23" presetClass="entr" presetSubtype="16" fill="hold" grpId="0" nodeType="clickEffect">
                                  <p:stCondLst>
                                    <p:cond delay="0"/>
                                  </p:stCondLst>
                                  <p:childTnLst>
                                    <p:set>
                                      <p:cBhvr>
                                        <p:cTn id="61" dur="1" fill="hold">
                                          <p:stCondLst>
                                            <p:cond delay="0"/>
                                          </p:stCondLst>
                                        </p:cTn>
                                        <p:tgtEl>
                                          <p:spTgt spid="12328"/>
                                        </p:tgtEl>
                                        <p:attrNameLst>
                                          <p:attrName>style.visibility</p:attrName>
                                        </p:attrNameLst>
                                      </p:cBhvr>
                                      <p:to>
                                        <p:strVal val="visible"/>
                                      </p:to>
                                    </p:set>
                                    <p:anim calcmode="lin" valueType="num">
                                      <p:cBhvr>
                                        <p:cTn id="62" dur="500" fill="hold"/>
                                        <p:tgtEl>
                                          <p:spTgt spid="12328"/>
                                        </p:tgtEl>
                                        <p:attrNameLst>
                                          <p:attrName>ppt_w</p:attrName>
                                        </p:attrNameLst>
                                      </p:cBhvr>
                                      <p:tavLst>
                                        <p:tav tm="0">
                                          <p:val>
                                            <p:fltVal val="0"/>
                                          </p:val>
                                        </p:tav>
                                        <p:tav tm="100000">
                                          <p:val>
                                            <p:strVal val="#ppt_w"/>
                                          </p:val>
                                        </p:tav>
                                      </p:tavLst>
                                    </p:anim>
                                    <p:anim calcmode="lin" valueType="num">
                                      <p:cBhvr>
                                        <p:cTn id="63" dur="500" fill="hold"/>
                                        <p:tgtEl>
                                          <p:spTgt spid="12328"/>
                                        </p:tgtEl>
                                        <p:attrNameLst>
                                          <p:attrName>ppt_h</p:attrName>
                                        </p:attrNameLst>
                                      </p:cBhvr>
                                      <p:tavLst>
                                        <p:tav tm="0">
                                          <p:val>
                                            <p:fltVal val="0"/>
                                          </p:val>
                                        </p:tav>
                                        <p:tav tm="100000">
                                          <p:val>
                                            <p:strVal val="#ppt_h"/>
                                          </p:val>
                                        </p:tav>
                                      </p:tavLst>
                                    </p:anim>
                                  </p:childTnLst>
                                </p:cTn>
                              </p:par>
                            </p:childTnLst>
                          </p:cTn>
                        </p:par>
                        <p:par>
                          <p:cTn id="64" fill="hold">
                            <p:stCondLst>
                              <p:cond delay="500"/>
                            </p:stCondLst>
                            <p:childTnLst>
                              <p:par>
                                <p:cTn id="65" presetID="23" presetClass="entr" presetSubtype="16" fill="hold" grpId="0" nodeType="afterEffect">
                                  <p:stCondLst>
                                    <p:cond delay="0"/>
                                  </p:stCondLst>
                                  <p:childTnLst>
                                    <p:set>
                                      <p:cBhvr>
                                        <p:cTn id="66" dur="1" fill="hold">
                                          <p:stCondLst>
                                            <p:cond delay="0"/>
                                          </p:stCondLst>
                                        </p:cTn>
                                        <p:tgtEl>
                                          <p:spTgt spid="12329"/>
                                        </p:tgtEl>
                                        <p:attrNameLst>
                                          <p:attrName>style.visibility</p:attrName>
                                        </p:attrNameLst>
                                      </p:cBhvr>
                                      <p:to>
                                        <p:strVal val="visible"/>
                                      </p:to>
                                    </p:set>
                                    <p:anim calcmode="lin" valueType="num">
                                      <p:cBhvr>
                                        <p:cTn id="67" dur="500" fill="hold"/>
                                        <p:tgtEl>
                                          <p:spTgt spid="12329"/>
                                        </p:tgtEl>
                                        <p:attrNameLst>
                                          <p:attrName>ppt_w</p:attrName>
                                        </p:attrNameLst>
                                      </p:cBhvr>
                                      <p:tavLst>
                                        <p:tav tm="0">
                                          <p:val>
                                            <p:fltVal val="0"/>
                                          </p:val>
                                        </p:tav>
                                        <p:tav tm="100000">
                                          <p:val>
                                            <p:strVal val="#ppt_w"/>
                                          </p:val>
                                        </p:tav>
                                      </p:tavLst>
                                    </p:anim>
                                    <p:anim calcmode="lin" valueType="num">
                                      <p:cBhvr>
                                        <p:cTn id="68" dur="500" fill="hold"/>
                                        <p:tgtEl>
                                          <p:spTgt spid="1232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animBg="1"/>
      <p:bldP spid="12292" grpId="0" animBg="1"/>
      <p:bldP spid="12293" grpId="0" animBg="1"/>
      <p:bldP spid="12294" grpId="0" animBg="1"/>
      <p:bldP spid="12324" grpId="0" animBg="1"/>
      <p:bldP spid="12325" grpId="0"/>
      <p:bldP spid="12326" grpId="0" animBg="1"/>
      <p:bldP spid="12327" grpId="0" animBg="1"/>
      <p:bldP spid="12328" grpId="0"/>
      <p:bldP spid="123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555875" y="44450"/>
            <a:ext cx="4032250" cy="503238"/>
          </a:xfrm>
        </p:spPr>
        <p:txBody>
          <a:bodyPr>
            <a:normAutofit fontScale="90000"/>
          </a:bodyPr>
          <a:lstStyle/>
          <a:p>
            <a:pPr eaLnBrk="1" hangingPunct="1"/>
            <a:r>
              <a:rPr lang="it-IT" sz="2800" b="1" smtClean="0">
                <a:latin typeface="Times New Roman" pitchFamily="18" charset="0"/>
              </a:rPr>
              <a:t>Specie e speciazione</a:t>
            </a:r>
          </a:p>
        </p:txBody>
      </p:sp>
      <p:sp>
        <p:nvSpPr>
          <p:cNvPr id="28675" name="AutoShape 4">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8676" name="AutoShape 5">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61446" name="Text Box 6"/>
          <p:cNvSpPr txBox="1">
            <a:spLocks noChangeArrowheads="1"/>
          </p:cNvSpPr>
          <p:nvPr/>
        </p:nvSpPr>
        <p:spPr bwMode="auto">
          <a:xfrm>
            <a:off x="323850" y="836613"/>
            <a:ext cx="3168650" cy="304800"/>
          </a:xfrm>
          <a:prstGeom prst="rect">
            <a:avLst/>
          </a:prstGeom>
          <a:solidFill>
            <a:srgbClr val="CCFF99"/>
          </a:solidFill>
          <a:ln w="9525">
            <a:noFill/>
            <a:miter lim="800000"/>
            <a:headEnd/>
            <a:tailEnd/>
          </a:ln>
        </p:spPr>
        <p:txBody>
          <a:bodyPr>
            <a:spAutoFit/>
          </a:bodyPr>
          <a:lstStyle/>
          <a:p>
            <a:pPr>
              <a:spcBef>
                <a:spcPct val="50000"/>
              </a:spcBef>
            </a:pPr>
            <a:r>
              <a:rPr lang="it-IT" sz="1400" b="1" i="0">
                <a:latin typeface="Times New Roman" pitchFamily="18" charset="0"/>
              </a:rPr>
              <a:t>La specie è un insieme di popolazioni…</a:t>
            </a:r>
          </a:p>
        </p:txBody>
      </p:sp>
      <p:sp>
        <p:nvSpPr>
          <p:cNvPr id="61447" name="Oval 7"/>
          <p:cNvSpPr>
            <a:spLocks noChangeArrowheads="1"/>
          </p:cNvSpPr>
          <p:nvPr/>
        </p:nvSpPr>
        <p:spPr bwMode="auto">
          <a:xfrm>
            <a:off x="4067175" y="1557338"/>
            <a:ext cx="576263" cy="287337"/>
          </a:xfrm>
          <a:prstGeom prst="ellipse">
            <a:avLst/>
          </a:prstGeom>
          <a:solidFill>
            <a:srgbClr val="FF0000"/>
          </a:solidFill>
          <a:ln w="9525">
            <a:solidFill>
              <a:schemeClr val="tx1"/>
            </a:solidFill>
            <a:round/>
            <a:headEnd/>
            <a:tailEnd/>
          </a:ln>
        </p:spPr>
        <p:txBody>
          <a:bodyPr wrap="none" anchor="ctr"/>
          <a:lstStyle/>
          <a:p>
            <a:endParaRPr lang="it-IT"/>
          </a:p>
        </p:txBody>
      </p:sp>
      <p:sp>
        <p:nvSpPr>
          <p:cNvPr id="61448" name="Oval 8"/>
          <p:cNvSpPr>
            <a:spLocks noChangeArrowheads="1"/>
          </p:cNvSpPr>
          <p:nvPr/>
        </p:nvSpPr>
        <p:spPr bwMode="auto">
          <a:xfrm>
            <a:off x="5148263" y="1557338"/>
            <a:ext cx="576262" cy="287337"/>
          </a:xfrm>
          <a:prstGeom prst="ellipse">
            <a:avLst/>
          </a:prstGeom>
          <a:solidFill>
            <a:srgbClr val="CC0000"/>
          </a:solidFill>
          <a:ln w="9525">
            <a:solidFill>
              <a:schemeClr val="tx1"/>
            </a:solidFill>
            <a:round/>
            <a:headEnd/>
            <a:tailEnd/>
          </a:ln>
        </p:spPr>
        <p:txBody>
          <a:bodyPr wrap="none" anchor="ctr"/>
          <a:lstStyle/>
          <a:p>
            <a:endParaRPr lang="it-IT"/>
          </a:p>
        </p:txBody>
      </p:sp>
      <p:sp>
        <p:nvSpPr>
          <p:cNvPr id="61449" name="Oval 9"/>
          <p:cNvSpPr>
            <a:spLocks noChangeArrowheads="1"/>
          </p:cNvSpPr>
          <p:nvPr/>
        </p:nvSpPr>
        <p:spPr bwMode="auto">
          <a:xfrm>
            <a:off x="4067175" y="765175"/>
            <a:ext cx="576263" cy="287338"/>
          </a:xfrm>
          <a:prstGeom prst="ellipse">
            <a:avLst/>
          </a:prstGeom>
          <a:solidFill>
            <a:srgbClr val="FF3300"/>
          </a:solidFill>
          <a:ln w="9525">
            <a:solidFill>
              <a:schemeClr val="tx1"/>
            </a:solidFill>
            <a:round/>
            <a:headEnd/>
            <a:tailEnd/>
          </a:ln>
        </p:spPr>
        <p:txBody>
          <a:bodyPr wrap="none" anchor="ctr"/>
          <a:lstStyle/>
          <a:p>
            <a:endParaRPr lang="it-IT"/>
          </a:p>
        </p:txBody>
      </p:sp>
      <p:sp>
        <p:nvSpPr>
          <p:cNvPr id="61450" name="AutoShape 10"/>
          <p:cNvSpPr>
            <a:spLocks noChangeArrowheads="1"/>
          </p:cNvSpPr>
          <p:nvPr/>
        </p:nvSpPr>
        <p:spPr bwMode="auto">
          <a:xfrm>
            <a:off x="4211638" y="838200"/>
            <a:ext cx="215900" cy="215900"/>
          </a:xfrm>
          <a:custGeom>
            <a:avLst/>
            <a:gdLst>
              <a:gd name="T0" fmla="*/ 1078900 w 21600"/>
              <a:gd name="T1" fmla="*/ 0 h 21600"/>
              <a:gd name="T2" fmla="*/ 269755 w 21600"/>
              <a:gd name="T3" fmla="*/ 1079000 h 21600"/>
              <a:gd name="T4" fmla="*/ 1078900 w 21600"/>
              <a:gd name="T5" fmla="*/ 539500 h 21600"/>
              <a:gd name="T6" fmla="*/ 2427745 w 21600"/>
              <a:gd name="T7" fmla="*/ 1079000 h 21600"/>
              <a:gd name="T8" fmla="*/ 1888255 w 21600"/>
              <a:gd name="T9" fmla="*/ 1618500 h 21600"/>
              <a:gd name="T10" fmla="*/ 1348745 w 21600"/>
              <a:gd name="T11" fmla="*/ 107900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080808"/>
          </a:solidFill>
          <a:ln w="9525">
            <a:solidFill>
              <a:schemeClr val="tx1"/>
            </a:solidFill>
            <a:miter lim="800000"/>
            <a:headEnd/>
            <a:tailEnd/>
          </a:ln>
        </p:spPr>
        <p:txBody>
          <a:bodyPr wrap="none" anchor="ctr"/>
          <a:lstStyle/>
          <a:p>
            <a:endParaRPr lang="it-IT"/>
          </a:p>
        </p:txBody>
      </p:sp>
      <p:sp>
        <p:nvSpPr>
          <p:cNvPr id="61451" name="Text Box 11"/>
          <p:cNvSpPr txBox="1">
            <a:spLocks noChangeArrowheads="1"/>
          </p:cNvSpPr>
          <p:nvPr/>
        </p:nvSpPr>
        <p:spPr bwMode="auto">
          <a:xfrm>
            <a:off x="539750" y="1341438"/>
            <a:ext cx="2736850" cy="304800"/>
          </a:xfrm>
          <a:prstGeom prst="rect">
            <a:avLst/>
          </a:prstGeom>
          <a:solidFill>
            <a:srgbClr val="FFFF99"/>
          </a:solidFill>
          <a:ln w="9525">
            <a:noFill/>
            <a:miter lim="800000"/>
            <a:headEnd/>
            <a:tailEnd/>
          </a:ln>
        </p:spPr>
        <p:txBody>
          <a:bodyPr>
            <a:spAutoFit/>
          </a:bodyPr>
          <a:lstStyle/>
          <a:p>
            <a:pPr>
              <a:spcBef>
                <a:spcPct val="50000"/>
              </a:spcBef>
            </a:pPr>
            <a:r>
              <a:rPr lang="it-IT" sz="1400" b="1" i="0">
                <a:latin typeface="Times New Roman" pitchFamily="18" charset="0"/>
              </a:rPr>
              <a:t>… interfeconde al loro interno…</a:t>
            </a:r>
          </a:p>
        </p:txBody>
      </p:sp>
      <p:sp>
        <p:nvSpPr>
          <p:cNvPr id="61452" name="Text Box 12"/>
          <p:cNvSpPr txBox="1">
            <a:spLocks noChangeArrowheads="1"/>
          </p:cNvSpPr>
          <p:nvPr/>
        </p:nvSpPr>
        <p:spPr bwMode="auto">
          <a:xfrm>
            <a:off x="539750" y="1916113"/>
            <a:ext cx="2663825" cy="304800"/>
          </a:xfrm>
          <a:prstGeom prst="rect">
            <a:avLst/>
          </a:prstGeom>
          <a:solidFill>
            <a:srgbClr val="FF99FF"/>
          </a:solidFill>
          <a:ln w="9525">
            <a:noFill/>
            <a:miter lim="800000"/>
            <a:headEnd/>
            <a:tailEnd/>
          </a:ln>
        </p:spPr>
        <p:txBody>
          <a:bodyPr>
            <a:spAutoFit/>
          </a:bodyPr>
          <a:lstStyle/>
          <a:p>
            <a:pPr>
              <a:spcBef>
                <a:spcPct val="50000"/>
              </a:spcBef>
            </a:pPr>
            <a:r>
              <a:rPr lang="it-IT" sz="1400" b="1" i="0">
                <a:latin typeface="Times New Roman" pitchFamily="18" charset="0"/>
              </a:rPr>
              <a:t>…  e reciprocamente tra loro,…</a:t>
            </a:r>
          </a:p>
        </p:txBody>
      </p:sp>
      <p:sp>
        <p:nvSpPr>
          <p:cNvPr id="61453" name="AutoShape 13"/>
          <p:cNvSpPr>
            <a:spLocks noChangeArrowheads="1"/>
          </p:cNvSpPr>
          <p:nvPr/>
        </p:nvSpPr>
        <p:spPr bwMode="auto">
          <a:xfrm>
            <a:off x="5364163" y="1628775"/>
            <a:ext cx="215900" cy="215900"/>
          </a:xfrm>
          <a:custGeom>
            <a:avLst/>
            <a:gdLst>
              <a:gd name="T0" fmla="*/ 1078900 w 21600"/>
              <a:gd name="T1" fmla="*/ 0 h 21600"/>
              <a:gd name="T2" fmla="*/ 269755 w 21600"/>
              <a:gd name="T3" fmla="*/ 1079000 h 21600"/>
              <a:gd name="T4" fmla="*/ 1078900 w 21600"/>
              <a:gd name="T5" fmla="*/ 539500 h 21600"/>
              <a:gd name="T6" fmla="*/ 2427745 w 21600"/>
              <a:gd name="T7" fmla="*/ 1079000 h 21600"/>
              <a:gd name="T8" fmla="*/ 1888255 w 21600"/>
              <a:gd name="T9" fmla="*/ 1618500 h 21600"/>
              <a:gd name="T10" fmla="*/ 1348745 w 21600"/>
              <a:gd name="T11" fmla="*/ 107900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080808"/>
          </a:solidFill>
          <a:ln w="9525">
            <a:solidFill>
              <a:schemeClr val="tx1"/>
            </a:solidFill>
            <a:miter lim="800000"/>
            <a:headEnd/>
            <a:tailEnd/>
          </a:ln>
        </p:spPr>
        <p:txBody>
          <a:bodyPr wrap="none" anchor="ctr"/>
          <a:lstStyle/>
          <a:p>
            <a:endParaRPr lang="it-IT"/>
          </a:p>
        </p:txBody>
      </p:sp>
      <p:sp>
        <p:nvSpPr>
          <p:cNvPr id="61454" name="AutoShape 14"/>
          <p:cNvSpPr>
            <a:spLocks noChangeArrowheads="1"/>
          </p:cNvSpPr>
          <p:nvPr/>
        </p:nvSpPr>
        <p:spPr bwMode="auto">
          <a:xfrm>
            <a:off x="4211638" y="1628775"/>
            <a:ext cx="215900" cy="215900"/>
          </a:xfrm>
          <a:custGeom>
            <a:avLst/>
            <a:gdLst>
              <a:gd name="T0" fmla="*/ 1078900 w 21600"/>
              <a:gd name="T1" fmla="*/ 0 h 21600"/>
              <a:gd name="T2" fmla="*/ 269755 w 21600"/>
              <a:gd name="T3" fmla="*/ 1079000 h 21600"/>
              <a:gd name="T4" fmla="*/ 1078900 w 21600"/>
              <a:gd name="T5" fmla="*/ 539500 h 21600"/>
              <a:gd name="T6" fmla="*/ 2427745 w 21600"/>
              <a:gd name="T7" fmla="*/ 1079000 h 21600"/>
              <a:gd name="T8" fmla="*/ 1888255 w 21600"/>
              <a:gd name="T9" fmla="*/ 1618500 h 21600"/>
              <a:gd name="T10" fmla="*/ 1348745 w 21600"/>
              <a:gd name="T11" fmla="*/ 107900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080808"/>
          </a:solidFill>
          <a:ln w="9525">
            <a:solidFill>
              <a:schemeClr val="tx1"/>
            </a:solidFill>
            <a:miter lim="800000"/>
            <a:headEnd/>
            <a:tailEnd/>
          </a:ln>
        </p:spPr>
        <p:txBody>
          <a:bodyPr wrap="none" anchor="ctr"/>
          <a:lstStyle/>
          <a:p>
            <a:endParaRPr lang="it-IT"/>
          </a:p>
        </p:txBody>
      </p:sp>
      <p:sp>
        <p:nvSpPr>
          <p:cNvPr id="61455" name="Text Box 15"/>
          <p:cNvSpPr txBox="1">
            <a:spLocks noChangeArrowheads="1"/>
          </p:cNvSpPr>
          <p:nvPr/>
        </p:nvSpPr>
        <p:spPr bwMode="auto">
          <a:xfrm>
            <a:off x="468313" y="2349500"/>
            <a:ext cx="2808287" cy="517525"/>
          </a:xfrm>
          <a:prstGeom prst="rect">
            <a:avLst/>
          </a:prstGeom>
          <a:solidFill>
            <a:srgbClr val="CCECFF"/>
          </a:solidFill>
          <a:ln w="9525">
            <a:noFill/>
            <a:miter lim="800000"/>
            <a:headEnd/>
            <a:tailEnd/>
          </a:ln>
        </p:spPr>
        <p:txBody>
          <a:bodyPr>
            <a:spAutoFit/>
          </a:bodyPr>
          <a:lstStyle/>
          <a:p>
            <a:pPr>
              <a:spcBef>
                <a:spcPct val="50000"/>
              </a:spcBef>
            </a:pPr>
            <a:r>
              <a:rPr lang="it-IT" sz="1400" b="1" i="0">
                <a:latin typeface="Times New Roman" pitchFamily="18" charset="0"/>
              </a:rPr>
              <a:t>…  isolate riproduttivamente rispetto ad altre popolazioni. </a:t>
            </a:r>
          </a:p>
        </p:txBody>
      </p:sp>
      <p:sp>
        <p:nvSpPr>
          <p:cNvPr id="61456" name="Oval 16"/>
          <p:cNvSpPr>
            <a:spLocks noChangeArrowheads="1"/>
          </p:cNvSpPr>
          <p:nvPr/>
        </p:nvSpPr>
        <p:spPr bwMode="auto">
          <a:xfrm>
            <a:off x="5148263" y="765175"/>
            <a:ext cx="576262" cy="287338"/>
          </a:xfrm>
          <a:prstGeom prst="ellipse">
            <a:avLst/>
          </a:prstGeom>
          <a:solidFill>
            <a:srgbClr val="00FF00"/>
          </a:solidFill>
          <a:ln w="9525">
            <a:solidFill>
              <a:schemeClr val="tx1"/>
            </a:solidFill>
            <a:round/>
            <a:headEnd/>
            <a:tailEnd/>
          </a:ln>
        </p:spPr>
        <p:txBody>
          <a:bodyPr wrap="none" anchor="ctr"/>
          <a:lstStyle/>
          <a:p>
            <a:endParaRPr lang="it-IT"/>
          </a:p>
        </p:txBody>
      </p:sp>
      <p:sp>
        <p:nvSpPr>
          <p:cNvPr id="61457" name="AutoShape 17"/>
          <p:cNvSpPr>
            <a:spLocks noChangeArrowheads="1"/>
          </p:cNvSpPr>
          <p:nvPr/>
        </p:nvSpPr>
        <p:spPr bwMode="auto">
          <a:xfrm>
            <a:off x="5364163" y="836613"/>
            <a:ext cx="215900" cy="215900"/>
          </a:xfrm>
          <a:custGeom>
            <a:avLst/>
            <a:gdLst>
              <a:gd name="T0" fmla="*/ 1078900 w 21600"/>
              <a:gd name="T1" fmla="*/ 0 h 21600"/>
              <a:gd name="T2" fmla="*/ 269755 w 21600"/>
              <a:gd name="T3" fmla="*/ 1079000 h 21600"/>
              <a:gd name="T4" fmla="*/ 1078900 w 21600"/>
              <a:gd name="T5" fmla="*/ 539500 h 21600"/>
              <a:gd name="T6" fmla="*/ 2427745 w 21600"/>
              <a:gd name="T7" fmla="*/ 1079000 h 21600"/>
              <a:gd name="T8" fmla="*/ 1888255 w 21600"/>
              <a:gd name="T9" fmla="*/ 1618500 h 21600"/>
              <a:gd name="T10" fmla="*/ 1348745 w 21600"/>
              <a:gd name="T11" fmla="*/ 107900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080808"/>
          </a:solidFill>
          <a:ln w="9525">
            <a:solidFill>
              <a:schemeClr val="tx1"/>
            </a:solidFill>
            <a:miter lim="800000"/>
            <a:headEnd/>
            <a:tailEnd/>
          </a:ln>
        </p:spPr>
        <p:txBody>
          <a:bodyPr wrap="none" anchor="ctr"/>
          <a:lstStyle/>
          <a:p>
            <a:endParaRPr lang="it-IT"/>
          </a:p>
        </p:txBody>
      </p:sp>
      <p:sp>
        <p:nvSpPr>
          <p:cNvPr id="61458" name="AutoShape 18"/>
          <p:cNvSpPr>
            <a:spLocks noChangeArrowheads="1"/>
          </p:cNvSpPr>
          <p:nvPr/>
        </p:nvSpPr>
        <p:spPr bwMode="auto">
          <a:xfrm rot="-5400000">
            <a:off x="4175919" y="1232694"/>
            <a:ext cx="360363" cy="142875"/>
          </a:xfrm>
          <a:prstGeom prst="leftRightArrow">
            <a:avLst>
              <a:gd name="adj1" fmla="val 50000"/>
              <a:gd name="adj2" fmla="val 50445"/>
            </a:avLst>
          </a:prstGeom>
          <a:solidFill>
            <a:srgbClr val="080808"/>
          </a:solidFill>
          <a:ln w="9525">
            <a:solidFill>
              <a:schemeClr val="tx1"/>
            </a:solidFill>
            <a:miter lim="800000"/>
            <a:headEnd/>
            <a:tailEnd/>
          </a:ln>
        </p:spPr>
        <p:txBody>
          <a:bodyPr wrap="none" anchor="ctr"/>
          <a:lstStyle/>
          <a:p>
            <a:endParaRPr lang="it-IT"/>
          </a:p>
        </p:txBody>
      </p:sp>
      <p:sp>
        <p:nvSpPr>
          <p:cNvPr id="61459" name="AutoShape 19"/>
          <p:cNvSpPr>
            <a:spLocks noChangeArrowheads="1"/>
          </p:cNvSpPr>
          <p:nvPr/>
        </p:nvSpPr>
        <p:spPr bwMode="auto">
          <a:xfrm>
            <a:off x="4716463" y="1628775"/>
            <a:ext cx="360362" cy="142875"/>
          </a:xfrm>
          <a:prstGeom prst="leftRightArrow">
            <a:avLst>
              <a:gd name="adj1" fmla="val 50000"/>
              <a:gd name="adj2" fmla="val 50444"/>
            </a:avLst>
          </a:prstGeom>
          <a:solidFill>
            <a:srgbClr val="080808"/>
          </a:solidFill>
          <a:ln w="9525">
            <a:solidFill>
              <a:schemeClr val="tx1"/>
            </a:solidFill>
            <a:miter lim="800000"/>
            <a:headEnd/>
            <a:tailEnd/>
          </a:ln>
        </p:spPr>
        <p:txBody>
          <a:bodyPr wrap="none" anchor="ctr"/>
          <a:lstStyle/>
          <a:p>
            <a:endParaRPr lang="it-IT"/>
          </a:p>
        </p:txBody>
      </p:sp>
      <p:sp>
        <p:nvSpPr>
          <p:cNvPr id="61460" name="AutoShape 20"/>
          <p:cNvSpPr>
            <a:spLocks noChangeArrowheads="1"/>
          </p:cNvSpPr>
          <p:nvPr/>
        </p:nvSpPr>
        <p:spPr bwMode="auto">
          <a:xfrm rot="2183084">
            <a:off x="4433888" y="1266825"/>
            <a:ext cx="785812" cy="146050"/>
          </a:xfrm>
          <a:prstGeom prst="leftRightArrow">
            <a:avLst>
              <a:gd name="adj1" fmla="val 50000"/>
              <a:gd name="adj2" fmla="val 107609"/>
            </a:avLst>
          </a:prstGeom>
          <a:solidFill>
            <a:srgbClr val="080808"/>
          </a:solidFill>
          <a:ln w="9525">
            <a:solidFill>
              <a:schemeClr val="tx1"/>
            </a:solidFill>
            <a:miter lim="800000"/>
            <a:headEnd/>
            <a:tailEnd/>
          </a:ln>
        </p:spPr>
        <p:txBody>
          <a:bodyPr wrap="none" anchor="ctr"/>
          <a:lstStyle/>
          <a:p>
            <a:endParaRPr lang="it-IT"/>
          </a:p>
        </p:txBody>
      </p:sp>
      <p:sp>
        <p:nvSpPr>
          <p:cNvPr id="61461" name="AutoShape 21"/>
          <p:cNvSpPr>
            <a:spLocks noChangeArrowheads="1"/>
          </p:cNvSpPr>
          <p:nvPr/>
        </p:nvSpPr>
        <p:spPr bwMode="auto">
          <a:xfrm>
            <a:off x="4716463" y="836613"/>
            <a:ext cx="360362" cy="142875"/>
          </a:xfrm>
          <a:prstGeom prst="leftRightArrow">
            <a:avLst>
              <a:gd name="adj1" fmla="val 50000"/>
              <a:gd name="adj2" fmla="val 50444"/>
            </a:avLst>
          </a:prstGeom>
          <a:solidFill>
            <a:srgbClr val="CC9900"/>
          </a:solidFill>
          <a:ln w="9525">
            <a:solidFill>
              <a:schemeClr val="tx1"/>
            </a:solidFill>
            <a:miter lim="800000"/>
            <a:headEnd/>
            <a:tailEnd/>
          </a:ln>
        </p:spPr>
        <p:txBody>
          <a:bodyPr wrap="none" anchor="ctr"/>
          <a:lstStyle/>
          <a:p>
            <a:endParaRPr lang="it-IT"/>
          </a:p>
        </p:txBody>
      </p:sp>
      <p:sp>
        <p:nvSpPr>
          <p:cNvPr id="61462" name="AutoShape 22"/>
          <p:cNvSpPr>
            <a:spLocks noChangeArrowheads="1"/>
          </p:cNvSpPr>
          <p:nvPr/>
        </p:nvSpPr>
        <p:spPr bwMode="auto">
          <a:xfrm rot="5400000">
            <a:off x="5326857" y="1234281"/>
            <a:ext cx="360362" cy="142875"/>
          </a:xfrm>
          <a:prstGeom prst="leftRightArrow">
            <a:avLst>
              <a:gd name="adj1" fmla="val 50000"/>
              <a:gd name="adj2" fmla="val 50444"/>
            </a:avLst>
          </a:prstGeom>
          <a:solidFill>
            <a:srgbClr val="CC9900"/>
          </a:solidFill>
          <a:ln w="9525">
            <a:solidFill>
              <a:schemeClr val="tx1"/>
            </a:solidFill>
            <a:miter lim="800000"/>
            <a:headEnd/>
            <a:tailEnd/>
          </a:ln>
        </p:spPr>
        <p:txBody>
          <a:bodyPr wrap="none" anchor="ctr"/>
          <a:lstStyle/>
          <a:p>
            <a:endParaRPr lang="it-IT"/>
          </a:p>
        </p:txBody>
      </p:sp>
      <p:sp>
        <p:nvSpPr>
          <p:cNvPr id="61463" name="AutoShape 23"/>
          <p:cNvSpPr>
            <a:spLocks noChangeArrowheads="1"/>
          </p:cNvSpPr>
          <p:nvPr/>
        </p:nvSpPr>
        <p:spPr bwMode="auto">
          <a:xfrm rot="-2602657">
            <a:off x="4494213" y="1268413"/>
            <a:ext cx="787400" cy="127000"/>
          </a:xfrm>
          <a:prstGeom prst="leftRightArrow">
            <a:avLst>
              <a:gd name="adj1" fmla="val 50000"/>
              <a:gd name="adj2" fmla="val 124000"/>
            </a:avLst>
          </a:prstGeom>
          <a:solidFill>
            <a:srgbClr val="CC9900"/>
          </a:solidFill>
          <a:ln w="9525">
            <a:solidFill>
              <a:schemeClr val="tx1"/>
            </a:solidFill>
            <a:miter lim="800000"/>
            <a:headEnd/>
            <a:tailEnd/>
          </a:ln>
        </p:spPr>
        <p:txBody>
          <a:bodyPr wrap="none" anchor="ctr"/>
          <a:lstStyle/>
          <a:p>
            <a:endParaRPr lang="it-IT"/>
          </a:p>
        </p:txBody>
      </p:sp>
      <p:grpSp>
        <p:nvGrpSpPr>
          <p:cNvPr id="2" name="Group 26"/>
          <p:cNvGrpSpPr>
            <a:grpSpLocks/>
          </p:cNvGrpSpPr>
          <p:nvPr/>
        </p:nvGrpSpPr>
        <p:grpSpPr bwMode="auto">
          <a:xfrm rot="-4865934">
            <a:off x="4859338" y="1052513"/>
            <a:ext cx="287337" cy="287337"/>
            <a:chOff x="1020" y="2478"/>
            <a:chExt cx="181" cy="181"/>
          </a:xfrm>
        </p:grpSpPr>
        <p:sp>
          <p:nvSpPr>
            <p:cNvPr id="28727" name="Line 24"/>
            <p:cNvSpPr>
              <a:spLocks noChangeShapeType="1"/>
            </p:cNvSpPr>
            <p:nvPr/>
          </p:nvSpPr>
          <p:spPr bwMode="auto">
            <a:xfrm>
              <a:off x="1111" y="2478"/>
              <a:ext cx="0" cy="181"/>
            </a:xfrm>
            <a:prstGeom prst="line">
              <a:avLst/>
            </a:prstGeom>
            <a:noFill/>
            <a:ln w="38100">
              <a:solidFill>
                <a:srgbClr val="FF0000"/>
              </a:solidFill>
              <a:round/>
              <a:headEnd/>
              <a:tailEnd/>
            </a:ln>
          </p:spPr>
          <p:txBody>
            <a:bodyPr/>
            <a:lstStyle/>
            <a:p>
              <a:endParaRPr lang="it-IT"/>
            </a:p>
          </p:txBody>
        </p:sp>
        <p:sp>
          <p:nvSpPr>
            <p:cNvPr id="28728" name="Line 25"/>
            <p:cNvSpPr>
              <a:spLocks noChangeShapeType="1"/>
            </p:cNvSpPr>
            <p:nvPr/>
          </p:nvSpPr>
          <p:spPr bwMode="auto">
            <a:xfrm rot="5400000">
              <a:off x="1111" y="2477"/>
              <a:ext cx="0" cy="181"/>
            </a:xfrm>
            <a:prstGeom prst="line">
              <a:avLst/>
            </a:prstGeom>
            <a:noFill/>
            <a:ln w="38100">
              <a:solidFill>
                <a:srgbClr val="FF0000"/>
              </a:solidFill>
              <a:round/>
              <a:headEnd/>
              <a:tailEnd/>
            </a:ln>
          </p:spPr>
          <p:txBody>
            <a:bodyPr/>
            <a:lstStyle/>
            <a:p>
              <a:endParaRPr lang="it-IT"/>
            </a:p>
          </p:txBody>
        </p:sp>
      </p:grpSp>
      <p:grpSp>
        <p:nvGrpSpPr>
          <p:cNvPr id="3" name="Group 27"/>
          <p:cNvGrpSpPr>
            <a:grpSpLocks/>
          </p:cNvGrpSpPr>
          <p:nvPr/>
        </p:nvGrpSpPr>
        <p:grpSpPr bwMode="auto">
          <a:xfrm rot="-2654150">
            <a:off x="4716463" y="765175"/>
            <a:ext cx="287337" cy="287338"/>
            <a:chOff x="1020" y="2478"/>
            <a:chExt cx="181" cy="181"/>
          </a:xfrm>
        </p:grpSpPr>
        <p:sp>
          <p:nvSpPr>
            <p:cNvPr id="28725" name="Line 28"/>
            <p:cNvSpPr>
              <a:spLocks noChangeShapeType="1"/>
            </p:cNvSpPr>
            <p:nvPr/>
          </p:nvSpPr>
          <p:spPr bwMode="auto">
            <a:xfrm>
              <a:off x="1111" y="2478"/>
              <a:ext cx="0" cy="181"/>
            </a:xfrm>
            <a:prstGeom prst="line">
              <a:avLst/>
            </a:prstGeom>
            <a:noFill/>
            <a:ln w="38100">
              <a:solidFill>
                <a:srgbClr val="FF0000"/>
              </a:solidFill>
              <a:round/>
              <a:headEnd/>
              <a:tailEnd/>
            </a:ln>
          </p:spPr>
          <p:txBody>
            <a:bodyPr/>
            <a:lstStyle/>
            <a:p>
              <a:endParaRPr lang="it-IT"/>
            </a:p>
          </p:txBody>
        </p:sp>
        <p:sp>
          <p:nvSpPr>
            <p:cNvPr id="28726" name="Line 29"/>
            <p:cNvSpPr>
              <a:spLocks noChangeShapeType="1"/>
            </p:cNvSpPr>
            <p:nvPr/>
          </p:nvSpPr>
          <p:spPr bwMode="auto">
            <a:xfrm rot="5400000">
              <a:off x="1111" y="2477"/>
              <a:ext cx="0" cy="181"/>
            </a:xfrm>
            <a:prstGeom prst="line">
              <a:avLst/>
            </a:prstGeom>
            <a:noFill/>
            <a:ln w="38100">
              <a:solidFill>
                <a:srgbClr val="FF0000"/>
              </a:solidFill>
              <a:round/>
              <a:headEnd/>
              <a:tailEnd/>
            </a:ln>
          </p:spPr>
          <p:txBody>
            <a:bodyPr/>
            <a:lstStyle/>
            <a:p>
              <a:endParaRPr lang="it-IT"/>
            </a:p>
          </p:txBody>
        </p:sp>
      </p:grpSp>
      <p:grpSp>
        <p:nvGrpSpPr>
          <p:cNvPr id="4" name="Group 30"/>
          <p:cNvGrpSpPr>
            <a:grpSpLocks/>
          </p:cNvGrpSpPr>
          <p:nvPr/>
        </p:nvGrpSpPr>
        <p:grpSpPr bwMode="auto">
          <a:xfrm rot="-2654150">
            <a:off x="5364163" y="1125538"/>
            <a:ext cx="287337" cy="287337"/>
            <a:chOff x="1020" y="2478"/>
            <a:chExt cx="181" cy="181"/>
          </a:xfrm>
        </p:grpSpPr>
        <p:sp>
          <p:nvSpPr>
            <p:cNvPr id="28723" name="Line 31"/>
            <p:cNvSpPr>
              <a:spLocks noChangeShapeType="1"/>
            </p:cNvSpPr>
            <p:nvPr/>
          </p:nvSpPr>
          <p:spPr bwMode="auto">
            <a:xfrm>
              <a:off x="1111" y="2478"/>
              <a:ext cx="0" cy="181"/>
            </a:xfrm>
            <a:prstGeom prst="line">
              <a:avLst/>
            </a:prstGeom>
            <a:noFill/>
            <a:ln w="38100">
              <a:solidFill>
                <a:srgbClr val="FF0000"/>
              </a:solidFill>
              <a:round/>
              <a:headEnd/>
              <a:tailEnd/>
            </a:ln>
          </p:spPr>
          <p:txBody>
            <a:bodyPr/>
            <a:lstStyle/>
            <a:p>
              <a:endParaRPr lang="it-IT"/>
            </a:p>
          </p:txBody>
        </p:sp>
        <p:sp>
          <p:nvSpPr>
            <p:cNvPr id="28724" name="Line 32"/>
            <p:cNvSpPr>
              <a:spLocks noChangeShapeType="1"/>
            </p:cNvSpPr>
            <p:nvPr/>
          </p:nvSpPr>
          <p:spPr bwMode="auto">
            <a:xfrm rot="5400000">
              <a:off x="1111" y="2477"/>
              <a:ext cx="0" cy="181"/>
            </a:xfrm>
            <a:prstGeom prst="line">
              <a:avLst/>
            </a:prstGeom>
            <a:noFill/>
            <a:ln w="38100">
              <a:solidFill>
                <a:srgbClr val="FF0000"/>
              </a:solidFill>
              <a:round/>
              <a:headEnd/>
              <a:tailEnd/>
            </a:ln>
          </p:spPr>
          <p:txBody>
            <a:bodyPr/>
            <a:lstStyle/>
            <a:p>
              <a:endParaRPr lang="it-IT"/>
            </a:p>
          </p:txBody>
        </p:sp>
      </p:grpSp>
      <p:sp>
        <p:nvSpPr>
          <p:cNvPr id="61473" name="Text Box 33"/>
          <p:cNvSpPr txBox="1">
            <a:spLocks noChangeArrowheads="1"/>
          </p:cNvSpPr>
          <p:nvPr/>
        </p:nvSpPr>
        <p:spPr bwMode="auto">
          <a:xfrm>
            <a:off x="6011863" y="836613"/>
            <a:ext cx="2736850" cy="2432050"/>
          </a:xfrm>
          <a:prstGeom prst="rect">
            <a:avLst/>
          </a:prstGeom>
          <a:solidFill>
            <a:srgbClr val="CC99FF"/>
          </a:solidFill>
          <a:ln w="9525">
            <a:noFill/>
            <a:miter lim="800000"/>
            <a:headEnd/>
            <a:tailEnd/>
          </a:ln>
        </p:spPr>
        <p:txBody>
          <a:bodyPr>
            <a:spAutoFit/>
          </a:bodyPr>
          <a:lstStyle/>
          <a:p>
            <a:pPr>
              <a:spcBef>
                <a:spcPct val="50000"/>
              </a:spcBef>
            </a:pPr>
            <a:r>
              <a:rPr lang="it-IT" sz="1400" b="1" i="0">
                <a:latin typeface="Times New Roman" pitchFamily="18" charset="0"/>
              </a:rPr>
              <a:t>La specie è un pool genico potenziale (definizione “biologica” di specie): questa definizione è applicabile solo agli organismi a riproduzione sessuale (gli eucarioti e non tutti), si applica solo tra gruppi di popolazioni che vivono contemporaneamente e comunque presenta situazioni ambigue.</a:t>
            </a:r>
          </a:p>
        </p:txBody>
      </p:sp>
      <p:sp>
        <p:nvSpPr>
          <p:cNvPr id="61474" name="Rectangle 34"/>
          <p:cNvSpPr>
            <a:spLocks noChangeArrowheads="1"/>
          </p:cNvSpPr>
          <p:nvPr/>
        </p:nvSpPr>
        <p:spPr bwMode="auto">
          <a:xfrm>
            <a:off x="5940425" y="3506788"/>
            <a:ext cx="863600" cy="576262"/>
          </a:xfrm>
          <a:prstGeom prst="rect">
            <a:avLst/>
          </a:prstGeom>
          <a:solidFill>
            <a:srgbClr val="FFFF00"/>
          </a:solidFill>
          <a:ln w="9525">
            <a:solidFill>
              <a:schemeClr val="tx1"/>
            </a:solidFill>
            <a:miter lim="800000"/>
            <a:headEnd/>
            <a:tailEnd/>
          </a:ln>
        </p:spPr>
        <p:txBody>
          <a:bodyPr wrap="none" anchor="ctr"/>
          <a:lstStyle/>
          <a:p>
            <a:endParaRPr lang="it-IT"/>
          </a:p>
        </p:txBody>
      </p:sp>
      <p:sp>
        <p:nvSpPr>
          <p:cNvPr id="61475" name="Line 35"/>
          <p:cNvSpPr>
            <a:spLocks noChangeShapeType="1"/>
          </p:cNvSpPr>
          <p:nvPr/>
        </p:nvSpPr>
        <p:spPr bwMode="auto">
          <a:xfrm flipV="1">
            <a:off x="6875463" y="3789363"/>
            <a:ext cx="1152525" cy="6350"/>
          </a:xfrm>
          <a:prstGeom prst="line">
            <a:avLst/>
          </a:prstGeom>
          <a:noFill/>
          <a:ln w="9525">
            <a:solidFill>
              <a:schemeClr val="tx1"/>
            </a:solidFill>
            <a:round/>
            <a:headEnd/>
            <a:tailEnd type="triangle" w="med" len="med"/>
          </a:ln>
        </p:spPr>
        <p:txBody>
          <a:bodyPr/>
          <a:lstStyle/>
          <a:p>
            <a:endParaRPr lang="it-IT"/>
          </a:p>
        </p:txBody>
      </p:sp>
      <p:sp>
        <p:nvSpPr>
          <p:cNvPr id="61476" name="AutoShape 36"/>
          <p:cNvSpPr>
            <a:spLocks noChangeArrowheads="1"/>
          </p:cNvSpPr>
          <p:nvPr/>
        </p:nvSpPr>
        <p:spPr bwMode="auto">
          <a:xfrm>
            <a:off x="6299200" y="3722688"/>
            <a:ext cx="215900" cy="215900"/>
          </a:xfrm>
          <a:custGeom>
            <a:avLst/>
            <a:gdLst>
              <a:gd name="T0" fmla="*/ 1078900 w 21600"/>
              <a:gd name="T1" fmla="*/ 0 h 21600"/>
              <a:gd name="T2" fmla="*/ 269755 w 21600"/>
              <a:gd name="T3" fmla="*/ 1079000 h 21600"/>
              <a:gd name="T4" fmla="*/ 1078900 w 21600"/>
              <a:gd name="T5" fmla="*/ 539500 h 21600"/>
              <a:gd name="T6" fmla="*/ 2427745 w 21600"/>
              <a:gd name="T7" fmla="*/ 1079000 h 21600"/>
              <a:gd name="T8" fmla="*/ 1888255 w 21600"/>
              <a:gd name="T9" fmla="*/ 1618500 h 21600"/>
              <a:gd name="T10" fmla="*/ 1348745 w 21600"/>
              <a:gd name="T11" fmla="*/ 107900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080808"/>
          </a:solidFill>
          <a:ln w="9525">
            <a:solidFill>
              <a:schemeClr val="tx1"/>
            </a:solidFill>
            <a:miter lim="800000"/>
            <a:headEnd/>
            <a:tailEnd/>
          </a:ln>
        </p:spPr>
        <p:txBody>
          <a:bodyPr wrap="none" anchor="ctr"/>
          <a:lstStyle/>
          <a:p>
            <a:endParaRPr lang="it-IT"/>
          </a:p>
        </p:txBody>
      </p:sp>
      <p:sp>
        <p:nvSpPr>
          <p:cNvPr id="61477" name="Rectangle 37"/>
          <p:cNvSpPr>
            <a:spLocks noChangeArrowheads="1"/>
          </p:cNvSpPr>
          <p:nvPr/>
        </p:nvSpPr>
        <p:spPr bwMode="auto">
          <a:xfrm>
            <a:off x="8101013" y="3506788"/>
            <a:ext cx="863600" cy="576262"/>
          </a:xfrm>
          <a:prstGeom prst="rect">
            <a:avLst/>
          </a:prstGeom>
          <a:solidFill>
            <a:srgbClr val="33CCFF"/>
          </a:solidFill>
          <a:ln w="9525">
            <a:solidFill>
              <a:schemeClr val="tx1"/>
            </a:solidFill>
            <a:miter lim="800000"/>
            <a:headEnd/>
            <a:tailEnd/>
          </a:ln>
        </p:spPr>
        <p:txBody>
          <a:bodyPr wrap="none" anchor="ctr"/>
          <a:lstStyle/>
          <a:p>
            <a:endParaRPr lang="it-IT"/>
          </a:p>
        </p:txBody>
      </p:sp>
      <p:sp>
        <p:nvSpPr>
          <p:cNvPr id="61478" name="AutoShape 38"/>
          <p:cNvSpPr>
            <a:spLocks noChangeArrowheads="1"/>
          </p:cNvSpPr>
          <p:nvPr/>
        </p:nvSpPr>
        <p:spPr bwMode="auto">
          <a:xfrm>
            <a:off x="8459788" y="3795713"/>
            <a:ext cx="215900" cy="215900"/>
          </a:xfrm>
          <a:custGeom>
            <a:avLst/>
            <a:gdLst>
              <a:gd name="T0" fmla="*/ 1078900 w 21600"/>
              <a:gd name="T1" fmla="*/ 0 h 21600"/>
              <a:gd name="T2" fmla="*/ 269755 w 21600"/>
              <a:gd name="T3" fmla="*/ 1079000 h 21600"/>
              <a:gd name="T4" fmla="*/ 1078900 w 21600"/>
              <a:gd name="T5" fmla="*/ 539500 h 21600"/>
              <a:gd name="T6" fmla="*/ 2427745 w 21600"/>
              <a:gd name="T7" fmla="*/ 1079000 h 21600"/>
              <a:gd name="T8" fmla="*/ 1888255 w 21600"/>
              <a:gd name="T9" fmla="*/ 1618500 h 21600"/>
              <a:gd name="T10" fmla="*/ 1348745 w 21600"/>
              <a:gd name="T11" fmla="*/ 107900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080808"/>
          </a:solidFill>
          <a:ln w="9525">
            <a:solidFill>
              <a:schemeClr val="tx1"/>
            </a:solidFill>
            <a:miter lim="800000"/>
            <a:headEnd/>
            <a:tailEnd/>
          </a:ln>
        </p:spPr>
        <p:txBody>
          <a:bodyPr wrap="none" anchor="ctr"/>
          <a:lstStyle/>
          <a:p>
            <a:endParaRPr lang="it-IT"/>
          </a:p>
        </p:txBody>
      </p:sp>
      <p:sp>
        <p:nvSpPr>
          <p:cNvPr id="61479" name="Text Box 39"/>
          <p:cNvSpPr txBox="1">
            <a:spLocks noChangeArrowheads="1"/>
          </p:cNvSpPr>
          <p:nvPr/>
        </p:nvSpPr>
        <p:spPr bwMode="auto">
          <a:xfrm>
            <a:off x="6661150" y="4149725"/>
            <a:ext cx="1727200" cy="366713"/>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ANAGENESI</a:t>
            </a:r>
          </a:p>
        </p:txBody>
      </p:sp>
      <p:sp>
        <p:nvSpPr>
          <p:cNvPr id="61480" name="Text Box 40"/>
          <p:cNvSpPr txBox="1">
            <a:spLocks noChangeArrowheads="1"/>
          </p:cNvSpPr>
          <p:nvPr/>
        </p:nvSpPr>
        <p:spPr bwMode="auto">
          <a:xfrm>
            <a:off x="6804025" y="3429000"/>
            <a:ext cx="1368425" cy="304800"/>
          </a:xfrm>
          <a:prstGeom prst="rect">
            <a:avLst/>
          </a:prstGeom>
          <a:noFill/>
          <a:ln w="9525">
            <a:noFill/>
            <a:miter lim="800000"/>
            <a:headEnd/>
            <a:tailEnd/>
          </a:ln>
        </p:spPr>
        <p:txBody>
          <a:bodyPr>
            <a:spAutoFit/>
          </a:bodyPr>
          <a:lstStyle/>
          <a:p>
            <a:pPr>
              <a:spcBef>
                <a:spcPct val="50000"/>
              </a:spcBef>
            </a:pPr>
            <a:r>
              <a:rPr lang="it-IT" sz="1400" b="1" i="0">
                <a:latin typeface="Times New Roman" pitchFamily="18" charset="0"/>
              </a:rPr>
              <a:t>n generazioni</a:t>
            </a:r>
          </a:p>
        </p:txBody>
      </p:sp>
      <p:sp>
        <p:nvSpPr>
          <p:cNvPr id="61481" name="Rectangle 41"/>
          <p:cNvSpPr>
            <a:spLocks noChangeArrowheads="1"/>
          </p:cNvSpPr>
          <p:nvPr/>
        </p:nvSpPr>
        <p:spPr bwMode="auto">
          <a:xfrm>
            <a:off x="755650" y="3435350"/>
            <a:ext cx="863600" cy="576263"/>
          </a:xfrm>
          <a:prstGeom prst="rect">
            <a:avLst/>
          </a:prstGeom>
          <a:solidFill>
            <a:srgbClr val="FFFF00"/>
          </a:solidFill>
          <a:ln w="9525">
            <a:solidFill>
              <a:schemeClr val="tx1"/>
            </a:solidFill>
            <a:miter lim="800000"/>
            <a:headEnd/>
            <a:tailEnd/>
          </a:ln>
        </p:spPr>
        <p:txBody>
          <a:bodyPr wrap="none" anchor="ctr"/>
          <a:lstStyle/>
          <a:p>
            <a:endParaRPr lang="it-IT"/>
          </a:p>
        </p:txBody>
      </p:sp>
      <p:sp>
        <p:nvSpPr>
          <p:cNvPr id="61482" name="Line 42"/>
          <p:cNvSpPr>
            <a:spLocks noChangeShapeType="1"/>
          </p:cNvSpPr>
          <p:nvPr/>
        </p:nvSpPr>
        <p:spPr bwMode="auto">
          <a:xfrm rot="20368938" flipV="1">
            <a:off x="1690688" y="3500438"/>
            <a:ext cx="1152525" cy="6350"/>
          </a:xfrm>
          <a:prstGeom prst="line">
            <a:avLst/>
          </a:prstGeom>
          <a:noFill/>
          <a:ln w="9525">
            <a:solidFill>
              <a:schemeClr val="tx1"/>
            </a:solidFill>
            <a:round/>
            <a:headEnd/>
            <a:tailEnd type="triangle" w="med" len="med"/>
          </a:ln>
        </p:spPr>
        <p:txBody>
          <a:bodyPr/>
          <a:lstStyle/>
          <a:p>
            <a:endParaRPr lang="it-IT"/>
          </a:p>
        </p:txBody>
      </p:sp>
      <p:sp>
        <p:nvSpPr>
          <p:cNvPr id="61483" name="AutoShape 43"/>
          <p:cNvSpPr>
            <a:spLocks noChangeArrowheads="1"/>
          </p:cNvSpPr>
          <p:nvPr/>
        </p:nvSpPr>
        <p:spPr bwMode="auto">
          <a:xfrm>
            <a:off x="1114425" y="3651250"/>
            <a:ext cx="215900" cy="215900"/>
          </a:xfrm>
          <a:custGeom>
            <a:avLst/>
            <a:gdLst>
              <a:gd name="T0" fmla="*/ 1078900 w 21600"/>
              <a:gd name="T1" fmla="*/ 0 h 21600"/>
              <a:gd name="T2" fmla="*/ 269755 w 21600"/>
              <a:gd name="T3" fmla="*/ 1079000 h 21600"/>
              <a:gd name="T4" fmla="*/ 1078900 w 21600"/>
              <a:gd name="T5" fmla="*/ 539500 h 21600"/>
              <a:gd name="T6" fmla="*/ 2427745 w 21600"/>
              <a:gd name="T7" fmla="*/ 1079000 h 21600"/>
              <a:gd name="T8" fmla="*/ 1888255 w 21600"/>
              <a:gd name="T9" fmla="*/ 1618500 h 21600"/>
              <a:gd name="T10" fmla="*/ 1348745 w 21600"/>
              <a:gd name="T11" fmla="*/ 107900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080808"/>
          </a:solidFill>
          <a:ln w="9525">
            <a:solidFill>
              <a:schemeClr val="tx1"/>
            </a:solidFill>
            <a:miter lim="800000"/>
            <a:headEnd/>
            <a:tailEnd/>
          </a:ln>
        </p:spPr>
        <p:txBody>
          <a:bodyPr wrap="none" anchor="ctr"/>
          <a:lstStyle/>
          <a:p>
            <a:endParaRPr lang="it-IT"/>
          </a:p>
        </p:txBody>
      </p:sp>
      <p:sp>
        <p:nvSpPr>
          <p:cNvPr id="61484" name="Rectangle 44"/>
          <p:cNvSpPr>
            <a:spLocks noChangeArrowheads="1"/>
          </p:cNvSpPr>
          <p:nvPr/>
        </p:nvSpPr>
        <p:spPr bwMode="auto">
          <a:xfrm>
            <a:off x="2916238" y="2852738"/>
            <a:ext cx="863600" cy="576262"/>
          </a:xfrm>
          <a:prstGeom prst="rect">
            <a:avLst/>
          </a:prstGeom>
          <a:solidFill>
            <a:srgbClr val="66FF66"/>
          </a:solidFill>
          <a:ln w="9525">
            <a:solidFill>
              <a:schemeClr val="tx1"/>
            </a:solidFill>
            <a:miter lim="800000"/>
            <a:headEnd/>
            <a:tailEnd/>
          </a:ln>
        </p:spPr>
        <p:txBody>
          <a:bodyPr wrap="none" anchor="ctr"/>
          <a:lstStyle/>
          <a:p>
            <a:endParaRPr lang="it-IT"/>
          </a:p>
        </p:txBody>
      </p:sp>
      <p:sp>
        <p:nvSpPr>
          <p:cNvPr id="61485" name="AutoShape 45"/>
          <p:cNvSpPr>
            <a:spLocks noChangeArrowheads="1"/>
          </p:cNvSpPr>
          <p:nvPr/>
        </p:nvSpPr>
        <p:spPr bwMode="auto">
          <a:xfrm>
            <a:off x="3275013" y="3141663"/>
            <a:ext cx="215900" cy="215900"/>
          </a:xfrm>
          <a:custGeom>
            <a:avLst/>
            <a:gdLst>
              <a:gd name="T0" fmla="*/ 1078900 w 21600"/>
              <a:gd name="T1" fmla="*/ 0 h 21600"/>
              <a:gd name="T2" fmla="*/ 269755 w 21600"/>
              <a:gd name="T3" fmla="*/ 1079000 h 21600"/>
              <a:gd name="T4" fmla="*/ 1078900 w 21600"/>
              <a:gd name="T5" fmla="*/ 539500 h 21600"/>
              <a:gd name="T6" fmla="*/ 2427745 w 21600"/>
              <a:gd name="T7" fmla="*/ 1079000 h 21600"/>
              <a:gd name="T8" fmla="*/ 1888255 w 21600"/>
              <a:gd name="T9" fmla="*/ 1618500 h 21600"/>
              <a:gd name="T10" fmla="*/ 1348745 w 21600"/>
              <a:gd name="T11" fmla="*/ 107900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080808"/>
          </a:solidFill>
          <a:ln w="9525">
            <a:solidFill>
              <a:schemeClr val="tx1"/>
            </a:solidFill>
            <a:miter lim="800000"/>
            <a:headEnd/>
            <a:tailEnd/>
          </a:ln>
        </p:spPr>
        <p:txBody>
          <a:bodyPr wrap="none" anchor="ctr"/>
          <a:lstStyle/>
          <a:p>
            <a:endParaRPr lang="it-IT"/>
          </a:p>
        </p:txBody>
      </p:sp>
      <p:sp>
        <p:nvSpPr>
          <p:cNvPr id="61486" name="Text Box 46"/>
          <p:cNvSpPr txBox="1">
            <a:spLocks noChangeArrowheads="1"/>
          </p:cNvSpPr>
          <p:nvPr/>
        </p:nvSpPr>
        <p:spPr bwMode="auto">
          <a:xfrm>
            <a:off x="611188" y="4149725"/>
            <a:ext cx="2089150" cy="366713"/>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CLADOGENESI</a:t>
            </a:r>
          </a:p>
        </p:txBody>
      </p:sp>
      <p:sp>
        <p:nvSpPr>
          <p:cNvPr id="61487" name="Text Box 47"/>
          <p:cNvSpPr txBox="1">
            <a:spLocks noChangeArrowheads="1"/>
          </p:cNvSpPr>
          <p:nvPr/>
        </p:nvSpPr>
        <p:spPr bwMode="auto">
          <a:xfrm>
            <a:off x="1619250" y="3068638"/>
            <a:ext cx="1368425" cy="304800"/>
          </a:xfrm>
          <a:prstGeom prst="rect">
            <a:avLst/>
          </a:prstGeom>
          <a:noFill/>
          <a:ln w="9525">
            <a:noFill/>
            <a:miter lim="800000"/>
            <a:headEnd/>
            <a:tailEnd/>
          </a:ln>
        </p:spPr>
        <p:txBody>
          <a:bodyPr>
            <a:spAutoFit/>
          </a:bodyPr>
          <a:lstStyle/>
          <a:p>
            <a:pPr>
              <a:spcBef>
                <a:spcPct val="50000"/>
              </a:spcBef>
            </a:pPr>
            <a:r>
              <a:rPr lang="it-IT" sz="1400" b="1" i="0">
                <a:latin typeface="Times New Roman" pitchFamily="18" charset="0"/>
              </a:rPr>
              <a:t>n generazioni</a:t>
            </a:r>
          </a:p>
        </p:txBody>
      </p:sp>
      <p:sp>
        <p:nvSpPr>
          <p:cNvPr id="61488" name="Line 48"/>
          <p:cNvSpPr>
            <a:spLocks noChangeShapeType="1"/>
          </p:cNvSpPr>
          <p:nvPr/>
        </p:nvSpPr>
        <p:spPr bwMode="auto">
          <a:xfrm rot="1217927" flipV="1">
            <a:off x="1692275" y="3933825"/>
            <a:ext cx="1152525" cy="6350"/>
          </a:xfrm>
          <a:prstGeom prst="line">
            <a:avLst/>
          </a:prstGeom>
          <a:noFill/>
          <a:ln w="9525">
            <a:solidFill>
              <a:schemeClr val="tx1"/>
            </a:solidFill>
            <a:round/>
            <a:headEnd/>
            <a:tailEnd type="triangle" w="med" len="med"/>
          </a:ln>
        </p:spPr>
        <p:txBody>
          <a:bodyPr/>
          <a:lstStyle/>
          <a:p>
            <a:endParaRPr lang="it-IT"/>
          </a:p>
        </p:txBody>
      </p:sp>
      <p:sp>
        <p:nvSpPr>
          <p:cNvPr id="61489" name="Rectangle 49"/>
          <p:cNvSpPr>
            <a:spLocks noChangeArrowheads="1"/>
          </p:cNvSpPr>
          <p:nvPr/>
        </p:nvSpPr>
        <p:spPr bwMode="auto">
          <a:xfrm>
            <a:off x="2916238" y="4005263"/>
            <a:ext cx="863600" cy="576262"/>
          </a:xfrm>
          <a:prstGeom prst="rect">
            <a:avLst/>
          </a:prstGeom>
          <a:solidFill>
            <a:srgbClr val="FF9933"/>
          </a:solidFill>
          <a:ln w="9525">
            <a:solidFill>
              <a:schemeClr val="tx1"/>
            </a:solidFill>
            <a:miter lim="800000"/>
            <a:headEnd/>
            <a:tailEnd/>
          </a:ln>
        </p:spPr>
        <p:txBody>
          <a:bodyPr wrap="none" anchor="ctr"/>
          <a:lstStyle/>
          <a:p>
            <a:endParaRPr lang="it-IT"/>
          </a:p>
        </p:txBody>
      </p:sp>
      <p:sp>
        <p:nvSpPr>
          <p:cNvPr id="61490" name="AutoShape 50"/>
          <p:cNvSpPr>
            <a:spLocks noChangeArrowheads="1"/>
          </p:cNvSpPr>
          <p:nvPr/>
        </p:nvSpPr>
        <p:spPr bwMode="auto">
          <a:xfrm>
            <a:off x="3276600" y="4221163"/>
            <a:ext cx="215900" cy="215900"/>
          </a:xfrm>
          <a:custGeom>
            <a:avLst/>
            <a:gdLst>
              <a:gd name="T0" fmla="*/ 1078900 w 21600"/>
              <a:gd name="T1" fmla="*/ 0 h 21600"/>
              <a:gd name="T2" fmla="*/ 269755 w 21600"/>
              <a:gd name="T3" fmla="*/ 1079000 h 21600"/>
              <a:gd name="T4" fmla="*/ 1078900 w 21600"/>
              <a:gd name="T5" fmla="*/ 539500 h 21600"/>
              <a:gd name="T6" fmla="*/ 2427745 w 21600"/>
              <a:gd name="T7" fmla="*/ 1079000 h 21600"/>
              <a:gd name="T8" fmla="*/ 1888255 w 21600"/>
              <a:gd name="T9" fmla="*/ 1618500 h 21600"/>
              <a:gd name="T10" fmla="*/ 1348745 w 21600"/>
              <a:gd name="T11" fmla="*/ 107900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080808"/>
          </a:solidFill>
          <a:ln w="9525">
            <a:solidFill>
              <a:schemeClr val="tx1"/>
            </a:solidFill>
            <a:miter lim="800000"/>
            <a:headEnd/>
            <a:tailEnd/>
          </a:ln>
        </p:spPr>
        <p:txBody>
          <a:bodyPr wrap="none" anchor="ctr"/>
          <a:lstStyle/>
          <a:p>
            <a:endParaRPr lang="it-IT"/>
          </a:p>
        </p:txBody>
      </p:sp>
      <p:sp>
        <p:nvSpPr>
          <p:cNvPr id="61491" name="AutoShape 51"/>
          <p:cNvSpPr>
            <a:spLocks noChangeArrowheads="1"/>
          </p:cNvSpPr>
          <p:nvPr/>
        </p:nvSpPr>
        <p:spPr bwMode="auto">
          <a:xfrm rot="5400000">
            <a:off x="3166270" y="3609181"/>
            <a:ext cx="360362" cy="142875"/>
          </a:xfrm>
          <a:prstGeom prst="leftRightArrow">
            <a:avLst>
              <a:gd name="adj1" fmla="val 50000"/>
              <a:gd name="adj2" fmla="val 50444"/>
            </a:avLst>
          </a:prstGeom>
          <a:solidFill>
            <a:srgbClr val="CC9900"/>
          </a:solidFill>
          <a:ln w="9525">
            <a:solidFill>
              <a:schemeClr val="tx1"/>
            </a:solidFill>
            <a:miter lim="800000"/>
            <a:headEnd/>
            <a:tailEnd/>
          </a:ln>
        </p:spPr>
        <p:txBody>
          <a:bodyPr wrap="none" anchor="ctr"/>
          <a:lstStyle/>
          <a:p>
            <a:endParaRPr lang="it-IT"/>
          </a:p>
        </p:txBody>
      </p:sp>
      <p:grpSp>
        <p:nvGrpSpPr>
          <p:cNvPr id="5" name="Group 52"/>
          <p:cNvGrpSpPr>
            <a:grpSpLocks/>
          </p:cNvGrpSpPr>
          <p:nvPr/>
        </p:nvGrpSpPr>
        <p:grpSpPr bwMode="auto">
          <a:xfrm rot="-2654150">
            <a:off x="3203575" y="3500438"/>
            <a:ext cx="287338" cy="287337"/>
            <a:chOff x="1020" y="2478"/>
            <a:chExt cx="181" cy="181"/>
          </a:xfrm>
        </p:grpSpPr>
        <p:sp>
          <p:nvSpPr>
            <p:cNvPr id="28721" name="Line 53"/>
            <p:cNvSpPr>
              <a:spLocks noChangeShapeType="1"/>
            </p:cNvSpPr>
            <p:nvPr/>
          </p:nvSpPr>
          <p:spPr bwMode="auto">
            <a:xfrm>
              <a:off x="1111" y="2478"/>
              <a:ext cx="0" cy="181"/>
            </a:xfrm>
            <a:prstGeom prst="line">
              <a:avLst/>
            </a:prstGeom>
            <a:noFill/>
            <a:ln w="38100">
              <a:solidFill>
                <a:srgbClr val="FF0000"/>
              </a:solidFill>
              <a:round/>
              <a:headEnd/>
              <a:tailEnd/>
            </a:ln>
          </p:spPr>
          <p:txBody>
            <a:bodyPr/>
            <a:lstStyle/>
            <a:p>
              <a:endParaRPr lang="it-IT"/>
            </a:p>
          </p:txBody>
        </p:sp>
        <p:sp>
          <p:nvSpPr>
            <p:cNvPr id="28722" name="Line 54"/>
            <p:cNvSpPr>
              <a:spLocks noChangeShapeType="1"/>
            </p:cNvSpPr>
            <p:nvPr/>
          </p:nvSpPr>
          <p:spPr bwMode="auto">
            <a:xfrm rot="5400000">
              <a:off x="1111" y="2477"/>
              <a:ext cx="0" cy="181"/>
            </a:xfrm>
            <a:prstGeom prst="line">
              <a:avLst/>
            </a:prstGeom>
            <a:noFill/>
            <a:ln w="38100">
              <a:solidFill>
                <a:srgbClr val="FF0000"/>
              </a:solidFill>
              <a:round/>
              <a:headEnd/>
              <a:tailEnd/>
            </a:ln>
          </p:spPr>
          <p:txBody>
            <a:bodyPr/>
            <a:lstStyle/>
            <a:p>
              <a:endParaRPr lang="it-IT"/>
            </a:p>
          </p:txBody>
        </p:sp>
      </p:grpSp>
      <p:sp>
        <p:nvSpPr>
          <p:cNvPr id="61496" name="Text Box 56"/>
          <p:cNvSpPr txBox="1">
            <a:spLocks noChangeArrowheads="1"/>
          </p:cNvSpPr>
          <p:nvPr/>
        </p:nvSpPr>
        <p:spPr bwMode="auto">
          <a:xfrm>
            <a:off x="323850" y="4941888"/>
            <a:ext cx="4752975" cy="517525"/>
          </a:xfrm>
          <a:prstGeom prst="rect">
            <a:avLst/>
          </a:prstGeom>
          <a:solidFill>
            <a:srgbClr val="FFCCCC"/>
          </a:solidFill>
          <a:ln w="9525">
            <a:noFill/>
            <a:miter lim="800000"/>
            <a:headEnd/>
            <a:tailEnd/>
          </a:ln>
        </p:spPr>
        <p:txBody>
          <a:bodyPr>
            <a:spAutoFit/>
          </a:bodyPr>
          <a:lstStyle/>
          <a:p>
            <a:pPr>
              <a:spcBef>
                <a:spcPct val="50000"/>
              </a:spcBef>
            </a:pPr>
            <a:r>
              <a:rPr lang="it-IT" sz="1400" b="1" i="0">
                <a:latin typeface="Times New Roman" pitchFamily="18" charset="0"/>
              </a:rPr>
              <a:t>La speciazione per cladogenesi richiede che si instaurino meccanismi di isolamento riproduttivo a base genetica.</a:t>
            </a:r>
          </a:p>
        </p:txBody>
      </p:sp>
      <p:sp>
        <p:nvSpPr>
          <p:cNvPr id="61497" name="Text Box 57"/>
          <p:cNvSpPr txBox="1">
            <a:spLocks noChangeArrowheads="1"/>
          </p:cNvSpPr>
          <p:nvPr/>
        </p:nvSpPr>
        <p:spPr bwMode="auto">
          <a:xfrm>
            <a:off x="323850" y="5575300"/>
            <a:ext cx="4176713" cy="730250"/>
          </a:xfrm>
          <a:prstGeom prst="rect">
            <a:avLst/>
          </a:prstGeom>
          <a:solidFill>
            <a:srgbClr val="CCCCFF"/>
          </a:solidFill>
          <a:ln w="9525">
            <a:noFill/>
            <a:miter lim="800000"/>
            <a:headEnd/>
            <a:tailEnd/>
          </a:ln>
        </p:spPr>
        <p:txBody>
          <a:bodyPr>
            <a:spAutoFit/>
          </a:bodyPr>
          <a:lstStyle/>
          <a:p>
            <a:pPr>
              <a:spcBef>
                <a:spcPct val="50000"/>
              </a:spcBef>
            </a:pPr>
            <a:r>
              <a:rPr lang="it-IT" sz="1400" b="1" i="0">
                <a:latin typeface="Times New Roman" pitchFamily="18" charset="0"/>
              </a:rPr>
              <a:t>I meccanismi di isolamento post-zigotico non prevengono la fecondazione ma colpiscono lo sviluppo, la vitalità o la fecondità dell’ibrido.</a:t>
            </a:r>
          </a:p>
        </p:txBody>
      </p:sp>
      <p:sp>
        <p:nvSpPr>
          <p:cNvPr id="61498" name="Text Box 58"/>
          <p:cNvSpPr txBox="1">
            <a:spLocks noChangeArrowheads="1"/>
          </p:cNvSpPr>
          <p:nvPr/>
        </p:nvSpPr>
        <p:spPr bwMode="auto">
          <a:xfrm>
            <a:off x="4714875" y="5589588"/>
            <a:ext cx="3529013" cy="517525"/>
          </a:xfrm>
          <a:prstGeom prst="rect">
            <a:avLst/>
          </a:prstGeom>
          <a:solidFill>
            <a:srgbClr val="FF99CC"/>
          </a:solidFill>
          <a:ln w="9525">
            <a:noFill/>
            <a:miter lim="800000"/>
            <a:headEnd/>
            <a:tailEnd/>
          </a:ln>
        </p:spPr>
        <p:txBody>
          <a:bodyPr>
            <a:spAutoFit/>
          </a:bodyPr>
          <a:lstStyle/>
          <a:p>
            <a:pPr>
              <a:spcBef>
                <a:spcPct val="50000"/>
              </a:spcBef>
            </a:pPr>
            <a:r>
              <a:rPr lang="it-IT" sz="1400" b="1" i="0">
                <a:latin typeface="Times New Roman" pitchFamily="18" charset="0"/>
              </a:rPr>
              <a:t>I meccanismi di isolamento pre-zigotico prevengono la fecondazione.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1446"/>
                                        </p:tgtEl>
                                        <p:attrNameLst>
                                          <p:attrName>style.visibility</p:attrName>
                                        </p:attrNameLst>
                                      </p:cBhvr>
                                      <p:to>
                                        <p:strVal val="visible"/>
                                      </p:to>
                                    </p:set>
                                    <p:anim calcmode="lin" valueType="num">
                                      <p:cBhvr>
                                        <p:cTn id="7" dur="500" fill="hold"/>
                                        <p:tgtEl>
                                          <p:spTgt spid="61446"/>
                                        </p:tgtEl>
                                        <p:attrNameLst>
                                          <p:attrName>ppt_w</p:attrName>
                                        </p:attrNameLst>
                                      </p:cBhvr>
                                      <p:tavLst>
                                        <p:tav tm="0">
                                          <p:val>
                                            <p:fltVal val="0"/>
                                          </p:val>
                                        </p:tav>
                                        <p:tav tm="100000">
                                          <p:val>
                                            <p:strVal val="#ppt_w"/>
                                          </p:val>
                                        </p:tav>
                                      </p:tavLst>
                                    </p:anim>
                                    <p:anim calcmode="lin" valueType="num">
                                      <p:cBhvr>
                                        <p:cTn id="8" dur="500" fill="hold"/>
                                        <p:tgtEl>
                                          <p:spTgt spid="61446"/>
                                        </p:tgtEl>
                                        <p:attrNameLst>
                                          <p:attrName>ppt_h</p:attrName>
                                        </p:attrNameLst>
                                      </p:cBhvr>
                                      <p:tavLst>
                                        <p:tav tm="0">
                                          <p:val>
                                            <p:fltVal val="0"/>
                                          </p:val>
                                        </p:tav>
                                        <p:tav tm="100000">
                                          <p:val>
                                            <p:strVal val="#ppt_h"/>
                                          </p:val>
                                        </p:tav>
                                      </p:tavLst>
                                    </p:anim>
                                    <p:animEffect transition="in" filter="fade">
                                      <p:cBhvr>
                                        <p:cTn id="9" dur="500"/>
                                        <p:tgtEl>
                                          <p:spTgt spid="61446"/>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61447"/>
                                        </p:tgtEl>
                                        <p:attrNameLst>
                                          <p:attrName>style.visibility</p:attrName>
                                        </p:attrNameLst>
                                      </p:cBhvr>
                                      <p:to>
                                        <p:strVal val="visible"/>
                                      </p:to>
                                    </p:set>
                                    <p:anim calcmode="lin" valueType="num">
                                      <p:cBhvr additive="base">
                                        <p:cTn id="13" dur="500" fill="hold"/>
                                        <p:tgtEl>
                                          <p:spTgt spid="61447"/>
                                        </p:tgtEl>
                                        <p:attrNameLst>
                                          <p:attrName>ppt_x</p:attrName>
                                        </p:attrNameLst>
                                      </p:cBhvr>
                                      <p:tavLst>
                                        <p:tav tm="0">
                                          <p:val>
                                            <p:strVal val="#ppt_x"/>
                                          </p:val>
                                        </p:tav>
                                        <p:tav tm="100000">
                                          <p:val>
                                            <p:strVal val="#ppt_x"/>
                                          </p:val>
                                        </p:tav>
                                      </p:tavLst>
                                    </p:anim>
                                    <p:anim calcmode="lin" valueType="num">
                                      <p:cBhvr additive="base">
                                        <p:cTn id="14" dur="500" fill="hold"/>
                                        <p:tgtEl>
                                          <p:spTgt spid="61447"/>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61448"/>
                                        </p:tgtEl>
                                        <p:attrNameLst>
                                          <p:attrName>style.visibility</p:attrName>
                                        </p:attrNameLst>
                                      </p:cBhvr>
                                      <p:to>
                                        <p:strVal val="visible"/>
                                      </p:to>
                                    </p:set>
                                    <p:anim calcmode="lin" valueType="num">
                                      <p:cBhvr additive="base">
                                        <p:cTn id="17" dur="500" fill="hold"/>
                                        <p:tgtEl>
                                          <p:spTgt spid="61448"/>
                                        </p:tgtEl>
                                        <p:attrNameLst>
                                          <p:attrName>ppt_x</p:attrName>
                                        </p:attrNameLst>
                                      </p:cBhvr>
                                      <p:tavLst>
                                        <p:tav tm="0">
                                          <p:val>
                                            <p:strVal val="#ppt_x"/>
                                          </p:val>
                                        </p:tav>
                                        <p:tav tm="100000">
                                          <p:val>
                                            <p:strVal val="#ppt_x"/>
                                          </p:val>
                                        </p:tav>
                                      </p:tavLst>
                                    </p:anim>
                                    <p:anim calcmode="lin" valueType="num">
                                      <p:cBhvr additive="base">
                                        <p:cTn id="18" dur="500" fill="hold"/>
                                        <p:tgtEl>
                                          <p:spTgt spid="61448"/>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61449"/>
                                        </p:tgtEl>
                                        <p:attrNameLst>
                                          <p:attrName>style.visibility</p:attrName>
                                        </p:attrNameLst>
                                      </p:cBhvr>
                                      <p:to>
                                        <p:strVal val="visible"/>
                                      </p:to>
                                    </p:set>
                                    <p:anim calcmode="lin" valueType="num">
                                      <p:cBhvr additive="base">
                                        <p:cTn id="21" dur="500" fill="hold"/>
                                        <p:tgtEl>
                                          <p:spTgt spid="61449"/>
                                        </p:tgtEl>
                                        <p:attrNameLst>
                                          <p:attrName>ppt_x</p:attrName>
                                        </p:attrNameLst>
                                      </p:cBhvr>
                                      <p:tavLst>
                                        <p:tav tm="0">
                                          <p:val>
                                            <p:strVal val="#ppt_x"/>
                                          </p:val>
                                        </p:tav>
                                        <p:tav tm="100000">
                                          <p:val>
                                            <p:strVal val="#ppt_x"/>
                                          </p:val>
                                        </p:tav>
                                      </p:tavLst>
                                    </p:anim>
                                    <p:anim calcmode="lin" valueType="num">
                                      <p:cBhvr additive="base">
                                        <p:cTn id="22" dur="500" fill="hold"/>
                                        <p:tgtEl>
                                          <p:spTgt spid="6144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61451"/>
                                        </p:tgtEl>
                                        <p:attrNameLst>
                                          <p:attrName>style.visibility</p:attrName>
                                        </p:attrNameLst>
                                      </p:cBhvr>
                                      <p:to>
                                        <p:strVal val="visible"/>
                                      </p:to>
                                    </p:set>
                                    <p:anim calcmode="lin" valueType="num">
                                      <p:cBhvr>
                                        <p:cTn id="27" dur="500" fill="hold"/>
                                        <p:tgtEl>
                                          <p:spTgt spid="61451"/>
                                        </p:tgtEl>
                                        <p:attrNameLst>
                                          <p:attrName>ppt_w</p:attrName>
                                        </p:attrNameLst>
                                      </p:cBhvr>
                                      <p:tavLst>
                                        <p:tav tm="0">
                                          <p:val>
                                            <p:fltVal val="0"/>
                                          </p:val>
                                        </p:tav>
                                        <p:tav tm="100000">
                                          <p:val>
                                            <p:strVal val="#ppt_w"/>
                                          </p:val>
                                        </p:tav>
                                      </p:tavLst>
                                    </p:anim>
                                    <p:anim calcmode="lin" valueType="num">
                                      <p:cBhvr>
                                        <p:cTn id="28" dur="500" fill="hold"/>
                                        <p:tgtEl>
                                          <p:spTgt spid="61451"/>
                                        </p:tgtEl>
                                        <p:attrNameLst>
                                          <p:attrName>ppt_h</p:attrName>
                                        </p:attrNameLst>
                                      </p:cBhvr>
                                      <p:tavLst>
                                        <p:tav tm="0">
                                          <p:val>
                                            <p:fltVal val="0"/>
                                          </p:val>
                                        </p:tav>
                                        <p:tav tm="100000">
                                          <p:val>
                                            <p:strVal val="#ppt_h"/>
                                          </p:val>
                                        </p:tav>
                                      </p:tavLst>
                                    </p:anim>
                                    <p:animEffect transition="in" filter="fade">
                                      <p:cBhvr>
                                        <p:cTn id="29" dur="500"/>
                                        <p:tgtEl>
                                          <p:spTgt spid="61451"/>
                                        </p:tgtEl>
                                      </p:cBhvr>
                                    </p:animEffect>
                                  </p:childTnLst>
                                </p:cTn>
                              </p:par>
                            </p:childTnLst>
                          </p:cTn>
                        </p:par>
                        <p:par>
                          <p:cTn id="30" fill="hold">
                            <p:stCondLst>
                              <p:cond delay="500"/>
                            </p:stCondLst>
                            <p:childTnLst>
                              <p:par>
                                <p:cTn id="31" presetID="55" presetClass="entr" presetSubtype="0" fill="hold" grpId="0" nodeType="afterEffect">
                                  <p:stCondLst>
                                    <p:cond delay="0"/>
                                  </p:stCondLst>
                                  <p:childTnLst>
                                    <p:set>
                                      <p:cBhvr>
                                        <p:cTn id="32" dur="1" fill="hold">
                                          <p:stCondLst>
                                            <p:cond delay="0"/>
                                          </p:stCondLst>
                                        </p:cTn>
                                        <p:tgtEl>
                                          <p:spTgt spid="61450"/>
                                        </p:tgtEl>
                                        <p:attrNameLst>
                                          <p:attrName>style.visibility</p:attrName>
                                        </p:attrNameLst>
                                      </p:cBhvr>
                                      <p:to>
                                        <p:strVal val="visible"/>
                                      </p:to>
                                    </p:set>
                                    <p:anim calcmode="lin" valueType="num">
                                      <p:cBhvr>
                                        <p:cTn id="33" dur="1000" fill="hold"/>
                                        <p:tgtEl>
                                          <p:spTgt spid="61450"/>
                                        </p:tgtEl>
                                        <p:attrNameLst>
                                          <p:attrName>ppt_w</p:attrName>
                                        </p:attrNameLst>
                                      </p:cBhvr>
                                      <p:tavLst>
                                        <p:tav tm="0">
                                          <p:val>
                                            <p:strVal val="#ppt_w*0.70"/>
                                          </p:val>
                                        </p:tav>
                                        <p:tav tm="100000">
                                          <p:val>
                                            <p:strVal val="#ppt_w"/>
                                          </p:val>
                                        </p:tav>
                                      </p:tavLst>
                                    </p:anim>
                                    <p:anim calcmode="lin" valueType="num">
                                      <p:cBhvr>
                                        <p:cTn id="34" dur="1000" fill="hold"/>
                                        <p:tgtEl>
                                          <p:spTgt spid="61450"/>
                                        </p:tgtEl>
                                        <p:attrNameLst>
                                          <p:attrName>ppt_h</p:attrName>
                                        </p:attrNameLst>
                                      </p:cBhvr>
                                      <p:tavLst>
                                        <p:tav tm="0">
                                          <p:val>
                                            <p:strVal val="#ppt_h"/>
                                          </p:val>
                                        </p:tav>
                                        <p:tav tm="100000">
                                          <p:val>
                                            <p:strVal val="#ppt_h"/>
                                          </p:val>
                                        </p:tav>
                                      </p:tavLst>
                                    </p:anim>
                                    <p:animEffect transition="in" filter="fade">
                                      <p:cBhvr>
                                        <p:cTn id="35" dur="1000"/>
                                        <p:tgtEl>
                                          <p:spTgt spid="61450"/>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61453"/>
                                        </p:tgtEl>
                                        <p:attrNameLst>
                                          <p:attrName>style.visibility</p:attrName>
                                        </p:attrNameLst>
                                      </p:cBhvr>
                                      <p:to>
                                        <p:strVal val="visible"/>
                                      </p:to>
                                    </p:set>
                                    <p:anim calcmode="lin" valueType="num">
                                      <p:cBhvr>
                                        <p:cTn id="38" dur="1000" fill="hold"/>
                                        <p:tgtEl>
                                          <p:spTgt spid="61453"/>
                                        </p:tgtEl>
                                        <p:attrNameLst>
                                          <p:attrName>ppt_w</p:attrName>
                                        </p:attrNameLst>
                                      </p:cBhvr>
                                      <p:tavLst>
                                        <p:tav tm="0">
                                          <p:val>
                                            <p:strVal val="#ppt_w*0.70"/>
                                          </p:val>
                                        </p:tav>
                                        <p:tav tm="100000">
                                          <p:val>
                                            <p:strVal val="#ppt_w"/>
                                          </p:val>
                                        </p:tav>
                                      </p:tavLst>
                                    </p:anim>
                                    <p:anim calcmode="lin" valueType="num">
                                      <p:cBhvr>
                                        <p:cTn id="39" dur="1000" fill="hold"/>
                                        <p:tgtEl>
                                          <p:spTgt spid="61453"/>
                                        </p:tgtEl>
                                        <p:attrNameLst>
                                          <p:attrName>ppt_h</p:attrName>
                                        </p:attrNameLst>
                                      </p:cBhvr>
                                      <p:tavLst>
                                        <p:tav tm="0">
                                          <p:val>
                                            <p:strVal val="#ppt_h"/>
                                          </p:val>
                                        </p:tav>
                                        <p:tav tm="100000">
                                          <p:val>
                                            <p:strVal val="#ppt_h"/>
                                          </p:val>
                                        </p:tav>
                                      </p:tavLst>
                                    </p:anim>
                                    <p:animEffect transition="in" filter="fade">
                                      <p:cBhvr>
                                        <p:cTn id="40" dur="1000"/>
                                        <p:tgtEl>
                                          <p:spTgt spid="61453"/>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61454"/>
                                        </p:tgtEl>
                                        <p:attrNameLst>
                                          <p:attrName>style.visibility</p:attrName>
                                        </p:attrNameLst>
                                      </p:cBhvr>
                                      <p:to>
                                        <p:strVal val="visible"/>
                                      </p:to>
                                    </p:set>
                                    <p:anim calcmode="lin" valueType="num">
                                      <p:cBhvr>
                                        <p:cTn id="43" dur="1000" fill="hold"/>
                                        <p:tgtEl>
                                          <p:spTgt spid="61454"/>
                                        </p:tgtEl>
                                        <p:attrNameLst>
                                          <p:attrName>ppt_w</p:attrName>
                                        </p:attrNameLst>
                                      </p:cBhvr>
                                      <p:tavLst>
                                        <p:tav tm="0">
                                          <p:val>
                                            <p:strVal val="#ppt_w*0.70"/>
                                          </p:val>
                                        </p:tav>
                                        <p:tav tm="100000">
                                          <p:val>
                                            <p:strVal val="#ppt_w"/>
                                          </p:val>
                                        </p:tav>
                                      </p:tavLst>
                                    </p:anim>
                                    <p:anim calcmode="lin" valueType="num">
                                      <p:cBhvr>
                                        <p:cTn id="44" dur="1000" fill="hold"/>
                                        <p:tgtEl>
                                          <p:spTgt spid="61454"/>
                                        </p:tgtEl>
                                        <p:attrNameLst>
                                          <p:attrName>ppt_h</p:attrName>
                                        </p:attrNameLst>
                                      </p:cBhvr>
                                      <p:tavLst>
                                        <p:tav tm="0">
                                          <p:val>
                                            <p:strVal val="#ppt_h"/>
                                          </p:val>
                                        </p:tav>
                                        <p:tav tm="100000">
                                          <p:val>
                                            <p:strVal val="#ppt_h"/>
                                          </p:val>
                                        </p:tav>
                                      </p:tavLst>
                                    </p:anim>
                                    <p:animEffect transition="in" filter="fade">
                                      <p:cBhvr>
                                        <p:cTn id="45" dur="1000"/>
                                        <p:tgtEl>
                                          <p:spTgt spid="6145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0" fill="hold" grpId="0" nodeType="clickEffect">
                                  <p:stCondLst>
                                    <p:cond delay="0"/>
                                  </p:stCondLst>
                                  <p:childTnLst>
                                    <p:set>
                                      <p:cBhvr>
                                        <p:cTn id="49" dur="1" fill="hold">
                                          <p:stCondLst>
                                            <p:cond delay="0"/>
                                          </p:stCondLst>
                                        </p:cTn>
                                        <p:tgtEl>
                                          <p:spTgt spid="61452"/>
                                        </p:tgtEl>
                                        <p:attrNameLst>
                                          <p:attrName>style.visibility</p:attrName>
                                        </p:attrNameLst>
                                      </p:cBhvr>
                                      <p:to>
                                        <p:strVal val="visible"/>
                                      </p:to>
                                    </p:set>
                                    <p:anim calcmode="lin" valueType="num">
                                      <p:cBhvr>
                                        <p:cTn id="50" dur="500" fill="hold"/>
                                        <p:tgtEl>
                                          <p:spTgt spid="61452"/>
                                        </p:tgtEl>
                                        <p:attrNameLst>
                                          <p:attrName>ppt_w</p:attrName>
                                        </p:attrNameLst>
                                      </p:cBhvr>
                                      <p:tavLst>
                                        <p:tav tm="0">
                                          <p:val>
                                            <p:fltVal val="0"/>
                                          </p:val>
                                        </p:tav>
                                        <p:tav tm="100000">
                                          <p:val>
                                            <p:strVal val="#ppt_w"/>
                                          </p:val>
                                        </p:tav>
                                      </p:tavLst>
                                    </p:anim>
                                    <p:anim calcmode="lin" valueType="num">
                                      <p:cBhvr>
                                        <p:cTn id="51" dur="500" fill="hold"/>
                                        <p:tgtEl>
                                          <p:spTgt spid="61452"/>
                                        </p:tgtEl>
                                        <p:attrNameLst>
                                          <p:attrName>ppt_h</p:attrName>
                                        </p:attrNameLst>
                                      </p:cBhvr>
                                      <p:tavLst>
                                        <p:tav tm="0">
                                          <p:val>
                                            <p:fltVal val="0"/>
                                          </p:val>
                                        </p:tav>
                                        <p:tav tm="100000">
                                          <p:val>
                                            <p:strVal val="#ppt_h"/>
                                          </p:val>
                                        </p:tav>
                                      </p:tavLst>
                                    </p:anim>
                                    <p:animEffect transition="in" filter="fade">
                                      <p:cBhvr>
                                        <p:cTn id="52" dur="500"/>
                                        <p:tgtEl>
                                          <p:spTgt spid="61452"/>
                                        </p:tgtEl>
                                      </p:cBhvr>
                                    </p:animEffect>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grpId="0" nodeType="clickEffect">
                                  <p:stCondLst>
                                    <p:cond delay="0"/>
                                  </p:stCondLst>
                                  <p:childTnLst>
                                    <p:set>
                                      <p:cBhvr>
                                        <p:cTn id="56" dur="1" fill="hold">
                                          <p:stCondLst>
                                            <p:cond delay="0"/>
                                          </p:stCondLst>
                                        </p:cTn>
                                        <p:tgtEl>
                                          <p:spTgt spid="61458"/>
                                        </p:tgtEl>
                                        <p:attrNameLst>
                                          <p:attrName>style.visibility</p:attrName>
                                        </p:attrNameLst>
                                      </p:cBhvr>
                                      <p:to>
                                        <p:strVal val="visible"/>
                                      </p:to>
                                    </p:set>
                                    <p:anim calcmode="lin" valueType="num">
                                      <p:cBhvr>
                                        <p:cTn id="57" dur="1000" fill="hold"/>
                                        <p:tgtEl>
                                          <p:spTgt spid="61458"/>
                                        </p:tgtEl>
                                        <p:attrNameLst>
                                          <p:attrName>ppt_w</p:attrName>
                                        </p:attrNameLst>
                                      </p:cBhvr>
                                      <p:tavLst>
                                        <p:tav tm="0">
                                          <p:val>
                                            <p:strVal val="#ppt_w*0.70"/>
                                          </p:val>
                                        </p:tav>
                                        <p:tav tm="100000">
                                          <p:val>
                                            <p:strVal val="#ppt_w"/>
                                          </p:val>
                                        </p:tav>
                                      </p:tavLst>
                                    </p:anim>
                                    <p:anim calcmode="lin" valueType="num">
                                      <p:cBhvr>
                                        <p:cTn id="58" dur="1000" fill="hold"/>
                                        <p:tgtEl>
                                          <p:spTgt spid="61458"/>
                                        </p:tgtEl>
                                        <p:attrNameLst>
                                          <p:attrName>ppt_h</p:attrName>
                                        </p:attrNameLst>
                                      </p:cBhvr>
                                      <p:tavLst>
                                        <p:tav tm="0">
                                          <p:val>
                                            <p:strVal val="#ppt_h"/>
                                          </p:val>
                                        </p:tav>
                                        <p:tav tm="100000">
                                          <p:val>
                                            <p:strVal val="#ppt_h"/>
                                          </p:val>
                                        </p:tav>
                                      </p:tavLst>
                                    </p:anim>
                                    <p:animEffect transition="in" filter="fade">
                                      <p:cBhvr>
                                        <p:cTn id="59" dur="1000"/>
                                        <p:tgtEl>
                                          <p:spTgt spid="61458"/>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61459"/>
                                        </p:tgtEl>
                                        <p:attrNameLst>
                                          <p:attrName>style.visibility</p:attrName>
                                        </p:attrNameLst>
                                      </p:cBhvr>
                                      <p:to>
                                        <p:strVal val="visible"/>
                                      </p:to>
                                    </p:set>
                                    <p:anim calcmode="lin" valueType="num">
                                      <p:cBhvr>
                                        <p:cTn id="62" dur="1000" fill="hold"/>
                                        <p:tgtEl>
                                          <p:spTgt spid="61459"/>
                                        </p:tgtEl>
                                        <p:attrNameLst>
                                          <p:attrName>ppt_w</p:attrName>
                                        </p:attrNameLst>
                                      </p:cBhvr>
                                      <p:tavLst>
                                        <p:tav tm="0">
                                          <p:val>
                                            <p:strVal val="#ppt_w*0.70"/>
                                          </p:val>
                                        </p:tav>
                                        <p:tav tm="100000">
                                          <p:val>
                                            <p:strVal val="#ppt_w"/>
                                          </p:val>
                                        </p:tav>
                                      </p:tavLst>
                                    </p:anim>
                                    <p:anim calcmode="lin" valueType="num">
                                      <p:cBhvr>
                                        <p:cTn id="63" dur="1000" fill="hold"/>
                                        <p:tgtEl>
                                          <p:spTgt spid="61459"/>
                                        </p:tgtEl>
                                        <p:attrNameLst>
                                          <p:attrName>ppt_h</p:attrName>
                                        </p:attrNameLst>
                                      </p:cBhvr>
                                      <p:tavLst>
                                        <p:tav tm="0">
                                          <p:val>
                                            <p:strVal val="#ppt_h"/>
                                          </p:val>
                                        </p:tav>
                                        <p:tav tm="100000">
                                          <p:val>
                                            <p:strVal val="#ppt_h"/>
                                          </p:val>
                                        </p:tav>
                                      </p:tavLst>
                                    </p:anim>
                                    <p:animEffect transition="in" filter="fade">
                                      <p:cBhvr>
                                        <p:cTn id="64" dur="1000"/>
                                        <p:tgtEl>
                                          <p:spTgt spid="61459"/>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61460"/>
                                        </p:tgtEl>
                                        <p:attrNameLst>
                                          <p:attrName>style.visibility</p:attrName>
                                        </p:attrNameLst>
                                      </p:cBhvr>
                                      <p:to>
                                        <p:strVal val="visible"/>
                                      </p:to>
                                    </p:set>
                                    <p:anim calcmode="lin" valueType="num">
                                      <p:cBhvr>
                                        <p:cTn id="67" dur="1000" fill="hold"/>
                                        <p:tgtEl>
                                          <p:spTgt spid="61460"/>
                                        </p:tgtEl>
                                        <p:attrNameLst>
                                          <p:attrName>ppt_w</p:attrName>
                                        </p:attrNameLst>
                                      </p:cBhvr>
                                      <p:tavLst>
                                        <p:tav tm="0">
                                          <p:val>
                                            <p:strVal val="#ppt_w*0.70"/>
                                          </p:val>
                                        </p:tav>
                                        <p:tav tm="100000">
                                          <p:val>
                                            <p:strVal val="#ppt_w"/>
                                          </p:val>
                                        </p:tav>
                                      </p:tavLst>
                                    </p:anim>
                                    <p:anim calcmode="lin" valueType="num">
                                      <p:cBhvr>
                                        <p:cTn id="68" dur="1000" fill="hold"/>
                                        <p:tgtEl>
                                          <p:spTgt spid="61460"/>
                                        </p:tgtEl>
                                        <p:attrNameLst>
                                          <p:attrName>ppt_h</p:attrName>
                                        </p:attrNameLst>
                                      </p:cBhvr>
                                      <p:tavLst>
                                        <p:tav tm="0">
                                          <p:val>
                                            <p:strVal val="#ppt_h"/>
                                          </p:val>
                                        </p:tav>
                                        <p:tav tm="100000">
                                          <p:val>
                                            <p:strVal val="#ppt_h"/>
                                          </p:val>
                                        </p:tav>
                                      </p:tavLst>
                                    </p:anim>
                                    <p:animEffect transition="in" filter="fade">
                                      <p:cBhvr>
                                        <p:cTn id="69" dur="1000"/>
                                        <p:tgtEl>
                                          <p:spTgt spid="61460"/>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0" fill="hold" grpId="0" nodeType="clickEffect">
                                  <p:stCondLst>
                                    <p:cond delay="0"/>
                                  </p:stCondLst>
                                  <p:childTnLst>
                                    <p:set>
                                      <p:cBhvr>
                                        <p:cTn id="73" dur="1" fill="hold">
                                          <p:stCondLst>
                                            <p:cond delay="0"/>
                                          </p:stCondLst>
                                        </p:cTn>
                                        <p:tgtEl>
                                          <p:spTgt spid="61455"/>
                                        </p:tgtEl>
                                        <p:attrNameLst>
                                          <p:attrName>style.visibility</p:attrName>
                                        </p:attrNameLst>
                                      </p:cBhvr>
                                      <p:to>
                                        <p:strVal val="visible"/>
                                      </p:to>
                                    </p:set>
                                    <p:anim calcmode="lin" valueType="num">
                                      <p:cBhvr>
                                        <p:cTn id="74" dur="500" fill="hold"/>
                                        <p:tgtEl>
                                          <p:spTgt spid="61455"/>
                                        </p:tgtEl>
                                        <p:attrNameLst>
                                          <p:attrName>ppt_w</p:attrName>
                                        </p:attrNameLst>
                                      </p:cBhvr>
                                      <p:tavLst>
                                        <p:tav tm="0">
                                          <p:val>
                                            <p:fltVal val="0"/>
                                          </p:val>
                                        </p:tav>
                                        <p:tav tm="100000">
                                          <p:val>
                                            <p:strVal val="#ppt_w"/>
                                          </p:val>
                                        </p:tav>
                                      </p:tavLst>
                                    </p:anim>
                                    <p:anim calcmode="lin" valueType="num">
                                      <p:cBhvr>
                                        <p:cTn id="75" dur="500" fill="hold"/>
                                        <p:tgtEl>
                                          <p:spTgt spid="61455"/>
                                        </p:tgtEl>
                                        <p:attrNameLst>
                                          <p:attrName>ppt_h</p:attrName>
                                        </p:attrNameLst>
                                      </p:cBhvr>
                                      <p:tavLst>
                                        <p:tav tm="0">
                                          <p:val>
                                            <p:fltVal val="0"/>
                                          </p:val>
                                        </p:tav>
                                        <p:tav tm="100000">
                                          <p:val>
                                            <p:strVal val="#ppt_h"/>
                                          </p:val>
                                        </p:tav>
                                      </p:tavLst>
                                    </p:anim>
                                    <p:animEffect transition="in" filter="fade">
                                      <p:cBhvr>
                                        <p:cTn id="76" dur="500"/>
                                        <p:tgtEl>
                                          <p:spTgt spid="61455"/>
                                        </p:tgtEl>
                                      </p:cBhvr>
                                    </p:animEffect>
                                  </p:childTnLst>
                                </p:cTn>
                              </p:par>
                            </p:childTnLst>
                          </p:cTn>
                        </p:par>
                        <p:par>
                          <p:cTn id="77" fill="hold">
                            <p:stCondLst>
                              <p:cond delay="500"/>
                            </p:stCondLst>
                            <p:childTnLst>
                              <p:par>
                                <p:cTn id="78" presetID="2" presetClass="entr" presetSubtype="1" fill="hold" grpId="0" nodeType="afterEffect">
                                  <p:stCondLst>
                                    <p:cond delay="0"/>
                                  </p:stCondLst>
                                  <p:childTnLst>
                                    <p:set>
                                      <p:cBhvr>
                                        <p:cTn id="79" dur="1" fill="hold">
                                          <p:stCondLst>
                                            <p:cond delay="0"/>
                                          </p:stCondLst>
                                        </p:cTn>
                                        <p:tgtEl>
                                          <p:spTgt spid="61456"/>
                                        </p:tgtEl>
                                        <p:attrNameLst>
                                          <p:attrName>style.visibility</p:attrName>
                                        </p:attrNameLst>
                                      </p:cBhvr>
                                      <p:to>
                                        <p:strVal val="visible"/>
                                      </p:to>
                                    </p:set>
                                    <p:anim calcmode="lin" valueType="num">
                                      <p:cBhvr additive="base">
                                        <p:cTn id="80" dur="500" fill="hold"/>
                                        <p:tgtEl>
                                          <p:spTgt spid="61456"/>
                                        </p:tgtEl>
                                        <p:attrNameLst>
                                          <p:attrName>ppt_x</p:attrName>
                                        </p:attrNameLst>
                                      </p:cBhvr>
                                      <p:tavLst>
                                        <p:tav tm="0">
                                          <p:val>
                                            <p:strVal val="#ppt_x"/>
                                          </p:val>
                                        </p:tav>
                                        <p:tav tm="100000">
                                          <p:val>
                                            <p:strVal val="#ppt_x"/>
                                          </p:val>
                                        </p:tav>
                                      </p:tavLst>
                                    </p:anim>
                                    <p:anim calcmode="lin" valueType="num">
                                      <p:cBhvr additive="base">
                                        <p:cTn id="81" dur="500" fill="hold"/>
                                        <p:tgtEl>
                                          <p:spTgt spid="61456"/>
                                        </p:tgtEl>
                                        <p:attrNameLst>
                                          <p:attrName>ppt_y</p:attrName>
                                        </p:attrNameLst>
                                      </p:cBhvr>
                                      <p:tavLst>
                                        <p:tav tm="0">
                                          <p:val>
                                            <p:strVal val="0-#ppt_h/2"/>
                                          </p:val>
                                        </p:tav>
                                        <p:tav tm="100000">
                                          <p:val>
                                            <p:strVal val="#ppt_y"/>
                                          </p:val>
                                        </p:tav>
                                      </p:tavLst>
                                    </p:anim>
                                  </p:childTnLst>
                                </p:cTn>
                              </p:par>
                              <p:par>
                                <p:cTn id="82" presetID="55" presetClass="entr" presetSubtype="0" fill="hold" grpId="0" nodeType="withEffect">
                                  <p:stCondLst>
                                    <p:cond delay="0"/>
                                  </p:stCondLst>
                                  <p:childTnLst>
                                    <p:set>
                                      <p:cBhvr>
                                        <p:cTn id="83" dur="1" fill="hold">
                                          <p:stCondLst>
                                            <p:cond delay="0"/>
                                          </p:stCondLst>
                                        </p:cTn>
                                        <p:tgtEl>
                                          <p:spTgt spid="61457"/>
                                        </p:tgtEl>
                                        <p:attrNameLst>
                                          <p:attrName>style.visibility</p:attrName>
                                        </p:attrNameLst>
                                      </p:cBhvr>
                                      <p:to>
                                        <p:strVal val="visible"/>
                                      </p:to>
                                    </p:set>
                                    <p:anim calcmode="lin" valueType="num">
                                      <p:cBhvr>
                                        <p:cTn id="84" dur="1000" fill="hold"/>
                                        <p:tgtEl>
                                          <p:spTgt spid="61457"/>
                                        </p:tgtEl>
                                        <p:attrNameLst>
                                          <p:attrName>ppt_w</p:attrName>
                                        </p:attrNameLst>
                                      </p:cBhvr>
                                      <p:tavLst>
                                        <p:tav tm="0">
                                          <p:val>
                                            <p:strVal val="#ppt_w*0.70"/>
                                          </p:val>
                                        </p:tav>
                                        <p:tav tm="100000">
                                          <p:val>
                                            <p:strVal val="#ppt_w"/>
                                          </p:val>
                                        </p:tav>
                                      </p:tavLst>
                                    </p:anim>
                                    <p:anim calcmode="lin" valueType="num">
                                      <p:cBhvr>
                                        <p:cTn id="85" dur="1000" fill="hold"/>
                                        <p:tgtEl>
                                          <p:spTgt spid="61457"/>
                                        </p:tgtEl>
                                        <p:attrNameLst>
                                          <p:attrName>ppt_h</p:attrName>
                                        </p:attrNameLst>
                                      </p:cBhvr>
                                      <p:tavLst>
                                        <p:tav tm="0">
                                          <p:val>
                                            <p:strVal val="#ppt_h"/>
                                          </p:val>
                                        </p:tav>
                                        <p:tav tm="100000">
                                          <p:val>
                                            <p:strVal val="#ppt_h"/>
                                          </p:val>
                                        </p:tav>
                                      </p:tavLst>
                                    </p:anim>
                                    <p:animEffect transition="in" filter="fade">
                                      <p:cBhvr>
                                        <p:cTn id="86" dur="1000"/>
                                        <p:tgtEl>
                                          <p:spTgt spid="61457"/>
                                        </p:tgtEl>
                                      </p:cBhvr>
                                    </p:animEffect>
                                  </p:childTnLst>
                                </p:cTn>
                              </p:par>
                            </p:childTnLst>
                          </p:cTn>
                        </p:par>
                      </p:childTnLst>
                    </p:cTn>
                  </p:par>
                  <p:par>
                    <p:cTn id="87" fill="hold">
                      <p:stCondLst>
                        <p:cond delay="indefinite"/>
                      </p:stCondLst>
                      <p:childTnLst>
                        <p:par>
                          <p:cTn id="88" fill="hold">
                            <p:stCondLst>
                              <p:cond delay="0"/>
                            </p:stCondLst>
                            <p:childTnLst>
                              <p:par>
                                <p:cTn id="89" presetID="18" presetClass="entr" presetSubtype="12" fill="hold" nodeType="clickEffect">
                                  <p:stCondLst>
                                    <p:cond delay="0"/>
                                  </p:stCondLst>
                                  <p:childTnLst>
                                    <p:set>
                                      <p:cBhvr>
                                        <p:cTn id="90" dur="1" fill="hold">
                                          <p:stCondLst>
                                            <p:cond delay="0"/>
                                          </p:stCondLst>
                                        </p:cTn>
                                        <p:tgtEl>
                                          <p:spTgt spid="4"/>
                                        </p:tgtEl>
                                        <p:attrNameLst>
                                          <p:attrName>style.visibility</p:attrName>
                                        </p:attrNameLst>
                                      </p:cBhvr>
                                      <p:to>
                                        <p:strVal val="visible"/>
                                      </p:to>
                                    </p:set>
                                    <p:animEffect transition="in" filter="strips(downLeft)">
                                      <p:cBhvr>
                                        <p:cTn id="91" dur="500"/>
                                        <p:tgtEl>
                                          <p:spTgt spid="4"/>
                                        </p:tgtEl>
                                      </p:cBhvr>
                                    </p:animEffect>
                                  </p:childTnLst>
                                </p:cTn>
                              </p:par>
                              <p:par>
                                <p:cTn id="92" presetID="18" presetClass="entr" presetSubtype="12" fill="hold" nodeType="withEffect">
                                  <p:stCondLst>
                                    <p:cond delay="0"/>
                                  </p:stCondLst>
                                  <p:childTnLst>
                                    <p:set>
                                      <p:cBhvr>
                                        <p:cTn id="93" dur="1" fill="hold">
                                          <p:stCondLst>
                                            <p:cond delay="0"/>
                                          </p:stCondLst>
                                        </p:cTn>
                                        <p:tgtEl>
                                          <p:spTgt spid="3"/>
                                        </p:tgtEl>
                                        <p:attrNameLst>
                                          <p:attrName>style.visibility</p:attrName>
                                        </p:attrNameLst>
                                      </p:cBhvr>
                                      <p:to>
                                        <p:strVal val="visible"/>
                                      </p:to>
                                    </p:set>
                                    <p:animEffect transition="in" filter="strips(downLeft)">
                                      <p:cBhvr>
                                        <p:cTn id="94" dur="500"/>
                                        <p:tgtEl>
                                          <p:spTgt spid="3"/>
                                        </p:tgtEl>
                                      </p:cBhvr>
                                    </p:animEffect>
                                  </p:childTnLst>
                                </p:cTn>
                              </p:par>
                              <p:par>
                                <p:cTn id="95" presetID="18" presetClass="entr" presetSubtype="12" fill="hold" nodeType="with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strips(downLeft)">
                                      <p:cBhvr>
                                        <p:cTn id="97" dur="500"/>
                                        <p:tgtEl>
                                          <p:spTgt spid="2"/>
                                        </p:tgtEl>
                                      </p:cBhvr>
                                    </p:animEffect>
                                  </p:childTnLst>
                                </p:cTn>
                              </p:par>
                              <p:par>
                                <p:cTn id="98" presetID="55" presetClass="entr" presetSubtype="0" fill="hold" grpId="0" nodeType="withEffect">
                                  <p:stCondLst>
                                    <p:cond delay="0"/>
                                  </p:stCondLst>
                                  <p:childTnLst>
                                    <p:set>
                                      <p:cBhvr>
                                        <p:cTn id="99" dur="1" fill="hold">
                                          <p:stCondLst>
                                            <p:cond delay="0"/>
                                          </p:stCondLst>
                                        </p:cTn>
                                        <p:tgtEl>
                                          <p:spTgt spid="61461"/>
                                        </p:tgtEl>
                                        <p:attrNameLst>
                                          <p:attrName>style.visibility</p:attrName>
                                        </p:attrNameLst>
                                      </p:cBhvr>
                                      <p:to>
                                        <p:strVal val="visible"/>
                                      </p:to>
                                    </p:set>
                                    <p:anim calcmode="lin" valueType="num">
                                      <p:cBhvr>
                                        <p:cTn id="100" dur="1000" fill="hold"/>
                                        <p:tgtEl>
                                          <p:spTgt spid="61461"/>
                                        </p:tgtEl>
                                        <p:attrNameLst>
                                          <p:attrName>ppt_w</p:attrName>
                                        </p:attrNameLst>
                                      </p:cBhvr>
                                      <p:tavLst>
                                        <p:tav tm="0">
                                          <p:val>
                                            <p:strVal val="#ppt_w*0.70"/>
                                          </p:val>
                                        </p:tav>
                                        <p:tav tm="100000">
                                          <p:val>
                                            <p:strVal val="#ppt_w"/>
                                          </p:val>
                                        </p:tav>
                                      </p:tavLst>
                                    </p:anim>
                                    <p:anim calcmode="lin" valueType="num">
                                      <p:cBhvr>
                                        <p:cTn id="101" dur="1000" fill="hold"/>
                                        <p:tgtEl>
                                          <p:spTgt spid="61461"/>
                                        </p:tgtEl>
                                        <p:attrNameLst>
                                          <p:attrName>ppt_h</p:attrName>
                                        </p:attrNameLst>
                                      </p:cBhvr>
                                      <p:tavLst>
                                        <p:tav tm="0">
                                          <p:val>
                                            <p:strVal val="#ppt_h"/>
                                          </p:val>
                                        </p:tav>
                                        <p:tav tm="100000">
                                          <p:val>
                                            <p:strVal val="#ppt_h"/>
                                          </p:val>
                                        </p:tav>
                                      </p:tavLst>
                                    </p:anim>
                                    <p:animEffect transition="in" filter="fade">
                                      <p:cBhvr>
                                        <p:cTn id="102" dur="1000"/>
                                        <p:tgtEl>
                                          <p:spTgt spid="61461"/>
                                        </p:tgtEl>
                                      </p:cBhvr>
                                    </p:animEffect>
                                  </p:childTnLst>
                                </p:cTn>
                              </p:par>
                              <p:par>
                                <p:cTn id="103" presetID="55" presetClass="entr" presetSubtype="0" fill="hold" grpId="0" nodeType="withEffect">
                                  <p:stCondLst>
                                    <p:cond delay="0"/>
                                  </p:stCondLst>
                                  <p:childTnLst>
                                    <p:set>
                                      <p:cBhvr>
                                        <p:cTn id="104" dur="1" fill="hold">
                                          <p:stCondLst>
                                            <p:cond delay="0"/>
                                          </p:stCondLst>
                                        </p:cTn>
                                        <p:tgtEl>
                                          <p:spTgt spid="61462"/>
                                        </p:tgtEl>
                                        <p:attrNameLst>
                                          <p:attrName>style.visibility</p:attrName>
                                        </p:attrNameLst>
                                      </p:cBhvr>
                                      <p:to>
                                        <p:strVal val="visible"/>
                                      </p:to>
                                    </p:set>
                                    <p:anim calcmode="lin" valueType="num">
                                      <p:cBhvr>
                                        <p:cTn id="105" dur="1000" fill="hold"/>
                                        <p:tgtEl>
                                          <p:spTgt spid="61462"/>
                                        </p:tgtEl>
                                        <p:attrNameLst>
                                          <p:attrName>ppt_w</p:attrName>
                                        </p:attrNameLst>
                                      </p:cBhvr>
                                      <p:tavLst>
                                        <p:tav tm="0">
                                          <p:val>
                                            <p:strVal val="#ppt_w*0.70"/>
                                          </p:val>
                                        </p:tav>
                                        <p:tav tm="100000">
                                          <p:val>
                                            <p:strVal val="#ppt_w"/>
                                          </p:val>
                                        </p:tav>
                                      </p:tavLst>
                                    </p:anim>
                                    <p:anim calcmode="lin" valueType="num">
                                      <p:cBhvr>
                                        <p:cTn id="106" dur="1000" fill="hold"/>
                                        <p:tgtEl>
                                          <p:spTgt spid="61462"/>
                                        </p:tgtEl>
                                        <p:attrNameLst>
                                          <p:attrName>ppt_h</p:attrName>
                                        </p:attrNameLst>
                                      </p:cBhvr>
                                      <p:tavLst>
                                        <p:tav tm="0">
                                          <p:val>
                                            <p:strVal val="#ppt_h"/>
                                          </p:val>
                                        </p:tav>
                                        <p:tav tm="100000">
                                          <p:val>
                                            <p:strVal val="#ppt_h"/>
                                          </p:val>
                                        </p:tav>
                                      </p:tavLst>
                                    </p:anim>
                                    <p:animEffect transition="in" filter="fade">
                                      <p:cBhvr>
                                        <p:cTn id="107" dur="1000"/>
                                        <p:tgtEl>
                                          <p:spTgt spid="61462"/>
                                        </p:tgtEl>
                                      </p:cBhvr>
                                    </p:animEffect>
                                  </p:childTnLst>
                                </p:cTn>
                              </p:par>
                              <p:par>
                                <p:cTn id="108" presetID="55" presetClass="entr" presetSubtype="0" fill="hold" grpId="0" nodeType="withEffect">
                                  <p:stCondLst>
                                    <p:cond delay="0"/>
                                  </p:stCondLst>
                                  <p:childTnLst>
                                    <p:set>
                                      <p:cBhvr>
                                        <p:cTn id="109" dur="1" fill="hold">
                                          <p:stCondLst>
                                            <p:cond delay="0"/>
                                          </p:stCondLst>
                                        </p:cTn>
                                        <p:tgtEl>
                                          <p:spTgt spid="61463"/>
                                        </p:tgtEl>
                                        <p:attrNameLst>
                                          <p:attrName>style.visibility</p:attrName>
                                        </p:attrNameLst>
                                      </p:cBhvr>
                                      <p:to>
                                        <p:strVal val="visible"/>
                                      </p:to>
                                    </p:set>
                                    <p:anim calcmode="lin" valueType="num">
                                      <p:cBhvr>
                                        <p:cTn id="110" dur="1000" fill="hold"/>
                                        <p:tgtEl>
                                          <p:spTgt spid="61463"/>
                                        </p:tgtEl>
                                        <p:attrNameLst>
                                          <p:attrName>ppt_w</p:attrName>
                                        </p:attrNameLst>
                                      </p:cBhvr>
                                      <p:tavLst>
                                        <p:tav tm="0">
                                          <p:val>
                                            <p:strVal val="#ppt_w*0.70"/>
                                          </p:val>
                                        </p:tav>
                                        <p:tav tm="100000">
                                          <p:val>
                                            <p:strVal val="#ppt_w"/>
                                          </p:val>
                                        </p:tav>
                                      </p:tavLst>
                                    </p:anim>
                                    <p:anim calcmode="lin" valueType="num">
                                      <p:cBhvr>
                                        <p:cTn id="111" dur="1000" fill="hold"/>
                                        <p:tgtEl>
                                          <p:spTgt spid="61463"/>
                                        </p:tgtEl>
                                        <p:attrNameLst>
                                          <p:attrName>ppt_h</p:attrName>
                                        </p:attrNameLst>
                                      </p:cBhvr>
                                      <p:tavLst>
                                        <p:tav tm="0">
                                          <p:val>
                                            <p:strVal val="#ppt_h"/>
                                          </p:val>
                                        </p:tav>
                                        <p:tav tm="100000">
                                          <p:val>
                                            <p:strVal val="#ppt_h"/>
                                          </p:val>
                                        </p:tav>
                                      </p:tavLst>
                                    </p:anim>
                                    <p:animEffect transition="in" filter="fade">
                                      <p:cBhvr>
                                        <p:cTn id="112" dur="1000"/>
                                        <p:tgtEl>
                                          <p:spTgt spid="61463"/>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0" fill="hold" grpId="0" nodeType="clickEffect">
                                  <p:stCondLst>
                                    <p:cond delay="0"/>
                                  </p:stCondLst>
                                  <p:childTnLst>
                                    <p:set>
                                      <p:cBhvr>
                                        <p:cTn id="116" dur="1" fill="hold">
                                          <p:stCondLst>
                                            <p:cond delay="0"/>
                                          </p:stCondLst>
                                        </p:cTn>
                                        <p:tgtEl>
                                          <p:spTgt spid="61473"/>
                                        </p:tgtEl>
                                        <p:attrNameLst>
                                          <p:attrName>style.visibility</p:attrName>
                                        </p:attrNameLst>
                                      </p:cBhvr>
                                      <p:to>
                                        <p:strVal val="visible"/>
                                      </p:to>
                                    </p:set>
                                    <p:anim calcmode="lin" valueType="num">
                                      <p:cBhvr>
                                        <p:cTn id="117" dur="500" fill="hold"/>
                                        <p:tgtEl>
                                          <p:spTgt spid="61473"/>
                                        </p:tgtEl>
                                        <p:attrNameLst>
                                          <p:attrName>ppt_w</p:attrName>
                                        </p:attrNameLst>
                                      </p:cBhvr>
                                      <p:tavLst>
                                        <p:tav tm="0">
                                          <p:val>
                                            <p:fltVal val="0"/>
                                          </p:val>
                                        </p:tav>
                                        <p:tav tm="100000">
                                          <p:val>
                                            <p:strVal val="#ppt_w"/>
                                          </p:val>
                                        </p:tav>
                                      </p:tavLst>
                                    </p:anim>
                                    <p:anim calcmode="lin" valueType="num">
                                      <p:cBhvr>
                                        <p:cTn id="118" dur="500" fill="hold"/>
                                        <p:tgtEl>
                                          <p:spTgt spid="61473"/>
                                        </p:tgtEl>
                                        <p:attrNameLst>
                                          <p:attrName>ppt_h</p:attrName>
                                        </p:attrNameLst>
                                      </p:cBhvr>
                                      <p:tavLst>
                                        <p:tav tm="0">
                                          <p:val>
                                            <p:fltVal val="0"/>
                                          </p:val>
                                        </p:tav>
                                        <p:tav tm="100000">
                                          <p:val>
                                            <p:strVal val="#ppt_h"/>
                                          </p:val>
                                        </p:tav>
                                      </p:tavLst>
                                    </p:anim>
                                    <p:animEffect transition="in" filter="fade">
                                      <p:cBhvr>
                                        <p:cTn id="119" dur="500"/>
                                        <p:tgtEl>
                                          <p:spTgt spid="61473"/>
                                        </p:tgtEl>
                                      </p:cBhvr>
                                    </p:animEffect>
                                  </p:childTnLst>
                                </p:cTn>
                              </p:par>
                            </p:childTnLst>
                          </p:cTn>
                        </p:par>
                      </p:childTnLst>
                    </p:cTn>
                  </p:par>
                  <p:par>
                    <p:cTn id="120" fill="hold">
                      <p:stCondLst>
                        <p:cond delay="indefinite"/>
                      </p:stCondLst>
                      <p:childTnLst>
                        <p:par>
                          <p:cTn id="121" fill="hold">
                            <p:stCondLst>
                              <p:cond delay="0"/>
                            </p:stCondLst>
                            <p:childTnLst>
                              <p:par>
                                <p:cTn id="122" presetID="55" presetClass="entr" presetSubtype="0" fill="hold" grpId="0" nodeType="clickEffect">
                                  <p:stCondLst>
                                    <p:cond delay="0"/>
                                  </p:stCondLst>
                                  <p:childTnLst>
                                    <p:set>
                                      <p:cBhvr>
                                        <p:cTn id="123" dur="1" fill="hold">
                                          <p:stCondLst>
                                            <p:cond delay="0"/>
                                          </p:stCondLst>
                                        </p:cTn>
                                        <p:tgtEl>
                                          <p:spTgt spid="61474"/>
                                        </p:tgtEl>
                                        <p:attrNameLst>
                                          <p:attrName>style.visibility</p:attrName>
                                        </p:attrNameLst>
                                      </p:cBhvr>
                                      <p:to>
                                        <p:strVal val="visible"/>
                                      </p:to>
                                    </p:set>
                                    <p:anim calcmode="lin" valueType="num">
                                      <p:cBhvr>
                                        <p:cTn id="124" dur="1000" fill="hold"/>
                                        <p:tgtEl>
                                          <p:spTgt spid="61474"/>
                                        </p:tgtEl>
                                        <p:attrNameLst>
                                          <p:attrName>ppt_w</p:attrName>
                                        </p:attrNameLst>
                                      </p:cBhvr>
                                      <p:tavLst>
                                        <p:tav tm="0">
                                          <p:val>
                                            <p:strVal val="#ppt_w*0.70"/>
                                          </p:val>
                                        </p:tav>
                                        <p:tav tm="100000">
                                          <p:val>
                                            <p:strVal val="#ppt_w"/>
                                          </p:val>
                                        </p:tav>
                                      </p:tavLst>
                                    </p:anim>
                                    <p:anim calcmode="lin" valueType="num">
                                      <p:cBhvr>
                                        <p:cTn id="125" dur="1000" fill="hold"/>
                                        <p:tgtEl>
                                          <p:spTgt spid="61474"/>
                                        </p:tgtEl>
                                        <p:attrNameLst>
                                          <p:attrName>ppt_h</p:attrName>
                                        </p:attrNameLst>
                                      </p:cBhvr>
                                      <p:tavLst>
                                        <p:tav tm="0">
                                          <p:val>
                                            <p:strVal val="#ppt_h"/>
                                          </p:val>
                                        </p:tav>
                                        <p:tav tm="100000">
                                          <p:val>
                                            <p:strVal val="#ppt_h"/>
                                          </p:val>
                                        </p:tav>
                                      </p:tavLst>
                                    </p:anim>
                                    <p:animEffect transition="in" filter="fade">
                                      <p:cBhvr>
                                        <p:cTn id="126" dur="1000"/>
                                        <p:tgtEl>
                                          <p:spTgt spid="61474"/>
                                        </p:tgtEl>
                                      </p:cBhvr>
                                    </p:animEffect>
                                  </p:childTnLst>
                                </p:cTn>
                              </p:par>
                              <p:par>
                                <p:cTn id="127" presetID="55" presetClass="entr" presetSubtype="0" fill="hold" grpId="0" nodeType="withEffect">
                                  <p:stCondLst>
                                    <p:cond delay="0"/>
                                  </p:stCondLst>
                                  <p:childTnLst>
                                    <p:set>
                                      <p:cBhvr>
                                        <p:cTn id="128" dur="1" fill="hold">
                                          <p:stCondLst>
                                            <p:cond delay="0"/>
                                          </p:stCondLst>
                                        </p:cTn>
                                        <p:tgtEl>
                                          <p:spTgt spid="61476"/>
                                        </p:tgtEl>
                                        <p:attrNameLst>
                                          <p:attrName>style.visibility</p:attrName>
                                        </p:attrNameLst>
                                      </p:cBhvr>
                                      <p:to>
                                        <p:strVal val="visible"/>
                                      </p:to>
                                    </p:set>
                                    <p:anim calcmode="lin" valueType="num">
                                      <p:cBhvr>
                                        <p:cTn id="129" dur="1000" fill="hold"/>
                                        <p:tgtEl>
                                          <p:spTgt spid="61476"/>
                                        </p:tgtEl>
                                        <p:attrNameLst>
                                          <p:attrName>ppt_w</p:attrName>
                                        </p:attrNameLst>
                                      </p:cBhvr>
                                      <p:tavLst>
                                        <p:tav tm="0">
                                          <p:val>
                                            <p:strVal val="#ppt_w*0.70"/>
                                          </p:val>
                                        </p:tav>
                                        <p:tav tm="100000">
                                          <p:val>
                                            <p:strVal val="#ppt_w"/>
                                          </p:val>
                                        </p:tav>
                                      </p:tavLst>
                                    </p:anim>
                                    <p:anim calcmode="lin" valueType="num">
                                      <p:cBhvr>
                                        <p:cTn id="130" dur="1000" fill="hold"/>
                                        <p:tgtEl>
                                          <p:spTgt spid="61476"/>
                                        </p:tgtEl>
                                        <p:attrNameLst>
                                          <p:attrName>ppt_h</p:attrName>
                                        </p:attrNameLst>
                                      </p:cBhvr>
                                      <p:tavLst>
                                        <p:tav tm="0">
                                          <p:val>
                                            <p:strVal val="#ppt_h"/>
                                          </p:val>
                                        </p:tav>
                                        <p:tav tm="100000">
                                          <p:val>
                                            <p:strVal val="#ppt_h"/>
                                          </p:val>
                                        </p:tav>
                                      </p:tavLst>
                                    </p:anim>
                                    <p:animEffect transition="in" filter="fade">
                                      <p:cBhvr>
                                        <p:cTn id="131" dur="1000"/>
                                        <p:tgtEl>
                                          <p:spTgt spid="61476"/>
                                        </p:tgtEl>
                                      </p:cBhvr>
                                    </p:animEffect>
                                  </p:childTnLst>
                                </p:cTn>
                              </p:par>
                            </p:childTnLst>
                          </p:cTn>
                        </p:par>
                      </p:childTnLst>
                    </p:cTn>
                  </p:par>
                  <p:par>
                    <p:cTn id="132" fill="hold">
                      <p:stCondLst>
                        <p:cond delay="indefinite"/>
                      </p:stCondLst>
                      <p:childTnLst>
                        <p:par>
                          <p:cTn id="133" fill="hold">
                            <p:stCondLst>
                              <p:cond delay="0"/>
                            </p:stCondLst>
                            <p:childTnLst>
                              <p:par>
                                <p:cTn id="134" presetID="18" presetClass="entr" presetSubtype="6" fill="hold" grpId="0" nodeType="clickEffect">
                                  <p:stCondLst>
                                    <p:cond delay="0"/>
                                  </p:stCondLst>
                                  <p:childTnLst>
                                    <p:set>
                                      <p:cBhvr>
                                        <p:cTn id="135" dur="1" fill="hold">
                                          <p:stCondLst>
                                            <p:cond delay="0"/>
                                          </p:stCondLst>
                                        </p:cTn>
                                        <p:tgtEl>
                                          <p:spTgt spid="61475"/>
                                        </p:tgtEl>
                                        <p:attrNameLst>
                                          <p:attrName>style.visibility</p:attrName>
                                        </p:attrNameLst>
                                      </p:cBhvr>
                                      <p:to>
                                        <p:strVal val="visible"/>
                                      </p:to>
                                    </p:set>
                                    <p:animEffect transition="in" filter="strips(downRight)">
                                      <p:cBhvr>
                                        <p:cTn id="136" dur="500"/>
                                        <p:tgtEl>
                                          <p:spTgt spid="61475"/>
                                        </p:tgtEl>
                                      </p:cBhvr>
                                    </p:animEffect>
                                  </p:childTnLst>
                                </p:cTn>
                              </p:par>
                            </p:childTnLst>
                          </p:cTn>
                        </p:par>
                      </p:childTnLst>
                    </p:cTn>
                  </p:par>
                  <p:par>
                    <p:cTn id="137" fill="hold">
                      <p:stCondLst>
                        <p:cond delay="indefinite"/>
                      </p:stCondLst>
                      <p:childTnLst>
                        <p:par>
                          <p:cTn id="138" fill="hold">
                            <p:stCondLst>
                              <p:cond delay="0"/>
                            </p:stCondLst>
                            <p:childTnLst>
                              <p:par>
                                <p:cTn id="139" presetID="53" presetClass="entr" presetSubtype="0" fill="hold" grpId="0" nodeType="clickEffect">
                                  <p:stCondLst>
                                    <p:cond delay="0"/>
                                  </p:stCondLst>
                                  <p:childTnLst>
                                    <p:set>
                                      <p:cBhvr>
                                        <p:cTn id="140" dur="1" fill="hold">
                                          <p:stCondLst>
                                            <p:cond delay="0"/>
                                          </p:stCondLst>
                                        </p:cTn>
                                        <p:tgtEl>
                                          <p:spTgt spid="61480"/>
                                        </p:tgtEl>
                                        <p:attrNameLst>
                                          <p:attrName>style.visibility</p:attrName>
                                        </p:attrNameLst>
                                      </p:cBhvr>
                                      <p:to>
                                        <p:strVal val="visible"/>
                                      </p:to>
                                    </p:set>
                                    <p:anim calcmode="lin" valueType="num">
                                      <p:cBhvr>
                                        <p:cTn id="141" dur="500" fill="hold"/>
                                        <p:tgtEl>
                                          <p:spTgt spid="61480"/>
                                        </p:tgtEl>
                                        <p:attrNameLst>
                                          <p:attrName>ppt_w</p:attrName>
                                        </p:attrNameLst>
                                      </p:cBhvr>
                                      <p:tavLst>
                                        <p:tav tm="0">
                                          <p:val>
                                            <p:fltVal val="0"/>
                                          </p:val>
                                        </p:tav>
                                        <p:tav tm="100000">
                                          <p:val>
                                            <p:strVal val="#ppt_w"/>
                                          </p:val>
                                        </p:tav>
                                      </p:tavLst>
                                    </p:anim>
                                    <p:anim calcmode="lin" valueType="num">
                                      <p:cBhvr>
                                        <p:cTn id="142" dur="500" fill="hold"/>
                                        <p:tgtEl>
                                          <p:spTgt spid="61480"/>
                                        </p:tgtEl>
                                        <p:attrNameLst>
                                          <p:attrName>ppt_h</p:attrName>
                                        </p:attrNameLst>
                                      </p:cBhvr>
                                      <p:tavLst>
                                        <p:tav tm="0">
                                          <p:val>
                                            <p:fltVal val="0"/>
                                          </p:val>
                                        </p:tav>
                                        <p:tav tm="100000">
                                          <p:val>
                                            <p:strVal val="#ppt_h"/>
                                          </p:val>
                                        </p:tav>
                                      </p:tavLst>
                                    </p:anim>
                                    <p:animEffect transition="in" filter="fade">
                                      <p:cBhvr>
                                        <p:cTn id="143" dur="500"/>
                                        <p:tgtEl>
                                          <p:spTgt spid="61480"/>
                                        </p:tgtEl>
                                      </p:cBhvr>
                                    </p:animEffect>
                                  </p:childTnLst>
                                </p:cTn>
                              </p:par>
                            </p:childTnLst>
                          </p:cTn>
                        </p:par>
                      </p:childTnLst>
                    </p:cTn>
                  </p:par>
                  <p:par>
                    <p:cTn id="144" fill="hold">
                      <p:stCondLst>
                        <p:cond delay="indefinite"/>
                      </p:stCondLst>
                      <p:childTnLst>
                        <p:par>
                          <p:cTn id="145" fill="hold">
                            <p:stCondLst>
                              <p:cond delay="0"/>
                            </p:stCondLst>
                            <p:childTnLst>
                              <p:par>
                                <p:cTn id="146" presetID="55" presetClass="entr" presetSubtype="0" fill="hold" grpId="0" nodeType="clickEffect">
                                  <p:stCondLst>
                                    <p:cond delay="0"/>
                                  </p:stCondLst>
                                  <p:childTnLst>
                                    <p:set>
                                      <p:cBhvr>
                                        <p:cTn id="147" dur="1" fill="hold">
                                          <p:stCondLst>
                                            <p:cond delay="0"/>
                                          </p:stCondLst>
                                        </p:cTn>
                                        <p:tgtEl>
                                          <p:spTgt spid="61477"/>
                                        </p:tgtEl>
                                        <p:attrNameLst>
                                          <p:attrName>style.visibility</p:attrName>
                                        </p:attrNameLst>
                                      </p:cBhvr>
                                      <p:to>
                                        <p:strVal val="visible"/>
                                      </p:to>
                                    </p:set>
                                    <p:anim calcmode="lin" valueType="num">
                                      <p:cBhvr>
                                        <p:cTn id="148" dur="1000" fill="hold"/>
                                        <p:tgtEl>
                                          <p:spTgt spid="61477"/>
                                        </p:tgtEl>
                                        <p:attrNameLst>
                                          <p:attrName>ppt_w</p:attrName>
                                        </p:attrNameLst>
                                      </p:cBhvr>
                                      <p:tavLst>
                                        <p:tav tm="0">
                                          <p:val>
                                            <p:strVal val="#ppt_w*0.70"/>
                                          </p:val>
                                        </p:tav>
                                        <p:tav tm="100000">
                                          <p:val>
                                            <p:strVal val="#ppt_w"/>
                                          </p:val>
                                        </p:tav>
                                      </p:tavLst>
                                    </p:anim>
                                    <p:anim calcmode="lin" valueType="num">
                                      <p:cBhvr>
                                        <p:cTn id="149" dur="1000" fill="hold"/>
                                        <p:tgtEl>
                                          <p:spTgt spid="61477"/>
                                        </p:tgtEl>
                                        <p:attrNameLst>
                                          <p:attrName>ppt_h</p:attrName>
                                        </p:attrNameLst>
                                      </p:cBhvr>
                                      <p:tavLst>
                                        <p:tav tm="0">
                                          <p:val>
                                            <p:strVal val="#ppt_h"/>
                                          </p:val>
                                        </p:tav>
                                        <p:tav tm="100000">
                                          <p:val>
                                            <p:strVal val="#ppt_h"/>
                                          </p:val>
                                        </p:tav>
                                      </p:tavLst>
                                    </p:anim>
                                    <p:animEffect transition="in" filter="fade">
                                      <p:cBhvr>
                                        <p:cTn id="150" dur="1000"/>
                                        <p:tgtEl>
                                          <p:spTgt spid="61477"/>
                                        </p:tgtEl>
                                      </p:cBhvr>
                                    </p:animEffect>
                                  </p:childTnLst>
                                </p:cTn>
                              </p:par>
                              <p:par>
                                <p:cTn id="151" presetID="55" presetClass="entr" presetSubtype="0" fill="hold" grpId="0" nodeType="withEffect">
                                  <p:stCondLst>
                                    <p:cond delay="0"/>
                                  </p:stCondLst>
                                  <p:childTnLst>
                                    <p:set>
                                      <p:cBhvr>
                                        <p:cTn id="152" dur="1" fill="hold">
                                          <p:stCondLst>
                                            <p:cond delay="0"/>
                                          </p:stCondLst>
                                        </p:cTn>
                                        <p:tgtEl>
                                          <p:spTgt spid="61478"/>
                                        </p:tgtEl>
                                        <p:attrNameLst>
                                          <p:attrName>style.visibility</p:attrName>
                                        </p:attrNameLst>
                                      </p:cBhvr>
                                      <p:to>
                                        <p:strVal val="visible"/>
                                      </p:to>
                                    </p:set>
                                    <p:anim calcmode="lin" valueType="num">
                                      <p:cBhvr>
                                        <p:cTn id="153" dur="1000" fill="hold"/>
                                        <p:tgtEl>
                                          <p:spTgt spid="61478"/>
                                        </p:tgtEl>
                                        <p:attrNameLst>
                                          <p:attrName>ppt_w</p:attrName>
                                        </p:attrNameLst>
                                      </p:cBhvr>
                                      <p:tavLst>
                                        <p:tav tm="0">
                                          <p:val>
                                            <p:strVal val="#ppt_w*0.70"/>
                                          </p:val>
                                        </p:tav>
                                        <p:tav tm="100000">
                                          <p:val>
                                            <p:strVal val="#ppt_w"/>
                                          </p:val>
                                        </p:tav>
                                      </p:tavLst>
                                    </p:anim>
                                    <p:anim calcmode="lin" valueType="num">
                                      <p:cBhvr>
                                        <p:cTn id="154" dur="1000" fill="hold"/>
                                        <p:tgtEl>
                                          <p:spTgt spid="61478"/>
                                        </p:tgtEl>
                                        <p:attrNameLst>
                                          <p:attrName>ppt_h</p:attrName>
                                        </p:attrNameLst>
                                      </p:cBhvr>
                                      <p:tavLst>
                                        <p:tav tm="0">
                                          <p:val>
                                            <p:strVal val="#ppt_h"/>
                                          </p:val>
                                        </p:tav>
                                        <p:tav tm="100000">
                                          <p:val>
                                            <p:strVal val="#ppt_h"/>
                                          </p:val>
                                        </p:tav>
                                      </p:tavLst>
                                    </p:anim>
                                    <p:animEffect transition="in" filter="fade">
                                      <p:cBhvr>
                                        <p:cTn id="155" dur="1000"/>
                                        <p:tgtEl>
                                          <p:spTgt spid="61478"/>
                                        </p:tgtEl>
                                      </p:cBhvr>
                                    </p:animEffect>
                                  </p:childTnLst>
                                </p:cTn>
                              </p:par>
                            </p:childTnLst>
                          </p:cTn>
                        </p:par>
                      </p:childTnLst>
                    </p:cTn>
                  </p:par>
                  <p:par>
                    <p:cTn id="156" fill="hold">
                      <p:stCondLst>
                        <p:cond delay="indefinite"/>
                      </p:stCondLst>
                      <p:childTnLst>
                        <p:par>
                          <p:cTn id="157" fill="hold">
                            <p:stCondLst>
                              <p:cond delay="0"/>
                            </p:stCondLst>
                            <p:childTnLst>
                              <p:par>
                                <p:cTn id="158" presetID="53" presetClass="entr" presetSubtype="0" fill="hold" grpId="0" nodeType="clickEffect">
                                  <p:stCondLst>
                                    <p:cond delay="0"/>
                                  </p:stCondLst>
                                  <p:childTnLst>
                                    <p:set>
                                      <p:cBhvr>
                                        <p:cTn id="159" dur="1" fill="hold">
                                          <p:stCondLst>
                                            <p:cond delay="0"/>
                                          </p:stCondLst>
                                        </p:cTn>
                                        <p:tgtEl>
                                          <p:spTgt spid="61479"/>
                                        </p:tgtEl>
                                        <p:attrNameLst>
                                          <p:attrName>style.visibility</p:attrName>
                                        </p:attrNameLst>
                                      </p:cBhvr>
                                      <p:to>
                                        <p:strVal val="visible"/>
                                      </p:to>
                                    </p:set>
                                    <p:anim calcmode="lin" valueType="num">
                                      <p:cBhvr>
                                        <p:cTn id="160" dur="500" fill="hold"/>
                                        <p:tgtEl>
                                          <p:spTgt spid="61479"/>
                                        </p:tgtEl>
                                        <p:attrNameLst>
                                          <p:attrName>ppt_w</p:attrName>
                                        </p:attrNameLst>
                                      </p:cBhvr>
                                      <p:tavLst>
                                        <p:tav tm="0">
                                          <p:val>
                                            <p:fltVal val="0"/>
                                          </p:val>
                                        </p:tav>
                                        <p:tav tm="100000">
                                          <p:val>
                                            <p:strVal val="#ppt_w"/>
                                          </p:val>
                                        </p:tav>
                                      </p:tavLst>
                                    </p:anim>
                                    <p:anim calcmode="lin" valueType="num">
                                      <p:cBhvr>
                                        <p:cTn id="161" dur="500" fill="hold"/>
                                        <p:tgtEl>
                                          <p:spTgt spid="61479"/>
                                        </p:tgtEl>
                                        <p:attrNameLst>
                                          <p:attrName>ppt_h</p:attrName>
                                        </p:attrNameLst>
                                      </p:cBhvr>
                                      <p:tavLst>
                                        <p:tav tm="0">
                                          <p:val>
                                            <p:fltVal val="0"/>
                                          </p:val>
                                        </p:tav>
                                        <p:tav tm="100000">
                                          <p:val>
                                            <p:strVal val="#ppt_h"/>
                                          </p:val>
                                        </p:tav>
                                      </p:tavLst>
                                    </p:anim>
                                    <p:animEffect transition="in" filter="fade">
                                      <p:cBhvr>
                                        <p:cTn id="162" dur="500"/>
                                        <p:tgtEl>
                                          <p:spTgt spid="61479"/>
                                        </p:tgtEl>
                                      </p:cBhvr>
                                    </p:animEffect>
                                  </p:childTnLst>
                                </p:cTn>
                              </p:par>
                            </p:childTnLst>
                          </p:cTn>
                        </p:par>
                      </p:childTnLst>
                    </p:cTn>
                  </p:par>
                  <p:par>
                    <p:cTn id="163" fill="hold">
                      <p:stCondLst>
                        <p:cond delay="indefinite"/>
                      </p:stCondLst>
                      <p:childTnLst>
                        <p:par>
                          <p:cTn id="164" fill="hold">
                            <p:stCondLst>
                              <p:cond delay="0"/>
                            </p:stCondLst>
                            <p:childTnLst>
                              <p:par>
                                <p:cTn id="165" presetID="55" presetClass="entr" presetSubtype="0" fill="hold" grpId="0" nodeType="clickEffect">
                                  <p:stCondLst>
                                    <p:cond delay="0"/>
                                  </p:stCondLst>
                                  <p:childTnLst>
                                    <p:set>
                                      <p:cBhvr>
                                        <p:cTn id="166" dur="1" fill="hold">
                                          <p:stCondLst>
                                            <p:cond delay="0"/>
                                          </p:stCondLst>
                                        </p:cTn>
                                        <p:tgtEl>
                                          <p:spTgt spid="61481"/>
                                        </p:tgtEl>
                                        <p:attrNameLst>
                                          <p:attrName>style.visibility</p:attrName>
                                        </p:attrNameLst>
                                      </p:cBhvr>
                                      <p:to>
                                        <p:strVal val="visible"/>
                                      </p:to>
                                    </p:set>
                                    <p:anim calcmode="lin" valueType="num">
                                      <p:cBhvr>
                                        <p:cTn id="167" dur="1000" fill="hold"/>
                                        <p:tgtEl>
                                          <p:spTgt spid="61481"/>
                                        </p:tgtEl>
                                        <p:attrNameLst>
                                          <p:attrName>ppt_w</p:attrName>
                                        </p:attrNameLst>
                                      </p:cBhvr>
                                      <p:tavLst>
                                        <p:tav tm="0">
                                          <p:val>
                                            <p:strVal val="#ppt_w*0.70"/>
                                          </p:val>
                                        </p:tav>
                                        <p:tav tm="100000">
                                          <p:val>
                                            <p:strVal val="#ppt_w"/>
                                          </p:val>
                                        </p:tav>
                                      </p:tavLst>
                                    </p:anim>
                                    <p:anim calcmode="lin" valueType="num">
                                      <p:cBhvr>
                                        <p:cTn id="168" dur="1000" fill="hold"/>
                                        <p:tgtEl>
                                          <p:spTgt spid="61481"/>
                                        </p:tgtEl>
                                        <p:attrNameLst>
                                          <p:attrName>ppt_h</p:attrName>
                                        </p:attrNameLst>
                                      </p:cBhvr>
                                      <p:tavLst>
                                        <p:tav tm="0">
                                          <p:val>
                                            <p:strVal val="#ppt_h"/>
                                          </p:val>
                                        </p:tav>
                                        <p:tav tm="100000">
                                          <p:val>
                                            <p:strVal val="#ppt_h"/>
                                          </p:val>
                                        </p:tav>
                                      </p:tavLst>
                                    </p:anim>
                                    <p:animEffect transition="in" filter="fade">
                                      <p:cBhvr>
                                        <p:cTn id="169" dur="1000"/>
                                        <p:tgtEl>
                                          <p:spTgt spid="61481"/>
                                        </p:tgtEl>
                                      </p:cBhvr>
                                    </p:animEffect>
                                  </p:childTnLst>
                                </p:cTn>
                              </p:par>
                              <p:par>
                                <p:cTn id="170" presetID="55" presetClass="entr" presetSubtype="0" fill="hold" grpId="0" nodeType="withEffect">
                                  <p:stCondLst>
                                    <p:cond delay="0"/>
                                  </p:stCondLst>
                                  <p:childTnLst>
                                    <p:set>
                                      <p:cBhvr>
                                        <p:cTn id="171" dur="1" fill="hold">
                                          <p:stCondLst>
                                            <p:cond delay="0"/>
                                          </p:stCondLst>
                                        </p:cTn>
                                        <p:tgtEl>
                                          <p:spTgt spid="61483"/>
                                        </p:tgtEl>
                                        <p:attrNameLst>
                                          <p:attrName>style.visibility</p:attrName>
                                        </p:attrNameLst>
                                      </p:cBhvr>
                                      <p:to>
                                        <p:strVal val="visible"/>
                                      </p:to>
                                    </p:set>
                                    <p:anim calcmode="lin" valueType="num">
                                      <p:cBhvr>
                                        <p:cTn id="172" dur="1000" fill="hold"/>
                                        <p:tgtEl>
                                          <p:spTgt spid="61483"/>
                                        </p:tgtEl>
                                        <p:attrNameLst>
                                          <p:attrName>ppt_w</p:attrName>
                                        </p:attrNameLst>
                                      </p:cBhvr>
                                      <p:tavLst>
                                        <p:tav tm="0">
                                          <p:val>
                                            <p:strVal val="#ppt_w*0.70"/>
                                          </p:val>
                                        </p:tav>
                                        <p:tav tm="100000">
                                          <p:val>
                                            <p:strVal val="#ppt_w"/>
                                          </p:val>
                                        </p:tav>
                                      </p:tavLst>
                                    </p:anim>
                                    <p:anim calcmode="lin" valueType="num">
                                      <p:cBhvr>
                                        <p:cTn id="173" dur="1000" fill="hold"/>
                                        <p:tgtEl>
                                          <p:spTgt spid="61483"/>
                                        </p:tgtEl>
                                        <p:attrNameLst>
                                          <p:attrName>ppt_h</p:attrName>
                                        </p:attrNameLst>
                                      </p:cBhvr>
                                      <p:tavLst>
                                        <p:tav tm="0">
                                          <p:val>
                                            <p:strVal val="#ppt_h"/>
                                          </p:val>
                                        </p:tav>
                                        <p:tav tm="100000">
                                          <p:val>
                                            <p:strVal val="#ppt_h"/>
                                          </p:val>
                                        </p:tav>
                                      </p:tavLst>
                                    </p:anim>
                                    <p:animEffect transition="in" filter="fade">
                                      <p:cBhvr>
                                        <p:cTn id="174" dur="1000"/>
                                        <p:tgtEl>
                                          <p:spTgt spid="61483"/>
                                        </p:tgtEl>
                                      </p:cBhvr>
                                    </p:animEffect>
                                  </p:childTnLst>
                                </p:cTn>
                              </p:par>
                            </p:childTnLst>
                          </p:cTn>
                        </p:par>
                      </p:childTnLst>
                    </p:cTn>
                  </p:par>
                  <p:par>
                    <p:cTn id="175" fill="hold">
                      <p:stCondLst>
                        <p:cond delay="indefinite"/>
                      </p:stCondLst>
                      <p:childTnLst>
                        <p:par>
                          <p:cTn id="176" fill="hold">
                            <p:stCondLst>
                              <p:cond delay="0"/>
                            </p:stCondLst>
                            <p:childTnLst>
                              <p:par>
                                <p:cTn id="177" presetID="18" presetClass="entr" presetSubtype="6" fill="hold" grpId="0" nodeType="clickEffect">
                                  <p:stCondLst>
                                    <p:cond delay="0"/>
                                  </p:stCondLst>
                                  <p:childTnLst>
                                    <p:set>
                                      <p:cBhvr>
                                        <p:cTn id="178" dur="1" fill="hold">
                                          <p:stCondLst>
                                            <p:cond delay="0"/>
                                          </p:stCondLst>
                                        </p:cTn>
                                        <p:tgtEl>
                                          <p:spTgt spid="61482"/>
                                        </p:tgtEl>
                                        <p:attrNameLst>
                                          <p:attrName>style.visibility</p:attrName>
                                        </p:attrNameLst>
                                      </p:cBhvr>
                                      <p:to>
                                        <p:strVal val="visible"/>
                                      </p:to>
                                    </p:set>
                                    <p:animEffect transition="in" filter="strips(downRight)">
                                      <p:cBhvr>
                                        <p:cTn id="179" dur="500"/>
                                        <p:tgtEl>
                                          <p:spTgt spid="61482"/>
                                        </p:tgtEl>
                                      </p:cBhvr>
                                    </p:animEffect>
                                  </p:childTnLst>
                                </p:cTn>
                              </p:par>
                              <p:par>
                                <p:cTn id="180" presetID="18" presetClass="entr" presetSubtype="6" fill="hold" grpId="0" nodeType="withEffect">
                                  <p:stCondLst>
                                    <p:cond delay="0"/>
                                  </p:stCondLst>
                                  <p:childTnLst>
                                    <p:set>
                                      <p:cBhvr>
                                        <p:cTn id="181" dur="1" fill="hold">
                                          <p:stCondLst>
                                            <p:cond delay="0"/>
                                          </p:stCondLst>
                                        </p:cTn>
                                        <p:tgtEl>
                                          <p:spTgt spid="61488"/>
                                        </p:tgtEl>
                                        <p:attrNameLst>
                                          <p:attrName>style.visibility</p:attrName>
                                        </p:attrNameLst>
                                      </p:cBhvr>
                                      <p:to>
                                        <p:strVal val="visible"/>
                                      </p:to>
                                    </p:set>
                                    <p:animEffect transition="in" filter="strips(downRight)">
                                      <p:cBhvr>
                                        <p:cTn id="182" dur="500"/>
                                        <p:tgtEl>
                                          <p:spTgt spid="61488"/>
                                        </p:tgtEl>
                                      </p:cBhvr>
                                    </p:animEffect>
                                  </p:childTnLst>
                                </p:cTn>
                              </p:par>
                            </p:childTnLst>
                          </p:cTn>
                        </p:par>
                      </p:childTnLst>
                    </p:cTn>
                  </p:par>
                  <p:par>
                    <p:cTn id="183" fill="hold">
                      <p:stCondLst>
                        <p:cond delay="indefinite"/>
                      </p:stCondLst>
                      <p:childTnLst>
                        <p:par>
                          <p:cTn id="184" fill="hold">
                            <p:stCondLst>
                              <p:cond delay="0"/>
                            </p:stCondLst>
                            <p:childTnLst>
                              <p:par>
                                <p:cTn id="185" presetID="53" presetClass="entr" presetSubtype="0" fill="hold" grpId="0" nodeType="clickEffect">
                                  <p:stCondLst>
                                    <p:cond delay="0"/>
                                  </p:stCondLst>
                                  <p:childTnLst>
                                    <p:set>
                                      <p:cBhvr>
                                        <p:cTn id="186" dur="1" fill="hold">
                                          <p:stCondLst>
                                            <p:cond delay="0"/>
                                          </p:stCondLst>
                                        </p:cTn>
                                        <p:tgtEl>
                                          <p:spTgt spid="61487"/>
                                        </p:tgtEl>
                                        <p:attrNameLst>
                                          <p:attrName>style.visibility</p:attrName>
                                        </p:attrNameLst>
                                      </p:cBhvr>
                                      <p:to>
                                        <p:strVal val="visible"/>
                                      </p:to>
                                    </p:set>
                                    <p:anim calcmode="lin" valueType="num">
                                      <p:cBhvr>
                                        <p:cTn id="187" dur="500" fill="hold"/>
                                        <p:tgtEl>
                                          <p:spTgt spid="61487"/>
                                        </p:tgtEl>
                                        <p:attrNameLst>
                                          <p:attrName>ppt_w</p:attrName>
                                        </p:attrNameLst>
                                      </p:cBhvr>
                                      <p:tavLst>
                                        <p:tav tm="0">
                                          <p:val>
                                            <p:fltVal val="0"/>
                                          </p:val>
                                        </p:tav>
                                        <p:tav tm="100000">
                                          <p:val>
                                            <p:strVal val="#ppt_w"/>
                                          </p:val>
                                        </p:tav>
                                      </p:tavLst>
                                    </p:anim>
                                    <p:anim calcmode="lin" valueType="num">
                                      <p:cBhvr>
                                        <p:cTn id="188" dur="500" fill="hold"/>
                                        <p:tgtEl>
                                          <p:spTgt spid="61487"/>
                                        </p:tgtEl>
                                        <p:attrNameLst>
                                          <p:attrName>ppt_h</p:attrName>
                                        </p:attrNameLst>
                                      </p:cBhvr>
                                      <p:tavLst>
                                        <p:tav tm="0">
                                          <p:val>
                                            <p:fltVal val="0"/>
                                          </p:val>
                                        </p:tav>
                                        <p:tav tm="100000">
                                          <p:val>
                                            <p:strVal val="#ppt_h"/>
                                          </p:val>
                                        </p:tav>
                                      </p:tavLst>
                                    </p:anim>
                                    <p:animEffect transition="in" filter="fade">
                                      <p:cBhvr>
                                        <p:cTn id="189" dur="500"/>
                                        <p:tgtEl>
                                          <p:spTgt spid="61487"/>
                                        </p:tgtEl>
                                      </p:cBhvr>
                                    </p:animEffect>
                                  </p:childTnLst>
                                </p:cTn>
                              </p:par>
                            </p:childTnLst>
                          </p:cTn>
                        </p:par>
                      </p:childTnLst>
                    </p:cTn>
                  </p:par>
                  <p:par>
                    <p:cTn id="190" fill="hold">
                      <p:stCondLst>
                        <p:cond delay="indefinite"/>
                      </p:stCondLst>
                      <p:childTnLst>
                        <p:par>
                          <p:cTn id="191" fill="hold">
                            <p:stCondLst>
                              <p:cond delay="0"/>
                            </p:stCondLst>
                            <p:childTnLst>
                              <p:par>
                                <p:cTn id="192" presetID="55" presetClass="entr" presetSubtype="0" fill="hold" grpId="0" nodeType="clickEffect">
                                  <p:stCondLst>
                                    <p:cond delay="0"/>
                                  </p:stCondLst>
                                  <p:childTnLst>
                                    <p:set>
                                      <p:cBhvr>
                                        <p:cTn id="193" dur="1" fill="hold">
                                          <p:stCondLst>
                                            <p:cond delay="0"/>
                                          </p:stCondLst>
                                        </p:cTn>
                                        <p:tgtEl>
                                          <p:spTgt spid="61484"/>
                                        </p:tgtEl>
                                        <p:attrNameLst>
                                          <p:attrName>style.visibility</p:attrName>
                                        </p:attrNameLst>
                                      </p:cBhvr>
                                      <p:to>
                                        <p:strVal val="visible"/>
                                      </p:to>
                                    </p:set>
                                    <p:anim calcmode="lin" valueType="num">
                                      <p:cBhvr>
                                        <p:cTn id="194" dur="1000" fill="hold"/>
                                        <p:tgtEl>
                                          <p:spTgt spid="61484"/>
                                        </p:tgtEl>
                                        <p:attrNameLst>
                                          <p:attrName>ppt_w</p:attrName>
                                        </p:attrNameLst>
                                      </p:cBhvr>
                                      <p:tavLst>
                                        <p:tav tm="0">
                                          <p:val>
                                            <p:strVal val="#ppt_w*0.70"/>
                                          </p:val>
                                        </p:tav>
                                        <p:tav tm="100000">
                                          <p:val>
                                            <p:strVal val="#ppt_w"/>
                                          </p:val>
                                        </p:tav>
                                      </p:tavLst>
                                    </p:anim>
                                    <p:anim calcmode="lin" valueType="num">
                                      <p:cBhvr>
                                        <p:cTn id="195" dur="1000" fill="hold"/>
                                        <p:tgtEl>
                                          <p:spTgt spid="61484"/>
                                        </p:tgtEl>
                                        <p:attrNameLst>
                                          <p:attrName>ppt_h</p:attrName>
                                        </p:attrNameLst>
                                      </p:cBhvr>
                                      <p:tavLst>
                                        <p:tav tm="0">
                                          <p:val>
                                            <p:strVal val="#ppt_h"/>
                                          </p:val>
                                        </p:tav>
                                        <p:tav tm="100000">
                                          <p:val>
                                            <p:strVal val="#ppt_h"/>
                                          </p:val>
                                        </p:tav>
                                      </p:tavLst>
                                    </p:anim>
                                    <p:animEffect transition="in" filter="fade">
                                      <p:cBhvr>
                                        <p:cTn id="196" dur="1000"/>
                                        <p:tgtEl>
                                          <p:spTgt spid="61484"/>
                                        </p:tgtEl>
                                      </p:cBhvr>
                                    </p:animEffect>
                                  </p:childTnLst>
                                </p:cTn>
                              </p:par>
                              <p:par>
                                <p:cTn id="197" presetID="55" presetClass="entr" presetSubtype="0" fill="hold" grpId="0" nodeType="withEffect">
                                  <p:stCondLst>
                                    <p:cond delay="0"/>
                                  </p:stCondLst>
                                  <p:childTnLst>
                                    <p:set>
                                      <p:cBhvr>
                                        <p:cTn id="198" dur="1" fill="hold">
                                          <p:stCondLst>
                                            <p:cond delay="0"/>
                                          </p:stCondLst>
                                        </p:cTn>
                                        <p:tgtEl>
                                          <p:spTgt spid="61485"/>
                                        </p:tgtEl>
                                        <p:attrNameLst>
                                          <p:attrName>style.visibility</p:attrName>
                                        </p:attrNameLst>
                                      </p:cBhvr>
                                      <p:to>
                                        <p:strVal val="visible"/>
                                      </p:to>
                                    </p:set>
                                    <p:anim calcmode="lin" valueType="num">
                                      <p:cBhvr>
                                        <p:cTn id="199" dur="1000" fill="hold"/>
                                        <p:tgtEl>
                                          <p:spTgt spid="61485"/>
                                        </p:tgtEl>
                                        <p:attrNameLst>
                                          <p:attrName>ppt_w</p:attrName>
                                        </p:attrNameLst>
                                      </p:cBhvr>
                                      <p:tavLst>
                                        <p:tav tm="0">
                                          <p:val>
                                            <p:strVal val="#ppt_w*0.70"/>
                                          </p:val>
                                        </p:tav>
                                        <p:tav tm="100000">
                                          <p:val>
                                            <p:strVal val="#ppt_w"/>
                                          </p:val>
                                        </p:tav>
                                      </p:tavLst>
                                    </p:anim>
                                    <p:anim calcmode="lin" valueType="num">
                                      <p:cBhvr>
                                        <p:cTn id="200" dur="1000" fill="hold"/>
                                        <p:tgtEl>
                                          <p:spTgt spid="61485"/>
                                        </p:tgtEl>
                                        <p:attrNameLst>
                                          <p:attrName>ppt_h</p:attrName>
                                        </p:attrNameLst>
                                      </p:cBhvr>
                                      <p:tavLst>
                                        <p:tav tm="0">
                                          <p:val>
                                            <p:strVal val="#ppt_h"/>
                                          </p:val>
                                        </p:tav>
                                        <p:tav tm="100000">
                                          <p:val>
                                            <p:strVal val="#ppt_h"/>
                                          </p:val>
                                        </p:tav>
                                      </p:tavLst>
                                    </p:anim>
                                    <p:animEffect transition="in" filter="fade">
                                      <p:cBhvr>
                                        <p:cTn id="201" dur="1000"/>
                                        <p:tgtEl>
                                          <p:spTgt spid="61485"/>
                                        </p:tgtEl>
                                      </p:cBhvr>
                                    </p:animEffect>
                                  </p:childTnLst>
                                </p:cTn>
                              </p:par>
                              <p:par>
                                <p:cTn id="202" presetID="55" presetClass="entr" presetSubtype="0" fill="hold" grpId="0" nodeType="withEffect">
                                  <p:stCondLst>
                                    <p:cond delay="0"/>
                                  </p:stCondLst>
                                  <p:childTnLst>
                                    <p:set>
                                      <p:cBhvr>
                                        <p:cTn id="203" dur="1" fill="hold">
                                          <p:stCondLst>
                                            <p:cond delay="0"/>
                                          </p:stCondLst>
                                        </p:cTn>
                                        <p:tgtEl>
                                          <p:spTgt spid="61489"/>
                                        </p:tgtEl>
                                        <p:attrNameLst>
                                          <p:attrName>style.visibility</p:attrName>
                                        </p:attrNameLst>
                                      </p:cBhvr>
                                      <p:to>
                                        <p:strVal val="visible"/>
                                      </p:to>
                                    </p:set>
                                    <p:anim calcmode="lin" valueType="num">
                                      <p:cBhvr>
                                        <p:cTn id="204" dur="1000" fill="hold"/>
                                        <p:tgtEl>
                                          <p:spTgt spid="61489"/>
                                        </p:tgtEl>
                                        <p:attrNameLst>
                                          <p:attrName>ppt_w</p:attrName>
                                        </p:attrNameLst>
                                      </p:cBhvr>
                                      <p:tavLst>
                                        <p:tav tm="0">
                                          <p:val>
                                            <p:strVal val="#ppt_w*0.70"/>
                                          </p:val>
                                        </p:tav>
                                        <p:tav tm="100000">
                                          <p:val>
                                            <p:strVal val="#ppt_w"/>
                                          </p:val>
                                        </p:tav>
                                      </p:tavLst>
                                    </p:anim>
                                    <p:anim calcmode="lin" valueType="num">
                                      <p:cBhvr>
                                        <p:cTn id="205" dur="1000" fill="hold"/>
                                        <p:tgtEl>
                                          <p:spTgt spid="61489"/>
                                        </p:tgtEl>
                                        <p:attrNameLst>
                                          <p:attrName>ppt_h</p:attrName>
                                        </p:attrNameLst>
                                      </p:cBhvr>
                                      <p:tavLst>
                                        <p:tav tm="0">
                                          <p:val>
                                            <p:strVal val="#ppt_h"/>
                                          </p:val>
                                        </p:tav>
                                        <p:tav tm="100000">
                                          <p:val>
                                            <p:strVal val="#ppt_h"/>
                                          </p:val>
                                        </p:tav>
                                      </p:tavLst>
                                    </p:anim>
                                    <p:animEffect transition="in" filter="fade">
                                      <p:cBhvr>
                                        <p:cTn id="206" dur="1000"/>
                                        <p:tgtEl>
                                          <p:spTgt spid="61489"/>
                                        </p:tgtEl>
                                      </p:cBhvr>
                                    </p:animEffect>
                                  </p:childTnLst>
                                </p:cTn>
                              </p:par>
                              <p:par>
                                <p:cTn id="207" presetID="55" presetClass="entr" presetSubtype="0" fill="hold" grpId="0" nodeType="withEffect">
                                  <p:stCondLst>
                                    <p:cond delay="0"/>
                                  </p:stCondLst>
                                  <p:childTnLst>
                                    <p:set>
                                      <p:cBhvr>
                                        <p:cTn id="208" dur="1" fill="hold">
                                          <p:stCondLst>
                                            <p:cond delay="0"/>
                                          </p:stCondLst>
                                        </p:cTn>
                                        <p:tgtEl>
                                          <p:spTgt spid="61490"/>
                                        </p:tgtEl>
                                        <p:attrNameLst>
                                          <p:attrName>style.visibility</p:attrName>
                                        </p:attrNameLst>
                                      </p:cBhvr>
                                      <p:to>
                                        <p:strVal val="visible"/>
                                      </p:to>
                                    </p:set>
                                    <p:anim calcmode="lin" valueType="num">
                                      <p:cBhvr>
                                        <p:cTn id="209" dur="1000" fill="hold"/>
                                        <p:tgtEl>
                                          <p:spTgt spid="61490"/>
                                        </p:tgtEl>
                                        <p:attrNameLst>
                                          <p:attrName>ppt_w</p:attrName>
                                        </p:attrNameLst>
                                      </p:cBhvr>
                                      <p:tavLst>
                                        <p:tav tm="0">
                                          <p:val>
                                            <p:strVal val="#ppt_w*0.70"/>
                                          </p:val>
                                        </p:tav>
                                        <p:tav tm="100000">
                                          <p:val>
                                            <p:strVal val="#ppt_w"/>
                                          </p:val>
                                        </p:tav>
                                      </p:tavLst>
                                    </p:anim>
                                    <p:anim calcmode="lin" valueType="num">
                                      <p:cBhvr>
                                        <p:cTn id="210" dur="1000" fill="hold"/>
                                        <p:tgtEl>
                                          <p:spTgt spid="61490"/>
                                        </p:tgtEl>
                                        <p:attrNameLst>
                                          <p:attrName>ppt_h</p:attrName>
                                        </p:attrNameLst>
                                      </p:cBhvr>
                                      <p:tavLst>
                                        <p:tav tm="0">
                                          <p:val>
                                            <p:strVal val="#ppt_h"/>
                                          </p:val>
                                        </p:tav>
                                        <p:tav tm="100000">
                                          <p:val>
                                            <p:strVal val="#ppt_h"/>
                                          </p:val>
                                        </p:tav>
                                      </p:tavLst>
                                    </p:anim>
                                    <p:animEffect transition="in" filter="fade">
                                      <p:cBhvr>
                                        <p:cTn id="211" dur="1000"/>
                                        <p:tgtEl>
                                          <p:spTgt spid="61490"/>
                                        </p:tgtEl>
                                      </p:cBhvr>
                                    </p:animEffect>
                                  </p:childTnLst>
                                </p:cTn>
                              </p:par>
                            </p:childTnLst>
                          </p:cTn>
                        </p:par>
                      </p:childTnLst>
                    </p:cTn>
                  </p:par>
                  <p:par>
                    <p:cTn id="212" fill="hold">
                      <p:stCondLst>
                        <p:cond delay="indefinite"/>
                      </p:stCondLst>
                      <p:childTnLst>
                        <p:par>
                          <p:cTn id="213" fill="hold">
                            <p:stCondLst>
                              <p:cond delay="0"/>
                            </p:stCondLst>
                            <p:childTnLst>
                              <p:par>
                                <p:cTn id="214" presetID="53" presetClass="entr" presetSubtype="0" fill="hold" grpId="0" nodeType="clickEffect">
                                  <p:stCondLst>
                                    <p:cond delay="0"/>
                                  </p:stCondLst>
                                  <p:childTnLst>
                                    <p:set>
                                      <p:cBhvr>
                                        <p:cTn id="215" dur="1" fill="hold">
                                          <p:stCondLst>
                                            <p:cond delay="0"/>
                                          </p:stCondLst>
                                        </p:cTn>
                                        <p:tgtEl>
                                          <p:spTgt spid="61486"/>
                                        </p:tgtEl>
                                        <p:attrNameLst>
                                          <p:attrName>style.visibility</p:attrName>
                                        </p:attrNameLst>
                                      </p:cBhvr>
                                      <p:to>
                                        <p:strVal val="visible"/>
                                      </p:to>
                                    </p:set>
                                    <p:anim calcmode="lin" valueType="num">
                                      <p:cBhvr>
                                        <p:cTn id="216" dur="500" fill="hold"/>
                                        <p:tgtEl>
                                          <p:spTgt spid="61486"/>
                                        </p:tgtEl>
                                        <p:attrNameLst>
                                          <p:attrName>ppt_w</p:attrName>
                                        </p:attrNameLst>
                                      </p:cBhvr>
                                      <p:tavLst>
                                        <p:tav tm="0">
                                          <p:val>
                                            <p:fltVal val="0"/>
                                          </p:val>
                                        </p:tav>
                                        <p:tav tm="100000">
                                          <p:val>
                                            <p:strVal val="#ppt_w"/>
                                          </p:val>
                                        </p:tav>
                                      </p:tavLst>
                                    </p:anim>
                                    <p:anim calcmode="lin" valueType="num">
                                      <p:cBhvr>
                                        <p:cTn id="217" dur="500" fill="hold"/>
                                        <p:tgtEl>
                                          <p:spTgt spid="61486"/>
                                        </p:tgtEl>
                                        <p:attrNameLst>
                                          <p:attrName>ppt_h</p:attrName>
                                        </p:attrNameLst>
                                      </p:cBhvr>
                                      <p:tavLst>
                                        <p:tav tm="0">
                                          <p:val>
                                            <p:fltVal val="0"/>
                                          </p:val>
                                        </p:tav>
                                        <p:tav tm="100000">
                                          <p:val>
                                            <p:strVal val="#ppt_h"/>
                                          </p:val>
                                        </p:tav>
                                      </p:tavLst>
                                    </p:anim>
                                    <p:animEffect transition="in" filter="fade">
                                      <p:cBhvr>
                                        <p:cTn id="218" dur="500"/>
                                        <p:tgtEl>
                                          <p:spTgt spid="61486"/>
                                        </p:tgtEl>
                                      </p:cBhvr>
                                    </p:animEffect>
                                  </p:childTnLst>
                                </p:cTn>
                              </p:par>
                            </p:childTnLst>
                          </p:cTn>
                        </p:par>
                      </p:childTnLst>
                    </p:cTn>
                  </p:par>
                  <p:par>
                    <p:cTn id="219" fill="hold">
                      <p:stCondLst>
                        <p:cond delay="indefinite"/>
                      </p:stCondLst>
                      <p:childTnLst>
                        <p:par>
                          <p:cTn id="220" fill="hold">
                            <p:stCondLst>
                              <p:cond delay="0"/>
                            </p:stCondLst>
                            <p:childTnLst>
                              <p:par>
                                <p:cTn id="221" presetID="18" presetClass="entr" presetSubtype="12" fill="hold" nodeType="clickEffect">
                                  <p:stCondLst>
                                    <p:cond delay="0"/>
                                  </p:stCondLst>
                                  <p:childTnLst>
                                    <p:set>
                                      <p:cBhvr>
                                        <p:cTn id="222" dur="1" fill="hold">
                                          <p:stCondLst>
                                            <p:cond delay="0"/>
                                          </p:stCondLst>
                                        </p:cTn>
                                        <p:tgtEl>
                                          <p:spTgt spid="5"/>
                                        </p:tgtEl>
                                        <p:attrNameLst>
                                          <p:attrName>style.visibility</p:attrName>
                                        </p:attrNameLst>
                                      </p:cBhvr>
                                      <p:to>
                                        <p:strVal val="visible"/>
                                      </p:to>
                                    </p:set>
                                    <p:animEffect transition="in" filter="strips(downLeft)">
                                      <p:cBhvr>
                                        <p:cTn id="223" dur="500"/>
                                        <p:tgtEl>
                                          <p:spTgt spid="5"/>
                                        </p:tgtEl>
                                      </p:cBhvr>
                                    </p:animEffect>
                                  </p:childTnLst>
                                </p:cTn>
                              </p:par>
                              <p:par>
                                <p:cTn id="224" presetID="55" presetClass="entr" presetSubtype="0" fill="hold" grpId="0" nodeType="withEffect">
                                  <p:stCondLst>
                                    <p:cond delay="0"/>
                                  </p:stCondLst>
                                  <p:childTnLst>
                                    <p:set>
                                      <p:cBhvr>
                                        <p:cTn id="225" dur="1" fill="hold">
                                          <p:stCondLst>
                                            <p:cond delay="0"/>
                                          </p:stCondLst>
                                        </p:cTn>
                                        <p:tgtEl>
                                          <p:spTgt spid="61491"/>
                                        </p:tgtEl>
                                        <p:attrNameLst>
                                          <p:attrName>style.visibility</p:attrName>
                                        </p:attrNameLst>
                                      </p:cBhvr>
                                      <p:to>
                                        <p:strVal val="visible"/>
                                      </p:to>
                                    </p:set>
                                    <p:anim calcmode="lin" valueType="num">
                                      <p:cBhvr>
                                        <p:cTn id="226" dur="1000" fill="hold"/>
                                        <p:tgtEl>
                                          <p:spTgt spid="61491"/>
                                        </p:tgtEl>
                                        <p:attrNameLst>
                                          <p:attrName>ppt_w</p:attrName>
                                        </p:attrNameLst>
                                      </p:cBhvr>
                                      <p:tavLst>
                                        <p:tav tm="0">
                                          <p:val>
                                            <p:strVal val="#ppt_w*0.70"/>
                                          </p:val>
                                        </p:tav>
                                        <p:tav tm="100000">
                                          <p:val>
                                            <p:strVal val="#ppt_w"/>
                                          </p:val>
                                        </p:tav>
                                      </p:tavLst>
                                    </p:anim>
                                    <p:anim calcmode="lin" valueType="num">
                                      <p:cBhvr>
                                        <p:cTn id="227" dur="1000" fill="hold"/>
                                        <p:tgtEl>
                                          <p:spTgt spid="61491"/>
                                        </p:tgtEl>
                                        <p:attrNameLst>
                                          <p:attrName>ppt_h</p:attrName>
                                        </p:attrNameLst>
                                      </p:cBhvr>
                                      <p:tavLst>
                                        <p:tav tm="0">
                                          <p:val>
                                            <p:strVal val="#ppt_h"/>
                                          </p:val>
                                        </p:tav>
                                        <p:tav tm="100000">
                                          <p:val>
                                            <p:strVal val="#ppt_h"/>
                                          </p:val>
                                        </p:tav>
                                      </p:tavLst>
                                    </p:anim>
                                    <p:animEffect transition="in" filter="fade">
                                      <p:cBhvr>
                                        <p:cTn id="228" dur="1000"/>
                                        <p:tgtEl>
                                          <p:spTgt spid="61491"/>
                                        </p:tgtEl>
                                      </p:cBhvr>
                                    </p:animEffect>
                                  </p:childTnLst>
                                </p:cTn>
                              </p:par>
                            </p:childTnLst>
                          </p:cTn>
                        </p:par>
                      </p:childTnLst>
                    </p:cTn>
                  </p:par>
                  <p:par>
                    <p:cTn id="229" fill="hold">
                      <p:stCondLst>
                        <p:cond delay="indefinite"/>
                      </p:stCondLst>
                      <p:childTnLst>
                        <p:par>
                          <p:cTn id="230" fill="hold">
                            <p:stCondLst>
                              <p:cond delay="0"/>
                            </p:stCondLst>
                            <p:childTnLst>
                              <p:par>
                                <p:cTn id="231" presetID="53" presetClass="entr" presetSubtype="0" fill="hold" grpId="0" nodeType="clickEffect">
                                  <p:stCondLst>
                                    <p:cond delay="0"/>
                                  </p:stCondLst>
                                  <p:childTnLst>
                                    <p:set>
                                      <p:cBhvr>
                                        <p:cTn id="232" dur="1" fill="hold">
                                          <p:stCondLst>
                                            <p:cond delay="0"/>
                                          </p:stCondLst>
                                        </p:cTn>
                                        <p:tgtEl>
                                          <p:spTgt spid="61496"/>
                                        </p:tgtEl>
                                        <p:attrNameLst>
                                          <p:attrName>style.visibility</p:attrName>
                                        </p:attrNameLst>
                                      </p:cBhvr>
                                      <p:to>
                                        <p:strVal val="visible"/>
                                      </p:to>
                                    </p:set>
                                    <p:anim calcmode="lin" valueType="num">
                                      <p:cBhvr>
                                        <p:cTn id="233" dur="500" fill="hold"/>
                                        <p:tgtEl>
                                          <p:spTgt spid="61496"/>
                                        </p:tgtEl>
                                        <p:attrNameLst>
                                          <p:attrName>ppt_w</p:attrName>
                                        </p:attrNameLst>
                                      </p:cBhvr>
                                      <p:tavLst>
                                        <p:tav tm="0">
                                          <p:val>
                                            <p:fltVal val="0"/>
                                          </p:val>
                                        </p:tav>
                                        <p:tav tm="100000">
                                          <p:val>
                                            <p:strVal val="#ppt_w"/>
                                          </p:val>
                                        </p:tav>
                                      </p:tavLst>
                                    </p:anim>
                                    <p:anim calcmode="lin" valueType="num">
                                      <p:cBhvr>
                                        <p:cTn id="234" dur="500" fill="hold"/>
                                        <p:tgtEl>
                                          <p:spTgt spid="61496"/>
                                        </p:tgtEl>
                                        <p:attrNameLst>
                                          <p:attrName>ppt_h</p:attrName>
                                        </p:attrNameLst>
                                      </p:cBhvr>
                                      <p:tavLst>
                                        <p:tav tm="0">
                                          <p:val>
                                            <p:fltVal val="0"/>
                                          </p:val>
                                        </p:tav>
                                        <p:tav tm="100000">
                                          <p:val>
                                            <p:strVal val="#ppt_h"/>
                                          </p:val>
                                        </p:tav>
                                      </p:tavLst>
                                    </p:anim>
                                    <p:animEffect transition="in" filter="fade">
                                      <p:cBhvr>
                                        <p:cTn id="235" dur="500"/>
                                        <p:tgtEl>
                                          <p:spTgt spid="61496"/>
                                        </p:tgtEl>
                                      </p:cBhvr>
                                    </p:animEffect>
                                  </p:childTnLst>
                                </p:cTn>
                              </p:par>
                            </p:childTnLst>
                          </p:cTn>
                        </p:par>
                      </p:childTnLst>
                    </p:cTn>
                  </p:par>
                  <p:par>
                    <p:cTn id="236" fill="hold">
                      <p:stCondLst>
                        <p:cond delay="indefinite"/>
                      </p:stCondLst>
                      <p:childTnLst>
                        <p:par>
                          <p:cTn id="237" fill="hold">
                            <p:stCondLst>
                              <p:cond delay="0"/>
                            </p:stCondLst>
                            <p:childTnLst>
                              <p:par>
                                <p:cTn id="238" presetID="53" presetClass="entr" presetSubtype="0" fill="hold" grpId="0" nodeType="clickEffect">
                                  <p:stCondLst>
                                    <p:cond delay="0"/>
                                  </p:stCondLst>
                                  <p:childTnLst>
                                    <p:set>
                                      <p:cBhvr>
                                        <p:cTn id="239" dur="1" fill="hold">
                                          <p:stCondLst>
                                            <p:cond delay="0"/>
                                          </p:stCondLst>
                                        </p:cTn>
                                        <p:tgtEl>
                                          <p:spTgt spid="61497"/>
                                        </p:tgtEl>
                                        <p:attrNameLst>
                                          <p:attrName>style.visibility</p:attrName>
                                        </p:attrNameLst>
                                      </p:cBhvr>
                                      <p:to>
                                        <p:strVal val="visible"/>
                                      </p:to>
                                    </p:set>
                                    <p:anim calcmode="lin" valueType="num">
                                      <p:cBhvr>
                                        <p:cTn id="240" dur="500" fill="hold"/>
                                        <p:tgtEl>
                                          <p:spTgt spid="61497"/>
                                        </p:tgtEl>
                                        <p:attrNameLst>
                                          <p:attrName>ppt_w</p:attrName>
                                        </p:attrNameLst>
                                      </p:cBhvr>
                                      <p:tavLst>
                                        <p:tav tm="0">
                                          <p:val>
                                            <p:fltVal val="0"/>
                                          </p:val>
                                        </p:tav>
                                        <p:tav tm="100000">
                                          <p:val>
                                            <p:strVal val="#ppt_w"/>
                                          </p:val>
                                        </p:tav>
                                      </p:tavLst>
                                    </p:anim>
                                    <p:anim calcmode="lin" valueType="num">
                                      <p:cBhvr>
                                        <p:cTn id="241" dur="500" fill="hold"/>
                                        <p:tgtEl>
                                          <p:spTgt spid="61497"/>
                                        </p:tgtEl>
                                        <p:attrNameLst>
                                          <p:attrName>ppt_h</p:attrName>
                                        </p:attrNameLst>
                                      </p:cBhvr>
                                      <p:tavLst>
                                        <p:tav tm="0">
                                          <p:val>
                                            <p:fltVal val="0"/>
                                          </p:val>
                                        </p:tav>
                                        <p:tav tm="100000">
                                          <p:val>
                                            <p:strVal val="#ppt_h"/>
                                          </p:val>
                                        </p:tav>
                                      </p:tavLst>
                                    </p:anim>
                                    <p:animEffect transition="in" filter="fade">
                                      <p:cBhvr>
                                        <p:cTn id="242" dur="500"/>
                                        <p:tgtEl>
                                          <p:spTgt spid="61497"/>
                                        </p:tgtEl>
                                      </p:cBhvr>
                                    </p:animEffect>
                                  </p:childTnLst>
                                </p:cTn>
                              </p:par>
                            </p:childTnLst>
                          </p:cTn>
                        </p:par>
                      </p:childTnLst>
                    </p:cTn>
                  </p:par>
                  <p:par>
                    <p:cTn id="243" fill="hold">
                      <p:stCondLst>
                        <p:cond delay="indefinite"/>
                      </p:stCondLst>
                      <p:childTnLst>
                        <p:par>
                          <p:cTn id="244" fill="hold">
                            <p:stCondLst>
                              <p:cond delay="0"/>
                            </p:stCondLst>
                            <p:childTnLst>
                              <p:par>
                                <p:cTn id="245" presetID="53" presetClass="entr" presetSubtype="0" fill="hold" grpId="0" nodeType="clickEffect">
                                  <p:stCondLst>
                                    <p:cond delay="0"/>
                                  </p:stCondLst>
                                  <p:childTnLst>
                                    <p:set>
                                      <p:cBhvr>
                                        <p:cTn id="246" dur="1" fill="hold">
                                          <p:stCondLst>
                                            <p:cond delay="0"/>
                                          </p:stCondLst>
                                        </p:cTn>
                                        <p:tgtEl>
                                          <p:spTgt spid="61498"/>
                                        </p:tgtEl>
                                        <p:attrNameLst>
                                          <p:attrName>style.visibility</p:attrName>
                                        </p:attrNameLst>
                                      </p:cBhvr>
                                      <p:to>
                                        <p:strVal val="visible"/>
                                      </p:to>
                                    </p:set>
                                    <p:anim calcmode="lin" valueType="num">
                                      <p:cBhvr>
                                        <p:cTn id="247" dur="500" fill="hold"/>
                                        <p:tgtEl>
                                          <p:spTgt spid="61498"/>
                                        </p:tgtEl>
                                        <p:attrNameLst>
                                          <p:attrName>ppt_w</p:attrName>
                                        </p:attrNameLst>
                                      </p:cBhvr>
                                      <p:tavLst>
                                        <p:tav tm="0">
                                          <p:val>
                                            <p:fltVal val="0"/>
                                          </p:val>
                                        </p:tav>
                                        <p:tav tm="100000">
                                          <p:val>
                                            <p:strVal val="#ppt_w"/>
                                          </p:val>
                                        </p:tav>
                                      </p:tavLst>
                                    </p:anim>
                                    <p:anim calcmode="lin" valueType="num">
                                      <p:cBhvr>
                                        <p:cTn id="248" dur="500" fill="hold"/>
                                        <p:tgtEl>
                                          <p:spTgt spid="61498"/>
                                        </p:tgtEl>
                                        <p:attrNameLst>
                                          <p:attrName>ppt_h</p:attrName>
                                        </p:attrNameLst>
                                      </p:cBhvr>
                                      <p:tavLst>
                                        <p:tav tm="0">
                                          <p:val>
                                            <p:fltVal val="0"/>
                                          </p:val>
                                        </p:tav>
                                        <p:tav tm="100000">
                                          <p:val>
                                            <p:strVal val="#ppt_h"/>
                                          </p:val>
                                        </p:tav>
                                      </p:tavLst>
                                    </p:anim>
                                    <p:animEffect transition="in" filter="fade">
                                      <p:cBhvr>
                                        <p:cTn id="249" dur="500"/>
                                        <p:tgtEl>
                                          <p:spTgt spid="61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6" grpId="0" animBg="1"/>
      <p:bldP spid="61447" grpId="0" animBg="1"/>
      <p:bldP spid="61448" grpId="0" animBg="1"/>
      <p:bldP spid="61449" grpId="0" animBg="1"/>
      <p:bldP spid="61450" grpId="0" animBg="1"/>
      <p:bldP spid="61451" grpId="0" animBg="1"/>
      <p:bldP spid="61452" grpId="0" animBg="1"/>
      <p:bldP spid="61453" grpId="0" animBg="1"/>
      <p:bldP spid="61454" grpId="0" animBg="1"/>
      <p:bldP spid="61455" grpId="0" animBg="1"/>
      <p:bldP spid="61456" grpId="0" animBg="1"/>
      <p:bldP spid="61457" grpId="0" animBg="1"/>
      <p:bldP spid="61458" grpId="0" animBg="1"/>
      <p:bldP spid="61459" grpId="0" animBg="1"/>
      <p:bldP spid="61460" grpId="0" animBg="1"/>
      <p:bldP spid="61461" grpId="0" animBg="1"/>
      <p:bldP spid="61462" grpId="0" animBg="1"/>
      <p:bldP spid="61463" grpId="0" animBg="1"/>
      <p:bldP spid="61473" grpId="0" animBg="1"/>
      <p:bldP spid="61474" grpId="0" animBg="1"/>
      <p:bldP spid="61475" grpId="0" animBg="1"/>
      <p:bldP spid="61476" grpId="0" animBg="1"/>
      <p:bldP spid="61477" grpId="0" animBg="1"/>
      <p:bldP spid="61478" grpId="0" animBg="1"/>
      <p:bldP spid="61479" grpId="0"/>
      <p:bldP spid="61480" grpId="0"/>
      <p:bldP spid="61481" grpId="0" animBg="1"/>
      <p:bldP spid="61482" grpId="0" animBg="1"/>
      <p:bldP spid="61483" grpId="0" animBg="1"/>
      <p:bldP spid="61484" grpId="0" animBg="1"/>
      <p:bldP spid="61485" grpId="0" animBg="1"/>
      <p:bldP spid="61486" grpId="0"/>
      <p:bldP spid="61487" grpId="0"/>
      <p:bldP spid="61488" grpId="0" animBg="1"/>
      <p:bldP spid="61489" grpId="0" animBg="1"/>
      <p:bldP spid="61490" grpId="0" animBg="1"/>
      <p:bldP spid="61491" grpId="0" animBg="1"/>
      <p:bldP spid="61496" grpId="0" animBg="1"/>
      <p:bldP spid="61497" grpId="0" animBg="1"/>
      <p:bldP spid="61498"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3440</Words>
  <Application>Microsoft Office PowerPoint</Application>
  <PresentationFormat>Presentazione su schermo (4:3)</PresentationFormat>
  <Paragraphs>237</Paragraphs>
  <Slides>10</Slides>
  <Notes>10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Tema di Office</vt:lpstr>
      <vt:lpstr> ALLOPOLIPLOIDIA: gli ibridi anfidiploidi </vt:lpstr>
      <vt:lpstr>ALLOPOLIPLOIDIA: origine di individui allotetraploidi </vt:lpstr>
      <vt:lpstr>Mutazioni cromosomiche strutturali stabili e bilanciate</vt:lpstr>
      <vt:lpstr>Mutazioni cromosomiche strutturali sbilanciate</vt:lpstr>
      <vt:lpstr>Comportamento in meiosi delle mutazioni cromosomiche  bilanciate          (I divisione meiotica): inversioni paracentriche in eterozigosi</vt:lpstr>
      <vt:lpstr>Comportamento in meiosi delle mutazioni cromosomiche  bilanciate          (I divisione meiotica): inversioni pericentriche in eterozigosi</vt:lpstr>
      <vt:lpstr>Comportamento in meiosi delle mutazioni cromosomiche bilanciate  (I divisione meiotica): traslocazioni reciproche in eterozigosi</vt:lpstr>
      <vt:lpstr>Comportamento in meiosi delle mutazioni cromosomiche bilanciate (I divisione meiotica): fusioni centriche in eterozigosi</vt:lpstr>
      <vt:lpstr>Le leggi di Hardy-Weinberg</vt:lpstr>
      <vt:lpstr>Specie e speciazione</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Rizzoni</dc:creator>
  <cp:lastModifiedBy>Rizzoni</cp:lastModifiedBy>
  <cp:revision>23</cp:revision>
  <dcterms:created xsi:type="dcterms:W3CDTF">2010-03-01T12:55:05Z</dcterms:created>
  <dcterms:modified xsi:type="dcterms:W3CDTF">2010-06-08T17:13:26Z</dcterms:modified>
</cp:coreProperties>
</file>